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5"/>
  </p:notesMasterIdLst>
  <p:handoutMasterIdLst>
    <p:handoutMasterId r:id="rId66"/>
  </p:handoutMasterIdLst>
  <p:sldIdLst>
    <p:sldId id="256" r:id="rId2"/>
    <p:sldId id="257" r:id="rId3"/>
    <p:sldId id="273" r:id="rId4"/>
    <p:sldId id="274" r:id="rId5"/>
    <p:sldId id="275" r:id="rId6"/>
    <p:sldId id="276" r:id="rId7"/>
    <p:sldId id="277" r:id="rId8"/>
    <p:sldId id="263" r:id="rId9"/>
    <p:sldId id="258" r:id="rId10"/>
    <p:sldId id="278" r:id="rId11"/>
    <p:sldId id="279" r:id="rId12"/>
    <p:sldId id="280" r:id="rId13"/>
    <p:sldId id="281" r:id="rId14"/>
    <p:sldId id="282" r:id="rId15"/>
    <p:sldId id="264" r:id="rId16"/>
    <p:sldId id="283" r:id="rId17"/>
    <p:sldId id="284" r:id="rId18"/>
    <p:sldId id="259" r:id="rId19"/>
    <p:sldId id="285" r:id="rId20"/>
    <p:sldId id="286" r:id="rId21"/>
    <p:sldId id="265" r:id="rId22"/>
    <p:sldId id="287" r:id="rId23"/>
    <p:sldId id="266" r:id="rId24"/>
    <p:sldId id="288" r:id="rId25"/>
    <p:sldId id="289" r:id="rId26"/>
    <p:sldId id="290" r:id="rId27"/>
    <p:sldId id="291" r:id="rId28"/>
    <p:sldId id="267" r:id="rId29"/>
    <p:sldId id="292" r:id="rId30"/>
    <p:sldId id="268" r:id="rId31"/>
    <p:sldId id="293" r:id="rId32"/>
    <p:sldId id="294" r:id="rId33"/>
    <p:sldId id="295" r:id="rId34"/>
    <p:sldId id="298" r:id="rId35"/>
    <p:sldId id="299" r:id="rId36"/>
    <p:sldId id="300" r:id="rId37"/>
    <p:sldId id="296" r:id="rId38"/>
    <p:sldId id="301" r:id="rId39"/>
    <p:sldId id="302" r:id="rId40"/>
    <p:sldId id="303" r:id="rId41"/>
    <p:sldId id="297" r:id="rId42"/>
    <p:sldId id="260" r:id="rId43"/>
    <p:sldId id="304" r:id="rId44"/>
    <p:sldId id="305" r:id="rId45"/>
    <p:sldId id="306" r:id="rId46"/>
    <p:sldId id="269" r:id="rId47"/>
    <p:sldId id="307" r:id="rId48"/>
    <p:sldId id="270" r:id="rId49"/>
    <p:sldId id="308" r:id="rId50"/>
    <p:sldId id="309" r:id="rId51"/>
    <p:sldId id="310" r:id="rId52"/>
    <p:sldId id="271" r:id="rId53"/>
    <p:sldId id="311" r:id="rId54"/>
    <p:sldId id="312" r:id="rId55"/>
    <p:sldId id="314" r:id="rId56"/>
    <p:sldId id="313" r:id="rId57"/>
    <p:sldId id="272" r:id="rId58"/>
    <p:sldId id="315" r:id="rId59"/>
    <p:sldId id="316" r:id="rId60"/>
    <p:sldId id="318" r:id="rId61"/>
    <p:sldId id="317" r:id="rId62"/>
    <p:sldId id="261" r:id="rId63"/>
    <p:sldId id="262" r:id="rId6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6" d="100"/>
          <a:sy n="66" d="100"/>
        </p:scale>
        <p:origin x="1280" y="4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FE14BF-BB0A-CE41-86BB-F7FC0A4FC638}" type="datetimeFigureOut">
              <a:rPr lang="en-US" smtClean="0"/>
              <a:t>1/2/2021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69FD77-E09D-C542-B7B5-4D4345C3E158}" type="slidenum">
              <a:rPr lang="en-US" smtClean="0"/>
              <a:t>‹#›</a:t>
            </a:fld>
            <a:endParaRPr lang="en-US"/>
          </a:p>
        </p:txBody>
      </p:sp>
    </p:spTree>
    <p:extLst>
      <p:ext uri="{BB962C8B-B14F-4D97-AF65-F5344CB8AC3E}">
        <p14:creationId xmlns:p14="http://schemas.microsoft.com/office/powerpoint/2010/main" val="6840391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B3F966-EB11-714A-9149-E802AF9D57B9}" type="datetimeFigureOut">
              <a:rPr lang="en-US" smtClean="0"/>
              <a:pPr/>
              <a:t>1/2/2021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FCBF73-0733-5145-9EF1-194A2E62BF21}" type="slidenum">
              <a:rPr lang="en-US" smtClean="0"/>
              <a:pPr/>
              <a:t>‹#›</a:t>
            </a:fld>
            <a:endParaRPr lang="en-US"/>
          </a:p>
        </p:txBody>
      </p:sp>
    </p:spTree>
    <p:extLst>
      <p:ext uri="{BB962C8B-B14F-4D97-AF65-F5344CB8AC3E}">
        <p14:creationId xmlns:p14="http://schemas.microsoft.com/office/powerpoint/2010/main" val="209852568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13/11/2014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13/11/2014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13/11/2014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13/11/2014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13/11/2014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13/11/2014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15 Resilience engineering</a:t>
            </a:r>
            <a:endParaRPr lang="en-US"/>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13/11/2014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15 Resilience engineering</a:t>
            </a:r>
            <a:endParaRPr lang="en-US"/>
          </a:p>
        </p:txBody>
      </p:sp>
      <p:sp>
        <p:nvSpPr>
          <p:cNvPr id="9"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13/11/2014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15 Resilience engineering</a:t>
            </a:r>
            <a:endParaRPr lang="en-US"/>
          </a:p>
        </p:txBody>
      </p:sp>
      <p:sp>
        <p:nvSpPr>
          <p:cNvPr id="5"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13/11/2014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15 Resilience engineering</a:t>
            </a:r>
            <a:endParaRPr lang="en-US"/>
          </a:p>
        </p:txBody>
      </p:sp>
      <p:sp>
        <p:nvSpPr>
          <p:cNvPr id="4"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13/11/2014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15 Resilience engineering</a:t>
            </a:r>
            <a:endParaRPr lang="en-US"/>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13/11/2014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15 Resilience engineering</a:t>
            </a:r>
            <a:endParaRPr lang="en-US"/>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13/11/2014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15 Resilience engineering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83099C-5FA5-B04A-B819-64718E2A253A}"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smtClean="0"/>
              <a:t> </a:t>
            </a:r>
            <a:endParaRPr lang="en-US" sz="2400" dirty="0"/>
          </a:p>
        </p:txBody>
      </p:sp>
      <p:sp>
        <p:nvSpPr>
          <p:cNvPr id="3" name="Subtitle 2"/>
          <p:cNvSpPr>
            <a:spLocks noGrp="1"/>
          </p:cNvSpPr>
          <p:nvPr>
            <p:ph type="subTitle" idx="1"/>
          </p:nvPr>
        </p:nvSpPr>
        <p:spPr>
          <a:xfrm>
            <a:off x="863600" y="2130425"/>
            <a:ext cx="6400800" cy="1752600"/>
          </a:xfrm>
        </p:spPr>
        <p:txBody>
          <a:bodyPr/>
          <a:lstStyle/>
          <a:p>
            <a:pPr algn="l"/>
            <a:r>
              <a:rPr lang="en-US" sz="2400" b="1" dirty="0" smtClean="0">
                <a:solidFill>
                  <a:schemeClr val="tx1"/>
                </a:solidFill>
              </a:rPr>
              <a:t>Chapter 14 – Resilience Engineering</a:t>
            </a:r>
            <a:endParaRPr lang="en-US" sz="2400" b="1" dirty="0">
              <a:solidFill>
                <a:schemeClr val="tx1"/>
              </a:solidFill>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Date Placeholder 5"/>
          <p:cNvSpPr>
            <a:spLocks noGrp="1"/>
          </p:cNvSpPr>
          <p:nvPr>
            <p:ph type="dt" sz="half" idx="10"/>
          </p:nvPr>
        </p:nvSpPr>
        <p:spPr/>
        <p:txBody>
          <a:bodyPr/>
          <a:lstStyle/>
          <a:p>
            <a:r>
              <a:rPr lang="en-GB" smtClean="0"/>
              <a:t>13/11/2014</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Cybersecurity</a:t>
            </a:r>
            <a:endParaRPr lang="en-US" dirty="0"/>
          </a:p>
        </p:txBody>
      </p:sp>
      <p:sp>
        <p:nvSpPr>
          <p:cNvPr id="3" name="Content Placeholder 2"/>
          <p:cNvSpPr>
            <a:spLocks noGrp="1"/>
          </p:cNvSpPr>
          <p:nvPr>
            <p:ph idx="1"/>
          </p:nvPr>
        </p:nvSpPr>
        <p:spPr/>
        <p:txBody>
          <a:bodyPr/>
          <a:lstStyle/>
          <a:p>
            <a:r>
              <a:rPr lang="en-US" dirty="0" smtClean="0"/>
              <a:t>Cybercrime is the illegal use of networked systems and is one of the most serious problems facing our society.</a:t>
            </a:r>
          </a:p>
          <a:p>
            <a:r>
              <a:rPr lang="en-US" dirty="0" smtClean="0"/>
              <a:t>Cybersecurity is a broader topic than system security engineering	</a:t>
            </a:r>
          </a:p>
          <a:p>
            <a:pPr lvl="1"/>
            <a:r>
              <a:rPr lang="en-US" dirty="0" smtClean="0"/>
              <a:t>Cybersecurity is a </a:t>
            </a:r>
            <a:r>
              <a:rPr lang="en-US" dirty="0" smtClean="0"/>
              <a:t>sociotechnical </a:t>
            </a:r>
            <a:r>
              <a:rPr lang="en-US" dirty="0" smtClean="0"/>
              <a:t>issue covering </a:t>
            </a:r>
            <a:r>
              <a:rPr lang="en-GB" dirty="0"/>
              <a:t>all aspects of ensuring the protection of citizens, businesses and critical infrastructures from threats that arise from their use of computers and the Internet</a:t>
            </a:r>
            <a:r>
              <a:rPr lang="en-GB" dirty="0" smtClean="0"/>
              <a:t>.</a:t>
            </a:r>
          </a:p>
          <a:p>
            <a:r>
              <a:rPr lang="en-GB" dirty="0"/>
              <a:t>Cybersecurity is concerned with all of an organization’s IT assets from networks through to application systems. </a:t>
            </a:r>
            <a:r>
              <a:rPr lang="en-GB" dirty="0" smtClean="0"/>
              <a:t>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10</a:t>
            </a:fld>
            <a:endParaRPr lang="en-US"/>
          </a:p>
        </p:txBody>
      </p:sp>
    </p:spTree>
    <p:extLst>
      <p:ext uri="{BB962C8B-B14F-4D97-AF65-F5344CB8AC3E}">
        <p14:creationId xmlns:p14="http://schemas.microsoft.com/office/powerpoint/2010/main" val="38912691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contributing to cybersecurity failure</a:t>
            </a:r>
            <a:endParaRPr lang="en-US" dirty="0"/>
          </a:p>
        </p:txBody>
      </p:sp>
      <p:sp>
        <p:nvSpPr>
          <p:cNvPr id="3" name="Content Placeholder 2"/>
          <p:cNvSpPr>
            <a:spLocks noGrp="1"/>
          </p:cNvSpPr>
          <p:nvPr>
            <p:ph idx="1"/>
          </p:nvPr>
        </p:nvSpPr>
        <p:spPr/>
        <p:txBody>
          <a:bodyPr/>
          <a:lstStyle/>
          <a:p>
            <a:pPr lvl="0"/>
            <a:r>
              <a:rPr lang="en-GB" dirty="0"/>
              <a:t>organizational ignorance of the seriousness of the problem, </a:t>
            </a:r>
          </a:p>
          <a:p>
            <a:pPr lvl="0"/>
            <a:r>
              <a:rPr lang="en-GB" dirty="0"/>
              <a:t>poor design and lax application of security procedures, </a:t>
            </a:r>
          </a:p>
          <a:p>
            <a:pPr lvl="0"/>
            <a:r>
              <a:rPr lang="en-GB" dirty="0"/>
              <a:t>human carelessness,</a:t>
            </a:r>
          </a:p>
          <a:p>
            <a:pPr lvl="0"/>
            <a:r>
              <a:rPr lang="en-GB" dirty="0"/>
              <a:t>inappropriate trade-offs between usability and security.</a:t>
            </a:r>
          </a:p>
          <a:p>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11</a:t>
            </a:fld>
            <a:endParaRPr lang="en-US"/>
          </a:p>
        </p:txBody>
      </p:sp>
    </p:spTree>
    <p:extLst>
      <p:ext uri="{BB962C8B-B14F-4D97-AF65-F5344CB8AC3E}">
        <p14:creationId xmlns:p14="http://schemas.microsoft.com/office/powerpoint/2010/main" val="29613144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Cybersecurity threats</a:t>
            </a:r>
            <a:endParaRPr lang="en-US" dirty="0"/>
          </a:p>
        </p:txBody>
      </p:sp>
      <p:sp>
        <p:nvSpPr>
          <p:cNvPr id="3" name="Content Placeholder 2"/>
          <p:cNvSpPr>
            <a:spLocks noGrp="1"/>
          </p:cNvSpPr>
          <p:nvPr>
            <p:ph idx="1"/>
          </p:nvPr>
        </p:nvSpPr>
        <p:spPr/>
        <p:txBody>
          <a:bodyPr/>
          <a:lstStyle/>
          <a:p>
            <a:r>
              <a:rPr lang="en-GB" i="1" dirty="0" smtClean="0"/>
              <a:t>Threats </a:t>
            </a:r>
            <a:r>
              <a:rPr lang="en-GB" i="1" dirty="0"/>
              <a:t>to the confidentiality of assets</a:t>
            </a:r>
            <a:r>
              <a:rPr lang="en-GB" dirty="0"/>
              <a:t>  </a:t>
            </a:r>
            <a:r>
              <a:rPr lang="en-GB" dirty="0" smtClean="0"/>
              <a:t>Data is </a:t>
            </a:r>
            <a:r>
              <a:rPr lang="en-GB" dirty="0"/>
              <a:t>not damaged but it is made available to people who should not have access to it. </a:t>
            </a:r>
            <a:endParaRPr lang="en-GB" dirty="0" smtClean="0"/>
          </a:p>
          <a:p>
            <a:r>
              <a:rPr lang="en-GB" i="1" dirty="0" smtClean="0"/>
              <a:t>Threats </a:t>
            </a:r>
            <a:r>
              <a:rPr lang="en-GB" i="1" dirty="0"/>
              <a:t>to the integrity of assets</a:t>
            </a:r>
            <a:r>
              <a:rPr lang="en-GB" dirty="0"/>
              <a:t>  These are threats where systems or data are damaged in some way by a cyberattack. </a:t>
            </a:r>
            <a:endParaRPr lang="en-GB" dirty="0" smtClean="0"/>
          </a:p>
          <a:p>
            <a:r>
              <a:rPr lang="en-GB" i="1" dirty="0" smtClean="0"/>
              <a:t>Threats </a:t>
            </a:r>
            <a:r>
              <a:rPr lang="en-GB" i="1" dirty="0"/>
              <a:t>to the availability of assets</a:t>
            </a:r>
            <a:r>
              <a:rPr lang="en-GB" dirty="0"/>
              <a:t>  These are threats that aim to deny use of assets by authorized users.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12</a:t>
            </a:fld>
            <a:endParaRPr lang="en-US"/>
          </a:p>
        </p:txBody>
      </p:sp>
    </p:spTree>
    <p:extLst>
      <p:ext uri="{BB962C8B-B14F-4D97-AF65-F5344CB8AC3E}">
        <p14:creationId xmlns:p14="http://schemas.microsoft.com/office/powerpoint/2010/main" val="30980298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controls</a:t>
            </a:r>
            <a:endParaRPr lang="en-US" dirty="0"/>
          </a:p>
        </p:txBody>
      </p:sp>
      <p:sp>
        <p:nvSpPr>
          <p:cNvPr id="3" name="Content Placeholder 2"/>
          <p:cNvSpPr>
            <a:spLocks noGrp="1"/>
          </p:cNvSpPr>
          <p:nvPr>
            <p:ph idx="1"/>
          </p:nvPr>
        </p:nvSpPr>
        <p:spPr/>
        <p:txBody>
          <a:bodyPr/>
          <a:lstStyle/>
          <a:p>
            <a:r>
              <a:rPr lang="en-GB" dirty="0" smtClean="0"/>
              <a:t>Authentication</a:t>
            </a:r>
            <a:r>
              <a:rPr lang="en-GB" dirty="0"/>
              <a:t>, where users of a system have to show that they are authorized to access the </a:t>
            </a:r>
            <a:r>
              <a:rPr lang="en-GB" dirty="0" smtClean="0"/>
              <a:t>system </a:t>
            </a:r>
            <a:endParaRPr lang="en-GB" dirty="0"/>
          </a:p>
          <a:p>
            <a:r>
              <a:rPr lang="en-GB" dirty="0" smtClean="0"/>
              <a:t>Encryption</a:t>
            </a:r>
            <a:r>
              <a:rPr lang="en-GB" dirty="0"/>
              <a:t>, where data is algorithmically scrambled so that an unauthorized reader cannot access the information. </a:t>
            </a:r>
            <a:endParaRPr lang="en-GB" dirty="0" smtClean="0"/>
          </a:p>
          <a:p>
            <a:r>
              <a:rPr lang="en-GB" dirty="0" smtClean="0"/>
              <a:t>Firewalls</a:t>
            </a:r>
            <a:r>
              <a:rPr lang="en-GB" dirty="0"/>
              <a:t>, where incoming network packets are examined then accepted or rejected according to a set of organizational rules. </a:t>
            </a:r>
            <a:endParaRPr lang="en-GB" dirty="0" smtClean="0"/>
          </a:p>
          <a:p>
            <a:pPr lvl="1"/>
            <a:r>
              <a:rPr lang="en-GB" dirty="0" smtClean="0"/>
              <a:t>Firewalls </a:t>
            </a:r>
            <a:r>
              <a:rPr lang="en-GB" dirty="0"/>
              <a:t>can be used to ensure that only traffic from trusted sources is passed from the external Internet into the local organizational network.</a:t>
            </a:r>
          </a:p>
          <a:p>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13</a:t>
            </a:fld>
            <a:endParaRPr lang="en-US"/>
          </a:p>
        </p:txBody>
      </p:sp>
    </p:spTree>
    <p:extLst>
      <p:ext uri="{BB962C8B-B14F-4D97-AF65-F5344CB8AC3E}">
        <p14:creationId xmlns:p14="http://schemas.microsoft.com/office/powerpoint/2010/main" val="14107717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Redundancy and diversity</a:t>
            </a:r>
            <a:endParaRPr lang="en-US" dirty="0"/>
          </a:p>
        </p:txBody>
      </p:sp>
      <p:sp>
        <p:nvSpPr>
          <p:cNvPr id="3" name="Content Placeholder 2"/>
          <p:cNvSpPr>
            <a:spLocks noGrp="1"/>
          </p:cNvSpPr>
          <p:nvPr>
            <p:ph idx="1"/>
          </p:nvPr>
        </p:nvSpPr>
        <p:spPr/>
        <p:txBody>
          <a:bodyPr/>
          <a:lstStyle/>
          <a:p>
            <a:r>
              <a:rPr lang="en-GB" dirty="0" smtClean="0"/>
              <a:t>Copies of </a:t>
            </a:r>
            <a:r>
              <a:rPr lang="en-GB" dirty="0"/>
              <a:t>data and software should be maintained on separate computer systems. </a:t>
            </a:r>
            <a:endParaRPr lang="en-GB" dirty="0" smtClean="0"/>
          </a:p>
          <a:p>
            <a:pPr lvl="1"/>
            <a:r>
              <a:rPr lang="en-GB" dirty="0" smtClean="0"/>
              <a:t>This </a:t>
            </a:r>
            <a:r>
              <a:rPr lang="en-GB" dirty="0"/>
              <a:t>supports recovery after a successful cyberattack. (recovery and reinstatement)</a:t>
            </a:r>
          </a:p>
          <a:p>
            <a:r>
              <a:rPr lang="en-GB" dirty="0" smtClean="0"/>
              <a:t>Multi</a:t>
            </a:r>
            <a:r>
              <a:rPr lang="en-GB" dirty="0"/>
              <a:t>-stage diverse authentication can protect against password attacks. </a:t>
            </a:r>
            <a:endParaRPr lang="en-GB" dirty="0" smtClean="0"/>
          </a:p>
          <a:p>
            <a:pPr lvl="1"/>
            <a:r>
              <a:rPr lang="en-GB" dirty="0" smtClean="0"/>
              <a:t>This is a resistance measure</a:t>
            </a:r>
            <a:endParaRPr lang="en-GB" dirty="0"/>
          </a:p>
          <a:p>
            <a:r>
              <a:rPr lang="en-GB" dirty="0" smtClean="0"/>
              <a:t>Critical </a:t>
            </a:r>
            <a:r>
              <a:rPr lang="en-GB" dirty="0"/>
              <a:t>servers may be over-provisioned i.e. they may be more powerful than is required to handle their expected load. </a:t>
            </a:r>
            <a:r>
              <a:rPr lang="en-GB" dirty="0" smtClean="0"/>
              <a:t>Attacks can be resisted without serious service degradation.</a:t>
            </a:r>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14</a:t>
            </a:fld>
            <a:endParaRPr lang="en-US"/>
          </a:p>
        </p:txBody>
      </p:sp>
    </p:spTree>
    <p:extLst>
      <p:ext uri="{BB962C8B-B14F-4D97-AF65-F5344CB8AC3E}">
        <p14:creationId xmlns:p14="http://schemas.microsoft.com/office/powerpoint/2010/main" val="15278913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Cyber-resilience planning</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15</a:t>
            </a:fld>
            <a:endParaRPr lang="en-US"/>
          </a:p>
        </p:txBody>
      </p:sp>
      <p:pic>
        <p:nvPicPr>
          <p:cNvPr id="7" name="Picture 6" descr="Fig 14.2 Cyber-resilience planning.eps"/>
          <p:cNvPicPr>
            <a:picLocks noChangeAspect="1"/>
          </p:cNvPicPr>
          <p:nvPr/>
        </p:nvPicPr>
        <p:blipFill rotWithShape="1">
          <a:blip r:embed="rId2">
            <a:extLst>
              <a:ext uri="{28A0092B-C50C-407E-A947-70E740481C1C}">
                <a14:useLocalDpi xmlns:a14="http://schemas.microsoft.com/office/drawing/2010/main" val="0"/>
              </a:ext>
            </a:extLst>
          </a:blip>
          <a:srcRect l="10818" t="55897"/>
          <a:stretch/>
        </p:blipFill>
        <p:spPr>
          <a:xfrm>
            <a:off x="347308" y="1998869"/>
            <a:ext cx="8339492" cy="2893391"/>
          </a:xfrm>
          <a:prstGeom prst="rect">
            <a:avLst/>
          </a:prstGeom>
        </p:spPr>
      </p:pic>
    </p:spTree>
    <p:extLst>
      <p:ext uri="{BB962C8B-B14F-4D97-AF65-F5344CB8AC3E}">
        <p14:creationId xmlns:p14="http://schemas.microsoft.com/office/powerpoint/2010/main" val="35265160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 resilience planning</a:t>
            </a:r>
            <a:endParaRPr lang="en-US" dirty="0"/>
          </a:p>
        </p:txBody>
      </p:sp>
      <p:sp>
        <p:nvSpPr>
          <p:cNvPr id="3" name="Content Placeholder 2"/>
          <p:cNvSpPr>
            <a:spLocks noGrp="1"/>
          </p:cNvSpPr>
          <p:nvPr>
            <p:ph idx="1"/>
          </p:nvPr>
        </p:nvSpPr>
        <p:spPr/>
        <p:txBody>
          <a:bodyPr/>
          <a:lstStyle/>
          <a:p>
            <a:r>
              <a:rPr lang="en-GB" i="1" dirty="0"/>
              <a:t>Asset classification</a:t>
            </a:r>
            <a:r>
              <a:rPr lang="en-GB" dirty="0"/>
              <a:t> </a:t>
            </a:r>
            <a:endParaRPr lang="en-GB" dirty="0" smtClean="0"/>
          </a:p>
          <a:p>
            <a:pPr lvl="1"/>
            <a:r>
              <a:rPr lang="en-GB" dirty="0" smtClean="0"/>
              <a:t>The </a:t>
            </a:r>
            <a:r>
              <a:rPr lang="en-GB" dirty="0"/>
              <a:t>organization’s hardware, software and human assets are examined and classified depending on how essential they are to normal operations. </a:t>
            </a:r>
            <a:endParaRPr lang="en-GB" dirty="0" smtClean="0"/>
          </a:p>
          <a:p>
            <a:r>
              <a:rPr lang="en-GB" i="1" dirty="0"/>
              <a:t>Threat identification</a:t>
            </a:r>
            <a:r>
              <a:rPr lang="en-GB" dirty="0"/>
              <a:t> </a:t>
            </a:r>
            <a:endParaRPr lang="en-GB" dirty="0" smtClean="0"/>
          </a:p>
          <a:p>
            <a:pPr lvl="1"/>
            <a:r>
              <a:rPr lang="en-GB" dirty="0" smtClean="0"/>
              <a:t>For </a:t>
            </a:r>
            <a:r>
              <a:rPr lang="en-GB" dirty="0"/>
              <a:t>each of the assets (or, at least the critical and important assets), you should identify and classify threats to that asset. </a:t>
            </a:r>
            <a:endParaRPr lang="en-GB" dirty="0" smtClean="0"/>
          </a:p>
          <a:p>
            <a:r>
              <a:rPr lang="en-GB" i="1" dirty="0"/>
              <a:t>Threat recognition</a:t>
            </a:r>
            <a:r>
              <a:rPr lang="en-GB" dirty="0"/>
              <a:t> </a:t>
            </a:r>
            <a:endParaRPr lang="en-GB" dirty="0" smtClean="0"/>
          </a:p>
          <a:p>
            <a:pPr lvl="1"/>
            <a:r>
              <a:rPr lang="en-GB" dirty="0" smtClean="0"/>
              <a:t>For </a:t>
            </a:r>
            <a:r>
              <a:rPr lang="en-GB" dirty="0"/>
              <a:t>each threat or, sometimes asset/threat pair, you should identify how an attack based on that threat might be recognised.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16</a:t>
            </a:fld>
            <a:endParaRPr lang="en-US"/>
          </a:p>
        </p:txBody>
      </p:sp>
    </p:spTree>
    <p:extLst>
      <p:ext uri="{BB962C8B-B14F-4D97-AF65-F5344CB8AC3E}">
        <p14:creationId xmlns:p14="http://schemas.microsoft.com/office/powerpoint/2010/main" val="1037111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 resilience planning</a:t>
            </a:r>
            <a:endParaRPr lang="en-US" dirty="0"/>
          </a:p>
        </p:txBody>
      </p:sp>
      <p:sp>
        <p:nvSpPr>
          <p:cNvPr id="3" name="Content Placeholder 2"/>
          <p:cNvSpPr>
            <a:spLocks noGrp="1"/>
          </p:cNvSpPr>
          <p:nvPr>
            <p:ph idx="1"/>
          </p:nvPr>
        </p:nvSpPr>
        <p:spPr/>
        <p:txBody>
          <a:bodyPr/>
          <a:lstStyle/>
          <a:p>
            <a:r>
              <a:rPr lang="en-GB" i="1" dirty="0"/>
              <a:t>Threat resistance</a:t>
            </a:r>
            <a:r>
              <a:rPr lang="en-GB" dirty="0"/>
              <a:t> </a:t>
            </a:r>
            <a:endParaRPr lang="en-GB" dirty="0" smtClean="0"/>
          </a:p>
          <a:p>
            <a:pPr lvl="1"/>
            <a:r>
              <a:rPr lang="en-GB" dirty="0" smtClean="0"/>
              <a:t>For </a:t>
            </a:r>
            <a:r>
              <a:rPr lang="en-GB" dirty="0"/>
              <a:t>each threat or asset/threat pair, you should identify possible resistance strategies. These may be either embedded in the system (technical strategies) or may rely on operational procedures. </a:t>
            </a:r>
            <a:endParaRPr lang="en-GB" dirty="0" smtClean="0"/>
          </a:p>
          <a:p>
            <a:r>
              <a:rPr lang="en-GB" i="1" dirty="0"/>
              <a:t>Asset recovery</a:t>
            </a:r>
            <a:r>
              <a:rPr lang="en-GB" dirty="0"/>
              <a:t> </a:t>
            </a:r>
            <a:endParaRPr lang="en-GB" dirty="0" smtClean="0"/>
          </a:p>
          <a:p>
            <a:pPr lvl="1"/>
            <a:r>
              <a:rPr lang="en-GB" dirty="0" smtClean="0"/>
              <a:t>For </a:t>
            </a:r>
            <a:r>
              <a:rPr lang="en-GB" dirty="0"/>
              <a:t>each critical asset or asset/threat pair, you should work out how that asset could be recovered in the event of a successful cyberattack. </a:t>
            </a:r>
            <a:endParaRPr lang="en-GB" dirty="0" smtClean="0"/>
          </a:p>
          <a:p>
            <a:r>
              <a:rPr lang="en-GB" i="1" dirty="0"/>
              <a:t>Asset reinstatement</a:t>
            </a:r>
            <a:r>
              <a:rPr lang="en-GB" dirty="0"/>
              <a:t> </a:t>
            </a:r>
            <a:endParaRPr lang="en-GB" dirty="0" smtClean="0"/>
          </a:p>
          <a:p>
            <a:pPr lvl="2"/>
            <a:r>
              <a:rPr lang="en-GB" dirty="0" smtClean="0"/>
              <a:t>This </a:t>
            </a:r>
            <a:r>
              <a:rPr lang="en-GB" dirty="0"/>
              <a:t>is a more general process of asset recovery where you define procedures to bring the system back into normal operation.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17</a:t>
            </a:fld>
            <a:endParaRPr lang="en-US"/>
          </a:p>
        </p:txBody>
      </p:sp>
    </p:spTree>
    <p:extLst>
      <p:ext uri="{BB962C8B-B14F-4D97-AF65-F5344CB8AC3E}">
        <p14:creationId xmlns:p14="http://schemas.microsoft.com/office/powerpoint/2010/main" val="41295079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28724"/>
            <a:ext cx="8229600" cy="1143000"/>
          </a:xfrm>
        </p:spPr>
        <p:txBody>
          <a:bodyPr/>
          <a:lstStyle/>
          <a:p>
            <a:pPr algn="ctr"/>
            <a:r>
              <a:rPr lang="en-US" dirty="0" smtClean="0"/>
              <a:t>Sociotechnical resilience</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18</a:t>
            </a:fld>
            <a:endParaRPr lang="en-US"/>
          </a:p>
        </p:txBody>
      </p:sp>
    </p:spTree>
    <p:extLst>
      <p:ext uri="{BB962C8B-B14F-4D97-AF65-F5344CB8AC3E}">
        <p14:creationId xmlns:p14="http://schemas.microsoft.com/office/powerpoint/2010/main" val="25224563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Sociotechnical resilience</a:t>
            </a:r>
            <a:endParaRPr lang="en-US" dirty="0"/>
          </a:p>
        </p:txBody>
      </p:sp>
      <p:sp>
        <p:nvSpPr>
          <p:cNvPr id="3" name="Content Placeholder 2"/>
          <p:cNvSpPr>
            <a:spLocks noGrp="1"/>
          </p:cNvSpPr>
          <p:nvPr>
            <p:ph idx="1"/>
          </p:nvPr>
        </p:nvSpPr>
        <p:spPr/>
        <p:txBody>
          <a:bodyPr/>
          <a:lstStyle/>
          <a:p>
            <a:r>
              <a:rPr lang="en-GB" dirty="0"/>
              <a:t>Resilience engineering is concerned with adverse external events that can lead to system failure. </a:t>
            </a:r>
          </a:p>
          <a:p>
            <a:r>
              <a:rPr lang="en-GB" dirty="0" smtClean="0"/>
              <a:t>To </a:t>
            </a:r>
            <a:r>
              <a:rPr lang="en-GB" dirty="0"/>
              <a:t>design a resilient system, you have to think about sociotechnical systems design and not exclusively focus on software. </a:t>
            </a:r>
            <a:endParaRPr lang="en-GB" dirty="0" smtClean="0"/>
          </a:p>
          <a:p>
            <a:r>
              <a:rPr lang="en-GB" dirty="0" smtClean="0"/>
              <a:t>Dealing </a:t>
            </a:r>
            <a:r>
              <a:rPr lang="en-GB" dirty="0"/>
              <a:t>with these events is often easier and more effective in the broader sociotechnical system. </a:t>
            </a:r>
          </a:p>
          <a:p>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19</a:t>
            </a:fld>
            <a:endParaRPr lang="en-US"/>
          </a:p>
        </p:txBody>
      </p:sp>
    </p:spTree>
    <p:extLst>
      <p:ext uri="{BB962C8B-B14F-4D97-AF65-F5344CB8AC3E}">
        <p14:creationId xmlns:p14="http://schemas.microsoft.com/office/powerpoint/2010/main" val="959970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Cybersecurity</a:t>
            </a:r>
          </a:p>
          <a:p>
            <a:r>
              <a:rPr lang="en-US" dirty="0" smtClean="0"/>
              <a:t>Sociotechnical resilience</a:t>
            </a:r>
          </a:p>
          <a:p>
            <a:r>
              <a:rPr lang="en-US" dirty="0" smtClean="0"/>
              <a:t>Resilient systems design</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2</a:t>
            </a:fld>
            <a:endParaRPr lang="en-US"/>
          </a:p>
        </p:txBody>
      </p:sp>
    </p:spTree>
    <p:extLst>
      <p:ext uri="{BB962C8B-B14F-4D97-AF65-F5344CB8AC3E}">
        <p14:creationId xmlns:p14="http://schemas.microsoft.com/office/powerpoint/2010/main" val="3977414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example</a:t>
            </a:r>
            <a:endParaRPr lang="en-US" dirty="0"/>
          </a:p>
        </p:txBody>
      </p:sp>
      <p:sp>
        <p:nvSpPr>
          <p:cNvPr id="3" name="Content Placeholder 2"/>
          <p:cNvSpPr>
            <a:spLocks noGrp="1"/>
          </p:cNvSpPr>
          <p:nvPr>
            <p:ph idx="1"/>
          </p:nvPr>
        </p:nvSpPr>
        <p:spPr/>
        <p:txBody>
          <a:bodyPr/>
          <a:lstStyle/>
          <a:p>
            <a:r>
              <a:rPr lang="en-US" dirty="0" smtClean="0"/>
              <a:t>Cyberattack may aim to steal data, gaining access using a legitimate user’s credentials</a:t>
            </a:r>
          </a:p>
          <a:p>
            <a:r>
              <a:rPr lang="en-US" dirty="0" smtClean="0"/>
              <a:t>Technical solution may be to use more complex authentication procedures.</a:t>
            </a:r>
          </a:p>
          <a:p>
            <a:r>
              <a:rPr lang="en-US" dirty="0" smtClean="0"/>
              <a:t>These irritate users and may reduce security as users leave systems unattended without logging out.</a:t>
            </a:r>
          </a:p>
          <a:p>
            <a:r>
              <a:rPr lang="en-GB" dirty="0"/>
              <a:t>A better strategy may be to introduce organizational policies and procedures that emphasise the importance of not sharing login credentials and that tell users about easy ways to create and maintain strong passwords. </a:t>
            </a:r>
            <a:endParaRPr lang="en-GB" dirty="0" smtClean="0"/>
          </a:p>
          <a:p>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20</a:t>
            </a:fld>
            <a:endParaRPr lang="en-US"/>
          </a:p>
        </p:txBody>
      </p:sp>
    </p:spTree>
    <p:extLst>
      <p:ext uri="{BB962C8B-B14F-4D97-AF65-F5344CB8AC3E}">
        <p14:creationId xmlns:p14="http://schemas.microsoft.com/office/powerpoint/2010/main" val="28948001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technical and sociotechnical systems</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21</a:t>
            </a:fld>
            <a:endParaRPr lang="en-US"/>
          </a:p>
        </p:txBody>
      </p:sp>
      <p:pic>
        <p:nvPicPr>
          <p:cNvPr id="7" name="Picture 6" descr="Fig 14.3 System hierarchy.eps"/>
          <p:cNvPicPr>
            <a:picLocks noChangeAspect="1"/>
          </p:cNvPicPr>
          <p:nvPr/>
        </p:nvPicPr>
        <p:blipFill rotWithShape="1">
          <a:blip r:embed="rId2">
            <a:extLst>
              <a:ext uri="{28A0092B-C50C-407E-A947-70E740481C1C}">
                <a14:useLocalDpi xmlns:a14="http://schemas.microsoft.com/office/drawing/2010/main" val="0"/>
              </a:ext>
            </a:extLst>
          </a:blip>
          <a:srcRect t="39574"/>
          <a:stretch/>
        </p:blipFill>
        <p:spPr>
          <a:xfrm>
            <a:off x="1270827" y="1899476"/>
            <a:ext cx="6260824" cy="4096682"/>
          </a:xfrm>
          <a:prstGeom prst="rect">
            <a:avLst/>
          </a:prstGeom>
        </p:spPr>
      </p:pic>
    </p:spTree>
    <p:extLst>
      <p:ext uri="{BB962C8B-B14F-4D97-AF65-F5344CB8AC3E}">
        <p14:creationId xmlns:p14="http://schemas.microsoft.com/office/powerpoint/2010/main" val="41152472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hierarchy</a:t>
            </a:r>
            <a:endParaRPr lang="en-US" dirty="0"/>
          </a:p>
        </p:txBody>
      </p:sp>
      <p:sp>
        <p:nvSpPr>
          <p:cNvPr id="3" name="Content Placeholder 2"/>
          <p:cNvSpPr>
            <a:spLocks noGrp="1"/>
          </p:cNvSpPr>
          <p:nvPr>
            <p:ph idx="1"/>
          </p:nvPr>
        </p:nvSpPr>
        <p:spPr/>
        <p:txBody>
          <a:bodyPr/>
          <a:lstStyle/>
          <a:p>
            <a:r>
              <a:rPr lang="en-US" dirty="0" smtClean="0"/>
              <a:t>A failure in system S1 may be trapped in the broader sociotechnical system ST1 through operator actions</a:t>
            </a:r>
          </a:p>
          <a:p>
            <a:r>
              <a:rPr lang="en-US" dirty="0" smtClean="0"/>
              <a:t>Organizational damage is therefore limited</a:t>
            </a:r>
          </a:p>
          <a:p>
            <a:r>
              <a:rPr lang="en-US" dirty="0" smtClean="0"/>
              <a:t>If the failure in S1 leads to a failure in ST1, then it is up to managers in the broader organization to deal with that failure.</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22</a:t>
            </a:fld>
            <a:endParaRPr lang="en-US"/>
          </a:p>
        </p:txBody>
      </p:sp>
    </p:spTree>
    <p:extLst>
      <p:ext uri="{BB962C8B-B14F-4D97-AF65-F5344CB8AC3E}">
        <p14:creationId xmlns:p14="http://schemas.microsoft.com/office/powerpoint/2010/main" val="6157107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resilient organizations</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23</a:t>
            </a:fld>
            <a:endParaRPr lang="en-US"/>
          </a:p>
        </p:txBody>
      </p:sp>
      <p:pic>
        <p:nvPicPr>
          <p:cNvPr id="7" name="Picture 6" descr="Fig 14.4 Organizational resilience.eps"/>
          <p:cNvPicPr>
            <a:picLocks noChangeAspect="1"/>
          </p:cNvPicPr>
          <p:nvPr/>
        </p:nvPicPr>
        <p:blipFill rotWithShape="1">
          <a:blip r:embed="rId2">
            <a:extLst>
              <a:ext uri="{28A0092B-C50C-407E-A947-70E740481C1C}">
                <a14:useLocalDpi xmlns:a14="http://schemas.microsoft.com/office/drawing/2010/main" val="0"/>
              </a:ext>
            </a:extLst>
          </a:blip>
          <a:srcRect t="60021"/>
          <a:stretch/>
        </p:blipFill>
        <p:spPr>
          <a:xfrm>
            <a:off x="415578" y="2297041"/>
            <a:ext cx="8271222" cy="2893393"/>
          </a:xfrm>
          <a:prstGeom prst="rect">
            <a:avLst/>
          </a:prstGeom>
        </p:spPr>
      </p:pic>
    </p:spTree>
    <p:extLst>
      <p:ext uri="{BB962C8B-B14F-4D97-AF65-F5344CB8AC3E}">
        <p14:creationId xmlns:p14="http://schemas.microsoft.com/office/powerpoint/2010/main" val="2269209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resilience</a:t>
            </a:r>
            <a:endParaRPr lang="en-US" dirty="0"/>
          </a:p>
        </p:txBody>
      </p:sp>
      <p:sp>
        <p:nvSpPr>
          <p:cNvPr id="3" name="Content Placeholder 2"/>
          <p:cNvSpPr>
            <a:spLocks noGrp="1"/>
          </p:cNvSpPr>
          <p:nvPr>
            <p:ph idx="1"/>
          </p:nvPr>
        </p:nvSpPr>
        <p:spPr/>
        <p:txBody>
          <a:bodyPr/>
          <a:lstStyle/>
          <a:p>
            <a:r>
              <a:rPr lang="en-GB" dirty="0" smtClean="0"/>
              <a:t>There are four characteristics that reflect the resilience of an organization</a:t>
            </a:r>
          </a:p>
          <a:p>
            <a:pPr lvl="1"/>
            <a:r>
              <a:rPr lang="en-GB" dirty="0" smtClean="0"/>
              <a:t>Responsiveness, monitoring, anticipation, learning</a:t>
            </a:r>
          </a:p>
          <a:p>
            <a:r>
              <a:rPr lang="en-GB" i="1" dirty="0" smtClean="0"/>
              <a:t>The </a:t>
            </a:r>
            <a:r>
              <a:rPr lang="en-GB" i="1" dirty="0"/>
              <a:t>ability to respond</a:t>
            </a:r>
            <a:r>
              <a:rPr lang="en-GB" dirty="0"/>
              <a:t> </a:t>
            </a:r>
            <a:endParaRPr lang="en-GB" dirty="0" smtClean="0"/>
          </a:p>
          <a:p>
            <a:pPr lvl="1"/>
            <a:r>
              <a:rPr lang="en-GB" dirty="0" smtClean="0"/>
              <a:t>Organizations </a:t>
            </a:r>
            <a:r>
              <a:rPr lang="en-GB" dirty="0"/>
              <a:t>have to be able to adapt their processes and procedures in response to risks. These risks may be anticipated risks or may be detected threats to the organization and its systems. </a:t>
            </a:r>
            <a:endParaRPr lang="en-GB" dirty="0" smtClean="0"/>
          </a:p>
          <a:p>
            <a:r>
              <a:rPr lang="en-GB" i="1" dirty="0" smtClean="0"/>
              <a:t>The </a:t>
            </a:r>
            <a:r>
              <a:rPr lang="en-GB" i="1" dirty="0"/>
              <a:t>ability to monitor</a:t>
            </a:r>
            <a:r>
              <a:rPr lang="en-GB" dirty="0"/>
              <a:t> </a:t>
            </a:r>
            <a:endParaRPr lang="en-GB" dirty="0" smtClean="0"/>
          </a:p>
          <a:p>
            <a:pPr lvl="1"/>
            <a:r>
              <a:rPr lang="en-GB" dirty="0" smtClean="0"/>
              <a:t>Organizations </a:t>
            </a:r>
            <a:r>
              <a:rPr lang="en-GB" dirty="0"/>
              <a:t>should monitor both their internal operations and their external environment for threats before they arise.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24</a:t>
            </a:fld>
            <a:endParaRPr lang="en-US"/>
          </a:p>
        </p:txBody>
      </p:sp>
    </p:spTree>
    <p:extLst>
      <p:ext uri="{BB962C8B-B14F-4D97-AF65-F5344CB8AC3E}">
        <p14:creationId xmlns:p14="http://schemas.microsoft.com/office/powerpoint/2010/main" val="12805486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resilience</a:t>
            </a:r>
            <a:endParaRPr lang="en-US" dirty="0"/>
          </a:p>
        </p:txBody>
      </p:sp>
      <p:sp>
        <p:nvSpPr>
          <p:cNvPr id="3" name="Content Placeholder 2"/>
          <p:cNvSpPr>
            <a:spLocks noGrp="1"/>
          </p:cNvSpPr>
          <p:nvPr>
            <p:ph idx="1"/>
          </p:nvPr>
        </p:nvSpPr>
        <p:spPr/>
        <p:txBody>
          <a:bodyPr/>
          <a:lstStyle/>
          <a:p>
            <a:r>
              <a:rPr lang="en-GB" i="1" dirty="0"/>
              <a:t>The ability to anticipate </a:t>
            </a:r>
            <a:endParaRPr lang="en-GB" i="1" dirty="0" smtClean="0"/>
          </a:p>
          <a:p>
            <a:pPr lvl="1"/>
            <a:r>
              <a:rPr lang="en-GB" dirty="0" smtClean="0"/>
              <a:t>A </a:t>
            </a:r>
            <a:r>
              <a:rPr lang="en-GB" dirty="0"/>
              <a:t>resilient organization should not simply focus on its current operations but should anticipate possible future events and changes that may affect its operations and resilience. </a:t>
            </a:r>
            <a:endParaRPr lang="en-GB" dirty="0" smtClean="0"/>
          </a:p>
          <a:p>
            <a:r>
              <a:rPr lang="en-GB" i="1" dirty="0" smtClean="0"/>
              <a:t>The </a:t>
            </a:r>
            <a:r>
              <a:rPr lang="en-GB" i="1" dirty="0"/>
              <a:t>ability to learn</a:t>
            </a:r>
            <a:r>
              <a:rPr lang="en-GB" dirty="0"/>
              <a:t>  </a:t>
            </a:r>
            <a:endParaRPr lang="en-GB" dirty="0" smtClean="0"/>
          </a:p>
          <a:p>
            <a:pPr lvl="1"/>
            <a:r>
              <a:rPr lang="en-GB" dirty="0" smtClean="0"/>
              <a:t>Organizational </a:t>
            </a:r>
            <a:r>
              <a:rPr lang="en-GB" dirty="0"/>
              <a:t>resilience can be improved by learning from experience. It is particularly important to learn from successful responses to adverse events such as the effective resistance of a cyberattack. Learning from success allows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25</a:t>
            </a:fld>
            <a:endParaRPr lang="en-US"/>
          </a:p>
        </p:txBody>
      </p:sp>
    </p:spTree>
    <p:extLst>
      <p:ext uri="{BB962C8B-B14F-4D97-AF65-F5344CB8AC3E}">
        <p14:creationId xmlns:p14="http://schemas.microsoft.com/office/powerpoint/2010/main" val="40192879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error</a:t>
            </a:r>
            <a:endParaRPr lang="en-US" dirty="0"/>
          </a:p>
        </p:txBody>
      </p:sp>
      <p:sp>
        <p:nvSpPr>
          <p:cNvPr id="3" name="Content Placeholder 2"/>
          <p:cNvSpPr>
            <a:spLocks noGrp="1"/>
          </p:cNvSpPr>
          <p:nvPr>
            <p:ph idx="1"/>
          </p:nvPr>
        </p:nvSpPr>
        <p:spPr/>
        <p:txBody>
          <a:bodyPr/>
          <a:lstStyle/>
          <a:p>
            <a:r>
              <a:rPr lang="en-US" dirty="0" smtClean="0"/>
              <a:t>People inevitably make mistakes (human errors) that sometimes lead to serious system failures.</a:t>
            </a:r>
          </a:p>
          <a:p>
            <a:r>
              <a:rPr lang="en-US" dirty="0" smtClean="0"/>
              <a:t>There are two ways to consider human error</a:t>
            </a:r>
          </a:p>
          <a:p>
            <a:pPr lvl="1"/>
            <a:r>
              <a:rPr lang="en-GB" i="1" dirty="0" smtClean="0"/>
              <a:t>The </a:t>
            </a:r>
            <a:r>
              <a:rPr lang="en-GB" i="1" dirty="0"/>
              <a:t>person approach</a:t>
            </a:r>
            <a:r>
              <a:rPr lang="en-GB" dirty="0"/>
              <a:t>. Errors are considered to be the responsibility of the individual and ‘unsafe acts’ (such as an operator failing to engage a safety barrier) are a consequence of individual carelessness or reckless behaviour. </a:t>
            </a:r>
            <a:endParaRPr lang="en-GB" dirty="0" smtClean="0"/>
          </a:p>
          <a:p>
            <a:pPr lvl="1"/>
            <a:r>
              <a:rPr lang="en-GB" i="1" dirty="0"/>
              <a:t>The systems approach</a:t>
            </a:r>
            <a:r>
              <a:rPr lang="en-GB" dirty="0"/>
              <a:t>. The basic assumption is that people are fallible and will make mistakes. People make mistakes because they are under pressure from high workloads, poor training or because of inappropriate system design. </a:t>
            </a:r>
            <a:r>
              <a:rPr lang="en-GB" dirty="0" smtClean="0"/>
              <a:t>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26</a:t>
            </a:fld>
            <a:endParaRPr lang="en-US"/>
          </a:p>
        </p:txBody>
      </p:sp>
    </p:spTree>
    <p:extLst>
      <p:ext uri="{BB962C8B-B14F-4D97-AF65-F5344CB8AC3E}">
        <p14:creationId xmlns:p14="http://schemas.microsoft.com/office/powerpoint/2010/main" val="2271944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approach</a:t>
            </a:r>
            <a:endParaRPr lang="en-US" dirty="0"/>
          </a:p>
        </p:txBody>
      </p:sp>
      <p:sp>
        <p:nvSpPr>
          <p:cNvPr id="3" name="Content Placeholder 2"/>
          <p:cNvSpPr>
            <a:spLocks noGrp="1"/>
          </p:cNvSpPr>
          <p:nvPr>
            <p:ph idx="1"/>
          </p:nvPr>
        </p:nvSpPr>
        <p:spPr/>
        <p:txBody>
          <a:bodyPr/>
          <a:lstStyle/>
          <a:p>
            <a:r>
              <a:rPr lang="en-GB" dirty="0" smtClean="0"/>
              <a:t>Systems </a:t>
            </a:r>
            <a:r>
              <a:rPr lang="en-GB" dirty="0"/>
              <a:t>engineers should assume that human errors will occur during system operation. </a:t>
            </a:r>
            <a:endParaRPr lang="en-GB" dirty="0" smtClean="0"/>
          </a:p>
          <a:p>
            <a:r>
              <a:rPr lang="en-GB" dirty="0" smtClean="0"/>
              <a:t>To </a:t>
            </a:r>
            <a:r>
              <a:rPr lang="en-GB" dirty="0"/>
              <a:t>improve the resilience of a system, designers have to think about the defences and barriers to human error that could be part of a system. </a:t>
            </a:r>
            <a:endParaRPr lang="en-GB" dirty="0" smtClean="0"/>
          </a:p>
          <a:p>
            <a:r>
              <a:rPr lang="en-GB" dirty="0" smtClean="0"/>
              <a:t>Can </a:t>
            </a:r>
            <a:r>
              <a:rPr lang="en-GB" dirty="0"/>
              <a:t>these barriers should be built into the technical components of the </a:t>
            </a:r>
            <a:r>
              <a:rPr lang="en-GB" dirty="0" smtClean="0"/>
              <a:t>system (technical barriers)? </a:t>
            </a:r>
            <a:r>
              <a:rPr lang="en-GB" dirty="0"/>
              <a:t>If not, they could be part of the processes, procedures and guidelines for using the </a:t>
            </a:r>
            <a:r>
              <a:rPr lang="en-GB" dirty="0" smtClean="0"/>
              <a:t>system (sociotechnical barriers).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27</a:t>
            </a:fld>
            <a:endParaRPr lang="en-US"/>
          </a:p>
        </p:txBody>
      </p:sp>
    </p:spTree>
    <p:extLst>
      <p:ext uri="{BB962C8B-B14F-4D97-AF65-F5344CB8AC3E}">
        <p14:creationId xmlns:p14="http://schemas.microsoft.com/office/powerpoint/2010/main" val="7194866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Defensive layers</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28</a:t>
            </a:fld>
            <a:endParaRPr lang="en-US"/>
          </a:p>
        </p:txBody>
      </p:sp>
      <p:pic>
        <p:nvPicPr>
          <p:cNvPr id="7" name="Picture 6" descr="Fig 14.5 Defensive layer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4416" y="2152373"/>
            <a:ext cx="6970653" cy="3612322"/>
          </a:xfrm>
          <a:prstGeom prst="rect">
            <a:avLst/>
          </a:prstGeom>
        </p:spPr>
      </p:pic>
    </p:spTree>
    <p:extLst>
      <p:ext uri="{BB962C8B-B14F-4D97-AF65-F5344CB8AC3E}">
        <p14:creationId xmlns:p14="http://schemas.microsoft.com/office/powerpoint/2010/main" val="29684997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Defensive layers</a:t>
            </a:r>
            <a:endParaRPr lang="en-US" dirty="0"/>
          </a:p>
        </p:txBody>
      </p:sp>
      <p:sp>
        <p:nvSpPr>
          <p:cNvPr id="3" name="Content Placeholder 2"/>
          <p:cNvSpPr>
            <a:spLocks noGrp="1"/>
          </p:cNvSpPr>
          <p:nvPr>
            <p:ph idx="1"/>
          </p:nvPr>
        </p:nvSpPr>
        <p:spPr/>
        <p:txBody>
          <a:bodyPr/>
          <a:lstStyle/>
          <a:p>
            <a:r>
              <a:rPr lang="en-US" dirty="0" smtClean="0"/>
              <a:t>You should use redundancy and diversity to create a set of defensive layers, where each layer uses a different approach to deter attackers or trap technical/human failures.</a:t>
            </a:r>
          </a:p>
          <a:p>
            <a:r>
              <a:rPr lang="en-US" dirty="0" smtClean="0"/>
              <a:t>ATC system examples</a:t>
            </a:r>
          </a:p>
          <a:p>
            <a:pPr lvl="1"/>
            <a:r>
              <a:rPr lang="en-US" dirty="0" smtClean="0"/>
              <a:t>Conflict alert system</a:t>
            </a:r>
          </a:p>
          <a:p>
            <a:pPr lvl="1"/>
            <a:r>
              <a:rPr lang="en-US" dirty="0" smtClean="0"/>
              <a:t>Formalized recording procedures</a:t>
            </a:r>
          </a:p>
          <a:p>
            <a:pPr lvl="1"/>
            <a:r>
              <a:rPr lang="en-US" dirty="0" smtClean="0"/>
              <a:t>Collaborative checking</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29</a:t>
            </a:fld>
            <a:endParaRPr lang="en-US"/>
          </a:p>
        </p:txBody>
      </p:sp>
    </p:spTree>
    <p:extLst>
      <p:ext uri="{BB962C8B-B14F-4D97-AF65-F5344CB8AC3E}">
        <p14:creationId xmlns:p14="http://schemas.microsoft.com/office/powerpoint/2010/main" val="1407636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Resilience</a:t>
            </a:r>
            <a:endParaRPr lang="en-US" dirty="0"/>
          </a:p>
        </p:txBody>
      </p:sp>
      <p:sp>
        <p:nvSpPr>
          <p:cNvPr id="3" name="Content Placeholder 2"/>
          <p:cNvSpPr>
            <a:spLocks noGrp="1"/>
          </p:cNvSpPr>
          <p:nvPr>
            <p:ph idx="1"/>
          </p:nvPr>
        </p:nvSpPr>
        <p:spPr/>
        <p:txBody>
          <a:bodyPr/>
          <a:lstStyle/>
          <a:p>
            <a:r>
              <a:rPr lang="en-GB" i="1" dirty="0"/>
              <a:t>The resilience of a system is a judgment of how well that system can maintain the continuity of its critical services in the presence of disruptive events, such as equipment failure and cyberattacks.  </a:t>
            </a:r>
            <a:endParaRPr lang="en-GB" i="1" dirty="0" smtClean="0"/>
          </a:p>
          <a:p>
            <a:endParaRPr lang="en-GB" i="1" dirty="0" smtClean="0"/>
          </a:p>
          <a:p>
            <a:r>
              <a:rPr lang="en-GB" dirty="0" smtClean="0"/>
              <a:t>Cyberattacks by malicious outsiders are perhaps the most serious threat faced by networked systems but resilience is also intended to cope with system failures and other disruptive events.</a:t>
            </a:r>
            <a:endParaRPr lang="en-GB" dirty="0"/>
          </a:p>
          <a:p>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3</a:t>
            </a:fld>
            <a:endParaRPr lang="en-US"/>
          </a:p>
        </p:txBody>
      </p:sp>
    </p:spTree>
    <p:extLst>
      <p:ext uri="{BB962C8B-B14F-4D97-AF65-F5344CB8AC3E}">
        <p14:creationId xmlns:p14="http://schemas.microsoft.com/office/powerpoint/2010/main" val="7723193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Swiss Cheese Model</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30</a:t>
            </a:fld>
            <a:endParaRPr lang="en-US"/>
          </a:p>
        </p:txBody>
      </p:sp>
      <p:pic>
        <p:nvPicPr>
          <p:cNvPr id="7" name="Picture 6" descr="Fig 14.6 SwissChees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809" y="2299803"/>
            <a:ext cx="7863614" cy="3111502"/>
          </a:xfrm>
          <a:prstGeom prst="rect">
            <a:avLst/>
          </a:prstGeom>
        </p:spPr>
      </p:pic>
    </p:spTree>
    <p:extLst>
      <p:ext uri="{BB962C8B-B14F-4D97-AF65-F5344CB8AC3E}">
        <p14:creationId xmlns:p14="http://schemas.microsoft.com/office/powerpoint/2010/main" val="28368286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Swiss Cheese model</a:t>
            </a:r>
            <a:endParaRPr lang="en-US" dirty="0"/>
          </a:p>
        </p:txBody>
      </p:sp>
      <p:sp>
        <p:nvSpPr>
          <p:cNvPr id="3" name="Content Placeholder 2"/>
          <p:cNvSpPr>
            <a:spLocks noGrp="1"/>
          </p:cNvSpPr>
          <p:nvPr>
            <p:ph idx="1"/>
          </p:nvPr>
        </p:nvSpPr>
        <p:spPr/>
        <p:txBody>
          <a:bodyPr/>
          <a:lstStyle/>
          <a:p>
            <a:r>
              <a:rPr lang="en-US" dirty="0" smtClean="0"/>
              <a:t>Defensive layers have vulnerabilities</a:t>
            </a:r>
          </a:p>
          <a:p>
            <a:pPr lvl="1"/>
            <a:r>
              <a:rPr lang="en-US" dirty="0" smtClean="0"/>
              <a:t>They are like slices of Swiss cheese with holes in the layer corresponding to these vulnerabilities.</a:t>
            </a:r>
          </a:p>
          <a:p>
            <a:r>
              <a:rPr lang="en-US" dirty="0" smtClean="0"/>
              <a:t>Vulnerabilities are dynamic</a:t>
            </a:r>
          </a:p>
          <a:p>
            <a:pPr lvl="1"/>
            <a:r>
              <a:rPr lang="en-US" dirty="0" smtClean="0"/>
              <a:t>The ‘holes’ are not always in the same place and the size of the holes may vary depending on the operating conditions.</a:t>
            </a:r>
          </a:p>
          <a:p>
            <a:r>
              <a:rPr lang="en-US" dirty="0" smtClean="0"/>
              <a:t>System failures occur when the holes line up and all of the defenses fail.</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31</a:t>
            </a:fld>
            <a:endParaRPr lang="en-US"/>
          </a:p>
        </p:txBody>
      </p:sp>
    </p:spTree>
    <p:extLst>
      <p:ext uri="{BB962C8B-B14F-4D97-AF65-F5344CB8AC3E}">
        <p14:creationId xmlns:p14="http://schemas.microsoft.com/office/powerpoint/2010/main" val="3904858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Increasing system resilience</a:t>
            </a:r>
            <a:endParaRPr lang="en-US" dirty="0"/>
          </a:p>
        </p:txBody>
      </p:sp>
      <p:sp>
        <p:nvSpPr>
          <p:cNvPr id="3" name="Content Placeholder 2"/>
          <p:cNvSpPr>
            <a:spLocks noGrp="1"/>
          </p:cNvSpPr>
          <p:nvPr>
            <p:ph idx="1"/>
          </p:nvPr>
        </p:nvSpPr>
        <p:spPr/>
        <p:txBody>
          <a:bodyPr/>
          <a:lstStyle/>
          <a:p>
            <a:r>
              <a:rPr lang="en-GB" dirty="0"/>
              <a:t>Reduce the probability of the occurrence of an external event that might trigger system failures. </a:t>
            </a:r>
            <a:endParaRPr lang="en-GB" dirty="0" smtClean="0"/>
          </a:p>
          <a:p>
            <a:r>
              <a:rPr lang="en-GB" dirty="0"/>
              <a:t>Increase the number of defensive layers. </a:t>
            </a:r>
            <a:endParaRPr lang="en-GB" dirty="0" smtClean="0"/>
          </a:p>
          <a:p>
            <a:pPr lvl="1"/>
            <a:r>
              <a:rPr lang="en-GB" dirty="0" smtClean="0"/>
              <a:t>The more </a:t>
            </a:r>
            <a:r>
              <a:rPr lang="en-GB" dirty="0"/>
              <a:t>layers that you have in a system, the less likely it is that the holes will line up and a system failure occur. </a:t>
            </a:r>
            <a:endParaRPr lang="en-GB" dirty="0" smtClean="0"/>
          </a:p>
          <a:p>
            <a:r>
              <a:rPr lang="en-GB" dirty="0"/>
              <a:t>Design a system so that diverse types of barriers are included. </a:t>
            </a:r>
            <a:endParaRPr lang="en-GB" dirty="0" smtClean="0"/>
          </a:p>
          <a:p>
            <a:pPr lvl="1"/>
            <a:r>
              <a:rPr lang="en-GB" dirty="0" smtClean="0"/>
              <a:t>The ‘holes</a:t>
            </a:r>
            <a:r>
              <a:rPr lang="en-GB" dirty="0"/>
              <a:t>’ will probably be in different places and so there is less chance of the holes lining up and failing to trap an error. </a:t>
            </a:r>
            <a:endParaRPr lang="en-GB" dirty="0" smtClean="0"/>
          </a:p>
          <a:p>
            <a:r>
              <a:rPr lang="en-GB" dirty="0"/>
              <a:t>Minimize the number of latent conditions in a system. </a:t>
            </a:r>
          </a:p>
          <a:p>
            <a:pPr lvl="1"/>
            <a:r>
              <a:rPr lang="en-GB" dirty="0" smtClean="0"/>
              <a:t>This means </a:t>
            </a:r>
            <a:r>
              <a:rPr lang="en-GB" dirty="0"/>
              <a:t>reducing the number and size of system ‘holes’.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32</a:t>
            </a:fld>
            <a:endParaRPr lang="en-US"/>
          </a:p>
        </p:txBody>
      </p:sp>
    </p:spTree>
    <p:extLst>
      <p:ext uri="{BB962C8B-B14F-4D97-AF65-F5344CB8AC3E}">
        <p14:creationId xmlns:p14="http://schemas.microsoft.com/office/powerpoint/2010/main" val="23481397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and management processes</a:t>
            </a:r>
            <a:endParaRPr lang="en-US" dirty="0"/>
          </a:p>
        </p:txBody>
      </p:sp>
      <p:sp>
        <p:nvSpPr>
          <p:cNvPr id="3" name="Content Placeholder 2"/>
          <p:cNvSpPr>
            <a:spLocks noGrp="1"/>
          </p:cNvSpPr>
          <p:nvPr>
            <p:ph idx="1"/>
          </p:nvPr>
        </p:nvSpPr>
        <p:spPr/>
        <p:txBody>
          <a:bodyPr/>
          <a:lstStyle/>
          <a:p>
            <a:r>
              <a:rPr lang="en-GB" dirty="0"/>
              <a:t>All software systems have associated operational processes that reflect the assumptions of the designers about how these systems will be used. </a:t>
            </a:r>
            <a:endParaRPr lang="en-GB" dirty="0" smtClean="0"/>
          </a:p>
          <a:p>
            <a:r>
              <a:rPr lang="en-GB" dirty="0"/>
              <a:t>For example, in an imaging system in a hospital, the operator may have the responsibility of checking the quality of the images immediately after these have been processed. </a:t>
            </a:r>
            <a:endParaRPr lang="en-GB" dirty="0" smtClean="0"/>
          </a:p>
          <a:p>
            <a:r>
              <a:rPr lang="en-GB" dirty="0" smtClean="0"/>
              <a:t>This </a:t>
            </a:r>
            <a:r>
              <a:rPr lang="en-GB" dirty="0"/>
              <a:t>allows the imaging procedure to be repeated if there is a problem. </a:t>
            </a:r>
            <a:endParaRPr lang="en-GB" dirty="0" smtClean="0"/>
          </a:p>
          <a:p>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33</a:t>
            </a:fld>
            <a:endParaRPr lang="en-US"/>
          </a:p>
        </p:txBody>
      </p:sp>
    </p:spTree>
    <p:extLst>
      <p:ext uri="{BB962C8B-B14F-4D97-AF65-F5344CB8AC3E}">
        <p14:creationId xmlns:p14="http://schemas.microsoft.com/office/powerpoint/2010/main" val="17080564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processes</a:t>
            </a:r>
            <a:endParaRPr lang="en-US" dirty="0"/>
          </a:p>
        </p:txBody>
      </p:sp>
      <p:sp>
        <p:nvSpPr>
          <p:cNvPr id="3" name="Content Placeholder 2"/>
          <p:cNvSpPr>
            <a:spLocks noGrp="1"/>
          </p:cNvSpPr>
          <p:nvPr>
            <p:ph idx="1"/>
          </p:nvPr>
        </p:nvSpPr>
        <p:spPr/>
        <p:txBody>
          <a:bodyPr/>
          <a:lstStyle/>
          <a:p>
            <a:r>
              <a:rPr lang="en-GB" dirty="0"/>
              <a:t>Operational processes are the processes that are involved in using the system for its defined purpose. </a:t>
            </a:r>
            <a:endParaRPr lang="en-GB" dirty="0" smtClean="0"/>
          </a:p>
          <a:p>
            <a:r>
              <a:rPr lang="en-GB" dirty="0"/>
              <a:t>For new systems, these operational processes have to be defined and documented during the system development process. </a:t>
            </a:r>
            <a:endParaRPr lang="en-GB" dirty="0" smtClean="0"/>
          </a:p>
          <a:p>
            <a:r>
              <a:rPr lang="en-GB" dirty="0" smtClean="0"/>
              <a:t>Operators </a:t>
            </a:r>
            <a:r>
              <a:rPr lang="en-GB" dirty="0"/>
              <a:t>may have to be trained and other work processes adapted to make effective use of the new system. </a:t>
            </a:r>
          </a:p>
          <a:p>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34</a:t>
            </a:fld>
            <a:endParaRPr lang="en-US"/>
          </a:p>
        </p:txBody>
      </p:sp>
    </p:spTree>
    <p:extLst>
      <p:ext uri="{BB962C8B-B14F-4D97-AF65-F5344CB8AC3E}">
        <p14:creationId xmlns:p14="http://schemas.microsoft.com/office/powerpoint/2010/main" val="14281895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 and Enterprise IT processes</a:t>
            </a:r>
            <a:endParaRPr lang="en-US" dirty="0"/>
          </a:p>
        </p:txBody>
      </p:sp>
      <p:sp>
        <p:nvSpPr>
          <p:cNvPr id="3" name="Content Placeholder 2"/>
          <p:cNvSpPr>
            <a:spLocks noGrp="1"/>
          </p:cNvSpPr>
          <p:nvPr>
            <p:ph idx="1"/>
          </p:nvPr>
        </p:nvSpPr>
        <p:spPr/>
        <p:txBody>
          <a:bodyPr/>
          <a:lstStyle/>
          <a:p>
            <a:r>
              <a:rPr lang="en-GB" dirty="0"/>
              <a:t>For personal systems, the designers may describe the expected use of the system but have no control over how users will actually behave. </a:t>
            </a:r>
            <a:endParaRPr lang="en-GB" dirty="0" smtClean="0"/>
          </a:p>
          <a:p>
            <a:r>
              <a:rPr lang="en-GB" dirty="0" smtClean="0"/>
              <a:t>For </a:t>
            </a:r>
            <a:r>
              <a:rPr lang="en-GB" dirty="0"/>
              <a:t>enterprise IT systems, however, there may be training for users to teach them how to use the system. </a:t>
            </a:r>
            <a:endParaRPr lang="en-GB" dirty="0" smtClean="0"/>
          </a:p>
          <a:p>
            <a:r>
              <a:rPr lang="en-GB" dirty="0" smtClean="0"/>
              <a:t>Although </a:t>
            </a:r>
            <a:r>
              <a:rPr lang="en-GB" dirty="0"/>
              <a:t>user behaviour cannot be controlled, it is reasonable to expect that they will normally follow the defined process.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35</a:t>
            </a:fld>
            <a:endParaRPr lang="en-US"/>
          </a:p>
        </p:txBody>
      </p:sp>
    </p:spTree>
    <p:extLst>
      <p:ext uri="{BB962C8B-B14F-4D97-AF65-F5344CB8AC3E}">
        <p14:creationId xmlns:p14="http://schemas.microsoft.com/office/powerpoint/2010/main" val="27899811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design</a:t>
            </a:r>
            <a:endParaRPr lang="en-US" dirty="0"/>
          </a:p>
        </p:txBody>
      </p:sp>
      <p:sp>
        <p:nvSpPr>
          <p:cNvPr id="3" name="Content Placeholder 2"/>
          <p:cNvSpPr>
            <a:spLocks noGrp="1"/>
          </p:cNvSpPr>
          <p:nvPr>
            <p:ph idx="1"/>
          </p:nvPr>
        </p:nvSpPr>
        <p:spPr/>
        <p:txBody>
          <a:bodyPr/>
          <a:lstStyle/>
          <a:p>
            <a:r>
              <a:rPr lang="en-GB" dirty="0"/>
              <a:t>Operational and management processes are an important </a:t>
            </a:r>
            <a:r>
              <a:rPr lang="en-GB" dirty="0" smtClean="0"/>
              <a:t>defence </a:t>
            </a:r>
            <a:r>
              <a:rPr lang="en-GB" dirty="0"/>
              <a:t>mechanism and, in designing a process, you need to find a balance between efficient operation and problem management. </a:t>
            </a:r>
            <a:endParaRPr lang="en-GB" dirty="0" smtClean="0"/>
          </a:p>
          <a:p>
            <a:r>
              <a:rPr lang="en-US" dirty="0" smtClean="0"/>
              <a:t>Process improvement focuses on identifying and codifying good practice and developing software to support this.</a:t>
            </a:r>
          </a:p>
          <a:p>
            <a:r>
              <a:rPr lang="en-US" dirty="0" smtClean="0"/>
              <a:t>If process improvement focuses on efficiency, then this can make it more difficult to deal with problems when these arise.</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36</a:t>
            </a:fld>
            <a:endParaRPr lang="en-US"/>
          </a:p>
        </p:txBody>
      </p:sp>
    </p:spTree>
    <p:extLst>
      <p:ext uri="{BB962C8B-B14F-4D97-AF65-F5344CB8AC3E}">
        <p14:creationId xmlns:p14="http://schemas.microsoft.com/office/powerpoint/2010/main" val="26648586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Efficiency and resilience</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37</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239613711"/>
              </p:ext>
            </p:extLst>
          </p:nvPr>
        </p:nvGraphicFramePr>
        <p:xfrm>
          <a:off x="1013714" y="2043393"/>
          <a:ext cx="7071446" cy="3887445"/>
        </p:xfrm>
        <a:graphic>
          <a:graphicData uri="http://schemas.openxmlformats.org/drawingml/2006/table">
            <a:tbl>
              <a:tblPr firstRow="1" bandRow="1">
                <a:tableStyleId>{5C22544A-7EE6-4342-B048-85BDC9FD1C3A}</a:tableStyleId>
              </a:tblPr>
              <a:tblGrid>
                <a:gridCol w="3535723">
                  <a:extLst>
                    <a:ext uri="{9D8B030D-6E8A-4147-A177-3AD203B41FA5}">
                      <a16:colId xmlns:a16="http://schemas.microsoft.com/office/drawing/2014/main" val="20000"/>
                    </a:ext>
                  </a:extLst>
                </a:gridCol>
                <a:gridCol w="3535723">
                  <a:extLst>
                    <a:ext uri="{9D8B030D-6E8A-4147-A177-3AD203B41FA5}">
                      <a16:colId xmlns:a16="http://schemas.microsoft.com/office/drawing/2014/main" val="20001"/>
                    </a:ext>
                  </a:extLst>
                </a:gridCol>
              </a:tblGrid>
              <a:tr h="748024">
                <a:tc>
                  <a:txBody>
                    <a:bodyPr/>
                    <a:lstStyle/>
                    <a:p>
                      <a:pPr indent="347345" algn="just">
                        <a:spcAft>
                          <a:spcPts val="0"/>
                        </a:spcAft>
                        <a:tabLst>
                          <a:tab pos="342900" algn="l"/>
                          <a:tab pos="685800" algn="l"/>
                          <a:tab pos="1028700" algn="l"/>
                        </a:tabLst>
                      </a:pPr>
                      <a:r>
                        <a:rPr lang="en-GB" sz="1800" b="1" dirty="0">
                          <a:solidFill>
                            <a:srgbClr val="000000"/>
                          </a:solidFill>
                          <a:effectLst/>
                          <a:latin typeface="Arial"/>
                          <a:ea typeface="Times New Roman"/>
                          <a:cs typeface="Times New Roman"/>
                        </a:rPr>
                        <a:t>Efficient process operation</a:t>
                      </a:r>
                    </a:p>
                  </a:txBody>
                  <a:tcPr marL="68580" marR="68580" marT="36195" marB="36195"/>
                </a:tc>
                <a:tc>
                  <a:txBody>
                    <a:bodyPr/>
                    <a:lstStyle/>
                    <a:p>
                      <a:pPr indent="347345" algn="just">
                        <a:spcAft>
                          <a:spcPts val="0"/>
                        </a:spcAft>
                        <a:tabLst>
                          <a:tab pos="342900" algn="l"/>
                          <a:tab pos="685800" algn="l"/>
                          <a:tab pos="1028700" algn="l"/>
                        </a:tabLst>
                      </a:pPr>
                      <a:r>
                        <a:rPr lang="en-GB" sz="1800" b="1" dirty="0">
                          <a:solidFill>
                            <a:srgbClr val="000000"/>
                          </a:solidFill>
                          <a:effectLst/>
                          <a:latin typeface="Arial"/>
                          <a:ea typeface="Times New Roman"/>
                          <a:cs typeface="Times New Roman"/>
                        </a:rPr>
                        <a:t>Problem management</a:t>
                      </a:r>
                    </a:p>
                  </a:txBody>
                  <a:tcPr marL="68580" marR="68580" marT="36195" marB="36195"/>
                </a:tc>
                <a:extLst>
                  <a:ext uri="{0D108BD9-81ED-4DB2-BD59-A6C34878D82A}">
                    <a16:rowId xmlns:a16="http://schemas.microsoft.com/office/drawing/2014/main" val="10000"/>
                  </a:ext>
                </a:extLst>
              </a:tr>
              <a:tr h="748024">
                <a:tc>
                  <a:txBody>
                    <a:bodyPr/>
                    <a:lstStyle/>
                    <a:p>
                      <a:pPr indent="0" algn="l">
                        <a:spcAft>
                          <a:spcPts val="0"/>
                        </a:spcAft>
                        <a:tabLst>
                          <a:tab pos="342900" algn="l"/>
                          <a:tab pos="685800" algn="l"/>
                          <a:tab pos="1028700" algn="l"/>
                        </a:tabLst>
                      </a:pPr>
                      <a:r>
                        <a:rPr lang="en-GB" sz="1800" dirty="0">
                          <a:solidFill>
                            <a:srgbClr val="000000"/>
                          </a:solidFill>
                          <a:effectLst/>
                          <a:latin typeface="Arial"/>
                          <a:ea typeface="Times New Roman"/>
                          <a:cs typeface="Times New Roman"/>
                        </a:rPr>
                        <a:t>Process optimization and control</a:t>
                      </a:r>
                    </a:p>
                  </a:txBody>
                  <a:tcPr marL="68580" marR="68580" marT="36195" marB="36195"/>
                </a:tc>
                <a:tc>
                  <a:txBody>
                    <a:bodyPr/>
                    <a:lstStyle/>
                    <a:p>
                      <a:pPr indent="0" algn="l">
                        <a:spcAft>
                          <a:spcPts val="0"/>
                        </a:spcAft>
                        <a:tabLst>
                          <a:tab pos="342900" algn="l"/>
                          <a:tab pos="685800" algn="l"/>
                          <a:tab pos="1028700" algn="l"/>
                        </a:tabLst>
                      </a:pPr>
                      <a:r>
                        <a:rPr lang="en-GB" sz="1800">
                          <a:solidFill>
                            <a:srgbClr val="000000"/>
                          </a:solidFill>
                          <a:effectLst/>
                          <a:latin typeface="Arial"/>
                          <a:ea typeface="Times New Roman"/>
                          <a:cs typeface="Times New Roman"/>
                        </a:rPr>
                        <a:t>Process flexibility and adaptability</a:t>
                      </a:r>
                    </a:p>
                  </a:txBody>
                  <a:tcPr marL="68580" marR="68580" marT="36195" marB="36195"/>
                </a:tc>
                <a:extLst>
                  <a:ext uri="{0D108BD9-81ED-4DB2-BD59-A6C34878D82A}">
                    <a16:rowId xmlns:a16="http://schemas.microsoft.com/office/drawing/2014/main" val="10001"/>
                  </a:ext>
                </a:extLst>
              </a:tr>
              <a:tr h="748024">
                <a:tc>
                  <a:txBody>
                    <a:bodyPr/>
                    <a:lstStyle/>
                    <a:p>
                      <a:pPr indent="0" algn="l">
                        <a:spcAft>
                          <a:spcPts val="0"/>
                        </a:spcAft>
                        <a:tabLst>
                          <a:tab pos="342900" algn="l"/>
                          <a:tab pos="685800" algn="l"/>
                          <a:tab pos="1028700" algn="l"/>
                        </a:tabLst>
                      </a:pPr>
                      <a:r>
                        <a:rPr lang="en-GB" sz="1800">
                          <a:solidFill>
                            <a:srgbClr val="000000"/>
                          </a:solidFill>
                          <a:effectLst/>
                          <a:latin typeface="Arial"/>
                          <a:ea typeface="Times New Roman"/>
                          <a:cs typeface="Times New Roman"/>
                        </a:rPr>
                        <a:t>Information hiding and security</a:t>
                      </a:r>
                    </a:p>
                  </a:txBody>
                  <a:tcPr marL="68580" marR="68580" marT="36195" marB="36195"/>
                </a:tc>
                <a:tc>
                  <a:txBody>
                    <a:bodyPr/>
                    <a:lstStyle/>
                    <a:p>
                      <a:pPr indent="0" algn="l">
                        <a:spcAft>
                          <a:spcPts val="0"/>
                        </a:spcAft>
                        <a:tabLst>
                          <a:tab pos="342900" algn="l"/>
                          <a:tab pos="685800" algn="l"/>
                          <a:tab pos="1028700" algn="l"/>
                        </a:tabLst>
                      </a:pPr>
                      <a:r>
                        <a:rPr lang="en-GB" sz="1800" dirty="0">
                          <a:solidFill>
                            <a:srgbClr val="000000"/>
                          </a:solidFill>
                          <a:effectLst/>
                          <a:latin typeface="Arial"/>
                          <a:ea typeface="Times New Roman"/>
                          <a:cs typeface="Times New Roman"/>
                        </a:rPr>
                        <a:t>Information sharing and visibility</a:t>
                      </a:r>
                    </a:p>
                  </a:txBody>
                  <a:tcPr marL="68580" marR="68580" marT="36195" marB="36195"/>
                </a:tc>
                <a:extLst>
                  <a:ext uri="{0D108BD9-81ED-4DB2-BD59-A6C34878D82A}">
                    <a16:rowId xmlns:a16="http://schemas.microsoft.com/office/drawing/2014/main" val="10002"/>
                  </a:ext>
                </a:extLst>
              </a:tr>
              <a:tr h="748024">
                <a:tc>
                  <a:txBody>
                    <a:bodyPr/>
                    <a:lstStyle/>
                    <a:p>
                      <a:pPr indent="0" algn="l">
                        <a:spcAft>
                          <a:spcPts val="0"/>
                        </a:spcAft>
                        <a:tabLst>
                          <a:tab pos="342900" algn="l"/>
                          <a:tab pos="685800" algn="l"/>
                          <a:tab pos="1028700" algn="l"/>
                        </a:tabLst>
                      </a:pPr>
                      <a:r>
                        <a:rPr lang="en-GB" sz="1800">
                          <a:solidFill>
                            <a:srgbClr val="000000"/>
                          </a:solidFill>
                          <a:effectLst/>
                          <a:latin typeface="Arial"/>
                          <a:ea typeface="Times New Roman"/>
                          <a:cs typeface="Times New Roman"/>
                        </a:rPr>
                        <a:t>Automation to reduce operator workload with fewer operators and managers</a:t>
                      </a:r>
                    </a:p>
                  </a:txBody>
                  <a:tcPr marL="68580" marR="68580" marT="36195" marB="36195"/>
                </a:tc>
                <a:tc>
                  <a:txBody>
                    <a:bodyPr/>
                    <a:lstStyle/>
                    <a:p>
                      <a:pPr indent="0" algn="l">
                        <a:spcAft>
                          <a:spcPts val="0"/>
                        </a:spcAft>
                        <a:tabLst>
                          <a:tab pos="342900" algn="l"/>
                          <a:tab pos="685800" algn="l"/>
                          <a:tab pos="1028700" algn="l"/>
                        </a:tabLst>
                      </a:pPr>
                      <a:r>
                        <a:rPr lang="en-GB" sz="1800" dirty="0">
                          <a:solidFill>
                            <a:srgbClr val="000000"/>
                          </a:solidFill>
                          <a:effectLst/>
                          <a:latin typeface="Arial"/>
                          <a:ea typeface="Times New Roman"/>
                          <a:cs typeface="Times New Roman"/>
                        </a:rPr>
                        <a:t>Manual processes and spare operator/manager capacity to deal with problems</a:t>
                      </a:r>
                    </a:p>
                  </a:txBody>
                  <a:tcPr marL="68580" marR="68580" marT="36195" marB="36195"/>
                </a:tc>
                <a:extLst>
                  <a:ext uri="{0D108BD9-81ED-4DB2-BD59-A6C34878D82A}">
                    <a16:rowId xmlns:a16="http://schemas.microsoft.com/office/drawing/2014/main" val="10003"/>
                  </a:ext>
                </a:extLst>
              </a:tr>
              <a:tr h="748024">
                <a:tc>
                  <a:txBody>
                    <a:bodyPr/>
                    <a:lstStyle/>
                    <a:p>
                      <a:pPr indent="0" algn="l">
                        <a:spcAft>
                          <a:spcPts val="0"/>
                        </a:spcAft>
                        <a:tabLst>
                          <a:tab pos="342900" algn="l"/>
                          <a:tab pos="685800" algn="l"/>
                          <a:tab pos="1028700" algn="l"/>
                        </a:tabLst>
                      </a:pPr>
                      <a:r>
                        <a:rPr lang="en-GB" sz="1800">
                          <a:solidFill>
                            <a:srgbClr val="000000"/>
                          </a:solidFill>
                          <a:effectLst/>
                          <a:latin typeface="Arial"/>
                          <a:ea typeface="Times New Roman"/>
                          <a:cs typeface="Times New Roman"/>
                        </a:rPr>
                        <a:t>Role specialization</a:t>
                      </a:r>
                    </a:p>
                  </a:txBody>
                  <a:tcPr marL="68580" marR="68580" marT="36195" marB="36195"/>
                </a:tc>
                <a:tc>
                  <a:txBody>
                    <a:bodyPr/>
                    <a:lstStyle/>
                    <a:p>
                      <a:pPr indent="0" algn="l">
                        <a:spcAft>
                          <a:spcPts val="0"/>
                        </a:spcAft>
                        <a:tabLst>
                          <a:tab pos="342900" algn="l"/>
                          <a:tab pos="685800" algn="l"/>
                          <a:tab pos="1028700" algn="l"/>
                        </a:tabLst>
                      </a:pPr>
                      <a:r>
                        <a:rPr lang="en-GB" sz="1800" dirty="0">
                          <a:solidFill>
                            <a:srgbClr val="000000"/>
                          </a:solidFill>
                          <a:effectLst/>
                          <a:latin typeface="Arial"/>
                          <a:ea typeface="Times New Roman"/>
                          <a:cs typeface="Times New Roman"/>
                        </a:rPr>
                        <a:t>Role sharing</a:t>
                      </a:r>
                    </a:p>
                  </a:txBody>
                  <a:tcPr marL="68580" marR="68580" marT="36195" marB="3619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024692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Coping with failures</a:t>
            </a:r>
            <a:endParaRPr lang="en-US" dirty="0"/>
          </a:p>
        </p:txBody>
      </p:sp>
      <p:sp>
        <p:nvSpPr>
          <p:cNvPr id="3" name="Content Placeholder 2"/>
          <p:cNvSpPr>
            <a:spLocks noGrp="1"/>
          </p:cNvSpPr>
          <p:nvPr>
            <p:ph idx="1"/>
          </p:nvPr>
        </p:nvSpPr>
        <p:spPr/>
        <p:txBody>
          <a:bodyPr/>
          <a:lstStyle/>
          <a:p>
            <a:r>
              <a:rPr lang="en-GB" dirty="0"/>
              <a:t>What seems to be ‘inefficient’ practice often arises because people maintain redundant information or share information because they know this makes it easier to deal with problems when things go wrong. </a:t>
            </a:r>
            <a:endParaRPr lang="en-GB" dirty="0" smtClean="0"/>
          </a:p>
          <a:p>
            <a:r>
              <a:rPr lang="en-GB" dirty="0" smtClean="0"/>
              <a:t>When </a:t>
            </a:r>
            <a:r>
              <a:rPr lang="en-GB" dirty="0"/>
              <a:t>things go wrong, operators and system managers can often recover the situation although this may sometimes mean that they have to break rules and ‘work around’ the defined process. </a:t>
            </a:r>
            <a:endParaRPr lang="en-GB" dirty="0" smtClean="0"/>
          </a:p>
          <a:p>
            <a:r>
              <a:rPr lang="en-GB" dirty="0"/>
              <a:t>You should therefore design operational processes to be flexible and adaptable. </a:t>
            </a:r>
            <a:endParaRPr lang="en-GB" dirty="0" smtClean="0"/>
          </a:p>
          <a:p>
            <a:pPr marL="0" indent="0">
              <a:buNone/>
            </a:pP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38</a:t>
            </a:fld>
            <a:endParaRPr lang="en-US"/>
          </a:p>
        </p:txBody>
      </p:sp>
    </p:spTree>
    <p:extLst>
      <p:ext uri="{BB962C8B-B14F-4D97-AF65-F5344CB8AC3E}">
        <p14:creationId xmlns:p14="http://schemas.microsoft.com/office/powerpoint/2010/main" val="35172299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provision and management</a:t>
            </a:r>
            <a:endParaRPr lang="en-US" dirty="0"/>
          </a:p>
        </p:txBody>
      </p:sp>
      <p:sp>
        <p:nvSpPr>
          <p:cNvPr id="3" name="Content Placeholder 2"/>
          <p:cNvSpPr>
            <a:spLocks noGrp="1"/>
          </p:cNvSpPr>
          <p:nvPr>
            <p:ph idx="1"/>
          </p:nvPr>
        </p:nvSpPr>
        <p:spPr/>
        <p:txBody>
          <a:bodyPr/>
          <a:lstStyle/>
          <a:p>
            <a:r>
              <a:rPr lang="en-GB" dirty="0"/>
              <a:t>To make a process more efficient, it may make sense to present operators with the information that they need, when they need it. </a:t>
            </a:r>
            <a:endParaRPr lang="en-GB" dirty="0" smtClean="0"/>
          </a:p>
          <a:p>
            <a:r>
              <a:rPr lang="en-GB" dirty="0"/>
              <a:t>If operators are only presented with information that the process designer thinks that they ‘need to know’ then they may be unable to detect problems that do not directly affect their immediate tasks. </a:t>
            </a:r>
            <a:endParaRPr lang="en-GB" dirty="0" smtClean="0"/>
          </a:p>
          <a:p>
            <a:r>
              <a:rPr lang="en-GB" dirty="0" smtClean="0"/>
              <a:t>When </a:t>
            </a:r>
            <a:r>
              <a:rPr lang="en-GB" dirty="0"/>
              <a:t>things go wrong, the system operators do not have a broad picture of what is happening in the system, so it is more difficult for them to formulate strategies for dealing with problems.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39</a:t>
            </a:fld>
            <a:endParaRPr lang="en-US"/>
          </a:p>
        </p:txBody>
      </p:sp>
    </p:spTree>
    <p:extLst>
      <p:ext uri="{BB962C8B-B14F-4D97-AF65-F5344CB8AC3E}">
        <p14:creationId xmlns:p14="http://schemas.microsoft.com/office/powerpoint/2010/main" val="2964279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 resilience ideas</a:t>
            </a:r>
            <a:endParaRPr lang="en-US" dirty="0"/>
          </a:p>
        </p:txBody>
      </p:sp>
      <p:sp>
        <p:nvSpPr>
          <p:cNvPr id="3" name="Content Placeholder 2"/>
          <p:cNvSpPr>
            <a:spLocks noGrp="1"/>
          </p:cNvSpPr>
          <p:nvPr>
            <p:ph idx="1"/>
          </p:nvPr>
        </p:nvSpPr>
        <p:spPr/>
        <p:txBody>
          <a:bodyPr/>
          <a:lstStyle/>
          <a:p>
            <a:r>
              <a:rPr lang="en-GB" dirty="0" smtClean="0"/>
              <a:t>The </a:t>
            </a:r>
            <a:r>
              <a:rPr lang="en-GB" dirty="0"/>
              <a:t>idea that some of the services offered by a system are critical services whose failure could have serious human, social or economic effects.</a:t>
            </a:r>
          </a:p>
          <a:p>
            <a:r>
              <a:rPr lang="en-GB" dirty="0" smtClean="0"/>
              <a:t>The </a:t>
            </a:r>
            <a:r>
              <a:rPr lang="en-GB" dirty="0"/>
              <a:t>idea that some events are disruptive and can affect the ability of a system to deliver its critical services. </a:t>
            </a:r>
          </a:p>
          <a:p>
            <a:r>
              <a:rPr lang="en-GB" dirty="0" smtClean="0"/>
              <a:t>The </a:t>
            </a:r>
            <a:r>
              <a:rPr lang="en-GB" dirty="0"/>
              <a:t>idea that resilience is a judgment – there are no resilience metrics and resilience cannot be measured. The resilience of a system can only be assessed by experts, who can examine the system and its operational processes. </a:t>
            </a:r>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4</a:t>
            </a:fld>
            <a:endParaRPr lang="en-US"/>
          </a:p>
        </p:txBody>
      </p:sp>
    </p:spTree>
    <p:extLst>
      <p:ext uri="{BB962C8B-B14F-4D97-AF65-F5344CB8AC3E}">
        <p14:creationId xmlns:p14="http://schemas.microsoft.com/office/powerpoint/2010/main" val="12215684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automation</a:t>
            </a:r>
            <a:endParaRPr lang="en-US" dirty="0"/>
          </a:p>
        </p:txBody>
      </p:sp>
      <p:sp>
        <p:nvSpPr>
          <p:cNvPr id="3" name="Content Placeholder 2"/>
          <p:cNvSpPr>
            <a:spLocks noGrp="1"/>
          </p:cNvSpPr>
          <p:nvPr>
            <p:ph idx="1"/>
          </p:nvPr>
        </p:nvSpPr>
        <p:spPr/>
        <p:txBody>
          <a:bodyPr/>
          <a:lstStyle/>
          <a:p>
            <a:r>
              <a:rPr lang="en-GB" dirty="0" smtClean="0"/>
              <a:t>Process </a:t>
            </a:r>
            <a:r>
              <a:rPr lang="en-GB" dirty="0"/>
              <a:t>automation can have both positive and negative effects on system resilience. </a:t>
            </a:r>
            <a:endParaRPr lang="en-GB" dirty="0" smtClean="0"/>
          </a:p>
          <a:p>
            <a:r>
              <a:rPr lang="en-GB" dirty="0" smtClean="0"/>
              <a:t>If </a:t>
            </a:r>
            <a:r>
              <a:rPr lang="en-GB" dirty="0"/>
              <a:t>the automated system works properly, it can detect problems, invoke cyberattack resistance if necessary and start automated recovery procedures. </a:t>
            </a:r>
            <a:endParaRPr lang="en-GB" dirty="0" smtClean="0"/>
          </a:p>
          <a:p>
            <a:r>
              <a:rPr lang="en-GB" dirty="0" smtClean="0"/>
              <a:t>However</a:t>
            </a:r>
            <a:r>
              <a:rPr lang="en-GB" dirty="0"/>
              <a:t>, if the problem can’t be handled by the automated system, there are fewer people available to tackle the problem and the system may have been damaged by the process automation doing the wrong thing.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40</a:t>
            </a:fld>
            <a:endParaRPr lang="en-US"/>
          </a:p>
        </p:txBody>
      </p:sp>
    </p:spTree>
    <p:extLst>
      <p:ext uri="{BB962C8B-B14F-4D97-AF65-F5344CB8AC3E}">
        <p14:creationId xmlns:p14="http://schemas.microsoft.com/office/powerpoint/2010/main" val="26235561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process automation</a:t>
            </a:r>
            <a:endParaRPr lang="en-US" dirty="0"/>
          </a:p>
        </p:txBody>
      </p:sp>
      <p:sp>
        <p:nvSpPr>
          <p:cNvPr id="3" name="Content Placeholder 2"/>
          <p:cNvSpPr>
            <a:spLocks noGrp="1"/>
          </p:cNvSpPr>
          <p:nvPr>
            <p:ph idx="1"/>
          </p:nvPr>
        </p:nvSpPr>
        <p:spPr/>
        <p:txBody>
          <a:bodyPr/>
          <a:lstStyle/>
          <a:p>
            <a:r>
              <a:rPr lang="en-GB" dirty="0" smtClean="0"/>
              <a:t>Automated </a:t>
            </a:r>
            <a:r>
              <a:rPr lang="en-GB" dirty="0"/>
              <a:t>management systems may go wrong and take incorrect actions. As problems develop, the system may take unexpected actions that make the situation worse and which cannot be understood by the system managers.</a:t>
            </a:r>
          </a:p>
          <a:p>
            <a:r>
              <a:rPr lang="en-GB" dirty="0" smtClean="0"/>
              <a:t>Problem </a:t>
            </a:r>
            <a:r>
              <a:rPr lang="en-GB" dirty="0"/>
              <a:t>solving is a collaborative process. If fewer managers are available, it is likely to take longer to work out a strategy to recover from a problem or cyberattack.  </a:t>
            </a:r>
          </a:p>
          <a:p>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41</a:t>
            </a:fld>
            <a:endParaRPr lang="en-US"/>
          </a:p>
        </p:txBody>
      </p:sp>
    </p:spTree>
    <p:extLst>
      <p:ext uri="{BB962C8B-B14F-4D97-AF65-F5344CB8AC3E}">
        <p14:creationId xmlns:p14="http://schemas.microsoft.com/office/powerpoint/2010/main" val="20909519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4551"/>
            <a:ext cx="8229600" cy="1143000"/>
          </a:xfrm>
        </p:spPr>
        <p:txBody>
          <a:bodyPr/>
          <a:lstStyle/>
          <a:p>
            <a:pPr algn="ctr"/>
            <a:r>
              <a:rPr lang="en-US" dirty="0" smtClean="0"/>
              <a:t>Resilient systems design</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42</a:t>
            </a:fld>
            <a:endParaRPr lang="en-US"/>
          </a:p>
        </p:txBody>
      </p:sp>
    </p:spTree>
    <p:extLst>
      <p:ext uri="{BB962C8B-B14F-4D97-AF65-F5344CB8AC3E}">
        <p14:creationId xmlns:p14="http://schemas.microsoft.com/office/powerpoint/2010/main" val="23824687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Resilient systems design</a:t>
            </a:r>
            <a:endParaRPr lang="en-US" dirty="0"/>
          </a:p>
        </p:txBody>
      </p:sp>
      <p:sp>
        <p:nvSpPr>
          <p:cNvPr id="3" name="Content Placeholder 2"/>
          <p:cNvSpPr>
            <a:spLocks noGrp="1"/>
          </p:cNvSpPr>
          <p:nvPr>
            <p:ph idx="1"/>
          </p:nvPr>
        </p:nvSpPr>
        <p:spPr/>
        <p:txBody>
          <a:bodyPr/>
          <a:lstStyle/>
          <a:p>
            <a:r>
              <a:rPr lang="en-US" i="1" dirty="0" smtClean="0"/>
              <a:t>Identifying </a:t>
            </a:r>
            <a:r>
              <a:rPr lang="en-US" i="1" dirty="0"/>
              <a:t>critical services and assets</a:t>
            </a:r>
            <a:r>
              <a:rPr lang="en-US" dirty="0"/>
              <a:t> </a:t>
            </a:r>
            <a:endParaRPr lang="en-US" dirty="0" smtClean="0"/>
          </a:p>
          <a:p>
            <a:pPr lvl="1"/>
            <a:r>
              <a:rPr lang="en-US" dirty="0" smtClean="0"/>
              <a:t>Critical </a:t>
            </a:r>
            <a:r>
              <a:rPr lang="en-US" dirty="0"/>
              <a:t>services and assets are those elements of the system that allow a system to fulfill its primary purpose. </a:t>
            </a:r>
            <a:endParaRPr lang="en-US" dirty="0" smtClean="0"/>
          </a:p>
          <a:p>
            <a:pPr lvl="1"/>
            <a:r>
              <a:rPr lang="en-US" dirty="0" smtClean="0"/>
              <a:t>For </a:t>
            </a:r>
            <a:r>
              <a:rPr lang="en-US" dirty="0"/>
              <a:t>example, the </a:t>
            </a:r>
            <a:r>
              <a:rPr lang="en-US" dirty="0" smtClean="0"/>
              <a:t>critical services in a </a:t>
            </a:r>
            <a:r>
              <a:rPr lang="en-US" dirty="0"/>
              <a:t>system that handles ambulance dispatch </a:t>
            </a:r>
            <a:r>
              <a:rPr lang="en-US" dirty="0" smtClean="0"/>
              <a:t>are </a:t>
            </a:r>
            <a:r>
              <a:rPr lang="en-US" dirty="0"/>
              <a:t>those concerned with taking calls and dispatching </a:t>
            </a:r>
            <a:r>
              <a:rPr lang="en-US" dirty="0" smtClean="0"/>
              <a:t>ambulances.</a:t>
            </a:r>
            <a:endParaRPr lang="en-GB" dirty="0"/>
          </a:p>
          <a:p>
            <a:r>
              <a:rPr lang="en-GB" i="1" dirty="0" smtClean="0"/>
              <a:t>Designing </a:t>
            </a:r>
            <a:r>
              <a:rPr lang="en-GB" i="1" dirty="0"/>
              <a:t>system components that support problem recognition, resistance, recovery and reinstatement </a:t>
            </a:r>
            <a:endParaRPr lang="en-GB" i="1" dirty="0" smtClean="0"/>
          </a:p>
          <a:p>
            <a:pPr lvl="1"/>
            <a:r>
              <a:rPr lang="en-GB" dirty="0" smtClean="0"/>
              <a:t>For </a:t>
            </a:r>
            <a:r>
              <a:rPr lang="en-GB" dirty="0"/>
              <a:t>example, in an ambulance dispatch system, a watchdog timer </a:t>
            </a:r>
            <a:r>
              <a:rPr lang="en-GB" dirty="0" smtClean="0"/>
              <a:t>may </a:t>
            </a:r>
            <a:r>
              <a:rPr lang="en-GB" dirty="0"/>
              <a:t>be included to detect if the system is not responding to events.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43</a:t>
            </a:fld>
            <a:endParaRPr lang="en-US"/>
          </a:p>
        </p:txBody>
      </p:sp>
    </p:spTree>
    <p:extLst>
      <p:ext uri="{BB962C8B-B14F-4D97-AF65-F5344CB8AC3E}">
        <p14:creationId xmlns:p14="http://schemas.microsoft.com/office/powerpoint/2010/main" val="31280086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Survivable systems analysis</a:t>
            </a:r>
            <a:endParaRPr lang="en-US" dirty="0"/>
          </a:p>
        </p:txBody>
      </p:sp>
      <p:sp>
        <p:nvSpPr>
          <p:cNvPr id="3" name="Content Placeholder 2"/>
          <p:cNvSpPr>
            <a:spLocks noGrp="1"/>
          </p:cNvSpPr>
          <p:nvPr>
            <p:ph idx="1"/>
          </p:nvPr>
        </p:nvSpPr>
        <p:spPr/>
        <p:txBody>
          <a:bodyPr/>
          <a:lstStyle/>
          <a:p>
            <a:r>
              <a:rPr lang="en-US" i="1" dirty="0"/>
              <a:t>System understanding</a:t>
            </a:r>
            <a:r>
              <a:rPr lang="en-US" dirty="0"/>
              <a:t> </a:t>
            </a:r>
            <a:endParaRPr lang="en-US" dirty="0" smtClean="0"/>
          </a:p>
          <a:p>
            <a:pPr lvl="1"/>
            <a:r>
              <a:rPr lang="en-US" dirty="0" smtClean="0"/>
              <a:t>For </a:t>
            </a:r>
            <a:r>
              <a:rPr lang="en-US" dirty="0"/>
              <a:t>an existing or proposed system, review the goals of the system (sometimes called the mission objectives), the system requirements and the system architecture. </a:t>
            </a:r>
            <a:endParaRPr lang="en-GB" dirty="0"/>
          </a:p>
          <a:p>
            <a:r>
              <a:rPr lang="en-US" i="1" dirty="0" smtClean="0"/>
              <a:t>Critical </a:t>
            </a:r>
            <a:r>
              <a:rPr lang="en-US" i="1" dirty="0"/>
              <a:t>service identification</a:t>
            </a:r>
            <a:r>
              <a:rPr lang="en-US" dirty="0"/>
              <a:t> </a:t>
            </a:r>
            <a:endParaRPr lang="en-US" dirty="0" smtClean="0"/>
          </a:p>
          <a:p>
            <a:pPr lvl="1"/>
            <a:r>
              <a:rPr lang="en-US" dirty="0" smtClean="0"/>
              <a:t>The </a:t>
            </a:r>
            <a:r>
              <a:rPr lang="en-US" dirty="0"/>
              <a:t>services that must always be maintained and the components that are required to maintain these services are identified.</a:t>
            </a:r>
            <a:endParaRPr lang="en-GB" dirty="0"/>
          </a:p>
          <a:p>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44</a:t>
            </a:fld>
            <a:endParaRPr lang="en-US"/>
          </a:p>
        </p:txBody>
      </p:sp>
    </p:spTree>
    <p:extLst>
      <p:ext uri="{BB962C8B-B14F-4D97-AF65-F5344CB8AC3E}">
        <p14:creationId xmlns:p14="http://schemas.microsoft.com/office/powerpoint/2010/main" val="1627998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Survivable systems analysis</a:t>
            </a:r>
            <a:endParaRPr lang="en-US" dirty="0"/>
          </a:p>
        </p:txBody>
      </p:sp>
      <p:sp>
        <p:nvSpPr>
          <p:cNvPr id="3" name="Content Placeholder 2"/>
          <p:cNvSpPr>
            <a:spLocks noGrp="1"/>
          </p:cNvSpPr>
          <p:nvPr>
            <p:ph idx="1"/>
          </p:nvPr>
        </p:nvSpPr>
        <p:spPr/>
        <p:txBody>
          <a:bodyPr/>
          <a:lstStyle/>
          <a:p>
            <a:r>
              <a:rPr lang="en-US" i="1" dirty="0" smtClean="0"/>
              <a:t>Attack </a:t>
            </a:r>
            <a:r>
              <a:rPr lang="en-US" i="1" dirty="0"/>
              <a:t>simulation</a:t>
            </a:r>
            <a:r>
              <a:rPr lang="en-US" dirty="0"/>
              <a:t> </a:t>
            </a:r>
            <a:endParaRPr lang="en-US" dirty="0" smtClean="0"/>
          </a:p>
          <a:p>
            <a:pPr lvl="1"/>
            <a:r>
              <a:rPr lang="en-US" dirty="0" smtClean="0"/>
              <a:t>Scenarios </a:t>
            </a:r>
            <a:r>
              <a:rPr lang="en-US" dirty="0"/>
              <a:t>or use cases for possible attacks are identified along with the system components that would be affected by these attacks.</a:t>
            </a:r>
            <a:r>
              <a:rPr lang="en-GB" dirty="0"/>
              <a:t> </a:t>
            </a:r>
            <a:endParaRPr lang="en-GB" dirty="0" smtClean="0"/>
          </a:p>
          <a:p>
            <a:r>
              <a:rPr lang="en-US" i="1" dirty="0"/>
              <a:t>Survivability analysis</a:t>
            </a:r>
            <a:r>
              <a:rPr lang="en-US" dirty="0"/>
              <a:t> </a:t>
            </a:r>
            <a:endParaRPr lang="en-US" dirty="0" smtClean="0"/>
          </a:p>
          <a:p>
            <a:pPr lvl="1"/>
            <a:r>
              <a:rPr lang="en-US" dirty="0" smtClean="0"/>
              <a:t>Components </a:t>
            </a:r>
            <a:r>
              <a:rPr lang="en-US" dirty="0"/>
              <a:t>that are both essential and </a:t>
            </a:r>
            <a:r>
              <a:rPr lang="en-US" dirty="0" err="1"/>
              <a:t>compromisable</a:t>
            </a:r>
            <a:r>
              <a:rPr lang="en-US" dirty="0"/>
              <a:t> by an attack are identified and survivability strategies based on resistance, recognition and recovery are identified.</a:t>
            </a:r>
            <a:r>
              <a:rPr lang="en-GB" dirty="0"/>
              <a:t>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45</a:t>
            </a:fld>
            <a:endParaRPr lang="en-US"/>
          </a:p>
        </p:txBody>
      </p:sp>
    </p:spTree>
    <p:extLst>
      <p:ext uri="{BB962C8B-B14F-4D97-AF65-F5344CB8AC3E}">
        <p14:creationId xmlns:p14="http://schemas.microsoft.com/office/powerpoint/2010/main" val="19000901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in survivability analysis</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46</a:t>
            </a:fld>
            <a:endParaRPr lang="en-US"/>
          </a:p>
        </p:txBody>
      </p:sp>
      <p:pic>
        <p:nvPicPr>
          <p:cNvPr id="7" name="Picture 6" descr="Fig 14.8 Survivability analysi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306" y="1927086"/>
            <a:ext cx="6039126" cy="4034542"/>
          </a:xfrm>
          <a:prstGeom prst="rect">
            <a:avLst/>
          </a:prstGeom>
        </p:spPr>
      </p:pic>
    </p:spTree>
    <p:extLst>
      <p:ext uri="{BB962C8B-B14F-4D97-AF65-F5344CB8AC3E}">
        <p14:creationId xmlns:p14="http://schemas.microsoft.com/office/powerpoint/2010/main" val="36311460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for business systems</a:t>
            </a:r>
            <a:endParaRPr lang="en-US" dirty="0"/>
          </a:p>
        </p:txBody>
      </p:sp>
      <p:sp>
        <p:nvSpPr>
          <p:cNvPr id="3" name="Content Placeholder 2"/>
          <p:cNvSpPr>
            <a:spLocks noGrp="1"/>
          </p:cNvSpPr>
          <p:nvPr>
            <p:ph idx="1"/>
          </p:nvPr>
        </p:nvSpPr>
        <p:spPr/>
        <p:txBody>
          <a:bodyPr/>
          <a:lstStyle/>
          <a:p>
            <a:r>
              <a:rPr lang="en-US" dirty="0"/>
              <a:t>The fundamental problem with this approach to survivability analysis is that its starting point is the requirements and architecture documentation for a system. </a:t>
            </a:r>
            <a:endParaRPr lang="en-US" dirty="0" smtClean="0"/>
          </a:p>
          <a:p>
            <a:r>
              <a:rPr lang="en-US" dirty="0" smtClean="0"/>
              <a:t>However for business systems:</a:t>
            </a:r>
          </a:p>
          <a:p>
            <a:pPr lvl="1"/>
            <a:r>
              <a:rPr lang="en-US" dirty="0"/>
              <a:t>It is not explicitly related to the business requirements for resilience. I believe that these are a more appropriate starting point than technical system requirements.</a:t>
            </a:r>
            <a:endParaRPr lang="en-GB" dirty="0"/>
          </a:p>
          <a:p>
            <a:pPr lvl="1"/>
            <a:r>
              <a:rPr lang="en-GB" dirty="0" smtClean="0"/>
              <a:t>It </a:t>
            </a:r>
            <a:r>
              <a:rPr lang="en-GB" dirty="0"/>
              <a:t>assumes that there is a detailed requirements statement for a system. In fact, </a:t>
            </a:r>
            <a:r>
              <a:rPr lang="en-US" dirty="0"/>
              <a:t>resilience may have to be ‘retrofitted’ to a system where there is no complete or up-to-date requirements document. </a:t>
            </a:r>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47</a:t>
            </a:fld>
            <a:endParaRPr lang="en-US"/>
          </a:p>
        </p:txBody>
      </p:sp>
    </p:spTree>
    <p:extLst>
      <p:ext uri="{BB962C8B-B14F-4D97-AF65-F5344CB8AC3E}">
        <p14:creationId xmlns:p14="http://schemas.microsoft.com/office/powerpoint/2010/main" val="2673871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Resilience engineering</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48</a:t>
            </a:fld>
            <a:endParaRPr lang="en-US"/>
          </a:p>
        </p:txBody>
      </p:sp>
      <p:pic>
        <p:nvPicPr>
          <p:cNvPr id="7" name="Picture 6" descr="Fig 14.9 Resilience design.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1283" y="-2459728"/>
            <a:ext cx="10359029" cy="8905630"/>
          </a:xfrm>
          <a:prstGeom prst="rect">
            <a:avLst/>
          </a:prstGeom>
        </p:spPr>
      </p:pic>
    </p:spTree>
    <p:extLst>
      <p:ext uri="{BB962C8B-B14F-4D97-AF65-F5344CB8AC3E}">
        <p14:creationId xmlns:p14="http://schemas.microsoft.com/office/powerpoint/2010/main" val="17316128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Streams of work in resilience engineering</a:t>
            </a:r>
            <a:endParaRPr lang="en-US" dirty="0"/>
          </a:p>
        </p:txBody>
      </p:sp>
      <p:sp>
        <p:nvSpPr>
          <p:cNvPr id="3" name="Content Placeholder 2"/>
          <p:cNvSpPr>
            <a:spLocks noGrp="1"/>
          </p:cNvSpPr>
          <p:nvPr>
            <p:ph idx="1"/>
          </p:nvPr>
        </p:nvSpPr>
        <p:spPr/>
        <p:txBody>
          <a:bodyPr/>
          <a:lstStyle/>
          <a:p>
            <a:r>
              <a:rPr lang="en-US" dirty="0" smtClean="0"/>
              <a:t>Identify business resilience requirements</a:t>
            </a:r>
          </a:p>
          <a:p>
            <a:r>
              <a:rPr lang="en-US" dirty="0" smtClean="0"/>
              <a:t>Plan how to reinstate systems to their normal operating state</a:t>
            </a:r>
          </a:p>
          <a:p>
            <a:r>
              <a:rPr lang="en-US" dirty="0" smtClean="0"/>
              <a:t>Identify system failures and cyberattacks that can compromise a system</a:t>
            </a:r>
          </a:p>
          <a:p>
            <a:r>
              <a:rPr lang="en-US" dirty="0" smtClean="0"/>
              <a:t>Plan how to recover critical services quickly after damage or a cyberattack</a:t>
            </a:r>
          </a:p>
          <a:p>
            <a:r>
              <a:rPr lang="en-US" dirty="0" smtClean="0"/>
              <a:t>Test all aspects of resilience planning</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49</a:t>
            </a:fld>
            <a:endParaRPr lang="en-US"/>
          </a:p>
        </p:txBody>
      </p:sp>
    </p:spTree>
    <p:extLst>
      <p:ext uri="{BB962C8B-B14F-4D97-AF65-F5344CB8AC3E}">
        <p14:creationId xmlns:p14="http://schemas.microsoft.com/office/powerpoint/2010/main" val="2884864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Resilience engineering assumptions</a:t>
            </a:r>
            <a:endParaRPr lang="en-US" dirty="0"/>
          </a:p>
        </p:txBody>
      </p:sp>
      <p:sp>
        <p:nvSpPr>
          <p:cNvPr id="3" name="Content Placeholder 2"/>
          <p:cNvSpPr>
            <a:spLocks noGrp="1"/>
          </p:cNvSpPr>
          <p:nvPr>
            <p:ph idx="1"/>
          </p:nvPr>
        </p:nvSpPr>
        <p:spPr/>
        <p:txBody>
          <a:bodyPr/>
          <a:lstStyle/>
          <a:p>
            <a:r>
              <a:rPr lang="en-GB" dirty="0" smtClean="0"/>
              <a:t>Resilience </a:t>
            </a:r>
            <a:r>
              <a:rPr lang="en-GB" dirty="0"/>
              <a:t>engineering assumes that it is impossible to avoid system failures and so is concerned with limiting the costs of these failures and recovering from them.</a:t>
            </a:r>
          </a:p>
          <a:p>
            <a:r>
              <a:rPr lang="en-GB" dirty="0" smtClean="0"/>
              <a:t>Resilience </a:t>
            </a:r>
            <a:r>
              <a:rPr lang="en-GB" dirty="0"/>
              <a:t>engineering assumes that good reliability engineering practices have been used to minimize the number of technical faults in a system. </a:t>
            </a:r>
            <a:endParaRPr lang="en-GB" dirty="0" smtClean="0"/>
          </a:p>
          <a:p>
            <a:r>
              <a:rPr lang="en-GB" dirty="0" smtClean="0"/>
              <a:t>It </a:t>
            </a:r>
            <a:r>
              <a:rPr lang="en-GB" dirty="0"/>
              <a:t>therefore places more emphasis on limiting the number of system failures that arise from external events such as operator errors or cyberattacks.</a:t>
            </a:r>
          </a:p>
          <a:p>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5</a:t>
            </a:fld>
            <a:endParaRPr lang="en-US"/>
          </a:p>
        </p:txBody>
      </p:sp>
    </p:spTree>
    <p:extLst>
      <p:ext uri="{BB962C8B-B14F-4D97-AF65-F5344CB8AC3E}">
        <p14:creationId xmlns:p14="http://schemas.microsoft.com/office/powerpoint/2010/main" val="8781463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Maintaining critical service availability</a:t>
            </a:r>
            <a:endParaRPr lang="en-US" dirty="0"/>
          </a:p>
        </p:txBody>
      </p:sp>
      <p:sp>
        <p:nvSpPr>
          <p:cNvPr id="3" name="Content Placeholder 2"/>
          <p:cNvSpPr>
            <a:spLocks noGrp="1"/>
          </p:cNvSpPr>
          <p:nvPr>
            <p:ph idx="1"/>
          </p:nvPr>
        </p:nvSpPr>
        <p:spPr/>
        <p:txBody>
          <a:bodyPr/>
          <a:lstStyle/>
          <a:p>
            <a:r>
              <a:rPr lang="en-US" dirty="0" smtClean="0"/>
              <a:t>To maintain availability, you need to know:</a:t>
            </a:r>
          </a:p>
          <a:p>
            <a:pPr lvl="1"/>
            <a:r>
              <a:rPr lang="en-US" dirty="0"/>
              <a:t>the system </a:t>
            </a:r>
            <a:r>
              <a:rPr lang="en-US" dirty="0" smtClean="0"/>
              <a:t>services </a:t>
            </a:r>
            <a:r>
              <a:rPr lang="en-US" dirty="0"/>
              <a:t>that are the most critical for a business, </a:t>
            </a:r>
            <a:endParaRPr lang="en-GB" dirty="0"/>
          </a:p>
          <a:p>
            <a:pPr lvl="1"/>
            <a:r>
              <a:rPr lang="en-US" dirty="0"/>
              <a:t>the minimal quality of service that must be maintained,</a:t>
            </a:r>
            <a:endParaRPr lang="en-GB" dirty="0"/>
          </a:p>
          <a:p>
            <a:pPr lvl="1"/>
            <a:r>
              <a:rPr lang="en-US" dirty="0"/>
              <a:t>how these services might be compromised,</a:t>
            </a:r>
            <a:endParaRPr lang="en-GB" dirty="0"/>
          </a:p>
          <a:p>
            <a:pPr lvl="1"/>
            <a:r>
              <a:rPr lang="en-US" dirty="0"/>
              <a:t>how these services can be protected, </a:t>
            </a:r>
            <a:endParaRPr lang="en-GB" dirty="0"/>
          </a:p>
          <a:p>
            <a:pPr lvl="1"/>
            <a:r>
              <a:rPr lang="en-US" dirty="0"/>
              <a:t>how you can recover quickly if the services become unavailable</a:t>
            </a:r>
            <a:r>
              <a:rPr lang="en-US" dirty="0" smtClean="0"/>
              <a:t>.</a:t>
            </a:r>
          </a:p>
          <a:p>
            <a:r>
              <a:rPr lang="en-US" dirty="0" smtClean="0"/>
              <a:t>Critical assets are identified during service analysis. </a:t>
            </a:r>
          </a:p>
          <a:p>
            <a:pPr lvl="1"/>
            <a:r>
              <a:rPr lang="en-US" dirty="0" smtClean="0"/>
              <a:t>Assets may be hardware, software, data or people.</a:t>
            </a:r>
            <a:endParaRPr lang="en-GB" dirty="0"/>
          </a:p>
          <a:p>
            <a:pPr lvl="1"/>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50</a:t>
            </a:fld>
            <a:endParaRPr lang="en-US"/>
          </a:p>
        </p:txBody>
      </p:sp>
    </p:spTree>
    <p:extLst>
      <p:ext uri="{BB962C8B-B14F-4D97-AF65-F5344CB8AC3E}">
        <p14:creationId xmlns:p14="http://schemas.microsoft.com/office/powerpoint/2010/main" val="241669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system resilience</a:t>
            </a:r>
            <a:endParaRPr lang="en-US" dirty="0"/>
          </a:p>
        </p:txBody>
      </p:sp>
      <p:sp>
        <p:nvSpPr>
          <p:cNvPr id="3" name="Content Placeholder 2"/>
          <p:cNvSpPr>
            <a:spLocks noGrp="1"/>
          </p:cNvSpPr>
          <p:nvPr>
            <p:ph idx="1"/>
          </p:nvPr>
        </p:nvSpPr>
        <p:spPr/>
        <p:txBody>
          <a:bodyPr/>
          <a:lstStyle/>
          <a:p>
            <a:r>
              <a:rPr lang="en-US" dirty="0" smtClean="0"/>
              <a:t>The Mentcare system is a system used to support clinicians treating patients that suffer from mental health problems. </a:t>
            </a:r>
            <a:endParaRPr lang="en-US" dirty="0"/>
          </a:p>
          <a:p>
            <a:r>
              <a:rPr lang="en-US" dirty="0" smtClean="0"/>
              <a:t>It provides patient information and records of consultations with doctors and nurses.</a:t>
            </a:r>
          </a:p>
          <a:p>
            <a:r>
              <a:rPr lang="en-US" dirty="0" smtClean="0"/>
              <a:t>It includes checks that can flag patients who may be dangerous or suicidal.</a:t>
            </a:r>
          </a:p>
          <a:p>
            <a:r>
              <a:rPr lang="en-US" dirty="0" smtClean="0"/>
              <a:t>Based on a client-server architecture.</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51</a:t>
            </a:fld>
            <a:endParaRPr lang="en-US"/>
          </a:p>
        </p:txBody>
      </p:sp>
    </p:spTree>
    <p:extLst>
      <p:ext uri="{BB962C8B-B14F-4D97-AF65-F5344CB8AC3E}">
        <p14:creationId xmlns:p14="http://schemas.microsoft.com/office/powerpoint/2010/main" val="4505471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Client-server architecture (Mentcare)</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52</a:t>
            </a:fld>
            <a:endParaRPr lang="en-US"/>
          </a:p>
        </p:txBody>
      </p:sp>
      <p:pic>
        <p:nvPicPr>
          <p:cNvPr id="7" name="Picture 6" descr="Fig 14.10 Mentcare architectur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8607" y="1700143"/>
            <a:ext cx="5543827" cy="4655855"/>
          </a:xfrm>
          <a:prstGeom prst="rect">
            <a:avLst/>
          </a:prstGeom>
        </p:spPr>
      </p:pic>
    </p:spTree>
    <p:extLst>
      <p:ext uri="{BB962C8B-B14F-4D97-AF65-F5344CB8AC3E}">
        <p14:creationId xmlns:p14="http://schemas.microsoft.com/office/powerpoint/2010/main" val="15865355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Mentcare services</a:t>
            </a:r>
            <a:endParaRPr lang="en-US" dirty="0"/>
          </a:p>
        </p:txBody>
      </p:sp>
      <p:sp>
        <p:nvSpPr>
          <p:cNvPr id="3" name="Content Placeholder 2"/>
          <p:cNvSpPr>
            <a:spLocks noGrp="1"/>
          </p:cNvSpPr>
          <p:nvPr>
            <p:ph idx="1"/>
          </p:nvPr>
        </p:nvSpPr>
        <p:spPr/>
        <p:txBody>
          <a:bodyPr/>
          <a:lstStyle/>
          <a:p>
            <a:r>
              <a:rPr lang="en-US" dirty="0" smtClean="0"/>
              <a:t>An </a:t>
            </a:r>
            <a:r>
              <a:rPr lang="en-US" dirty="0"/>
              <a:t>information service that provides information about a patient’s current diagnosis and treatment plan.</a:t>
            </a:r>
            <a:endParaRPr lang="en-GB" dirty="0"/>
          </a:p>
          <a:p>
            <a:r>
              <a:rPr lang="en-GB" dirty="0" smtClean="0"/>
              <a:t>A </a:t>
            </a:r>
            <a:r>
              <a:rPr lang="en-GB" dirty="0"/>
              <a:t>warning service that highlights patients that could pose a danger to others or to themselves</a:t>
            </a:r>
            <a:r>
              <a:rPr lang="en-GB" dirty="0" smtClean="0"/>
              <a:t>.</a:t>
            </a:r>
          </a:p>
          <a:p>
            <a:r>
              <a:rPr lang="en-GB" dirty="0" smtClean="0"/>
              <a:t>Availability of the complete patient record is NOT a critical service as routine patient information is not normally required during consultations.</a:t>
            </a:r>
            <a:endParaRPr lang="en-GB" dirty="0"/>
          </a:p>
          <a:p>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53</a:t>
            </a:fld>
            <a:endParaRPr lang="en-US"/>
          </a:p>
        </p:txBody>
      </p:sp>
    </p:spTree>
    <p:extLst>
      <p:ext uri="{BB962C8B-B14F-4D97-AF65-F5344CB8AC3E}">
        <p14:creationId xmlns:p14="http://schemas.microsoft.com/office/powerpoint/2010/main" val="35646146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Assets required for normal service operation</a:t>
            </a:r>
            <a:endParaRPr lang="en-US" dirty="0"/>
          </a:p>
        </p:txBody>
      </p:sp>
      <p:sp>
        <p:nvSpPr>
          <p:cNvPr id="3" name="Content Placeholder 2"/>
          <p:cNvSpPr>
            <a:spLocks noGrp="1"/>
          </p:cNvSpPr>
          <p:nvPr>
            <p:ph idx="1"/>
          </p:nvPr>
        </p:nvSpPr>
        <p:spPr/>
        <p:txBody>
          <a:bodyPr/>
          <a:lstStyle/>
          <a:p>
            <a:r>
              <a:rPr lang="en-GB" dirty="0"/>
              <a:t>The patient record database that maintains all patient information.</a:t>
            </a:r>
          </a:p>
          <a:p>
            <a:r>
              <a:rPr lang="en-GB" dirty="0" smtClean="0"/>
              <a:t>A </a:t>
            </a:r>
            <a:r>
              <a:rPr lang="en-GB" dirty="0"/>
              <a:t>database server that provides access to the database for local client computers.</a:t>
            </a:r>
          </a:p>
          <a:p>
            <a:r>
              <a:rPr lang="en-GB" dirty="0" smtClean="0"/>
              <a:t>A </a:t>
            </a:r>
            <a:r>
              <a:rPr lang="en-GB" dirty="0"/>
              <a:t>network for client/server communication.</a:t>
            </a:r>
          </a:p>
          <a:p>
            <a:r>
              <a:rPr lang="en-GB" dirty="0" smtClean="0"/>
              <a:t>Local </a:t>
            </a:r>
            <a:r>
              <a:rPr lang="en-GB" dirty="0"/>
              <a:t>laptop or desktop computers used by clinicians to access patient information.</a:t>
            </a:r>
          </a:p>
          <a:p>
            <a:r>
              <a:rPr lang="en-GB" dirty="0" smtClean="0"/>
              <a:t>A </a:t>
            </a:r>
            <a:r>
              <a:rPr lang="en-GB" dirty="0"/>
              <a:t>set of rules to identify patients who are potentially dangerous and which can flag patient records. Client software that highlights dangerous patients to system users.</a:t>
            </a:r>
          </a:p>
          <a:p>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54</a:t>
            </a:fld>
            <a:endParaRPr lang="en-US"/>
          </a:p>
        </p:txBody>
      </p:sp>
    </p:spTree>
    <p:extLst>
      <p:ext uri="{BB962C8B-B14F-4D97-AF65-F5344CB8AC3E}">
        <p14:creationId xmlns:p14="http://schemas.microsoft.com/office/powerpoint/2010/main" val="9570212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Adverse events</a:t>
            </a:r>
            <a:endParaRPr lang="en-US" dirty="0"/>
          </a:p>
        </p:txBody>
      </p:sp>
      <p:sp>
        <p:nvSpPr>
          <p:cNvPr id="3" name="Content Placeholder 2"/>
          <p:cNvSpPr>
            <a:spLocks noGrp="1"/>
          </p:cNvSpPr>
          <p:nvPr>
            <p:ph idx="1"/>
          </p:nvPr>
        </p:nvSpPr>
        <p:spPr/>
        <p:txBody>
          <a:bodyPr/>
          <a:lstStyle/>
          <a:p>
            <a:r>
              <a:rPr lang="en-GB" dirty="0" smtClean="0"/>
              <a:t>Unavailability </a:t>
            </a:r>
            <a:r>
              <a:rPr lang="en-GB" dirty="0"/>
              <a:t>of the database server either through a system failure, a network failure or a denial of service </a:t>
            </a:r>
            <a:r>
              <a:rPr lang="en-GB" dirty="0" smtClean="0"/>
              <a:t>cyberattack</a:t>
            </a:r>
          </a:p>
          <a:p>
            <a:r>
              <a:rPr lang="en-GB" dirty="0" smtClean="0"/>
              <a:t>Deliberate </a:t>
            </a:r>
            <a:r>
              <a:rPr lang="en-GB" dirty="0"/>
              <a:t>or accidental corruption of the patient record database or the rules that define what is meant by a ‘dangerous patient</a:t>
            </a:r>
            <a:r>
              <a:rPr lang="en-GB" dirty="0" smtClean="0"/>
              <a:t>’</a:t>
            </a:r>
          </a:p>
          <a:p>
            <a:r>
              <a:rPr lang="en-GB" dirty="0" smtClean="0"/>
              <a:t> Infection </a:t>
            </a:r>
            <a:r>
              <a:rPr lang="en-GB" dirty="0"/>
              <a:t>of client computers with </a:t>
            </a:r>
            <a:r>
              <a:rPr lang="en-GB" dirty="0" smtClean="0"/>
              <a:t>malware</a:t>
            </a:r>
            <a:endParaRPr lang="en-GB" dirty="0"/>
          </a:p>
          <a:p>
            <a:r>
              <a:rPr lang="en-GB" dirty="0" smtClean="0"/>
              <a:t>Access </a:t>
            </a:r>
            <a:r>
              <a:rPr lang="en-GB" dirty="0"/>
              <a:t>to client computers by unauthorized people who gain access to patient </a:t>
            </a:r>
            <a:r>
              <a:rPr lang="en-GB" dirty="0" smtClean="0"/>
              <a:t>records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55</a:t>
            </a:fld>
            <a:endParaRPr lang="en-US"/>
          </a:p>
        </p:txBody>
      </p:sp>
    </p:spTree>
    <p:extLst>
      <p:ext uri="{BB962C8B-B14F-4D97-AF65-F5344CB8AC3E}">
        <p14:creationId xmlns:p14="http://schemas.microsoft.com/office/powerpoint/2010/main" val="9836174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Recognition and resistance strategies</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56</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281263230"/>
              </p:ext>
            </p:extLst>
          </p:nvPr>
        </p:nvGraphicFramePr>
        <p:xfrm>
          <a:off x="457200" y="1642663"/>
          <a:ext cx="8143253" cy="4761198"/>
        </p:xfrm>
        <a:graphic>
          <a:graphicData uri="http://schemas.openxmlformats.org/drawingml/2006/table">
            <a:tbl>
              <a:tblPr firstRow="1" bandRow="1">
                <a:tableStyleId>{5C22544A-7EE6-4342-B048-85BDC9FD1C3A}</a:tableStyleId>
              </a:tblPr>
              <a:tblGrid>
                <a:gridCol w="1917776">
                  <a:extLst>
                    <a:ext uri="{9D8B030D-6E8A-4147-A177-3AD203B41FA5}">
                      <a16:colId xmlns:a16="http://schemas.microsoft.com/office/drawing/2014/main" val="20000"/>
                    </a:ext>
                  </a:extLst>
                </a:gridCol>
                <a:gridCol w="1917776">
                  <a:extLst>
                    <a:ext uri="{9D8B030D-6E8A-4147-A177-3AD203B41FA5}">
                      <a16:colId xmlns:a16="http://schemas.microsoft.com/office/drawing/2014/main" val="20001"/>
                    </a:ext>
                  </a:extLst>
                </a:gridCol>
                <a:gridCol w="4307701">
                  <a:extLst>
                    <a:ext uri="{9D8B030D-6E8A-4147-A177-3AD203B41FA5}">
                      <a16:colId xmlns:a16="http://schemas.microsoft.com/office/drawing/2014/main" val="20002"/>
                    </a:ext>
                  </a:extLst>
                </a:gridCol>
              </a:tblGrid>
              <a:tr h="372078">
                <a:tc>
                  <a:txBody>
                    <a:bodyPr/>
                    <a:lstStyle/>
                    <a:p>
                      <a:pPr indent="0" algn="just">
                        <a:spcAft>
                          <a:spcPts val="0"/>
                        </a:spcAft>
                        <a:tabLst>
                          <a:tab pos="342900" algn="l"/>
                          <a:tab pos="685800" algn="l"/>
                          <a:tab pos="1028700" algn="l"/>
                        </a:tabLst>
                      </a:pPr>
                      <a:r>
                        <a:rPr lang="en-GB" sz="1200" b="1" dirty="0">
                          <a:solidFill>
                            <a:srgbClr val="000000"/>
                          </a:solidFill>
                          <a:effectLst/>
                          <a:latin typeface="Arial"/>
                          <a:ea typeface="Times New Roman"/>
                          <a:cs typeface="Times New Roman"/>
                        </a:rPr>
                        <a:t>Event</a:t>
                      </a:r>
                    </a:p>
                  </a:txBody>
                  <a:tcPr marL="68580" marR="68580" marT="0" marB="0"/>
                </a:tc>
                <a:tc>
                  <a:txBody>
                    <a:bodyPr/>
                    <a:lstStyle/>
                    <a:p>
                      <a:pPr indent="0" algn="just">
                        <a:spcAft>
                          <a:spcPts val="0"/>
                        </a:spcAft>
                        <a:tabLst>
                          <a:tab pos="342900" algn="l"/>
                          <a:tab pos="685800" algn="l"/>
                          <a:tab pos="1028700" algn="l"/>
                        </a:tabLst>
                      </a:pPr>
                      <a:r>
                        <a:rPr lang="en-GB" sz="1200" b="1" dirty="0">
                          <a:solidFill>
                            <a:srgbClr val="000000"/>
                          </a:solidFill>
                          <a:effectLst/>
                          <a:latin typeface="Arial"/>
                          <a:ea typeface="Times New Roman"/>
                          <a:cs typeface="Times New Roman"/>
                        </a:rPr>
                        <a:t>Recognition</a:t>
                      </a:r>
                    </a:p>
                  </a:txBody>
                  <a:tcPr marL="68580" marR="68580" marT="0" marB="0"/>
                </a:tc>
                <a:tc>
                  <a:txBody>
                    <a:bodyPr/>
                    <a:lstStyle/>
                    <a:p>
                      <a:pPr indent="0" algn="just">
                        <a:spcAft>
                          <a:spcPts val="0"/>
                        </a:spcAft>
                        <a:tabLst>
                          <a:tab pos="342900" algn="l"/>
                          <a:tab pos="685800" algn="l"/>
                          <a:tab pos="1028700" algn="l"/>
                        </a:tabLst>
                      </a:pPr>
                      <a:r>
                        <a:rPr lang="en-GB" sz="1200" b="1">
                          <a:solidFill>
                            <a:srgbClr val="000000"/>
                          </a:solidFill>
                          <a:effectLst/>
                          <a:latin typeface="Arial"/>
                          <a:ea typeface="Times New Roman"/>
                          <a:cs typeface="Times New Roman"/>
                        </a:rPr>
                        <a:t>Resistance</a:t>
                      </a:r>
                    </a:p>
                  </a:txBody>
                  <a:tcPr marL="68580" marR="68580" marT="0" marB="0"/>
                </a:tc>
                <a:extLst>
                  <a:ext uri="{0D108BD9-81ED-4DB2-BD59-A6C34878D82A}">
                    <a16:rowId xmlns:a16="http://schemas.microsoft.com/office/drawing/2014/main" val="10000"/>
                  </a:ext>
                </a:extLst>
              </a:tr>
              <a:tr h="868231">
                <a:tc>
                  <a:txBody>
                    <a:bodyPr/>
                    <a:lstStyle/>
                    <a:p>
                      <a:pPr indent="0" algn="l">
                        <a:spcAft>
                          <a:spcPts val="0"/>
                        </a:spcAft>
                        <a:tabLst>
                          <a:tab pos="342900" algn="l"/>
                          <a:tab pos="685800" algn="l"/>
                          <a:tab pos="1028700" algn="l"/>
                        </a:tabLst>
                      </a:pPr>
                      <a:r>
                        <a:rPr lang="en-GB" sz="1200">
                          <a:solidFill>
                            <a:srgbClr val="000000"/>
                          </a:solidFill>
                          <a:effectLst/>
                          <a:latin typeface="Arial"/>
                          <a:ea typeface="Times New Roman"/>
                          <a:cs typeface="Times New Roman"/>
                        </a:rPr>
                        <a:t>Server unavailability</a:t>
                      </a:r>
                    </a:p>
                  </a:txBody>
                  <a:tcPr marL="68580" marR="68580" marT="0" marB="0"/>
                </a:tc>
                <a:tc>
                  <a:txBody>
                    <a:bodyPr/>
                    <a:lstStyle/>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1. Watchdog timer on client that times out if no response to client access</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2. Text messages from system managers to clinical users</a:t>
                      </a:r>
                    </a:p>
                  </a:txBody>
                  <a:tcPr marL="68580" marR="68580" marT="0" marB="0"/>
                </a:tc>
                <a:tc>
                  <a:txBody>
                    <a:bodyPr/>
                    <a:lstStyle/>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1. Design system architecture to maintain local copies of critical information</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2. Provide peer-to-peer search across clients for patient data</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3. Provide staff with smart phones that can be used to access the network in the event of server failure</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4. Provide backup server</a:t>
                      </a:r>
                    </a:p>
                  </a:txBody>
                  <a:tcPr marL="68580" marR="68580" marT="0" marB="0"/>
                </a:tc>
                <a:extLst>
                  <a:ext uri="{0D108BD9-81ED-4DB2-BD59-A6C34878D82A}">
                    <a16:rowId xmlns:a16="http://schemas.microsoft.com/office/drawing/2014/main" val="10001"/>
                  </a:ext>
                </a:extLst>
              </a:tr>
              <a:tr h="868231">
                <a:tc>
                  <a:txBody>
                    <a:bodyPr/>
                    <a:lstStyle/>
                    <a:p>
                      <a:pPr indent="0" algn="l">
                        <a:spcAft>
                          <a:spcPts val="0"/>
                        </a:spcAft>
                        <a:tabLst>
                          <a:tab pos="342900" algn="l"/>
                          <a:tab pos="685800" algn="l"/>
                          <a:tab pos="1028700" algn="l"/>
                        </a:tabLst>
                      </a:pPr>
                      <a:r>
                        <a:rPr lang="en-GB" sz="1200">
                          <a:solidFill>
                            <a:srgbClr val="000000"/>
                          </a:solidFill>
                          <a:effectLst/>
                          <a:latin typeface="Arial"/>
                          <a:ea typeface="Times New Roman"/>
                          <a:cs typeface="Times New Roman"/>
                        </a:rPr>
                        <a:t>Patient database corruption</a:t>
                      </a:r>
                    </a:p>
                  </a:txBody>
                  <a:tcPr marL="68580" marR="68580" marT="0" marB="0"/>
                </a:tc>
                <a:tc>
                  <a:txBody>
                    <a:bodyPr/>
                    <a:lstStyle/>
                    <a:p>
                      <a:pPr indent="0" algn="l">
                        <a:spcAft>
                          <a:spcPts val="0"/>
                        </a:spcAft>
                        <a:tabLst>
                          <a:tab pos="342900" algn="l"/>
                          <a:tab pos="685800" algn="l"/>
                          <a:tab pos="1028700" algn="l"/>
                        </a:tabLst>
                      </a:pPr>
                      <a:r>
                        <a:rPr lang="en-GB" sz="1200">
                          <a:solidFill>
                            <a:srgbClr val="000000"/>
                          </a:solidFill>
                          <a:effectLst/>
                          <a:latin typeface="Arial"/>
                          <a:ea typeface="Times New Roman"/>
                          <a:cs typeface="Times New Roman"/>
                        </a:rPr>
                        <a:t>1. Record level cryptographic checksums</a:t>
                      </a:r>
                    </a:p>
                    <a:p>
                      <a:pPr indent="0" algn="l">
                        <a:spcAft>
                          <a:spcPts val="0"/>
                        </a:spcAft>
                        <a:tabLst>
                          <a:tab pos="342900" algn="l"/>
                          <a:tab pos="685800" algn="l"/>
                          <a:tab pos="1028700" algn="l"/>
                        </a:tabLst>
                      </a:pPr>
                      <a:r>
                        <a:rPr lang="en-GB" sz="1200">
                          <a:solidFill>
                            <a:srgbClr val="000000"/>
                          </a:solidFill>
                          <a:effectLst/>
                          <a:latin typeface="Arial"/>
                          <a:ea typeface="Times New Roman"/>
                          <a:cs typeface="Times New Roman"/>
                        </a:rPr>
                        <a:t>2. Regular auto-checking of database integrity</a:t>
                      </a:r>
                    </a:p>
                    <a:p>
                      <a:pPr indent="0" algn="l">
                        <a:spcAft>
                          <a:spcPts val="0"/>
                        </a:spcAft>
                        <a:tabLst>
                          <a:tab pos="342900" algn="l"/>
                          <a:tab pos="685800" algn="l"/>
                          <a:tab pos="1028700" algn="l"/>
                        </a:tabLst>
                      </a:pPr>
                      <a:r>
                        <a:rPr lang="en-GB" sz="1200">
                          <a:solidFill>
                            <a:srgbClr val="000000"/>
                          </a:solidFill>
                          <a:effectLst/>
                          <a:latin typeface="Arial"/>
                          <a:ea typeface="Times New Roman"/>
                          <a:cs typeface="Times New Roman"/>
                        </a:rPr>
                        <a:t>3. Reporting system for incorrect information</a:t>
                      </a:r>
                    </a:p>
                    <a:p>
                      <a:pPr indent="0" algn="l">
                        <a:spcAft>
                          <a:spcPts val="0"/>
                        </a:spcAft>
                        <a:tabLst>
                          <a:tab pos="342900" algn="l"/>
                          <a:tab pos="685800" algn="l"/>
                          <a:tab pos="1028700" algn="l"/>
                        </a:tabLst>
                      </a:pPr>
                      <a:r>
                        <a:rPr lang="en-GB" sz="1200">
                          <a:solidFill>
                            <a:srgbClr val="000000"/>
                          </a:solidFill>
                          <a:effectLst/>
                          <a:latin typeface="Arial"/>
                          <a:ea typeface="Times New Roman"/>
                          <a:cs typeface="Times New Roman"/>
                        </a:rPr>
                        <a:t> </a:t>
                      </a:r>
                    </a:p>
                  </a:txBody>
                  <a:tcPr marL="68580" marR="68580" marT="0" marB="0"/>
                </a:tc>
                <a:tc>
                  <a:txBody>
                    <a:bodyPr/>
                    <a:lstStyle/>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1. </a:t>
                      </a:r>
                      <a:r>
                        <a:rPr lang="en-GB" sz="1200" dirty="0" err="1">
                          <a:solidFill>
                            <a:srgbClr val="000000"/>
                          </a:solidFill>
                          <a:effectLst/>
                          <a:latin typeface="Arial"/>
                          <a:ea typeface="Times New Roman"/>
                          <a:cs typeface="Times New Roman"/>
                        </a:rPr>
                        <a:t>Replayable</a:t>
                      </a:r>
                      <a:r>
                        <a:rPr lang="en-GB" sz="1200" dirty="0">
                          <a:solidFill>
                            <a:srgbClr val="000000"/>
                          </a:solidFill>
                          <a:effectLst/>
                          <a:latin typeface="Arial"/>
                          <a:ea typeface="Times New Roman"/>
                          <a:cs typeface="Times New Roman"/>
                        </a:rPr>
                        <a:t> transaction log to update database backup with recent transactions</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2. Maintenance of local copies of patient information and software to restore database from local copies and backups</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 </a:t>
                      </a:r>
                    </a:p>
                  </a:txBody>
                  <a:tcPr marL="68580" marR="68580" marT="0" marB="0"/>
                </a:tc>
                <a:extLst>
                  <a:ext uri="{0D108BD9-81ED-4DB2-BD59-A6C34878D82A}">
                    <a16:rowId xmlns:a16="http://schemas.microsoft.com/office/drawing/2014/main" val="10002"/>
                  </a:ext>
                </a:extLst>
              </a:tr>
              <a:tr h="868231">
                <a:tc>
                  <a:txBody>
                    <a:bodyPr/>
                    <a:lstStyle/>
                    <a:p>
                      <a:pPr indent="0" algn="l">
                        <a:spcAft>
                          <a:spcPts val="0"/>
                        </a:spcAft>
                        <a:tabLst>
                          <a:tab pos="342900" algn="l"/>
                          <a:tab pos="685800" algn="l"/>
                          <a:tab pos="1028700" algn="l"/>
                        </a:tabLst>
                      </a:pPr>
                      <a:r>
                        <a:rPr lang="en-GB" sz="1200">
                          <a:solidFill>
                            <a:srgbClr val="000000"/>
                          </a:solidFill>
                          <a:effectLst/>
                          <a:latin typeface="Arial"/>
                          <a:ea typeface="Times New Roman"/>
                          <a:cs typeface="Times New Roman"/>
                        </a:rPr>
                        <a:t>Malware infection of client computers</a:t>
                      </a:r>
                    </a:p>
                  </a:txBody>
                  <a:tcPr marL="68580" marR="68580" marT="0" marB="0"/>
                </a:tc>
                <a:tc>
                  <a:txBody>
                    <a:bodyPr/>
                    <a:lstStyle/>
                    <a:p>
                      <a:pPr indent="0" algn="l">
                        <a:spcAft>
                          <a:spcPts val="0"/>
                        </a:spcAft>
                        <a:tabLst>
                          <a:tab pos="342900" algn="l"/>
                          <a:tab pos="685800" algn="l"/>
                          <a:tab pos="1028700" algn="l"/>
                        </a:tabLst>
                      </a:pPr>
                      <a:r>
                        <a:rPr lang="en-GB" sz="1200">
                          <a:solidFill>
                            <a:srgbClr val="000000"/>
                          </a:solidFill>
                          <a:effectLst/>
                          <a:latin typeface="Arial"/>
                          <a:ea typeface="Times New Roman"/>
                          <a:cs typeface="Times New Roman"/>
                        </a:rPr>
                        <a:t>1. Reporting system so that computer users can report unusual behaviour.</a:t>
                      </a:r>
                    </a:p>
                    <a:p>
                      <a:pPr indent="0" algn="l">
                        <a:spcAft>
                          <a:spcPts val="0"/>
                        </a:spcAft>
                        <a:tabLst>
                          <a:tab pos="342900" algn="l"/>
                          <a:tab pos="685800" algn="l"/>
                          <a:tab pos="1028700" algn="l"/>
                        </a:tabLst>
                      </a:pPr>
                      <a:r>
                        <a:rPr lang="en-GB" sz="1200">
                          <a:solidFill>
                            <a:srgbClr val="000000"/>
                          </a:solidFill>
                          <a:effectLst/>
                          <a:latin typeface="Arial"/>
                          <a:ea typeface="Times New Roman"/>
                          <a:cs typeface="Times New Roman"/>
                        </a:rPr>
                        <a:t>2. Automated malware checks on startup.</a:t>
                      </a:r>
                    </a:p>
                  </a:txBody>
                  <a:tcPr marL="68580" marR="68580" marT="0" marB="0"/>
                </a:tc>
                <a:tc>
                  <a:txBody>
                    <a:bodyPr/>
                    <a:lstStyle/>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1. Security awareness workshops for all system users</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2. Disabling of USB ports on client computers</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3. Automated system setup for new clients</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4. Support access to system from mobile devices</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5. Installation of security software</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 </a:t>
                      </a:r>
                    </a:p>
                  </a:txBody>
                  <a:tcPr marL="68580" marR="68580" marT="0" marB="0"/>
                </a:tc>
                <a:extLst>
                  <a:ext uri="{0D108BD9-81ED-4DB2-BD59-A6C34878D82A}">
                    <a16:rowId xmlns:a16="http://schemas.microsoft.com/office/drawing/2014/main" val="10003"/>
                  </a:ext>
                </a:extLst>
              </a:tr>
              <a:tr h="868231">
                <a:tc>
                  <a:txBody>
                    <a:bodyPr/>
                    <a:lstStyle/>
                    <a:p>
                      <a:pPr indent="0" algn="l">
                        <a:spcAft>
                          <a:spcPts val="0"/>
                        </a:spcAft>
                        <a:tabLst>
                          <a:tab pos="342900" algn="l"/>
                          <a:tab pos="685800" algn="l"/>
                          <a:tab pos="1028700" algn="l"/>
                        </a:tabLst>
                      </a:pPr>
                      <a:r>
                        <a:rPr lang="en-GB" sz="1200">
                          <a:solidFill>
                            <a:srgbClr val="000000"/>
                          </a:solidFill>
                          <a:effectLst/>
                          <a:latin typeface="Arial"/>
                          <a:ea typeface="Times New Roman"/>
                          <a:cs typeface="Times New Roman"/>
                        </a:rPr>
                        <a:t>Unauthorized access to patient information</a:t>
                      </a:r>
                    </a:p>
                  </a:txBody>
                  <a:tcPr marL="68580" marR="68580" marT="0" marB="0"/>
                </a:tc>
                <a:tc>
                  <a:txBody>
                    <a:bodyPr/>
                    <a:lstStyle/>
                    <a:p>
                      <a:pPr indent="0" algn="l">
                        <a:spcAft>
                          <a:spcPts val="0"/>
                        </a:spcAft>
                        <a:tabLst>
                          <a:tab pos="342900" algn="l"/>
                          <a:tab pos="685800" algn="l"/>
                          <a:tab pos="1028700" algn="l"/>
                        </a:tabLst>
                      </a:pPr>
                      <a:r>
                        <a:rPr lang="en-GB" sz="1200">
                          <a:solidFill>
                            <a:srgbClr val="000000"/>
                          </a:solidFill>
                          <a:effectLst/>
                          <a:latin typeface="Arial"/>
                          <a:ea typeface="Times New Roman"/>
                          <a:cs typeface="Times New Roman"/>
                        </a:rPr>
                        <a:t>1. Warning text messages from users about possible intruders</a:t>
                      </a:r>
                    </a:p>
                    <a:p>
                      <a:pPr indent="0" algn="l">
                        <a:spcAft>
                          <a:spcPts val="0"/>
                        </a:spcAft>
                        <a:tabLst>
                          <a:tab pos="342900" algn="l"/>
                          <a:tab pos="685800" algn="l"/>
                          <a:tab pos="1028700" algn="l"/>
                        </a:tabLst>
                      </a:pPr>
                      <a:r>
                        <a:rPr lang="en-GB" sz="1200">
                          <a:solidFill>
                            <a:srgbClr val="000000"/>
                          </a:solidFill>
                          <a:effectLst/>
                          <a:latin typeface="Arial"/>
                          <a:ea typeface="Times New Roman"/>
                          <a:cs typeface="Times New Roman"/>
                        </a:rPr>
                        <a:t>2. Log analysis for unusual activity</a:t>
                      </a:r>
                    </a:p>
                  </a:txBody>
                  <a:tcPr marL="68580" marR="68580" marT="0" marB="0"/>
                </a:tc>
                <a:tc>
                  <a:txBody>
                    <a:bodyPr/>
                    <a:lstStyle/>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1. Multi-level system authentication process</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2. Disabling of USB ports on client computers</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3. Access logging and real-time log analysis</a:t>
                      </a:r>
                    </a:p>
                    <a:p>
                      <a:pPr indent="0" algn="l">
                        <a:spcAft>
                          <a:spcPts val="0"/>
                        </a:spcAft>
                        <a:tabLst>
                          <a:tab pos="342900" algn="l"/>
                          <a:tab pos="685800" algn="l"/>
                          <a:tab pos="1028700" algn="l"/>
                        </a:tabLst>
                      </a:pPr>
                      <a:r>
                        <a:rPr lang="en-GB" sz="1200" dirty="0">
                          <a:solidFill>
                            <a:srgbClr val="000000"/>
                          </a:solidFill>
                          <a:effectLst/>
                          <a:latin typeface="Arial"/>
                          <a:ea typeface="Times New Roman"/>
                          <a:cs typeface="Times New Roman"/>
                        </a:rPr>
                        <a:t>4. Security awareness workshops for all system users</a:t>
                      </a: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743263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Mentcare system resilience</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57</a:t>
            </a:fld>
            <a:endParaRPr lang="en-US"/>
          </a:p>
        </p:txBody>
      </p:sp>
      <p:pic>
        <p:nvPicPr>
          <p:cNvPr id="7" name="Picture 6" descr="Fig 14.12 Mentcare resilience architectur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5686" y="1577865"/>
            <a:ext cx="4967358" cy="4778485"/>
          </a:xfrm>
          <a:prstGeom prst="rect">
            <a:avLst/>
          </a:prstGeom>
        </p:spPr>
      </p:pic>
    </p:spTree>
    <p:extLst>
      <p:ext uri="{BB962C8B-B14F-4D97-AF65-F5344CB8AC3E}">
        <p14:creationId xmlns:p14="http://schemas.microsoft.com/office/powerpoint/2010/main" val="12127541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for resilience</a:t>
            </a:r>
            <a:endParaRPr lang="en-US" dirty="0"/>
          </a:p>
        </p:txBody>
      </p:sp>
      <p:sp>
        <p:nvSpPr>
          <p:cNvPr id="3" name="Content Placeholder 2"/>
          <p:cNvSpPr>
            <a:spLocks noGrp="1"/>
          </p:cNvSpPr>
          <p:nvPr>
            <p:ph idx="1"/>
          </p:nvPr>
        </p:nvSpPr>
        <p:spPr/>
        <p:txBody>
          <a:bodyPr/>
          <a:lstStyle/>
          <a:p>
            <a:r>
              <a:rPr lang="en-GB" dirty="0"/>
              <a:t>Summary patient records that are maintained on local client computers. </a:t>
            </a:r>
            <a:endParaRPr lang="en-GB" dirty="0" smtClean="0"/>
          </a:p>
          <a:p>
            <a:pPr lvl="1"/>
            <a:r>
              <a:rPr lang="en-GB" dirty="0" smtClean="0"/>
              <a:t>The </a:t>
            </a:r>
            <a:r>
              <a:rPr lang="en-GB" dirty="0"/>
              <a:t>local computers can communicate directly with each other and exchange information using either the system network </a:t>
            </a:r>
            <a:r>
              <a:rPr lang="en-GB" dirty="0" smtClean="0"/>
              <a:t>or using </a:t>
            </a:r>
            <a:r>
              <a:rPr lang="en-GB" dirty="0"/>
              <a:t>an </a:t>
            </a:r>
            <a:r>
              <a:rPr lang="en-GB" i="1" dirty="0"/>
              <a:t>ad hoc</a:t>
            </a:r>
            <a:r>
              <a:rPr lang="en-GB" dirty="0"/>
              <a:t> network created using mobile phones. </a:t>
            </a:r>
            <a:r>
              <a:rPr lang="en-GB" dirty="0" smtClean="0"/>
              <a:t>If the </a:t>
            </a:r>
            <a:r>
              <a:rPr lang="en-GB" dirty="0"/>
              <a:t>database is unavailable, doctors and nurses can still access essential patient information. </a:t>
            </a:r>
            <a:endParaRPr lang="en-GB" dirty="0" smtClean="0"/>
          </a:p>
          <a:p>
            <a:r>
              <a:rPr lang="en-GB" dirty="0"/>
              <a:t>A backup server to allow for main server failure. </a:t>
            </a:r>
            <a:endParaRPr lang="en-GB" dirty="0" smtClean="0"/>
          </a:p>
          <a:p>
            <a:pPr lvl="1"/>
            <a:r>
              <a:rPr lang="en-GB" dirty="0" smtClean="0"/>
              <a:t>This </a:t>
            </a:r>
            <a:r>
              <a:rPr lang="en-GB" dirty="0"/>
              <a:t>server is responsible for taking regular snapshots of the database as backups. In the event of the failure of the main server, it can also act as the main server for the whole system.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58</a:t>
            </a:fld>
            <a:endParaRPr lang="en-US"/>
          </a:p>
        </p:txBody>
      </p:sp>
    </p:spTree>
    <p:extLst>
      <p:ext uri="{BB962C8B-B14F-4D97-AF65-F5344CB8AC3E}">
        <p14:creationId xmlns:p14="http://schemas.microsoft.com/office/powerpoint/2010/main" val="13273703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for resilience</a:t>
            </a:r>
            <a:endParaRPr lang="en-US" dirty="0"/>
          </a:p>
        </p:txBody>
      </p:sp>
      <p:sp>
        <p:nvSpPr>
          <p:cNvPr id="3" name="Content Placeholder 2"/>
          <p:cNvSpPr>
            <a:spLocks noGrp="1"/>
          </p:cNvSpPr>
          <p:nvPr>
            <p:ph idx="1"/>
          </p:nvPr>
        </p:nvSpPr>
        <p:spPr/>
        <p:txBody>
          <a:bodyPr/>
          <a:lstStyle/>
          <a:p>
            <a:r>
              <a:rPr lang="en-GB" dirty="0"/>
              <a:t>Database integrity checking and recovery software. </a:t>
            </a:r>
            <a:endParaRPr lang="en-GB" dirty="0" smtClean="0"/>
          </a:p>
          <a:p>
            <a:pPr lvl="1"/>
            <a:r>
              <a:rPr lang="en-GB" dirty="0" smtClean="0"/>
              <a:t>Integrity </a:t>
            </a:r>
            <a:r>
              <a:rPr lang="en-GB" dirty="0"/>
              <a:t>checking runs as a background task checking for signs of database corruption. If corruption is discovered, it can automatically initiate the recovery of some or all of the data from backups. The transaction log allows these backups to be updated with details of recent changes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59</a:t>
            </a:fld>
            <a:endParaRPr lang="en-US"/>
          </a:p>
        </p:txBody>
      </p:sp>
    </p:spTree>
    <p:extLst>
      <p:ext uri="{BB962C8B-B14F-4D97-AF65-F5344CB8AC3E}">
        <p14:creationId xmlns:p14="http://schemas.microsoft.com/office/powerpoint/2010/main" val="2745051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Resilience activities</a:t>
            </a:r>
            <a:endParaRPr lang="en-US" dirty="0"/>
          </a:p>
        </p:txBody>
      </p:sp>
      <p:sp>
        <p:nvSpPr>
          <p:cNvPr id="3" name="Content Placeholder 2"/>
          <p:cNvSpPr>
            <a:spLocks noGrp="1"/>
          </p:cNvSpPr>
          <p:nvPr>
            <p:ph idx="1"/>
          </p:nvPr>
        </p:nvSpPr>
        <p:spPr/>
        <p:txBody>
          <a:bodyPr/>
          <a:lstStyle/>
          <a:p>
            <a:r>
              <a:rPr lang="en-GB" i="1" dirty="0"/>
              <a:t>Recognition</a:t>
            </a:r>
            <a:r>
              <a:rPr lang="en-GB" dirty="0"/>
              <a:t> The system or its operators should </a:t>
            </a:r>
            <a:r>
              <a:rPr lang="en-GB" dirty="0" smtClean="0"/>
              <a:t>recognise early indications of </a:t>
            </a:r>
            <a:r>
              <a:rPr lang="en-GB" dirty="0"/>
              <a:t>system failure. </a:t>
            </a:r>
            <a:endParaRPr lang="en-GB" dirty="0" smtClean="0"/>
          </a:p>
          <a:p>
            <a:r>
              <a:rPr lang="en-GB" i="1" dirty="0"/>
              <a:t>Resistance</a:t>
            </a:r>
            <a:r>
              <a:rPr lang="en-GB" dirty="0"/>
              <a:t> If the symptoms of a problem or </a:t>
            </a:r>
            <a:r>
              <a:rPr lang="en-GB" dirty="0" smtClean="0"/>
              <a:t>cyberattack </a:t>
            </a:r>
            <a:r>
              <a:rPr lang="en-GB" dirty="0"/>
              <a:t>are detected early, then resistance strategies may be </a:t>
            </a:r>
            <a:r>
              <a:rPr lang="en-GB" dirty="0" smtClean="0"/>
              <a:t>used to reduce </a:t>
            </a:r>
            <a:r>
              <a:rPr lang="en-GB" dirty="0"/>
              <a:t>the probability that the system will fail. </a:t>
            </a:r>
            <a:endParaRPr lang="en-GB" dirty="0" smtClean="0"/>
          </a:p>
          <a:p>
            <a:r>
              <a:rPr lang="en-GB" i="1" dirty="0"/>
              <a:t>Recovery</a:t>
            </a:r>
            <a:r>
              <a:rPr lang="en-GB" dirty="0"/>
              <a:t> If a failure occurs, the </a:t>
            </a:r>
            <a:r>
              <a:rPr lang="en-GB" dirty="0" smtClean="0"/>
              <a:t>recovery </a:t>
            </a:r>
            <a:r>
              <a:rPr lang="en-GB" dirty="0"/>
              <a:t>activity </a:t>
            </a:r>
            <a:r>
              <a:rPr lang="en-GB" dirty="0" smtClean="0"/>
              <a:t>ensures </a:t>
            </a:r>
            <a:r>
              <a:rPr lang="en-GB" dirty="0"/>
              <a:t>that critical system services are restored quickly so that system users are not </a:t>
            </a:r>
            <a:r>
              <a:rPr lang="en-GB" dirty="0" smtClean="0"/>
              <a:t>badly affected </a:t>
            </a:r>
            <a:r>
              <a:rPr lang="en-GB" dirty="0"/>
              <a:t>by </a:t>
            </a:r>
            <a:r>
              <a:rPr lang="en-GB" dirty="0" smtClean="0"/>
              <a:t>failure</a:t>
            </a:r>
            <a:r>
              <a:rPr lang="en-GB" dirty="0"/>
              <a:t>. </a:t>
            </a:r>
            <a:endParaRPr lang="en-GB" dirty="0" smtClean="0"/>
          </a:p>
          <a:p>
            <a:r>
              <a:rPr lang="en-GB" i="1" dirty="0"/>
              <a:t>Reinstatement</a:t>
            </a:r>
            <a:r>
              <a:rPr lang="en-GB" dirty="0"/>
              <a:t> In this final activity, all of the system services are restored and normal system operation can continue. </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6</a:t>
            </a:fld>
            <a:endParaRPr lang="en-US"/>
          </a:p>
        </p:txBody>
      </p:sp>
    </p:spTree>
    <p:extLst>
      <p:ext uri="{BB962C8B-B14F-4D97-AF65-F5344CB8AC3E}">
        <p14:creationId xmlns:p14="http://schemas.microsoft.com/office/powerpoint/2010/main" val="32894686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service maintenance</a:t>
            </a:r>
            <a:endParaRPr lang="en-US" dirty="0"/>
          </a:p>
        </p:txBody>
      </p:sp>
      <p:sp>
        <p:nvSpPr>
          <p:cNvPr id="3" name="Content Placeholder 2"/>
          <p:cNvSpPr>
            <a:spLocks noGrp="1"/>
          </p:cNvSpPr>
          <p:nvPr>
            <p:ph idx="1"/>
          </p:nvPr>
        </p:nvSpPr>
        <p:spPr/>
        <p:txBody>
          <a:bodyPr/>
          <a:lstStyle/>
          <a:p>
            <a:r>
              <a:rPr lang="en-GB" dirty="0"/>
              <a:t>By downloading information to the client at the start of a clinic session, the consultation can continue without server access. </a:t>
            </a:r>
            <a:endParaRPr lang="en-GB" dirty="0" smtClean="0"/>
          </a:p>
          <a:p>
            <a:pPr lvl="1"/>
            <a:r>
              <a:rPr lang="en-GB" dirty="0" smtClean="0"/>
              <a:t>Only </a:t>
            </a:r>
            <a:r>
              <a:rPr lang="en-GB" dirty="0"/>
              <a:t>the information about the patients who are scheduled to attend consultations that day needs to be downloaded. </a:t>
            </a:r>
            <a:endParaRPr lang="en-GB" dirty="0" smtClean="0"/>
          </a:p>
          <a:p>
            <a:r>
              <a:rPr lang="en-GB" dirty="0"/>
              <a:t>The service that provides a warning to staff of patients that may be dangerous can </a:t>
            </a:r>
            <a:r>
              <a:rPr lang="en-GB" dirty="0" smtClean="0"/>
              <a:t>be </a:t>
            </a:r>
            <a:r>
              <a:rPr lang="en-GB" dirty="0"/>
              <a:t>implemented using this approach. </a:t>
            </a:r>
            <a:endParaRPr lang="en-GB" dirty="0" smtClean="0"/>
          </a:p>
          <a:p>
            <a:pPr lvl="1"/>
            <a:r>
              <a:rPr lang="en-GB" dirty="0" smtClean="0"/>
              <a:t>The </a:t>
            </a:r>
            <a:r>
              <a:rPr lang="en-GB" dirty="0"/>
              <a:t>records of possibly patients who may harm themselves or others are identified before the download process. When clinical staff access these records, the software can highlight them to indicate that this is a patient that requires special care. </a:t>
            </a:r>
          </a:p>
          <a:p>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60</a:t>
            </a:fld>
            <a:endParaRPr lang="en-US"/>
          </a:p>
        </p:txBody>
      </p:sp>
    </p:spTree>
    <p:extLst>
      <p:ext uri="{BB962C8B-B14F-4D97-AF65-F5344CB8AC3E}">
        <p14:creationId xmlns:p14="http://schemas.microsoft.com/office/powerpoint/2010/main" val="26569338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Risks to confidentiality</a:t>
            </a:r>
            <a:endParaRPr lang="en-US" dirty="0"/>
          </a:p>
        </p:txBody>
      </p:sp>
      <p:sp>
        <p:nvSpPr>
          <p:cNvPr id="3" name="Content Placeholder 2"/>
          <p:cNvSpPr>
            <a:spLocks noGrp="1"/>
          </p:cNvSpPr>
          <p:nvPr>
            <p:ph idx="1"/>
          </p:nvPr>
        </p:nvSpPr>
        <p:spPr/>
        <p:txBody>
          <a:bodyPr/>
          <a:lstStyle/>
          <a:p>
            <a:r>
              <a:rPr lang="en-US" dirty="0" smtClean="0"/>
              <a:t>To minimize risks to confidentiality that arise from multiple copies of information on laptops:</a:t>
            </a:r>
          </a:p>
          <a:p>
            <a:pPr lvl="1"/>
            <a:r>
              <a:rPr lang="en-GB" dirty="0" smtClean="0"/>
              <a:t>Only download </a:t>
            </a:r>
            <a:r>
              <a:rPr lang="en-GB" dirty="0"/>
              <a:t>the summary records of patients who are scheduled to attend a clinic. This limits the numbers of records that could be compromised.</a:t>
            </a:r>
          </a:p>
          <a:p>
            <a:pPr lvl="1"/>
            <a:r>
              <a:rPr lang="en-GB" dirty="0" smtClean="0"/>
              <a:t>Encrypt the </a:t>
            </a:r>
            <a:r>
              <a:rPr lang="en-GB" dirty="0"/>
              <a:t>disk on local client computers. An attacker who does not have the encryption key cannot read the disk if they gain access to the computer.</a:t>
            </a:r>
          </a:p>
          <a:p>
            <a:pPr lvl="1"/>
            <a:r>
              <a:rPr lang="en-GB" dirty="0" smtClean="0"/>
              <a:t>Securely delete </a:t>
            </a:r>
            <a:r>
              <a:rPr lang="en-GB" dirty="0"/>
              <a:t>the downloaded information at the end of a clinic session. This further reduces the chances of an attacker gaining access to confidential information. </a:t>
            </a:r>
          </a:p>
          <a:p>
            <a:pPr lvl="1"/>
            <a:r>
              <a:rPr lang="en-GB" dirty="0" smtClean="0"/>
              <a:t>Ensure that </a:t>
            </a:r>
            <a:r>
              <a:rPr lang="en-GB" dirty="0"/>
              <a:t>all network transactions are encrypted. If an attacker intercepts these transactions, they cannot get access to the information.</a:t>
            </a:r>
          </a:p>
          <a:p>
            <a:pPr lvl="1"/>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61</a:t>
            </a:fld>
            <a:endParaRPr lang="en-US"/>
          </a:p>
        </p:txBody>
      </p:sp>
    </p:spTree>
    <p:extLst>
      <p:ext uri="{BB962C8B-B14F-4D97-AF65-F5344CB8AC3E}">
        <p14:creationId xmlns:p14="http://schemas.microsoft.com/office/powerpoint/2010/main" val="26288157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Resilience is </a:t>
            </a:r>
            <a:r>
              <a:rPr lang="en-GB" dirty="0"/>
              <a:t>a judgment of how well </a:t>
            </a:r>
            <a:r>
              <a:rPr lang="en-GB" dirty="0" smtClean="0"/>
              <a:t>a system </a:t>
            </a:r>
            <a:r>
              <a:rPr lang="en-GB" dirty="0"/>
              <a:t>can maintain the continuity of its critical services in the presence of disruptive </a:t>
            </a:r>
            <a:r>
              <a:rPr lang="en-GB" dirty="0" smtClean="0"/>
              <a:t>events. </a:t>
            </a:r>
            <a:endParaRPr lang="en-GB" dirty="0"/>
          </a:p>
          <a:p>
            <a:r>
              <a:rPr lang="en-GB" dirty="0"/>
              <a:t>Resilience should be based on the 4 R’s model – recognition, resistance, recovery and reinstatement. </a:t>
            </a:r>
          </a:p>
          <a:p>
            <a:r>
              <a:rPr lang="en-GB" dirty="0"/>
              <a:t>Resilience planning should be based on the assumption </a:t>
            </a:r>
            <a:r>
              <a:rPr lang="en-GB" dirty="0" smtClean="0"/>
              <a:t>of cyberattacks </a:t>
            </a:r>
            <a:r>
              <a:rPr lang="en-GB" dirty="0"/>
              <a:t>by malicious insiders and outsiders and that some of these attacks will be successful.</a:t>
            </a:r>
          </a:p>
          <a:p>
            <a:r>
              <a:rPr lang="en-GB" dirty="0"/>
              <a:t>Systems should be designed with </a:t>
            </a:r>
            <a:r>
              <a:rPr lang="en-GB" dirty="0" smtClean="0"/>
              <a:t>defensive </a:t>
            </a:r>
            <a:r>
              <a:rPr lang="en-GB" dirty="0"/>
              <a:t>layers of different types. </a:t>
            </a:r>
            <a:r>
              <a:rPr lang="en-GB" dirty="0" smtClean="0"/>
              <a:t>These layers trap </a:t>
            </a:r>
            <a:r>
              <a:rPr lang="en-GB" dirty="0"/>
              <a:t>human and technical failures </a:t>
            </a:r>
            <a:r>
              <a:rPr lang="en-GB" dirty="0" smtClean="0"/>
              <a:t>and help </a:t>
            </a:r>
            <a:r>
              <a:rPr lang="en-GB" smtClean="0"/>
              <a:t>resist cyberattacks.</a:t>
            </a:r>
            <a:endParaRPr lang="en-GB" dirty="0"/>
          </a:p>
          <a:p>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62</a:t>
            </a:fld>
            <a:endParaRPr lang="en-US"/>
          </a:p>
        </p:txBody>
      </p:sp>
    </p:spTree>
    <p:extLst>
      <p:ext uri="{BB962C8B-B14F-4D97-AF65-F5344CB8AC3E}">
        <p14:creationId xmlns:p14="http://schemas.microsoft.com/office/powerpoint/2010/main" val="28428578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a:t>To allow system operators and managers to cope with problems, processes should be flexible and adaptable. Process automation can make it more difficult for people to cope with problems.</a:t>
            </a:r>
          </a:p>
          <a:p>
            <a:r>
              <a:rPr lang="en-GB" dirty="0"/>
              <a:t>Business resilience requirements should be the starting point for designing systems for resilience.  To achieve system resilience, you have to focus on recognition and recovery from problems, recovery of critical services and assets and reinstatement of the system.</a:t>
            </a:r>
          </a:p>
          <a:p>
            <a:r>
              <a:rPr lang="en-GB" dirty="0"/>
              <a:t>An important part of design for resilience is identifying critical </a:t>
            </a:r>
            <a:r>
              <a:rPr lang="en-GB" dirty="0" smtClean="0"/>
              <a:t>services. </a:t>
            </a:r>
            <a:r>
              <a:rPr lang="en-GB" dirty="0"/>
              <a:t>Systems should be designed so that these services are protected and, in the event of failure, recovered as quickly as possible.</a:t>
            </a:r>
          </a:p>
          <a:p>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63</a:t>
            </a:fld>
            <a:endParaRPr lang="en-US"/>
          </a:p>
        </p:txBody>
      </p:sp>
    </p:spTree>
    <p:extLst>
      <p:ext uri="{BB962C8B-B14F-4D97-AF65-F5344CB8AC3E}">
        <p14:creationId xmlns:p14="http://schemas.microsoft.com/office/powerpoint/2010/main" val="3473482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Resistance</a:t>
            </a:r>
            <a:endParaRPr lang="en-US" dirty="0"/>
          </a:p>
        </p:txBody>
      </p:sp>
      <p:sp>
        <p:nvSpPr>
          <p:cNvPr id="3" name="Content Placeholder 2"/>
          <p:cNvSpPr>
            <a:spLocks noGrp="1"/>
          </p:cNvSpPr>
          <p:nvPr>
            <p:ph idx="1"/>
          </p:nvPr>
        </p:nvSpPr>
        <p:spPr/>
        <p:txBody>
          <a:bodyPr/>
          <a:lstStyle/>
          <a:p>
            <a:r>
              <a:rPr lang="en-GB" dirty="0"/>
              <a:t>Resistance </a:t>
            </a:r>
            <a:r>
              <a:rPr lang="en-GB" dirty="0" smtClean="0"/>
              <a:t>strategies </a:t>
            </a:r>
            <a:r>
              <a:rPr lang="en-GB" dirty="0"/>
              <a:t>may focus on isolating critical parts of the system so that they are unaffected by problems elsewhere. </a:t>
            </a:r>
            <a:endParaRPr lang="en-GB" dirty="0" smtClean="0"/>
          </a:p>
          <a:p>
            <a:r>
              <a:rPr lang="en-GB" dirty="0" smtClean="0"/>
              <a:t>Resistance </a:t>
            </a:r>
            <a:r>
              <a:rPr lang="en-GB" dirty="0"/>
              <a:t>includes proactive resistance where defences are included in a system to trap problems and reactive resistance where actions are taken when a problem is discovered.  </a:t>
            </a:r>
          </a:p>
          <a:p>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7</a:t>
            </a:fld>
            <a:endParaRPr lang="en-US"/>
          </a:p>
        </p:txBody>
      </p:sp>
    </p:spTree>
    <p:extLst>
      <p:ext uri="{BB962C8B-B14F-4D97-AF65-F5344CB8AC3E}">
        <p14:creationId xmlns:p14="http://schemas.microsoft.com/office/powerpoint/2010/main" val="18425011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Resilience activities</a:t>
            </a:r>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8</a:t>
            </a:fld>
            <a:endParaRPr lang="en-US"/>
          </a:p>
        </p:txBody>
      </p:sp>
      <p:pic>
        <p:nvPicPr>
          <p:cNvPr id="7" name="Picture 6" descr="Fig 14.1 Resilience activities.eps"/>
          <p:cNvPicPr>
            <a:picLocks noChangeAspect="1"/>
          </p:cNvPicPr>
          <p:nvPr/>
        </p:nvPicPr>
        <p:blipFill rotWithShape="1">
          <a:blip r:embed="rId2">
            <a:extLst>
              <a:ext uri="{28A0092B-C50C-407E-A947-70E740481C1C}">
                <a14:useLocalDpi xmlns:a14="http://schemas.microsoft.com/office/drawing/2010/main" val="0"/>
              </a:ext>
            </a:extLst>
          </a:blip>
          <a:srcRect l="9627" t="39655"/>
          <a:stretch/>
        </p:blipFill>
        <p:spPr>
          <a:xfrm>
            <a:off x="108543" y="1881465"/>
            <a:ext cx="8785415" cy="3574014"/>
          </a:xfrm>
          <a:prstGeom prst="rect">
            <a:avLst/>
          </a:prstGeom>
        </p:spPr>
      </p:pic>
    </p:spTree>
    <p:extLst>
      <p:ext uri="{BB962C8B-B14F-4D97-AF65-F5344CB8AC3E}">
        <p14:creationId xmlns:p14="http://schemas.microsoft.com/office/powerpoint/2010/main" val="32545965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1421"/>
            <a:ext cx="8229600" cy="1143000"/>
          </a:xfrm>
        </p:spPr>
        <p:txBody>
          <a:bodyPr/>
          <a:lstStyle/>
          <a:p>
            <a:pPr algn="ctr"/>
            <a:r>
              <a:rPr lang="en-US" dirty="0" smtClean="0"/>
              <a:t>Cybersecurity</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GB" smtClean="0"/>
              <a:t>13/11/2014</a:t>
            </a:r>
            <a:endParaRPr lang="en-US"/>
          </a:p>
        </p:txBody>
      </p:sp>
      <p:sp>
        <p:nvSpPr>
          <p:cNvPr id="5" name="Footer Placeholder 4"/>
          <p:cNvSpPr>
            <a:spLocks noGrp="1"/>
          </p:cNvSpPr>
          <p:nvPr>
            <p:ph type="ftr" sz="quarter" idx="11"/>
          </p:nvPr>
        </p:nvSpPr>
        <p:spPr/>
        <p:txBody>
          <a:bodyPr/>
          <a:lstStyle/>
          <a:p>
            <a:r>
              <a:rPr lang="en-US" smtClean="0"/>
              <a:t>Chapter 15 Resilience engineering</a:t>
            </a:r>
            <a:endParaRPr lang="en-US"/>
          </a:p>
        </p:txBody>
      </p:sp>
      <p:sp>
        <p:nvSpPr>
          <p:cNvPr id="6" name="Slide Number Placeholder 5"/>
          <p:cNvSpPr>
            <a:spLocks noGrp="1"/>
          </p:cNvSpPr>
          <p:nvPr>
            <p:ph type="sldNum" sz="quarter" idx="12"/>
          </p:nvPr>
        </p:nvSpPr>
        <p:spPr/>
        <p:txBody>
          <a:bodyPr/>
          <a:lstStyle/>
          <a:p>
            <a:fld id="{EC83099C-5FA5-B04A-B819-64718E2A253A}" type="slidenum">
              <a:rPr lang="en-US" smtClean="0"/>
              <a:pPr/>
              <a:t>9</a:t>
            </a:fld>
            <a:endParaRPr lang="en-US"/>
          </a:p>
        </p:txBody>
      </p:sp>
    </p:spTree>
    <p:extLst>
      <p:ext uri="{BB962C8B-B14F-4D97-AF65-F5344CB8AC3E}">
        <p14:creationId xmlns:p14="http://schemas.microsoft.com/office/powerpoint/2010/main" val="3738512886"/>
      </p:ext>
    </p:extLst>
  </p:cSld>
  <p:clrMapOvr>
    <a:masterClrMapping/>
  </p:clrMapOvr>
  <p:timing>
    <p:tnLst>
      <p:par>
        <p:cTn id="1" dur="indefinite" restart="never" nodeType="tmRoot"/>
      </p:par>
    </p:tnLst>
  </p:timing>
</p:sld>
</file>

<file path=ppt/theme/theme1.xml><?xml version="1.0" encoding="utf-8"?>
<a:theme xmlns:a="http://schemas.openxmlformats.org/drawingml/2006/main" name="SE 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 10 slides.potx</Template>
  <TotalTime>4328</TotalTime>
  <Words>4246</Words>
  <Application>Microsoft Office PowerPoint</Application>
  <PresentationFormat>On-screen Show (4:3)</PresentationFormat>
  <Paragraphs>482</Paragraphs>
  <Slides>63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63</vt:i4>
      </vt:variant>
    </vt:vector>
  </HeadingPairs>
  <TitlesOfParts>
    <vt:vector size="69" baseType="lpstr">
      <vt:lpstr>ＭＳ Ｐゴシック</vt:lpstr>
      <vt:lpstr>Arial</vt:lpstr>
      <vt:lpstr>Calibri</vt:lpstr>
      <vt:lpstr>Times New Roman</vt:lpstr>
      <vt:lpstr>Wingdings</vt:lpstr>
      <vt:lpstr>SE 10 slides</vt:lpstr>
      <vt:lpstr> </vt:lpstr>
      <vt:lpstr>Topics covered</vt:lpstr>
      <vt:lpstr>Resilience</vt:lpstr>
      <vt:lpstr>Essential resilience ideas</vt:lpstr>
      <vt:lpstr>Resilience engineering assumptions</vt:lpstr>
      <vt:lpstr>Resilience activities</vt:lpstr>
      <vt:lpstr>Resistance</vt:lpstr>
      <vt:lpstr>Resilience activities</vt:lpstr>
      <vt:lpstr>Cybersecurity</vt:lpstr>
      <vt:lpstr>Cybersecurity</vt:lpstr>
      <vt:lpstr>Factors contributing to cybersecurity failure</vt:lpstr>
      <vt:lpstr>Cybersecurity threats</vt:lpstr>
      <vt:lpstr>Examples of controls</vt:lpstr>
      <vt:lpstr>Redundancy and diversity</vt:lpstr>
      <vt:lpstr>Cyber-resilience planning</vt:lpstr>
      <vt:lpstr>Cyber resilience planning</vt:lpstr>
      <vt:lpstr>Cyber resilience planning</vt:lpstr>
      <vt:lpstr>Sociotechnical resilience</vt:lpstr>
      <vt:lpstr>Sociotechnical resilience</vt:lpstr>
      <vt:lpstr>Mentcare example</vt:lpstr>
      <vt:lpstr>Nested technical and sociotechnical systems</vt:lpstr>
      <vt:lpstr>Failure hierarchy</vt:lpstr>
      <vt:lpstr>Characteristics of resilient organizations</vt:lpstr>
      <vt:lpstr>Organizational resilience</vt:lpstr>
      <vt:lpstr>Organizational resilience</vt:lpstr>
      <vt:lpstr>Human error</vt:lpstr>
      <vt:lpstr>Systems approach</vt:lpstr>
      <vt:lpstr>Defensive layers</vt:lpstr>
      <vt:lpstr>Defensive layers</vt:lpstr>
      <vt:lpstr>Reason’s Swiss Cheese Model</vt:lpstr>
      <vt:lpstr>Swiss Cheese model</vt:lpstr>
      <vt:lpstr>Increasing system resilience</vt:lpstr>
      <vt:lpstr>Operational and management processes</vt:lpstr>
      <vt:lpstr>Operational processes</vt:lpstr>
      <vt:lpstr>Personal and Enterprise IT processes</vt:lpstr>
      <vt:lpstr>Process design</vt:lpstr>
      <vt:lpstr>Efficiency and resilience</vt:lpstr>
      <vt:lpstr>Coping with failures</vt:lpstr>
      <vt:lpstr>Information provision and management</vt:lpstr>
      <vt:lpstr>Process automation</vt:lpstr>
      <vt:lpstr>Disadvantages of process automation</vt:lpstr>
      <vt:lpstr>Resilient systems design</vt:lpstr>
      <vt:lpstr>Resilient systems design</vt:lpstr>
      <vt:lpstr>Survivable systems analysis</vt:lpstr>
      <vt:lpstr>Survivable systems analysis</vt:lpstr>
      <vt:lpstr>Stages in survivability analysis</vt:lpstr>
      <vt:lpstr>Problems for business systems</vt:lpstr>
      <vt:lpstr>Resilience engineering</vt:lpstr>
      <vt:lpstr>Streams of work in resilience engineering</vt:lpstr>
      <vt:lpstr>Maintaining critical service availability</vt:lpstr>
      <vt:lpstr>Mentcare system resilience</vt:lpstr>
      <vt:lpstr>Client-server architecture (Mentcare)</vt:lpstr>
      <vt:lpstr>Critical Mentcare services</vt:lpstr>
      <vt:lpstr>Assets required for normal service operation</vt:lpstr>
      <vt:lpstr>Adverse events</vt:lpstr>
      <vt:lpstr>Recognition and resistance strategies</vt:lpstr>
      <vt:lpstr>Mentcare system resilience</vt:lpstr>
      <vt:lpstr>Architecture for resilience</vt:lpstr>
      <vt:lpstr>Architecture for resilience</vt:lpstr>
      <vt:lpstr>Critical service maintenance</vt:lpstr>
      <vt:lpstr>Risks to confidentiality</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7</dc:title>
  <dc:creator>Ian Sommerville</dc:creator>
  <cp:lastModifiedBy>Lin, Hong-Chuan</cp:lastModifiedBy>
  <cp:revision>32</cp:revision>
  <dcterms:created xsi:type="dcterms:W3CDTF">2010-01-21T17:21:03Z</dcterms:created>
  <dcterms:modified xsi:type="dcterms:W3CDTF">2021-01-05T02:27:59Z</dcterms:modified>
</cp:coreProperties>
</file>