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1"/>
  </p:notesMasterIdLst>
  <p:handoutMasterIdLst>
    <p:handoutMasterId r:id="rId72"/>
  </p:handoutMasterIdLst>
  <p:sldIdLst>
    <p:sldId id="256" r:id="rId2"/>
    <p:sldId id="273" r:id="rId3"/>
    <p:sldId id="293" r:id="rId4"/>
    <p:sldId id="336" r:id="rId5"/>
    <p:sldId id="337" r:id="rId6"/>
    <p:sldId id="338" r:id="rId7"/>
    <p:sldId id="316" r:id="rId8"/>
    <p:sldId id="317" r:id="rId9"/>
    <p:sldId id="318" r:id="rId10"/>
    <p:sldId id="339" r:id="rId11"/>
    <p:sldId id="314" r:id="rId12"/>
    <p:sldId id="274" r:id="rId13"/>
    <p:sldId id="257" r:id="rId14"/>
    <p:sldId id="275" r:id="rId15"/>
    <p:sldId id="276" r:id="rId16"/>
    <p:sldId id="258" r:id="rId17"/>
    <p:sldId id="277" r:id="rId18"/>
    <p:sldId id="278" r:id="rId19"/>
    <p:sldId id="279" r:id="rId20"/>
    <p:sldId id="260" r:id="rId21"/>
    <p:sldId id="297" r:id="rId22"/>
    <p:sldId id="299" r:id="rId23"/>
    <p:sldId id="298" r:id="rId24"/>
    <p:sldId id="319" r:id="rId25"/>
    <p:sldId id="320" r:id="rId26"/>
    <p:sldId id="325" r:id="rId27"/>
    <p:sldId id="326" r:id="rId28"/>
    <p:sldId id="323" r:id="rId29"/>
    <p:sldId id="327" r:id="rId30"/>
    <p:sldId id="328" r:id="rId31"/>
    <p:sldId id="330" r:id="rId32"/>
    <p:sldId id="329" r:id="rId33"/>
    <p:sldId id="324" r:id="rId34"/>
    <p:sldId id="321" r:id="rId35"/>
    <p:sldId id="280" r:id="rId36"/>
    <p:sldId id="262" r:id="rId37"/>
    <p:sldId id="301" r:id="rId38"/>
    <p:sldId id="281" r:id="rId39"/>
    <p:sldId id="302" r:id="rId40"/>
    <p:sldId id="263" r:id="rId41"/>
    <p:sldId id="282" r:id="rId42"/>
    <p:sldId id="303" r:id="rId43"/>
    <p:sldId id="283" r:id="rId44"/>
    <p:sldId id="284" r:id="rId45"/>
    <p:sldId id="264" r:id="rId46"/>
    <p:sldId id="304" r:id="rId47"/>
    <p:sldId id="285" r:id="rId48"/>
    <p:sldId id="286" r:id="rId49"/>
    <p:sldId id="266" r:id="rId50"/>
    <p:sldId id="305" r:id="rId51"/>
    <p:sldId id="333" r:id="rId52"/>
    <p:sldId id="331" r:id="rId53"/>
    <p:sldId id="332" r:id="rId54"/>
    <p:sldId id="307" r:id="rId55"/>
    <p:sldId id="335" r:id="rId56"/>
    <p:sldId id="308" r:id="rId57"/>
    <p:sldId id="322" r:id="rId58"/>
    <p:sldId id="287" r:id="rId59"/>
    <p:sldId id="268" r:id="rId60"/>
    <p:sldId id="269" r:id="rId61"/>
    <p:sldId id="310" r:id="rId62"/>
    <p:sldId id="311" r:id="rId63"/>
    <p:sldId id="288" r:id="rId64"/>
    <p:sldId id="270" r:id="rId65"/>
    <p:sldId id="271" r:id="rId66"/>
    <p:sldId id="289" r:id="rId67"/>
    <p:sldId id="290" r:id="rId68"/>
    <p:sldId id="315" r:id="rId69"/>
    <p:sldId id="292"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31F1F4-A741-D64D-9D2A-EDB68E9B2B5F}" type="datetimeFigureOut">
              <a:rPr lang="en-US" smtClean="0"/>
              <a:pPr/>
              <a:t>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C81E7B-A4EC-5D4C-8F7F-716096BAD13B}" type="slidenum">
              <a:rPr lang="en-US" smtClean="0"/>
              <a:pPr/>
              <a:t>‹#›</a:t>
            </a:fld>
            <a:endParaRPr lang="en-US"/>
          </a:p>
        </p:txBody>
      </p:sp>
    </p:spTree>
    <p:extLst>
      <p:ext uri="{BB962C8B-B14F-4D97-AF65-F5344CB8AC3E}">
        <p14:creationId xmlns:p14="http://schemas.microsoft.com/office/powerpoint/2010/main" val="1084120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4F563-B13A-4248-9238-17F9C00343FF}" type="datetimeFigureOut">
              <a:rPr lang="en-US" smtClean="0"/>
              <a:pPr/>
              <a:t>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9287D-84D6-504C-94AE-BB31E081F26D}" type="slidenum">
              <a:rPr lang="en-US" smtClean="0"/>
              <a:pPr/>
              <a:t>‹#›</a:t>
            </a:fld>
            <a:endParaRPr lang="en-US"/>
          </a:p>
        </p:txBody>
      </p:sp>
    </p:spTree>
    <p:extLst>
      <p:ext uri="{BB962C8B-B14F-4D97-AF65-F5344CB8AC3E}">
        <p14:creationId xmlns:p14="http://schemas.microsoft.com/office/powerpoint/2010/main" val="16352709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Rot="1" noChangeAspect="1" noChangeArrowheads="1" noTextEdit="1"/>
          </p:cNvSpPr>
          <p:nvPr>
            <p:ph type="sldImg"/>
          </p:nvPr>
        </p:nvSpPr>
        <p:spPr>
          <a:ln/>
        </p:spPr>
      </p:sp>
      <p:sp>
        <p:nvSpPr>
          <p:cNvPr id="1187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26/11/2014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26/11/2014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26/11/2014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26/11/2014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18 Service-oriented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9E88437-7EE6-ED48-AB3C-19DA85FCB265}"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eather-info-example.net/temperatures/edinburgh?date=20140226" TargetMode="External"/><Relationship Id="rId2" Type="http://schemas.openxmlformats.org/officeDocument/2006/relationships/hyperlink" Target="http://weather-info-example.net/temperatures/edinburg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eather-info-example.net/temperatures/edinburgh-australia" TargetMode="External"/><Relationship Id="rId2" Type="http://schemas.openxmlformats.org/officeDocument/2006/relationships/hyperlink" Target="http://weather-info-example.net/temperatures/edinburgh-scotland" TargetMode="External"/><Relationship Id="rId1" Type="http://schemas.openxmlformats.org/officeDocument/2006/relationships/slideLayout" Target="../slideLayouts/slideLayout2.xml"/><Relationship Id="rId4" Type="http://schemas.openxmlformats.org/officeDocument/2006/relationships/hyperlink" Target="http://weather-info-example.net/temperatures/edinburgh-marylan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274" y="2130425"/>
            <a:ext cx="7772400" cy="1470025"/>
          </a:xfrm>
        </p:spPr>
        <p:txBody>
          <a:bodyPr/>
          <a:lstStyle/>
          <a:p>
            <a:r>
              <a:rPr lang="en-US" dirty="0" smtClean="0"/>
              <a:t>Chapter 18 – Service-oriented Software Engineering</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software engineering</a:t>
            </a:r>
            <a:endParaRPr lang="en-US" dirty="0"/>
          </a:p>
        </p:txBody>
      </p:sp>
      <p:sp>
        <p:nvSpPr>
          <p:cNvPr id="3" name="Content Placeholder 2"/>
          <p:cNvSpPr>
            <a:spLocks noGrp="1"/>
          </p:cNvSpPr>
          <p:nvPr>
            <p:ph idx="1"/>
          </p:nvPr>
        </p:nvSpPr>
        <p:spPr/>
        <p:txBody>
          <a:bodyPr/>
          <a:lstStyle/>
          <a:p>
            <a:r>
              <a:rPr lang="en-US" dirty="0" smtClean="0"/>
              <a:t>As significant a development as object-oriented development.</a:t>
            </a:r>
          </a:p>
          <a:p>
            <a:r>
              <a:rPr lang="en-GB" dirty="0"/>
              <a:t>Building applications based on services allows companies and other organizations to cooperate and make use of each other’s business functions. </a:t>
            </a:r>
            <a:endParaRPr lang="en-GB" dirty="0" smtClean="0"/>
          </a:p>
          <a:p>
            <a:r>
              <a:rPr lang="en-GB"/>
              <a:t>Service-based applications may be constructed by linking services from various providers using either a standard programming language or a specialized workflow </a:t>
            </a:r>
            <a:r>
              <a:rPr lang="en-GB" smtClean="0"/>
              <a:t>language.</a:t>
            </a:r>
            <a:endParaRPr lang="en-US"/>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10</a:t>
            </a:fld>
            <a:endParaRPr lang="en-US"/>
          </a:p>
        </p:txBody>
      </p:sp>
    </p:spTree>
    <p:extLst>
      <p:ext uri="{BB962C8B-B14F-4D97-AF65-F5344CB8AC3E}">
        <p14:creationId xmlns:p14="http://schemas.microsoft.com/office/powerpoint/2010/main" val="187904343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Service-oriented architecture</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11</a:t>
            </a:fld>
            <a:endParaRPr lang="en-US"/>
          </a:p>
        </p:txBody>
      </p:sp>
    </p:spTree>
    <p:extLst>
      <p:ext uri="{BB962C8B-B14F-4D97-AF65-F5344CB8AC3E}">
        <p14:creationId xmlns:p14="http://schemas.microsoft.com/office/powerpoint/2010/main" val="284672922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Service-oriented architectures</a:t>
            </a:r>
          </a:p>
        </p:txBody>
      </p:sp>
      <p:sp>
        <p:nvSpPr>
          <p:cNvPr id="179203" name="Rectangle 3"/>
          <p:cNvSpPr>
            <a:spLocks noGrp="1" noChangeArrowheads="1"/>
          </p:cNvSpPr>
          <p:nvPr>
            <p:ph idx="1"/>
          </p:nvPr>
        </p:nvSpPr>
        <p:spPr/>
        <p:txBody>
          <a:bodyPr/>
          <a:lstStyle/>
          <a:p>
            <a:r>
              <a:rPr lang="en-US"/>
              <a:t>A means of developing distributed systems where the components are stand-alone services</a:t>
            </a:r>
          </a:p>
          <a:p>
            <a:r>
              <a:rPr lang="en-US"/>
              <a:t>Services may execute on different computers from different service providers</a:t>
            </a:r>
          </a:p>
          <a:p>
            <a:r>
              <a:rPr lang="en-US"/>
              <a:t>Standard protocols have been developed to support service communication and information exchange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r>
              <a:rPr lang="en-US" dirty="0"/>
              <a:t>-oriented architecture</a:t>
            </a:r>
            <a:r>
              <a:rPr lang="en-GB" dirty="0" smtClean="0"/>
              <a:t> </a:t>
            </a:r>
            <a:endParaRPr lang="en-US" dirty="0"/>
          </a:p>
        </p:txBody>
      </p:sp>
      <p:pic>
        <p:nvPicPr>
          <p:cNvPr id="4" name="Content Placeholder 3" descr="19.1 SOA-Triangle.eps"/>
          <p:cNvPicPr>
            <a:picLocks noGrp="1" noChangeAspect="1"/>
          </p:cNvPicPr>
          <p:nvPr>
            <p:ph idx="1"/>
          </p:nvPr>
        </p:nvPicPr>
        <p:blipFill>
          <a:blip r:embed="rId2"/>
          <a:srcRect t="-3978" b="-3978"/>
          <a:stretch>
            <a:fillRect/>
          </a:stretch>
        </p:blipFill>
        <p:spPr>
          <a:xfrm>
            <a:off x="1220297" y="1901828"/>
            <a:ext cx="6638231" cy="3650771"/>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Benefits of SOA</a:t>
            </a:r>
          </a:p>
        </p:txBody>
      </p:sp>
      <p:sp>
        <p:nvSpPr>
          <p:cNvPr id="180227" name="Rectangle 3"/>
          <p:cNvSpPr>
            <a:spLocks noGrp="1" noChangeArrowheads="1"/>
          </p:cNvSpPr>
          <p:nvPr>
            <p:ph idx="1"/>
          </p:nvPr>
        </p:nvSpPr>
        <p:spPr/>
        <p:txBody>
          <a:bodyPr/>
          <a:lstStyle/>
          <a:p>
            <a:r>
              <a:rPr lang="en-US"/>
              <a:t>Services can be provided locally or outsourced to external providers</a:t>
            </a:r>
          </a:p>
          <a:p>
            <a:r>
              <a:rPr lang="en-US"/>
              <a:t>Services are language-independent</a:t>
            </a:r>
          </a:p>
          <a:p>
            <a:r>
              <a:rPr lang="en-US"/>
              <a:t>Investment in legacy systems can be preserved</a:t>
            </a:r>
          </a:p>
          <a:p>
            <a:r>
              <a:rPr lang="en-US"/>
              <a:t>Inter-organisational computing is facilitated through simplified information exchange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a:t>Key standards</a:t>
            </a:r>
          </a:p>
        </p:txBody>
      </p:sp>
      <p:sp>
        <p:nvSpPr>
          <p:cNvPr id="182275" name="Rectangle 3"/>
          <p:cNvSpPr>
            <a:spLocks noGrp="1" noChangeArrowheads="1"/>
          </p:cNvSpPr>
          <p:nvPr>
            <p:ph idx="1"/>
          </p:nvPr>
        </p:nvSpPr>
        <p:spPr/>
        <p:txBody>
          <a:bodyPr/>
          <a:lstStyle/>
          <a:p>
            <a:pPr>
              <a:lnSpc>
                <a:spcPct val="90000"/>
              </a:lnSpc>
            </a:pPr>
            <a:r>
              <a:rPr lang="en-US" sz="2400" dirty="0"/>
              <a:t>SOAP</a:t>
            </a:r>
          </a:p>
          <a:p>
            <a:pPr lvl="1">
              <a:lnSpc>
                <a:spcPct val="90000"/>
              </a:lnSpc>
            </a:pPr>
            <a:r>
              <a:rPr lang="en-US" sz="2000" dirty="0"/>
              <a:t>A message exchange standard that supports service communication</a:t>
            </a:r>
          </a:p>
          <a:p>
            <a:pPr>
              <a:lnSpc>
                <a:spcPct val="90000"/>
              </a:lnSpc>
            </a:pPr>
            <a:r>
              <a:rPr lang="en-US" sz="2400" dirty="0"/>
              <a:t>WSDL (Web Service Definition Language)</a:t>
            </a:r>
          </a:p>
          <a:p>
            <a:pPr lvl="1">
              <a:lnSpc>
                <a:spcPct val="90000"/>
              </a:lnSpc>
            </a:pPr>
            <a:r>
              <a:rPr lang="en-US" sz="2000" dirty="0"/>
              <a:t>This standard allows a service interface and its bindings to be defined</a:t>
            </a:r>
            <a:endParaRPr lang="en-US" sz="2000" dirty="0" smtClean="0"/>
          </a:p>
          <a:p>
            <a:pPr>
              <a:lnSpc>
                <a:spcPct val="90000"/>
              </a:lnSpc>
            </a:pPr>
            <a:r>
              <a:rPr lang="en-US" sz="2400" dirty="0" smtClean="0"/>
              <a:t>WS</a:t>
            </a:r>
            <a:r>
              <a:rPr lang="en-US" sz="2400" dirty="0"/>
              <a:t>-BPEL</a:t>
            </a:r>
          </a:p>
          <a:p>
            <a:pPr lvl="1">
              <a:lnSpc>
                <a:spcPct val="90000"/>
              </a:lnSpc>
            </a:pPr>
            <a:r>
              <a:rPr lang="en-US" sz="2000" dirty="0"/>
              <a:t>A standard for workflow languages used to define service composition</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a:t>service standards</a:t>
            </a:r>
            <a:r>
              <a:rPr lang="en-GB" dirty="0" smtClean="0"/>
              <a:t> </a:t>
            </a:r>
            <a:endParaRPr lang="en-US" dirty="0"/>
          </a:p>
        </p:txBody>
      </p:sp>
      <p:pic>
        <p:nvPicPr>
          <p:cNvPr id="4" name="Content Placeholder 3" descr="19.2 WSProtocolStack.eps"/>
          <p:cNvPicPr>
            <a:picLocks noGrp="1" noChangeAspect="1"/>
          </p:cNvPicPr>
          <p:nvPr>
            <p:ph idx="1"/>
          </p:nvPr>
        </p:nvPicPr>
        <p:blipFill>
          <a:blip r:embed="rId2"/>
          <a:srcRect l="-16078" r="-16078"/>
          <a:stretch>
            <a:fillRect/>
          </a:stretch>
        </p:blipFill>
        <p:spPr>
          <a:xfrm>
            <a:off x="716388" y="1856890"/>
            <a:ext cx="7530595" cy="4141537"/>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mtClean="0"/>
              <a:t>Service-oriented software engineering</a:t>
            </a:r>
            <a:endParaRPr lang="en-US"/>
          </a:p>
        </p:txBody>
      </p:sp>
      <p:sp>
        <p:nvSpPr>
          <p:cNvPr id="183299" name="Rectangle 3"/>
          <p:cNvSpPr>
            <a:spLocks noGrp="1" noChangeArrowheads="1"/>
          </p:cNvSpPr>
          <p:nvPr>
            <p:ph idx="1"/>
          </p:nvPr>
        </p:nvSpPr>
        <p:spPr/>
        <p:txBody>
          <a:bodyPr/>
          <a:lstStyle/>
          <a:p>
            <a:r>
              <a:rPr lang="en-US" dirty="0" smtClean="0"/>
              <a:t>Existing approaches to software engineering have to evolve to reflect the service-oriented approach to software development</a:t>
            </a:r>
          </a:p>
          <a:p>
            <a:pPr lvl="1"/>
            <a:r>
              <a:rPr lang="en-US" dirty="0" smtClean="0"/>
              <a:t>Service engineering. The development of dependable, reusable services</a:t>
            </a:r>
          </a:p>
          <a:p>
            <a:pPr lvl="2"/>
            <a:r>
              <a:rPr lang="en-US" dirty="0" smtClean="0"/>
              <a:t>Software development for reuse</a:t>
            </a:r>
          </a:p>
          <a:p>
            <a:pPr lvl="1"/>
            <a:r>
              <a:rPr lang="en-US" dirty="0" smtClean="0"/>
              <a:t>Software development with services. The development of dependable software where services are the fundamental components</a:t>
            </a:r>
          </a:p>
          <a:p>
            <a:pPr lvl="2"/>
            <a:r>
              <a:rPr lang="en-US" dirty="0" smtClean="0"/>
              <a:t>Software development with reuse</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Services as reusable components</a:t>
            </a:r>
          </a:p>
        </p:txBody>
      </p:sp>
      <p:sp>
        <p:nvSpPr>
          <p:cNvPr id="184323" name="Rectangle 3"/>
          <p:cNvSpPr>
            <a:spLocks noGrp="1" noChangeArrowheads="1"/>
          </p:cNvSpPr>
          <p:nvPr>
            <p:ph idx="1"/>
          </p:nvPr>
        </p:nvSpPr>
        <p:spPr/>
        <p:txBody>
          <a:bodyPr/>
          <a:lstStyle/>
          <a:p>
            <a:r>
              <a:rPr lang="en-US" sz="2400"/>
              <a:t>A service can be defined as:</a:t>
            </a:r>
          </a:p>
          <a:p>
            <a:pPr lvl="1"/>
            <a:r>
              <a:rPr lang="en-US" sz="2000" i="1"/>
              <a:t>A loosely-coupled, reusable software component that encapsulates discrete functionality which may be distributed and programmatically accessed. A web service is a service that is accessed using standard Internet and XML-based protocols</a:t>
            </a:r>
          </a:p>
          <a:p>
            <a:r>
              <a:rPr lang="en-US" sz="2400"/>
              <a:t>A critical distinction between a service and a component as defined in CBSE is that services are independent</a:t>
            </a:r>
          </a:p>
          <a:p>
            <a:pPr lvl="1"/>
            <a:r>
              <a:rPr lang="en-US" sz="2000"/>
              <a:t>Services do not have a ‘requires’ interface</a:t>
            </a:r>
          </a:p>
          <a:p>
            <a:pPr lvl="1"/>
            <a:r>
              <a:rPr lang="en-US" sz="2000"/>
              <a:t>Services rely on message-based communication with messages expressed in XML</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Web service description language</a:t>
            </a:r>
          </a:p>
        </p:txBody>
      </p:sp>
      <p:sp>
        <p:nvSpPr>
          <p:cNvPr id="185347" name="Rectangle 3"/>
          <p:cNvSpPr>
            <a:spLocks noGrp="1" noChangeArrowheads="1"/>
          </p:cNvSpPr>
          <p:nvPr>
            <p:ph idx="1"/>
          </p:nvPr>
        </p:nvSpPr>
        <p:spPr/>
        <p:txBody>
          <a:bodyPr/>
          <a:lstStyle/>
          <a:p>
            <a:pPr>
              <a:lnSpc>
                <a:spcPct val="90000"/>
              </a:lnSpc>
            </a:pPr>
            <a:r>
              <a:rPr lang="en-US" dirty="0"/>
              <a:t>The service interface is defined in a service description expressed in </a:t>
            </a:r>
            <a:r>
              <a:rPr lang="en-US" dirty="0" smtClean="0"/>
              <a:t>WSDL (Web Service Description Language). </a:t>
            </a:r>
          </a:p>
          <a:p>
            <a:pPr>
              <a:lnSpc>
                <a:spcPct val="90000"/>
              </a:lnSpc>
            </a:pPr>
            <a:r>
              <a:rPr lang="en-US" dirty="0" smtClean="0"/>
              <a:t>The </a:t>
            </a:r>
            <a:r>
              <a:rPr lang="en-US" dirty="0"/>
              <a:t>WSDL specification defines</a:t>
            </a:r>
          </a:p>
          <a:p>
            <a:pPr lvl="1">
              <a:lnSpc>
                <a:spcPct val="90000"/>
              </a:lnSpc>
            </a:pPr>
            <a:r>
              <a:rPr lang="en-US" dirty="0"/>
              <a:t>What operations the service supports and the format of the messages that are sent and received by the service</a:t>
            </a:r>
          </a:p>
          <a:p>
            <a:pPr lvl="1">
              <a:lnSpc>
                <a:spcPct val="90000"/>
              </a:lnSpc>
            </a:pPr>
            <a:r>
              <a:rPr lang="en-US" dirty="0"/>
              <a:t>How the service is accessed - that is, the binding maps the abstract interface </a:t>
            </a:r>
            <a:r>
              <a:rPr lang="en-US" dirty="0" smtClean="0"/>
              <a:t>onto a </a:t>
            </a:r>
            <a:r>
              <a:rPr lang="en-US" dirty="0"/>
              <a:t>concrete set of protocols</a:t>
            </a:r>
          </a:p>
          <a:p>
            <a:pPr lvl="1">
              <a:lnSpc>
                <a:spcPct val="90000"/>
              </a:lnSpc>
            </a:pPr>
            <a:r>
              <a:rPr lang="en-US" dirty="0"/>
              <a:t>Where the service is located. This is usually expressed as a URI (Universal Resource Identifier)</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Service-oriented architectures</a:t>
            </a:r>
          </a:p>
          <a:p>
            <a:r>
              <a:rPr lang="en-GB" dirty="0" err="1" smtClean="0"/>
              <a:t>RESTful</a:t>
            </a:r>
            <a:r>
              <a:rPr lang="en-GB" dirty="0" smtClean="0"/>
              <a:t> services</a:t>
            </a:r>
            <a:endParaRPr lang="en-GB" dirty="0"/>
          </a:p>
          <a:p>
            <a:r>
              <a:rPr lang="en-GB" dirty="0"/>
              <a:t>Service engineering</a:t>
            </a:r>
          </a:p>
          <a:p>
            <a:r>
              <a:rPr lang="en-GB" dirty="0" smtClean="0"/>
              <a:t>Service composition</a:t>
            </a:r>
            <a:endParaRPr lang="en-GB"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t>
            </a:r>
            <a:r>
              <a:rPr lang="en-US" dirty="0"/>
              <a:t>of a WSDL specification</a:t>
            </a:r>
            <a:r>
              <a:rPr lang="en-GB" dirty="0" smtClean="0"/>
              <a:t> </a:t>
            </a:r>
            <a:endParaRPr lang="en-US" dirty="0"/>
          </a:p>
        </p:txBody>
      </p:sp>
      <p:pic>
        <p:nvPicPr>
          <p:cNvPr id="4" name="Content Placeholder 3" descr="19.4 WSDL-Structure.eps"/>
          <p:cNvPicPr>
            <a:picLocks noGrp="1" noChangeAspect="1"/>
          </p:cNvPicPr>
          <p:nvPr>
            <p:ph idx="1"/>
          </p:nvPr>
        </p:nvPicPr>
        <p:blipFill>
          <a:blip r:embed="rId2"/>
          <a:srcRect t="-11935" b="-11935"/>
          <a:stretch>
            <a:fillRect/>
          </a:stretch>
        </p:blipFill>
        <p:spPr>
          <a:xfrm>
            <a:off x="1258051" y="1863366"/>
            <a:ext cx="7097521" cy="3903363"/>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 specification components</a:t>
            </a:r>
            <a:endParaRPr lang="en-US" dirty="0"/>
          </a:p>
        </p:txBody>
      </p:sp>
      <p:sp>
        <p:nvSpPr>
          <p:cNvPr id="3" name="Content Placeholder 2"/>
          <p:cNvSpPr>
            <a:spLocks noGrp="1"/>
          </p:cNvSpPr>
          <p:nvPr>
            <p:ph idx="1"/>
          </p:nvPr>
        </p:nvSpPr>
        <p:spPr/>
        <p:txBody>
          <a:bodyPr/>
          <a:lstStyle/>
          <a:p>
            <a:r>
              <a:rPr lang="en-GB" dirty="0" smtClean="0"/>
              <a:t>The ‘what’ part of a WSDL document, called an interface, specifies what operations the service supports, and defines the format of the messages that are sent and received by the service.</a:t>
            </a:r>
          </a:p>
          <a:p>
            <a:r>
              <a:rPr lang="en-GB" dirty="0" smtClean="0"/>
              <a:t>The ‘how’ part of a WSDL document, called a binding, maps the abstract interface to a concrete set of protocols. The binding specifies the technical details of how to communicate with a Web service.  </a:t>
            </a:r>
          </a:p>
          <a:p>
            <a:r>
              <a:rPr lang="en-GB" dirty="0" smtClean="0"/>
              <a:t>The ‘where’ part of a WSDL document describes the location of a specific Web service implementation (its endpoint). </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of a WSDL description for a web service</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22</a:t>
            </a:fld>
            <a:endParaRPr lang="en-US"/>
          </a:p>
        </p:txBody>
      </p:sp>
      <p:sp>
        <p:nvSpPr>
          <p:cNvPr id="18434" name="Text Box 2"/>
          <p:cNvSpPr txBox="1">
            <a:spLocks noChangeArrowheads="1"/>
          </p:cNvSpPr>
          <p:nvPr/>
        </p:nvSpPr>
        <p:spPr bwMode="auto">
          <a:xfrm>
            <a:off x="755089" y="1543620"/>
            <a:ext cx="7344946" cy="50240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900" b="0" i="1" u="none" strike="noStrike" cap="none" normalizeH="0" baseline="0" dirty="0">
              <a:ln>
                <a:noFill/>
              </a:ln>
              <a:solidFill>
                <a:schemeClr val="tx1"/>
              </a:solidFill>
              <a:effectLst/>
              <a:latin typeface="Times New Roman" charset="0"/>
              <a:ea typeface="ＭＳ Ｐゴシック" charset="-128"/>
            </a:endParaRPr>
          </a:p>
          <a:p>
            <a:pPr marL="0" lvl="0" indent="0" eaLnBrk="1" fontAlgn="base" latinLnBrk="0" hangingPunct="1">
              <a:lnSpc>
                <a:spcPct val="100000"/>
              </a:lnSpc>
              <a:spcBef>
                <a:spcPct val="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Define some of the types used. Assume that the namespace prefixes  ‘</a:t>
            </a:r>
            <a:r>
              <a:rPr kumimoji="0" lang="en-GB" sz="1600" b="0" i="1" u="none" strike="noStrike" cap="none" normalizeH="0" baseline="0" dirty="0" err="1">
                <a:ln>
                  <a:noFill/>
                </a:ln>
                <a:solidFill>
                  <a:schemeClr val="tx1"/>
                </a:solidFill>
                <a:effectLst/>
                <a:latin typeface="Arial"/>
                <a:ea typeface="ＭＳ Ｐゴシック" charset="-128"/>
                <a:cs typeface="Arial"/>
              </a:rPr>
              <a:t>ws</a:t>
            </a:r>
            <a:r>
              <a:rPr kumimoji="0" lang="en-GB" sz="1600" b="0" i="1" u="none" strike="noStrike" cap="none" normalizeH="0" baseline="0" dirty="0">
                <a:ln>
                  <a:noFill/>
                </a:ln>
                <a:solidFill>
                  <a:schemeClr val="tx1"/>
                </a:solidFill>
                <a:effectLst/>
                <a:latin typeface="Arial"/>
                <a:ea typeface="ＭＳ Ｐゴシック" charset="-128"/>
                <a:cs typeface="Arial"/>
              </a:rPr>
              <a:t>’ refers to the namespace URI for XML schemas and the namespace prefix associated with this definition is </a:t>
            </a:r>
            <a:r>
              <a:rPr kumimoji="0" lang="en-GB" sz="1600" b="0" i="1"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&lt;types&gt;</a:t>
            </a: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180000" lvl="0" eaLnBrk="1" fontAlgn="base" latinLnBrk="0" hangingPunct="1">
              <a:lnSpc>
                <a:spcPct val="100000"/>
              </a:lnSpc>
              <a:spcBef>
                <a:spcPct val="0"/>
              </a:spcBef>
              <a:spcAft>
                <a:spcPct val="0"/>
              </a:spcAft>
              <a:tabLst/>
            </a:pPr>
            <a:r>
              <a:rPr kumimoji="0" lang="en-GB" sz="1600" b="0" i="0" u="none" strike="noStrike" cap="none" normalizeH="0" baseline="0" dirty="0" smtClean="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schema </a:t>
            </a:r>
            <a:r>
              <a:rPr kumimoji="0" lang="en-GB" sz="1600" b="0" i="0" u="none" strike="noStrike" cap="none" normalizeH="0" baseline="0" dirty="0" err="1">
                <a:ln>
                  <a:noFill/>
                </a:ln>
                <a:solidFill>
                  <a:schemeClr val="tx1"/>
                </a:solidFill>
                <a:effectLst/>
                <a:latin typeface="Arial"/>
                <a:ea typeface="ＭＳ Ｐゴシック" charset="-128"/>
                <a:cs typeface="Arial"/>
              </a:rPr>
              <a:t>targetNameSpace</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a:t>
            </a: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err="1" smtClean="0">
                <a:ln>
                  <a:noFill/>
                </a:ln>
                <a:solidFill>
                  <a:schemeClr val="tx1"/>
                </a:solidFill>
                <a:effectLst/>
                <a:latin typeface="Arial"/>
                <a:ea typeface="ＭＳ Ｐゴシック" charset="-128"/>
                <a:cs typeface="Arial"/>
              </a:rPr>
              <a:t>xmlns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&gt;</a:t>
            </a: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smtClean="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MaxMinTemp</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mmtrec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element name = “</a:t>
            </a:r>
            <a:r>
              <a:rPr kumimoji="0" lang="en-GB" sz="1600" b="0" i="0" u="none" strike="noStrike" cap="none" normalizeH="0" baseline="0" dirty="0" err="1">
                <a:ln>
                  <a:noFill/>
                </a:ln>
                <a:solidFill>
                  <a:schemeClr val="tx1"/>
                </a:solidFill>
                <a:effectLst/>
                <a:latin typeface="Arial"/>
                <a:ea typeface="ＭＳ Ｐゴシック" charset="-128"/>
                <a:cs typeface="Arial"/>
              </a:rPr>
              <a:t>InDataFault</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errmess</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complexType</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sequence&gt;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“town”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“country”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“day” type = “</a:t>
            </a:r>
            <a:r>
              <a:rPr kumimoji="0" lang="en-GB" sz="1600" b="0" i="0" u="none" strike="noStrike" cap="none" normalizeH="0" baseline="0" dirty="0" err="1">
                <a:ln>
                  <a:noFill/>
                </a:ln>
                <a:solidFill>
                  <a:schemeClr val="tx1"/>
                </a:solidFill>
                <a:effectLst/>
                <a:latin typeface="Arial"/>
                <a:ea typeface="ＭＳ Ｐゴシック" charset="-128"/>
                <a:cs typeface="Arial"/>
              </a:rPr>
              <a:t>xs:date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xs:complexType</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ts val="60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Definitions of </a:t>
            </a:r>
            <a:r>
              <a:rPr kumimoji="0" lang="en-GB" sz="1600" b="0" i="1" u="none" strike="noStrike" cap="none" normalizeH="0" baseline="0" dirty="0" err="1">
                <a:ln>
                  <a:noFill/>
                </a:ln>
                <a:solidFill>
                  <a:schemeClr val="tx1"/>
                </a:solidFill>
                <a:effectLst/>
                <a:latin typeface="Arial"/>
                <a:ea typeface="ＭＳ Ｐゴシック" charset="-128"/>
                <a:cs typeface="Arial"/>
              </a:rPr>
              <a:t>MaxMinType</a:t>
            </a:r>
            <a:r>
              <a:rPr kumimoji="0" lang="en-GB" sz="1600" b="0" i="1" u="none" strike="noStrike" cap="none" normalizeH="0" baseline="0" dirty="0">
                <a:ln>
                  <a:noFill/>
                </a:ln>
                <a:solidFill>
                  <a:schemeClr val="tx1"/>
                </a:solidFill>
                <a:effectLst/>
                <a:latin typeface="Arial"/>
                <a:ea typeface="ＭＳ Ｐゴシック" charset="-128"/>
                <a:cs typeface="Arial"/>
              </a:rPr>
              <a:t> and </a:t>
            </a:r>
            <a:r>
              <a:rPr kumimoji="0" lang="en-GB" sz="1600" b="0" i="1" u="none" strike="noStrike" cap="none" normalizeH="0" baseline="0" dirty="0" err="1">
                <a:ln>
                  <a:noFill/>
                </a:ln>
                <a:solidFill>
                  <a:schemeClr val="tx1"/>
                </a:solidFill>
                <a:effectLst/>
                <a:latin typeface="Arial"/>
                <a:ea typeface="ＭＳ Ｐゴシック" charset="-128"/>
                <a:cs typeface="Arial"/>
              </a:rPr>
              <a:t>InDataFault</a:t>
            </a:r>
            <a:r>
              <a:rPr kumimoji="0" lang="en-GB" sz="1600" b="0" i="1" u="none" strike="noStrike" cap="none" normalizeH="0" baseline="0" dirty="0">
                <a:ln>
                  <a:noFill/>
                </a:ln>
                <a:solidFill>
                  <a:schemeClr val="tx1"/>
                </a:solidFill>
                <a:effectLst/>
                <a:latin typeface="Arial"/>
                <a:ea typeface="ＭＳ Ｐゴシック" charset="-128"/>
                <a:cs typeface="Arial"/>
              </a:rPr>
              <a:t> here</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18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&lt;/schema&gt;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a:t>
            </a:r>
            <a:r>
              <a:rPr kumimoji="0" lang="en-GB" sz="1600" b="0" i="0" u="none" strike="noStrike" cap="none" normalizeH="0" baseline="0" dirty="0" smtClean="0">
                <a:ln>
                  <a:noFill/>
                </a:ln>
                <a:solidFill>
                  <a:schemeClr val="tx1"/>
                </a:solidFill>
                <a:effectLst/>
                <a:latin typeface="Arial"/>
                <a:ea typeface="ＭＳ Ｐゴシック" charset="-128"/>
                <a:cs typeface="Arial"/>
              </a:rPr>
              <a:t>&gt;</a:t>
            </a:r>
            <a:endParaRPr kumimoji="0" lang="en-GB" sz="1600" b="0" i="0" u="none" strike="noStrike" cap="none" normalizeH="0" baseline="0" dirty="0">
              <a:ln>
                <a:noFill/>
              </a:ln>
              <a:solidFill>
                <a:schemeClr val="tx1"/>
              </a:solidFill>
              <a:effectLst/>
              <a:latin typeface="Arial"/>
              <a:ea typeface="ＭＳ Ｐゴシック" charset="-128"/>
              <a:cs typeface="Arial"/>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of a WSDL description for a web service</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23</a:t>
            </a:fld>
            <a:endParaRPr lang="en-US"/>
          </a:p>
        </p:txBody>
      </p:sp>
      <p:sp>
        <p:nvSpPr>
          <p:cNvPr id="18434" name="Text Box 2"/>
          <p:cNvSpPr txBox="1">
            <a:spLocks noChangeArrowheads="1"/>
          </p:cNvSpPr>
          <p:nvPr/>
        </p:nvSpPr>
        <p:spPr bwMode="auto">
          <a:xfrm>
            <a:off x="594918" y="2139639"/>
            <a:ext cx="7155514" cy="2678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ts val="600"/>
              </a:spcBef>
              <a:spcAft>
                <a:spcPts val="600"/>
              </a:spcAft>
              <a:tabLst/>
            </a:pPr>
            <a:r>
              <a:rPr kumimoji="0" lang="en-GB" sz="1600" b="0" i="1" u="none" strike="noStrike" cap="none" normalizeH="0" baseline="0" dirty="0" smtClean="0">
                <a:ln>
                  <a:noFill/>
                </a:ln>
                <a:solidFill>
                  <a:schemeClr val="tx1"/>
                </a:solidFill>
                <a:effectLst/>
                <a:latin typeface="Arial"/>
                <a:ea typeface="ＭＳ Ｐゴシック" charset="-128"/>
                <a:cs typeface="Arial"/>
              </a:rPr>
              <a:t>Now </a:t>
            </a:r>
            <a:r>
              <a:rPr kumimoji="0" lang="en-GB" sz="1600" b="0" i="1" u="none" strike="noStrike" cap="none" normalizeH="0" baseline="0" dirty="0">
                <a:ln>
                  <a:noFill/>
                </a:ln>
                <a:solidFill>
                  <a:schemeClr val="tx1"/>
                </a:solidFill>
                <a:effectLst/>
                <a:latin typeface="Arial"/>
                <a:ea typeface="ＭＳ Ｐゴシック" charset="-128"/>
                <a:cs typeface="Arial"/>
              </a:rPr>
              <a:t>define the interface and its operations. In this case, there is only a single operation to return maximum and minimum temperatures.</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 name = “</a:t>
            </a:r>
            <a:r>
              <a:rPr kumimoji="0" lang="en-GB" sz="1600" b="0" i="0" u="none" strike="noStrike" cap="none" normalizeH="0" baseline="0" dirty="0" err="1">
                <a:ln>
                  <a:noFill/>
                </a:ln>
                <a:solidFill>
                  <a:schemeClr val="tx1"/>
                </a:solidFill>
                <a:effectLst/>
                <a:latin typeface="Arial"/>
                <a:ea typeface="ＭＳ Ｐゴシック" charset="-128"/>
                <a:cs typeface="Arial"/>
              </a:rPr>
              <a:t>weatherInfo</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 name = “</a:t>
            </a:r>
            <a:r>
              <a:rPr kumimoji="0" lang="en-GB" sz="1600" b="0" i="0" u="none" strike="noStrike" cap="none" normalizeH="0" baseline="0" dirty="0" err="1">
                <a:ln>
                  <a:noFill/>
                </a:ln>
                <a:solidFill>
                  <a:schemeClr val="tx1"/>
                </a:solidFill>
                <a:effectLst/>
                <a:latin typeface="Arial"/>
                <a:ea typeface="ＭＳ Ｐゴシック" charset="-128"/>
                <a:cs typeface="Arial"/>
              </a:rPr>
              <a:t>getMaxMinTemps</a:t>
            </a:r>
            <a:r>
              <a:rPr kumimoji="0" lang="en-GB" sz="1600" b="0" i="0" u="none" strike="noStrike" cap="none" normalizeH="0" baseline="0" dirty="0">
                <a:ln>
                  <a:noFill/>
                </a:ln>
                <a:solidFill>
                  <a:schemeClr val="tx1"/>
                </a:solidFill>
                <a:effectLst/>
                <a:latin typeface="Arial"/>
                <a:ea typeface="ＭＳ Ｐゴシック" charset="-128"/>
                <a:cs typeface="Arial"/>
              </a:rPr>
              <a:t>” pattern = “</a:t>
            </a:r>
            <a:r>
              <a:rPr kumimoji="0" lang="en-GB" sz="1600" b="0" i="0" u="none" strike="noStrike" cap="none" normalizeH="0" baseline="0" dirty="0" err="1">
                <a:ln>
                  <a:noFill/>
                </a:ln>
                <a:solidFill>
                  <a:schemeClr val="tx1"/>
                </a:solidFill>
                <a:effectLst/>
                <a:latin typeface="Arial"/>
                <a:ea typeface="ＭＳ Ｐゴシック" charset="-128"/>
                <a:cs typeface="Arial"/>
              </a:rPr>
              <a:t>wsdlns</a:t>
            </a:r>
            <a:r>
              <a:rPr kumimoji="0" lang="en-GB" sz="1600" b="0" i="0" u="none" strike="noStrike" cap="none" normalizeH="0" baseline="0" dirty="0">
                <a:ln>
                  <a:noFill/>
                </a:ln>
                <a:solidFill>
                  <a:schemeClr val="tx1"/>
                </a:solidFill>
                <a:effectLst/>
                <a:latin typeface="Arial"/>
                <a:ea typeface="ＭＳ Ｐゴシック" charset="-128"/>
                <a:cs typeface="Arial"/>
              </a:rPr>
              <a:t>: in-out”&gt;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“In”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&lt;output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weathns:MaxMinTemp</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outfault</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weathns:InDataFault</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&lt;/interface&gt;</a:t>
            </a: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3635"/>
            <a:ext cx="8229600" cy="1143000"/>
          </a:xfrm>
        </p:spPr>
        <p:txBody>
          <a:bodyPr/>
          <a:lstStyle/>
          <a:p>
            <a:pPr algn="ctr"/>
            <a:r>
              <a:rPr lang="en-US" dirty="0" err="1" smtClean="0"/>
              <a:t>RESTful</a:t>
            </a:r>
            <a:r>
              <a:rPr lang="en-US" dirty="0" smtClean="0"/>
              <a:t> services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24</a:t>
            </a:fld>
            <a:endParaRPr lang="en-US"/>
          </a:p>
        </p:txBody>
      </p:sp>
    </p:spTree>
    <p:extLst>
      <p:ext uri="{BB962C8B-B14F-4D97-AF65-F5344CB8AC3E}">
        <p14:creationId xmlns:p14="http://schemas.microsoft.com/office/powerpoint/2010/main" val="189678650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p:txBody>
          <a:bodyPr/>
          <a:lstStyle/>
          <a:p>
            <a:r>
              <a:rPr lang="en-GB" sz="2200" dirty="0" smtClean="0"/>
              <a:t>Current web services standards have been criticized as ‘heavyweight’ standards that are over-general and inefficient. </a:t>
            </a:r>
          </a:p>
          <a:p>
            <a:r>
              <a:rPr lang="en-GB" sz="2200" dirty="0" smtClean="0"/>
              <a:t>REST (</a:t>
            </a:r>
            <a:r>
              <a:rPr lang="en-GB" sz="2200" dirty="0" err="1" smtClean="0"/>
              <a:t>REpresentational</a:t>
            </a:r>
            <a:r>
              <a:rPr lang="en-GB" sz="2200" dirty="0" smtClean="0"/>
              <a:t> State Transfer) is an architectural style based on transferring representations of resources from a server to a client. </a:t>
            </a:r>
          </a:p>
          <a:p>
            <a:r>
              <a:rPr lang="en-GB" sz="2200" dirty="0" smtClean="0"/>
              <a:t>This style underlies the web as a whole and is simpler than SOAP/WSDL for implementing web services.</a:t>
            </a:r>
          </a:p>
          <a:p>
            <a:r>
              <a:rPr lang="en-GB" sz="2200" dirty="0" err="1" smtClean="0"/>
              <a:t>RESTful</a:t>
            </a:r>
            <a:r>
              <a:rPr lang="en-GB" sz="2200" dirty="0" smtClean="0"/>
              <a:t> services involve a lower overhead than so-called ‘big web services’ and are used by many organizations implementing service-based systems. </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25</a:t>
            </a:fld>
            <a:endParaRPr lang="en-US" dirty="0"/>
          </a:p>
        </p:txBody>
      </p:sp>
    </p:spTree>
    <p:extLst>
      <p:ext uri="{BB962C8B-B14F-4D97-AF65-F5344CB8AC3E}">
        <p14:creationId xmlns:p14="http://schemas.microsoft.com/office/powerpoint/2010/main" val="390099971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GB" dirty="0"/>
              <a:t>The fundamental element in a </a:t>
            </a:r>
            <a:r>
              <a:rPr lang="en-GB" dirty="0" err="1"/>
              <a:t>RESTful</a:t>
            </a:r>
            <a:r>
              <a:rPr lang="en-GB" dirty="0"/>
              <a:t> architecture is a resource</a:t>
            </a:r>
            <a:r>
              <a:rPr lang="en-GB" dirty="0" smtClean="0"/>
              <a:t>.</a:t>
            </a:r>
          </a:p>
          <a:p>
            <a:r>
              <a:rPr lang="en-GB" dirty="0" smtClean="0"/>
              <a:t> </a:t>
            </a:r>
            <a:r>
              <a:rPr lang="en-GB" dirty="0"/>
              <a:t>Essentially, a resource is simply a data element such as a </a:t>
            </a:r>
            <a:r>
              <a:rPr lang="en-GB" dirty="0" err="1"/>
              <a:t>catalog</a:t>
            </a:r>
            <a:r>
              <a:rPr lang="en-GB" dirty="0"/>
              <a:t>, a medical record, or a document, such as this book chapter. </a:t>
            </a:r>
            <a:endParaRPr lang="en-GB" dirty="0" smtClean="0"/>
          </a:p>
          <a:p>
            <a:r>
              <a:rPr lang="en-GB" dirty="0" smtClean="0"/>
              <a:t>In </a:t>
            </a:r>
            <a:r>
              <a:rPr lang="en-GB" dirty="0"/>
              <a:t>general, resources may have multiple representations i.e. they can exist in different formats. </a:t>
            </a:r>
            <a:endParaRPr lang="en-GB" dirty="0" smtClean="0"/>
          </a:p>
          <a:p>
            <a:pPr lvl="1"/>
            <a:r>
              <a:rPr lang="en-GB" dirty="0" smtClean="0"/>
              <a:t>MS WORD</a:t>
            </a:r>
          </a:p>
          <a:p>
            <a:pPr lvl="1"/>
            <a:r>
              <a:rPr lang="en-GB" dirty="0" smtClean="0"/>
              <a:t>PDF</a:t>
            </a:r>
          </a:p>
          <a:p>
            <a:pPr lvl="1"/>
            <a:r>
              <a:rPr lang="en-GB" dirty="0" smtClean="0"/>
              <a:t>Quark </a:t>
            </a:r>
            <a:r>
              <a:rPr lang="en-GB" dirty="0" err="1" smtClean="0"/>
              <a:t>XPress</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26</a:t>
            </a:fld>
            <a:endParaRPr lang="en-US"/>
          </a:p>
        </p:txBody>
      </p:sp>
    </p:spTree>
    <p:extLst>
      <p:ext uri="{BB962C8B-B14F-4D97-AF65-F5344CB8AC3E}">
        <p14:creationId xmlns:p14="http://schemas.microsoft.com/office/powerpoint/2010/main" val="204781770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operations</a:t>
            </a:r>
            <a:endParaRPr lang="en-US" dirty="0"/>
          </a:p>
        </p:txBody>
      </p:sp>
      <p:sp>
        <p:nvSpPr>
          <p:cNvPr id="3" name="Content Placeholder 2"/>
          <p:cNvSpPr>
            <a:spLocks noGrp="1"/>
          </p:cNvSpPr>
          <p:nvPr>
            <p:ph idx="1"/>
          </p:nvPr>
        </p:nvSpPr>
        <p:spPr/>
        <p:txBody>
          <a:bodyPr/>
          <a:lstStyle/>
          <a:p>
            <a:r>
              <a:rPr lang="en-GB" dirty="0" smtClean="0"/>
              <a:t>Create </a:t>
            </a:r>
            <a:r>
              <a:rPr lang="en-GB" dirty="0"/>
              <a:t>– bring the resource into existence.</a:t>
            </a:r>
          </a:p>
          <a:p>
            <a:r>
              <a:rPr lang="en-GB" dirty="0" smtClean="0"/>
              <a:t>Read </a:t>
            </a:r>
            <a:r>
              <a:rPr lang="en-GB" dirty="0"/>
              <a:t>– return a representation of the resource.</a:t>
            </a:r>
          </a:p>
          <a:p>
            <a:r>
              <a:rPr lang="en-GB" dirty="0" smtClean="0"/>
              <a:t>Update </a:t>
            </a:r>
            <a:r>
              <a:rPr lang="en-GB" dirty="0"/>
              <a:t>– change the value of the resource.</a:t>
            </a:r>
          </a:p>
          <a:p>
            <a:r>
              <a:rPr lang="en-GB" dirty="0" smtClean="0"/>
              <a:t>Delete </a:t>
            </a:r>
            <a:r>
              <a:rPr lang="en-GB" dirty="0"/>
              <a:t>– make the resource inaccessible.</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27</a:t>
            </a:fld>
            <a:endParaRPr lang="en-US"/>
          </a:p>
        </p:txBody>
      </p:sp>
    </p:spTree>
    <p:extLst>
      <p:ext uri="{BB962C8B-B14F-4D97-AF65-F5344CB8AC3E}">
        <p14:creationId xmlns:p14="http://schemas.microsoft.com/office/powerpoint/2010/main" val="420513615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and actions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28</a:t>
            </a:fld>
            <a:endParaRPr lang="en-US"/>
          </a:p>
        </p:txBody>
      </p:sp>
      <p:pic>
        <p:nvPicPr>
          <p:cNvPr id="6" name="Picture 5" descr="18.6 Resource opera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4" y="1858558"/>
            <a:ext cx="8685568" cy="3718959"/>
          </a:xfrm>
          <a:prstGeom prst="rect">
            <a:avLst/>
          </a:prstGeom>
        </p:spPr>
      </p:pic>
    </p:spTree>
    <p:extLst>
      <p:ext uri="{BB962C8B-B14F-4D97-AF65-F5344CB8AC3E}">
        <p14:creationId xmlns:p14="http://schemas.microsoft.com/office/powerpoint/2010/main" val="11117985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functionality</a:t>
            </a:r>
            <a:endParaRPr lang="en-US" dirty="0"/>
          </a:p>
        </p:txBody>
      </p:sp>
      <p:sp>
        <p:nvSpPr>
          <p:cNvPr id="3" name="Content Placeholder 2"/>
          <p:cNvSpPr>
            <a:spLocks noGrp="1"/>
          </p:cNvSpPr>
          <p:nvPr>
            <p:ph idx="1"/>
          </p:nvPr>
        </p:nvSpPr>
        <p:spPr/>
        <p:txBody>
          <a:bodyPr/>
          <a:lstStyle/>
          <a:p>
            <a:r>
              <a:rPr lang="en-GB" dirty="0"/>
              <a:t>POST is used to create a resource. It has associated data that defines the resource.</a:t>
            </a:r>
          </a:p>
          <a:p>
            <a:r>
              <a:rPr lang="en-GB" dirty="0" smtClean="0"/>
              <a:t>GET </a:t>
            </a:r>
            <a:r>
              <a:rPr lang="en-GB" dirty="0"/>
              <a:t>is used to read the value of a resource and return that to the requestor in the specified representation, such as XHTML, that can be rendered in a web browser.</a:t>
            </a:r>
          </a:p>
          <a:p>
            <a:r>
              <a:rPr lang="en-GB" dirty="0" smtClean="0"/>
              <a:t>PUT </a:t>
            </a:r>
            <a:r>
              <a:rPr lang="en-GB" dirty="0"/>
              <a:t>is used to update the value of a resource.</a:t>
            </a:r>
          </a:p>
          <a:p>
            <a:r>
              <a:rPr lang="en-GB" dirty="0" smtClean="0"/>
              <a:t>DELETE </a:t>
            </a:r>
            <a:r>
              <a:rPr lang="en-GB" dirty="0"/>
              <a:t>is used to delete the resource.</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29</a:t>
            </a:fld>
            <a:endParaRPr lang="en-US"/>
          </a:p>
        </p:txBody>
      </p:sp>
    </p:spTree>
    <p:extLst>
      <p:ext uri="{BB962C8B-B14F-4D97-AF65-F5344CB8AC3E}">
        <p14:creationId xmlns:p14="http://schemas.microsoft.com/office/powerpoint/2010/main" val="219959910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GB" dirty="0" smtClean="0"/>
              <a:t>A web service is an instance of a more general notion of a service:</a:t>
            </a:r>
          </a:p>
          <a:p>
            <a:pPr lvl="1">
              <a:buNone/>
            </a:pPr>
            <a:r>
              <a:rPr lang="en-GB" i="1" dirty="0" smtClean="0"/>
              <a:t>	“an act or performance offered by one party to another. Although the process may be tied to a physical product, the performance is essentially intangible and does not normally result in ownership of any of the factors of production”.</a:t>
            </a:r>
            <a:endParaRPr lang="en-GB" dirty="0" smtClean="0"/>
          </a:p>
          <a:p>
            <a:r>
              <a:rPr lang="en-GB" dirty="0" smtClean="0"/>
              <a:t>The essence of a service, therefore, is that the provision of the service is independent of the application using the service. </a:t>
            </a:r>
          </a:p>
          <a:p>
            <a:r>
              <a:rPr lang="en-GB" dirty="0" smtClean="0"/>
              <a:t>Service providers can develop specialized services and offer these to a range of service users from different organizations. </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access</a:t>
            </a:r>
            <a:endParaRPr lang="en-US" dirty="0"/>
          </a:p>
        </p:txBody>
      </p:sp>
      <p:sp>
        <p:nvSpPr>
          <p:cNvPr id="3" name="Content Placeholder 2"/>
          <p:cNvSpPr>
            <a:spLocks noGrp="1"/>
          </p:cNvSpPr>
          <p:nvPr>
            <p:ph idx="1"/>
          </p:nvPr>
        </p:nvSpPr>
        <p:spPr/>
        <p:txBody>
          <a:bodyPr/>
          <a:lstStyle/>
          <a:p>
            <a:r>
              <a:rPr lang="en-GB" dirty="0"/>
              <a:t>When a </a:t>
            </a:r>
            <a:r>
              <a:rPr lang="en-GB" dirty="0" err="1"/>
              <a:t>RESTful</a:t>
            </a:r>
            <a:r>
              <a:rPr lang="en-GB" dirty="0"/>
              <a:t> approach is used, the data is exposed and is accessed using its URL. </a:t>
            </a:r>
            <a:endParaRPr lang="en-GB" dirty="0" smtClean="0"/>
          </a:p>
          <a:p>
            <a:r>
              <a:rPr lang="en-GB" dirty="0"/>
              <a:t>Therefore, the weather data for each place in the database, might be accessed using URLs such as:</a:t>
            </a:r>
          </a:p>
          <a:p>
            <a:pPr lvl="1"/>
            <a:r>
              <a:rPr lang="en-GB" dirty="0"/>
              <a:t>http://weather-info-</a:t>
            </a:r>
            <a:r>
              <a:rPr lang="en-GB" dirty="0" err="1"/>
              <a:t>example.net</a:t>
            </a:r>
            <a:r>
              <a:rPr lang="en-GB" dirty="0"/>
              <a:t>/temperatures/</a:t>
            </a:r>
            <a:r>
              <a:rPr lang="en-GB" dirty="0" err="1"/>
              <a:t>boston</a:t>
            </a:r>
            <a:r>
              <a:rPr lang="en-GB" dirty="0"/>
              <a:t/>
            </a:r>
            <a:br>
              <a:rPr lang="en-GB" dirty="0"/>
            </a:br>
            <a:r>
              <a:rPr lang="en-GB" u="sng" dirty="0">
                <a:hlinkClick r:id="rId2"/>
              </a:rPr>
              <a:t>http://weather-info-example.net/temperatures/edinburgh</a:t>
            </a:r>
            <a:endParaRPr lang="en-GB" dirty="0"/>
          </a:p>
          <a:p>
            <a:r>
              <a:rPr lang="en-GB" dirty="0" smtClean="0"/>
              <a:t>Invokes the GET </a:t>
            </a:r>
            <a:r>
              <a:rPr lang="en-GB" dirty="0"/>
              <a:t>operation and </a:t>
            </a:r>
            <a:r>
              <a:rPr lang="en-GB" dirty="0" smtClean="0"/>
              <a:t>returns </a:t>
            </a:r>
            <a:r>
              <a:rPr lang="en-GB" dirty="0"/>
              <a:t>a list of maximum and minimum temperatures. </a:t>
            </a:r>
            <a:endParaRPr lang="en-GB" dirty="0" smtClean="0"/>
          </a:p>
          <a:p>
            <a:r>
              <a:rPr lang="en-GB" dirty="0" smtClean="0"/>
              <a:t>To </a:t>
            </a:r>
            <a:r>
              <a:rPr lang="en-GB" dirty="0"/>
              <a:t>request the temperatures for a specific date, a URL query </a:t>
            </a:r>
            <a:r>
              <a:rPr lang="en-GB" dirty="0" smtClean="0"/>
              <a:t>is used</a:t>
            </a:r>
            <a:r>
              <a:rPr lang="en-GB" dirty="0"/>
              <a:t>:</a:t>
            </a:r>
          </a:p>
          <a:p>
            <a:pPr lvl="1"/>
            <a:r>
              <a:rPr lang="en-GB" u="sng" dirty="0">
                <a:hlinkClick r:id="rId3"/>
              </a:rPr>
              <a:t>http://weather-info-example.net/temperatures/edinburgh?date=</a:t>
            </a:r>
            <a:r>
              <a:rPr lang="en-GB" u="sng" dirty="0" smtClean="0">
                <a:hlinkClick r:id="rId3"/>
              </a:rPr>
              <a:t>20140226</a:t>
            </a:r>
            <a:endParaRPr lang="en-GB"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30</a:t>
            </a:fld>
            <a:endParaRPr lang="en-US"/>
          </a:p>
        </p:txBody>
      </p:sp>
    </p:spTree>
    <p:extLst>
      <p:ext uri="{BB962C8B-B14F-4D97-AF65-F5344CB8AC3E}">
        <p14:creationId xmlns:p14="http://schemas.microsoft.com/office/powerpoint/2010/main" val="301724413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results</a:t>
            </a:r>
            <a:endParaRPr lang="en-US" dirty="0"/>
          </a:p>
        </p:txBody>
      </p:sp>
      <p:sp>
        <p:nvSpPr>
          <p:cNvPr id="3" name="Content Placeholder 2"/>
          <p:cNvSpPr>
            <a:spLocks noGrp="1"/>
          </p:cNvSpPr>
          <p:nvPr>
            <p:ph idx="1"/>
          </p:nvPr>
        </p:nvSpPr>
        <p:spPr/>
        <p:txBody>
          <a:bodyPr/>
          <a:lstStyle/>
          <a:p>
            <a:r>
              <a:rPr lang="en-GB" dirty="0"/>
              <a:t>The response to a GET request in a </a:t>
            </a:r>
            <a:r>
              <a:rPr lang="en-GB" dirty="0" err="1"/>
              <a:t>RESTful</a:t>
            </a:r>
            <a:r>
              <a:rPr lang="en-GB" dirty="0"/>
              <a:t> service may include URLs. </a:t>
            </a:r>
            <a:endParaRPr lang="en-GB" dirty="0" smtClean="0"/>
          </a:p>
          <a:p>
            <a:r>
              <a:rPr lang="en-GB" dirty="0" smtClean="0"/>
              <a:t>If the </a:t>
            </a:r>
            <a:r>
              <a:rPr lang="en-GB" dirty="0"/>
              <a:t>response to a request is a set of resources, then the URL of each of these may be included. </a:t>
            </a:r>
            <a:endParaRPr lang="en-GB" dirty="0" smtClean="0"/>
          </a:p>
          <a:p>
            <a:pPr lvl="1"/>
            <a:r>
              <a:rPr lang="en-GB" u="sng" dirty="0">
                <a:hlinkClick r:id="rId2"/>
              </a:rPr>
              <a:t>http://weather-info-example.net/temperatures/edinburgh-scotland</a:t>
            </a:r>
            <a:r>
              <a:rPr lang="en-GB" dirty="0"/>
              <a:t/>
            </a:r>
            <a:br>
              <a:rPr lang="en-GB" dirty="0"/>
            </a:br>
            <a:r>
              <a:rPr lang="en-GB" u="sng" dirty="0">
                <a:hlinkClick r:id="rId3"/>
              </a:rPr>
              <a:t>http://weather-info-example.net/temperatures/edinburgh-australia</a:t>
            </a:r>
            <a:r>
              <a:rPr lang="en-GB" dirty="0"/>
              <a:t/>
            </a:r>
            <a:br>
              <a:rPr lang="en-GB" dirty="0"/>
            </a:br>
            <a:r>
              <a:rPr lang="en-GB" u="sng" dirty="0">
                <a:hlinkClick r:id="rId4"/>
              </a:rPr>
              <a:t>http://weather-info-example.net/temperatures/edinburgh-</a:t>
            </a:r>
            <a:r>
              <a:rPr lang="en-GB" u="sng" dirty="0" smtClean="0">
                <a:hlinkClick r:id="rId4"/>
              </a:rPr>
              <a:t>maryland</a:t>
            </a:r>
            <a:endParaRPr lang="en-GB" u="sng" dirty="0" smtClean="0"/>
          </a:p>
          <a:p>
            <a:endParaRPr lang="en-GB"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31</a:t>
            </a:fld>
            <a:endParaRPr lang="en-US"/>
          </a:p>
        </p:txBody>
      </p:sp>
    </p:spTree>
    <p:extLst>
      <p:ext uri="{BB962C8B-B14F-4D97-AF65-F5344CB8AC3E}">
        <p14:creationId xmlns:p14="http://schemas.microsoft.com/office/powerpoint/2010/main" val="347334938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err="1" smtClean="0"/>
              <a:t>RESTful</a:t>
            </a:r>
            <a:r>
              <a:rPr lang="en-US" dirty="0" smtClean="0"/>
              <a:t> approach</a:t>
            </a:r>
            <a:endParaRPr lang="en-US" dirty="0"/>
          </a:p>
        </p:txBody>
      </p:sp>
      <p:sp>
        <p:nvSpPr>
          <p:cNvPr id="3" name="Content Placeholder 2"/>
          <p:cNvSpPr>
            <a:spLocks noGrp="1"/>
          </p:cNvSpPr>
          <p:nvPr>
            <p:ph idx="1"/>
          </p:nvPr>
        </p:nvSpPr>
        <p:spPr/>
        <p:txBody>
          <a:bodyPr/>
          <a:lstStyle/>
          <a:p>
            <a:r>
              <a:rPr lang="en-GB" dirty="0"/>
              <a:t>When a service has a complex interface and is not a simple resource, it can be difficult to design a set of </a:t>
            </a:r>
            <a:r>
              <a:rPr lang="en-GB" dirty="0" err="1"/>
              <a:t>RESTful</a:t>
            </a:r>
            <a:r>
              <a:rPr lang="en-GB" dirty="0"/>
              <a:t> services to represent this. </a:t>
            </a:r>
          </a:p>
          <a:p>
            <a:r>
              <a:rPr lang="en-GB" dirty="0" smtClean="0"/>
              <a:t>There </a:t>
            </a:r>
            <a:r>
              <a:rPr lang="en-GB" dirty="0"/>
              <a:t>are no standards for </a:t>
            </a:r>
            <a:r>
              <a:rPr lang="en-GB" dirty="0" err="1"/>
              <a:t>RESTful</a:t>
            </a:r>
            <a:r>
              <a:rPr lang="en-GB" dirty="0"/>
              <a:t> interface description so service users must rely on informal documentation to understand the interface. </a:t>
            </a:r>
            <a:endParaRPr lang="en-GB" dirty="0" smtClean="0"/>
          </a:p>
          <a:p>
            <a:r>
              <a:rPr lang="en-GB" dirty="0"/>
              <a:t>When you use </a:t>
            </a:r>
            <a:r>
              <a:rPr lang="en-GB" dirty="0" err="1"/>
              <a:t>RESTful</a:t>
            </a:r>
            <a:r>
              <a:rPr lang="en-GB" dirty="0"/>
              <a:t> services, you have to implement your own infrastructure for monitoring and managing the quality of service and the service reliability. </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32</a:t>
            </a:fld>
            <a:endParaRPr lang="en-US"/>
          </a:p>
        </p:txBody>
      </p:sp>
    </p:spTree>
    <p:extLst>
      <p:ext uri="{BB962C8B-B14F-4D97-AF65-F5344CB8AC3E}">
        <p14:creationId xmlns:p14="http://schemas.microsoft.com/office/powerpoint/2010/main" val="342741100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and SOAP-based APIs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33</a:t>
            </a:fld>
            <a:endParaRPr lang="en-US"/>
          </a:p>
        </p:txBody>
      </p:sp>
      <p:pic>
        <p:nvPicPr>
          <p:cNvPr id="6" name="Picture 5" descr="18.7 REST and SOAP AP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9" y="1880072"/>
            <a:ext cx="7097448" cy="3906852"/>
          </a:xfrm>
          <a:prstGeom prst="rect">
            <a:avLst/>
          </a:prstGeom>
        </p:spPr>
      </p:pic>
    </p:spTree>
    <p:extLst>
      <p:ext uri="{BB962C8B-B14F-4D97-AF65-F5344CB8AC3E}">
        <p14:creationId xmlns:p14="http://schemas.microsoft.com/office/powerpoint/2010/main" val="798319038"/>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2"/>
            <a:ext cx="8229600" cy="1143000"/>
          </a:xfrm>
        </p:spPr>
        <p:txBody>
          <a:bodyPr/>
          <a:lstStyle/>
          <a:p>
            <a:pPr algn="ctr"/>
            <a:r>
              <a:rPr lang="en-US" dirty="0" smtClean="0"/>
              <a:t>Service engineering</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34</a:t>
            </a:fld>
            <a:endParaRPr lang="en-US"/>
          </a:p>
        </p:txBody>
      </p:sp>
    </p:spTree>
    <p:extLst>
      <p:ext uri="{BB962C8B-B14F-4D97-AF65-F5344CB8AC3E}">
        <p14:creationId xmlns:p14="http://schemas.microsoft.com/office/powerpoint/2010/main" val="352641122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Service engineering</a:t>
            </a:r>
          </a:p>
        </p:txBody>
      </p:sp>
      <p:sp>
        <p:nvSpPr>
          <p:cNvPr id="186371" name="Rectangle 3"/>
          <p:cNvSpPr>
            <a:spLocks noGrp="1" noChangeArrowheads="1"/>
          </p:cNvSpPr>
          <p:nvPr>
            <p:ph idx="1"/>
          </p:nvPr>
        </p:nvSpPr>
        <p:spPr/>
        <p:txBody>
          <a:bodyPr/>
          <a:lstStyle/>
          <a:p>
            <a:r>
              <a:rPr lang="en-US" dirty="0"/>
              <a:t>The process of developing services for reuse in service-oriented applications</a:t>
            </a:r>
          </a:p>
          <a:p>
            <a:r>
              <a:rPr lang="en-US" dirty="0"/>
              <a:t>The service has to be designed as a reusable abstraction that can be used in different </a:t>
            </a:r>
            <a:r>
              <a:rPr lang="en-US" dirty="0" smtClean="0"/>
              <a:t>systems.</a:t>
            </a:r>
          </a:p>
          <a:p>
            <a:r>
              <a:rPr lang="en-GB" dirty="0" smtClean="0"/>
              <a:t>Generally useful functionality associated with that abstraction must be designed and the service must be robust and reliable. </a:t>
            </a:r>
          </a:p>
          <a:p>
            <a:r>
              <a:rPr lang="en-GB" dirty="0" smtClean="0"/>
              <a:t>The service must be documented so that it can be discovered and understood by potential users. </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service engineering process</a:t>
            </a:r>
            <a:r>
              <a:rPr lang="en-GB" dirty="0" smtClean="0"/>
              <a:t> </a:t>
            </a:r>
            <a:endParaRPr lang="en-US" dirty="0"/>
          </a:p>
        </p:txBody>
      </p:sp>
      <p:pic>
        <p:nvPicPr>
          <p:cNvPr id="4" name="Content Placeholder 3" descr="19.6 ServiceEng.eps"/>
          <p:cNvPicPr>
            <a:picLocks noGrp="1" noChangeAspect="1"/>
          </p:cNvPicPr>
          <p:nvPr>
            <p:ph idx="1"/>
          </p:nvPr>
        </p:nvPicPr>
        <p:blipFill>
          <a:blip r:embed="rId2"/>
          <a:srcRect t="-17862" b="-17862"/>
          <a:stretch>
            <a:fillRect/>
          </a:stretch>
        </p:blipFill>
        <p:spPr>
          <a:xfrm>
            <a:off x="1145909" y="1924441"/>
            <a:ext cx="7014725" cy="3857828"/>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Stages of service engineering</a:t>
            </a:r>
            <a:endParaRPr lang="en-US" dirty="0">
              <a:solidFill>
                <a:schemeClr val="tx1"/>
              </a:solidFill>
            </a:endParaRPr>
          </a:p>
        </p:txBody>
      </p:sp>
      <p:sp>
        <p:nvSpPr>
          <p:cNvPr id="3" name="Content Placeholder 2"/>
          <p:cNvSpPr>
            <a:spLocks noGrp="1"/>
          </p:cNvSpPr>
          <p:nvPr>
            <p:ph idx="1"/>
          </p:nvPr>
        </p:nvSpPr>
        <p:spPr/>
        <p:txBody>
          <a:bodyPr/>
          <a:lstStyle/>
          <a:p>
            <a:r>
              <a:rPr lang="en-GB" dirty="0" smtClean="0"/>
              <a:t>Service candidate identification, where you identify possible services that might be implemented and define the service requirements.</a:t>
            </a:r>
          </a:p>
          <a:p>
            <a:r>
              <a:rPr lang="en-GB" dirty="0" smtClean="0"/>
              <a:t>Service design, where you design the logical service interface and its implementation interfaces (SOAP and/or </a:t>
            </a:r>
            <a:r>
              <a:rPr lang="en-GB" dirty="0" err="1" smtClean="0"/>
              <a:t>RESTful</a:t>
            </a:r>
            <a:r>
              <a:rPr lang="en-GB" dirty="0" smtClean="0"/>
              <a:t>)</a:t>
            </a:r>
          </a:p>
          <a:p>
            <a:r>
              <a:rPr lang="en-GB" dirty="0" smtClean="0"/>
              <a:t>Service implementation and deployment, where you implement and test the service and make it available for use. </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Service candidate identification</a:t>
            </a:r>
          </a:p>
        </p:txBody>
      </p:sp>
      <p:sp>
        <p:nvSpPr>
          <p:cNvPr id="187395" name="Rectangle 3"/>
          <p:cNvSpPr>
            <a:spLocks noGrp="1" noChangeArrowheads="1"/>
          </p:cNvSpPr>
          <p:nvPr>
            <p:ph idx="1"/>
          </p:nvPr>
        </p:nvSpPr>
        <p:spPr/>
        <p:txBody>
          <a:bodyPr/>
          <a:lstStyle/>
          <a:p>
            <a:r>
              <a:rPr lang="en-US" dirty="0" smtClean="0"/>
              <a:t>Services should support business processes.</a:t>
            </a:r>
          </a:p>
          <a:p>
            <a:r>
              <a:rPr lang="en-GB" dirty="0" smtClean="0"/>
              <a:t>Service candidate identification involves understanding an organization’s business processes to decide which reusable services could support these processes. </a:t>
            </a:r>
            <a:endParaRPr lang="en-US" dirty="0" smtClean="0"/>
          </a:p>
          <a:p>
            <a:r>
              <a:rPr lang="en-US" dirty="0" smtClean="0"/>
              <a:t>Three </a:t>
            </a:r>
            <a:r>
              <a:rPr lang="en-US" dirty="0"/>
              <a:t>fundamental types of service</a:t>
            </a:r>
          </a:p>
          <a:p>
            <a:pPr lvl="1"/>
            <a:r>
              <a:rPr lang="en-US" dirty="0"/>
              <a:t>Utility services that implement general functionality used by different business </a:t>
            </a:r>
            <a:r>
              <a:rPr lang="en-US" dirty="0" smtClean="0"/>
              <a:t>processes.</a:t>
            </a:r>
          </a:p>
          <a:p>
            <a:pPr lvl="1"/>
            <a:r>
              <a:rPr lang="en-US" dirty="0"/>
              <a:t>Business services that are associated with a specific business function e.g., in a university, student </a:t>
            </a:r>
            <a:r>
              <a:rPr lang="en-US" dirty="0" smtClean="0"/>
              <a:t>registration.</a:t>
            </a:r>
          </a:p>
          <a:p>
            <a:pPr lvl="1"/>
            <a:r>
              <a:rPr lang="en-US" dirty="0"/>
              <a:t>Coordination services that support composite processes such as </a:t>
            </a:r>
            <a:r>
              <a:rPr lang="en-US" dirty="0" smtClean="0"/>
              <a:t>ordering.</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and entity-oriented services</a:t>
            </a:r>
            <a:endParaRPr lang="en-US" dirty="0"/>
          </a:p>
        </p:txBody>
      </p:sp>
      <p:sp>
        <p:nvSpPr>
          <p:cNvPr id="3" name="Content Placeholder 2"/>
          <p:cNvSpPr>
            <a:spLocks noGrp="1"/>
          </p:cNvSpPr>
          <p:nvPr>
            <p:ph idx="1"/>
          </p:nvPr>
        </p:nvSpPr>
        <p:spPr/>
        <p:txBody>
          <a:bodyPr/>
          <a:lstStyle/>
          <a:p>
            <a:r>
              <a:rPr lang="en-GB" dirty="0" smtClean="0"/>
              <a:t>Task-oriented services are those associated with some activity. </a:t>
            </a:r>
          </a:p>
          <a:p>
            <a:r>
              <a:rPr lang="en-GB" dirty="0" smtClean="0"/>
              <a:t>Entity-oriented services are like objects. They are associated with a business entity such as a job application form. </a:t>
            </a:r>
          </a:p>
          <a:p>
            <a:r>
              <a:rPr lang="en-GB" dirty="0" smtClean="0"/>
              <a:t>Utility or business services may be entity- or task-oriented, coordination services are always task-oriented.</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services</a:t>
            </a:r>
            <a:endParaRPr lang="en-US" dirty="0"/>
          </a:p>
        </p:txBody>
      </p:sp>
      <p:sp>
        <p:nvSpPr>
          <p:cNvPr id="3" name="Content Placeholder 2"/>
          <p:cNvSpPr>
            <a:spLocks noGrp="1"/>
          </p:cNvSpPr>
          <p:nvPr>
            <p:ph idx="1"/>
          </p:nvPr>
        </p:nvSpPr>
        <p:spPr/>
        <p:txBody>
          <a:bodyPr/>
          <a:lstStyle/>
          <a:p>
            <a:r>
              <a:rPr lang="en-US" dirty="0" smtClean="0"/>
              <a:t>Services are reusable components that are independent (no requires interface) and are loosely coupled.</a:t>
            </a:r>
          </a:p>
          <a:p>
            <a:r>
              <a:rPr lang="en-US" dirty="0" smtClean="0"/>
              <a:t>A web service is:</a:t>
            </a:r>
          </a:p>
          <a:p>
            <a:pPr lvl="1"/>
            <a:r>
              <a:rPr lang="en-GB" i="1" dirty="0" smtClean="0"/>
              <a:t>A </a:t>
            </a:r>
            <a:r>
              <a:rPr lang="en-GB" i="1" dirty="0"/>
              <a:t>loosely coupled, reusable software component that encapsulates discrete functionality, which may be distributed and programmatically accessed.  A web service is a service that is accessed using standard Internet and XML-based protocols.  </a:t>
            </a:r>
            <a:endParaRPr lang="en-US" dirty="0" smtClean="0"/>
          </a:p>
          <a:p>
            <a:r>
              <a:rPr lang="en-US" dirty="0" smtClean="0"/>
              <a:t>Services are platform and implementation-language independent</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a:t>
            </a:fld>
            <a:endParaRPr lang="en-US"/>
          </a:p>
        </p:txBody>
      </p:sp>
    </p:spTree>
    <p:extLst>
      <p:ext uri="{BB962C8B-B14F-4D97-AF65-F5344CB8AC3E}">
        <p14:creationId xmlns:p14="http://schemas.microsoft.com/office/powerpoint/2010/main" val="1830584979"/>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classification </a:t>
            </a:r>
          </a:p>
        </p:txBody>
      </p:sp>
      <p:graphicFrame>
        <p:nvGraphicFramePr>
          <p:cNvPr id="4" name="Content Placeholder 3"/>
          <p:cNvGraphicFramePr>
            <a:graphicFrameLocks noGrp="1"/>
          </p:cNvGraphicFramePr>
          <p:nvPr>
            <p:ph idx="1"/>
          </p:nvPr>
        </p:nvGraphicFramePr>
        <p:xfrm>
          <a:off x="457200" y="2329740"/>
          <a:ext cx="8229600" cy="218630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Aft>
                          <a:spcPts val="0"/>
                        </a:spcAft>
                      </a:pPr>
                      <a:endParaRPr lang="en-GB" sz="1400" b="1"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400" b="1" dirty="0" smtClean="0">
                          <a:solidFill>
                            <a:srgbClr val="000000"/>
                          </a:solidFill>
                          <a:latin typeface="Arial"/>
                          <a:ea typeface="Times New Roman"/>
                          <a:cs typeface="Arial"/>
                        </a:rPr>
                        <a:t>Utility</a:t>
                      </a:r>
                      <a:endParaRPr lang="en-GB" sz="1400" b="1"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400" b="1">
                          <a:solidFill>
                            <a:srgbClr val="000000"/>
                          </a:solidFill>
                          <a:latin typeface="Arial"/>
                          <a:ea typeface="Times New Roman"/>
                          <a:cs typeface="Arial"/>
                        </a:rPr>
                        <a:t>Business</a:t>
                      </a:r>
                    </a:p>
                  </a:txBody>
                  <a:tcPr marL="68580" marR="68580" marT="36195" marB="36195"/>
                </a:tc>
                <a:tc>
                  <a:txBody>
                    <a:bodyPr/>
                    <a:lstStyle/>
                    <a:p>
                      <a:pPr algn="just">
                        <a:spcAft>
                          <a:spcPts val="0"/>
                        </a:spcAft>
                      </a:pPr>
                      <a:r>
                        <a:rPr lang="en-GB" sz="1400" b="1" dirty="0" smtClean="0">
                          <a:solidFill>
                            <a:srgbClr val="000000"/>
                          </a:solidFill>
                          <a:latin typeface="Arial"/>
                          <a:ea typeface="Times New Roman"/>
                          <a:cs typeface="Arial"/>
                        </a:rPr>
                        <a:t>Coordination</a:t>
                      </a:r>
                      <a:endParaRPr lang="en-GB" sz="1400" b="1" dirty="0">
                        <a:solidFill>
                          <a:srgbClr val="000000"/>
                        </a:solidFill>
                        <a:latin typeface="Arial"/>
                        <a:ea typeface="Times New Roman"/>
                        <a:cs typeface="Arial"/>
                      </a:endParaRPr>
                    </a:p>
                  </a:txBody>
                  <a:tcPr marL="68580" marR="68580" marT="36195" marB="0"/>
                </a:tc>
                <a:extLst>
                  <a:ext uri="{0D108BD9-81ED-4DB2-BD59-A6C34878D82A}">
                    <a16:rowId xmlns:a16="http://schemas.microsoft.com/office/drawing/2014/main" val="10000"/>
                  </a:ext>
                </a:extLst>
              </a:tr>
              <a:tr h="370840">
                <a:tc>
                  <a:txBody>
                    <a:bodyPr/>
                    <a:lstStyle/>
                    <a:p>
                      <a:pPr algn="just">
                        <a:spcAft>
                          <a:spcPts val="0"/>
                        </a:spcAft>
                      </a:pPr>
                      <a:r>
                        <a:rPr lang="en-GB" sz="1600" b="1" dirty="0" smtClean="0">
                          <a:solidFill>
                            <a:srgbClr val="000000"/>
                          </a:solidFill>
                          <a:latin typeface="Arial"/>
                          <a:ea typeface="Times New Roman"/>
                          <a:cs typeface="Arial"/>
                        </a:rPr>
                        <a:t>Task</a:t>
                      </a:r>
                      <a:endParaRPr lang="en-GB" sz="16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600" dirty="0">
                          <a:solidFill>
                            <a:srgbClr val="000000"/>
                          </a:solidFill>
                          <a:latin typeface="Arial"/>
                          <a:ea typeface="Times New Roman"/>
                          <a:cs typeface="Arial"/>
                        </a:rPr>
                        <a:t>Currency converter</a:t>
                      </a:r>
                    </a:p>
                    <a:p>
                      <a:pPr algn="l">
                        <a:spcAft>
                          <a:spcPts val="0"/>
                        </a:spcAft>
                      </a:pPr>
                      <a:r>
                        <a:rPr lang="en-GB" sz="1600" dirty="0">
                          <a:solidFill>
                            <a:srgbClr val="000000"/>
                          </a:solidFill>
                          <a:latin typeface="Arial"/>
                          <a:ea typeface="Times New Roman"/>
                          <a:cs typeface="Arial"/>
                        </a:rPr>
                        <a:t>Employee locator</a:t>
                      </a:r>
                    </a:p>
                  </a:txBody>
                  <a:tcPr marL="68580" marR="68580" marT="36195" marB="0"/>
                </a:tc>
                <a:tc>
                  <a:txBody>
                    <a:bodyPr/>
                    <a:lstStyle/>
                    <a:p>
                      <a:pPr algn="l">
                        <a:spcAft>
                          <a:spcPts val="0"/>
                        </a:spcAft>
                      </a:pPr>
                      <a:r>
                        <a:rPr lang="en-GB" sz="1600">
                          <a:solidFill>
                            <a:srgbClr val="000000"/>
                          </a:solidFill>
                          <a:latin typeface="Arial"/>
                          <a:ea typeface="Times New Roman"/>
                          <a:cs typeface="Arial"/>
                        </a:rPr>
                        <a:t>Validate claim form</a:t>
                      </a:r>
                    </a:p>
                    <a:p>
                      <a:pPr algn="l">
                        <a:spcAft>
                          <a:spcPts val="0"/>
                        </a:spcAft>
                      </a:pPr>
                      <a:r>
                        <a:rPr lang="en-GB" sz="1600">
                          <a:solidFill>
                            <a:srgbClr val="000000"/>
                          </a:solidFill>
                          <a:latin typeface="Arial"/>
                          <a:ea typeface="Times New Roman"/>
                          <a:cs typeface="Arial"/>
                        </a:rPr>
                        <a:t>Check credit rating</a:t>
                      </a:r>
                    </a:p>
                  </a:txBody>
                  <a:tcPr marL="68580" marR="68580" marT="36195" marB="0"/>
                </a:tc>
                <a:tc>
                  <a:txBody>
                    <a:bodyPr/>
                    <a:lstStyle/>
                    <a:p>
                      <a:pPr algn="l">
                        <a:spcAft>
                          <a:spcPts val="0"/>
                        </a:spcAft>
                      </a:pPr>
                      <a:r>
                        <a:rPr lang="en-GB" sz="1600" dirty="0">
                          <a:solidFill>
                            <a:srgbClr val="000000"/>
                          </a:solidFill>
                          <a:latin typeface="Arial"/>
                          <a:ea typeface="Times New Roman"/>
                          <a:cs typeface="Arial"/>
                        </a:rPr>
                        <a:t>Process expense claim</a:t>
                      </a:r>
                    </a:p>
                    <a:p>
                      <a:pPr algn="l">
                        <a:spcAft>
                          <a:spcPts val="0"/>
                        </a:spcAft>
                      </a:pPr>
                      <a:r>
                        <a:rPr lang="en-GB" sz="1600" dirty="0">
                          <a:solidFill>
                            <a:srgbClr val="000000"/>
                          </a:solidFill>
                          <a:latin typeface="Arial"/>
                          <a:ea typeface="Times New Roman"/>
                          <a:cs typeface="Arial"/>
                        </a:rPr>
                        <a:t>Pay external </a:t>
                      </a:r>
                      <a:r>
                        <a:rPr lang="en-GB" sz="1600" dirty="0" smtClean="0">
                          <a:solidFill>
                            <a:srgbClr val="000000"/>
                          </a:solidFill>
                          <a:latin typeface="Arial"/>
                          <a:ea typeface="Times New Roman"/>
                          <a:cs typeface="Arial"/>
                        </a:rPr>
                        <a:t>supplier </a:t>
                      </a:r>
                      <a:endParaRPr lang="en-GB" sz="1600" dirty="0">
                        <a:solidFill>
                          <a:srgbClr val="000000"/>
                        </a:solidFill>
                        <a:latin typeface="Arial"/>
                        <a:ea typeface="Times New Roman"/>
                        <a:cs typeface="Arial"/>
                      </a:endParaRP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600" b="1">
                          <a:solidFill>
                            <a:srgbClr val="000000"/>
                          </a:solidFill>
                          <a:latin typeface="Arial"/>
                          <a:ea typeface="Times New Roman"/>
                          <a:cs typeface="Arial"/>
                        </a:rPr>
                        <a:t>Entity</a:t>
                      </a:r>
                      <a:endParaRPr lang="en-GB" sz="1600">
                        <a:solidFill>
                          <a:srgbClr val="000000"/>
                        </a:solidFill>
                        <a:latin typeface="Arial"/>
                        <a:ea typeface="Times New Roman"/>
                        <a:cs typeface="Arial"/>
                      </a:endParaRPr>
                    </a:p>
                  </a:txBody>
                  <a:tcPr marL="68580" marR="68580" marT="36195" marB="36195"/>
                </a:tc>
                <a:tc>
                  <a:txBody>
                    <a:bodyPr/>
                    <a:lstStyle/>
                    <a:p>
                      <a:pPr algn="l">
                        <a:spcAft>
                          <a:spcPts val="0"/>
                        </a:spcAft>
                      </a:pPr>
                      <a:r>
                        <a:rPr lang="en-GB" sz="1600" dirty="0">
                          <a:solidFill>
                            <a:srgbClr val="000000"/>
                          </a:solidFill>
                          <a:latin typeface="Arial"/>
                          <a:ea typeface="Times New Roman"/>
                          <a:cs typeface="Arial"/>
                        </a:rPr>
                        <a:t>Document style checker</a:t>
                      </a:r>
                    </a:p>
                    <a:p>
                      <a:pPr algn="l">
                        <a:spcAft>
                          <a:spcPts val="0"/>
                        </a:spcAft>
                      </a:pPr>
                      <a:r>
                        <a:rPr lang="en-GB" sz="1600" dirty="0">
                          <a:solidFill>
                            <a:srgbClr val="000000"/>
                          </a:solidFill>
                          <a:latin typeface="Arial"/>
                          <a:ea typeface="Times New Roman"/>
                          <a:cs typeface="Arial"/>
                        </a:rPr>
                        <a:t>Web form to XML converter</a:t>
                      </a:r>
                    </a:p>
                  </a:txBody>
                  <a:tcPr marL="68580" marR="68580" marT="36195" marB="36195"/>
                </a:tc>
                <a:tc>
                  <a:txBody>
                    <a:bodyPr/>
                    <a:lstStyle/>
                    <a:p>
                      <a:pPr algn="l">
                        <a:spcAft>
                          <a:spcPts val="0"/>
                        </a:spcAft>
                      </a:pPr>
                      <a:r>
                        <a:rPr lang="en-GB" sz="1600" dirty="0">
                          <a:solidFill>
                            <a:srgbClr val="000000"/>
                          </a:solidFill>
                          <a:latin typeface="Arial"/>
                          <a:ea typeface="Times New Roman"/>
                          <a:cs typeface="Arial"/>
                        </a:rPr>
                        <a:t>Expenses form</a:t>
                      </a:r>
                    </a:p>
                    <a:p>
                      <a:pPr algn="l">
                        <a:spcAft>
                          <a:spcPts val="0"/>
                        </a:spcAft>
                      </a:pPr>
                      <a:r>
                        <a:rPr lang="en-GB" sz="1600" dirty="0">
                          <a:solidFill>
                            <a:srgbClr val="000000"/>
                          </a:solidFill>
                          <a:latin typeface="Arial"/>
                          <a:ea typeface="Times New Roman"/>
                          <a:cs typeface="Arial"/>
                        </a:rPr>
                        <a:t>Student application form</a:t>
                      </a:r>
                    </a:p>
                  </a:txBody>
                  <a:tcPr marL="68580" marR="68580" marT="36195" marB="36195"/>
                </a:tc>
                <a:tc>
                  <a:txBody>
                    <a:bodyPr/>
                    <a:lstStyle/>
                    <a:p>
                      <a:pPr algn="l">
                        <a:spcAft>
                          <a:spcPts val="0"/>
                        </a:spcAft>
                      </a:pPr>
                      <a:endParaRPr lang="en-GB" sz="1600" dirty="0">
                        <a:solidFill>
                          <a:srgbClr val="000000"/>
                        </a:solidFill>
                        <a:latin typeface="Arial"/>
                        <a:ea typeface="Times New Roman"/>
                        <a:cs typeface="Arial"/>
                      </a:endParaRPr>
                    </a:p>
                  </a:txBody>
                  <a:tcPr marL="68580" marR="68580" marT="36195" marB="36195"/>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Service identification</a:t>
            </a:r>
          </a:p>
        </p:txBody>
      </p:sp>
      <p:sp>
        <p:nvSpPr>
          <p:cNvPr id="188419" name="Rectangle 3"/>
          <p:cNvSpPr>
            <a:spLocks noGrp="1" noChangeArrowheads="1"/>
          </p:cNvSpPr>
          <p:nvPr>
            <p:ph idx="1"/>
          </p:nvPr>
        </p:nvSpPr>
        <p:spPr/>
        <p:txBody>
          <a:bodyPr/>
          <a:lstStyle/>
          <a:p>
            <a:pPr>
              <a:lnSpc>
                <a:spcPct val="90000"/>
              </a:lnSpc>
            </a:pPr>
            <a:r>
              <a:rPr lang="en-US" sz="2400" dirty="0"/>
              <a:t>Is the service associated with a single logical entity used in different business processes?</a:t>
            </a:r>
          </a:p>
          <a:p>
            <a:pPr>
              <a:lnSpc>
                <a:spcPct val="90000"/>
              </a:lnSpc>
            </a:pPr>
            <a:r>
              <a:rPr lang="en-US" sz="2400" dirty="0"/>
              <a:t>Is the task one that is carried out by different people in the </a:t>
            </a:r>
            <a:r>
              <a:rPr lang="en-US" sz="2400" dirty="0" err="1"/>
              <a:t>organisation</a:t>
            </a:r>
            <a:r>
              <a:rPr lang="en-US" sz="2400" dirty="0" smtClean="0"/>
              <a:t>? Can this fit with a </a:t>
            </a:r>
            <a:r>
              <a:rPr lang="en-US" sz="2400" dirty="0" err="1" smtClean="0"/>
              <a:t>RESTful</a:t>
            </a:r>
            <a:r>
              <a:rPr lang="en-US" sz="2400" dirty="0" smtClean="0"/>
              <a:t> model?</a:t>
            </a:r>
            <a:endParaRPr lang="en-US" sz="2400" dirty="0"/>
          </a:p>
          <a:p>
            <a:pPr>
              <a:lnSpc>
                <a:spcPct val="90000"/>
              </a:lnSpc>
            </a:pPr>
            <a:r>
              <a:rPr lang="en-US" sz="2400" dirty="0"/>
              <a:t>Is the service independent?</a:t>
            </a:r>
          </a:p>
          <a:p>
            <a:pPr>
              <a:lnSpc>
                <a:spcPct val="90000"/>
              </a:lnSpc>
            </a:pPr>
            <a:r>
              <a:rPr lang="en-US" sz="2400" dirty="0"/>
              <a:t>Does the service have to maintain state? Is a database required?</a:t>
            </a:r>
          </a:p>
          <a:p>
            <a:pPr>
              <a:lnSpc>
                <a:spcPct val="90000"/>
              </a:lnSpc>
            </a:pPr>
            <a:r>
              <a:rPr lang="en-US" sz="2400" dirty="0"/>
              <a:t>Could the service be used by clients outside the </a:t>
            </a:r>
            <a:r>
              <a:rPr lang="en-US" sz="2400" dirty="0" err="1"/>
              <a:t>organisation</a:t>
            </a:r>
            <a:r>
              <a:rPr lang="en-US" sz="2400" dirty="0"/>
              <a:t>?</a:t>
            </a:r>
          </a:p>
          <a:p>
            <a:pPr>
              <a:lnSpc>
                <a:spcPct val="90000"/>
              </a:lnSpc>
            </a:pPr>
            <a:r>
              <a:rPr lang="en-US" sz="2400" dirty="0"/>
              <a:t>Are different users of the service likely to have different non-functional requirements?</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identification example</a:t>
            </a:r>
            <a:endParaRPr lang="en-US" dirty="0"/>
          </a:p>
        </p:txBody>
      </p:sp>
      <p:sp>
        <p:nvSpPr>
          <p:cNvPr id="3" name="Content Placeholder 2"/>
          <p:cNvSpPr>
            <a:spLocks noGrp="1"/>
          </p:cNvSpPr>
          <p:nvPr>
            <p:ph idx="1"/>
          </p:nvPr>
        </p:nvSpPr>
        <p:spPr/>
        <p:txBody>
          <a:bodyPr/>
          <a:lstStyle/>
          <a:p>
            <a:r>
              <a:rPr lang="en-GB" sz="2000" dirty="0" smtClean="0"/>
              <a:t>A large company, which sells computer equipment, has arranged special prices for approved configurations for some customers. </a:t>
            </a:r>
          </a:p>
          <a:p>
            <a:r>
              <a:rPr lang="en-GB" sz="2000" dirty="0" smtClean="0"/>
              <a:t>To facilitate automated ordering, the company wishes to produce a </a:t>
            </a:r>
            <a:r>
              <a:rPr lang="en-GB" sz="2000" dirty="0" err="1" smtClean="0"/>
              <a:t>catalog</a:t>
            </a:r>
            <a:r>
              <a:rPr lang="en-GB" sz="2000" dirty="0" smtClean="0"/>
              <a:t> service that will allow customers to select the equipment that they need. </a:t>
            </a:r>
          </a:p>
          <a:p>
            <a:r>
              <a:rPr lang="en-GB" sz="2000" dirty="0" smtClean="0"/>
              <a:t>Unlike a consumer </a:t>
            </a:r>
            <a:r>
              <a:rPr lang="en-GB" sz="2000" dirty="0" err="1" smtClean="0"/>
              <a:t>catalog</a:t>
            </a:r>
            <a:r>
              <a:rPr lang="en-GB" sz="2000" dirty="0" smtClean="0"/>
              <a:t>, orders are not placed directly through a </a:t>
            </a:r>
            <a:r>
              <a:rPr lang="en-GB" sz="2000" dirty="0" err="1" smtClean="0"/>
              <a:t>catalog</a:t>
            </a:r>
            <a:r>
              <a:rPr lang="en-GB" sz="2000" dirty="0" smtClean="0"/>
              <a:t> interface. Instead, goods are ordered through the web-based procurement system of each company that accesses the </a:t>
            </a:r>
            <a:r>
              <a:rPr lang="en-GB" sz="2000" dirty="0" err="1" smtClean="0"/>
              <a:t>catalog</a:t>
            </a:r>
            <a:r>
              <a:rPr lang="en-GB" sz="2000" dirty="0" smtClean="0"/>
              <a:t> as a web service.</a:t>
            </a:r>
          </a:p>
          <a:p>
            <a:r>
              <a:rPr lang="en-GB" sz="2000" dirty="0" smtClean="0"/>
              <a:t>Most companies have their own budgeting and approval procedures for orders and their own ordering process must be followed when an order is placed. </a:t>
            </a:r>
            <a:endParaRPr lang="en-US" sz="2000"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smtClean="0"/>
              <a:t>Catalog </a:t>
            </a:r>
            <a:r>
              <a:rPr lang="en-US" dirty="0"/>
              <a:t>services</a:t>
            </a:r>
          </a:p>
        </p:txBody>
      </p:sp>
      <p:sp>
        <p:nvSpPr>
          <p:cNvPr id="189443" name="Rectangle 3"/>
          <p:cNvSpPr>
            <a:spLocks noGrp="1" noChangeArrowheads="1"/>
          </p:cNvSpPr>
          <p:nvPr>
            <p:ph idx="1"/>
          </p:nvPr>
        </p:nvSpPr>
        <p:spPr/>
        <p:txBody>
          <a:bodyPr/>
          <a:lstStyle/>
          <a:p>
            <a:r>
              <a:rPr lang="en-US" sz="2400"/>
              <a:t>Created by a supplier to show which good can be ordered from them by other companies</a:t>
            </a:r>
          </a:p>
          <a:p>
            <a:r>
              <a:rPr lang="en-US" sz="2400"/>
              <a:t>Service requirements</a:t>
            </a:r>
          </a:p>
          <a:p>
            <a:pPr lvl="1"/>
            <a:r>
              <a:rPr lang="en-US" sz="2000"/>
              <a:t>Specific version of catalogue should be created for each client</a:t>
            </a:r>
          </a:p>
          <a:p>
            <a:pPr lvl="1"/>
            <a:r>
              <a:rPr lang="en-US" sz="2000"/>
              <a:t>Catalogue shall be downloadable</a:t>
            </a:r>
          </a:p>
          <a:p>
            <a:pPr lvl="1"/>
            <a:r>
              <a:rPr lang="en-US" sz="2000"/>
              <a:t>The specification and prices of up to 6 items may be compared</a:t>
            </a:r>
          </a:p>
          <a:p>
            <a:pPr lvl="1"/>
            <a:r>
              <a:rPr lang="en-US" sz="2000"/>
              <a:t>Browsing and searching facilities shall be provided</a:t>
            </a:r>
          </a:p>
          <a:p>
            <a:pPr lvl="1"/>
            <a:r>
              <a:rPr lang="en-US" sz="2000"/>
              <a:t>A function shall be provided that allows the delivery date for ordered items to be predicted</a:t>
            </a:r>
          </a:p>
          <a:p>
            <a:pPr lvl="1"/>
            <a:r>
              <a:rPr lang="en-US" sz="2000"/>
              <a:t>Virtual orders shall be supported which reserve the goods for 48 hours to allow a company order to be placed</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smtClean="0"/>
              <a:t>Catalogue: Non-functional requirements</a:t>
            </a:r>
            <a:endParaRPr lang="en-US" dirty="0"/>
          </a:p>
        </p:txBody>
      </p:sp>
      <p:sp>
        <p:nvSpPr>
          <p:cNvPr id="190467" name="Rectangle 3"/>
          <p:cNvSpPr>
            <a:spLocks noGrp="1" noChangeArrowheads="1"/>
          </p:cNvSpPr>
          <p:nvPr>
            <p:ph idx="1"/>
          </p:nvPr>
        </p:nvSpPr>
        <p:spPr/>
        <p:txBody>
          <a:bodyPr/>
          <a:lstStyle/>
          <a:p>
            <a:r>
              <a:rPr lang="en-US" smtClean="0"/>
              <a:t>Access shall be restricted to employees of accredited organisations</a:t>
            </a:r>
          </a:p>
          <a:p>
            <a:r>
              <a:rPr lang="en-US" smtClean="0"/>
              <a:t>Prices and configurations offered to each organisation shall be confidential</a:t>
            </a:r>
          </a:p>
          <a:p>
            <a:r>
              <a:rPr lang="en-US" smtClean="0"/>
              <a:t>The catalogue shall be available from 0700 to 1100</a:t>
            </a:r>
          </a:p>
          <a:p>
            <a:r>
              <a:rPr lang="en-US" smtClean="0"/>
              <a:t>The catalogue shall be able to process up to 10 requests per second</a:t>
            </a:r>
            <a:endParaRPr lang="en-US"/>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a:t>descriptions of catalog service operations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286357"/>
              </p:ext>
            </p:extLst>
          </p:nvPr>
        </p:nvGraphicFramePr>
        <p:xfrm>
          <a:off x="903089" y="2256166"/>
          <a:ext cx="7406572" cy="2430145"/>
        </p:xfrm>
        <a:graphic>
          <a:graphicData uri="http://schemas.openxmlformats.org/drawingml/2006/table">
            <a:tbl>
              <a:tblPr firstRow="1" bandRow="1">
                <a:tableStyleId>{5C22544A-7EE6-4342-B048-85BDC9FD1C3A}</a:tableStyleId>
              </a:tblPr>
              <a:tblGrid>
                <a:gridCol w="1862511">
                  <a:extLst>
                    <a:ext uri="{9D8B030D-6E8A-4147-A177-3AD203B41FA5}">
                      <a16:colId xmlns:a16="http://schemas.microsoft.com/office/drawing/2014/main" val="20000"/>
                    </a:ext>
                  </a:extLst>
                </a:gridCol>
                <a:gridCol w="5544061">
                  <a:extLst>
                    <a:ext uri="{9D8B030D-6E8A-4147-A177-3AD203B41FA5}">
                      <a16:colId xmlns:a16="http://schemas.microsoft.com/office/drawing/2014/main" val="20001"/>
                    </a:ext>
                  </a:extLst>
                </a:gridCol>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Operation</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pPr>
                      <a:r>
                        <a:rPr lang="en-GB" sz="1600" dirty="0" err="1" smtClean="0">
                          <a:solidFill>
                            <a:srgbClr val="000000"/>
                          </a:solidFill>
                          <a:latin typeface="Arial"/>
                          <a:ea typeface="Times New Roman"/>
                          <a:cs typeface="Arial"/>
                        </a:rPr>
                        <a:t>MakeCatalog</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Creates a version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tailored for a specific customer. Includes an optional parameter to create a downloadable PDF version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Lookup</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Displays all of the data associated with a specified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item. </a:t>
                      </a:r>
                    </a:p>
                  </a:txBody>
                  <a:tcPr marL="68580" marR="68580" marT="36195" marB="0"/>
                </a:tc>
                <a:extLst>
                  <a:ext uri="{0D108BD9-81ED-4DB2-BD59-A6C34878D82A}">
                    <a16:rowId xmlns:a16="http://schemas.microsoft.com/office/drawing/2014/main" val="10002"/>
                  </a:ext>
                </a:extLst>
              </a:tr>
              <a:tr h="370840">
                <a:tc>
                  <a:txBody>
                    <a:bodyPr/>
                    <a:lstStyle/>
                    <a:p>
                      <a:pPr algn="just">
                        <a:spcAft>
                          <a:spcPts val="0"/>
                        </a:spcAft>
                      </a:pPr>
                      <a:r>
                        <a:rPr lang="en-GB" sz="1600" dirty="0">
                          <a:solidFill>
                            <a:srgbClr val="000000"/>
                          </a:solidFill>
                          <a:latin typeface="Arial"/>
                          <a:ea typeface="Times New Roman"/>
                          <a:cs typeface="Arial"/>
                        </a:rPr>
                        <a:t>Search</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This operation takes a logical expression and searches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according to that expression. It displays a list of all items that match the search expression.</a:t>
                      </a: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a:t>descriptions of catalog service operations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033118"/>
              </p:ext>
            </p:extLst>
          </p:nvPr>
        </p:nvGraphicFramePr>
        <p:xfrm>
          <a:off x="889573" y="2242656"/>
          <a:ext cx="7293232" cy="2430145"/>
        </p:xfrm>
        <a:graphic>
          <a:graphicData uri="http://schemas.openxmlformats.org/drawingml/2006/table">
            <a:tbl>
              <a:tblPr firstRow="1" bandRow="1">
                <a:tableStyleId>{5C22544A-7EE6-4342-B048-85BDC9FD1C3A}</a:tableStyleId>
              </a:tblPr>
              <a:tblGrid>
                <a:gridCol w="2145342">
                  <a:extLst>
                    <a:ext uri="{9D8B030D-6E8A-4147-A177-3AD203B41FA5}">
                      <a16:colId xmlns:a16="http://schemas.microsoft.com/office/drawing/2014/main" val="20000"/>
                    </a:ext>
                  </a:extLst>
                </a:gridCol>
                <a:gridCol w="5147890">
                  <a:extLst>
                    <a:ext uri="{9D8B030D-6E8A-4147-A177-3AD203B41FA5}">
                      <a16:colId xmlns:a16="http://schemas.microsoft.com/office/drawing/2014/main" val="20001"/>
                    </a:ext>
                  </a:extLst>
                </a:gridCol>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Operation</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Compare</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Provides a comparison of up to six characteristics (e.g., price, dimensions, processor speed, etc.) of up to four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items.</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600" dirty="0" err="1">
                          <a:solidFill>
                            <a:srgbClr val="000000"/>
                          </a:solidFill>
                          <a:latin typeface="Arial"/>
                          <a:ea typeface="Times New Roman"/>
                          <a:cs typeface="Arial"/>
                        </a:rPr>
                        <a:t>CheckDelivery</a:t>
                      </a:r>
                      <a:endParaRPr lang="en-GB" sz="1600"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Returns the predicted delivery date for an item if ordered that day. </a:t>
                      </a:r>
                    </a:p>
                  </a:txBody>
                  <a:tcPr marL="68580" marR="68580" marT="36195" marB="0"/>
                </a:tc>
                <a:extLst>
                  <a:ext uri="{0D108BD9-81ED-4DB2-BD59-A6C34878D82A}">
                    <a16:rowId xmlns:a16="http://schemas.microsoft.com/office/drawing/2014/main" val="10002"/>
                  </a:ext>
                </a:extLst>
              </a:tr>
              <a:tr h="370840">
                <a:tc>
                  <a:txBody>
                    <a:bodyPr/>
                    <a:lstStyle/>
                    <a:p>
                      <a:pPr algn="just">
                        <a:spcAft>
                          <a:spcPts val="300"/>
                        </a:spcAft>
                      </a:pPr>
                      <a:r>
                        <a:rPr lang="en-GB" sz="1600">
                          <a:solidFill>
                            <a:srgbClr val="000000"/>
                          </a:solidFill>
                          <a:latin typeface="Arial"/>
                          <a:ea typeface="Times New Roman"/>
                          <a:cs typeface="Arial"/>
                        </a:rPr>
                        <a:t>MakeVirtualOrder </a:t>
                      </a:r>
                    </a:p>
                  </a:txBody>
                  <a:tcPr marL="68580" marR="68580" marT="36195" marB="0"/>
                </a:tc>
                <a:tc>
                  <a:txBody>
                    <a:bodyPr/>
                    <a:lstStyle/>
                    <a:p>
                      <a:pPr algn="just">
                        <a:spcAft>
                          <a:spcPts val="300"/>
                        </a:spcAft>
                      </a:pPr>
                      <a:r>
                        <a:rPr lang="en-GB" sz="1600" dirty="0">
                          <a:solidFill>
                            <a:srgbClr val="000000"/>
                          </a:solidFill>
                          <a:latin typeface="Arial"/>
                          <a:ea typeface="Times New Roman"/>
                          <a:cs typeface="Arial"/>
                        </a:rPr>
                        <a:t>Reserves the number of items to be ordered by a customer and provides item information for the customer’s own procurement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Service interface design</a:t>
            </a:r>
          </a:p>
        </p:txBody>
      </p:sp>
      <p:sp>
        <p:nvSpPr>
          <p:cNvPr id="191491" name="Rectangle 3"/>
          <p:cNvSpPr>
            <a:spLocks noGrp="1" noChangeArrowheads="1"/>
          </p:cNvSpPr>
          <p:nvPr>
            <p:ph idx="1"/>
          </p:nvPr>
        </p:nvSpPr>
        <p:spPr/>
        <p:txBody>
          <a:bodyPr/>
          <a:lstStyle/>
          <a:p>
            <a:r>
              <a:rPr lang="en-US"/>
              <a:t>Involves thinking about the operations associated with the service and the messages exchanged</a:t>
            </a:r>
          </a:p>
          <a:p>
            <a:r>
              <a:rPr lang="en-US"/>
              <a:t>The number of messages exchanged to complete a service request should normally be minimised. </a:t>
            </a:r>
          </a:p>
          <a:p>
            <a:r>
              <a:rPr lang="en-US"/>
              <a:t>Service state information may have to be included in messages</a:t>
            </a:r>
          </a:p>
          <a:p>
            <a:endParaRPr lang="en-US"/>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Interface design stages</a:t>
            </a:r>
          </a:p>
        </p:txBody>
      </p:sp>
      <p:sp>
        <p:nvSpPr>
          <p:cNvPr id="192515" name="Rectangle 3"/>
          <p:cNvSpPr>
            <a:spLocks noGrp="1" noChangeArrowheads="1"/>
          </p:cNvSpPr>
          <p:nvPr>
            <p:ph idx="1"/>
          </p:nvPr>
        </p:nvSpPr>
        <p:spPr/>
        <p:txBody>
          <a:bodyPr/>
          <a:lstStyle/>
          <a:p>
            <a:r>
              <a:rPr lang="en-US" sz="2400" dirty="0"/>
              <a:t>Logical interface design</a:t>
            </a:r>
          </a:p>
          <a:p>
            <a:pPr lvl="1"/>
            <a:r>
              <a:rPr lang="en-US" sz="2000" dirty="0"/>
              <a:t>Starts with the service requirements and defines the operation names and parameters associated with the service.  Exceptions should also be defined</a:t>
            </a:r>
          </a:p>
          <a:p>
            <a:r>
              <a:rPr lang="en-US" sz="2400" dirty="0"/>
              <a:t>Message </a:t>
            </a:r>
            <a:r>
              <a:rPr lang="en-US" sz="2400" dirty="0" smtClean="0"/>
              <a:t>design (SOAP)</a:t>
            </a:r>
            <a:endParaRPr lang="en-US" sz="2400" dirty="0"/>
          </a:p>
          <a:p>
            <a:pPr lvl="1"/>
            <a:r>
              <a:rPr lang="en-US" sz="2000" dirty="0" smtClean="0"/>
              <a:t>For SOAP-based services, design </a:t>
            </a:r>
            <a:r>
              <a:rPr lang="en-US" sz="2000" dirty="0"/>
              <a:t>the structure and </a:t>
            </a:r>
            <a:r>
              <a:rPr lang="en-US" sz="2000" dirty="0" err="1"/>
              <a:t>organisation</a:t>
            </a:r>
            <a:r>
              <a:rPr lang="en-US" sz="2000" dirty="0"/>
              <a:t> of the input and output messages. Notations such as the UML are a more abstract representation than XML</a:t>
            </a:r>
          </a:p>
          <a:p>
            <a:pPr lvl="1"/>
            <a:r>
              <a:rPr lang="en-US" sz="2000" dirty="0" smtClean="0"/>
              <a:t>The </a:t>
            </a:r>
            <a:r>
              <a:rPr lang="en-US" sz="2000" dirty="0"/>
              <a:t>logical specification is converted to a WSDL </a:t>
            </a:r>
            <a:r>
              <a:rPr lang="en-US" sz="2000" dirty="0" smtClean="0"/>
              <a:t>description</a:t>
            </a:r>
          </a:p>
          <a:p>
            <a:r>
              <a:rPr lang="en-US" sz="2400" dirty="0" smtClean="0"/>
              <a:t>Interface design (REST)</a:t>
            </a:r>
          </a:p>
          <a:p>
            <a:pPr lvl="1"/>
            <a:r>
              <a:rPr lang="en-US" sz="2000" dirty="0" smtClean="0"/>
              <a:t>Design how the required operations map onto REST operations and what resources are required.</a:t>
            </a:r>
            <a:endParaRPr lang="en-US" sz="20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interface design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1711198"/>
              </p:ext>
            </p:extLst>
          </p:nvPr>
        </p:nvGraphicFramePr>
        <p:xfrm>
          <a:off x="457200" y="1837356"/>
          <a:ext cx="8229600" cy="262826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Operation</a:t>
                      </a:r>
                      <a:endParaRPr lang="en-GB" sz="1600" b="1" dirty="0">
                        <a:solidFill>
                          <a:srgbClr val="000000"/>
                        </a:solidFill>
                        <a:latin typeface="Arial"/>
                        <a:ea typeface="Times New Roman"/>
                        <a:cs typeface="Arial"/>
                      </a:endParaRPr>
                    </a:p>
                  </a:txBody>
                  <a:tcPr marL="68580" marR="68580" marT="0" marB="0"/>
                </a:tc>
                <a:tc>
                  <a:txBody>
                    <a:bodyPr/>
                    <a:lstStyle/>
                    <a:p>
                      <a:pPr algn="l">
                        <a:spcBef>
                          <a:spcPts val="300"/>
                        </a:spcBef>
                        <a:spcAft>
                          <a:spcPts val="300"/>
                        </a:spcAft>
                      </a:pPr>
                      <a:r>
                        <a:rPr lang="en-GB" sz="1600" b="1">
                          <a:solidFill>
                            <a:srgbClr val="000000"/>
                          </a:solidFill>
                          <a:latin typeface="Arial"/>
                          <a:ea typeface="Times New Roman"/>
                          <a:cs typeface="Arial"/>
                        </a:rPr>
                        <a:t>Inputs</a:t>
                      </a: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Outputs</a:t>
                      </a:r>
                    </a:p>
                  </a:txBody>
                  <a:tcPr marL="68580" marR="68580" marT="0"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Exceptions</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l">
                        <a:spcAft>
                          <a:spcPts val="0"/>
                        </a:spcAft>
                      </a:pPr>
                      <a:r>
                        <a:rPr lang="en-GB" sz="1600" dirty="0" err="1" smtClean="0">
                          <a:solidFill>
                            <a:srgbClr val="000000"/>
                          </a:solidFill>
                          <a:latin typeface="Arial"/>
                          <a:ea typeface="Times New Roman"/>
                          <a:cs typeface="Arial"/>
                        </a:rPr>
                        <a:t>MakeCatalog</a:t>
                      </a:r>
                      <a:endParaRPr lang="en-GB" sz="16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mcIn</a:t>
                      </a:r>
                      <a:r>
                        <a:rPr lang="en-GB" sz="1600" dirty="0">
                          <a:solidFill>
                            <a:srgbClr val="000000"/>
                          </a:solidFill>
                          <a:latin typeface="Arial"/>
                          <a:ea typeface="Times New Roman"/>
                          <a:cs typeface="Arial"/>
                        </a:rPr>
                        <a:t/>
                      </a:r>
                      <a:br>
                        <a:rPr lang="en-GB" sz="1600" dirty="0">
                          <a:solidFill>
                            <a:srgbClr val="000000"/>
                          </a:solidFill>
                          <a:latin typeface="Arial"/>
                          <a:ea typeface="Times New Roman"/>
                          <a:cs typeface="Arial"/>
                        </a:rPr>
                      </a:br>
                      <a:r>
                        <a:rPr lang="en-GB" sz="1600" dirty="0">
                          <a:solidFill>
                            <a:srgbClr val="000000"/>
                          </a:solidFill>
                          <a:latin typeface="Arial"/>
                          <a:ea typeface="Times New Roman"/>
                          <a:cs typeface="Arial"/>
                        </a:rPr>
                        <a:t>Company id</a:t>
                      </a:r>
                    </a:p>
                    <a:p>
                      <a:pPr algn="l">
                        <a:spcAft>
                          <a:spcPts val="0"/>
                        </a:spcAft>
                      </a:pPr>
                      <a:r>
                        <a:rPr lang="en-GB" sz="1600" dirty="0">
                          <a:solidFill>
                            <a:srgbClr val="000000"/>
                          </a:solidFill>
                          <a:latin typeface="Arial"/>
                          <a:ea typeface="Times New Roman"/>
                          <a:cs typeface="Arial"/>
                        </a:rPr>
                        <a:t>PDF-flag</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mcOut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URL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for that company</a:t>
                      </a:r>
                    </a:p>
                  </a:txBody>
                  <a:tcPr marL="68580" marR="68580" marT="36195" marB="0"/>
                </a:tc>
                <a:tc>
                  <a:txBody>
                    <a:bodyPr/>
                    <a:lstStyle/>
                    <a:p>
                      <a:pPr algn="l">
                        <a:spcAft>
                          <a:spcPts val="0"/>
                        </a:spcAft>
                      </a:pPr>
                      <a:r>
                        <a:rPr lang="en-GB" sz="1600" i="1">
                          <a:solidFill>
                            <a:srgbClr val="000000"/>
                          </a:solidFill>
                          <a:latin typeface="Arial"/>
                          <a:ea typeface="Times New Roman"/>
                          <a:cs typeface="Arial"/>
                        </a:rPr>
                        <a:t>mcFault</a:t>
                      </a:r>
                      <a:endParaRPr lang="en-GB" sz="1600">
                        <a:solidFill>
                          <a:srgbClr val="000000"/>
                        </a:solidFill>
                        <a:latin typeface="Arial"/>
                        <a:ea typeface="Times New Roman"/>
                        <a:cs typeface="Arial"/>
                      </a:endParaRPr>
                    </a:p>
                    <a:p>
                      <a:pPr algn="l">
                        <a:spcAft>
                          <a:spcPts val="0"/>
                        </a:spcAft>
                      </a:pPr>
                      <a:r>
                        <a:rPr lang="en-GB" sz="1600">
                          <a:solidFill>
                            <a:srgbClr val="000000"/>
                          </a:solidFill>
                          <a:latin typeface="Arial"/>
                          <a:ea typeface="Times New Roman"/>
                          <a:cs typeface="Arial"/>
                        </a:rPr>
                        <a:t>Invalid company id</a:t>
                      </a:r>
                    </a:p>
                  </a:txBody>
                  <a:tcPr marL="68580" marR="68580" marT="36195" marB="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Lookup</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lookIn</a:t>
                      </a:r>
                      <a:endParaRPr lang="en-GB" sz="1600" dirty="0">
                        <a:solidFill>
                          <a:srgbClr val="000000"/>
                        </a:solidFill>
                        <a:latin typeface="Arial"/>
                        <a:ea typeface="Times New Roman"/>
                        <a:cs typeface="Arial"/>
                      </a:endParaRPr>
                    </a:p>
                    <a:p>
                      <a:pPr algn="l">
                        <a:spcAft>
                          <a:spcPts val="0"/>
                        </a:spcAft>
                      </a:pPr>
                      <a:r>
                        <a:rPr lang="en-GB" sz="1600" dirty="0" err="1" smtClean="0">
                          <a:solidFill>
                            <a:srgbClr val="000000"/>
                          </a:solidFill>
                          <a:latin typeface="Arial"/>
                          <a:ea typeface="Times New Roman"/>
                          <a:cs typeface="Arial"/>
                        </a:rPr>
                        <a:t>Catalog</a:t>
                      </a:r>
                      <a:r>
                        <a:rPr lang="en-GB" sz="1600" dirty="0" smtClean="0">
                          <a:solidFill>
                            <a:srgbClr val="000000"/>
                          </a:solidFill>
                          <a:latin typeface="Arial"/>
                          <a:ea typeface="Times New Roman"/>
                          <a:cs typeface="Arial"/>
                        </a:rPr>
                        <a:t> URL</a:t>
                      </a:r>
                      <a:endParaRPr lang="en-GB" sz="1600" dirty="0">
                        <a:solidFill>
                          <a:srgbClr val="000000"/>
                        </a:solidFill>
                        <a:latin typeface="Arial"/>
                        <a:ea typeface="Times New Roman"/>
                        <a:cs typeface="Arial"/>
                      </a:endParaRPr>
                    </a:p>
                    <a:p>
                      <a:pPr algn="l">
                        <a:spcAft>
                          <a:spcPts val="0"/>
                        </a:spcAft>
                      </a:pP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txBody>
                  <a:tcPr marL="68580" marR="68580" marT="36195" marB="0"/>
                </a:tc>
                <a:tc>
                  <a:txBody>
                    <a:bodyPr/>
                    <a:lstStyle/>
                    <a:p>
                      <a:pPr algn="l">
                        <a:spcAft>
                          <a:spcPts val="0"/>
                        </a:spcAft>
                      </a:pPr>
                      <a:r>
                        <a:rPr lang="en-GB" sz="1600" i="1">
                          <a:solidFill>
                            <a:srgbClr val="000000"/>
                          </a:solidFill>
                          <a:latin typeface="Arial"/>
                          <a:ea typeface="Times New Roman"/>
                          <a:cs typeface="Arial"/>
                        </a:rPr>
                        <a:t>lookOut</a:t>
                      </a:r>
                      <a:endParaRPr lang="en-GB" sz="1600">
                        <a:solidFill>
                          <a:srgbClr val="000000"/>
                        </a:solidFill>
                        <a:latin typeface="Arial"/>
                        <a:ea typeface="Times New Roman"/>
                        <a:cs typeface="Arial"/>
                      </a:endParaRPr>
                    </a:p>
                    <a:p>
                      <a:pPr algn="l">
                        <a:spcAft>
                          <a:spcPts val="0"/>
                        </a:spcAft>
                      </a:pPr>
                      <a:r>
                        <a:rPr lang="en-GB" sz="1600">
                          <a:solidFill>
                            <a:srgbClr val="000000"/>
                          </a:solidFill>
                          <a:latin typeface="Arial"/>
                          <a:ea typeface="Times New Roman"/>
                          <a:cs typeface="Arial"/>
                        </a:rPr>
                        <a:t>URL of page with the item information</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lookFault</a:t>
                      </a:r>
                      <a:endParaRPr lang="en-GB" sz="1600" dirty="0">
                        <a:solidFill>
                          <a:srgbClr val="000000"/>
                        </a:solidFill>
                        <a:latin typeface="Arial"/>
                        <a:ea typeface="Times New Roman"/>
                        <a:cs typeface="Arial"/>
                      </a:endParaRPr>
                    </a:p>
                    <a:p>
                      <a:pPr algn="l">
                        <a:spcAft>
                          <a:spcPts val="0"/>
                        </a:spcAft>
                      </a:pPr>
                      <a:r>
                        <a:rPr lang="en-GB" sz="1600" dirty="0" smtClean="0">
                          <a:solidFill>
                            <a:srgbClr val="000000"/>
                          </a:solidFill>
                          <a:latin typeface="Arial"/>
                          <a:ea typeface="Times New Roman"/>
                          <a:cs typeface="Arial"/>
                        </a:rPr>
                        <a:t>Invalid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txBody>
                  <a:tcPr marL="68580" marR="68580" marT="36195" marB="0"/>
                </a:tc>
                <a:extLst>
                  <a:ext uri="{0D108BD9-81ED-4DB2-BD59-A6C34878D82A}">
                    <a16:rowId xmlns:a16="http://schemas.microsoft.com/office/drawing/2014/main" val="10002"/>
                  </a:ext>
                </a:extLst>
              </a:tr>
              <a:tr h="370840">
                <a:tc>
                  <a:txBody>
                    <a:bodyPr/>
                    <a:lstStyle/>
                    <a:p>
                      <a:pPr algn="just">
                        <a:spcAft>
                          <a:spcPts val="0"/>
                        </a:spcAft>
                      </a:pPr>
                      <a:r>
                        <a:rPr lang="en-GB" sz="1500" dirty="0">
                          <a:solidFill>
                            <a:srgbClr val="000000"/>
                          </a:solidFill>
                          <a:latin typeface="Arial"/>
                          <a:ea typeface="Times New Roman"/>
                          <a:cs typeface="Arial"/>
                        </a:rPr>
                        <a:t>Search</a:t>
                      </a:r>
                    </a:p>
                  </a:txBody>
                  <a:tcPr marL="68580" marR="68580" marT="36195" marB="0"/>
                </a:tc>
                <a:tc>
                  <a:txBody>
                    <a:bodyPr/>
                    <a:lstStyle/>
                    <a:p>
                      <a:pPr algn="l">
                        <a:spcAft>
                          <a:spcPts val="0"/>
                        </a:spcAft>
                      </a:pPr>
                      <a:r>
                        <a:rPr lang="en-GB" sz="1500" i="1" dirty="0" err="1">
                          <a:solidFill>
                            <a:srgbClr val="000000"/>
                          </a:solidFill>
                          <a:latin typeface="Arial"/>
                          <a:ea typeface="Times New Roman"/>
                          <a:cs typeface="Arial"/>
                        </a:rPr>
                        <a:t>searchIn</a:t>
                      </a:r>
                      <a:endParaRPr lang="en-GB" sz="1500" dirty="0">
                        <a:solidFill>
                          <a:srgbClr val="000000"/>
                        </a:solidFill>
                        <a:latin typeface="Arial"/>
                        <a:ea typeface="Times New Roman"/>
                        <a:cs typeface="Arial"/>
                      </a:endParaRPr>
                    </a:p>
                    <a:p>
                      <a:pPr algn="l">
                        <a:spcAft>
                          <a:spcPts val="0"/>
                        </a:spcAft>
                      </a:pPr>
                      <a:r>
                        <a:rPr lang="en-GB" sz="1500" dirty="0" err="1" smtClean="0">
                          <a:solidFill>
                            <a:srgbClr val="000000"/>
                          </a:solidFill>
                          <a:latin typeface="Arial"/>
                          <a:ea typeface="Times New Roman"/>
                          <a:cs typeface="Arial"/>
                        </a:rPr>
                        <a:t>Catalog</a:t>
                      </a:r>
                      <a:r>
                        <a:rPr lang="en-GB" sz="1500" dirty="0" smtClean="0">
                          <a:solidFill>
                            <a:srgbClr val="000000"/>
                          </a:solidFill>
                          <a:latin typeface="Arial"/>
                          <a:ea typeface="Times New Roman"/>
                          <a:cs typeface="Arial"/>
                        </a:rPr>
                        <a:t> URL</a:t>
                      </a:r>
                      <a:endParaRPr lang="en-GB" sz="1500" dirty="0">
                        <a:solidFill>
                          <a:srgbClr val="000000"/>
                        </a:solidFill>
                        <a:latin typeface="Arial"/>
                        <a:ea typeface="Times New Roman"/>
                        <a:cs typeface="Arial"/>
                      </a:endParaRPr>
                    </a:p>
                    <a:p>
                      <a:pPr algn="l">
                        <a:spcAft>
                          <a:spcPts val="0"/>
                        </a:spcAft>
                      </a:pPr>
                      <a:r>
                        <a:rPr lang="en-GB" sz="1500" dirty="0">
                          <a:solidFill>
                            <a:srgbClr val="000000"/>
                          </a:solidFill>
                          <a:latin typeface="Arial"/>
                          <a:ea typeface="Times New Roman"/>
                          <a:cs typeface="Arial"/>
                        </a:rPr>
                        <a:t>Search string</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searchOut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URL of web page with search results</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searchFault</a:t>
                      </a:r>
                      <a:endParaRPr lang="en-GB" sz="1500" dirty="0">
                        <a:solidFill>
                          <a:srgbClr val="000000"/>
                        </a:solidFill>
                        <a:latin typeface="Arial"/>
                        <a:ea typeface="Times New Roman"/>
                        <a:cs typeface="Arial"/>
                      </a:endParaRPr>
                    </a:p>
                    <a:p>
                      <a:pPr algn="just">
                        <a:spcAft>
                          <a:spcPts val="0"/>
                        </a:spcAft>
                      </a:pPr>
                      <a:r>
                        <a:rPr lang="en-GB" sz="1500" dirty="0" smtClean="0">
                          <a:solidFill>
                            <a:srgbClr val="000000"/>
                          </a:solidFill>
                          <a:latin typeface="Arial"/>
                          <a:ea typeface="Times New Roman"/>
                          <a:cs typeface="Arial"/>
                        </a:rPr>
                        <a:t>Badly </a:t>
                      </a:r>
                      <a:r>
                        <a:rPr lang="en-GB" sz="1500" dirty="0">
                          <a:solidFill>
                            <a:srgbClr val="000000"/>
                          </a:solidFill>
                          <a:latin typeface="Arial"/>
                          <a:ea typeface="Times New Roman"/>
                          <a:cs typeface="Arial"/>
                        </a:rPr>
                        <a:t>formed search string</a:t>
                      </a: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smtClean="0"/>
              <a:t>service-oriented </a:t>
            </a:r>
            <a:r>
              <a:rPr lang="en-US" smtClean="0"/>
              <a:t>approach</a:t>
            </a:r>
            <a:endParaRPr lang="en-US" dirty="0"/>
          </a:p>
        </p:txBody>
      </p:sp>
      <p:sp>
        <p:nvSpPr>
          <p:cNvPr id="3" name="Content Placeholder 2"/>
          <p:cNvSpPr>
            <a:spLocks noGrp="1"/>
          </p:cNvSpPr>
          <p:nvPr>
            <p:ph idx="1"/>
          </p:nvPr>
        </p:nvSpPr>
        <p:spPr/>
        <p:txBody>
          <a:bodyPr/>
          <a:lstStyle/>
          <a:p>
            <a:r>
              <a:rPr lang="en-GB" dirty="0"/>
              <a:t>Services can be offered by any service provider inside or outside of an </a:t>
            </a:r>
            <a:r>
              <a:rPr lang="en-GB" dirty="0" smtClean="0"/>
              <a:t>organisation so organizations </a:t>
            </a:r>
            <a:r>
              <a:rPr lang="en-GB" dirty="0"/>
              <a:t>can create applications by integrating services from a range of providers. </a:t>
            </a:r>
            <a:endParaRPr lang="en-GB" dirty="0" smtClean="0"/>
          </a:p>
          <a:p>
            <a:r>
              <a:rPr lang="en-GB" dirty="0" smtClean="0"/>
              <a:t>The </a:t>
            </a:r>
            <a:r>
              <a:rPr lang="en-GB" dirty="0"/>
              <a:t>service provider makes information about the service public so that any authorised user can use the service. </a:t>
            </a:r>
            <a:endParaRPr lang="en-GB" dirty="0" smtClean="0"/>
          </a:p>
          <a:p>
            <a:r>
              <a:rPr lang="en-GB" dirty="0" smtClean="0"/>
              <a:t>Applications </a:t>
            </a:r>
            <a:r>
              <a:rPr lang="en-GB" dirty="0"/>
              <a:t>can delay the binding of services until they are deployed or until execution. </a:t>
            </a:r>
            <a:r>
              <a:rPr lang="en-GB" dirty="0" smtClean="0"/>
              <a:t>This </a:t>
            </a:r>
            <a:r>
              <a:rPr lang="en-GB" dirty="0"/>
              <a:t>means that applications can be reactive and adapt their operation to cope with changes to their execution environment.</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a:t>
            </a:fld>
            <a:endParaRPr lang="en-US"/>
          </a:p>
        </p:txBody>
      </p:sp>
    </p:spTree>
    <p:extLst>
      <p:ext uri="{BB962C8B-B14F-4D97-AF65-F5344CB8AC3E}">
        <p14:creationId xmlns:p14="http://schemas.microsoft.com/office/powerpoint/2010/main" val="1090549165"/>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interface design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1809971"/>
              </p:ext>
            </p:extLst>
          </p:nvPr>
        </p:nvGraphicFramePr>
        <p:xfrm>
          <a:off x="294243" y="1634707"/>
          <a:ext cx="8227404" cy="5104765"/>
        </p:xfrm>
        <a:graphic>
          <a:graphicData uri="http://schemas.openxmlformats.org/drawingml/2006/table">
            <a:tbl>
              <a:tblPr firstRow="1" bandRow="1">
                <a:tableStyleId>{5C22544A-7EE6-4342-B048-85BDC9FD1C3A}</a:tableStyleId>
              </a:tblPr>
              <a:tblGrid>
                <a:gridCol w="205520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Bef>
                          <a:spcPts val="300"/>
                        </a:spcBef>
                        <a:spcAft>
                          <a:spcPts val="300"/>
                        </a:spcAft>
                      </a:pPr>
                      <a:r>
                        <a:rPr lang="en-GB" sz="1500" b="1" dirty="0" smtClean="0">
                          <a:solidFill>
                            <a:srgbClr val="000000"/>
                          </a:solidFill>
                          <a:latin typeface="Arial"/>
                          <a:ea typeface="Times New Roman"/>
                          <a:cs typeface="Arial"/>
                        </a:rPr>
                        <a:t>Operation</a:t>
                      </a:r>
                      <a:endParaRPr lang="en-GB" sz="1500" b="1" dirty="0">
                        <a:solidFill>
                          <a:srgbClr val="000000"/>
                        </a:solidFill>
                        <a:latin typeface="Arial"/>
                        <a:ea typeface="Times New Roman"/>
                        <a:cs typeface="Arial"/>
                      </a:endParaRPr>
                    </a:p>
                  </a:txBody>
                  <a:tcPr marL="68580" marR="68580" marT="0" marB="0"/>
                </a:tc>
                <a:tc>
                  <a:txBody>
                    <a:bodyPr/>
                    <a:lstStyle/>
                    <a:p>
                      <a:pPr algn="l">
                        <a:spcBef>
                          <a:spcPts val="300"/>
                        </a:spcBef>
                        <a:spcAft>
                          <a:spcPts val="300"/>
                        </a:spcAft>
                      </a:pPr>
                      <a:r>
                        <a:rPr lang="en-GB" sz="1500" b="1">
                          <a:solidFill>
                            <a:srgbClr val="000000"/>
                          </a:solidFill>
                          <a:latin typeface="Arial"/>
                          <a:ea typeface="Times New Roman"/>
                          <a:cs typeface="Arial"/>
                        </a:rPr>
                        <a:t>Inputs</a:t>
                      </a:r>
                    </a:p>
                  </a:txBody>
                  <a:tcPr marL="68580" marR="68580" marT="0" marB="0"/>
                </a:tc>
                <a:tc>
                  <a:txBody>
                    <a:bodyPr/>
                    <a:lstStyle/>
                    <a:p>
                      <a:pPr algn="just">
                        <a:spcBef>
                          <a:spcPts val="300"/>
                        </a:spcBef>
                        <a:spcAft>
                          <a:spcPts val="300"/>
                        </a:spcAft>
                      </a:pPr>
                      <a:r>
                        <a:rPr lang="en-GB" sz="1500" b="1">
                          <a:solidFill>
                            <a:srgbClr val="000000"/>
                          </a:solidFill>
                          <a:latin typeface="Arial"/>
                          <a:ea typeface="Times New Roman"/>
                          <a:cs typeface="Arial"/>
                        </a:rPr>
                        <a:t>Outputs</a:t>
                      </a:r>
                    </a:p>
                  </a:txBody>
                  <a:tcPr marL="68580" marR="68580" marT="0" marB="0"/>
                </a:tc>
                <a:tc>
                  <a:txBody>
                    <a:bodyPr/>
                    <a:lstStyle/>
                    <a:p>
                      <a:pPr algn="just">
                        <a:spcBef>
                          <a:spcPts val="300"/>
                        </a:spcBef>
                        <a:spcAft>
                          <a:spcPts val="300"/>
                        </a:spcAft>
                      </a:pPr>
                      <a:r>
                        <a:rPr lang="en-GB" sz="1500" b="1" dirty="0" smtClean="0">
                          <a:solidFill>
                            <a:srgbClr val="000000"/>
                          </a:solidFill>
                          <a:latin typeface="Arial"/>
                          <a:ea typeface="Times New Roman"/>
                          <a:cs typeface="Arial"/>
                        </a:rPr>
                        <a:t>Exceptions</a:t>
                      </a:r>
                      <a:endParaRPr lang="en-GB" sz="15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Compare</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compIn</a:t>
                      </a:r>
                      <a:endParaRPr lang="en-GB" sz="1600" dirty="0">
                        <a:solidFill>
                          <a:srgbClr val="000000"/>
                        </a:solidFill>
                        <a:latin typeface="Arial"/>
                        <a:ea typeface="Times New Roman"/>
                        <a:cs typeface="Arial"/>
                      </a:endParaRPr>
                    </a:p>
                    <a:p>
                      <a:pPr algn="l">
                        <a:spcAft>
                          <a:spcPts val="0"/>
                        </a:spcAft>
                      </a:pPr>
                      <a:r>
                        <a:rPr lang="en-GB" sz="1600" dirty="0" err="1" smtClean="0">
                          <a:solidFill>
                            <a:srgbClr val="000000"/>
                          </a:solidFill>
                          <a:latin typeface="Arial"/>
                          <a:ea typeface="Times New Roman"/>
                          <a:cs typeface="Arial"/>
                        </a:rPr>
                        <a:t>Catalog</a:t>
                      </a:r>
                      <a:r>
                        <a:rPr lang="en-GB" sz="1600" dirty="0" smtClean="0">
                          <a:solidFill>
                            <a:srgbClr val="000000"/>
                          </a:solidFill>
                          <a:latin typeface="Arial"/>
                          <a:ea typeface="Times New Roman"/>
                          <a:cs typeface="Arial"/>
                        </a:rPr>
                        <a:t> URL</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Entry attribute (up to 6)</a:t>
                      </a:r>
                      <a:br>
                        <a:rPr lang="en-GB" sz="1600" dirty="0">
                          <a:solidFill>
                            <a:srgbClr val="000000"/>
                          </a:solidFill>
                          <a:latin typeface="Arial"/>
                          <a:ea typeface="Times New Roman"/>
                          <a:cs typeface="Arial"/>
                        </a:rPr>
                      </a:b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 (up to 4)</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compOut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URL of page showing comparison table</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compFault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Invalid company id</a:t>
                      </a:r>
                    </a:p>
                    <a:p>
                      <a:pPr algn="l">
                        <a:spcAft>
                          <a:spcPts val="0"/>
                        </a:spcAft>
                      </a:pPr>
                      <a:r>
                        <a:rPr lang="en-GB" sz="1600" dirty="0">
                          <a:solidFill>
                            <a:srgbClr val="000000"/>
                          </a:solidFill>
                          <a:latin typeface="Arial"/>
                          <a:ea typeface="Times New Roman"/>
                          <a:cs typeface="Arial"/>
                        </a:rPr>
                        <a:t>Invalid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p>
                      <a:pPr algn="l">
                        <a:spcAft>
                          <a:spcPts val="0"/>
                        </a:spcAft>
                      </a:pPr>
                      <a:r>
                        <a:rPr lang="en-GB" sz="1600" dirty="0">
                          <a:solidFill>
                            <a:srgbClr val="000000"/>
                          </a:solidFill>
                          <a:latin typeface="Arial"/>
                          <a:ea typeface="Times New Roman"/>
                          <a:cs typeface="Arial"/>
                        </a:rPr>
                        <a:t>Unknown attribute</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500" dirty="0" err="1">
                          <a:solidFill>
                            <a:srgbClr val="000000"/>
                          </a:solidFill>
                          <a:latin typeface="Arial"/>
                          <a:ea typeface="Times New Roman"/>
                          <a:cs typeface="Arial"/>
                        </a:rPr>
                        <a:t>CheckDelivery</a:t>
                      </a:r>
                      <a:endParaRPr lang="en-GB" sz="15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500" i="1" dirty="0" err="1" smtClean="0">
                          <a:solidFill>
                            <a:srgbClr val="000000"/>
                          </a:solidFill>
                          <a:latin typeface="Arial"/>
                          <a:ea typeface="Times New Roman"/>
                          <a:cs typeface="Arial"/>
                        </a:rPr>
                        <a:t>cdIn</a:t>
                      </a:r>
                      <a:endParaRPr lang="en-GB" sz="1500" dirty="0">
                        <a:solidFill>
                          <a:srgbClr val="000000"/>
                        </a:solidFill>
                        <a:latin typeface="Arial"/>
                        <a:ea typeface="Times New Roman"/>
                        <a:cs typeface="Arial"/>
                      </a:endParaRPr>
                    </a:p>
                    <a:p>
                      <a:pPr algn="l">
                        <a:spcAft>
                          <a:spcPts val="0"/>
                        </a:spcAft>
                      </a:pPr>
                      <a:r>
                        <a:rPr lang="en-GB" sz="1500" dirty="0">
                          <a:solidFill>
                            <a:srgbClr val="000000"/>
                          </a:solidFill>
                          <a:latin typeface="Arial"/>
                          <a:ea typeface="Times New Roman"/>
                          <a:cs typeface="Arial"/>
                        </a:rPr>
                        <a:t>Company id</a:t>
                      </a:r>
                    </a:p>
                    <a:p>
                      <a:pPr algn="l">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br>
                        <a:rPr lang="en-GB" sz="1500" dirty="0">
                          <a:solidFill>
                            <a:srgbClr val="000000"/>
                          </a:solidFill>
                          <a:latin typeface="Arial"/>
                          <a:ea typeface="Times New Roman"/>
                          <a:cs typeface="Arial"/>
                        </a:rPr>
                      </a:br>
                      <a:r>
                        <a:rPr lang="en-GB" sz="1500" dirty="0">
                          <a:solidFill>
                            <a:srgbClr val="000000"/>
                          </a:solidFill>
                          <a:latin typeface="Arial"/>
                          <a:ea typeface="Times New Roman"/>
                          <a:cs typeface="Arial"/>
                        </a:rPr>
                        <a:t>Number of items required</a:t>
                      </a:r>
                    </a:p>
                  </a:txBody>
                  <a:tcPr marL="68580" marR="68580" marT="36195" marB="0"/>
                </a:tc>
                <a:tc>
                  <a:txBody>
                    <a:bodyPr/>
                    <a:lstStyle/>
                    <a:p>
                      <a:pPr algn="just">
                        <a:spcAft>
                          <a:spcPts val="0"/>
                        </a:spcAft>
                      </a:pPr>
                      <a:r>
                        <a:rPr lang="en-GB" sz="1500" i="1" dirty="0" err="1" smtClean="0">
                          <a:solidFill>
                            <a:srgbClr val="000000"/>
                          </a:solidFill>
                          <a:latin typeface="Arial"/>
                          <a:ea typeface="Times New Roman"/>
                          <a:cs typeface="Arial"/>
                        </a:rPr>
                        <a:t>cdOut</a:t>
                      </a:r>
                      <a:endParaRPr lang="en-GB" sz="1500" dirty="0">
                        <a:solidFill>
                          <a:srgbClr val="000000"/>
                        </a:solidFill>
                        <a:latin typeface="Arial"/>
                        <a:ea typeface="Times New Roman"/>
                        <a:cs typeface="Arial"/>
                      </a:endParaRPr>
                    </a:p>
                    <a:p>
                      <a:pPr algn="just">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p>
                    <a:p>
                      <a:pPr algn="just">
                        <a:spcAft>
                          <a:spcPts val="0"/>
                        </a:spcAft>
                      </a:pPr>
                      <a:r>
                        <a:rPr lang="en-GB" sz="1500" dirty="0">
                          <a:solidFill>
                            <a:srgbClr val="000000"/>
                          </a:solidFill>
                          <a:latin typeface="Arial"/>
                          <a:ea typeface="Times New Roman"/>
                          <a:cs typeface="Arial"/>
                        </a:rPr>
                        <a:t>Expected delivery date</a:t>
                      </a:r>
                    </a:p>
                  </a:txBody>
                  <a:tcPr marL="68580" marR="68580" marT="36195" marB="0"/>
                </a:tc>
                <a:tc>
                  <a:txBody>
                    <a:bodyPr/>
                    <a:lstStyle/>
                    <a:p>
                      <a:pPr algn="just">
                        <a:spcAft>
                          <a:spcPts val="0"/>
                        </a:spcAft>
                      </a:pPr>
                      <a:r>
                        <a:rPr lang="en-GB" sz="1500" i="1" dirty="0" err="1" smtClean="0">
                          <a:solidFill>
                            <a:srgbClr val="000000"/>
                          </a:solidFill>
                          <a:latin typeface="Arial"/>
                          <a:ea typeface="Times New Roman"/>
                          <a:cs typeface="Arial"/>
                        </a:rPr>
                        <a:t>cdFault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Invalid company id</a:t>
                      </a:r>
                    </a:p>
                    <a:p>
                      <a:pPr algn="just">
                        <a:spcAft>
                          <a:spcPts val="0"/>
                        </a:spcAft>
                      </a:pPr>
                      <a:r>
                        <a:rPr lang="en-GB" sz="1500" dirty="0" smtClean="0">
                          <a:solidFill>
                            <a:srgbClr val="000000"/>
                          </a:solidFill>
                          <a:latin typeface="Arial"/>
                          <a:ea typeface="Times New Roman"/>
                          <a:cs typeface="Arial"/>
                        </a:rPr>
                        <a:t>No availability</a:t>
                      </a:r>
                    </a:p>
                    <a:p>
                      <a:pPr algn="just">
                        <a:spcAft>
                          <a:spcPts val="0"/>
                        </a:spcAft>
                      </a:pPr>
                      <a:r>
                        <a:rPr lang="en-GB" sz="1500" dirty="0" smtClean="0">
                          <a:solidFill>
                            <a:srgbClr val="000000"/>
                          </a:solidFill>
                          <a:latin typeface="Arial"/>
                          <a:ea typeface="Times New Roman"/>
                          <a:cs typeface="Arial"/>
                        </a:rPr>
                        <a:t>Zero items requested</a:t>
                      </a:r>
                      <a:endParaRPr lang="en-GB" sz="1500" dirty="0">
                        <a:solidFill>
                          <a:srgbClr val="000000"/>
                        </a:solidFill>
                        <a:latin typeface="Arial"/>
                        <a:ea typeface="Times New Roman"/>
                        <a:cs typeface="Arial"/>
                      </a:endParaRPr>
                    </a:p>
                  </a:txBody>
                  <a:tcPr marL="68580" marR="68580" marT="36195" marB="0"/>
                </a:tc>
                <a:extLst>
                  <a:ext uri="{0D108BD9-81ED-4DB2-BD59-A6C34878D82A}">
                    <a16:rowId xmlns:a16="http://schemas.microsoft.com/office/drawing/2014/main" val="10002"/>
                  </a:ext>
                </a:extLst>
              </a:tr>
              <a:tr h="370840">
                <a:tc>
                  <a:txBody>
                    <a:bodyPr/>
                    <a:lstStyle/>
                    <a:p>
                      <a:pPr algn="just">
                        <a:spcAft>
                          <a:spcPts val="300"/>
                        </a:spcAft>
                      </a:pPr>
                      <a:r>
                        <a:rPr lang="en-GB" sz="1500" dirty="0" err="1" smtClean="0">
                          <a:solidFill>
                            <a:srgbClr val="000000"/>
                          </a:solidFill>
                          <a:latin typeface="Arial"/>
                          <a:ea typeface="Times New Roman"/>
                          <a:cs typeface="Arial"/>
                        </a:rPr>
                        <a:t>MakeVirtualOrder</a:t>
                      </a:r>
                      <a:endParaRPr lang="en-GB" sz="1500" dirty="0">
                        <a:solidFill>
                          <a:srgbClr val="000000"/>
                        </a:solidFill>
                        <a:latin typeface="Arial"/>
                        <a:ea typeface="Times New Roman"/>
                        <a:cs typeface="Arial"/>
                      </a:endParaRPr>
                    </a:p>
                  </a:txBody>
                  <a:tcPr marL="68580" marR="68580" marT="36195" marB="0"/>
                </a:tc>
                <a:tc>
                  <a:txBody>
                    <a:bodyPr/>
                    <a:lstStyle/>
                    <a:p>
                      <a:pPr algn="l">
                        <a:spcAft>
                          <a:spcPts val="300"/>
                        </a:spcAft>
                      </a:pPr>
                      <a:r>
                        <a:rPr lang="en-GB" sz="1500" i="1">
                          <a:solidFill>
                            <a:srgbClr val="000000"/>
                          </a:solidFill>
                          <a:latin typeface="Arial"/>
                          <a:ea typeface="Times New Roman"/>
                          <a:cs typeface="Arial"/>
                        </a:rPr>
                        <a:t>poIn</a:t>
                      </a:r>
                      <a:endParaRPr lang="en-GB" sz="1500">
                        <a:solidFill>
                          <a:srgbClr val="000000"/>
                        </a:solidFill>
                        <a:latin typeface="Arial"/>
                        <a:ea typeface="Times New Roman"/>
                        <a:cs typeface="Arial"/>
                      </a:endParaRPr>
                    </a:p>
                    <a:p>
                      <a:pPr algn="l">
                        <a:spcAft>
                          <a:spcPts val="300"/>
                        </a:spcAft>
                      </a:pPr>
                      <a:r>
                        <a:rPr lang="en-GB" sz="1500">
                          <a:solidFill>
                            <a:srgbClr val="000000"/>
                          </a:solidFill>
                          <a:latin typeface="Arial"/>
                          <a:ea typeface="Times New Roman"/>
                          <a:cs typeface="Arial"/>
                        </a:rPr>
                        <a:t>Company id</a:t>
                      </a:r>
                    </a:p>
                    <a:p>
                      <a:pPr algn="l">
                        <a:spcAft>
                          <a:spcPts val="300"/>
                        </a:spcAft>
                      </a:pPr>
                      <a:r>
                        <a:rPr lang="en-GB" sz="1500">
                          <a:solidFill>
                            <a:srgbClr val="000000"/>
                          </a:solidFill>
                          <a:latin typeface="Arial"/>
                          <a:ea typeface="Times New Roman"/>
                          <a:cs typeface="Arial"/>
                        </a:rPr>
                        <a:t>Number of items required</a:t>
                      </a:r>
                    </a:p>
                    <a:p>
                      <a:pPr algn="l">
                        <a:spcAft>
                          <a:spcPts val="300"/>
                        </a:spcAft>
                      </a:pPr>
                      <a:r>
                        <a:rPr lang="en-GB" sz="1500">
                          <a:solidFill>
                            <a:srgbClr val="000000"/>
                          </a:solidFill>
                          <a:latin typeface="Arial"/>
                          <a:ea typeface="Times New Roman"/>
                          <a:cs typeface="Arial"/>
                        </a:rPr>
                        <a:t>Catalog number</a:t>
                      </a:r>
                    </a:p>
                  </a:txBody>
                  <a:tcPr marL="68580" marR="68580" marT="36195" marB="0"/>
                </a:tc>
                <a:tc>
                  <a:txBody>
                    <a:bodyPr/>
                    <a:lstStyle/>
                    <a:p>
                      <a:pPr algn="just">
                        <a:spcAft>
                          <a:spcPts val="300"/>
                        </a:spcAft>
                      </a:pPr>
                      <a:r>
                        <a:rPr lang="en-GB" sz="1500" i="1">
                          <a:solidFill>
                            <a:srgbClr val="000000"/>
                          </a:solidFill>
                          <a:latin typeface="Arial"/>
                          <a:ea typeface="Times New Roman"/>
                          <a:cs typeface="Arial"/>
                        </a:rPr>
                        <a:t>poOut</a:t>
                      </a:r>
                      <a:endParaRPr lang="en-GB" sz="1500">
                        <a:solidFill>
                          <a:srgbClr val="000000"/>
                        </a:solidFill>
                        <a:latin typeface="Arial"/>
                        <a:ea typeface="Times New Roman"/>
                        <a:cs typeface="Arial"/>
                      </a:endParaRPr>
                    </a:p>
                    <a:p>
                      <a:pPr algn="just">
                        <a:spcAft>
                          <a:spcPts val="300"/>
                        </a:spcAft>
                      </a:pPr>
                      <a:r>
                        <a:rPr lang="en-GB" sz="1500">
                          <a:solidFill>
                            <a:srgbClr val="000000"/>
                          </a:solidFill>
                          <a:latin typeface="Arial"/>
                          <a:ea typeface="Times New Roman"/>
                          <a:cs typeface="Arial"/>
                        </a:rPr>
                        <a:t>Catalog number</a:t>
                      </a:r>
                    </a:p>
                    <a:p>
                      <a:pPr algn="just">
                        <a:spcAft>
                          <a:spcPts val="300"/>
                        </a:spcAft>
                      </a:pPr>
                      <a:r>
                        <a:rPr lang="en-GB" sz="1500">
                          <a:solidFill>
                            <a:srgbClr val="000000"/>
                          </a:solidFill>
                          <a:latin typeface="Arial"/>
                          <a:ea typeface="Times New Roman"/>
                          <a:cs typeface="Arial"/>
                        </a:rPr>
                        <a:t>Number of items required</a:t>
                      </a:r>
                    </a:p>
                    <a:p>
                      <a:pPr algn="just">
                        <a:spcAft>
                          <a:spcPts val="300"/>
                        </a:spcAft>
                      </a:pPr>
                      <a:r>
                        <a:rPr lang="en-GB" sz="1500">
                          <a:solidFill>
                            <a:srgbClr val="000000"/>
                          </a:solidFill>
                          <a:latin typeface="Arial"/>
                          <a:ea typeface="Times New Roman"/>
                          <a:cs typeface="Arial"/>
                        </a:rPr>
                        <a:t>Predicted delivery date</a:t>
                      </a:r>
                    </a:p>
                    <a:p>
                      <a:pPr algn="just">
                        <a:spcAft>
                          <a:spcPts val="300"/>
                        </a:spcAft>
                      </a:pPr>
                      <a:r>
                        <a:rPr lang="en-GB" sz="1500">
                          <a:solidFill>
                            <a:srgbClr val="000000"/>
                          </a:solidFill>
                          <a:latin typeface="Arial"/>
                          <a:ea typeface="Times New Roman"/>
                          <a:cs typeface="Arial"/>
                        </a:rPr>
                        <a:t>Unit price estimate</a:t>
                      </a:r>
                    </a:p>
                    <a:p>
                      <a:pPr algn="just">
                        <a:spcAft>
                          <a:spcPts val="300"/>
                        </a:spcAft>
                      </a:pPr>
                      <a:r>
                        <a:rPr lang="en-GB" sz="1500">
                          <a:solidFill>
                            <a:srgbClr val="000000"/>
                          </a:solidFill>
                          <a:latin typeface="Arial"/>
                          <a:ea typeface="Times New Roman"/>
                          <a:cs typeface="Arial"/>
                        </a:rPr>
                        <a:t>Total price estimate</a:t>
                      </a:r>
                    </a:p>
                  </a:txBody>
                  <a:tcPr marL="68580" marR="68580" marT="36195" marB="0"/>
                </a:tc>
                <a:tc>
                  <a:txBody>
                    <a:bodyPr/>
                    <a:lstStyle/>
                    <a:p>
                      <a:pPr algn="just">
                        <a:spcAft>
                          <a:spcPts val="300"/>
                        </a:spcAft>
                      </a:pPr>
                      <a:r>
                        <a:rPr lang="en-GB" sz="1500" i="1" dirty="0" err="1">
                          <a:solidFill>
                            <a:srgbClr val="000000"/>
                          </a:solidFill>
                          <a:latin typeface="Arial"/>
                          <a:ea typeface="Times New Roman"/>
                          <a:cs typeface="Arial"/>
                        </a:rPr>
                        <a:t>poFault</a:t>
                      </a:r>
                      <a:endParaRPr lang="en-GB" sz="1500" dirty="0">
                        <a:solidFill>
                          <a:srgbClr val="000000"/>
                        </a:solidFill>
                        <a:latin typeface="Arial"/>
                        <a:ea typeface="Times New Roman"/>
                        <a:cs typeface="Arial"/>
                      </a:endParaRPr>
                    </a:p>
                    <a:p>
                      <a:pPr algn="just">
                        <a:spcAft>
                          <a:spcPts val="300"/>
                        </a:spcAft>
                      </a:pPr>
                      <a:r>
                        <a:rPr lang="en-GB" sz="1500" dirty="0">
                          <a:solidFill>
                            <a:srgbClr val="000000"/>
                          </a:solidFill>
                          <a:latin typeface="Arial"/>
                          <a:ea typeface="Times New Roman"/>
                          <a:cs typeface="Arial"/>
                        </a:rPr>
                        <a:t>Invalid company id</a:t>
                      </a:r>
                    </a:p>
                    <a:p>
                      <a:pPr algn="just">
                        <a:spcAft>
                          <a:spcPts val="300"/>
                        </a:spcAft>
                      </a:pPr>
                      <a:r>
                        <a:rPr lang="en-GB" sz="1500" dirty="0">
                          <a:solidFill>
                            <a:srgbClr val="000000"/>
                          </a:solidFill>
                          <a:latin typeface="Arial"/>
                          <a:ea typeface="Times New Roman"/>
                          <a:cs typeface="Arial"/>
                        </a:rPr>
                        <a:t>Invalid </a:t>
                      </a: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p>
                    <a:p>
                      <a:pPr algn="just">
                        <a:spcAft>
                          <a:spcPts val="300"/>
                        </a:spcAft>
                      </a:pPr>
                      <a:r>
                        <a:rPr lang="en-GB" sz="1500" dirty="0">
                          <a:solidFill>
                            <a:srgbClr val="000000"/>
                          </a:solidFill>
                          <a:latin typeface="Arial"/>
                          <a:ea typeface="Times New Roman"/>
                          <a:cs typeface="Arial"/>
                        </a:rPr>
                        <a:t>Zero items </a:t>
                      </a:r>
                      <a:r>
                        <a:rPr lang="en-GB" sz="1500" dirty="0" smtClean="0">
                          <a:solidFill>
                            <a:srgbClr val="000000"/>
                          </a:solidFill>
                          <a:latin typeface="Arial"/>
                          <a:ea typeface="Times New Roman"/>
                          <a:cs typeface="Arial"/>
                        </a:rPr>
                        <a:t>requested</a:t>
                      </a:r>
                      <a:endParaRPr lang="en-GB" sz="1500" dirty="0">
                        <a:solidFill>
                          <a:srgbClr val="000000"/>
                        </a:solidFill>
                        <a:latin typeface="Arial"/>
                        <a:ea typeface="Times New Roman"/>
                        <a:cs typeface="Arial"/>
                      </a:endParaRP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definition of input and output messages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51</a:t>
            </a:fld>
            <a:endParaRPr lang="en-US"/>
          </a:p>
        </p:txBody>
      </p:sp>
      <p:pic>
        <p:nvPicPr>
          <p:cNvPr id="7" name="Picture 6" descr="18.12 Message UM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74" y="1711410"/>
            <a:ext cx="5379599" cy="4644940"/>
          </a:xfrm>
          <a:prstGeom prst="rect">
            <a:avLst/>
          </a:prstGeom>
        </p:spPr>
      </p:pic>
    </p:spTree>
    <p:extLst>
      <p:ext uri="{BB962C8B-B14F-4D97-AF65-F5344CB8AC3E}">
        <p14:creationId xmlns:p14="http://schemas.microsoft.com/office/powerpoint/2010/main" val="10506548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interface</a:t>
            </a:r>
            <a:endParaRPr lang="en-US" dirty="0"/>
          </a:p>
        </p:txBody>
      </p:sp>
      <p:sp>
        <p:nvSpPr>
          <p:cNvPr id="3" name="Content Placeholder 2"/>
          <p:cNvSpPr>
            <a:spLocks noGrp="1"/>
          </p:cNvSpPr>
          <p:nvPr>
            <p:ph idx="1"/>
          </p:nvPr>
        </p:nvSpPr>
        <p:spPr/>
        <p:txBody>
          <a:bodyPr/>
          <a:lstStyle/>
          <a:p>
            <a:r>
              <a:rPr lang="en-GB" dirty="0"/>
              <a:t>There should be a resource representing a company-specific </a:t>
            </a:r>
            <a:r>
              <a:rPr lang="en-GB" dirty="0" err="1"/>
              <a:t>catalog</a:t>
            </a:r>
            <a:r>
              <a:rPr lang="en-GB" dirty="0"/>
              <a:t>. This should have a URL of the form &lt;base </a:t>
            </a:r>
            <a:r>
              <a:rPr lang="en-GB" dirty="0" err="1"/>
              <a:t>catalog</a:t>
            </a:r>
            <a:r>
              <a:rPr lang="en-GB" dirty="0"/>
              <a:t>&gt;/&lt;company name&gt; and should be created using a POST operation.</a:t>
            </a:r>
          </a:p>
          <a:p>
            <a:r>
              <a:rPr lang="en-GB" dirty="0" smtClean="0"/>
              <a:t>Each </a:t>
            </a:r>
            <a:r>
              <a:rPr lang="en-GB" dirty="0" err="1"/>
              <a:t>catalog</a:t>
            </a:r>
            <a:r>
              <a:rPr lang="en-GB" dirty="0"/>
              <a:t> item should have its own URL of the </a:t>
            </a:r>
            <a:r>
              <a:rPr lang="en-GB" dirty="0" smtClean="0"/>
              <a:t>form:</a:t>
            </a:r>
          </a:p>
          <a:p>
            <a:pPr lvl="1"/>
            <a:r>
              <a:rPr lang="en-GB" dirty="0" smtClean="0"/>
              <a:t> </a:t>
            </a:r>
            <a:r>
              <a:rPr lang="en-GB" dirty="0"/>
              <a:t>&lt;base </a:t>
            </a:r>
            <a:r>
              <a:rPr lang="en-GB" dirty="0" err="1"/>
              <a:t>catalog</a:t>
            </a:r>
            <a:r>
              <a:rPr lang="en-GB" dirty="0"/>
              <a:t>&gt;/&lt;company name&gt;/&lt;item identifier&gt;. </a:t>
            </a:r>
          </a:p>
          <a:p>
            <a:r>
              <a:rPr lang="en-GB" dirty="0" smtClean="0"/>
              <a:t>The GET operation is used </a:t>
            </a:r>
            <a:r>
              <a:rPr lang="en-GB" dirty="0"/>
              <a:t>to retrieve items. </a:t>
            </a:r>
            <a:endParaRPr lang="en-GB" dirty="0" smtClean="0"/>
          </a:p>
          <a:p>
            <a:pPr lvl="1"/>
            <a:r>
              <a:rPr lang="en-GB" b="1" dirty="0" smtClean="0"/>
              <a:t>Lookup</a:t>
            </a:r>
            <a:r>
              <a:rPr lang="en-GB" dirty="0" smtClean="0"/>
              <a:t> </a:t>
            </a:r>
            <a:r>
              <a:rPr lang="en-GB" dirty="0"/>
              <a:t>is implemented by using the URL of an item in a </a:t>
            </a:r>
            <a:r>
              <a:rPr lang="en-GB" dirty="0" err="1"/>
              <a:t>catalog</a:t>
            </a:r>
            <a:r>
              <a:rPr lang="en-GB" dirty="0"/>
              <a:t> as the GET parameter. </a:t>
            </a:r>
          </a:p>
          <a:p>
            <a:pPr lvl="1"/>
            <a:r>
              <a:rPr lang="en-GB" b="1" dirty="0" smtClean="0"/>
              <a:t>Search</a:t>
            </a:r>
            <a:r>
              <a:rPr lang="en-GB" dirty="0" smtClean="0"/>
              <a:t> </a:t>
            </a:r>
            <a:r>
              <a:rPr lang="en-GB" dirty="0"/>
              <a:t>is implemented by using GET with the company </a:t>
            </a:r>
            <a:r>
              <a:rPr lang="en-GB" dirty="0" err="1"/>
              <a:t>catalog</a:t>
            </a:r>
            <a:r>
              <a:rPr lang="en-GB" dirty="0"/>
              <a:t> as the URL and the search string as a query parameter. This GET operation returns a list of URLs of the items matching the search.</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52</a:t>
            </a:fld>
            <a:endParaRPr lang="en-US"/>
          </a:p>
        </p:txBody>
      </p:sp>
    </p:spTree>
    <p:extLst>
      <p:ext uri="{BB962C8B-B14F-4D97-AF65-F5344CB8AC3E}">
        <p14:creationId xmlns:p14="http://schemas.microsoft.com/office/powerpoint/2010/main" val="3943428300"/>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interface</a:t>
            </a:r>
            <a:endParaRPr lang="en-US" dirty="0"/>
          </a:p>
        </p:txBody>
      </p:sp>
      <p:sp>
        <p:nvSpPr>
          <p:cNvPr id="3" name="Content Placeholder 2"/>
          <p:cNvSpPr>
            <a:spLocks noGrp="1"/>
          </p:cNvSpPr>
          <p:nvPr>
            <p:ph idx="1"/>
          </p:nvPr>
        </p:nvSpPr>
        <p:spPr/>
        <p:txBody>
          <a:bodyPr/>
          <a:lstStyle/>
          <a:p>
            <a:r>
              <a:rPr lang="en-GB" dirty="0"/>
              <a:t> The </a:t>
            </a:r>
            <a:r>
              <a:rPr lang="en-GB" b="1" dirty="0"/>
              <a:t>Compare</a:t>
            </a:r>
            <a:r>
              <a:rPr lang="en-GB" dirty="0"/>
              <a:t> operation can be implemented as a sequence of GET operations, to retrieve the individual items, followed by a POST operation to create the comparison table and a final GET operation to return this to the user. </a:t>
            </a:r>
          </a:p>
          <a:p>
            <a:r>
              <a:rPr lang="en-GB" dirty="0" smtClean="0"/>
              <a:t>The </a:t>
            </a:r>
            <a:r>
              <a:rPr lang="en-GB" b="1" dirty="0" err="1"/>
              <a:t>CheckDelivery</a:t>
            </a:r>
            <a:r>
              <a:rPr lang="en-GB" dirty="0"/>
              <a:t> and </a:t>
            </a:r>
            <a:r>
              <a:rPr lang="en-GB" b="1" dirty="0" err="1"/>
              <a:t>MakeVirtualOrder</a:t>
            </a:r>
            <a:r>
              <a:rPr lang="en-GB" dirty="0"/>
              <a:t> operations require an additional resource, representing a virtual order. </a:t>
            </a:r>
            <a:endParaRPr lang="en-GB" dirty="0" smtClean="0"/>
          </a:p>
          <a:p>
            <a:pPr lvl="1"/>
            <a:r>
              <a:rPr lang="en-GB" dirty="0" smtClean="0"/>
              <a:t>A </a:t>
            </a:r>
            <a:r>
              <a:rPr lang="en-GB" dirty="0"/>
              <a:t>POST operation is used to create this resource with the number of items required. The company id is used to automatically fill in the order form and the delivery date is calculated. This can then be retrieved using a GET operation.</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53</a:t>
            </a:fld>
            <a:endParaRPr lang="en-US"/>
          </a:p>
        </p:txBody>
      </p:sp>
    </p:spTree>
    <p:extLst>
      <p:ext uri="{BB962C8B-B14F-4D97-AF65-F5344CB8AC3E}">
        <p14:creationId xmlns:p14="http://schemas.microsoft.com/office/powerpoint/2010/main" val="1206677275"/>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mtClean="0"/>
              <a:t>Service implementation and deployment</a:t>
            </a:r>
            <a:endParaRPr lang="en-US"/>
          </a:p>
        </p:txBody>
      </p:sp>
      <p:sp>
        <p:nvSpPr>
          <p:cNvPr id="193539" name="Rectangle 3"/>
          <p:cNvSpPr>
            <a:spLocks noGrp="1" noChangeArrowheads="1"/>
          </p:cNvSpPr>
          <p:nvPr>
            <p:ph idx="1"/>
          </p:nvPr>
        </p:nvSpPr>
        <p:spPr/>
        <p:txBody>
          <a:bodyPr/>
          <a:lstStyle/>
          <a:p>
            <a:r>
              <a:rPr lang="en-US" dirty="0" smtClean="0"/>
              <a:t>Programming services using a standard programming language or a workflow language</a:t>
            </a:r>
          </a:p>
          <a:p>
            <a:r>
              <a:rPr lang="en-US" dirty="0" smtClean="0"/>
              <a:t>Services then have to be tested by creating input messages and checking that the output messages produced are as expected</a:t>
            </a:r>
          </a:p>
          <a:p>
            <a:r>
              <a:rPr lang="en-US" dirty="0" smtClean="0"/>
              <a:t>Deployment involves </a:t>
            </a:r>
            <a:r>
              <a:rPr lang="en-US" dirty="0" err="1" smtClean="0"/>
              <a:t>publicising</a:t>
            </a:r>
            <a:r>
              <a:rPr lang="en-US" dirty="0" smtClean="0"/>
              <a:t> the service and installing it on a web server. Current servers provide support for service installation</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Legacy system services</a:t>
            </a:r>
          </a:p>
        </p:txBody>
      </p:sp>
      <p:sp>
        <p:nvSpPr>
          <p:cNvPr id="195587" name="Rectangle 3"/>
          <p:cNvSpPr>
            <a:spLocks noGrp="1" noChangeArrowheads="1"/>
          </p:cNvSpPr>
          <p:nvPr>
            <p:ph idx="1"/>
          </p:nvPr>
        </p:nvSpPr>
        <p:spPr/>
        <p:txBody>
          <a:bodyPr/>
          <a:lstStyle/>
          <a:p>
            <a:r>
              <a:rPr lang="en-US" dirty="0" smtClean="0"/>
              <a:t>Services can be implemented by implementing a service interface to existing legacy systems</a:t>
            </a:r>
            <a:endParaRPr lang="en-US" dirty="0"/>
          </a:p>
          <a:p>
            <a:r>
              <a:rPr lang="en-US" dirty="0"/>
              <a:t>Legacy systems offer extensive functionality and this can reduce the cost of service implementation</a:t>
            </a:r>
          </a:p>
          <a:p>
            <a:r>
              <a:rPr lang="en-US" dirty="0"/>
              <a:t>External applications can access this functionality through the service interfaces</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55</a:t>
            </a:fld>
            <a:endParaRPr lang="en-US"/>
          </a:p>
        </p:txBody>
      </p:sp>
    </p:spTree>
    <p:extLst>
      <p:ext uri="{BB962C8B-B14F-4D97-AF65-F5344CB8AC3E}">
        <p14:creationId xmlns:p14="http://schemas.microsoft.com/office/powerpoint/2010/main" val="228247240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descriptions</a:t>
            </a:r>
            <a:endParaRPr lang="en-US" dirty="0"/>
          </a:p>
        </p:txBody>
      </p:sp>
      <p:sp>
        <p:nvSpPr>
          <p:cNvPr id="3" name="Content Placeholder 2"/>
          <p:cNvSpPr>
            <a:spLocks noGrp="1"/>
          </p:cNvSpPr>
          <p:nvPr>
            <p:ph idx="1"/>
          </p:nvPr>
        </p:nvSpPr>
        <p:spPr/>
        <p:txBody>
          <a:bodyPr/>
          <a:lstStyle/>
          <a:p>
            <a:r>
              <a:rPr lang="en-GB" dirty="0" smtClean="0"/>
              <a:t>Information about your business, contact details, etc. This is important for trust reasons. Users of a service have to be confident that it will not behave maliciously. </a:t>
            </a:r>
          </a:p>
          <a:p>
            <a:r>
              <a:rPr lang="en-GB" dirty="0" smtClean="0"/>
              <a:t>An informal description of the functionality provided by the service. This helps potential users to decide if the service is what they want. </a:t>
            </a:r>
          </a:p>
          <a:p>
            <a:r>
              <a:rPr lang="en-GB" dirty="0" smtClean="0"/>
              <a:t>A description of how to use the services  SOAP-based and </a:t>
            </a:r>
            <a:r>
              <a:rPr lang="en-GB" dirty="0" err="1" smtClean="0"/>
              <a:t>RESTful</a:t>
            </a:r>
            <a:r>
              <a:rPr lang="en-GB" dirty="0" smtClean="0"/>
              <a:t>.</a:t>
            </a:r>
          </a:p>
          <a:p>
            <a:r>
              <a:rPr lang="en-GB" dirty="0" smtClean="0"/>
              <a:t>Subscription information that allows users to register for information about updates to the service.</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0276"/>
            <a:ext cx="8229600" cy="1143000"/>
          </a:xfrm>
        </p:spPr>
        <p:txBody>
          <a:bodyPr/>
          <a:lstStyle/>
          <a:p>
            <a:pPr algn="ctr"/>
            <a:r>
              <a:rPr lang="en-US" dirty="0" smtClean="0"/>
              <a:t>Service composition</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57</a:t>
            </a:fld>
            <a:endParaRPr lang="en-US"/>
          </a:p>
        </p:txBody>
      </p:sp>
    </p:spTree>
    <p:extLst>
      <p:ext uri="{BB962C8B-B14F-4D97-AF65-F5344CB8AC3E}">
        <p14:creationId xmlns:p14="http://schemas.microsoft.com/office/powerpoint/2010/main" val="112144143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Software development with services</a:t>
            </a:r>
          </a:p>
        </p:txBody>
      </p:sp>
      <p:sp>
        <p:nvSpPr>
          <p:cNvPr id="196611" name="Rectangle 3"/>
          <p:cNvSpPr>
            <a:spLocks noGrp="1" noChangeArrowheads="1"/>
          </p:cNvSpPr>
          <p:nvPr>
            <p:ph idx="1"/>
          </p:nvPr>
        </p:nvSpPr>
        <p:spPr/>
        <p:txBody>
          <a:bodyPr/>
          <a:lstStyle/>
          <a:p>
            <a:pPr>
              <a:lnSpc>
                <a:spcPct val="90000"/>
              </a:lnSpc>
            </a:pPr>
            <a:r>
              <a:rPr lang="en-US"/>
              <a:t>Existing services are composed and configured to create new composite services and applications</a:t>
            </a:r>
          </a:p>
          <a:p>
            <a:pPr>
              <a:lnSpc>
                <a:spcPct val="90000"/>
              </a:lnSpc>
            </a:pPr>
            <a:r>
              <a:rPr lang="en-US"/>
              <a:t>The basis for service composition is often a workflow</a:t>
            </a:r>
          </a:p>
          <a:p>
            <a:pPr lvl="1">
              <a:lnSpc>
                <a:spcPct val="90000"/>
              </a:lnSpc>
            </a:pPr>
            <a:r>
              <a:rPr lang="en-US"/>
              <a:t>Workflows are logical sequences of activities that, together, model a coherent business process</a:t>
            </a:r>
          </a:p>
          <a:p>
            <a:pPr lvl="1">
              <a:lnSpc>
                <a:spcPct val="90000"/>
              </a:lnSpc>
            </a:pPr>
            <a:r>
              <a:rPr lang="en-US"/>
              <a:t>For example, provide a travel reservation services which allows flights, car hire and hotel bookings to be coordinated</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Vacation </a:t>
            </a:r>
            <a:r>
              <a:rPr lang="en-US" dirty="0"/>
              <a:t>package workflow</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59</a:t>
            </a:fld>
            <a:endParaRPr lang="en-US"/>
          </a:p>
        </p:txBody>
      </p:sp>
      <p:pic>
        <p:nvPicPr>
          <p:cNvPr id="7" name="Picture 6" descr="18.13 (19.12) Vacation Package Workflow.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91" y="2897843"/>
            <a:ext cx="7749719" cy="3024819"/>
          </a:xfrm>
          <a:prstGeom prst="rect">
            <a:avLst/>
          </a:prstGeom>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 service-oriented approach</a:t>
            </a:r>
            <a:endParaRPr lang="en-US" dirty="0"/>
          </a:p>
        </p:txBody>
      </p:sp>
      <p:sp>
        <p:nvSpPr>
          <p:cNvPr id="3" name="Content Placeholder 2"/>
          <p:cNvSpPr>
            <a:spLocks noGrp="1"/>
          </p:cNvSpPr>
          <p:nvPr>
            <p:ph idx="1"/>
          </p:nvPr>
        </p:nvSpPr>
        <p:spPr/>
        <p:txBody>
          <a:bodyPr/>
          <a:lstStyle/>
          <a:p>
            <a:r>
              <a:rPr lang="en-GB" dirty="0"/>
              <a:t>Opportunistic construction of new services is possible. A service provider may recognise new services that can be created by linking existing services in innovative ways.</a:t>
            </a:r>
          </a:p>
          <a:p>
            <a:r>
              <a:rPr lang="en-GB" dirty="0" smtClean="0"/>
              <a:t>Service </a:t>
            </a:r>
            <a:r>
              <a:rPr lang="en-GB" dirty="0"/>
              <a:t>users can pay for services according to their use rather than their provision</a:t>
            </a:r>
            <a:r>
              <a:rPr lang="en-GB" dirty="0" smtClean="0"/>
              <a:t>. Instead of </a:t>
            </a:r>
            <a:r>
              <a:rPr lang="en-GB" dirty="0"/>
              <a:t>buying </a:t>
            </a:r>
            <a:r>
              <a:rPr lang="en-GB" dirty="0" smtClean="0"/>
              <a:t>a rarely-used component, </a:t>
            </a:r>
            <a:r>
              <a:rPr lang="en-GB" dirty="0"/>
              <a:t>the application </a:t>
            </a:r>
            <a:r>
              <a:rPr lang="en-GB" dirty="0" smtClean="0"/>
              <a:t>developers can </a:t>
            </a:r>
            <a:r>
              <a:rPr lang="en-GB" dirty="0"/>
              <a:t>use an external service that will be paid for only when required.</a:t>
            </a:r>
          </a:p>
          <a:p>
            <a:r>
              <a:rPr lang="en-GB" dirty="0" smtClean="0"/>
              <a:t>Applications </a:t>
            </a:r>
            <a:r>
              <a:rPr lang="en-GB" dirty="0"/>
              <a:t>can be made smaller, which is particularly important for mobile devices with limited processing and memory capabilities. </a:t>
            </a:r>
            <a:r>
              <a:rPr lang="en-GB" dirty="0" smtClean="0"/>
              <a:t>Computationally-intensive processing can be offloaded to external services.</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a:t>
            </a:fld>
            <a:endParaRPr lang="en-US"/>
          </a:p>
        </p:txBody>
      </p:sp>
    </p:spTree>
    <p:extLst>
      <p:ext uri="{BB962C8B-B14F-4D97-AF65-F5344CB8AC3E}">
        <p14:creationId xmlns:p14="http://schemas.microsoft.com/office/powerpoint/2010/main" val="3259386245"/>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construction by composition</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60</a:t>
            </a:fld>
            <a:endParaRPr lang="en-US"/>
          </a:p>
        </p:txBody>
      </p:sp>
      <p:pic>
        <p:nvPicPr>
          <p:cNvPr id="10" name="Picture 9" descr="18.14 (19.13) Service composi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8" y="2388105"/>
            <a:ext cx="8686800" cy="1893007"/>
          </a:xfrm>
          <a:prstGeom prst="rect">
            <a:avLst/>
          </a:prstGeom>
        </p:spPr>
      </p:pic>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by composition</a:t>
            </a:r>
            <a:endParaRPr lang="en-US" dirty="0"/>
          </a:p>
        </p:txBody>
      </p:sp>
      <p:sp>
        <p:nvSpPr>
          <p:cNvPr id="3" name="Content Placeholder 2"/>
          <p:cNvSpPr>
            <a:spLocks noGrp="1"/>
          </p:cNvSpPr>
          <p:nvPr>
            <p:ph idx="1"/>
          </p:nvPr>
        </p:nvSpPr>
        <p:spPr>
          <a:xfrm>
            <a:off x="457200" y="1614006"/>
            <a:ext cx="8229600" cy="4525963"/>
          </a:xfrm>
        </p:spPr>
        <p:txBody>
          <a:bodyPr/>
          <a:lstStyle/>
          <a:p>
            <a:r>
              <a:rPr lang="en-GB" i="1" dirty="0" smtClean="0"/>
              <a:t>Formulate outline workflow</a:t>
            </a:r>
            <a:r>
              <a:rPr lang="en-GB" dirty="0" smtClean="0"/>
              <a:t> </a:t>
            </a:r>
          </a:p>
          <a:p>
            <a:pPr lvl="1"/>
            <a:r>
              <a:rPr lang="en-GB" dirty="0" smtClean="0"/>
              <a:t>In this initial stage of service design, you use the requirements for the composite service as a basis for creating an ‘ideal’ service design. </a:t>
            </a:r>
          </a:p>
          <a:p>
            <a:r>
              <a:rPr lang="en-GB" i="1" dirty="0" smtClean="0"/>
              <a:t>Discover services</a:t>
            </a:r>
            <a:r>
              <a:rPr lang="en-GB" dirty="0" smtClean="0"/>
              <a:t> </a:t>
            </a:r>
          </a:p>
          <a:p>
            <a:pPr lvl="1"/>
            <a:r>
              <a:rPr lang="en-GB" dirty="0" smtClean="0"/>
              <a:t>During this stage of the process, you search service registries or </a:t>
            </a:r>
            <a:r>
              <a:rPr lang="en-GB" dirty="0" err="1" smtClean="0"/>
              <a:t>catalogs</a:t>
            </a:r>
            <a:r>
              <a:rPr lang="en-GB" dirty="0" smtClean="0"/>
              <a:t> to discover what services exist, who provides these services and the details of the service provision.</a:t>
            </a:r>
          </a:p>
          <a:p>
            <a:r>
              <a:rPr lang="en-GB" i="1" dirty="0" smtClean="0"/>
              <a:t>Select possible services</a:t>
            </a:r>
          </a:p>
          <a:p>
            <a:pPr lvl="1"/>
            <a:r>
              <a:rPr lang="en-GB" dirty="0" smtClean="0"/>
              <a:t>Your selection criteria will obviously include the functionality of the services offered. They may also include the cost of the services and the quality of service (responsiveness, availability, etc.) offered. </a:t>
            </a:r>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dirty="0"/>
          </a:p>
        </p:txBody>
      </p:sp>
      <p:sp>
        <p:nvSpPr>
          <p:cNvPr id="5" name="Slide Number Placeholder 4"/>
          <p:cNvSpPr>
            <a:spLocks noGrp="1"/>
          </p:cNvSpPr>
          <p:nvPr>
            <p:ph type="sldNum" sz="quarter" idx="12"/>
          </p:nvPr>
        </p:nvSpPr>
        <p:spPr>
          <a:xfrm>
            <a:off x="6567005" y="6356350"/>
            <a:ext cx="2133600" cy="365125"/>
          </a:xfrm>
        </p:spPr>
        <p:txBody>
          <a:bodyPr/>
          <a:lstStyle/>
          <a:p>
            <a:fld id="{79E88437-7EE6-ED48-AB3C-19DA85FCB265}"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by composition</a:t>
            </a:r>
            <a:endParaRPr lang="en-US" dirty="0"/>
          </a:p>
        </p:txBody>
      </p:sp>
      <p:sp>
        <p:nvSpPr>
          <p:cNvPr id="3" name="Content Placeholder 2"/>
          <p:cNvSpPr>
            <a:spLocks noGrp="1"/>
          </p:cNvSpPr>
          <p:nvPr>
            <p:ph idx="1"/>
          </p:nvPr>
        </p:nvSpPr>
        <p:spPr/>
        <p:txBody>
          <a:bodyPr/>
          <a:lstStyle/>
          <a:p>
            <a:r>
              <a:rPr lang="en-GB" i="1" dirty="0" smtClean="0"/>
              <a:t>Refine workflow</a:t>
            </a:r>
            <a:r>
              <a:rPr lang="en-GB" dirty="0" smtClean="0"/>
              <a:t>. </a:t>
            </a:r>
          </a:p>
          <a:p>
            <a:pPr lvl="1"/>
            <a:r>
              <a:rPr lang="en-GB" dirty="0" smtClean="0"/>
              <a:t>This involves adding detail to the abstract description and perhaps adding or removing workflow activities. </a:t>
            </a:r>
            <a:endParaRPr lang="en-US" dirty="0" smtClean="0"/>
          </a:p>
          <a:p>
            <a:r>
              <a:rPr lang="en-GB" i="1" dirty="0" smtClean="0"/>
              <a:t>Create workflow program</a:t>
            </a:r>
            <a:r>
              <a:rPr lang="en-GB" dirty="0" smtClean="0"/>
              <a:t> </a:t>
            </a:r>
          </a:p>
          <a:p>
            <a:pPr lvl="1"/>
            <a:r>
              <a:rPr lang="en-GB" dirty="0" smtClean="0"/>
              <a:t>During this stage, the abstract workflow design is transformed to an executable program and the service interface is defined. You can use a conventional programming language, such as Java or a workflow language, such as WS-BPEL. </a:t>
            </a:r>
          </a:p>
          <a:p>
            <a:r>
              <a:rPr lang="en-GB" i="1" dirty="0" smtClean="0"/>
              <a:t>Test completed service or application</a:t>
            </a:r>
            <a:r>
              <a:rPr lang="en-GB" dirty="0" smtClean="0"/>
              <a:t> </a:t>
            </a:r>
          </a:p>
          <a:p>
            <a:pPr lvl="1"/>
            <a:r>
              <a:rPr lang="en-GB" dirty="0" smtClean="0"/>
              <a:t>The process of testing the completed, composite service is more complex than component testing in situations where external services are used. </a:t>
            </a:r>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mtClean="0"/>
              <a:t>Workflow design and implementation</a:t>
            </a:r>
            <a:endParaRPr lang="en-US"/>
          </a:p>
        </p:txBody>
      </p:sp>
      <p:sp>
        <p:nvSpPr>
          <p:cNvPr id="197635" name="Rectangle 3"/>
          <p:cNvSpPr>
            <a:spLocks noGrp="1" noChangeArrowheads="1"/>
          </p:cNvSpPr>
          <p:nvPr>
            <p:ph idx="1"/>
          </p:nvPr>
        </p:nvSpPr>
        <p:spPr/>
        <p:txBody>
          <a:bodyPr/>
          <a:lstStyle/>
          <a:p>
            <a:r>
              <a:rPr lang="en-US" dirty="0" smtClean="0"/>
              <a:t>WS-BPEL is an XML-standard for workflow specification. However, WS-BPEL descriptions are long and unreadable</a:t>
            </a:r>
          </a:p>
          <a:p>
            <a:r>
              <a:rPr lang="en-US" dirty="0" smtClean="0"/>
              <a:t>Graphical workflow notations, such as BPMN, are more readable and WS-BPEL can be generated from them</a:t>
            </a:r>
          </a:p>
          <a:p>
            <a:r>
              <a:rPr lang="en-US" dirty="0" smtClean="0"/>
              <a:t>In inter-</a:t>
            </a:r>
            <a:r>
              <a:rPr lang="en-US" dirty="0" err="1" smtClean="0"/>
              <a:t>organisational</a:t>
            </a:r>
            <a:r>
              <a:rPr lang="en-US" dirty="0" smtClean="0"/>
              <a:t> systems, separate workflows are created for each </a:t>
            </a:r>
            <a:r>
              <a:rPr lang="en-US" dirty="0" err="1" smtClean="0"/>
              <a:t>organisation</a:t>
            </a:r>
            <a:r>
              <a:rPr lang="en-US" dirty="0" smtClean="0"/>
              <a:t> and linked through message exchange.</a:t>
            </a:r>
          </a:p>
          <a:p>
            <a:r>
              <a:rPr lang="en-US" dirty="0" smtClean="0"/>
              <a:t>Workflows can be used with both SOAP-based and </a:t>
            </a:r>
            <a:r>
              <a:rPr lang="en-US" dirty="0" err="1" smtClean="0"/>
              <a:t>RESTful</a:t>
            </a:r>
            <a:r>
              <a:rPr lang="en-US" dirty="0" smtClean="0"/>
              <a:t> services.</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fragment of a hotel booking workflow</a:t>
            </a:r>
            <a:r>
              <a:rPr lang="en-GB" dirty="0" smtClean="0"/>
              <a:t> </a:t>
            </a:r>
            <a:endParaRPr lang="en-US" dirty="0"/>
          </a:p>
        </p:txBody>
      </p:sp>
      <p:pic>
        <p:nvPicPr>
          <p:cNvPr id="4" name="Content Placeholder 3" descr="19.14 HotelBookingWflow.eps"/>
          <p:cNvPicPr>
            <a:picLocks noGrp="1" noChangeAspect="1"/>
          </p:cNvPicPr>
          <p:nvPr>
            <p:ph idx="1"/>
          </p:nvPr>
        </p:nvPicPr>
        <p:blipFill>
          <a:blip r:embed="rId2"/>
          <a:srcRect l="-10528" r="-10528"/>
          <a:stretch>
            <a:fillRect/>
          </a:stretch>
        </p:blipFill>
        <p:spPr>
          <a:xfrm>
            <a:off x="-502153" y="1600200"/>
            <a:ext cx="9879223" cy="5433192"/>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a:t>
            </a:r>
            <a:r>
              <a:rPr lang="en-US" dirty="0"/>
              <a:t>workflows</a:t>
            </a:r>
            <a:r>
              <a:rPr lang="en-GB" dirty="0" smtClean="0"/>
              <a:t> </a:t>
            </a:r>
            <a:endParaRPr lang="en-US" dirty="0"/>
          </a:p>
        </p:txBody>
      </p:sp>
      <p:pic>
        <p:nvPicPr>
          <p:cNvPr id="4" name="Content Placeholder 3" descr="19.15 InteractingWorkflows.eps"/>
          <p:cNvPicPr>
            <a:picLocks noGrp="1" noChangeAspect="1"/>
          </p:cNvPicPr>
          <p:nvPr>
            <p:ph idx="1"/>
          </p:nvPr>
        </p:nvPicPr>
        <p:blipFill>
          <a:blip r:embed="rId2"/>
          <a:srcRect l="-25970" r="-25970"/>
          <a:stretch>
            <a:fillRect/>
          </a:stretch>
        </p:blipFill>
        <p:spPr>
          <a:xfrm>
            <a:off x="-1524407" y="1620288"/>
            <a:ext cx="11608438" cy="6384194"/>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65</a:t>
            </a:fld>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smtClean="0"/>
              <a:t>Testing service compositions </a:t>
            </a:r>
            <a:endParaRPr lang="en-US" dirty="0"/>
          </a:p>
        </p:txBody>
      </p:sp>
      <p:sp>
        <p:nvSpPr>
          <p:cNvPr id="198659" name="Rectangle 3"/>
          <p:cNvSpPr>
            <a:spLocks noGrp="1" noChangeArrowheads="1"/>
          </p:cNvSpPr>
          <p:nvPr>
            <p:ph idx="1"/>
          </p:nvPr>
        </p:nvSpPr>
        <p:spPr/>
        <p:txBody>
          <a:bodyPr/>
          <a:lstStyle/>
          <a:p>
            <a:r>
              <a:rPr lang="en-US" dirty="0"/>
              <a:t>Testing is intended to find defects and demonstrate that a system meets its functional and non-functional </a:t>
            </a:r>
            <a:r>
              <a:rPr lang="en-US" dirty="0" smtClean="0"/>
              <a:t>requirements.</a:t>
            </a:r>
          </a:p>
          <a:p>
            <a:r>
              <a:rPr lang="en-US" dirty="0"/>
              <a:t>Service testing is difficult as (external) services are ‘black-boxes’. Testing techniques that rely on the program source code cannot be </a:t>
            </a:r>
            <a:r>
              <a:rPr lang="en-US" dirty="0" smtClean="0"/>
              <a:t>used.</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Service testing problems</a:t>
            </a:r>
          </a:p>
        </p:txBody>
      </p:sp>
      <p:sp>
        <p:nvSpPr>
          <p:cNvPr id="199683" name="Rectangle 3"/>
          <p:cNvSpPr>
            <a:spLocks noGrp="1" noChangeArrowheads="1"/>
          </p:cNvSpPr>
          <p:nvPr>
            <p:ph idx="1"/>
          </p:nvPr>
        </p:nvSpPr>
        <p:spPr/>
        <p:txBody>
          <a:bodyPr/>
          <a:lstStyle/>
          <a:p>
            <a:pPr>
              <a:lnSpc>
                <a:spcPct val="90000"/>
              </a:lnSpc>
            </a:pPr>
            <a:r>
              <a:rPr lang="en-US" sz="2200" dirty="0"/>
              <a:t>External services may be modified by the service provider thus invalidating tests which have been </a:t>
            </a:r>
            <a:r>
              <a:rPr lang="en-US" sz="2200" dirty="0" smtClean="0"/>
              <a:t>completed.</a:t>
            </a:r>
          </a:p>
          <a:p>
            <a:pPr>
              <a:lnSpc>
                <a:spcPct val="90000"/>
              </a:lnSpc>
            </a:pPr>
            <a:r>
              <a:rPr lang="en-US" sz="2200" dirty="0"/>
              <a:t>Dynamic binding means that the service used in an application may vary - the application tests are not, therefore, </a:t>
            </a:r>
            <a:r>
              <a:rPr lang="en-US" sz="2200" dirty="0" smtClean="0"/>
              <a:t>reliable.</a:t>
            </a:r>
          </a:p>
          <a:p>
            <a:pPr>
              <a:lnSpc>
                <a:spcPct val="90000"/>
              </a:lnSpc>
            </a:pPr>
            <a:r>
              <a:rPr lang="en-US" sz="2200" dirty="0"/>
              <a:t>The non-functional </a:t>
            </a:r>
            <a:r>
              <a:rPr lang="en-US" sz="2200" dirty="0" err="1"/>
              <a:t>behaviour</a:t>
            </a:r>
            <a:r>
              <a:rPr lang="en-US" sz="2200" dirty="0"/>
              <a:t> of the service is unpredictable because it depends on </a:t>
            </a:r>
            <a:r>
              <a:rPr lang="en-US" sz="2200" dirty="0" smtClean="0"/>
              <a:t>load.</a:t>
            </a:r>
          </a:p>
          <a:p>
            <a:pPr>
              <a:lnSpc>
                <a:spcPct val="90000"/>
              </a:lnSpc>
            </a:pPr>
            <a:r>
              <a:rPr lang="en-US" sz="2200" dirty="0"/>
              <a:t>If services have to be paid for as used, testing a service may be </a:t>
            </a:r>
            <a:r>
              <a:rPr lang="en-US" sz="2200" dirty="0" smtClean="0"/>
              <a:t>expensive.</a:t>
            </a:r>
          </a:p>
          <a:p>
            <a:pPr>
              <a:lnSpc>
                <a:spcPct val="90000"/>
              </a:lnSpc>
            </a:pPr>
            <a:r>
              <a:rPr lang="en-US" sz="2200" dirty="0"/>
              <a:t>It may be difficult to invoke compensating actions in external services as these may rely on the failure of other services which cannot be </a:t>
            </a:r>
            <a:r>
              <a:rPr lang="en-US" sz="2200" dirty="0" smtClean="0"/>
              <a:t>simulated.</a:t>
            </a:r>
            <a:endParaRPr lang="en-US" sz="22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67</a:t>
            </a:fld>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US"/>
              <a:t>Key points</a:t>
            </a:r>
          </a:p>
        </p:txBody>
      </p:sp>
      <p:sp>
        <p:nvSpPr>
          <p:cNvPr id="99333" name="Rectangle 5"/>
          <p:cNvSpPr>
            <a:spLocks noGrp="1" noChangeArrowheads="1"/>
          </p:cNvSpPr>
          <p:nvPr>
            <p:ph idx="1"/>
          </p:nvPr>
        </p:nvSpPr>
        <p:spPr/>
        <p:txBody>
          <a:bodyPr/>
          <a:lstStyle/>
          <a:p>
            <a:r>
              <a:rPr lang="en-GB" sz="2000" dirty="0"/>
              <a:t>Service-oriented architecture is an approach to software engineering where reusable, standardized services are the basic building blocks for application systems.</a:t>
            </a:r>
          </a:p>
          <a:p>
            <a:r>
              <a:rPr lang="en-GB" sz="2000" dirty="0"/>
              <a:t>Services may be implemented within a service-oriented architecture using a set of XML-based web service standards. These include standards for service communication, interface definition and service enactment in workflows.</a:t>
            </a:r>
          </a:p>
          <a:p>
            <a:r>
              <a:rPr lang="en-GB" sz="2000" dirty="0"/>
              <a:t>Alternatively, a </a:t>
            </a:r>
            <a:r>
              <a:rPr lang="en-GB" sz="2000" dirty="0" err="1"/>
              <a:t>RESTful</a:t>
            </a:r>
            <a:r>
              <a:rPr lang="en-GB" sz="2000" dirty="0"/>
              <a:t> architecture may be used which is based on resources and standard operations on these resources</a:t>
            </a:r>
            <a:r>
              <a:rPr lang="en-GB" sz="2000" dirty="0" smtClean="0"/>
              <a:t>.</a:t>
            </a:r>
          </a:p>
          <a:p>
            <a:r>
              <a:rPr lang="en-GB" sz="2000" dirty="0" smtClean="0"/>
              <a:t> </a:t>
            </a:r>
            <a:r>
              <a:rPr lang="en-GB" sz="2000" dirty="0"/>
              <a:t>A </a:t>
            </a:r>
            <a:r>
              <a:rPr lang="en-GB" sz="2000" dirty="0" err="1"/>
              <a:t>RESTful</a:t>
            </a:r>
            <a:r>
              <a:rPr lang="en-GB" sz="2000" dirty="0"/>
              <a:t> approach uses the http and https protocols for service communication and maps operations on the standard http verbs POST, GET, PUT and DELETE.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68</a:t>
            </a:fld>
            <a:endParaRPr lang="en-US"/>
          </a:p>
        </p:txBody>
      </p:sp>
    </p:spTree>
    <p:extLst>
      <p:ext uri="{BB962C8B-B14F-4D97-AF65-F5344CB8AC3E}">
        <p14:creationId xmlns:p14="http://schemas.microsoft.com/office/powerpoint/2010/main" val="4025851223"/>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GB" dirty="0" smtClean="0"/>
              <a:t>Utility </a:t>
            </a:r>
            <a:r>
              <a:rPr lang="en-GB" dirty="0"/>
              <a:t>services </a:t>
            </a:r>
            <a:r>
              <a:rPr lang="en-GB" dirty="0" smtClean="0"/>
              <a:t>provide general</a:t>
            </a:r>
            <a:r>
              <a:rPr lang="en-GB" dirty="0"/>
              <a:t>-purpose </a:t>
            </a:r>
            <a:r>
              <a:rPr lang="en-GB" dirty="0" smtClean="0"/>
              <a:t>functionality; </a:t>
            </a:r>
            <a:r>
              <a:rPr lang="en-GB" dirty="0"/>
              <a:t>business services </a:t>
            </a:r>
            <a:r>
              <a:rPr lang="en-GB" dirty="0" smtClean="0"/>
              <a:t>implement </a:t>
            </a:r>
            <a:r>
              <a:rPr lang="en-GB" dirty="0"/>
              <a:t>part of a business </a:t>
            </a:r>
            <a:r>
              <a:rPr lang="en-GB" dirty="0" smtClean="0"/>
              <a:t>process; coordination </a:t>
            </a:r>
            <a:r>
              <a:rPr lang="en-GB" dirty="0"/>
              <a:t>services </a:t>
            </a:r>
            <a:r>
              <a:rPr lang="en-GB" dirty="0" smtClean="0"/>
              <a:t>coordinate service execution.</a:t>
            </a:r>
            <a:endParaRPr lang="en-GB" dirty="0"/>
          </a:p>
          <a:p>
            <a:r>
              <a:rPr lang="en-GB" dirty="0" smtClean="0"/>
              <a:t>Service </a:t>
            </a:r>
            <a:r>
              <a:rPr lang="en-GB" dirty="0"/>
              <a:t>engineering </a:t>
            </a:r>
            <a:r>
              <a:rPr lang="en-GB" dirty="0" smtClean="0"/>
              <a:t>involves </a:t>
            </a:r>
            <a:r>
              <a:rPr lang="en-GB" dirty="0"/>
              <a:t>identifying candidate services for implementation, defining </a:t>
            </a:r>
            <a:r>
              <a:rPr lang="en-GB" dirty="0" smtClean="0"/>
              <a:t>service interfaces </a:t>
            </a:r>
            <a:r>
              <a:rPr lang="en-GB" dirty="0"/>
              <a:t>and implementing, testing and deploying </a:t>
            </a:r>
            <a:r>
              <a:rPr lang="en-GB" dirty="0" smtClean="0"/>
              <a:t>services.</a:t>
            </a:r>
            <a:endParaRPr lang="en-GB" dirty="0"/>
          </a:p>
          <a:p>
            <a:r>
              <a:rPr lang="en-GB" dirty="0"/>
              <a:t>The development of software using services </a:t>
            </a:r>
            <a:r>
              <a:rPr lang="en-GB" dirty="0" smtClean="0"/>
              <a:t>involves composing </a:t>
            </a:r>
            <a:r>
              <a:rPr lang="en-GB" dirty="0"/>
              <a:t>and configuring services to create new composite services and systems.</a:t>
            </a:r>
          </a:p>
          <a:p>
            <a:r>
              <a:rPr lang="en-GB" dirty="0"/>
              <a:t>Graphical workflow languages, such as BPMN, may be used to describe a business process and the services used in that process. </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69</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3" name="Rectangle 7"/>
          <p:cNvSpPr>
            <a:spLocks noGrp="1" noChangeArrowheads="1"/>
          </p:cNvSpPr>
          <p:nvPr>
            <p:ph type="title"/>
          </p:nvPr>
        </p:nvSpPr>
        <p:spPr/>
        <p:txBody>
          <a:bodyPr/>
          <a:lstStyle/>
          <a:p>
            <a:r>
              <a:rPr lang="en-US"/>
              <a:t>Services scenario</a:t>
            </a:r>
          </a:p>
        </p:txBody>
      </p:sp>
      <p:sp>
        <p:nvSpPr>
          <p:cNvPr id="178184" name="Rectangle 8"/>
          <p:cNvSpPr>
            <a:spLocks noGrp="1" noChangeArrowheads="1"/>
          </p:cNvSpPr>
          <p:nvPr>
            <p:ph idx="1"/>
          </p:nvPr>
        </p:nvSpPr>
        <p:spPr/>
        <p:txBody>
          <a:bodyPr/>
          <a:lstStyle/>
          <a:p>
            <a:r>
              <a:rPr lang="en-GB" sz="2400" dirty="0">
                <a:solidFill>
                  <a:schemeClr val="tx1"/>
                </a:solidFill>
              </a:rPr>
              <a:t>An in-car information system provides drivers with information on weather, road traffic conditions, local information etc. This is linked to car </a:t>
            </a:r>
            <a:r>
              <a:rPr lang="en-GB" sz="2400" dirty="0" smtClean="0">
                <a:solidFill>
                  <a:schemeClr val="tx1"/>
                </a:solidFill>
              </a:rPr>
              <a:t>audio system so </a:t>
            </a:r>
            <a:r>
              <a:rPr lang="en-GB" sz="2400" dirty="0">
                <a:solidFill>
                  <a:schemeClr val="tx1"/>
                </a:solidFill>
              </a:rPr>
              <a:t>that information is delivered as a signal on a specific </a:t>
            </a:r>
            <a:r>
              <a:rPr lang="en-GB" sz="2400" dirty="0" smtClean="0">
                <a:solidFill>
                  <a:schemeClr val="tx1"/>
                </a:solidFill>
              </a:rPr>
              <a:t>channel</a:t>
            </a:r>
            <a:r>
              <a:rPr lang="en-GB" sz="2400" dirty="0">
                <a:solidFill>
                  <a:schemeClr val="tx1"/>
                </a:solidFill>
              </a:rPr>
              <a:t>. </a:t>
            </a:r>
          </a:p>
          <a:p>
            <a:r>
              <a:rPr lang="en-GB" sz="2400" dirty="0">
                <a:solidFill>
                  <a:schemeClr val="tx1"/>
                </a:solidFill>
              </a:rPr>
              <a:t>The car is equipped with GPS receiver to discover its position and, based on that position, the system accesses a range of information services. Information may be delivered in the driver’s specified language.</a:t>
            </a:r>
            <a:endParaRPr lang="en-US" sz="2400" dirty="0">
              <a:solidFill>
                <a:schemeClr val="tx1"/>
              </a:solidFill>
            </a:endParaRP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7</a:t>
            </a:fld>
            <a:endParaRPr lang="en-US"/>
          </a:p>
        </p:txBody>
      </p:sp>
    </p:spTree>
    <p:extLst>
      <p:ext uri="{BB962C8B-B14F-4D97-AF65-F5344CB8AC3E}">
        <p14:creationId xmlns:p14="http://schemas.microsoft.com/office/powerpoint/2010/main" val="301066591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service-based, in-car information system</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8</a:t>
            </a:fld>
            <a:endParaRPr lang="en-US"/>
          </a:p>
        </p:txBody>
      </p:sp>
      <p:pic>
        <p:nvPicPr>
          <p:cNvPr id="7" name="Picture 6" descr="18.1 (19.3) In_CarInfo_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51" y="1578897"/>
            <a:ext cx="5151497" cy="4895522"/>
          </a:xfrm>
          <a:prstGeom prst="rect">
            <a:avLst/>
          </a:prstGeom>
        </p:spPr>
      </p:pic>
    </p:spTree>
    <p:extLst>
      <p:ext uri="{BB962C8B-B14F-4D97-AF65-F5344CB8AC3E}">
        <p14:creationId xmlns:p14="http://schemas.microsoft.com/office/powerpoint/2010/main" val="405570145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SOA for this application</a:t>
            </a:r>
            <a:endParaRPr lang="en-US" dirty="0"/>
          </a:p>
        </p:txBody>
      </p:sp>
      <p:sp>
        <p:nvSpPr>
          <p:cNvPr id="3" name="Content Placeholder 2"/>
          <p:cNvSpPr>
            <a:spLocks noGrp="1"/>
          </p:cNvSpPr>
          <p:nvPr>
            <p:ph idx="1"/>
          </p:nvPr>
        </p:nvSpPr>
        <p:spPr/>
        <p:txBody>
          <a:bodyPr/>
          <a:lstStyle/>
          <a:p>
            <a:r>
              <a:rPr lang="en-GB" dirty="0" smtClean="0"/>
              <a:t>It is not necessary to decide when the system is programmed or deployed what service provider should be used or what specific services should be accessed.</a:t>
            </a:r>
          </a:p>
          <a:p>
            <a:pPr lvl="1"/>
            <a:r>
              <a:rPr lang="en-GB" dirty="0" smtClean="0"/>
              <a:t> As the car moves around, the in-car software uses the service discovery service to find the most appropriate information service and binds to that. </a:t>
            </a:r>
          </a:p>
          <a:p>
            <a:pPr lvl="1"/>
            <a:r>
              <a:rPr lang="en-GB" dirty="0" smtClean="0"/>
              <a:t>Because of the use of a translation service, it can move across borders and therefore make local information available to people who don’t speak the local language. </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9</a:t>
            </a:fld>
            <a:endParaRPr lang="en-US"/>
          </a:p>
        </p:txBody>
      </p:sp>
    </p:spTree>
    <p:extLst>
      <p:ext uri="{BB962C8B-B14F-4D97-AF65-F5344CB8AC3E}">
        <p14:creationId xmlns:p14="http://schemas.microsoft.com/office/powerpoint/2010/main" val="132297939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3442</TotalTime>
  <Words>4436</Words>
  <Application>Microsoft Office PowerPoint</Application>
  <PresentationFormat>On-screen Show (4:3)</PresentationFormat>
  <Paragraphs>589</Paragraphs>
  <Slides>69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ＭＳ Ｐゴシック</vt:lpstr>
      <vt:lpstr>Arial</vt:lpstr>
      <vt:lpstr>Calibri</vt:lpstr>
      <vt:lpstr>Times New Roman</vt:lpstr>
      <vt:lpstr>Wingdings</vt:lpstr>
      <vt:lpstr>SE10 slides</vt:lpstr>
      <vt:lpstr>Chapter 18 – Service-oriented Software Engineering</vt:lpstr>
      <vt:lpstr>Topics covered</vt:lpstr>
      <vt:lpstr>Web services</vt:lpstr>
      <vt:lpstr>Reusable services</vt:lpstr>
      <vt:lpstr>Benefits of service-oriented approach</vt:lpstr>
      <vt:lpstr>Benefits of a service-oriented approach</vt:lpstr>
      <vt:lpstr>Services scenario</vt:lpstr>
      <vt:lpstr>A service-based, in-car information system </vt:lpstr>
      <vt:lpstr>Advantage of SOA for this application</vt:lpstr>
      <vt:lpstr>Service-oriented software engineering</vt:lpstr>
      <vt:lpstr>Service-oriented architecture</vt:lpstr>
      <vt:lpstr>Service-oriented architectures</vt:lpstr>
      <vt:lpstr>Service-oriented architecture </vt:lpstr>
      <vt:lpstr>Benefits of SOA</vt:lpstr>
      <vt:lpstr>Key standards</vt:lpstr>
      <vt:lpstr>Web service standards </vt:lpstr>
      <vt:lpstr>Service-oriented software engineering</vt:lpstr>
      <vt:lpstr>Services as reusable components</vt:lpstr>
      <vt:lpstr>Web service description language</vt:lpstr>
      <vt:lpstr>Organization of a WSDL specification </vt:lpstr>
      <vt:lpstr>WSDL specification components</vt:lpstr>
      <vt:lpstr>Part of a WSDL description for a web service </vt:lpstr>
      <vt:lpstr>Part of a WSDL description for a web service </vt:lpstr>
      <vt:lpstr>RESTful services</vt:lpstr>
      <vt:lpstr>RESTful web services</vt:lpstr>
      <vt:lpstr>Resources</vt:lpstr>
      <vt:lpstr>Resource operations</vt:lpstr>
      <vt:lpstr>Resources and actions</vt:lpstr>
      <vt:lpstr>Operation functionality</vt:lpstr>
      <vt:lpstr>Resource access</vt:lpstr>
      <vt:lpstr>Query results</vt:lpstr>
      <vt:lpstr>Disadvantages of RESTful approach</vt:lpstr>
      <vt:lpstr>RESTful and SOAP-based APIs</vt:lpstr>
      <vt:lpstr>Service engineering</vt:lpstr>
      <vt:lpstr>Service engineering</vt:lpstr>
      <vt:lpstr>The service engineering process </vt:lpstr>
      <vt:lpstr>Stages of service engineering</vt:lpstr>
      <vt:lpstr>Service candidate identification</vt:lpstr>
      <vt:lpstr>Task and entity-oriented services</vt:lpstr>
      <vt:lpstr>Service classification </vt:lpstr>
      <vt:lpstr>Service identification</vt:lpstr>
      <vt:lpstr>Service identification example</vt:lpstr>
      <vt:lpstr>Catalog services</vt:lpstr>
      <vt:lpstr>Catalogue: Non-functional requirements</vt:lpstr>
      <vt:lpstr>Functional descriptions of catalog service operations </vt:lpstr>
      <vt:lpstr>Functional descriptions of catalog service operations </vt:lpstr>
      <vt:lpstr>Service interface design</vt:lpstr>
      <vt:lpstr>Interface design stages</vt:lpstr>
      <vt:lpstr>Catalog interface design </vt:lpstr>
      <vt:lpstr>Catalog interface design </vt:lpstr>
      <vt:lpstr>UML definition of input and output messages</vt:lpstr>
      <vt:lpstr>RESTful interface</vt:lpstr>
      <vt:lpstr>RESTful interface</vt:lpstr>
      <vt:lpstr>Service implementation and deployment</vt:lpstr>
      <vt:lpstr>Legacy system services</vt:lpstr>
      <vt:lpstr>Service descriptions</vt:lpstr>
      <vt:lpstr>Service composition</vt:lpstr>
      <vt:lpstr>Software development with services</vt:lpstr>
      <vt:lpstr>Vacation package workflow </vt:lpstr>
      <vt:lpstr>Service construction by composition </vt:lpstr>
      <vt:lpstr>Construction by composition</vt:lpstr>
      <vt:lpstr>Construction by composition</vt:lpstr>
      <vt:lpstr>Workflow design and implementation</vt:lpstr>
      <vt:lpstr>A fragment of a hotel booking workflow </vt:lpstr>
      <vt:lpstr>Interacting workflows </vt:lpstr>
      <vt:lpstr>Testing service compositions </vt:lpstr>
      <vt:lpstr>Service testing problems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19</dc:title>
  <dc:creator>Ian Sommerville</dc:creator>
  <cp:lastModifiedBy>Lin, Hong-Chuan</cp:lastModifiedBy>
  <cp:revision>24</cp:revision>
  <dcterms:created xsi:type="dcterms:W3CDTF">2010-02-06T08:09:03Z</dcterms:created>
  <dcterms:modified xsi:type="dcterms:W3CDTF">2021-01-07T23:53:28Z</dcterms:modified>
</cp:coreProperties>
</file>