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4"/>
  </p:sldMasterIdLst>
  <p:sldIdLst>
    <p:sldId id="256" r:id="rId5"/>
    <p:sldId id="257" r:id="rId6"/>
    <p:sldId id="281" r:id="rId7"/>
    <p:sldId id="258" r:id="rId8"/>
    <p:sldId id="259" r:id="rId9"/>
    <p:sldId id="261" r:id="rId10"/>
    <p:sldId id="262" r:id="rId11"/>
    <p:sldId id="263" r:id="rId12"/>
    <p:sldId id="264" r:id="rId13"/>
    <p:sldId id="265" r:id="rId14"/>
    <p:sldId id="266" r:id="rId15"/>
    <p:sldId id="267" r:id="rId16"/>
    <p:sldId id="269" r:id="rId17"/>
    <p:sldId id="270" r:id="rId18"/>
    <p:sldId id="272" r:id="rId19"/>
    <p:sldId id="273"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DBDD6F-BFAA-4AF9-A3C3-36B5EDDD511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04E8EF4-E087-41A9-86CA-D3C9CB360E62}">
      <dgm:prSet custT="1"/>
      <dgm:spPr/>
      <dgm:t>
        <a:bodyPr/>
        <a:lstStyle/>
        <a:p>
          <a:r>
            <a:rPr lang="en-US" sz="800" b="0" i="0" dirty="0"/>
            <a:t>1. Drop the </a:t>
          </a:r>
          <a:r>
            <a:rPr lang="en-US" sz="800" b="0" i="0" dirty="0" err="1"/>
            <a:t>Customer_ID</a:t>
          </a:r>
          <a:r>
            <a:rPr lang="en-US" sz="800" b="0" i="0" dirty="0"/>
            <a:t> column: Since the </a:t>
          </a:r>
          <a:r>
            <a:rPr lang="en-US" sz="800" b="0" i="0" dirty="0" err="1"/>
            <a:t>Customer_ID</a:t>
          </a:r>
          <a:r>
            <a:rPr lang="en-US" sz="800" b="0" i="0" dirty="0"/>
            <a:t> column does not provide valuable information for predicting the target variable and could potentially introduce noise.</a:t>
          </a:r>
          <a:endParaRPr lang="en-US" sz="800" dirty="0"/>
        </a:p>
      </dgm:t>
    </dgm:pt>
    <dgm:pt modelId="{856D5BFA-06F1-44F5-AA6C-D3807A06DA8F}" type="parTrans" cxnId="{2521641A-B28E-4145-A1EF-2954D95527BE}">
      <dgm:prSet/>
      <dgm:spPr/>
      <dgm:t>
        <a:bodyPr/>
        <a:lstStyle/>
        <a:p>
          <a:endParaRPr lang="en-US"/>
        </a:p>
      </dgm:t>
    </dgm:pt>
    <dgm:pt modelId="{4FB789BD-D71C-437E-BCBC-4E441E85C475}" type="sibTrans" cxnId="{2521641A-B28E-4145-A1EF-2954D95527BE}">
      <dgm:prSet/>
      <dgm:spPr/>
      <dgm:t>
        <a:bodyPr/>
        <a:lstStyle/>
        <a:p>
          <a:endParaRPr lang="en-US"/>
        </a:p>
      </dgm:t>
    </dgm:pt>
    <dgm:pt modelId="{9E2E3B8B-003A-45A4-8D6A-3337BD68C279}">
      <dgm:prSet custT="1"/>
      <dgm:spPr/>
      <dgm:t>
        <a:bodyPr/>
        <a:lstStyle/>
        <a:p>
          <a:r>
            <a:rPr lang="en-US" sz="800" b="0" i="0" dirty="0"/>
            <a:t>2. Ordinal encoding of the Education column: If the Education column is categorical with ordinal levels (e.g., 'High School', 'Bachelor's Degree', 'Master's Degree'), we can apply ordinal encoding. </a:t>
          </a:r>
          <a:endParaRPr lang="en-US" sz="800" dirty="0"/>
        </a:p>
      </dgm:t>
    </dgm:pt>
    <dgm:pt modelId="{6575258F-130C-4AD9-A79B-9D1D096A2109}" type="parTrans" cxnId="{4AE2E75B-83C4-41BB-BFB5-9BD58DD6E526}">
      <dgm:prSet/>
      <dgm:spPr/>
      <dgm:t>
        <a:bodyPr/>
        <a:lstStyle/>
        <a:p>
          <a:endParaRPr lang="en-US"/>
        </a:p>
      </dgm:t>
    </dgm:pt>
    <dgm:pt modelId="{08682BD9-5FB1-4CD5-99BB-8906DD7F8621}" type="sibTrans" cxnId="{4AE2E75B-83C4-41BB-BFB5-9BD58DD6E526}">
      <dgm:prSet/>
      <dgm:spPr/>
      <dgm:t>
        <a:bodyPr/>
        <a:lstStyle/>
        <a:p>
          <a:endParaRPr lang="en-US"/>
        </a:p>
      </dgm:t>
    </dgm:pt>
    <dgm:pt modelId="{5D755BD6-6398-41F7-B7E8-F4E43B24F32E}">
      <dgm:prSet custT="1"/>
      <dgm:spPr/>
      <dgm:t>
        <a:bodyPr/>
        <a:lstStyle/>
        <a:p>
          <a:r>
            <a:rPr lang="en-US" sz="800" b="0" i="0" dirty="0"/>
            <a:t>3. Apply standard scaling to numerical columns: For numerical columns like 'Credit Limit', 'Age', 'Bill_Amount1', 'Bill_Amount2', 'Bill_Amount3', 'Pay_Amount1', 'Pay_Amount2', and 'Pay_Amount3'. Standard scaling transforms the data to have a mean of 0 and a standard deviation of 1, ensuring that all features are on a similar scale. This step helps prevent features with larger magnitudes from dominating the model's learning process.</a:t>
          </a:r>
          <a:endParaRPr lang="en-US" sz="800" dirty="0"/>
        </a:p>
      </dgm:t>
    </dgm:pt>
    <dgm:pt modelId="{DEF24C51-FA94-4EB4-B8BF-17853831DEAA}" type="parTrans" cxnId="{242259DE-1B9C-4AE7-B311-F37FB105C461}">
      <dgm:prSet/>
      <dgm:spPr/>
      <dgm:t>
        <a:bodyPr/>
        <a:lstStyle/>
        <a:p>
          <a:endParaRPr lang="en-US"/>
        </a:p>
      </dgm:t>
    </dgm:pt>
    <dgm:pt modelId="{1D2E0F48-9990-4FED-B172-A2E12690FDAC}" type="sibTrans" cxnId="{242259DE-1B9C-4AE7-B311-F37FB105C461}">
      <dgm:prSet/>
      <dgm:spPr/>
      <dgm:t>
        <a:bodyPr/>
        <a:lstStyle/>
        <a:p>
          <a:endParaRPr lang="en-US"/>
        </a:p>
      </dgm:t>
    </dgm:pt>
    <dgm:pt modelId="{8006EC31-9818-41EB-95B6-F11BA787067A}">
      <dgm:prSet custT="1"/>
      <dgm:spPr/>
      <dgm:t>
        <a:bodyPr/>
        <a:lstStyle/>
        <a:p>
          <a:r>
            <a:rPr lang="en-US" sz="800" b="0" i="0" dirty="0"/>
            <a:t>4. One-hot encoding of categorical columns: For categorical columns like Gender and Marital Status, we can apply one-hot encoding. One-hot encoding converts each category into a binary column, representing the presence or absence of that category for each data point. This step allows the model to consider the categorical variables as individual binary features.</a:t>
          </a:r>
          <a:endParaRPr lang="en-US" sz="800" dirty="0"/>
        </a:p>
      </dgm:t>
    </dgm:pt>
    <dgm:pt modelId="{462BDB73-D869-4E21-8CE8-1E4E26A0B1B5}" type="parTrans" cxnId="{762A723C-ED7D-4D60-820E-1FEAB6F0AD50}">
      <dgm:prSet/>
      <dgm:spPr/>
      <dgm:t>
        <a:bodyPr/>
        <a:lstStyle/>
        <a:p>
          <a:endParaRPr lang="en-US"/>
        </a:p>
      </dgm:t>
    </dgm:pt>
    <dgm:pt modelId="{D59922A7-D6F4-415A-864B-89AAEC06EB10}" type="sibTrans" cxnId="{762A723C-ED7D-4D60-820E-1FEAB6F0AD50}">
      <dgm:prSet/>
      <dgm:spPr/>
      <dgm:t>
        <a:bodyPr/>
        <a:lstStyle/>
        <a:p>
          <a:endParaRPr lang="en-US"/>
        </a:p>
      </dgm:t>
    </dgm:pt>
    <dgm:pt modelId="{B5822BB4-80C5-4B76-8659-24A83701F77A}">
      <dgm:prSet custT="1"/>
      <dgm:spPr/>
      <dgm:t>
        <a:bodyPr/>
        <a:lstStyle/>
        <a:p>
          <a:r>
            <a:rPr lang="en-US" sz="800" dirty="0"/>
            <a:t>5. Perform Smote Oversampling in order to balance the data. </a:t>
          </a:r>
          <a:r>
            <a:rPr lang="en-US" sz="800" b="0" i="0" dirty="0"/>
            <a:t>apply SMOTE to create synthetic samples of the minority class. This step helps prevent the model from being biased towards the majority class during training.</a:t>
          </a:r>
          <a:endParaRPr lang="en-US" sz="800" dirty="0"/>
        </a:p>
      </dgm:t>
    </dgm:pt>
    <dgm:pt modelId="{35255C21-DA79-472C-943F-E65D28CDC035}" type="parTrans" cxnId="{433B61A1-0D1D-4B40-A80C-BE6A749F2675}">
      <dgm:prSet/>
      <dgm:spPr/>
      <dgm:t>
        <a:bodyPr/>
        <a:lstStyle/>
        <a:p>
          <a:endParaRPr lang="en-SG"/>
        </a:p>
      </dgm:t>
    </dgm:pt>
    <dgm:pt modelId="{87B3C348-4579-449A-A5FE-A2C1F6FDFA77}" type="sibTrans" cxnId="{433B61A1-0D1D-4B40-A80C-BE6A749F2675}">
      <dgm:prSet/>
      <dgm:spPr/>
      <dgm:t>
        <a:bodyPr/>
        <a:lstStyle/>
        <a:p>
          <a:endParaRPr lang="en-SG"/>
        </a:p>
      </dgm:t>
    </dgm:pt>
    <dgm:pt modelId="{53410955-5F5C-44AD-9D09-EFB55A5B893E}" type="pres">
      <dgm:prSet presAssocID="{51DBDD6F-BFAA-4AF9-A3C3-36B5EDDD5111}" presName="Name0" presStyleCnt="0">
        <dgm:presLayoutVars>
          <dgm:dir/>
          <dgm:resizeHandles val="exact"/>
        </dgm:presLayoutVars>
      </dgm:prSet>
      <dgm:spPr/>
    </dgm:pt>
    <dgm:pt modelId="{49AA7882-9EA4-40C3-8518-4BE7A1A2FB3E}" type="pres">
      <dgm:prSet presAssocID="{E04E8EF4-E087-41A9-86CA-D3C9CB360E62}" presName="node" presStyleLbl="node1" presStyleIdx="0" presStyleCnt="5">
        <dgm:presLayoutVars>
          <dgm:bulletEnabled val="1"/>
        </dgm:presLayoutVars>
      </dgm:prSet>
      <dgm:spPr/>
    </dgm:pt>
    <dgm:pt modelId="{CF9F7165-E3AC-44CE-844D-27D24053D638}" type="pres">
      <dgm:prSet presAssocID="{4FB789BD-D71C-437E-BCBC-4E441E85C475}" presName="sibTrans" presStyleLbl="sibTrans2D1" presStyleIdx="0" presStyleCnt="4"/>
      <dgm:spPr/>
    </dgm:pt>
    <dgm:pt modelId="{9CB28BBF-BBD9-4835-B3BF-F2FD190D8DFB}" type="pres">
      <dgm:prSet presAssocID="{4FB789BD-D71C-437E-BCBC-4E441E85C475}" presName="connectorText" presStyleLbl="sibTrans2D1" presStyleIdx="0" presStyleCnt="4"/>
      <dgm:spPr/>
    </dgm:pt>
    <dgm:pt modelId="{B48B00D9-10BD-4CAB-985E-A629F0ACADF4}" type="pres">
      <dgm:prSet presAssocID="{9E2E3B8B-003A-45A4-8D6A-3337BD68C279}" presName="node" presStyleLbl="node1" presStyleIdx="1" presStyleCnt="5">
        <dgm:presLayoutVars>
          <dgm:bulletEnabled val="1"/>
        </dgm:presLayoutVars>
      </dgm:prSet>
      <dgm:spPr/>
    </dgm:pt>
    <dgm:pt modelId="{12C06596-A5AD-4EA5-B3F6-9971745A79E1}" type="pres">
      <dgm:prSet presAssocID="{08682BD9-5FB1-4CD5-99BB-8906DD7F8621}" presName="sibTrans" presStyleLbl="sibTrans2D1" presStyleIdx="1" presStyleCnt="4"/>
      <dgm:spPr/>
    </dgm:pt>
    <dgm:pt modelId="{6230E1A6-ACBF-4BB7-AE9C-D43EECFF257F}" type="pres">
      <dgm:prSet presAssocID="{08682BD9-5FB1-4CD5-99BB-8906DD7F8621}" presName="connectorText" presStyleLbl="sibTrans2D1" presStyleIdx="1" presStyleCnt="4"/>
      <dgm:spPr/>
    </dgm:pt>
    <dgm:pt modelId="{930744A9-3125-4791-BC1A-05ED7DA0C8AF}" type="pres">
      <dgm:prSet presAssocID="{5D755BD6-6398-41F7-B7E8-F4E43B24F32E}" presName="node" presStyleLbl="node1" presStyleIdx="2" presStyleCnt="5">
        <dgm:presLayoutVars>
          <dgm:bulletEnabled val="1"/>
        </dgm:presLayoutVars>
      </dgm:prSet>
      <dgm:spPr/>
    </dgm:pt>
    <dgm:pt modelId="{3FEC3538-9256-4F55-AA83-BDBF73AB3D37}" type="pres">
      <dgm:prSet presAssocID="{1D2E0F48-9990-4FED-B172-A2E12690FDAC}" presName="sibTrans" presStyleLbl="sibTrans2D1" presStyleIdx="2" presStyleCnt="4"/>
      <dgm:spPr/>
    </dgm:pt>
    <dgm:pt modelId="{B44A33C6-ECAD-4F34-8A6D-D0DAC1CD3348}" type="pres">
      <dgm:prSet presAssocID="{1D2E0F48-9990-4FED-B172-A2E12690FDAC}" presName="connectorText" presStyleLbl="sibTrans2D1" presStyleIdx="2" presStyleCnt="4"/>
      <dgm:spPr/>
    </dgm:pt>
    <dgm:pt modelId="{CAA0A8FF-662B-4B79-AA5B-29756BBC9CE2}" type="pres">
      <dgm:prSet presAssocID="{8006EC31-9818-41EB-95B6-F11BA787067A}" presName="node" presStyleLbl="node1" presStyleIdx="3" presStyleCnt="5">
        <dgm:presLayoutVars>
          <dgm:bulletEnabled val="1"/>
        </dgm:presLayoutVars>
      </dgm:prSet>
      <dgm:spPr/>
    </dgm:pt>
    <dgm:pt modelId="{F31F1291-694D-45D7-B671-9EF12CB5425E}" type="pres">
      <dgm:prSet presAssocID="{D59922A7-D6F4-415A-864B-89AAEC06EB10}" presName="sibTrans" presStyleLbl="sibTrans2D1" presStyleIdx="3" presStyleCnt="4"/>
      <dgm:spPr/>
    </dgm:pt>
    <dgm:pt modelId="{687F237B-A2EC-4C0B-BDF2-C5B0A83C5FCF}" type="pres">
      <dgm:prSet presAssocID="{D59922A7-D6F4-415A-864B-89AAEC06EB10}" presName="connectorText" presStyleLbl="sibTrans2D1" presStyleIdx="3" presStyleCnt="4"/>
      <dgm:spPr/>
    </dgm:pt>
    <dgm:pt modelId="{644E60C4-E32B-4E3B-9A46-986252839205}" type="pres">
      <dgm:prSet presAssocID="{B5822BB4-80C5-4B76-8659-24A83701F77A}" presName="node" presStyleLbl="node1" presStyleIdx="4" presStyleCnt="5">
        <dgm:presLayoutVars>
          <dgm:bulletEnabled val="1"/>
        </dgm:presLayoutVars>
      </dgm:prSet>
      <dgm:spPr/>
    </dgm:pt>
  </dgm:ptLst>
  <dgm:cxnLst>
    <dgm:cxn modelId="{2521641A-B28E-4145-A1EF-2954D95527BE}" srcId="{51DBDD6F-BFAA-4AF9-A3C3-36B5EDDD5111}" destId="{E04E8EF4-E087-41A9-86CA-D3C9CB360E62}" srcOrd="0" destOrd="0" parTransId="{856D5BFA-06F1-44F5-AA6C-D3807A06DA8F}" sibTransId="{4FB789BD-D71C-437E-BCBC-4E441E85C475}"/>
    <dgm:cxn modelId="{5ADD5F22-88A1-449E-B157-708971917D6D}" type="presOf" srcId="{4FB789BD-D71C-437E-BCBC-4E441E85C475}" destId="{CF9F7165-E3AC-44CE-844D-27D24053D638}" srcOrd="0" destOrd="0" presId="urn:microsoft.com/office/officeart/2005/8/layout/process1"/>
    <dgm:cxn modelId="{E6A87927-8695-40F7-971E-B23204818568}" type="presOf" srcId="{1D2E0F48-9990-4FED-B172-A2E12690FDAC}" destId="{B44A33C6-ECAD-4F34-8A6D-D0DAC1CD3348}" srcOrd="1" destOrd="0" presId="urn:microsoft.com/office/officeart/2005/8/layout/process1"/>
    <dgm:cxn modelId="{762A723C-ED7D-4D60-820E-1FEAB6F0AD50}" srcId="{51DBDD6F-BFAA-4AF9-A3C3-36B5EDDD5111}" destId="{8006EC31-9818-41EB-95B6-F11BA787067A}" srcOrd="3" destOrd="0" parTransId="{462BDB73-D869-4E21-8CE8-1E4E26A0B1B5}" sibTransId="{D59922A7-D6F4-415A-864B-89AAEC06EB10}"/>
    <dgm:cxn modelId="{4AE2E75B-83C4-41BB-BFB5-9BD58DD6E526}" srcId="{51DBDD6F-BFAA-4AF9-A3C3-36B5EDDD5111}" destId="{9E2E3B8B-003A-45A4-8D6A-3337BD68C279}" srcOrd="1" destOrd="0" parTransId="{6575258F-130C-4AD9-A79B-9D1D096A2109}" sibTransId="{08682BD9-5FB1-4CD5-99BB-8906DD7F8621}"/>
    <dgm:cxn modelId="{0DC41A63-E0C8-4524-975B-8130C92B6A5F}" type="presOf" srcId="{D59922A7-D6F4-415A-864B-89AAEC06EB10}" destId="{F31F1291-694D-45D7-B671-9EF12CB5425E}" srcOrd="0" destOrd="0" presId="urn:microsoft.com/office/officeart/2005/8/layout/process1"/>
    <dgm:cxn modelId="{A60E146E-C7AC-4FB2-A71C-8D81C28B50EA}" type="presOf" srcId="{8006EC31-9818-41EB-95B6-F11BA787067A}" destId="{CAA0A8FF-662B-4B79-AA5B-29756BBC9CE2}" srcOrd="0" destOrd="0" presId="urn:microsoft.com/office/officeart/2005/8/layout/process1"/>
    <dgm:cxn modelId="{B3550653-65E0-4CBE-8ED2-7E7AD55F474C}" type="presOf" srcId="{08682BD9-5FB1-4CD5-99BB-8906DD7F8621}" destId="{12C06596-A5AD-4EA5-B3F6-9971745A79E1}" srcOrd="0" destOrd="0" presId="urn:microsoft.com/office/officeart/2005/8/layout/process1"/>
    <dgm:cxn modelId="{087D6155-7786-4D1B-B8A5-034B530E566A}" type="presOf" srcId="{4FB789BD-D71C-437E-BCBC-4E441E85C475}" destId="{9CB28BBF-BBD9-4835-B3BF-F2FD190D8DFB}" srcOrd="1" destOrd="0" presId="urn:microsoft.com/office/officeart/2005/8/layout/process1"/>
    <dgm:cxn modelId="{B2789256-AED0-48AC-BA50-A6CEAA6D74D3}" type="presOf" srcId="{9E2E3B8B-003A-45A4-8D6A-3337BD68C279}" destId="{B48B00D9-10BD-4CAB-985E-A629F0ACADF4}" srcOrd="0" destOrd="0" presId="urn:microsoft.com/office/officeart/2005/8/layout/process1"/>
    <dgm:cxn modelId="{6F214D85-DADA-4EC2-88F6-1F455B01E213}" type="presOf" srcId="{5D755BD6-6398-41F7-B7E8-F4E43B24F32E}" destId="{930744A9-3125-4791-BC1A-05ED7DA0C8AF}" srcOrd="0" destOrd="0" presId="urn:microsoft.com/office/officeart/2005/8/layout/process1"/>
    <dgm:cxn modelId="{6F16E79C-5CD9-4899-A6B4-FDF1C7A851B6}" type="presOf" srcId="{1D2E0F48-9990-4FED-B172-A2E12690FDAC}" destId="{3FEC3538-9256-4F55-AA83-BDBF73AB3D37}" srcOrd="0" destOrd="0" presId="urn:microsoft.com/office/officeart/2005/8/layout/process1"/>
    <dgm:cxn modelId="{433B61A1-0D1D-4B40-A80C-BE6A749F2675}" srcId="{51DBDD6F-BFAA-4AF9-A3C3-36B5EDDD5111}" destId="{B5822BB4-80C5-4B76-8659-24A83701F77A}" srcOrd="4" destOrd="0" parTransId="{35255C21-DA79-472C-943F-E65D28CDC035}" sibTransId="{87B3C348-4579-449A-A5FE-A2C1F6FDFA77}"/>
    <dgm:cxn modelId="{9C2AFBC3-2A32-4425-8462-0FE89F1C3354}" type="presOf" srcId="{E04E8EF4-E087-41A9-86CA-D3C9CB360E62}" destId="{49AA7882-9EA4-40C3-8518-4BE7A1A2FB3E}" srcOrd="0" destOrd="0" presId="urn:microsoft.com/office/officeart/2005/8/layout/process1"/>
    <dgm:cxn modelId="{AAF93ADE-9B43-4C50-98E4-46B4403E7CE0}" type="presOf" srcId="{08682BD9-5FB1-4CD5-99BB-8906DD7F8621}" destId="{6230E1A6-ACBF-4BB7-AE9C-D43EECFF257F}" srcOrd="1" destOrd="0" presId="urn:microsoft.com/office/officeart/2005/8/layout/process1"/>
    <dgm:cxn modelId="{242259DE-1B9C-4AE7-B311-F37FB105C461}" srcId="{51DBDD6F-BFAA-4AF9-A3C3-36B5EDDD5111}" destId="{5D755BD6-6398-41F7-B7E8-F4E43B24F32E}" srcOrd="2" destOrd="0" parTransId="{DEF24C51-FA94-4EB4-B8BF-17853831DEAA}" sibTransId="{1D2E0F48-9990-4FED-B172-A2E12690FDAC}"/>
    <dgm:cxn modelId="{BA70F0E3-04CA-4A4E-BB1C-92779F58D248}" type="presOf" srcId="{B5822BB4-80C5-4B76-8659-24A83701F77A}" destId="{644E60C4-E32B-4E3B-9A46-986252839205}" srcOrd="0" destOrd="0" presId="urn:microsoft.com/office/officeart/2005/8/layout/process1"/>
    <dgm:cxn modelId="{A83751E5-260D-4270-B514-0688F3566B9E}" type="presOf" srcId="{D59922A7-D6F4-415A-864B-89AAEC06EB10}" destId="{687F237B-A2EC-4C0B-BDF2-C5B0A83C5FCF}" srcOrd="1" destOrd="0" presId="urn:microsoft.com/office/officeart/2005/8/layout/process1"/>
    <dgm:cxn modelId="{DA1C09EC-BE19-4721-8FD9-8E8D74027F88}" type="presOf" srcId="{51DBDD6F-BFAA-4AF9-A3C3-36B5EDDD5111}" destId="{53410955-5F5C-44AD-9D09-EFB55A5B893E}" srcOrd="0" destOrd="0" presId="urn:microsoft.com/office/officeart/2005/8/layout/process1"/>
    <dgm:cxn modelId="{D3A3C338-8D66-4A25-B478-5C669D2B2C2C}" type="presParOf" srcId="{53410955-5F5C-44AD-9D09-EFB55A5B893E}" destId="{49AA7882-9EA4-40C3-8518-4BE7A1A2FB3E}" srcOrd="0" destOrd="0" presId="urn:microsoft.com/office/officeart/2005/8/layout/process1"/>
    <dgm:cxn modelId="{E96A2616-CB18-4065-8AB0-A3A8684681AA}" type="presParOf" srcId="{53410955-5F5C-44AD-9D09-EFB55A5B893E}" destId="{CF9F7165-E3AC-44CE-844D-27D24053D638}" srcOrd="1" destOrd="0" presId="urn:microsoft.com/office/officeart/2005/8/layout/process1"/>
    <dgm:cxn modelId="{0C739753-7078-4F04-BF17-4DD82CDCDADC}" type="presParOf" srcId="{CF9F7165-E3AC-44CE-844D-27D24053D638}" destId="{9CB28BBF-BBD9-4835-B3BF-F2FD190D8DFB}" srcOrd="0" destOrd="0" presId="urn:microsoft.com/office/officeart/2005/8/layout/process1"/>
    <dgm:cxn modelId="{3D97C399-939C-4C7D-B0F2-8FEF3E844FBE}" type="presParOf" srcId="{53410955-5F5C-44AD-9D09-EFB55A5B893E}" destId="{B48B00D9-10BD-4CAB-985E-A629F0ACADF4}" srcOrd="2" destOrd="0" presId="urn:microsoft.com/office/officeart/2005/8/layout/process1"/>
    <dgm:cxn modelId="{A17CC3D8-1290-46A2-A41D-F7CA69F390A0}" type="presParOf" srcId="{53410955-5F5C-44AD-9D09-EFB55A5B893E}" destId="{12C06596-A5AD-4EA5-B3F6-9971745A79E1}" srcOrd="3" destOrd="0" presId="urn:microsoft.com/office/officeart/2005/8/layout/process1"/>
    <dgm:cxn modelId="{637345C5-C232-4D92-B741-DEE34DA2AA40}" type="presParOf" srcId="{12C06596-A5AD-4EA5-B3F6-9971745A79E1}" destId="{6230E1A6-ACBF-4BB7-AE9C-D43EECFF257F}" srcOrd="0" destOrd="0" presId="urn:microsoft.com/office/officeart/2005/8/layout/process1"/>
    <dgm:cxn modelId="{407FD78F-E20D-4540-88FA-D9D89F0CCDED}" type="presParOf" srcId="{53410955-5F5C-44AD-9D09-EFB55A5B893E}" destId="{930744A9-3125-4791-BC1A-05ED7DA0C8AF}" srcOrd="4" destOrd="0" presId="urn:microsoft.com/office/officeart/2005/8/layout/process1"/>
    <dgm:cxn modelId="{F857A104-B001-4F8E-8471-081A620A0D17}" type="presParOf" srcId="{53410955-5F5C-44AD-9D09-EFB55A5B893E}" destId="{3FEC3538-9256-4F55-AA83-BDBF73AB3D37}" srcOrd="5" destOrd="0" presId="urn:microsoft.com/office/officeart/2005/8/layout/process1"/>
    <dgm:cxn modelId="{26617915-828D-4C4A-BE06-CE1C66ABCD93}" type="presParOf" srcId="{3FEC3538-9256-4F55-AA83-BDBF73AB3D37}" destId="{B44A33C6-ECAD-4F34-8A6D-D0DAC1CD3348}" srcOrd="0" destOrd="0" presId="urn:microsoft.com/office/officeart/2005/8/layout/process1"/>
    <dgm:cxn modelId="{03FC6BA7-5540-43F2-BF22-BC68E437F2C7}" type="presParOf" srcId="{53410955-5F5C-44AD-9D09-EFB55A5B893E}" destId="{CAA0A8FF-662B-4B79-AA5B-29756BBC9CE2}" srcOrd="6" destOrd="0" presId="urn:microsoft.com/office/officeart/2005/8/layout/process1"/>
    <dgm:cxn modelId="{0479CF1E-0FB5-4F36-A16F-EAA085DFCC1D}" type="presParOf" srcId="{53410955-5F5C-44AD-9D09-EFB55A5B893E}" destId="{F31F1291-694D-45D7-B671-9EF12CB5425E}" srcOrd="7" destOrd="0" presId="urn:microsoft.com/office/officeart/2005/8/layout/process1"/>
    <dgm:cxn modelId="{24CF7849-5D19-418D-8BDD-5D52B5660FE3}" type="presParOf" srcId="{F31F1291-694D-45D7-B671-9EF12CB5425E}" destId="{687F237B-A2EC-4C0B-BDF2-C5B0A83C5FCF}" srcOrd="0" destOrd="0" presId="urn:microsoft.com/office/officeart/2005/8/layout/process1"/>
    <dgm:cxn modelId="{57982822-B36F-4469-89C6-259BC235A08A}" type="presParOf" srcId="{53410955-5F5C-44AD-9D09-EFB55A5B893E}" destId="{644E60C4-E32B-4E3B-9A46-98625283920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A7882-9EA4-40C3-8518-4BE7A1A2FB3E}">
      <dsp:nvSpPr>
        <dsp:cNvPr id="0" name=""/>
        <dsp:cNvSpPr/>
      </dsp:nvSpPr>
      <dsp:spPr>
        <a:xfrm>
          <a:off x="4712" y="870241"/>
          <a:ext cx="1460961" cy="23968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1. Drop the </a:t>
          </a:r>
          <a:r>
            <a:rPr lang="en-US" sz="800" b="0" i="0" kern="1200" dirty="0" err="1"/>
            <a:t>Customer_ID</a:t>
          </a:r>
          <a:r>
            <a:rPr lang="en-US" sz="800" b="0" i="0" kern="1200" dirty="0"/>
            <a:t> column: Since the </a:t>
          </a:r>
          <a:r>
            <a:rPr lang="en-US" sz="800" b="0" i="0" kern="1200" dirty="0" err="1"/>
            <a:t>Customer_ID</a:t>
          </a:r>
          <a:r>
            <a:rPr lang="en-US" sz="800" b="0" i="0" kern="1200" dirty="0"/>
            <a:t> column does not provide valuable information for predicting the target variable and could potentially introduce noise.</a:t>
          </a:r>
          <a:endParaRPr lang="en-US" sz="800" kern="1200" dirty="0"/>
        </a:p>
      </dsp:txBody>
      <dsp:txXfrm>
        <a:off x="47502" y="913031"/>
        <a:ext cx="1375381" cy="2311309"/>
      </dsp:txXfrm>
    </dsp:sp>
    <dsp:sp modelId="{CF9F7165-E3AC-44CE-844D-27D24053D638}">
      <dsp:nvSpPr>
        <dsp:cNvPr id="0" name=""/>
        <dsp:cNvSpPr/>
      </dsp:nvSpPr>
      <dsp:spPr>
        <a:xfrm>
          <a:off x="1611770" y="1887526"/>
          <a:ext cx="309723" cy="362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611770" y="1959990"/>
        <a:ext cx="216806" cy="217390"/>
      </dsp:txXfrm>
    </dsp:sp>
    <dsp:sp modelId="{B48B00D9-10BD-4CAB-985E-A629F0ACADF4}">
      <dsp:nvSpPr>
        <dsp:cNvPr id="0" name=""/>
        <dsp:cNvSpPr/>
      </dsp:nvSpPr>
      <dsp:spPr>
        <a:xfrm>
          <a:off x="2050058" y="870241"/>
          <a:ext cx="1460961" cy="23968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2. Ordinal encoding of the Education column: If the Education column is categorical with ordinal levels (e.g., 'High School', 'Bachelor's Degree', 'Master's Degree'), we can apply ordinal encoding. </a:t>
          </a:r>
          <a:endParaRPr lang="en-US" sz="800" kern="1200" dirty="0"/>
        </a:p>
      </dsp:txBody>
      <dsp:txXfrm>
        <a:off x="2092848" y="913031"/>
        <a:ext cx="1375381" cy="2311309"/>
      </dsp:txXfrm>
    </dsp:sp>
    <dsp:sp modelId="{12C06596-A5AD-4EA5-B3F6-9971745A79E1}">
      <dsp:nvSpPr>
        <dsp:cNvPr id="0" name=""/>
        <dsp:cNvSpPr/>
      </dsp:nvSpPr>
      <dsp:spPr>
        <a:xfrm>
          <a:off x="3657116" y="1887526"/>
          <a:ext cx="309723" cy="362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657116" y="1959990"/>
        <a:ext cx="216806" cy="217390"/>
      </dsp:txXfrm>
    </dsp:sp>
    <dsp:sp modelId="{930744A9-3125-4791-BC1A-05ED7DA0C8AF}">
      <dsp:nvSpPr>
        <dsp:cNvPr id="0" name=""/>
        <dsp:cNvSpPr/>
      </dsp:nvSpPr>
      <dsp:spPr>
        <a:xfrm>
          <a:off x="4095404" y="870241"/>
          <a:ext cx="1460961" cy="23968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3. Apply standard scaling to numerical columns: For numerical columns like 'Credit Limit', 'Age', 'Bill_Amount1', 'Bill_Amount2', 'Bill_Amount3', 'Pay_Amount1', 'Pay_Amount2', and 'Pay_Amount3'. Standard scaling transforms the data to have a mean of 0 and a standard deviation of 1, ensuring that all features are on a similar scale. This step helps prevent features with larger magnitudes from dominating the model's learning process.</a:t>
          </a:r>
          <a:endParaRPr lang="en-US" sz="800" kern="1200" dirty="0"/>
        </a:p>
      </dsp:txBody>
      <dsp:txXfrm>
        <a:off x="4138194" y="913031"/>
        <a:ext cx="1375381" cy="2311309"/>
      </dsp:txXfrm>
    </dsp:sp>
    <dsp:sp modelId="{3FEC3538-9256-4F55-AA83-BDBF73AB3D37}">
      <dsp:nvSpPr>
        <dsp:cNvPr id="0" name=""/>
        <dsp:cNvSpPr/>
      </dsp:nvSpPr>
      <dsp:spPr>
        <a:xfrm>
          <a:off x="5702462" y="1887526"/>
          <a:ext cx="309723" cy="362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702462" y="1959990"/>
        <a:ext cx="216806" cy="217390"/>
      </dsp:txXfrm>
    </dsp:sp>
    <dsp:sp modelId="{CAA0A8FF-662B-4B79-AA5B-29756BBC9CE2}">
      <dsp:nvSpPr>
        <dsp:cNvPr id="0" name=""/>
        <dsp:cNvSpPr/>
      </dsp:nvSpPr>
      <dsp:spPr>
        <a:xfrm>
          <a:off x="6140750" y="870241"/>
          <a:ext cx="1460961" cy="23968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0" i="0" kern="1200" dirty="0"/>
            <a:t>4. One-hot encoding of categorical columns: For categorical columns like Gender and Marital Status, we can apply one-hot encoding. One-hot encoding converts each category into a binary column, representing the presence or absence of that category for each data point. This step allows the model to consider the categorical variables as individual binary features.</a:t>
          </a:r>
          <a:endParaRPr lang="en-US" sz="800" kern="1200" dirty="0"/>
        </a:p>
      </dsp:txBody>
      <dsp:txXfrm>
        <a:off x="6183540" y="913031"/>
        <a:ext cx="1375381" cy="2311309"/>
      </dsp:txXfrm>
    </dsp:sp>
    <dsp:sp modelId="{F31F1291-694D-45D7-B671-9EF12CB5425E}">
      <dsp:nvSpPr>
        <dsp:cNvPr id="0" name=""/>
        <dsp:cNvSpPr/>
      </dsp:nvSpPr>
      <dsp:spPr>
        <a:xfrm>
          <a:off x="7747808" y="1887526"/>
          <a:ext cx="309723" cy="362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747808" y="1959990"/>
        <a:ext cx="216806" cy="217390"/>
      </dsp:txXfrm>
    </dsp:sp>
    <dsp:sp modelId="{644E60C4-E32B-4E3B-9A46-986252839205}">
      <dsp:nvSpPr>
        <dsp:cNvPr id="0" name=""/>
        <dsp:cNvSpPr/>
      </dsp:nvSpPr>
      <dsp:spPr>
        <a:xfrm>
          <a:off x="8186096" y="870241"/>
          <a:ext cx="1460961" cy="239688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5. Perform Smote Oversampling in order to balance the data. </a:t>
          </a:r>
          <a:r>
            <a:rPr lang="en-US" sz="800" b="0" i="0" kern="1200" dirty="0"/>
            <a:t>apply SMOTE to create synthetic samples of the minority class. This step helps prevent the model from being biased towards the majority class during training.</a:t>
          </a:r>
          <a:endParaRPr lang="en-US" sz="800" kern="1200" dirty="0"/>
        </a:p>
      </dsp:txBody>
      <dsp:txXfrm>
        <a:off x="8228886" y="913031"/>
        <a:ext cx="1375381" cy="23113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53863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66583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87963D-62E0-4FD9-BD2D-45F8DB98AACE}"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449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76851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87963D-62E0-4FD9-BD2D-45F8DB98AACE}"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999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44037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3725098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36933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293497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CDBF9-D090-44A2-BF00-1094803C924F}" type="datetimeFigureOut">
              <a:rPr lang="en-SG" smtClean="0"/>
              <a:t>9/6/2023</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22311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425827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CDBF9-D090-44A2-BF00-1094803C924F}" type="datetimeFigureOut">
              <a:rPr lang="en-SG" smtClean="0"/>
              <a:t>9/6/2023</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37362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5CDBF9-D090-44A2-BF00-1094803C924F}" type="datetimeFigureOut">
              <a:rPr lang="en-SG" smtClean="0"/>
              <a:t>9/6/2023</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73203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CDBF9-D090-44A2-BF00-1094803C924F}" type="datetimeFigureOut">
              <a:rPr lang="en-SG" smtClean="0"/>
              <a:t>9/6/2023</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159987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270917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CDBF9-D090-44A2-BF00-1094803C924F}" type="datetimeFigureOut">
              <a:rPr lang="en-SG" smtClean="0"/>
              <a:t>9/6/2023</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87963D-62E0-4FD9-BD2D-45F8DB98AACE}" type="slidenum">
              <a:rPr lang="en-SG" smtClean="0"/>
              <a:t>‹#›</a:t>
            </a:fld>
            <a:endParaRPr lang="en-SG"/>
          </a:p>
        </p:txBody>
      </p:sp>
    </p:spTree>
    <p:extLst>
      <p:ext uri="{BB962C8B-B14F-4D97-AF65-F5344CB8AC3E}">
        <p14:creationId xmlns:p14="http://schemas.microsoft.com/office/powerpoint/2010/main" val="39547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5CDBF9-D090-44A2-BF00-1094803C924F}" type="datetimeFigureOut">
              <a:rPr lang="en-SG" smtClean="0"/>
              <a:t>9/6/2023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87963D-62E0-4FD9-BD2D-45F8DB98AACE}" type="slidenum">
              <a:rPr lang="en-SG" smtClean="0"/>
              <a:t>‹#›</a:t>
            </a:fld>
            <a:endParaRPr lang="en-SG"/>
          </a:p>
        </p:txBody>
      </p:sp>
    </p:spTree>
    <p:extLst>
      <p:ext uri="{BB962C8B-B14F-4D97-AF65-F5344CB8AC3E}">
        <p14:creationId xmlns:p14="http://schemas.microsoft.com/office/powerpoint/2010/main" val="1503229144"/>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3E9B-3AD5-729F-C187-7B7BAF2747E2}"/>
              </a:ext>
            </a:extLst>
          </p:cNvPr>
          <p:cNvSpPr>
            <a:spLocks noGrp="1"/>
          </p:cNvSpPr>
          <p:nvPr>
            <p:ph type="title"/>
          </p:nvPr>
        </p:nvSpPr>
        <p:spPr>
          <a:xfrm>
            <a:off x="1964987" y="802299"/>
            <a:ext cx="9089865" cy="3703960"/>
          </a:xfrm>
        </p:spPr>
        <p:txBody>
          <a:bodyPr vert="horz" lIns="91440" tIns="45720" rIns="91440" bIns="0" rtlCol="0" anchor="b">
            <a:normAutofit/>
          </a:bodyPr>
          <a:lstStyle/>
          <a:p>
            <a:r>
              <a:rPr lang="en-US" sz="6600"/>
              <a:t>AIML Assignment</a:t>
            </a:r>
          </a:p>
        </p:txBody>
      </p:sp>
    </p:spTree>
    <p:extLst>
      <p:ext uri="{BB962C8B-B14F-4D97-AF65-F5344CB8AC3E}">
        <p14:creationId xmlns:p14="http://schemas.microsoft.com/office/powerpoint/2010/main" val="144276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C0CBF01-C73D-1EB2-39D2-28192FE17D44}"/>
              </a:ext>
            </a:extLst>
          </p:cNvPr>
          <p:cNvSpPr>
            <a:spLocks noGrp="1"/>
          </p:cNvSpPr>
          <p:nvPr>
            <p:ph type="title"/>
          </p:nvPr>
        </p:nvSpPr>
        <p:spPr>
          <a:xfrm>
            <a:off x="649224" y="645106"/>
            <a:ext cx="6574536" cy="1259894"/>
          </a:xfrm>
        </p:spPr>
        <p:txBody>
          <a:bodyPr>
            <a:normAutofit/>
          </a:bodyPr>
          <a:lstStyle/>
          <a:p>
            <a:r>
              <a:rPr lang="en-SG"/>
              <a:t>Custom Tuning </a:t>
            </a:r>
          </a:p>
        </p:txBody>
      </p:sp>
      <p:sp>
        <p:nvSpPr>
          <p:cNvPr id="23" name="Rectangle 22">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C03FE7-AC74-356E-24E8-607D8D0A001A}"/>
              </a:ext>
            </a:extLst>
          </p:cNvPr>
          <p:cNvSpPr>
            <a:spLocks noGrp="1"/>
          </p:cNvSpPr>
          <p:nvPr>
            <p:ph idx="1"/>
          </p:nvPr>
        </p:nvSpPr>
        <p:spPr>
          <a:xfrm>
            <a:off x="649224" y="1751045"/>
            <a:ext cx="6574535" cy="3759253"/>
          </a:xfrm>
        </p:spPr>
        <p:txBody>
          <a:bodyPr>
            <a:noAutofit/>
          </a:bodyPr>
          <a:lstStyle/>
          <a:p>
            <a:pPr>
              <a:lnSpc>
                <a:spcPct val="90000"/>
              </a:lnSpc>
            </a:pPr>
            <a:r>
              <a:rPr lang="en-US" sz="1400" dirty="0">
                <a:latin typeface="Söhne"/>
              </a:rPr>
              <a:t>G</a:t>
            </a:r>
            <a:r>
              <a:rPr lang="en-US" sz="1400" b="0" i="0" dirty="0">
                <a:effectLst/>
                <a:latin typeface="Söhne"/>
              </a:rPr>
              <a:t>enerates random parameter sets and evaluates them based on average precision score. </a:t>
            </a:r>
          </a:p>
          <a:p>
            <a:pPr marL="0" indent="0">
              <a:lnSpc>
                <a:spcPct val="90000"/>
              </a:lnSpc>
              <a:buNone/>
            </a:pPr>
            <a:endParaRPr lang="en-US" sz="1400" dirty="0">
              <a:latin typeface="Söhne"/>
            </a:endParaRPr>
          </a:p>
          <a:p>
            <a:pPr>
              <a:lnSpc>
                <a:spcPct val="90000"/>
              </a:lnSpc>
            </a:pPr>
            <a:r>
              <a:rPr lang="en-US" sz="1400" b="0" i="0" dirty="0">
                <a:effectLst/>
                <a:latin typeface="Söhne"/>
              </a:rPr>
              <a:t>The top-performing parameter sets are stored in the.</a:t>
            </a:r>
          </a:p>
          <a:p>
            <a:pPr>
              <a:lnSpc>
                <a:spcPct val="90000"/>
              </a:lnSpc>
            </a:pPr>
            <a:endParaRPr lang="en-US" sz="1400" dirty="0">
              <a:latin typeface="Söhne"/>
            </a:endParaRPr>
          </a:p>
          <a:p>
            <a:pPr>
              <a:lnSpc>
                <a:spcPct val="90000"/>
              </a:lnSpc>
            </a:pPr>
            <a:r>
              <a:rPr lang="en-US" sz="1400" b="0" i="0" dirty="0">
                <a:effectLst/>
                <a:latin typeface="Söhne"/>
              </a:rPr>
              <a:t> An inner loop performs a genetic algorithm-like search for further improvement. </a:t>
            </a:r>
          </a:p>
          <a:p>
            <a:pPr>
              <a:lnSpc>
                <a:spcPct val="90000"/>
              </a:lnSpc>
            </a:pPr>
            <a:endParaRPr lang="en-US" sz="1400" dirty="0">
              <a:latin typeface="Söhne"/>
            </a:endParaRPr>
          </a:p>
          <a:p>
            <a:pPr>
              <a:lnSpc>
                <a:spcPct val="90000"/>
              </a:lnSpc>
            </a:pPr>
            <a:r>
              <a:rPr lang="en-US" sz="1400" b="0" dirty="0">
                <a:effectLst/>
                <a:latin typeface="Consolas" panose="020B0609020204030204" pitchFamily="49" charset="0"/>
              </a:rPr>
              <a:t>combines </a:t>
            </a:r>
            <a:r>
              <a:rPr lang="en-US" sz="1400" b="0" dirty="0" err="1">
                <a:effectLst/>
                <a:latin typeface="Consolas" panose="020B0609020204030204" pitchFamily="49" charset="0"/>
              </a:rPr>
              <a:t>randomsearching</a:t>
            </a:r>
            <a:r>
              <a:rPr lang="en-US" sz="1400" b="0" dirty="0">
                <a:effectLst/>
                <a:latin typeface="Consolas" panose="020B0609020204030204" pitchFamily="49" charset="0"/>
              </a:rPr>
              <a:t> with </a:t>
            </a:r>
            <a:r>
              <a:rPr lang="en-US" sz="1400" b="0" dirty="0" err="1">
                <a:effectLst/>
                <a:latin typeface="Consolas" panose="020B0609020204030204" pitchFamily="49" charset="0"/>
              </a:rPr>
              <a:t>localsearching</a:t>
            </a:r>
            <a:r>
              <a:rPr lang="en-US" sz="1400" b="0" dirty="0">
                <a:effectLst/>
                <a:latin typeface="Consolas" panose="020B0609020204030204" pitchFamily="49" charset="0"/>
              </a:rPr>
              <a:t> to focus on more promising solutions.</a:t>
            </a:r>
          </a:p>
          <a:p>
            <a:pPr>
              <a:lnSpc>
                <a:spcPct val="90000"/>
              </a:lnSpc>
            </a:pPr>
            <a:endParaRPr lang="en-US" sz="1400" dirty="0">
              <a:latin typeface="Consolas" panose="020B0609020204030204" pitchFamily="49" charset="0"/>
            </a:endParaRPr>
          </a:p>
          <a:p>
            <a:pPr>
              <a:lnSpc>
                <a:spcPct val="90000"/>
              </a:lnSpc>
            </a:pPr>
            <a:r>
              <a:rPr lang="en-US" sz="1400" b="0" dirty="0">
                <a:effectLst/>
                <a:latin typeface="Consolas" panose="020B0609020204030204" pitchFamily="49" charset="0"/>
              </a:rPr>
              <a:t>Overall more efficient compared to </a:t>
            </a:r>
            <a:r>
              <a:rPr lang="en-US" sz="1400" b="0" dirty="0" err="1">
                <a:effectLst/>
                <a:latin typeface="Consolas" panose="020B0609020204030204" pitchFamily="49" charset="0"/>
              </a:rPr>
              <a:t>GridSearch</a:t>
            </a:r>
            <a:r>
              <a:rPr lang="en-US" sz="1400" b="0" dirty="0">
                <a:effectLst/>
                <a:latin typeface="Consolas" panose="020B0609020204030204" pitchFamily="49" charset="0"/>
              </a:rPr>
              <a:t>, also has the capabilities to find the global best parameter as it is not limited by size of grid. </a:t>
            </a:r>
            <a:r>
              <a:rPr lang="en-US" sz="1400" dirty="0">
                <a:latin typeface="Consolas" panose="020B0609020204030204" pitchFamily="49" charset="0"/>
              </a:rPr>
              <a:t>Parameters can also be generated to a higher precision.</a:t>
            </a:r>
            <a:endParaRPr lang="en-SG" sz="1400" dirty="0"/>
          </a:p>
        </p:txBody>
      </p:sp>
      <p:pic>
        <p:nvPicPr>
          <p:cNvPr id="7" name="Picture 6">
            <a:extLst>
              <a:ext uri="{FF2B5EF4-FFF2-40B4-BE49-F238E27FC236}">
                <a16:creationId xmlns:a16="http://schemas.microsoft.com/office/drawing/2014/main" id="{68BD575C-1BAE-8A68-9CA4-30F060DFAF98}"/>
              </a:ext>
            </a:extLst>
          </p:cNvPr>
          <p:cNvPicPr>
            <a:picLocks noChangeAspect="1"/>
          </p:cNvPicPr>
          <p:nvPr/>
        </p:nvPicPr>
        <p:blipFill>
          <a:blip r:embed="rId2"/>
          <a:stretch>
            <a:fillRect/>
          </a:stretch>
        </p:blipFill>
        <p:spPr>
          <a:xfrm>
            <a:off x="7715628" y="1524081"/>
            <a:ext cx="3981455" cy="4213179"/>
          </a:xfrm>
          <a:prstGeom prst="rect">
            <a:avLst/>
          </a:prstGeom>
        </p:spPr>
      </p:pic>
      <p:sp>
        <p:nvSpPr>
          <p:cNvPr id="25"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14432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B3922973-13F3-4CE6-8EFF-03799F49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B186664C-CD2D-43B3-85D6-F2EBA42B7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36910423-F477-4C74-89EE-E17D46F4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DB06C4-8E05-47F6-0FB0-047E639B0CD8}"/>
              </a:ext>
            </a:extLst>
          </p:cNvPr>
          <p:cNvSpPr>
            <a:spLocks noGrp="1"/>
          </p:cNvSpPr>
          <p:nvPr>
            <p:ph type="title"/>
          </p:nvPr>
        </p:nvSpPr>
        <p:spPr>
          <a:xfrm>
            <a:off x="541867" y="787400"/>
            <a:ext cx="7145866" cy="778933"/>
          </a:xfrm>
        </p:spPr>
        <p:txBody>
          <a:bodyPr anchor="ctr">
            <a:normAutofit/>
          </a:bodyPr>
          <a:lstStyle/>
          <a:p>
            <a:r>
              <a:rPr lang="en-SG" sz="3200">
                <a:solidFill>
                  <a:srgbClr val="FEFFFF"/>
                </a:solidFill>
              </a:rPr>
              <a:t>Results and evaluation</a:t>
            </a:r>
          </a:p>
        </p:txBody>
      </p:sp>
      <p:sp>
        <p:nvSpPr>
          <p:cNvPr id="3" name="Content Placeholder 2">
            <a:extLst>
              <a:ext uri="{FF2B5EF4-FFF2-40B4-BE49-F238E27FC236}">
                <a16:creationId xmlns:a16="http://schemas.microsoft.com/office/drawing/2014/main" id="{1463CB62-3E50-1E19-C6AD-55809D045A68}"/>
              </a:ext>
            </a:extLst>
          </p:cNvPr>
          <p:cNvSpPr>
            <a:spLocks noGrp="1"/>
          </p:cNvSpPr>
          <p:nvPr>
            <p:ph idx="1"/>
          </p:nvPr>
        </p:nvSpPr>
        <p:spPr>
          <a:xfrm>
            <a:off x="541866" y="2032000"/>
            <a:ext cx="7145867" cy="3879222"/>
          </a:xfrm>
        </p:spPr>
        <p:txBody>
          <a:bodyPr>
            <a:normAutofit/>
          </a:bodyPr>
          <a:lstStyle/>
          <a:p>
            <a:r>
              <a:rPr lang="en-US" b="0" dirty="0">
                <a:solidFill>
                  <a:srgbClr val="FEFFFF"/>
                </a:solidFill>
                <a:effectLst/>
                <a:latin typeface="Consolas" panose="020B0609020204030204" pitchFamily="49" charset="0"/>
              </a:rPr>
              <a:t>As you can see, be it Average Precision, F1 Score or Accuracy , there will be a significant increase in scores meaning the model is more accurate(quality of system increase) and compared to the dummy baseline, although lacking in accuracy(due to imbalanced dataset) </a:t>
            </a:r>
            <a:r>
              <a:rPr lang="en-US" b="0" dirty="0" err="1">
                <a:solidFill>
                  <a:srgbClr val="FEFFFF"/>
                </a:solidFill>
                <a:effectLst/>
                <a:latin typeface="Consolas" panose="020B0609020204030204" pitchFamily="49" charset="0"/>
              </a:rPr>
              <a:t>i</a:t>
            </a:r>
            <a:r>
              <a:rPr lang="en-US" b="0" dirty="0">
                <a:solidFill>
                  <a:srgbClr val="FEFFFF"/>
                </a:solidFill>
                <a:effectLst/>
                <a:latin typeface="Consolas" panose="020B0609020204030204" pitchFamily="49" charset="0"/>
              </a:rPr>
              <a:t> would still consider my system better as the accuracy achieved is not from randomly guessing as seen from the huge increase in f1 score and avg </a:t>
            </a:r>
            <a:r>
              <a:rPr lang="en-US" b="0" dirty="0" err="1">
                <a:solidFill>
                  <a:srgbClr val="FEFFFF"/>
                </a:solidFill>
                <a:effectLst/>
                <a:latin typeface="Consolas" panose="020B0609020204030204" pitchFamily="49" charset="0"/>
              </a:rPr>
              <a:t>pscore</a:t>
            </a:r>
            <a:r>
              <a:rPr lang="en-US" b="0" dirty="0">
                <a:solidFill>
                  <a:srgbClr val="FEFFFF"/>
                </a:solidFill>
                <a:effectLst/>
                <a:latin typeface="Consolas" panose="020B0609020204030204" pitchFamily="49" charset="0"/>
              </a:rPr>
              <a:t> which implies that the model is making more accurate and reliable predictions by finding the right positive cases and minimizing the wrong predictions of positive cases.</a:t>
            </a:r>
          </a:p>
          <a:p>
            <a:endParaRPr lang="en-SG" dirty="0">
              <a:solidFill>
                <a:srgbClr val="FEFFFF"/>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927B3D3E-39F9-37A3-6DE4-09D074CFD782}"/>
              </a:ext>
            </a:extLst>
          </p:cNvPr>
          <p:cNvPicPr>
            <a:picLocks noChangeAspect="1"/>
          </p:cNvPicPr>
          <p:nvPr/>
        </p:nvPicPr>
        <p:blipFill>
          <a:blip r:embed="rId2"/>
          <a:stretch>
            <a:fillRect/>
          </a:stretch>
        </p:blipFill>
        <p:spPr>
          <a:xfrm>
            <a:off x="8713057" y="2423796"/>
            <a:ext cx="3001931" cy="3078904"/>
          </a:xfrm>
          <a:prstGeom prst="rect">
            <a:avLst/>
          </a:prstGeom>
        </p:spPr>
      </p:pic>
    </p:spTree>
    <p:extLst>
      <p:ext uri="{BB962C8B-B14F-4D97-AF65-F5344CB8AC3E}">
        <p14:creationId xmlns:p14="http://schemas.microsoft.com/office/powerpoint/2010/main" val="232730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A9D17E3F-9160-4D16-8F1D-F8FE94E2A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401125-5F65-E0FD-C8D1-5151C20D0709}"/>
              </a:ext>
            </a:extLst>
          </p:cNvPr>
          <p:cNvSpPr>
            <a:spLocks noGrp="1"/>
          </p:cNvSpPr>
          <p:nvPr>
            <p:ph type="title"/>
          </p:nvPr>
        </p:nvSpPr>
        <p:spPr>
          <a:xfrm>
            <a:off x="2504988" y="242350"/>
            <a:ext cx="8911687" cy="706562"/>
          </a:xfrm>
        </p:spPr>
        <p:txBody>
          <a:bodyPr vert="horz" lIns="91440" tIns="45720" rIns="91440" bIns="45720" rtlCol="0" anchor="t">
            <a:normAutofit fontScale="90000"/>
          </a:bodyPr>
          <a:lstStyle/>
          <a:p>
            <a:pPr>
              <a:lnSpc>
                <a:spcPct val="90000"/>
              </a:lnSpc>
            </a:pPr>
            <a:r>
              <a:rPr lang="en-US" sz="2500" b="0" i="0" dirty="0">
                <a:effectLst/>
              </a:rPr>
              <a:t>Can you say anything about the errors that the system makes? </a:t>
            </a:r>
            <a:endParaRPr lang="en-US" sz="2500" dirty="0"/>
          </a:p>
        </p:txBody>
      </p:sp>
      <p:grpSp>
        <p:nvGrpSpPr>
          <p:cNvPr id="176" name="Group 175">
            <a:extLst>
              <a:ext uri="{FF2B5EF4-FFF2-40B4-BE49-F238E27FC236}">
                <a16:creationId xmlns:a16="http://schemas.microsoft.com/office/drawing/2014/main" id="{93DBB853-C277-42C7-80D0-110A8842E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77" name="Freeform 11">
              <a:extLst>
                <a:ext uri="{FF2B5EF4-FFF2-40B4-BE49-F238E27FC236}">
                  <a16:creationId xmlns:a16="http://schemas.microsoft.com/office/drawing/2014/main" id="{8D2CA353-4AC3-432A-8704-A618563EE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8" name="Freeform 12">
              <a:extLst>
                <a:ext uri="{FF2B5EF4-FFF2-40B4-BE49-F238E27FC236}">
                  <a16:creationId xmlns:a16="http://schemas.microsoft.com/office/drawing/2014/main" id="{71685CFF-C2D8-4119-9CDA-504914853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9" name="Freeform 13">
              <a:extLst>
                <a:ext uri="{FF2B5EF4-FFF2-40B4-BE49-F238E27FC236}">
                  <a16:creationId xmlns:a16="http://schemas.microsoft.com/office/drawing/2014/main" id="{119C20C9-05B5-4384-9F4E-B4B8FA299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0" name="Freeform 14">
              <a:extLst>
                <a:ext uri="{FF2B5EF4-FFF2-40B4-BE49-F238E27FC236}">
                  <a16:creationId xmlns:a16="http://schemas.microsoft.com/office/drawing/2014/main" id="{F78ACAA7-E69F-43D4-919F-59DCA6482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1" name="Freeform 15">
              <a:extLst>
                <a:ext uri="{FF2B5EF4-FFF2-40B4-BE49-F238E27FC236}">
                  <a16:creationId xmlns:a16="http://schemas.microsoft.com/office/drawing/2014/main" id="{96704AC3-E553-4428-AD42-796DD344A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2" name="Freeform 16">
              <a:extLst>
                <a:ext uri="{FF2B5EF4-FFF2-40B4-BE49-F238E27FC236}">
                  <a16:creationId xmlns:a16="http://schemas.microsoft.com/office/drawing/2014/main" id="{3144CE2D-2D9E-4E16-92AA-F685E4549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3" name="Freeform 17">
              <a:extLst>
                <a:ext uri="{FF2B5EF4-FFF2-40B4-BE49-F238E27FC236}">
                  <a16:creationId xmlns:a16="http://schemas.microsoft.com/office/drawing/2014/main" id="{CD4C0C99-C139-4838-92A2-2C05514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4" name="Freeform 18">
              <a:extLst>
                <a:ext uri="{FF2B5EF4-FFF2-40B4-BE49-F238E27FC236}">
                  <a16:creationId xmlns:a16="http://schemas.microsoft.com/office/drawing/2014/main" id="{6D356AA9-ECE0-4E40-A277-44AC6EF76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5" name="Freeform 19">
              <a:extLst>
                <a:ext uri="{FF2B5EF4-FFF2-40B4-BE49-F238E27FC236}">
                  <a16:creationId xmlns:a16="http://schemas.microsoft.com/office/drawing/2014/main" id="{5A9C3CFE-942C-43DB-9652-8B264755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6" name="Freeform 20">
              <a:extLst>
                <a:ext uri="{FF2B5EF4-FFF2-40B4-BE49-F238E27FC236}">
                  <a16:creationId xmlns:a16="http://schemas.microsoft.com/office/drawing/2014/main" id="{F3DDB2C0-7B2C-4BA5-8ECA-463274672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7" name="Freeform 21">
              <a:extLst>
                <a:ext uri="{FF2B5EF4-FFF2-40B4-BE49-F238E27FC236}">
                  <a16:creationId xmlns:a16="http://schemas.microsoft.com/office/drawing/2014/main" id="{CCB346B3-FD72-422B-9688-F54E77399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8" name="Freeform 22">
              <a:extLst>
                <a:ext uri="{FF2B5EF4-FFF2-40B4-BE49-F238E27FC236}">
                  <a16:creationId xmlns:a16="http://schemas.microsoft.com/office/drawing/2014/main" id="{A5E738B1-537A-48F5-B99B-72BF4EA8B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90" name="Group 189">
            <a:extLst>
              <a:ext uri="{FF2B5EF4-FFF2-40B4-BE49-F238E27FC236}">
                <a16:creationId xmlns:a16="http://schemas.microsoft.com/office/drawing/2014/main" id="{65CAAAF8-C872-447C-BCD0-F5CD3016C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191" name="Freeform 27">
              <a:extLst>
                <a:ext uri="{FF2B5EF4-FFF2-40B4-BE49-F238E27FC236}">
                  <a16:creationId xmlns:a16="http://schemas.microsoft.com/office/drawing/2014/main" id="{3CD192F9-4898-4362-B1A2-3DDAA546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92" name="Freeform 28">
              <a:extLst>
                <a:ext uri="{FF2B5EF4-FFF2-40B4-BE49-F238E27FC236}">
                  <a16:creationId xmlns:a16="http://schemas.microsoft.com/office/drawing/2014/main" id="{25658BAB-0A60-4CAE-B735-5297A284A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93" name="Freeform 29">
              <a:extLst>
                <a:ext uri="{FF2B5EF4-FFF2-40B4-BE49-F238E27FC236}">
                  <a16:creationId xmlns:a16="http://schemas.microsoft.com/office/drawing/2014/main" id="{B176DB7C-2C45-4E08-956B-5D2E339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94" name="Freeform 30">
              <a:extLst>
                <a:ext uri="{FF2B5EF4-FFF2-40B4-BE49-F238E27FC236}">
                  <a16:creationId xmlns:a16="http://schemas.microsoft.com/office/drawing/2014/main" id="{671B014E-7E67-4978-A9AB-7C6E2F99F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95" name="Freeform 31">
              <a:extLst>
                <a:ext uri="{FF2B5EF4-FFF2-40B4-BE49-F238E27FC236}">
                  <a16:creationId xmlns:a16="http://schemas.microsoft.com/office/drawing/2014/main" id="{193156F8-3B15-4064-8C4B-F21ED4F37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96" name="Freeform 32">
              <a:extLst>
                <a:ext uri="{FF2B5EF4-FFF2-40B4-BE49-F238E27FC236}">
                  <a16:creationId xmlns:a16="http://schemas.microsoft.com/office/drawing/2014/main" id="{96B721A4-876F-43D1-B231-585A55B38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97" name="Freeform 33">
              <a:extLst>
                <a:ext uri="{FF2B5EF4-FFF2-40B4-BE49-F238E27FC236}">
                  <a16:creationId xmlns:a16="http://schemas.microsoft.com/office/drawing/2014/main" id="{3D9AB238-BB7F-4D15-83B0-BD6CA92C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98" name="Freeform 34">
              <a:extLst>
                <a:ext uri="{FF2B5EF4-FFF2-40B4-BE49-F238E27FC236}">
                  <a16:creationId xmlns:a16="http://schemas.microsoft.com/office/drawing/2014/main" id="{85F91E03-6B79-4561-AADA-9D9EE5194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9" name="Freeform 35">
              <a:extLst>
                <a:ext uri="{FF2B5EF4-FFF2-40B4-BE49-F238E27FC236}">
                  <a16:creationId xmlns:a16="http://schemas.microsoft.com/office/drawing/2014/main" id="{A2B05A7B-02BB-4384-AB3F-6300769C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0" name="Freeform 36">
              <a:extLst>
                <a:ext uri="{FF2B5EF4-FFF2-40B4-BE49-F238E27FC236}">
                  <a16:creationId xmlns:a16="http://schemas.microsoft.com/office/drawing/2014/main" id="{10C0CEA7-547A-4AB3-99B0-971B1E98A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01" name="Freeform 37">
              <a:extLst>
                <a:ext uri="{FF2B5EF4-FFF2-40B4-BE49-F238E27FC236}">
                  <a16:creationId xmlns:a16="http://schemas.microsoft.com/office/drawing/2014/main" id="{643A7C23-A309-4BDC-AC90-7E150B0A7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02" name="Freeform 38">
              <a:extLst>
                <a:ext uri="{FF2B5EF4-FFF2-40B4-BE49-F238E27FC236}">
                  <a16:creationId xmlns:a16="http://schemas.microsoft.com/office/drawing/2014/main" id="{CDFCEA60-6323-4E47-A467-83E3D32C0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04" name="Rectangle 203">
            <a:extLst>
              <a:ext uri="{FF2B5EF4-FFF2-40B4-BE49-F238E27FC236}">
                <a16:creationId xmlns:a16="http://schemas.microsoft.com/office/drawing/2014/main" id="{42D62A3B-08B7-4F45-B0BC-A23B2CC9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6" name="Freeform 11">
            <a:extLst>
              <a:ext uri="{FF2B5EF4-FFF2-40B4-BE49-F238E27FC236}">
                <a16:creationId xmlns:a16="http://schemas.microsoft.com/office/drawing/2014/main" id="{7527CAFC-17AC-48FE-AB33-811D38361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TextBox 6">
            <a:extLst>
              <a:ext uri="{FF2B5EF4-FFF2-40B4-BE49-F238E27FC236}">
                <a16:creationId xmlns:a16="http://schemas.microsoft.com/office/drawing/2014/main" id="{B1DB9925-3F88-1ECE-C184-AC86AE97D311}"/>
              </a:ext>
            </a:extLst>
          </p:cNvPr>
          <p:cNvSpPr txBox="1"/>
          <p:nvPr/>
        </p:nvSpPr>
        <p:spPr>
          <a:xfrm>
            <a:off x="1492659" y="1354354"/>
            <a:ext cx="10231438" cy="3777622"/>
          </a:xfrm>
          <a:prstGeom prst="rect">
            <a:avLst/>
          </a:prstGeom>
        </p:spPr>
        <p:txBody>
          <a:bodyPr vert="horz" lIns="91440" tIns="45720" rIns="91440" bIns="45720" rtlCol="0">
            <a:noAutofit/>
          </a:bodyPr>
          <a:lstStyle/>
          <a:p>
            <a:pPr>
              <a:lnSpc>
                <a:spcPct val="90000"/>
              </a:lnSpc>
              <a:spcBef>
                <a:spcPts val="1000"/>
              </a:spcBef>
              <a:buClr>
                <a:srgbClr val="6882A0"/>
              </a:buClr>
            </a:pPr>
            <a:r>
              <a:rPr lang="en-US" sz="1200" b="0" dirty="0">
                <a:solidFill>
                  <a:schemeClr val="tx1">
                    <a:lumMod val="75000"/>
                    <a:lumOff val="25000"/>
                  </a:schemeClr>
                </a:solidFill>
                <a:effectLst/>
              </a:rPr>
              <a:t>Best System Confusion Matrix:</a:t>
            </a:r>
          </a:p>
          <a:p>
            <a:pPr>
              <a:lnSpc>
                <a:spcPct val="90000"/>
              </a:lnSpc>
              <a:spcBef>
                <a:spcPts val="1000"/>
              </a:spcBef>
              <a:buClr>
                <a:srgbClr val="6882A0"/>
              </a:buClr>
            </a:pPr>
            <a:r>
              <a:rPr lang="en-US" sz="1200" b="0" dirty="0">
                <a:solidFill>
                  <a:schemeClr val="tx1">
                    <a:lumMod val="75000"/>
                    <a:lumOff val="25000"/>
                  </a:schemeClr>
                </a:solidFill>
                <a:effectLst/>
              </a:rPr>
              <a:t> True Positives (TP): 211, False Positives (FP): 41, False Negatives (FN): 39, True Negatives (TN): 29</a:t>
            </a:r>
            <a:br>
              <a:rPr lang="en-US" sz="1200" b="0" dirty="0">
                <a:solidFill>
                  <a:schemeClr val="tx1">
                    <a:lumMod val="75000"/>
                    <a:lumOff val="25000"/>
                  </a:schemeClr>
                </a:solidFill>
                <a:effectLst/>
              </a:rPr>
            </a:br>
            <a:r>
              <a:rPr lang="en-US" sz="1200" b="0" dirty="0">
                <a:solidFill>
                  <a:schemeClr val="tx1">
                    <a:lumMod val="75000"/>
                    <a:lumOff val="25000"/>
                  </a:schemeClr>
                </a:solidFill>
                <a:effectLst/>
              </a:rPr>
              <a:t>The best system achieved a high number of true positives, indicating that it correctly identified a significant portion of positive instances. However, it had a relatively high number of false positives, meaning it made a notable number of incorrect positive predictions. Additionally, it had a moderate number of false negatives, suggesting that it missed some positive instances. The number of true negatives was relatively low, indicating that it correctly identified negative instances to a lesser extent.</a:t>
            </a:r>
          </a:p>
          <a:p>
            <a:pPr>
              <a:lnSpc>
                <a:spcPct val="90000"/>
              </a:lnSpc>
              <a:spcBef>
                <a:spcPts val="1000"/>
              </a:spcBef>
              <a:buClr>
                <a:srgbClr val="6882A0"/>
              </a:buClr>
            </a:pPr>
            <a:br>
              <a:rPr lang="en-US" sz="1200" b="0" dirty="0">
                <a:solidFill>
                  <a:schemeClr val="tx1">
                    <a:lumMod val="75000"/>
                    <a:lumOff val="25000"/>
                  </a:schemeClr>
                </a:solidFill>
                <a:effectLst/>
              </a:rPr>
            </a:br>
            <a:r>
              <a:rPr lang="en-US" sz="1200" b="0" dirty="0" err="1">
                <a:solidFill>
                  <a:schemeClr val="tx1">
                    <a:lumMod val="75000"/>
                    <a:lumOff val="25000"/>
                  </a:schemeClr>
                </a:solidFill>
                <a:effectLst/>
              </a:rPr>
              <a:t>Gridsearched</a:t>
            </a:r>
            <a:r>
              <a:rPr lang="en-US" sz="1200" b="0" dirty="0">
                <a:solidFill>
                  <a:schemeClr val="tx1">
                    <a:lumMod val="75000"/>
                    <a:lumOff val="25000"/>
                  </a:schemeClr>
                </a:solidFill>
                <a:effectLst/>
              </a:rPr>
              <a:t> Confusion Matrix:</a:t>
            </a:r>
          </a:p>
          <a:p>
            <a:pPr>
              <a:lnSpc>
                <a:spcPct val="90000"/>
              </a:lnSpc>
              <a:spcBef>
                <a:spcPts val="1000"/>
              </a:spcBef>
              <a:buClr>
                <a:srgbClr val="6882A0"/>
              </a:buClr>
            </a:pPr>
            <a:r>
              <a:rPr lang="en-US" sz="1200" b="0" dirty="0">
                <a:solidFill>
                  <a:schemeClr val="tx1">
                    <a:lumMod val="75000"/>
                    <a:lumOff val="25000"/>
                  </a:schemeClr>
                </a:solidFill>
                <a:effectLst/>
              </a:rPr>
              <a:t> True Positives (TP): 173, False Positives (FP): 79, False Negatives (FN): 42, True Negatives (TN): 26</a:t>
            </a:r>
            <a:br>
              <a:rPr lang="en-US" sz="1200" b="0" dirty="0">
                <a:solidFill>
                  <a:schemeClr val="tx1">
                    <a:lumMod val="75000"/>
                    <a:lumOff val="25000"/>
                  </a:schemeClr>
                </a:solidFill>
                <a:effectLst/>
              </a:rPr>
            </a:br>
            <a:r>
              <a:rPr lang="en-US" sz="1200" b="0" dirty="0">
                <a:solidFill>
                  <a:schemeClr val="tx1">
                    <a:lumMod val="75000"/>
                    <a:lumOff val="25000"/>
                  </a:schemeClr>
                </a:solidFill>
                <a:effectLst/>
              </a:rPr>
              <a:t>The </a:t>
            </a:r>
            <a:r>
              <a:rPr lang="en-US" sz="1200" b="0" dirty="0" err="1">
                <a:solidFill>
                  <a:schemeClr val="tx1">
                    <a:lumMod val="75000"/>
                    <a:lumOff val="25000"/>
                  </a:schemeClr>
                </a:solidFill>
                <a:effectLst/>
              </a:rPr>
              <a:t>gridsearched</a:t>
            </a:r>
            <a:r>
              <a:rPr lang="en-US" sz="1200" b="0" dirty="0">
                <a:solidFill>
                  <a:schemeClr val="tx1">
                    <a:lumMod val="75000"/>
                    <a:lumOff val="25000"/>
                  </a:schemeClr>
                </a:solidFill>
                <a:effectLst/>
              </a:rPr>
              <a:t> model had a lower number of true positives compared to the best system, indicating that it correctly identified fewer positive instances. It had a higher number of false positives, suggesting that it made more incorrect positive predictions. The number of false negatives was moderate, indicating that it missed a considerable number of positive instances. The true negatives were relatively low, suggesting that it correctly identified negative instances to a lesser extent.</a:t>
            </a:r>
          </a:p>
          <a:p>
            <a:pPr>
              <a:lnSpc>
                <a:spcPct val="90000"/>
              </a:lnSpc>
              <a:spcBef>
                <a:spcPts val="1000"/>
              </a:spcBef>
              <a:buClr>
                <a:srgbClr val="6882A0"/>
              </a:buClr>
            </a:pPr>
            <a:br>
              <a:rPr lang="en-US" sz="1200" b="0" dirty="0">
                <a:solidFill>
                  <a:schemeClr val="tx1">
                    <a:lumMod val="75000"/>
                    <a:lumOff val="25000"/>
                  </a:schemeClr>
                </a:solidFill>
                <a:effectLst/>
              </a:rPr>
            </a:br>
            <a:r>
              <a:rPr lang="en-US" sz="1200" b="0" dirty="0">
                <a:solidFill>
                  <a:schemeClr val="tx1">
                    <a:lumMod val="75000"/>
                    <a:lumOff val="25000"/>
                  </a:schemeClr>
                </a:solidFill>
                <a:effectLst/>
              </a:rPr>
              <a:t>Dummy Confusion Matrix:</a:t>
            </a:r>
          </a:p>
          <a:p>
            <a:pPr>
              <a:lnSpc>
                <a:spcPct val="90000"/>
              </a:lnSpc>
              <a:spcBef>
                <a:spcPts val="1000"/>
              </a:spcBef>
              <a:buClr>
                <a:srgbClr val="6882A0"/>
              </a:buClr>
            </a:pPr>
            <a:br>
              <a:rPr lang="en-US" sz="1200" b="0" dirty="0">
                <a:solidFill>
                  <a:schemeClr val="tx1">
                    <a:lumMod val="75000"/>
                    <a:lumOff val="25000"/>
                  </a:schemeClr>
                </a:solidFill>
                <a:effectLst/>
              </a:rPr>
            </a:br>
            <a:r>
              <a:rPr lang="en-US" sz="1200" b="0" dirty="0">
                <a:solidFill>
                  <a:schemeClr val="tx1">
                    <a:lumMod val="75000"/>
                    <a:lumOff val="25000"/>
                  </a:schemeClr>
                </a:solidFill>
                <a:effectLst/>
              </a:rPr>
              <a:t> True Positives (TP): 252, False Positives (FP): 0, False Negatives (FN): 68, True Negatives (TN): 0</a:t>
            </a:r>
            <a:br>
              <a:rPr lang="en-US" sz="1200" b="0" dirty="0">
                <a:solidFill>
                  <a:schemeClr val="tx1">
                    <a:lumMod val="75000"/>
                    <a:lumOff val="25000"/>
                  </a:schemeClr>
                </a:solidFill>
                <a:effectLst/>
              </a:rPr>
            </a:br>
            <a:r>
              <a:rPr lang="en-US" sz="1200" b="0" dirty="0">
                <a:solidFill>
                  <a:schemeClr val="tx1">
                    <a:lumMod val="75000"/>
                    <a:lumOff val="25000"/>
                  </a:schemeClr>
                </a:solidFill>
                <a:effectLst/>
              </a:rPr>
              <a:t>The dummy classifier achieved a high number of true positives, indicating that it correctly identified a significant portion of positive instances. It had zero false positives, meaning it did not make any incorrect positive predictions. However, it had a high number of false negatives, suggesting that it missed a substantial number of positive instances. The number of true negatives was zero, indicating that it did not correctly identify negative instances.</a:t>
            </a:r>
          </a:p>
          <a:p>
            <a:pPr>
              <a:lnSpc>
                <a:spcPct val="90000"/>
              </a:lnSpc>
              <a:spcBef>
                <a:spcPts val="1000"/>
              </a:spcBef>
              <a:buClr>
                <a:srgbClr val="6882A0"/>
              </a:buClr>
            </a:pPr>
            <a:br>
              <a:rPr lang="en-US" sz="1200" b="0" dirty="0">
                <a:solidFill>
                  <a:schemeClr val="tx1">
                    <a:lumMod val="75000"/>
                    <a:lumOff val="25000"/>
                  </a:schemeClr>
                </a:solidFill>
                <a:effectLst/>
              </a:rPr>
            </a:br>
            <a:r>
              <a:rPr lang="en-US" sz="1200" b="0" dirty="0">
                <a:solidFill>
                  <a:schemeClr val="tx1">
                    <a:lumMod val="75000"/>
                    <a:lumOff val="25000"/>
                  </a:schemeClr>
                </a:solidFill>
                <a:effectLst/>
              </a:rPr>
              <a:t>In summary, the best system showed better performance compared to the </a:t>
            </a:r>
            <a:r>
              <a:rPr lang="en-US" sz="1200" b="0" dirty="0" err="1">
                <a:solidFill>
                  <a:schemeClr val="tx1">
                    <a:lumMod val="75000"/>
                    <a:lumOff val="25000"/>
                  </a:schemeClr>
                </a:solidFill>
                <a:effectLst/>
              </a:rPr>
              <a:t>gridsearched</a:t>
            </a:r>
            <a:r>
              <a:rPr lang="en-US" sz="1200" b="0" dirty="0">
                <a:solidFill>
                  <a:schemeClr val="tx1">
                    <a:lumMod val="75000"/>
                    <a:lumOff val="25000"/>
                  </a:schemeClr>
                </a:solidFill>
                <a:effectLst/>
              </a:rPr>
              <a:t> model and the dummy classifier in terms of the true positive rate and false positive rate. However, it still has room for improvement in reducing false negatives.</a:t>
            </a:r>
          </a:p>
          <a:p>
            <a:pPr>
              <a:lnSpc>
                <a:spcPct val="90000"/>
              </a:lnSpc>
              <a:spcBef>
                <a:spcPts val="1000"/>
              </a:spcBef>
              <a:buClr>
                <a:srgbClr val="6882A0"/>
              </a:buClr>
            </a:pPr>
            <a:br>
              <a:rPr lang="en-US" sz="1200" b="0" dirty="0">
                <a:solidFill>
                  <a:schemeClr val="tx1">
                    <a:lumMod val="75000"/>
                    <a:lumOff val="25000"/>
                  </a:schemeClr>
                </a:solidFill>
                <a:effectLst/>
              </a:rPr>
            </a:br>
            <a:endParaRPr lang="en-US" sz="1200" dirty="0">
              <a:solidFill>
                <a:schemeClr val="tx1">
                  <a:lumMod val="75000"/>
                  <a:lumOff val="25000"/>
                </a:schemeClr>
              </a:solidFill>
            </a:endParaRPr>
          </a:p>
        </p:txBody>
      </p:sp>
    </p:spTree>
    <p:extLst>
      <p:ext uri="{BB962C8B-B14F-4D97-AF65-F5344CB8AC3E}">
        <p14:creationId xmlns:p14="http://schemas.microsoft.com/office/powerpoint/2010/main" val="270642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E033-B862-77C3-DA36-83D2D68EC201}"/>
              </a:ext>
            </a:extLst>
          </p:cNvPr>
          <p:cNvSpPr>
            <a:spLocks noGrp="1"/>
          </p:cNvSpPr>
          <p:nvPr>
            <p:ph type="ctrTitle"/>
          </p:nvPr>
        </p:nvSpPr>
        <p:spPr>
          <a:xfrm>
            <a:off x="1557071" y="1559194"/>
            <a:ext cx="9099255" cy="2596730"/>
          </a:xfrm>
        </p:spPr>
        <p:txBody>
          <a:bodyPr anchor="ctr">
            <a:normAutofit/>
          </a:bodyPr>
          <a:lstStyle/>
          <a:p>
            <a:pPr algn="ctr"/>
            <a:r>
              <a:rPr lang="en-SG" sz="7200" dirty="0">
                <a:solidFill>
                  <a:schemeClr val="tx1"/>
                </a:solidFill>
              </a:rPr>
              <a:t>PART B: </a:t>
            </a:r>
            <a:br>
              <a:rPr lang="en-SG" sz="7200" dirty="0">
                <a:solidFill>
                  <a:schemeClr val="tx1"/>
                </a:solidFill>
              </a:rPr>
            </a:br>
            <a:r>
              <a:rPr lang="en-SG" sz="7200" dirty="0">
                <a:solidFill>
                  <a:schemeClr val="tx1"/>
                </a:solidFill>
              </a:rPr>
              <a:t>REGRESSION</a:t>
            </a:r>
          </a:p>
        </p:txBody>
      </p:sp>
      <p:sp>
        <p:nvSpPr>
          <p:cNvPr id="3" name="Subtitle 2">
            <a:extLst>
              <a:ext uri="{FF2B5EF4-FFF2-40B4-BE49-F238E27FC236}">
                <a16:creationId xmlns:a16="http://schemas.microsoft.com/office/drawing/2014/main" id="{5C9C403D-8F05-861D-539A-24F635193DB0}"/>
              </a:ext>
            </a:extLst>
          </p:cNvPr>
          <p:cNvSpPr>
            <a:spLocks noGrp="1"/>
          </p:cNvSpPr>
          <p:nvPr>
            <p:ph type="subTitle" idx="1"/>
          </p:nvPr>
        </p:nvSpPr>
        <p:spPr>
          <a:xfrm>
            <a:off x="1535372" y="4167354"/>
            <a:ext cx="9120954" cy="744373"/>
          </a:xfrm>
        </p:spPr>
        <p:txBody>
          <a:bodyPr>
            <a:normAutofit/>
          </a:bodyPr>
          <a:lstStyle/>
          <a:p>
            <a:pPr algn="ctr"/>
            <a:endParaRPr lang="en-SG">
              <a:solidFill>
                <a:schemeClr val="bg2"/>
              </a:solidFill>
            </a:endParaRPr>
          </a:p>
        </p:txBody>
      </p:sp>
    </p:spTree>
    <p:extLst>
      <p:ext uri="{BB962C8B-B14F-4D97-AF65-F5344CB8AC3E}">
        <p14:creationId xmlns:p14="http://schemas.microsoft.com/office/powerpoint/2010/main" val="36638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0"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1"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3"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5"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6"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9"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0"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1"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3" name="Group 22">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4"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5"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6"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7"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8"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9"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0"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1"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2"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3"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4"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5"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7" name="Rectangle 36">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D6CD1F-C06D-66AC-7529-3710842B0497}"/>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EDA</a:t>
            </a:r>
          </a:p>
        </p:txBody>
      </p:sp>
      <p:sp>
        <p:nvSpPr>
          <p:cNvPr id="45"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descr="Wind Chime">
            <a:extLst>
              <a:ext uri="{FF2B5EF4-FFF2-40B4-BE49-F238E27FC236}">
                <a16:creationId xmlns:a16="http://schemas.microsoft.com/office/drawing/2014/main" id="{87E4C89F-97D0-8E79-D899-1EE6D0CF34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58963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83"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84"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85"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86"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87"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88"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89"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90"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91"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92"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93"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94"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96" name="Group 95">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97"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98"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99"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0"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1"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2"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3"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4"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5"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6"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7"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8"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10" name="Rectangle 109">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52032B9A-C979-F144-11D8-506E46EBEC52}"/>
              </a:ext>
            </a:extLst>
          </p:cNvPr>
          <p:cNvSpPr>
            <a:spLocks noGrp="1"/>
          </p:cNvSpPr>
          <p:nvPr>
            <p:ph type="ctrTitle"/>
          </p:nvPr>
        </p:nvSpPr>
        <p:spPr>
          <a:xfrm>
            <a:off x="1627632" y="624109"/>
            <a:ext cx="2487168" cy="4972019"/>
          </a:xfrm>
        </p:spPr>
        <p:txBody>
          <a:bodyPr vert="horz" lIns="91440" tIns="45720" rIns="91440" bIns="45720" rtlCol="0" anchor="t">
            <a:normAutofit/>
          </a:bodyPr>
          <a:lstStyle/>
          <a:p>
            <a:r>
              <a:rPr lang="en-US" sz="3200"/>
              <a:t>How is your prediction task defined? And what is the meaning of the output variable?</a:t>
            </a:r>
          </a:p>
        </p:txBody>
      </p:sp>
      <p:sp>
        <p:nvSpPr>
          <p:cNvPr id="3" name="Subtitle 2">
            <a:extLst>
              <a:ext uri="{FF2B5EF4-FFF2-40B4-BE49-F238E27FC236}">
                <a16:creationId xmlns:a16="http://schemas.microsoft.com/office/drawing/2014/main" id="{FB07350E-454F-93E7-B0E2-08DD63283924}"/>
              </a:ext>
            </a:extLst>
          </p:cNvPr>
          <p:cNvSpPr>
            <a:spLocks noGrp="1"/>
          </p:cNvSpPr>
          <p:nvPr>
            <p:ph type="subTitle" idx="1"/>
          </p:nvPr>
        </p:nvSpPr>
        <p:spPr>
          <a:xfrm>
            <a:off x="4700016" y="624110"/>
            <a:ext cx="6804596" cy="3618706"/>
          </a:xfrm>
        </p:spPr>
        <p:txBody>
          <a:bodyPr vert="horz" lIns="91440" tIns="45720" rIns="91440" bIns="45720" rtlCol="0">
            <a:normAutofit/>
          </a:bodyPr>
          <a:lstStyle/>
          <a:p>
            <a:pPr>
              <a:lnSpc>
                <a:spcPct val="90000"/>
              </a:lnSpc>
              <a:buFont typeface="Wingdings 3" charset="2"/>
              <a:buChar char=""/>
            </a:pPr>
            <a:r>
              <a:rPr lang="en-US" sz="900" b="0" i="0" dirty="0">
                <a:solidFill>
                  <a:schemeClr val="tx1">
                    <a:lumMod val="75000"/>
                    <a:lumOff val="25000"/>
                  </a:schemeClr>
                </a:solidFill>
                <a:effectLst/>
              </a:rPr>
              <a:t>In the context of the given regression problem, the features used for predicting the price of the house include 'House Area (sqm)', 'No. of Bedrooms', 'No. of Toilets', 'Stories', 'Renovation Status', and 'City'. The target variable is the 'Price of the house', and the output variable represents the estimated/expected price of the house.</a:t>
            </a:r>
          </a:p>
          <a:p>
            <a:pPr>
              <a:lnSpc>
                <a:spcPct val="90000"/>
              </a:lnSpc>
              <a:buFont typeface="Wingdings 3" charset="2"/>
              <a:buChar char=""/>
            </a:pPr>
            <a:endParaRPr lang="en-US" sz="900" b="0" i="0" dirty="0">
              <a:solidFill>
                <a:schemeClr val="tx1">
                  <a:lumMod val="75000"/>
                  <a:lumOff val="25000"/>
                </a:schemeClr>
              </a:solidFill>
              <a:effectLst/>
            </a:endParaRPr>
          </a:p>
          <a:p>
            <a:pPr>
              <a:lnSpc>
                <a:spcPct val="90000"/>
              </a:lnSpc>
              <a:buFont typeface="Wingdings 3" charset="2"/>
              <a:buChar char=""/>
            </a:pPr>
            <a:r>
              <a:rPr lang="en-US" sz="900" b="0" i="0" dirty="0">
                <a:solidFill>
                  <a:schemeClr val="tx1">
                    <a:lumMod val="75000"/>
                    <a:lumOff val="25000"/>
                  </a:schemeClr>
                </a:solidFill>
                <a:effectLst/>
              </a:rPr>
              <a:t>The data is initially split into two variables: 'X' for the features and 'y' for the target variable. 'X' contains the feature values, while 'y' contains the corresponding target variable values. </a:t>
            </a:r>
          </a:p>
          <a:p>
            <a:pPr>
              <a:lnSpc>
                <a:spcPct val="90000"/>
              </a:lnSpc>
              <a:buFont typeface="Wingdings 3" charset="2"/>
              <a:buChar char=""/>
            </a:pPr>
            <a:endParaRPr lang="en-US" sz="900" b="0" i="0" dirty="0">
              <a:solidFill>
                <a:schemeClr val="tx1">
                  <a:lumMod val="75000"/>
                  <a:lumOff val="25000"/>
                </a:schemeClr>
              </a:solidFill>
              <a:effectLst/>
            </a:endParaRPr>
          </a:p>
          <a:p>
            <a:pPr>
              <a:lnSpc>
                <a:spcPct val="90000"/>
              </a:lnSpc>
              <a:buFont typeface="Wingdings 3" charset="2"/>
              <a:buChar char=""/>
            </a:pPr>
            <a:r>
              <a:rPr lang="en-US" sz="900" b="0" i="0" dirty="0">
                <a:solidFill>
                  <a:schemeClr val="tx1">
                    <a:lumMod val="75000"/>
                    <a:lumOff val="25000"/>
                  </a:schemeClr>
                </a:solidFill>
                <a:effectLst/>
              </a:rPr>
              <a:t>To assess the models' performance, the data is further divided into training and testing sets using the '</a:t>
            </a:r>
            <a:r>
              <a:rPr lang="en-US" sz="900" b="0" i="0" dirty="0" err="1">
                <a:solidFill>
                  <a:schemeClr val="tx1">
                    <a:lumMod val="75000"/>
                    <a:lumOff val="25000"/>
                  </a:schemeClr>
                </a:solidFill>
                <a:effectLst/>
              </a:rPr>
              <a:t>train_test_split</a:t>
            </a:r>
            <a:r>
              <a:rPr lang="en-US" sz="900" b="0" i="0" dirty="0">
                <a:solidFill>
                  <a:schemeClr val="tx1">
                    <a:lumMod val="75000"/>
                    <a:lumOff val="25000"/>
                  </a:schemeClr>
                </a:solidFill>
                <a:effectLst/>
              </a:rPr>
              <a:t>' function from </a:t>
            </a:r>
            <a:r>
              <a:rPr lang="en-US" sz="900" b="0" i="0" dirty="0" err="1">
                <a:solidFill>
                  <a:schemeClr val="tx1">
                    <a:lumMod val="75000"/>
                    <a:lumOff val="25000"/>
                  </a:schemeClr>
                </a:solidFill>
                <a:effectLst/>
              </a:rPr>
              <a:t>sklearn</a:t>
            </a:r>
            <a:r>
              <a:rPr lang="en-US" sz="900" b="0" i="0" dirty="0">
                <a:solidFill>
                  <a:schemeClr val="tx1">
                    <a:lumMod val="75000"/>
                    <a:lumOff val="25000"/>
                  </a:schemeClr>
                </a:solidFill>
                <a:effectLst/>
              </a:rPr>
              <a:t>. The training set is used to train the regression models, enabling them to learn the patterns and relationships between the features and the target variable. The testing set is then employed to evaluate how well the trained models generalize to unseen data.</a:t>
            </a:r>
          </a:p>
          <a:p>
            <a:pPr>
              <a:lnSpc>
                <a:spcPct val="90000"/>
              </a:lnSpc>
              <a:buFont typeface="Wingdings 3" charset="2"/>
              <a:buChar char=""/>
            </a:pPr>
            <a:endParaRPr lang="en-US" sz="900" b="0" i="0" dirty="0">
              <a:solidFill>
                <a:schemeClr val="tx1">
                  <a:lumMod val="75000"/>
                  <a:lumOff val="25000"/>
                </a:schemeClr>
              </a:solidFill>
              <a:effectLst/>
            </a:endParaRPr>
          </a:p>
          <a:p>
            <a:pPr>
              <a:lnSpc>
                <a:spcPct val="90000"/>
              </a:lnSpc>
              <a:buFont typeface="Wingdings 3" charset="2"/>
              <a:buChar char=""/>
            </a:pPr>
            <a:r>
              <a:rPr lang="en-US" sz="900" b="0" i="0" dirty="0">
                <a:solidFill>
                  <a:schemeClr val="tx1">
                    <a:lumMod val="75000"/>
                    <a:lumOff val="25000"/>
                  </a:schemeClr>
                </a:solidFill>
                <a:effectLst/>
              </a:rPr>
              <a:t>The objective of training these regression models is to predict the value of the target variable ('y') based on the given features ('X'). The models' output will be the expected price of the house, reflecting their ability to estimate the target variable value accurately.</a:t>
            </a:r>
          </a:p>
          <a:p>
            <a:pPr>
              <a:lnSpc>
                <a:spcPct val="90000"/>
              </a:lnSpc>
              <a:buFont typeface="Wingdings 3" charset="2"/>
              <a:buChar char=""/>
            </a:pPr>
            <a:endParaRPr lang="en-US" sz="900" b="0" i="0" dirty="0">
              <a:solidFill>
                <a:schemeClr val="tx1">
                  <a:lumMod val="75000"/>
                  <a:lumOff val="25000"/>
                </a:schemeClr>
              </a:solidFill>
              <a:effectLst/>
            </a:endParaRPr>
          </a:p>
          <a:p>
            <a:pPr>
              <a:lnSpc>
                <a:spcPct val="90000"/>
              </a:lnSpc>
              <a:buFont typeface="Wingdings 3" charset="2"/>
              <a:buChar char=""/>
            </a:pPr>
            <a:r>
              <a:rPr lang="en-US" sz="900" b="0" i="0" dirty="0">
                <a:solidFill>
                  <a:schemeClr val="tx1">
                    <a:lumMod val="75000"/>
                    <a:lumOff val="25000"/>
                  </a:schemeClr>
                </a:solidFill>
                <a:effectLst/>
              </a:rPr>
              <a:t>By training and evaluating different regression models using these features, the aim is to identify the most effective model that can provide accurate predictions of the house prices.</a:t>
            </a:r>
          </a:p>
        </p:txBody>
      </p:sp>
      <p:pic>
        <p:nvPicPr>
          <p:cNvPr id="9" name="Picture 8">
            <a:extLst>
              <a:ext uri="{FF2B5EF4-FFF2-40B4-BE49-F238E27FC236}">
                <a16:creationId xmlns:a16="http://schemas.microsoft.com/office/drawing/2014/main" id="{441B2D13-215B-B3A2-5D30-86A49401CAB8}"/>
              </a:ext>
            </a:extLst>
          </p:cNvPr>
          <p:cNvPicPr>
            <a:picLocks noChangeAspect="1"/>
          </p:cNvPicPr>
          <p:nvPr/>
        </p:nvPicPr>
        <p:blipFill>
          <a:blip r:embed="rId3"/>
          <a:stretch>
            <a:fillRect/>
          </a:stretch>
        </p:blipFill>
        <p:spPr>
          <a:xfrm>
            <a:off x="5430066" y="4444460"/>
            <a:ext cx="5352306" cy="1685977"/>
          </a:xfrm>
          <a:prstGeom prst="rect">
            <a:avLst/>
          </a:prstGeom>
        </p:spPr>
      </p:pic>
    </p:spTree>
    <p:extLst>
      <p:ext uri="{BB962C8B-B14F-4D97-AF65-F5344CB8AC3E}">
        <p14:creationId xmlns:p14="http://schemas.microsoft.com/office/powerpoint/2010/main" val="32649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E113-BE81-90E7-6BF6-141349F1986F}"/>
              </a:ext>
            </a:extLst>
          </p:cNvPr>
          <p:cNvSpPr>
            <a:spLocks noGrp="1"/>
          </p:cNvSpPr>
          <p:nvPr>
            <p:ph type="title"/>
          </p:nvPr>
        </p:nvSpPr>
        <p:spPr>
          <a:xfrm>
            <a:off x="1623661" y="0"/>
            <a:ext cx="3634139" cy="1280890"/>
          </a:xfrm>
        </p:spPr>
        <p:txBody>
          <a:bodyPr vert="horz" lIns="91440" tIns="45720" rIns="91440" bIns="45720" rtlCol="0" anchor="t">
            <a:normAutofit/>
          </a:bodyPr>
          <a:lstStyle/>
          <a:p>
            <a:r>
              <a:rPr lang="en-US" dirty="0"/>
              <a:t>Feature Engineering</a:t>
            </a:r>
          </a:p>
        </p:txBody>
      </p:sp>
      <p:sp>
        <p:nvSpPr>
          <p:cNvPr id="6" name="TextBox 5">
            <a:extLst>
              <a:ext uri="{FF2B5EF4-FFF2-40B4-BE49-F238E27FC236}">
                <a16:creationId xmlns:a16="http://schemas.microsoft.com/office/drawing/2014/main" id="{33576DEF-81B0-E04E-6B58-0B9F7A8AE723}"/>
              </a:ext>
            </a:extLst>
          </p:cNvPr>
          <p:cNvSpPr txBox="1"/>
          <p:nvPr/>
        </p:nvSpPr>
        <p:spPr>
          <a:xfrm>
            <a:off x="538729" y="1354042"/>
            <a:ext cx="5451627" cy="3777622"/>
          </a:xfrm>
          <a:prstGeom prst="rect">
            <a:avLst/>
          </a:prstGeom>
        </p:spPr>
        <p:txBody>
          <a:bodyPr vert="horz" lIns="91440" tIns="45720" rIns="91440" bIns="45720" rtlCol="0">
            <a:noAutofit/>
          </a:bodyPr>
          <a:lstStyle/>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First, the irrelevant 'House ID' column was dropped from the dataset as it does not provide any valuable insights for the regression models.</a:t>
            </a:r>
          </a:p>
          <a:p>
            <a:pPr>
              <a:lnSpc>
                <a:spcPct val="90000"/>
              </a:lnSpc>
              <a:spcBef>
                <a:spcPts val="1000"/>
              </a:spcBef>
              <a:buClr>
                <a:schemeClr val="accent1"/>
              </a:buClr>
              <a:buFont typeface="Wingdings 3" charset="2"/>
              <a:buChar char=""/>
            </a:pPr>
            <a:endParaRPr lang="en-US" sz="1200" b="0"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Next, the numerical feature 'House area' was scaled using a standard scaler. This scaling technique ensures that all numerical features are on a similar scale, preventing any particular feature from dominating the regression models' learning process due to its larger magnitude.</a:t>
            </a:r>
          </a:p>
          <a:p>
            <a:pPr>
              <a:lnSpc>
                <a:spcPct val="90000"/>
              </a:lnSpc>
              <a:spcBef>
                <a:spcPts val="1000"/>
              </a:spcBef>
              <a:buClr>
                <a:schemeClr val="accent1"/>
              </a:buClr>
              <a:buFont typeface="Wingdings 3" charset="2"/>
              <a:buChar char=""/>
            </a:pPr>
            <a:endParaRPr lang="en-US" sz="1200" b="0"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For the categorical feature 'City', one-hot encoding was applied. which allows the regression models to effectively utilize the city information for predicting house prices.</a:t>
            </a:r>
          </a:p>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Regarding the ordinal categorical data, ordinal encoding was performed. Ordinal encoding assigns numerical labels to categories based on their order or rank. </a:t>
            </a:r>
          </a:p>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However, it's important to note that the number of toilets feature was not properly ordered, as identified during the exploratory data analysis (EDA). Hence, special attention should be given to the encoding of this particular feature to ensure it is represented accurately in the regression models.</a:t>
            </a:r>
          </a:p>
          <a:p>
            <a:pPr>
              <a:lnSpc>
                <a:spcPct val="90000"/>
              </a:lnSpc>
              <a:spcBef>
                <a:spcPts val="1000"/>
              </a:spcBef>
              <a:buClr>
                <a:schemeClr val="accent1"/>
              </a:buClr>
              <a:buFont typeface="Wingdings 3" charset="2"/>
              <a:buChar char=""/>
            </a:pPr>
            <a:endParaRPr lang="en-US" sz="1200" b="0" i="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1200" b="0" i="0" dirty="0">
                <a:solidFill>
                  <a:schemeClr val="tx1">
                    <a:lumMod val="75000"/>
                    <a:lumOff val="25000"/>
                  </a:schemeClr>
                </a:solidFill>
                <a:effectLst/>
              </a:rPr>
              <a:t>Overall, these preprocessing steps ensure that the features are appropriately processed and ready for regression modeling, improving the models' ability to learn meaningful relationships and make accurate predictions.</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EC01160-663F-1B06-6719-2AE79482384F}"/>
              </a:ext>
            </a:extLst>
          </p:cNvPr>
          <p:cNvPicPr>
            <a:picLocks noGrp="1" noChangeAspect="1"/>
          </p:cNvPicPr>
          <p:nvPr>
            <p:ph idx="1"/>
          </p:nvPr>
        </p:nvPicPr>
        <p:blipFill>
          <a:blip r:embed="rId3"/>
          <a:stretch>
            <a:fillRect/>
          </a:stretch>
        </p:blipFill>
        <p:spPr>
          <a:xfrm>
            <a:off x="6201646" y="1836224"/>
            <a:ext cx="5451627" cy="3761622"/>
          </a:xfrm>
          <a:prstGeom prst="rect">
            <a:avLst/>
          </a:prstGeom>
        </p:spPr>
      </p:pic>
    </p:spTree>
    <p:extLst>
      <p:ext uri="{BB962C8B-B14F-4D97-AF65-F5344CB8AC3E}">
        <p14:creationId xmlns:p14="http://schemas.microsoft.com/office/powerpoint/2010/main" val="202375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5" name="Group 1071">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073"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74"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75"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76"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77"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78"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79"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80"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81"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82"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83"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84"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107" name="Group 1085">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1087"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88"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89"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90"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91"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92"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93"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94"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95"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96"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97"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98"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109" name="Rectangle 1099">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10"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04" name="Rectangle 1103">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3BC1BC-A8CD-2D35-FFA6-2A6061D8DC05}"/>
              </a:ext>
            </a:extLst>
          </p:cNvPr>
          <p:cNvSpPr>
            <a:spLocks noGrp="1"/>
          </p:cNvSpPr>
          <p:nvPr>
            <p:ph type="ctrTitle"/>
          </p:nvPr>
        </p:nvSpPr>
        <p:spPr>
          <a:xfrm>
            <a:off x="610458" y="101521"/>
            <a:ext cx="3650279" cy="1259894"/>
          </a:xfrm>
        </p:spPr>
        <p:txBody>
          <a:bodyPr vert="horz" lIns="91440" tIns="45720" rIns="91440" bIns="45720" rtlCol="0" anchor="t">
            <a:normAutofit/>
          </a:bodyPr>
          <a:lstStyle/>
          <a:p>
            <a:pPr>
              <a:lnSpc>
                <a:spcPct val="90000"/>
              </a:lnSpc>
            </a:pPr>
            <a:r>
              <a:rPr lang="en-US" sz="2800" dirty="0"/>
              <a:t>How did you select which learning algorithms to use?</a:t>
            </a:r>
          </a:p>
        </p:txBody>
      </p:sp>
      <p:sp>
        <p:nvSpPr>
          <p:cNvPr id="1106" name="Rectangle 1105">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0D7E575B-C528-B458-95F3-56A9ADD8F542}"/>
              </a:ext>
            </a:extLst>
          </p:cNvPr>
          <p:cNvSpPr txBox="1"/>
          <p:nvPr/>
        </p:nvSpPr>
        <p:spPr>
          <a:xfrm>
            <a:off x="762009" y="1566081"/>
            <a:ext cx="4553712" cy="3759253"/>
          </a:xfrm>
          <a:prstGeom prst="rect">
            <a:avLst/>
          </a:prstGeom>
        </p:spPr>
        <p:txBody>
          <a:bodyPr vert="horz" lIns="91440" tIns="45720" rIns="91440" bIns="45720" rtlCol="0">
            <a:noAutofit/>
          </a:bodyPr>
          <a:lstStyle/>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By referring to the machine learning algorithm </a:t>
            </a:r>
            <a:r>
              <a:rPr lang="en-US" sz="1100" dirty="0" err="1">
                <a:solidFill>
                  <a:schemeClr val="tx1">
                    <a:lumMod val="75000"/>
                    <a:lumOff val="25000"/>
                  </a:schemeClr>
                </a:solidFill>
              </a:rPr>
              <a:t>cheatsheet</a:t>
            </a:r>
            <a:r>
              <a:rPr lang="en-US" sz="1100" dirty="0">
                <a:solidFill>
                  <a:schemeClr val="tx1">
                    <a:lumMod val="75000"/>
                    <a:lumOff val="25000"/>
                  </a:schemeClr>
                </a:solidFill>
              </a:rPr>
              <a:t>, the most appropriate models would be the ones in the bottom right.</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Because of how I used more accurate models for classification I wanted to try out some of the faster models this time for regression</a:t>
            </a:r>
          </a:p>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Due to the nature of regression, the models tend to run extremely fast so this time I could put multiple models through more intensive tuning and still be done relatively quickly. This is why I picked not only the fast models from the cheat sheet, I also used some other models that I found online.</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These models include </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Ridge Regression</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Linear Regression</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Support Vector Regression</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K-Nearest Neighbors Regression</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Lasso Regression</a:t>
            </a:r>
          </a:p>
          <a:p>
            <a:pPr>
              <a:lnSpc>
                <a:spcPct val="90000"/>
              </a:lnSpc>
              <a:spcBef>
                <a:spcPts val="1000"/>
              </a:spcBef>
              <a:buClr>
                <a:schemeClr val="accent1"/>
              </a:buClr>
              <a:buFont typeface="Wingdings 3" charset="2"/>
              <a:buChar char=""/>
            </a:pPr>
            <a:r>
              <a:rPr lang="en-US" sz="1100" b="0" i="0" dirty="0" err="1">
                <a:solidFill>
                  <a:schemeClr val="tx1">
                    <a:lumMod val="75000"/>
                    <a:lumOff val="25000"/>
                  </a:schemeClr>
                </a:solidFill>
                <a:effectLst/>
              </a:rPr>
              <a:t>ElasticNet</a:t>
            </a:r>
            <a:r>
              <a:rPr lang="en-US" sz="1100" b="0" i="0" dirty="0">
                <a:solidFill>
                  <a:schemeClr val="tx1">
                    <a:lumMod val="75000"/>
                    <a:lumOff val="25000"/>
                  </a:schemeClr>
                </a:solidFill>
                <a:effectLst/>
              </a:rPr>
              <a:t> Regression</a:t>
            </a: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Decision Tree Regression</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p:txBody>
      </p:sp>
      <p:pic>
        <p:nvPicPr>
          <p:cNvPr id="1026" name="Picture 2" descr="You need these cheat sheets if you're tackling Machine Learning Algorithms.">
            <a:extLst>
              <a:ext uri="{FF2B5EF4-FFF2-40B4-BE49-F238E27FC236}">
                <a16:creationId xmlns:a16="http://schemas.microsoft.com/office/drawing/2014/main" id="{18272F71-7EAE-26B9-EB3A-932B92EC71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164" y="1692564"/>
            <a:ext cx="6445673" cy="3625690"/>
          </a:xfrm>
          <a:prstGeom prst="rect">
            <a:avLst/>
          </a:prstGeom>
          <a:noFill/>
          <a:extLst>
            <a:ext uri="{909E8E84-426E-40DD-AFC4-6F175D3DCCD1}">
              <a14:hiddenFill xmlns:a14="http://schemas.microsoft.com/office/drawing/2010/main">
                <a:solidFill>
                  <a:srgbClr val="FFFFFF"/>
                </a:solidFill>
              </a14:hiddenFill>
            </a:ext>
          </a:extLst>
        </p:spPr>
      </p:pic>
      <p:sp>
        <p:nvSpPr>
          <p:cNvPr id="1108"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69541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DDC6D91-8A2C-5785-0EB6-24B24A64E5E6}"/>
              </a:ext>
            </a:extLst>
          </p:cNvPr>
          <p:cNvSpPr>
            <a:spLocks noGrp="1"/>
          </p:cNvSpPr>
          <p:nvPr>
            <p:ph type="title"/>
          </p:nvPr>
        </p:nvSpPr>
        <p:spPr>
          <a:xfrm>
            <a:off x="649224" y="645106"/>
            <a:ext cx="6574536" cy="1259894"/>
          </a:xfrm>
        </p:spPr>
        <p:txBody>
          <a:bodyPr>
            <a:normAutofit/>
          </a:bodyPr>
          <a:lstStyle/>
          <a:p>
            <a:r>
              <a:rPr lang="en-US" b="0" i="0" dirty="0">
                <a:effectLst/>
                <a:latin typeface="Arial" panose="020B0604020202020204" pitchFamily="34" charset="0"/>
              </a:rPr>
              <a:t>Evaluation Metrics</a:t>
            </a:r>
            <a:endParaRPr lang="en-SG" dirty="0"/>
          </a:p>
        </p:txBody>
      </p:sp>
      <p:sp>
        <p:nvSpPr>
          <p:cNvPr id="12" name="Rectangle 11">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42ED9D7-44BA-CAA1-C663-69ED6A771543}"/>
              </a:ext>
            </a:extLst>
          </p:cNvPr>
          <p:cNvSpPr>
            <a:spLocks noGrp="1"/>
          </p:cNvSpPr>
          <p:nvPr>
            <p:ph idx="1"/>
          </p:nvPr>
        </p:nvSpPr>
        <p:spPr>
          <a:xfrm>
            <a:off x="649224" y="2133600"/>
            <a:ext cx="6574535" cy="3759253"/>
          </a:xfrm>
        </p:spPr>
        <p:txBody>
          <a:bodyPr>
            <a:normAutofit/>
          </a:bodyPr>
          <a:lstStyle/>
          <a:p>
            <a:pPr>
              <a:lnSpc>
                <a:spcPct val="90000"/>
              </a:lnSpc>
            </a:pPr>
            <a:r>
              <a:rPr lang="en-SG" dirty="0"/>
              <a:t>There are many popular Metrics used for Scoring Regression models, these include </a:t>
            </a:r>
            <a:r>
              <a:rPr lang="en-SG" b="0">
                <a:effectLst/>
                <a:latin typeface="Consolas" panose="020B0609020204030204" pitchFamily="49" charset="0"/>
              </a:rPr>
              <a:t>RMSE, MSE, MAE</a:t>
            </a:r>
            <a:r>
              <a:rPr lang="en-SG">
                <a:latin typeface="Consolas" panose="020B0609020204030204" pitchFamily="49" charset="0"/>
              </a:rPr>
              <a:t> </a:t>
            </a:r>
            <a:r>
              <a:rPr lang="en-SG" b="0">
                <a:effectLst/>
                <a:latin typeface="Consolas" panose="020B0609020204030204" pitchFamily="49" charset="0"/>
              </a:rPr>
              <a:t>and R2 </a:t>
            </a:r>
          </a:p>
          <a:p>
            <a:pPr>
              <a:lnSpc>
                <a:spcPct val="90000"/>
              </a:lnSpc>
            </a:pPr>
            <a:endParaRPr lang="en-SG">
              <a:latin typeface="Consolas" panose="020B0609020204030204" pitchFamily="49" charset="0"/>
            </a:endParaRPr>
          </a:p>
          <a:p>
            <a:pPr>
              <a:lnSpc>
                <a:spcPct val="90000"/>
              </a:lnSpc>
            </a:pPr>
            <a:r>
              <a:rPr lang="en-SG" b="0">
                <a:effectLst/>
                <a:latin typeface="Consolas" panose="020B0609020204030204" pitchFamily="49" charset="0"/>
              </a:rPr>
              <a:t>However for the ease of interpretation I wil</a:t>
            </a:r>
            <a:r>
              <a:rPr lang="en-SG">
                <a:latin typeface="Consolas" panose="020B0609020204030204" pitchFamily="49" charset="0"/>
              </a:rPr>
              <a:t>l be mainly focusing on R2 but I will still be scoring models based on RMSE to check the error rate of each model </a:t>
            </a:r>
            <a:endParaRPr lang="en-SG" b="0">
              <a:effectLst/>
              <a:latin typeface="Consolas" panose="020B0609020204030204" pitchFamily="49" charset="0"/>
            </a:endParaRPr>
          </a:p>
          <a:p>
            <a:pPr>
              <a:lnSpc>
                <a:spcPct val="90000"/>
              </a:lnSpc>
            </a:pPr>
            <a:r>
              <a:rPr lang="en-SG" dirty="0"/>
              <a:t>The reasoning behind this is mainly because of ease of interpretability, R2 is a simple scale of accuracy with 1 being the best score and 0 being the baseline. RMSE is easier to interpret compared to MSE the numbers are not as large </a:t>
            </a:r>
            <a:endParaRPr lang="en-SG"/>
          </a:p>
        </p:txBody>
      </p:sp>
      <p:pic>
        <p:nvPicPr>
          <p:cNvPr id="5" name="Picture 4" descr="A screenshot of a computer&#10;&#10;Description automatically generated with low confidence">
            <a:extLst>
              <a:ext uri="{FF2B5EF4-FFF2-40B4-BE49-F238E27FC236}">
                <a16:creationId xmlns:a16="http://schemas.microsoft.com/office/drawing/2014/main" id="{2A1FBA4F-FF0C-4C97-169D-903B66DFF8F3}"/>
              </a:ext>
            </a:extLst>
          </p:cNvPr>
          <p:cNvPicPr>
            <a:picLocks noChangeAspect="1"/>
          </p:cNvPicPr>
          <p:nvPr/>
        </p:nvPicPr>
        <p:blipFill>
          <a:blip r:embed="rId3"/>
          <a:stretch>
            <a:fillRect/>
          </a:stretch>
        </p:blipFill>
        <p:spPr>
          <a:xfrm>
            <a:off x="7562088" y="1975007"/>
            <a:ext cx="3981455" cy="2587945"/>
          </a:xfrm>
          <a:prstGeom prst="rect">
            <a:avLst/>
          </a:prstGeom>
        </p:spPr>
      </p:pic>
      <p:sp>
        <p:nvSpPr>
          <p:cNvPr id="14"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131399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21D84AD-8604-4343-A948-80F0D3C1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93114-F144-83A8-EF1E-54584174D294}"/>
              </a:ext>
            </a:extLst>
          </p:cNvPr>
          <p:cNvSpPr>
            <a:spLocks noGrp="1"/>
          </p:cNvSpPr>
          <p:nvPr>
            <p:ph type="title"/>
          </p:nvPr>
        </p:nvSpPr>
        <p:spPr>
          <a:xfrm>
            <a:off x="649224" y="645106"/>
            <a:ext cx="3650279" cy="1259894"/>
          </a:xfrm>
        </p:spPr>
        <p:txBody>
          <a:bodyPr>
            <a:normAutofit/>
          </a:bodyPr>
          <a:lstStyle/>
          <a:p>
            <a:r>
              <a:rPr lang="en-SG" sz="3300"/>
              <a:t>Hyperparameter tuning</a:t>
            </a:r>
          </a:p>
        </p:txBody>
      </p:sp>
      <p:sp>
        <p:nvSpPr>
          <p:cNvPr id="17" name="Rectangle 11">
            <a:extLst>
              <a:ext uri="{FF2B5EF4-FFF2-40B4-BE49-F238E27FC236}">
                <a16:creationId xmlns:a16="http://schemas.microsoft.com/office/drawing/2014/main" id="{1D085E8B-B8F4-4CA6-A58B-955E308A0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B4320-16AC-427C-E462-83B4951E6849}"/>
              </a:ext>
            </a:extLst>
          </p:cNvPr>
          <p:cNvSpPr>
            <a:spLocks noGrp="1"/>
          </p:cNvSpPr>
          <p:nvPr>
            <p:ph idx="1"/>
          </p:nvPr>
        </p:nvSpPr>
        <p:spPr>
          <a:xfrm>
            <a:off x="649225" y="2133600"/>
            <a:ext cx="3650278" cy="3759253"/>
          </a:xfrm>
        </p:spPr>
        <p:txBody>
          <a:bodyPr>
            <a:normAutofit/>
          </a:bodyPr>
          <a:lstStyle/>
          <a:p>
            <a:pPr>
              <a:lnSpc>
                <a:spcPct val="90000"/>
              </a:lnSpc>
            </a:pPr>
            <a:r>
              <a:rPr lang="en-SG"/>
              <a:t>For tuning, I did a simple grid search followed by the modified version of my custom tuning method for classification.</a:t>
            </a:r>
          </a:p>
          <a:p>
            <a:pPr>
              <a:lnSpc>
                <a:spcPct val="90000"/>
              </a:lnSpc>
            </a:pPr>
            <a:endParaRPr lang="en-SG"/>
          </a:p>
          <a:p>
            <a:pPr>
              <a:lnSpc>
                <a:spcPct val="90000"/>
              </a:lnSpc>
            </a:pPr>
            <a:r>
              <a:rPr lang="en-SG"/>
              <a:t>The reason as to why this is different from the classification gridsearch is because there is no need for the pipeline as oversampling is not needed  on the regression data</a:t>
            </a:r>
          </a:p>
        </p:txBody>
      </p:sp>
      <p:pic>
        <p:nvPicPr>
          <p:cNvPr id="5" name="Picture 4" descr="A screen shot of a computer program&#10;&#10;Description automatically generated with low confidence">
            <a:extLst>
              <a:ext uri="{FF2B5EF4-FFF2-40B4-BE49-F238E27FC236}">
                <a16:creationId xmlns:a16="http://schemas.microsoft.com/office/drawing/2014/main" id="{FC556FBA-B0C1-ED47-84CA-262E492098E2}"/>
              </a:ext>
            </a:extLst>
          </p:cNvPr>
          <p:cNvPicPr>
            <a:picLocks noChangeAspect="1"/>
          </p:cNvPicPr>
          <p:nvPr/>
        </p:nvPicPr>
        <p:blipFill rotWithShape="1">
          <a:blip r:embed="rId3"/>
          <a:srcRect l="4031" r="5953" b="2"/>
          <a:stretch/>
        </p:blipFill>
        <p:spPr>
          <a:xfrm>
            <a:off x="4619543" y="640080"/>
            <a:ext cx="6953577" cy="5252773"/>
          </a:xfrm>
          <a:prstGeom prst="rect">
            <a:avLst/>
          </a:prstGeom>
        </p:spPr>
      </p:pic>
      <p:sp>
        <p:nvSpPr>
          <p:cNvPr id="18" name="Freeform 11">
            <a:extLst>
              <a:ext uri="{FF2B5EF4-FFF2-40B4-BE49-F238E27FC236}">
                <a16:creationId xmlns:a16="http://schemas.microsoft.com/office/drawing/2014/main" id="{CC2EFF45-08D9-428D-9095-04102023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30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E033-B862-77C3-DA36-83D2D68EC201}"/>
              </a:ext>
            </a:extLst>
          </p:cNvPr>
          <p:cNvSpPr>
            <a:spLocks noGrp="1"/>
          </p:cNvSpPr>
          <p:nvPr>
            <p:ph type="ctrTitle"/>
          </p:nvPr>
        </p:nvSpPr>
        <p:spPr>
          <a:xfrm>
            <a:off x="1557071" y="1559194"/>
            <a:ext cx="9099255" cy="2596730"/>
          </a:xfrm>
        </p:spPr>
        <p:txBody>
          <a:bodyPr anchor="ctr">
            <a:normAutofit/>
          </a:bodyPr>
          <a:lstStyle/>
          <a:p>
            <a:pPr algn="ctr"/>
            <a:r>
              <a:rPr lang="en-SG" sz="7200" dirty="0">
                <a:solidFill>
                  <a:schemeClr val="tx1"/>
                </a:solidFill>
              </a:rPr>
              <a:t>PART A: CLASSIFICATION</a:t>
            </a:r>
          </a:p>
        </p:txBody>
      </p:sp>
      <p:sp>
        <p:nvSpPr>
          <p:cNvPr id="3" name="Subtitle 2">
            <a:extLst>
              <a:ext uri="{FF2B5EF4-FFF2-40B4-BE49-F238E27FC236}">
                <a16:creationId xmlns:a16="http://schemas.microsoft.com/office/drawing/2014/main" id="{5C9C403D-8F05-861D-539A-24F635193DB0}"/>
              </a:ext>
            </a:extLst>
          </p:cNvPr>
          <p:cNvSpPr>
            <a:spLocks noGrp="1"/>
          </p:cNvSpPr>
          <p:nvPr>
            <p:ph type="subTitle" idx="1"/>
          </p:nvPr>
        </p:nvSpPr>
        <p:spPr>
          <a:xfrm>
            <a:off x="1535372" y="4167354"/>
            <a:ext cx="9120954" cy="744373"/>
          </a:xfrm>
        </p:spPr>
        <p:txBody>
          <a:bodyPr>
            <a:normAutofit/>
          </a:bodyPr>
          <a:lstStyle/>
          <a:p>
            <a:pPr algn="ctr"/>
            <a:endParaRPr lang="en-SG">
              <a:solidFill>
                <a:schemeClr val="bg2"/>
              </a:solidFill>
            </a:endParaRPr>
          </a:p>
        </p:txBody>
      </p:sp>
    </p:spTree>
    <p:extLst>
      <p:ext uri="{BB962C8B-B14F-4D97-AF65-F5344CB8AC3E}">
        <p14:creationId xmlns:p14="http://schemas.microsoft.com/office/powerpoint/2010/main" val="1046210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3F37-6B88-CFF0-DCFC-201A3A1F6914}"/>
              </a:ext>
            </a:extLst>
          </p:cNvPr>
          <p:cNvSpPr>
            <a:spLocks noGrp="1"/>
          </p:cNvSpPr>
          <p:nvPr>
            <p:ph type="title"/>
          </p:nvPr>
        </p:nvSpPr>
        <p:spPr>
          <a:xfrm>
            <a:off x="2019301" y="624110"/>
            <a:ext cx="3810000" cy="1280890"/>
          </a:xfrm>
        </p:spPr>
        <p:txBody>
          <a:bodyPr vert="horz" lIns="91440" tIns="45720" rIns="91440" bIns="45720" rtlCol="0" anchor="t">
            <a:normAutofit/>
          </a:bodyPr>
          <a:lstStyle/>
          <a:p>
            <a:pPr>
              <a:lnSpc>
                <a:spcPct val="90000"/>
              </a:lnSpc>
            </a:pPr>
            <a:r>
              <a:rPr lang="en-US" sz="2800"/>
              <a:t>Custom Hyperparameter Tuning</a:t>
            </a:r>
          </a:p>
        </p:txBody>
      </p:sp>
      <p:sp>
        <p:nvSpPr>
          <p:cNvPr id="8" name="TextBox 7">
            <a:extLst>
              <a:ext uri="{FF2B5EF4-FFF2-40B4-BE49-F238E27FC236}">
                <a16:creationId xmlns:a16="http://schemas.microsoft.com/office/drawing/2014/main" id="{91EF3B99-8014-5E2C-3952-7B6D2F622327}"/>
              </a:ext>
            </a:extLst>
          </p:cNvPr>
          <p:cNvSpPr txBox="1"/>
          <p:nvPr/>
        </p:nvSpPr>
        <p:spPr>
          <a:xfrm>
            <a:off x="1800227" y="2115231"/>
            <a:ext cx="3810000" cy="3777622"/>
          </a:xfrm>
          <a:prstGeom prst="rect">
            <a:avLst/>
          </a:prstGeom>
        </p:spPr>
        <p:txBody>
          <a:bodyPr vert="horz" lIns="91440" tIns="45720" rIns="91440" bIns="45720" rtlCol="0">
            <a:noAutofit/>
          </a:bodyPr>
          <a:lstStyle/>
          <a:p>
            <a:pPr>
              <a:lnSpc>
                <a:spcPct val="90000"/>
              </a:lnSpc>
              <a:spcBef>
                <a:spcPts val="1000"/>
              </a:spcBef>
              <a:buClr>
                <a:schemeClr val="accent1"/>
              </a:buClr>
              <a:buFont typeface="Wingdings 3" charset="2"/>
              <a:buChar char=""/>
            </a:pPr>
            <a:r>
              <a:rPr lang="en-US" sz="1200">
                <a:solidFill>
                  <a:schemeClr val="tx1">
                    <a:lumMod val="75000"/>
                    <a:lumOff val="25000"/>
                  </a:schemeClr>
                </a:solidFill>
              </a:rPr>
              <a:t>My reasoning for tuning multiple models is because of the increase that I saw from the gridsearch, many of the models that had low scores from their base parameters had a sudden increase(e.g. </a:t>
            </a:r>
            <a:r>
              <a:rPr lang="en-US" sz="1200" b="0">
                <a:solidFill>
                  <a:schemeClr val="tx1">
                    <a:lumMod val="75000"/>
                    <a:lumOff val="25000"/>
                  </a:schemeClr>
                </a:solidFill>
                <a:effectLst/>
              </a:rPr>
              <a:t>ElasticNet ,DTC, Lasso), this made tuning only the best performing model more illogical which is why I am tuning multiple models</a:t>
            </a:r>
          </a:p>
          <a:p>
            <a:pPr>
              <a:lnSpc>
                <a:spcPct val="90000"/>
              </a:lnSpc>
              <a:spcBef>
                <a:spcPts val="1000"/>
              </a:spcBef>
              <a:buClr>
                <a:schemeClr val="accent1"/>
              </a:buClr>
              <a:buFont typeface="Wingdings 3" charset="2"/>
              <a:buChar char=""/>
            </a:pPr>
            <a:endParaRPr lang="en-US" sz="1200">
              <a:solidFill>
                <a:schemeClr val="tx1">
                  <a:lumMod val="75000"/>
                  <a:lumOff val="25000"/>
                </a:schemeClr>
              </a:solidFill>
            </a:endParaRPr>
          </a:p>
          <a:p>
            <a:pPr>
              <a:lnSpc>
                <a:spcPct val="90000"/>
              </a:lnSpc>
              <a:spcBef>
                <a:spcPts val="1000"/>
              </a:spcBef>
              <a:buClr>
                <a:schemeClr val="accent1"/>
              </a:buClr>
              <a:buFont typeface="Wingdings 3" charset="2"/>
              <a:buChar char=""/>
            </a:pPr>
            <a:endParaRPr lang="en-US" sz="120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200">
                <a:solidFill>
                  <a:schemeClr val="tx1">
                    <a:lumMod val="75000"/>
                    <a:lumOff val="25000"/>
                  </a:schemeClr>
                </a:solidFill>
              </a:rPr>
              <a:t>Changes that I have applied:</a:t>
            </a:r>
          </a:p>
          <a:p>
            <a:pPr marL="342900" indent="-342900">
              <a:lnSpc>
                <a:spcPct val="90000"/>
              </a:lnSpc>
              <a:spcBef>
                <a:spcPts val="1000"/>
              </a:spcBef>
              <a:buClr>
                <a:schemeClr val="accent1"/>
              </a:buClr>
              <a:buFont typeface="Wingdings 3" charset="2"/>
              <a:buChar char=""/>
            </a:pPr>
            <a:r>
              <a:rPr lang="en-US" sz="1200">
                <a:solidFill>
                  <a:schemeClr val="tx1">
                    <a:lumMod val="75000"/>
                    <a:lumOff val="25000"/>
                  </a:schemeClr>
                </a:solidFill>
              </a:rPr>
              <a:t>Added a loop to iterate through the tunable areas for each classifier as I am tuning multiple models now and not just GradientBoostingClassifier</a:t>
            </a:r>
          </a:p>
          <a:p>
            <a:pPr marL="342900" indent="-342900">
              <a:lnSpc>
                <a:spcPct val="90000"/>
              </a:lnSpc>
              <a:spcBef>
                <a:spcPts val="1000"/>
              </a:spcBef>
              <a:buClr>
                <a:schemeClr val="accent1"/>
              </a:buClr>
              <a:buFont typeface="Wingdings 3" charset="2"/>
              <a:buChar char=""/>
            </a:pPr>
            <a:endParaRPr lang="en-US" sz="120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200">
                <a:solidFill>
                  <a:schemeClr val="tx1">
                    <a:lumMod val="75000"/>
                    <a:lumOff val="25000"/>
                  </a:schemeClr>
                </a:solidFill>
              </a:rPr>
              <a:t>2. Added actual iterations that scales off of number of parameters in the tunable space instead of an extremely large number, this so that the external model loop actually works</a:t>
            </a:r>
          </a:p>
          <a:p>
            <a:pPr>
              <a:lnSpc>
                <a:spcPct val="90000"/>
              </a:lnSpc>
              <a:spcBef>
                <a:spcPts val="1000"/>
              </a:spcBef>
              <a:buClr>
                <a:schemeClr val="accent1"/>
              </a:buClr>
              <a:buFont typeface="Wingdings 3" charset="2"/>
              <a:buChar char=""/>
            </a:pPr>
            <a:endParaRPr lang="en-US" sz="1200">
              <a:solidFill>
                <a:schemeClr val="tx1">
                  <a:lumMod val="75000"/>
                  <a:lumOff val="25000"/>
                </a:schemeClr>
              </a:solidFill>
            </a:endParaRPr>
          </a:p>
          <a:p>
            <a:pPr>
              <a:lnSpc>
                <a:spcPct val="90000"/>
              </a:lnSpc>
              <a:spcBef>
                <a:spcPts val="1000"/>
              </a:spcBef>
              <a:buClr>
                <a:schemeClr val="accent1"/>
              </a:buClr>
              <a:buFont typeface="Wingdings 3" charset="2"/>
              <a:buChar char=""/>
            </a:pPr>
            <a:endParaRPr lang="en-US" sz="12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553CBAFE-2105-BDD9-1C98-2314C44B9A2C}"/>
              </a:ext>
            </a:extLst>
          </p:cNvPr>
          <p:cNvPicPr>
            <a:picLocks noChangeAspect="1"/>
          </p:cNvPicPr>
          <p:nvPr/>
        </p:nvPicPr>
        <p:blipFill>
          <a:blip r:embed="rId3"/>
          <a:stretch>
            <a:fillRect/>
          </a:stretch>
        </p:blipFill>
        <p:spPr>
          <a:xfrm>
            <a:off x="6772010" y="1099812"/>
            <a:ext cx="3791479" cy="4658375"/>
          </a:xfrm>
          <a:prstGeom prst="rect">
            <a:avLst/>
          </a:prstGeom>
        </p:spPr>
      </p:pic>
    </p:spTree>
    <p:extLst>
      <p:ext uri="{BB962C8B-B14F-4D97-AF65-F5344CB8AC3E}">
        <p14:creationId xmlns:p14="http://schemas.microsoft.com/office/powerpoint/2010/main" val="310130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CE03-8378-91AD-8382-55DC88F88FD8}"/>
              </a:ext>
            </a:extLst>
          </p:cNvPr>
          <p:cNvSpPr>
            <a:spLocks noGrp="1"/>
          </p:cNvSpPr>
          <p:nvPr>
            <p:ph type="title"/>
          </p:nvPr>
        </p:nvSpPr>
        <p:spPr>
          <a:xfrm>
            <a:off x="1687669" y="624110"/>
            <a:ext cx="4137059" cy="1280890"/>
          </a:xfrm>
        </p:spPr>
        <p:txBody>
          <a:bodyPr>
            <a:normAutofit/>
          </a:bodyPr>
          <a:lstStyle/>
          <a:p>
            <a:r>
              <a:rPr lang="en-SG" sz="3200"/>
              <a:t>Final Evaluation </a:t>
            </a:r>
          </a:p>
        </p:txBody>
      </p:sp>
      <p:sp>
        <p:nvSpPr>
          <p:cNvPr id="3" name="Content Placeholder 2">
            <a:extLst>
              <a:ext uri="{FF2B5EF4-FFF2-40B4-BE49-F238E27FC236}">
                <a16:creationId xmlns:a16="http://schemas.microsoft.com/office/drawing/2014/main" id="{35261645-42D8-2C42-8B75-3CDD68D439EB}"/>
              </a:ext>
            </a:extLst>
          </p:cNvPr>
          <p:cNvSpPr>
            <a:spLocks noGrp="1"/>
          </p:cNvSpPr>
          <p:nvPr>
            <p:ph idx="1"/>
          </p:nvPr>
        </p:nvSpPr>
        <p:spPr>
          <a:xfrm>
            <a:off x="1683956" y="2133600"/>
            <a:ext cx="4140772" cy="3777622"/>
          </a:xfrm>
        </p:spPr>
        <p:txBody>
          <a:bodyPr>
            <a:normAutofit/>
          </a:bodyPr>
          <a:lstStyle/>
          <a:p>
            <a:pPr>
              <a:lnSpc>
                <a:spcPct val="90000"/>
              </a:lnSpc>
            </a:pPr>
            <a:r>
              <a:rPr lang="en-US" sz="1400" b="0" dirty="0">
                <a:solidFill>
                  <a:schemeClr val="tx1"/>
                </a:solidFill>
                <a:effectLst/>
                <a:latin typeface="Consolas" panose="020B0609020204030204" pitchFamily="49" charset="0"/>
              </a:rPr>
              <a:t>From these models, we can easily select the best performing one by sorting the R2 score by descending or RMSE by ascending.</a:t>
            </a:r>
          </a:p>
          <a:p>
            <a:pPr>
              <a:lnSpc>
                <a:spcPct val="90000"/>
              </a:lnSpc>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From these models, we can easily select the best performing one by sorting the R2 score by descending or RMSE by ascending.</a:t>
            </a:r>
          </a:p>
          <a:p>
            <a:pPr>
              <a:lnSpc>
                <a:spcPct val="90000"/>
              </a:lnSpc>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SVR has the lowest RMSE and the highest R2 score, indicating better predictive performance and a better fit to the data. we can now compare to some other models, for example the untuned model, dummy classifier as well as </a:t>
            </a:r>
            <a:r>
              <a:rPr lang="en-US" sz="1400" b="0" dirty="0" err="1">
                <a:solidFill>
                  <a:schemeClr val="tx1"/>
                </a:solidFill>
                <a:effectLst/>
                <a:latin typeface="Consolas" panose="020B0609020204030204" pitchFamily="49" charset="0"/>
              </a:rPr>
              <a:t>gridsearched</a:t>
            </a:r>
            <a:r>
              <a:rPr lang="en-US" sz="1400" b="0" dirty="0">
                <a:solidFill>
                  <a:schemeClr val="tx1"/>
                </a:solidFill>
                <a:effectLst/>
                <a:latin typeface="Consolas" panose="020B0609020204030204" pitchFamily="49" charset="0"/>
              </a:rPr>
              <a:t> model.</a:t>
            </a:r>
          </a:p>
          <a:p>
            <a:pPr>
              <a:lnSpc>
                <a:spcPct val="90000"/>
              </a:lnSpc>
            </a:pPr>
            <a:endParaRPr lang="en-SG" sz="1400" dirty="0">
              <a:solidFill>
                <a:schemeClr val="tx1"/>
              </a:solidFill>
            </a:endParaRPr>
          </a:p>
        </p:txBody>
      </p:sp>
      <p:pic>
        <p:nvPicPr>
          <p:cNvPr id="5" name="Picture 4" descr="A screenshot of a black screen&#10;&#10;Description automatically generated with low confidence">
            <a:extLst>
              <a:ext uri="{FF2B5EF4-FFF2-40B4-BE49-F238E27FC236}">
                <a16:creationId xmlns:a16="http://schemas.microsoft.com/office/drawing/2014/main" id="{B318D7A4-58C9-7A21-C983-FDF3CF20AF86}"/>
              </a:ext>
            </a:extLst>
          </p:cNvPr>
          <p:cNvPicPr>
            <a:picLocks noChangeAspect="1"/>
          </p:cNvPicPr>
          <p:nvPr/>
        </p:nvPicPr>
        <p:blipFill>
          <a:blip r:embed="rId3"/>
          <a:stretch>
            <a:fillRect/>
          </a:stretch>
        </p:blipFill>
        <p:spPr>
          <a:xfrm>
            <a:off x="7471688" y="645106"/>
            <a:ext cx="2692083" cy="2698831"/>
          </a:xfrm>
          <a:prstGeom prst="rect">
            <a:avLst/>
          </a:prstGeom>
        </p:spPr>
      </p:pic>
      <p:pic>
        <p:nvPicPr>
          <p:cNvPr id="7" name="Picture 6">
            <a:extLst>
              <a:ext uri="{FF2B5EF4-FFF2-40B4-BE49-F238E27FC236}">
                <a16:creationId xmlns:a16="http://schemas.microsoft.com/office/drawing/2014/main" id="{42DB0614-FB96-3974-4CC2-EF673E4B9234}"/>
              </a:ext>
            </a:extLst>
          </p:cNvPr>
          <p:cNvPicPr>
            <a:picLocks noChangeAspect="1"/>
          </p:cNvPicPr>
          <p:nvPr/>
        </p:nvPicPr>
        <p:blipFill>
          <a:blip r:embed="rId4"/>
          <a:stretch>
            <a:fillRect/>
          </a:stretch>
        </p:blipFill>
        <p:spPr>
          <a:xfrm>
            <a:off x="6086040" y="3726685"/>
            <a:ext cx="5451627" cy="1948011"/>
          </a:xfrm>
          <a:prstGeom prst="rect">
            <a:avLst/>
          </a:prstGeom>
        </p:spPr>
      </p:pic>
    </p:spTree>
    <p:extLst>
      <p:ext uri="{BB962C8B-B14F-4D97-AF65-F5344CB8AC3E}">
        <p14:creationId xmlns:p14="http://schemas.microsoft.com/office/powerpoint/2010/main" val="375375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F866-95C2-AAA1-4FC0-912BD6012020}"/>
              </a:ext>
            </a:extLst>
          </p:cNvPr>
          <p:cNvSpPr>
            <a:spLocks noGrp="1"/>
          </p:cNvSpPr>
          <p:nvPr>
            <p:ph type="title"/>
          </p:nvPr>
        </p:nvSpPr>
        <p:spPr>
          <a:xfrm>
            <a:off x="1627632" y="624109"/>
            <a:ext cx="2487168" cy="4972019"/>
          </a:xfrm>
        </p:spPr>
        <p:txBody>
          <a:bodyPr>
            <a:normAutofit/>
          </a:bodyPr>
          <a:lstStyle/>
          <a:p>
            <a:r>
              <a:rPr lang="en-SG" sz="3200" dirty="0"/>
              <a:t>Errors made</a:t>
            </a:r>
          </a:p>
        </p:txBody>
      </p:sp>
      <p:sp>
        <p:nvSpPr>
          <p:cNvPr id="3" name="Content Placeholder 2">
            <a:extLst>
              <a:ext uri="{FF2B5EF4-FFF2-40B4-BE49-F238E27FC236}">
                <a16:creationId xmlns:a16="http://schemas.microsoft.com/office/drawing/2014/main" id="{13A50900-1768-0558-9C26-7363E6EE9713}"/>
              </a:ext>
            </a:extLst>
          </p:cNvPr>
          <p:cNvSpPr>
            <a:spLocks noGrp="1"/>
          </p:cNvSpPr>
          <p:nvPr>
            <p:ph idx="1"/>
          </p:nvPr>
        </p:nvSpPr>
        <p:spPr>
          <a:xfrm>
            <a:off x="4700016" y="624110"/>
            <a:ext cx="6804596" cy="3618706"/>
          </a:xfrm>
        </p:spPr>
        <p:txBody>
          <a:bodyPr>
            <a:normAutofit/>
          </a:bodyPr>
          <a:lstStyle/>
          <a:p>
            <a:pPr>
              <a:lnSpc>
                <a:spcPct val="90000"/>
              </a:lnSpc>
            </a:pPr>
            <a:r>
              <a:rPr lang="en-US" sz="1200" b="0" i="0" dirty="0">
                <a:effectLst/>
                <a:latin typeface="Söhne"/>
              </a:rPr>
              <a:t>From the provided data, we can compare the errors made by each regressor based on the RMSE (Root Mean Square Error) values:</a:t>
            </a:r>
          </a:p>
          <a:p>
            <a:pPr>
              <a:lnSpc>
                <a:spcPct val="90000"/>
              </a:lnSpc>
              <a:buFont typeface="+mj-lt"/>
              <a:buAutoNum type="arabicPeriod"/>
            </a:pPr>
            <a:r>
              <a:rPr lang="en-US" sz="1200" b="0" i="0" dirty="0">
                <a:effectLst/>
                <a:latin typeface="Söhne"/>
              </a:rPr>
              <a:t>Tuned SVR:</a:t>
            </a:r>
          </a:p>
          <a:p>
            <a:pPr marL="742950" lvl="1" indent="-285750">
              <a:lnSpc>
                <a:spcPct val="90000"/>
              </a:lnSpc>
              <a:buFont typeface="+mj-lt"/>
              <a:buAutoNum type="arabicPeriod"/>
            </a:pPr>
            <a:r>
              <a:rPr lang="en-US" sz="1200" b="0" i="0" dirty="0">
                <a:effectLst/>
                <a:latin typeface="Söhne"/>
              </a:rPr>
              <a:t>RMSE: 144,322.254134</a:t>
            </a:r>
          </a:p>
          <a:p>
            <a:pPr>
              <a:lnSpc>
                <a:spcPct val="90000"/>
              </a:lnSpc>
              <a:buFont typeface="+mj-lt"/>
              <a:buAutoNum type="arabicPeriod"/>
            </a:pPr>
            <a:r>
              <a:rPr lang="en-US" sz="1200" b="0" i="0" dirty="0">
                <a:effectLst/>
                <a:latin typeface="Söhne"/>
              </a:rPr>
              <a:t>Support Vector Regression:</a:t>
            </a:r>
          </a:p>
          <a:p>
            <a:pPr marL="742950" lvl="1" indent="-285750">
              <a:lnSpc>
                <a:spcPct val="90000"/>
              </a:lnSpc>
              <a:buFont typeface="+mj-lt"/>
              <a:buAutoNum type="arabicPeriod"/>
            </a:pPr>
            <a:r>
              <a:rPr lang="en-US" sz="1200" b="0" i="0" dirty="0">
                <a:effectLst/>
                <a:latin typeface="Söhne"/>
              </a:rPr>
              <a:t>RMSE: 146,624.339958</a:t>
            </a:r>
          </a:p>
          <a:p>
            <a:pPr>
              <a:lnSpc>
                <a:spcPct val="90000"/>
              </a:lnSpc>
              <a:buFont typeface="+mj-lt"/>
              <a:buAutoNum type="arabicPeriod"/>
            </a:pPr>
            <a:r>
              <a:rPr lang="en-US" sz="1200" b="0" i="0" dirty="0">
                <a:effectLst/>
                <a:latin typeface="Söhne"/>
              </a:rPr>
              <a:t>Support Vector Base:</a:t>
            </a:r>
          </a:p>
          <a:p>
            <a:pPr marL="742950" lvl="1" indent="-285750">
              <a:lnSpc>
                <a:spcPct val="90000"/>
              </a:lnSpc>
              <a:buFont typeface="+mj-lt"/>
              <a:buAutoNum type="arabicPeriod"/>
            </a:pPr>
            <a:r>
              <a:rPr lang="en-US" sz="1200" b="0" i="0" dirty="0">
                <a:effectLst/>
                <a:latin typeface="Söhne"/>
              </a:rPr>
              <a:t>RMSE: 148,573.232456</a:t>
            </a:r>
          </a:p>
          <a:p>
            <a:pPr>
              <a:lnSpc>
                <a:spcPct val="90000"/>
              </a:lnSpc>
              <a:buFont typeface="+mj-lt"/>
              <a:buAutoNum type="arabicPeriod"/>
            </a:pPr>
            <a:r>
              <a:rPr lang="en-US" sz="1200" b="0" i="0" dirty="0">
                <a:effectLst/>
                <a:latin typeface="Söhne"/>
              </a:rPr>
              <a:t>Dummy Regressor:</a:t>
            </a:r>
          </a:p>
          <a:p>
            <a:pPr marL="742950" lvl="1" indent="-285750">
              <a:lnSpc>
                <a:spcPct val="90000"/>
              </a:lnSpc>
              <a:buFont typeface="+mj-lt"/>
              <a:buAutoNum type="arabicPeriod"/>
            </a:pPr>
            <a:r>
              <a:rPr lang="en-US" sz="1200" b="0" i="0" dirty="0">
                <a:effectLst/>
                <a:latin typeface="Söhne"/>
              </a:rPr>
              <a:t>RMSE: 216,716.511165</a:t>
            </a:r>
          </a:p>
          <a:p>
            <a:pPr>
              <a:lnSpc>
                <a:spcPct val="90000"/>
              </a:lnSpc>
            </a:pPr>
            <a:r>
              <a:rPr lang="en-US" sz="1200" b="0" i="0" dirty="0">
                <a:effectLst/>
                <a:latin typeface="Söhne"/>
              </a:rPr>
              <a:t>Comparing the RMSE values, we can observe that the </a:t>
            </a:r>
            <a:r>
              <a:rPr lang="en-US" sz="1200" dirty="0">
                <a:latin typeface="Söhne"/>
              </a:rPr>
              <a:t>Tuned SVR </a:t>
            </a:r>
            <a:r>
              <a:rPr lang="en-US" sz="1200" b="0" i="0" dirty="0">
                <a:effectLst/>
                <a:latin typeface="Söhne"/>
              </a:rPr>
              <a:t>has the lowest error, followed by Grid Searched SVR( Support Vector Regression),  Support Vector Base , and Dummy Regressor . Lower RMSE values indicate better performance and less errors, this shows that the best System makes less errors compared to the other systems </a:t>
            </a:r>
          </a:p>
          <a:p>
            <a:pPr marL="0" indent="0">
              <a:lnSpc>
                <a:spcPct val="90000"/>
              </a:lnSpc>
              <a:buNone/>
            </a:pPr>
            <a:endParaRPr lang="en-SG" sz="1200" dirty="0"/>
          </a:p>
        </p:txBody>
      </p:sp>
      <p:pic>
        <p:nvPicPr>
          <p:cNvPr id="4" name="Picture 3">
            <a:extLst>
              <a:ext uri="{FF2B5EF4-FFF2-40B4-BE49-F238E27FC236}">
                <a16:creationId xmlns:a16="http://schemas.microsoft.com/office/drawing/2014/main" id="{5096658C-05A0-F9F0-D915-6E8EF9E2A913}"/>
              </a:ext>
            </a:extLst>
          </p:cNvPr>
          <p:cNvPicPr>
            <a:picLocks noChangeAspect="1"/>
          </p:cNvPicPr>
          <p:nvPr/>
        </p:nvPicPr>
        <p:blipFill>
          <a:blip r:embed="rId3"/>
          <a:stretch>
            <a:fillRect/>
          </a:stretch>
        </p:blipFill>
        <p:spPr>
          <a:xfrm>
            <a:off x="5743160" y="4514766"/>
            <a:ext cx="4718308" cy="1685977"/>
          </a:xfrm>
          <a:prstGeom prst="rect">
            <a:avLst/>
          </a:prstGeom>
        </p:spPr>
      </p:pic>
    </p:spTree>
    <p:extLst>
      <p:ext uri="{BB962C8B-B14F-4D97-AF65-F5344CB8AC3E}">
        <p14:creationId xmlns:p14="http://schemas.microsoft.com/office/powerpoint/2010/main" val="89328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13">
            <a:extLst>
              <a:ext uri="{FF2B5EF4-FFF2-40B4-BE49-F238E27FC236}">
                <a16:creationId xmlns:a16="http://schemas.microsoft.com/office/drawing/2014/main" id="{3DB30992-F4EC-49EE-AC1E-1E91DA417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5" name="Freeform 11">
              <a:extLst>
                <a:ext uri="{FF2B5EF4-FFF2-40B4-BE49-F238E27FC236}">
                  <a16:creationId xmlns:a16="http://schemas.microsoft.com/office/drawing/2014/main" id="{C92BF3F2-A1B0-483C-8FC2-FB5C84321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6" name="Freeform 12">
              <a:extLst>
                <a:ext uri="{FF2B5EF4-FFF2-40B4-BE49-F238E27FC236}">
                  <a16:creationId xmlns:a16="http://schemas.microsoft.com/office/drawing/2014/main" id="{848AA0B9-4210-4907-8954-A43E4065D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7" name="Freeform 13">
              <a:extLst>
                <a:ext uri="{FF2B5EF4-FFF2-40B4-BE49-F238E27FC236}">
                  <a16:creationId xmlns:a16="http://schemas.microsoft.com/office/drawing/2014/main" id="{C7A6B2A0-7169-4F2F-921D-D8CE1A0FD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FF27D1D8-E756-4609-9F00-09124B63C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8" name="Freeform 15">
              <a:extLst>
                <a:ext uri="{FF2B5EF4-FFF2-40B4-BE49-F238E27FC236}">
                  <a16:creationId xmlns:a16="http://schemas.microsoft.com/office/drawing/2014/main" id="{C598212F-1179-4C8F-9134-258ECDD99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9" name="Freeform 16">
              <a:extLst>
                <a:ext uri="{FF2B5EF4-FFF2-40B4-BE49-F238E27FC236}">
                  <a16:creationId xmlns:a16="http://schemas.microsoft.com/office/drawing/2014/main" id="{6A646E44-C83C-454D-8A78-100A29CC9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60" name="Freeform 17">
              <a:extLst>
                <a:ext uri="{FF2B5EF4-FFF2-40B4-BE49-F238E27FC236}">
                  <a16:creationId xmlns:a16="http://schemas.microsoft.com/office/drawing/2014/main" id="{59DF90AD-4EE5-42C6-855B-7A1395FF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398DEF50-9151-4D1A-8FF1-5B8E2831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61" name="Freeform 19">
              <a:extLst>
                <a:ext uri="{FF2B5EF4-FFF2-40B4-BE49-F238E27FC236}">
                  <a16:creationId xmlns:a16="http://schemas.microsoft.com/office/drawing/2014/main" id="{4B24DA4E-306C-495F-A91F-61395BA7F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2" name="Freeform 20">
              <a:extLst>
                <a:ext uri="{FF2B5EF4-FFF2-40B4-BE49-F238E27FC236}">
                  <a16:creationId xmlns:a16="http://schemas.microsoft.com/office/drawing/2014/main" id="{981CD1B8-845E-4213-AC74-794C9286EF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3" name="Freeform 21">
              <a:extLst>
                <a:ext uri="{FF2B5EF4-FFF2-40B4-BE49-F238E27FC236}">
                  <a16:creationId xmlns:a16="http://schemas.microsoft.com/office/drawing/2014/main" id="{1C3ED440-6948-47D8-9F0B-2115504B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7680A8DF-8A42-4FFD-8BB7-4AD0C0D00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4" name="Group 27">
            <a:extLst>
              <a:ext uri="{FF2B5EF4-FFF2-40B4-BE49-F238E27FC236}">
                <a16:creationId xmlns:a16="http://schemas.microsoft.com/office/drawing/2014/main" id="{A4097897-2EDA-4FD4-A5CD-E86E852E91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65" name="Freeform 27">
              <a:extLst>
                <a:ext uri="{FF2B5EF4-FFF2-40B4-BE49-F238E27FC236}">
                  <a16:creationId xmlns:a16="http://schemas.microsoft.com/office/drawing/2014/main" id="{70D58E1B-94E0-467D-A833-8908C9814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0" name="Freeform 28">
              <a:extLst>
                <a:ext uri="{FF2B5EF4-FFF2-40B4-BE49-F238E27FC236}">
                  <a16:creationId xmlns:a16="http://schemas.microsoft.com/office/drawing/2014/main" id="{6107EFAD-A4B3-4E08-9372-2FA09DE82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1" name="Freeform 29">
              <a:extLst>
                <a:ext uri="{FF2B5EF4-FFF2-40B4-BE49-F238E27FC236}">
                  <a16:creationId xmlns:a16="http://schemas.microsoft.com/office/drawing/2014/main" id="{8A253365-E034-417C-A658-69000CDE3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9878868-60ED-4744-B5B1-5BDE874CE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3" name="Freeform 31">
              <a:extLst>
                <a:ext uri="{FF2B5EF4-FFF2-40B4-BE49-F238E27FC236}">
                  <a16:creationId xmlns:a16="http://schemas.microsoft.com/office/drawing/2014/main" id="{A1FC925E-DD36-445A-9261-1A551A40D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7" name="Freeform 32">
              <a:extLst>
                <a:ext uri="{FF2B5EF4-FFF2-40B4-BE49-F238E27FC236}">
                  <a16:creationId xmlns:a16="http://schemas.microsoft.com/office/drawing/2014/main" id="{8470CB2D-7641-4611-8536-96063304B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5" name="Freeform 33">
              <a:extLst>
                <a:ext uri="{FF2B5EF4-FFF2-40B4-BE49-F238E27FC236}">
                  <a16:creationId xmlns:a16="http://schemas.microsoft.com/office/drawing/2014/main" id="{7F4AA37B-FA14-4098-8C3E-063CCABA3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8" name="Freeform 34">
              <a:extLst>
                <a:ext uri="{FF2B5EF4-FFF2-40B4-BE49-F238E27FC236}">
                  <a16:creationId xmlns:a16="http://schemas.microsoft.com/office/drawing/2014/main" id="{F97BF712-2A0C-4D1D-8038-823E88108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7" name="Freeform 35">
              <a:extLst>
                <a:ext uri="{FF2B5EF4-FFF2-40B4-BE49-F238E27FC236}">
                  <a16:creationId xmlns:a16="http://schemas.microsoft.com/office/drawing/2014/main" id="{679C6298-E696-4DB3-B935-FC98A581C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9" name="Freeform 36">
              <a:extLst>
                <a:ext uri="{FF2B5EF4-FFF2-40B4-BE49-F238E27FC236}">
                  <a16:creationId xmlns:a16="http://schemas.microsoft.com/office/drawing/2014/main" id="{959D5B6F-403C-42A5-95AA-791435503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9" name="Freeform 37">
              <a:extLst>
                <a:ext uri="{FF2B5EF4-FFF2-40B4-BE49-F238E27FC236}">
                  <a16:creationId xmlns:a16="http://schemas.microsoft.com/office/drawing/2014/main" id="{35F5EC62-EE10-40E7-B63C-5CC03C19A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0" name="Freeform 38">
              <a:extLst>
                <a:ext uri="{FF2B5EF4-FFF2-40B4-BE49-F238E27FC236}">
                  <a16:creationId xmlns:a16="http://schemas.microsoft.com/office/drawing/2014/main" id="{1661B45C-7BE2-432C-ABFE-422FFF1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0" name="Rectangle 41">
            <a:extLst>
              <a:ext uri="{FF2B5EF4-FFF2-40B4-BE49-F238E27FC236}">
                <a16:creationId xmlns:a16="http://schemas.microsoft.com/office/drawing/2014/main" id="{C7AA1E53-E4EA-476E-BE08-530338267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6">
            <a:extLst>
              <a:ext uri="{FF2B5EF4-FFF2-40B4-BE49-F238E27FC236}">
                <a16:creationId xmlns:a16="http://schemas.microsoft.com/office/drawing/2014/main" id="{0535374F-753F-47FB-83B9-2A9B9F7C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6" name="Rectangle 45">
            <a:extLst>
              <a:ext uri="{FF2B5EF4-FFF2-40B4-BE49-F238E27FC236}">
                <a16:creationId xmlns:a16="http://schemas.microsoft.com/office/drawing/2014/main" id="{20588198-15BC-4AEC-9D2E-365DA8015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6CBF5F2-270C-4E00-B841-EB45BEB60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accent1">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B47D1F-8580-BC53-BEF5-97757269E68B}"/>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EDA</a:t>
            </a:r>
          </a:p>
        </p:txBody>
      </p:sp>
      <p:pic>
        <p:nvPicPr>
          <p:cNvPr id="9" name="Picture 8">
            <a:extLst>
              <a:ext uri="{FF2B5EF4-FFF2-40B4-BE49-F238E27FC236}">
                <a16:creationId xmlns:a16="http://schemas.microsoft.com/office/drawing/2014/main" id="{28DF07EF-8867-1028-7A14-8671EA7ED3A3}"/>
              </a:ext>
            </a:extLst>
          </p:cNvPr>
          <p:cNvPicPr>
            <a:picLocks noChangeAspect="1"/>
          </p:cNvPicPr>
          <p:nvPr/>
        </p:nvPicPr>
        <p:blipFill>
          <a:blip r:embed="rId2"/>
          <a:stretch>
            <a:fillRect/>
          </a:stretch>
        </p:blipFill>
        <p:spPr>
          <a:xfrm>
            <a:off x="7074745" y="975465"/>
            <a:ext cx="4153750" cy="2346868"/>
          </a:xfrm>
          <a:prstGeom prst="rect">
            <a:avLst/>
          </a:prstGeom>
        </p:spPr>
      </p:pic>
      <p:sp>
        <p:nvSpPr>
          <p:cNvPr id="50" name="Freeform 27">
            <a:extLst>
              <a:ext uri="{FF2B5EF4-FFF2-40B4-BE49-F238E27FC236}">
                <a16:creationId xmlns:a16="http://schemas.microsoft.com/office/drawing/2014/main" id="{C66EEDA2-82D8-4FCD-9081-6A4F99F7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5" name="Content Placeholder 4" descr="Research with solid fill">
            <a:extLst>
              <a:ext uri="{FF2B5EF4-FFF2-40B4-BE49-F238E27FC236}">
                <a16:creationId xmlns:a16="http://schemas.microsoft.com/office/drawing/2014/main" id="{E510965D-D589-E270-5C56-287C2F868D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537" y="3508288"/>
            <a:ext cx="2398166" cy="2398166"/>
          </a:xfrm>
          <a:prstGeom prst="rect">
            <a:avLst/>
          </a:prstGeom>
        </p:spPr>
      </p:pic>
    </p:spTree>
    <p:extLst>
      <p:ext uri="{BB962C8B-B14F-4D97-AF65-F5344CB8AC3E}">
        <p14:creationId xmlns:p14="http://schemas.microsoft.com/office/powerpoint/2010/main" val="316501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4" name="Group 35">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7"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75" name="Group 49">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51"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2"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3"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4"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5"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6"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7"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8"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9"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0"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1"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2"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Rectangle 63">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52032B9A-C979-F144-11D8-506E46EBEC52}"/>
              </a:ext>
            </a:extLst>
          </p:cNvPr>
          <p:cNvSpPr>
            <a:spLocks noGrp="1"/>
          </p:cNvSpPr>
          <p:nvPr>
            <p:ph type="ctrTitle"/>
          </p:nvPr>
        </p:nvSpPr>
        <p:spPr>
          <a:xfrm>
            <a:off x="1627632" y="624109"/>
            <a:ext cx="2487168" cy="4972019"/>
          </a:xfrm>
        </p:spPr>
        <p:txBody>
          <a:bodyPr vert="horz" lIns="91440" tIns="45720" rIns="91440" bIns="45720" rtlCol="0" anchor="t">
            <a:normAutofit/>
          </a:bodyPr>
          <a:lstStyle/>
          <a:p>
            <a:r>
              <a:rPr lang="en-US" sz="3200"/>
              <a:t>How is your prediction task defined? And what is the meaning of the output variable?</a:t>
            </a:r>
          </a:p>
        </p:txBody>
      </p:sp>
      <p:sp>
        <p:nvSpPr>
          <p:cNvPr id="3" name="Subtitle 2">
            <a:extLst>
              <a:ext uri="{FF2B5EF4-FFF2-40B4-BE49-F238E27FC236}">
                <a16:creationId xmlns:a16="http://schemas.microsoft.com/office/drawing/2014/main" id="{FB07350E-454F-93E7-B0E2-08DD63283924}"/>
              </a:ext>
            </a:extLst>
          </p:cNvPr>
          <p:cNvSpPr>
            <a:spLocks noGrp="1"/>
          </p:cNvSpPr>
          <p:nvPr>
            <p:ph type="subTitle" idx="1"/>
          </p:nvPr>
        </p:nvSpPr>
        <p:spPr>
          <a:xfrm>
            <a:off x="4700016" y="624110"/>
            <a:ext cx="6804596" cy="3618706"/>
          </a:xfrm>
        </p:spPr>
        <p:txBody>
          <a:bodyPr vert="horz" lIns="91440" tIns="45720" rIns="91440" bIns="45720" rtlCol="0">
            <a:normAutofit/>
          </a:bodyPr>
          <a:lstStyle/>
          <a:p>
            <a:pPr>
              <a:lnSpc>
                <a:spcPct val="90000"/>
              </a:lnSpc>
              <a:buFont typeface="Wingdings 3" charset="2"/>
              <a:buChar char=""/>
            </a:pPr>
            <a:r>
              <a:rPr lang="en-US" sz="1200" b="0" i="0" dirty="0">
                <a:solidFill>
                  <a:schemeClr val="tx1">
                    <a:lumMod val="75000"/>
                    <a:lumOff val="25000"/>
                  </a:schemeClr>
                </a:solidFill>
                <a:effectLst/>
              </a:rPr>
              <a:t>In the context of the given classification problem, we have a set of features that include 'Credit Limit', 'Education', 'Age', 'Bill_Amount1', 'Bill_Amount2', 'Bill_Amount3', 'Pay_Amount1', 'Pay_Amount2', and 'Pay_Amount3’, ‘Gender’, ‘Marriage Status’ . These features represent various attributes of individuals for predicting the likelihood of defaulting on payment in the next month.</a:t>
            </a:r>
          </a:p>
          <a:p>
            <a:pPr>
              <a:lnSpc>
                <a:spcPct val="90000"/>
              </a:lnSpc>
              <a:buFont typeface="Wingdings 3" charset="2"/>
              <a:buChar char=""/>
            </a:pPr>
            <a:r>
              <a:rPr lang="en-US" sz="1200" b="0" i="0" dirty="0">
                <a:solidFill>
                  <a:schemeClr val="tx1">
                    <a:lumMod val="75000"/>
                    <a:lumOff val="25000"/>
                  </a:schemeClr>
                </a:solidFill>
                <a:effectLst/>
              </a:rPr>
              <a:t>The data is split into two variables: X (features) and y (target variable). X contains the features, while y contains the target variable.</a:t>
            </a:r>
          </a:p>
          <a:p>
            <a:pPr>
              <a:lnSpc>
                <a:spcPct val="90000"/>
              </a:lnSpc>
              <a:buFont typeface="Wingdings 3" charset="2"/>
              <a:buChar char=""/>
            </a:pPr>
            <a:r>
              <a:rPr lang="en-US" sz="1200" b="0" i="0" dirty="0">
                <a:solidFill>
                  <a:schemeClr val="tx1">
                    <a:lumMod val="75000"/>
                    <a:lumOff val="25000"/>
                  </a:schemeClr>
                </a:solidFill>
                <a:effectLst/>
              </a:rPr>
              <a:t>To evaluate the models' performance, the data is further divided into training and testing sets using </a:t>
            </a:r>
            <a:r>
              <a:rPr lang="en-US" sz="1200" b="0" i="0" dirty="0" err="1">
                <a:solidFill>
                  <a:schemeClr val="tx1">
                    <a:lumMod val="75000"/>
                    <a:lumOff val="25000"/>
                  </a:schemeClr>
                </a:solidFill>
                <a:effectLst/>
              </a:rPr>
              <a:t>sklearn’s</a:t>
            </a:r>
            <a:r>
              <a:rPr lang="en-US" sz="1200" b="0" i="0" dirty="0">
                <a:solidFill>
                  <a:schemeClr val="tx1">
                    <a:lumMod val="75000"/>
                    <a:lumOff val="25000"/>
                  </a:schemeClr>
                </a:solidFill>
                <a:effectLst/>
              </a:rPr>
              <a:t> </a:t>
            </a:r>
            <a:r>
              <a:rPr lang="en-US" sz="1200" b="0" i="0" dirty="0" err="1">
                <a:solidFill>
                  <a:schemeClr val="tx1">
                    <a:lumMod val="75000"/>
                    <a:lumOff val="25000"/>
                  </a:schemeClr>
                </a:solidFill>
                <a:effectLst/>
              </a:rPr>
              <a:t>train_test_split</a:t>
            </a:r>
            <a:r>
              <a:rPr lang="en-US" sz="1200" b="0" i="0" dirty="0">
                <a:solidFill>
                  <a:schemeClr val="tx1">
                    <a:lumMod val="75000"/>
                    <a:lumOff val="25000"/>
                  </a:schemeClr>
                </a:solidFill>
                <a:effectLst/>
              </a:rPr>
              <a:t> function. The training set is used to train the models to learn the patterns and relationships between the features and the target variable. The testing set is used to assess how well the trained models generalize to unseen data.</a:t>
            </a:r>
          </a:p>
          <a:p>
            <a:pPr>
              <a:lnSpc>
                <a:spcPct val="90000"/>
              </a:lnSpc>
              <a:buFont typeface="Wingdings 3" charset="2"/>
              <a:buChar char=""/>
            </a:pPr>
            <a:r>
              <a:rPr lang="en-US" sz="1200" b="0" i="0" dirty="0">
                <a:solidFill>
                  <a:schemeClr val="tx1">
                    <a:lumMod val="75000"/>
                    <a:lumOff val="25000"/>
                  </a:schemeClr>
                </a:solidFill>
                <a:effectLst/>
              </a:rPr>
              <a:t>The objective of training these models is to predict the value of the target variable (y) based on the given features (X). The output of the models would be the expected value of the target variable (0 or 1) given the values of the features.</a:t>
            </a:r>
          </a:p>
          <a:p>
            <a:pPr>
              <a:lnSpc>
                <a:spcPct val="90000"/>
              </a:lnSpc>
              <a:buFont typeface="Wingdings 3" charset="2"/>
              <a:buChar char=""/>
            </a:pPr>
            <a:r>
              <a:rPr lang="en-US" sz="1200" b="0" i="0" dirty="0">
                <a:solidFill>
                  <a:schemeClr val="tx1">
                    <a:lumMod val="75000"/>
                    <a:lumOff val="25000"/>
                  </a:schemeClr>
                </a:solidFill>
                <a:effectLst/>
              </a:rPr>
              <a:t>By training and evaluating different classification models using these features, we aim to identify the most effective model that can accurately predict whether an individual is likely to default on payment in the next month.</a:t>
            </a:r>
          </a:p>
        </p:txBody>
      </p:sp>
      <p:pic>
        <p:nvPicPr>
          <p:cNvPr id="31" name="Picture 30">
            <a:extLst>
              <a:ext uri="{FF2B5EF4-FFF2-40B4-BE49-F238E27FC236}">
                <a16:creationId xmlns:a16="http://schemas.microsoft.com/office/drawing/2014/main" id="{09418446-9B56-EEDD-3D63-7AA9460F04C4}"/>
              </a:ext>
            </a:extLst>
          </p:cNvPr>
          <p:cNvPicPr>
            <a:picLocks noChangeAspect="1"/>
          </p:cNvPicPr>
          <p:nvPr/>
        </p:nvPicPr>
        <p:blipFill>
          <a:blip r:embed="rId2"/>
          <a:stretch>
            <a:fillRect/>
          </a:stretch>
        </p:blipFill>
        <p:spPr>
          <a:xfrm>
            <a:off x="4707827" y="4684234"/>
            <a:ext cx="6796785" cy="1206428"/>
          </a:xfrm>
          <a:prstGeom prst="rect">
            <a:avLst/>
          </a:prstGeom>
        </p:spPr>
      </p:pic>
    </p:spTree>
    <p:extLst>
      <p:ext uri="{BB962C8B-B14F-4D97-AF65-F5344CB8AC3E}">
        <p14:creationId xmlns:p14="http://schemas.microsoft.com/office/powerpoint/2010/main" val="32920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6"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9"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0"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1"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2"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3"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4"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7"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9" name="Group 28">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0"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1"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2"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3"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4"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5"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6"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7"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8"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9"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0"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1"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3" name="Rectangle 42">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7" name="Rectangle 46">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20668B7-D7C0-11E6-B65D-C56F99263183}"/>
              </a:ext>
            </a:extLst>
          </p:cNvPr>
          <p:cNvSpPr>
            <a:spLocks noGrp="1"/>
          </p:cNvSpPr>
          <p:nvPr>
            <p:ph type="ctrTitle"/>
          </p:nvPr>
        </p:nvSpPr>
        <p:spPr>
          <a:xfrm>
            <a:off x="274387" y="241996"/>
            <a:ext cx="6062472" cy="1259894"/>
          </a:xfrm>
        </p:spPr>
        <p:txBody>
          <a:bodyPr vert="horz" lIns="91440" tIns="45720" rIns="91440" bIns="45720" rtlCol="0" anchor="t">
            <a:normAutofit/>
          </a:bodyPr>
          <a:lstStyle/>
          <a:p>
            <a:r>
              <a:rPr lang="en-US" sz="2400" dirty="0"/>
              <a:t>Feature engineering</a:t>
            </a:r>
          </a:p>
        </p:txBody>
      </p:sp>
      <p:sp>
        <p:nvSpPr>
          <p:cNvPr id="49" name="Rectangle 48">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graphicFrame>
        <p:nvGraphicFramePr>
          <p:cNvPr id="53" name="TextBox 9">
            <a:extLst>
              <a:ext uri="{FF2B5EF4-FFF2-40B4-BE49-F238E27FC236}">
                <a16:creationId xmlns:a16="http://schemas.microsoft.com/office/drawing/2014/main" id="{1EE7F60E-CDCF-2CBE-60DC-23ED926DA42A}"/>
              </a:ext>
            </a:extLst>
          </p:cNvPr>
          <p:cNvGraphicFramePr/>
          <p:nvPr>
            <p:extLst>
              <p:ext uri="{D42A27DB-BD31-4B8C-83A1-F6EECF244321}">
                <p14:modId xmlns:p14="http://schemas.microsoft.com/office/powerpoint/2010/main" val="4132021895"/>
              </p:ext>
            </p:extLst>
          </p:nvPr>
        </p:nvGraphicFramePr>
        <p:xfrm>
          <a:off x="1268590" y="-132300"/>
          <a:ext cx="9651771" cy="4137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C167738-6251-9153-B7F6-C6F8008068E1}"/>
              </a:ext>
            </a:extLst>
          </p:cNvPr>
          <p:cNvSpPr txBox="1"/>
          <p:nvPr/>
        </p:nvSpPr>
        <p:spPr>
          <a:xfrm>
            <a:off x="5424306" y="3964119"/>
            <a:ext cx="5989320" cy="923330"/>
          </a:xfrm>
          <a:prstGeom prst="rect">
            <a:avLst/>
          </a:prstGeom>
          <a:noFill/>
        </p:spPr>
        <p:txBody>
          <a:bodyPr wrap="square" rtlCol="0">
            <a:spAutoFit/>
          </a:bodyPr>
          <a:lstStyle/>
          <a:p>
            <a:pPr algn="ctr"/>
            <a:r>
              <a:rPr lang="en-US" b="0" i="0" dirty="0">
                <a:effectLst/>
                <a:latin typeface="Söhne"/>
              </a:rPr>
              <a:t>This transformation allows the machine learning models to capture the categorical information in a format that can be effectively utilized for prediction.</a:t>
            </a:r>
            <a:endParaRPr lang="en-SG" dirty="0"/>
          </a:p>
        </p:txBody>
      </p:sp>
      <p:pic>
        <p:nvPicPr>
          <p:cNvPr id="67" name="Picture 66">
            <a:extLst>
              <a:ext uri="{FF2B5EF4-FFF2-40B4-BE49-F238E27FC236}">
                <a16:creationId xmlns:a16="http://schemas.microsoft.com/office/drawing/2014/main" id="{7FAE1470-25FF-07F7-AFC9-9EE7CF2AEA79}"/>
              </a:ext>
            </a:extLst>
          </p:cNvPr>
          <p:cNvPicPr>
            <a:picLocks noChangeAspect="1"/>
          </p:cNvPicPr>
          <p:nvPr/>
        </p:nvPicPr>
        <p:blipFill>
          <a:blip r:embed="rId7"/>
          <a:stretch>
            <a:fillRect/>
          </a:stretch>
        </p:blipFill>
        <p:spPr>
          <a:xfrm>
            <a:off x="584779" y="3423042"/>
            <a:ext cx="4624805" cy="3270114"/>
          </a:xfrm>
          <a:prstGeom prst="rect">
            <a:avLst/>
          </a:prstGeom>
        </p:spPr>
      </p:pic>
    </p:spTree>
    <p:extLst>
      <p:ext uri="{BB962C8B-B14F-4D97-AF65-F5344CB8AC3E}">
        <p14:creationId xmlns:p14="http://schemas.microsoft.com/office/powerpoint/2010/main" val="320995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032"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33"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34"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035"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36"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37"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38"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9"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0"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41"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42"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43"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45" name="Group 1044">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1046"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47"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8"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49"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50"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51"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52"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53"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54"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55"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56"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57"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059" name="Rectangle 1058">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61"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063" name="Rectangle 1062">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63BC1BC-A8CD-2D35-FFA6-2A6061D8DC05}"/>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800"/>
              <a:t>How did you select which learning algorithms to use?</a:t>
            </a:r>
          </a:p>
        </p:txBody>
      </p:sp>
      <p:sp>
        <p:nvSpPr>
          <p:cNvPr id="1065" name="Rectangle 1064">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0D7E575B-C528-B458-95F3-56A9ADD8F542}"/>
              </a:ext>
            </a:extLst>
          </p:cNvPr>
          <p:cNvSpPr txBox="1"/>
          <p:nvPr/>
        </p:nvSpPr>
        <p:spPr>
          <a:xfrm>
            <a:off x="649225" y="2133600"/>
            <a:ext cx="3650278" cy="3759253"/>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By referring to the machine learning algorithm </a:t>
            </a:r>
            <a:r>
              <a:rPr lang="en-US" sz="1100" dirty="0" err="1">
                <a:solidFill>
                  <a:schemeClr val="tx1">
                    <a:lumMod val="75000"/>
                    <a:lumOff val="25000"/>
                  </a:schemeClr>
                </a:solidFill>
              </a:rPr>
              <a:t>cheatsheet</a:t>
            </a:r>
            <a:r>
              <a:rPr lang="en-US" sz="1100" dirty="0">
                <a:solidFill>
                  <a:schemeClr val="tx1">
                    <a:lumMod val="75000"/>
                    <a:lumOff val="25000"/>
                  </a:schemeClr>
                </a:solidFill>
              </a:rPr>
              <a:t>, the most appropriate models would be the ones in the bottom left.</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I will be using Decision Tree classifier, Random Forest and </a:t>
            </a:r>
            <a:r>
              <a:rPr lang="en-US" sz="1100" dirty="0" err="1">
                <a:solidFill>
                  <a:schemeClr val="tx1">
                    <a:lumMod val="75000"/>
                    <a:lumOff val="25000"/>
                  </a:schemeClr>
                </a:solidFill>
              </a:rPr>
              <a:t>GradientBoosting</a:t>
            </a:r>
            <a:r>
              <a:rPr lang="en-US" sz="1100" dirty="0">
                <a:solidFill>
                  <a:schemeClr val="tx1">
                    <a:lumMod val="75000"/>
                    <a:lumOff val="25000"/>
                  </a:schemeClr>
                </a:solidFill>
              </a:rPr>
              <a:t> classifiers.</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100" b="0" i="0" dirty="0">
                <a:solidFill>
                  <a:schemeClr val="tx1">
                    <a:lumMod val="75000"/>
                    <a:lumOff val="25000"/>
                  </a:schemeClr>
                </a:solidFill>
                <a:effectLst/>
              </a:rPr>
              <a:t>The selection of these models is justified by their individual strengths. By utilizing these models, </a:t>
            </a:r>
            <a:r>
              <a:rPr lang="en-US" sz="1100" b="0" i="0" dirty="0" err="1">
                <a:solidFill>
                  <a:schemeClr val="tx1">
                    <a:lumMod val="75000"/>
                    <a:lumOff val="25000"/>
                  </a:schemeClr>
                </a:solidFill>
                <a:effectLst/>
              </a:rPr>
              <a:t>i</a:t>
            </a:r>
            <a:r>
              <a:rPr lang="en-US" sz="1100" b="0" i="0" dirty="0">
                <a:solidFill>
                  <a:schemeClr val="tx1">
                    <a:lumMod val="75000"/>
                    <a:lumOff val="25000"/>
                  </a:schemeClr>
                </a:solidFill>
                <a:effectLst/>
              </a:rPr>
              <a:t> can benefit from their strengths to achieve accurate predictions while maintaining a reasonable level of computational efficiency.</a:t>
            </a:r>
          </a:p>
          <a:p>
            <a:pPr>
              <a:lnSpc>
                <a:spcPct val="90000"/>
              </a:lnSpc>
              <a:spcBef>
                <a:spcPts val="1000"/>
              </a:spcBef>
              <a:buClr>
                <a:schemeClr val="accent1"/>
              </a:buClr>
              <a:buFont typeface="Wingdings 3" charset="2"/>
              <a:buChar char=""/>
            </a:pPr>
            <a:endParaRPr lang="en-US" sz="1100" dirty="0">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sz="1100" dirty="0">
                <a:solidFill>
                  <a:schemeClr val="tx1">
                    <a:lumMod val="75000"/>
                    <a:lumOff val="25000"/>
                  </a:schemeClr>
                </a:solidFill>
              </a:rPr>
              <a:t>The final model can be selected based on the performance of the models after tuning from </a:t>
            </a:r>
            <a:r>
              <a:rPr lang="en-US" sz="1100" dirty="0" err="1">
                <a:solidFill>
                  <a:schemeClr val="tx1">
                    <a:lumMod val="75000"/>
                    <a:lumOff val="25000"/>
                  </a:schemeClr>
                </a:solidFill>
              </a:rPr>
              <a:t>gridsearchingc</a:t>
            </a:r>
            <a:endParaRPr lang="en-US" sz="1100" dirty="0">
              <a:solidFill>
                <a:schemeClr val="tx1">
                  <a:lumMod val="75000"/>
                  <a:lumOff val="25000"/>
                </a:schemeClr>
              </a:solidFill>
            </a:endParaRPr>
          </a:p>
        </p:txBody>
      </p:sp>
      <p:pic>
        <p:nvPicPr>
          <p:cNvPr id="1026" name="Picture 2" descr="You need these cheat sheets if you're tackling Machine Learning Algorithms.">
            <a:extLst>
              <a:ext uri="{FF2B5EF4-FFF2-40B4-BE49-F238E27FC236}">
                <a16:creationId xmlns:a16="http://schemas.microsoft.com/office/drawing/2014/main" id="{18272F71-7EAE-26B9-EB3A-932B92EC71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310773"/>
            <a:ext cx="6953577" cy="3911386"/>
          </a:xfrm>
          <a:prstGeom prst="rect">
            <a:avLst/>
          </a:prstGeom>
          <a:noFill/>
          <a:extLst>
            <a:ext uri="{909E8E84-426E-40DD-AFC4-6F175D3DCCD1}">
              <a14:hiddenFill xmlns:a14="http://schemas.microsoft.com/office/drawing/2010/main">
                <a:solidFill>
                  <a:srgbClr val="FFFFFF"/>
                </a:solidFill>
              </a14:hiddenFill>
            </a:ext>
          </a:extLst>
        </p:spPr>
      </p:pic>
      <p:sp>
        <p:nvSpPr>
          <p:cNvPr id="1067"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59445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5"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8" name="Group 27">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9"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0"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1"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2"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3"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4"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5"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6"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7"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8"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9"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0"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2" name="Rectangle 41">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F6E9CBB2-EB9C-464A-91BC-C5124ACC8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6" name="Rectangle 45">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679222-FF90-45DA-1E24-8AD1D48F15BB}"/>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000"/>
              <a:t>Did you try to tune the hyperparameters of the learning algorithm, and in that case how?</a:t>
            </a:r>
          </a:p>
        </p:txBody>
      </p:sp>
      <p:sp>
        <p:nvSpPr>
          <p:cNvPr id="48" name="Rectangle 47">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50F7757-4535-50D9-B895-677A5B1B6B34}"/>
              </a:ext>
            </a:extLst>
          </p:cNvPr>
          <p:cNvSpPr txBox="1"/>
          <p:nvPr/>
        </p:nvSpPr>
        <p:spPr>
          <a:xfrm>
            <a:off x="649225" y="2133600"/>
            <a:ext cx="3650278" cy="3759253"/>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Hyperparameter tuning was performed using grid search for each learning algorithm. Grid search systematically explores different combinations of. The grid search was conducted using the `</a:t>
            </a:r>
            <a:r>
              <a:rPr lang="en-US" sz="1400" dirty="0" err="1">
                <a:solidFill>
                  <a:schemeClr val="tx1">
                    <a:lumMod val="75000"/>
                    <a:lumOff val="25000"/>
                  </a:schemeClr>
                </a:solidFill>
              </a:rPr>
              <a:t>GridSearchCV</a:t>
            </a:r>
            <a:r>
              <a:rPr lang="en-US" sz="1400" dirty="0">
                <a:solidFill>
                  <a:schemeClr val="tx1">
                    <a:lumMod val="75000"/>
                    <a:lumOff val="25000"/>
                  </a:schemeClr>
                </a:solidFill>
              </a:rPr>
              <a:t>` function, employing 5-fold cross-validation with the `</a:t>
            </a:r>
            <a:r>
              <a:rPr lang="en-US" sz="1400" dirty="0" err="1">
                <a:solidFill>
                  <a:schemeClr val="tx1">
                    <a:lumMod val="75000"/>
                    <a:lumOff val="25000"/>
                  </a:schemeClr>
                </a:solidFill>
              </a:rPr>
              <a:t>StratifiedKFold</a:t>
            </a:r>
            <a:r>
              <a:rPr lang="en-US" sz="1400" dirty="0">
                <a:solidFill>
                  <a:schemeClr val="tx1">
                    <a:lumMod val="75000"/>
                    <a:lumOff val="25000"/>
                  </a:schemeClr>
                </a:solidFill>
              </a:rPr>
              <a:t>` function. The best hyperparameters were determined based on the highest average precision score. </a:t>
            </a:r>
          </a:p>
          <a:p>
            <a:pPr>
              <a:lnSpc>
                <a:spcPct val="90000"/>
              </a:lnSpc>
              <a:spcBef>
                <a:spcPts val="1000"/>
              </a:spcBef>
              <a:buClr>
                <a:schemeClr val="accent1"/>
              </a:buClr>
              <a:buFont typeface="Wingdings 3" charset="2"/>
              <a:buChar char=""/>
            </a:pPr>
            <a:r>
              <a:rPr lang="en-US" sz="1400" dirty="0">
                <a:solidFill>
                  <a:schemeClr val="tx1">
                    <a:lumMod val="75000"/>
                    <a:lumOff val="25000"/>
                  </a:schemeClr>
                </a:solidFill>
              </a:rPr>
              <a:t>Because of how </a:t>
            </a:r>
            <a:r>
              <a:rPr lang="en-US" sz="1400" dirty="0" err="1">
                <a:solidFill>
                  <a:schemeClr val="tx1">
                    <a:lumMod val="75000"/>
                    <a:lumOff val="25000"/>
                  </a:schemeClr>
                </a:solidFill>
              </a:rPr>
              <a:t>StratifiedKFold</a:t>
            </a:r>
            <a:r>
              <a:rPr lang="en-US" sz="1400" dirty="0">
                <a:solidFill>
                  <a:schemeClr val="tx1">
                    <a:lumMod val="75000"/>
                    <a:lumOff val="25000"/>
                  </a:schemeClr>
                </a:solidFill>
              </a:rPr>
              <a:t> works, I will be smote the data after every fold in the </a:t>
            </a:r>
            <a:r>
              <a:rPr lang="en-US" sz="1400" dirty="0" err="1">
                <a:solidFill>
                  <a:schemeClr val="tx1">
                    <a:lumMod val="75000"/>
                    <a:lumOff val="25000"/>
                  </a:schemeClr>
                </a:solidFill>
              </a:rPr>
              <a:t>gridsearch</a:t>
            </a:r>
            <a:r>
              <a:rPr lang="en-US" sz="1400" dirty="0">
                <a:solidFill>
                  <a:schemeClr val="tx1">
                    <a:lumMod val="75000"/>
                    <a:lumOff val="25000"/>
                  </a:schemeClr>
                </a:solidFill>
              </a:rPr>
              <a:t>. The reason being </a:t>
            </a:r>
            <a:r>
              <a:rPr lang="en-US" sz="1400" dirty="0" err="1">
                <a:solidFill>
                  <a:schemeClr val="tx1">
                    <a:lumMod val="75000"/>
                    <a:lumOff val="25000"/>
                  </a:schemeClr>
                </a:solidFill>
              </a:rPr>
              <a:t>smoting</a:t>
            </a:r>
            <a:r>
              <a:rPr lang="en-US" sz="1400" dirty="0">
                <a:solidFill>
                  <a:schemeClr val="tx1">
                    <a:lumMod val="75000"/>
                    <a:lumOff val="25000"/>
                  </a:schemeClr>
                </a:solidFill>
              </a:rPr>
              <a:t> before each fold can cause data leakage from test data into validation data or vice versa, this will result in scores that are inflated and not actually representative of the actual accuracy of the model.</a:t>
            </a:r>
          </a:p>
        </p:txBody>
      </p:sp>
      <p:sp>
        <p:nvSpPr>
          <p:cNvPr id="50"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13" name="Picture 12">
            <a:extLst>
              <a:ext uri="{FF2B5EF4-FFF2-40B4-BE49-F238E27FC236}">
                <a16:creationId xmlns:a16="http://schemas.microsoft.com/office/drawing/2014/main" id="{5F11AFC6-1CDB-E6CE-2B7D-4D5A2FB14E52}"/>
              </a:ext>
            </a:extLst>
          </p:cNvPr>
          <p:cNvPicPr>
            <a:picLocks noChangeAspect="1"/>
          </p:cNvPicPr>
          <p:nvPr/>
        </p:nvPicPr>
        <p:blipFill>
          <a:blip r:embed="rId2"/>
          <a:stretch>
            <a:fillRect/>
          </a:stretch>
        </p:blipFill>
        <p:spPr>
          <a:xfrm>
            <a:off x="4350668" y="1467670"/>
            <a:ext cx="7659082" cy="3910744"/>
          </a:xfrm>
          <a:prstGeom prst="rect">
            <a:avLst/>
          </a:prstGeom>
        </p:spPr>
      </p:pic>
    </p:spTree>
    <p:extLst>
      <p:ext uri="{BB962C8B-B14F-4D97-AF65-F5344CB8AC3E}">
        <p14:creationId xmlns:p14="http://schemas.microsoft.com/office/powerpoint/2010/main" val="225393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5" name="Group 164">
            <a:extLst>
              <a:ext uri="{FF2B5EF4-FFF2-40B4-BE49-F238E27FC236}">
                <a16:creationId xmlns:a16="http://schemas.microsoft.com/office/drawing/2014/main" id="{B5D023AC-62C2-42A6-8F47-1B13E93F39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66" name="Freeform 11">
              <a:extLst>
                <a:ext uri="{FF2B5EF4-FFF2-40B4-BE49-F238E27FC236}">
                  <a16:creationId xmlns:a16="http://schemas.microsoft.com/office/drawing/2014/main" id="{5F3F3BDE-2140-489D-8253-04148340C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7" name="Freeform 12">
              <a:extLst>
                <a:ext uri="{FF2B5EF4-FFF2-40B4-BE49-F238E27FC236}">
                  <a16:creationId xmlns:a16="http://schemas.microsoft.com/office/drawing/2014/main" id="{BB0DEC0A-0272-4DAC-8198-CAE231F26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8" name="Freeform 13">
              <a:extLst>
                <a:ext uri="{FF2B5EF4-FFF2-40B4-BE49-F238E27FC236}">
                  <a16:creationId xmlns:a16="http://schemas.microsoft.com/office/drawing/2014/main" id="{6465D358-7F51-49C1-B8D7-E4B47CBD6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9" name="Freeform 14">
              <a:extLst>
                <a:ext uri="{FF2B5EF4-FFF2-40B4-BE49-F238E27FC236}">
                  <a16:creationId xmlns:a16="http://schemas.microsoft.com/office/drawing/2014/main" id="{601831D6-EF1B-4BD3-880F-9E95AF180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0" name="Freeform 15">
              <a:extLst>
                <a:ext uri="{FF2B5EF4-FFF2-40B4-BE49-F238E27FC236}">
                  <a16:creationId xmlns:a16="http://schemas.microsoft.com/office/drawing/2014/main" id="{91140846-64D9-452C-B0E4-F3E4E3D2F8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1" name="Freeform 16">
              <a:extLst>
                <a:ext uri="{FF2B5EF4-FFF2-40B4-BE49-F238E27FC236}">
                  <a16:creationId xmlns:a16="http://schemas.microsoft.com/office/drawing/2014/main" id="{BCFA9266-C641-497C-AAFE-359C3CB1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2" name="Freeform 17">
              <a:extLst>
                <a:ext uri="{FF2B5EF4-FFF2-40B4-BE49-F238E27FC236}">
                  <a16:creationId xmlns:a16="http://schemas.microsoft.com/office/drawing/2014/main" id="{B0E4AADC-36C2-4D7F-95C4-0FFE9129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3" name="Freeform 18">
              <a:extLst>
                <a:ext uri="{FF2B5EF4-FFF2-40B4-BE49-F238E27FC236}">
                  <a16:creationId xmlns:a16="http://schemas.microsoft.com/office/drawing/2014/main" id="{58CB9C53-A3EF-46B8-827F-F9BA4D44D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4" name="Freeform 19">
              <a:extLst>
                <a:ext uri="{FF2B5EF4-FFF2-40B4-BE49-F238E27FC236}">
                  <a16:creationId xmlns:a16="http://schemas.microsoft.com/office/drawing/2014/main" id="{2044DE8F-DD7B-46F5-B6E0-CC1EF5972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75" name="Freeform 20">
              <a:extLst>
                <a:ext uri="{FF2B5EF4-FFF2-40B4-BE49-F238E27FC236}">
                  <a16:creationId xmlns:a16="http://schemas.microsoft.com/office/drawing/2014/main" id="{BFB551BB-A1CB-4EB2-9476-1919E3AEF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76" name="Freeform 21">
              <a:extLst>
                <a:ext uri="{FF2B5EF4-FFF2-40B4-BE49-F238E27FC236}">
                  <a16:creationId xmlns:a16="http://schemas.microsoft.com/office/drawing/2014/main" id="{A0B5AA31-6CA8-48E4-AB3A-D27C72861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77" name="Freeform 22">
              <a:extLst>
                <a:ext uri="{FF2B5EF4-FFF2-40B4-BE49-F238E27FC236}">
                  <a16:creationId xmlns:a16="http://schemas.microsoft.com/office/drawing/2014/main" id="{22242CAF-53F4-47AD-8DE5-FAD9D6E32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79" name="Group 178">
            <a:extLst>
              <a:ext uri="{FF2B5EF4-FFF2-40B4-BE49-F238E27FC236}">
                <a16:creationId xmlns:a16="http://schemas.microsoft.com/office/drawing/2014/main" id="{3D23B1CF-992B-455E-80B8-A03C1F9E5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180" name="Freeform 27">
              <a:extLst>
                <a:ext uri="{FF2B5EF4-FFF2-40B4-BE49-F238E27FC236}">
                  <a16:creationId xmlns:a16="http://schemas.microsoft.com/office/drawing/2014/main" id="{3621E401-BCCC-4591-AFB6-FF4F6F0CF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81" name="Freeform 28">
              <a:extLst>
                <a:ext uri="{FF2B5EF4-FFF2-40B4-BE49-F238E27FC236}">
                  <a16:creationId xmlns:a16="http://schemas.microsoft.com/office/drawing/2014/main" id="{86FEBA9B-2268-4ED8-9FCF-90577FC4C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82" name="Freeform 29">
              <a:extLst>
                <a:ext uri="{FF2B5EF4-FFF2-40B4-BE49-F238E27FC236}">
                  <a16:creationId xmlns:a16="http://schemas.microsoft.com/office/drawing/2014/main" id="{5D43026A-1267-4751-BD09-0342C4E35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83" name="Freeform 30">
              <a:extLst>
                <a:ext uri="{FF2B5EF4-FFF2-40B4-BE49-F238E27FC236}">
                  <a16:creationId xmlns:a16="http://schemas.microsoft.com/office/drawing/2014/main" id="{B1F886CD-A0B6-4915-AC4E-577FFCDA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84" name="Freeform 31">
              <a:extLst>
                <a:ext uri="{FF2B5EF4-FFF2-40B4-BE49-F238E27FC236}">
                  <a16:creationId xmlns:a16="http://schemas.microsoft.com/office/drawing/2014/main" id="{F8DB4C85-08BA-4299-B81B-EEC8C6807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85" name="Freeform 32">
              <a:extLst>
                <a:ext uri="{FF2B5EF4-FFF2-40B4-BE49-F238E27FC236}">
                  <a16:creationId xmlns:a16="http://schemas.microsoft.com/office/drawing/2014/main" id="{97DAFC9B-7A51-40C4-98A7-C3866A0E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86" name="Freeform 33">
              <a:extLst>
                <a:ext uri="{FF2B5EF4-FFF2-40B4-BE49-F238E27FC236}">
                  <a16:creationId xmlns:a16="http://schemas.microsoft.com/office/drawing/2014/main" id="{1697E377-0BD7-4269-8083-39DE597A8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7" name="Freeform 34">
              <a:extLst>
                <a:ext uri="{FF2B5EF4-FFF2-40B4-BE49-F238E27FC236}">
                  <a16:creationId xmlns:a16="http://schemas.microsoft.com/office/drawing/2014/main" id="{A30A0322-A443-45F4-92DE-33E897D01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88" name="Freeform 35">
              <a:extLst>
                <a:ext uri="{FF2B5EF4-FFF2-40B4-BE49-F238E27FC236}">
                  <a16:creationId xmlns:a16="http://schemas.microsoft.com/office/drawing/2014/main" id="{AA857B57-CB48-4CB3-AEB4-ED95BB41F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89" name="Freeform 36">
              <a:extLst>
                <a:ext uri="{FF2B5EF4-FFF2-40B4-BE49-F238E27FC236}">
                  <a16:creationId xmlns:a16="http://schemas.microsoft.com/office/drawing/2014/main" id="{CFAA585E-8C81-4993-B1A5-722B92E2D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90" name="Freeform 37">
              <a:extLst>
                <a:ext uri="{FF2B5EF4-FFF2-40B4-BE49-F238E27FC236}">
                  <a16:creationId xmlns:a16="http://schemas.microsoft.com/office/drawing/2014/main" id="{F385A8F0-B4E5-4E4F-8CB7-52232701C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91" name="Freeform 38">
              <a:extLst>
                <a:ext uri="{FF2B5EF4-FFF2-40B4-BE49-F238E27FC236}">
                  <a16:creationId xmlns:a16="http://schemas.microsoft.com/office/drawing/2014/main" id="{270B92A0-E4C8-4624-9B4C-DF4D29011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93" name="Rectangle 192">
            <a:extLst>
              <a:ext uri="{FF2B5EF4-FFF2-40B4-BE49-F238E27FC236}">
                <a16:creationId xmlns:a16="http://schemas.microsoft.com/office/drawing/2014/main" id="{83692DF2-D2F9-452E-8E4F-5103B4D23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5" name="Freeform 11">
            <a:extLst>
              <a:ext uri="{FF2B5EF4-FFF2-40B4-BE49-F238E27FC236}">
                <a16:creationId xmlns:a16="http://schemas.microsoft.com/office/drawing/2014/main" id="{FAE7B874-F825-4748-AB77-79FD3F9B2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97" name="Rectangle 196">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200"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01"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02"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03"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04"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05"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06"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07"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08"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9"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0"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11"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B0679222-FF90-45DA-1E24-8AD1D48F15BB}"/>
              </a:ext>
            </a:extLst>
          </p:cNvPr>
          <p:cNvSpPr>
            <a:spLocks noGrp="1"/>
          </p:cNvSpPr>
          <p:nvPr>
            <p:ph type="ctrTitle"/>
          </p:nvPr>
        </p:nvSpPr>
        <p:spPr>
          <a:xfrm>
            <a:off x="1217056" y="1093380"/>
            <a:ext cx="3068182" cy="4671240"/>
          </a:xfrm>
        </p:spPr>
        <p:txBody>
          <a:bodyPr vert="horz" lIns="91440" tIns="45720" rIns="91440" bIns="45720" rtlCol="0" anchor="ctr">
            <a:normAutofit/>
          </a:bodyPr>
          <a:lstStyle/>
          <a:p>
            <a:pPr algn="r"/>
            <a:r>
              <a:rPr lang="en-US" sz="2800"/>
              <a:t>Grading/Scoring Metrics</a:t>
            </a:r>
          </a:p>
        </p:txBody>
      </p:sp>
      <p:sp>
        <p:nvSpPr>
          <p:cNvPr id="213"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15" name="Rectangle 214">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C03E50F-43F1-ADD1-8ECE-952D592938A5}"/>
              </a:ext>
            </a:extLst>
          </p:cNvPr>
          <p:cNvSpPr txBox="1"/>
          <p:nvPr/>
        </p:nvSpPr>
        <p:spPr>
          <a:xfrm>
            <a:off x="5285509" y="1093380"/>
            <a:ext cx="6219103" cy="4679250"/>
          </a:xfrm>
          <a:prstGeom prst="rect">
            <a:avLst/>
          </a:prstGeom>
        </p:spPr>
        <p:txBody>
          <a:bodyPr vert="horz" lIns="91440" tIns="45720" rIns="91440" bIns="45720" rtlCol="0" anchor="ctr">
            <a:normAutofit/>
          </a:bodyPr>
          <a:lstStyle/>
          <a:p>
            <a:pPr>
              <a:lnSpc>
                <a:spcPct val="90000"/>
              </a:lnSpc>
              <a:spcBef>
                <a:spcPts val="1000"/>
              </a:spcBef>
              <a:buClr>
                <a:schemeClr val="accent1"/>
              </a:buClr>
              <a:buFont typeface="Wingdings 3" charset="2"/>
              <a:buChar char=""/>
            </a:pPr>
            <a:r>
              <a:rPr lang="en-US" b="0" i="0">
                <a:solidFill>
                  <a:schemeClr val="tx1">
                    <a:lumMod val="75000"/>
                    <a:lumOff val="25000"/>
                  </a:schemeClr>
                </a:solidFill>
                <a:effectLst/>
              </a:rPr>
              <a:t>F1 score combines precision and recall, providing a balanced assessment of system performance. It's suitable for imbalanced datasets and allows for easy model comparison. </a:t>
            </a:r>
          </a:p>
          <a:p>
            <a:pPr>
              <a:lnSpc>
                <a:spcPct val="90000"/>
              </a:lnSpc>
              <a:spcBef>
                <a:spcPts val="1000"/>
              </a:spcBef>
              <a:buClr>
                <a:schemeClr val="accent1"/>
              </a:buClr>
              <a:buFont typeface="Wingdings 3" charset="2"/>
              <a:buChar char=""/>
            </a:pPr>
            <a:endParaRPr lang="en-US">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b="0" i="0">
                <a:solidFill>
                  <a:schemeClr val="tx1">
                    <a:lumMod val="75000"/>
                    <a:lumOff val="25000"/>
                  </a:schemeClr>
                </a:solidFill>
                <a:effectLst/>
              </a:rPr>
              <a:t>Average Precision Score quantifies the precision-recall trade-off and is useful for imbalanced datasets. </a:t>
            </a:r>
          </a:p>
          <a:p>
            <a:pPr>
              <a:lnSpc>
                <a:spcPct val="90000"/>
              </a:lnSpc>
              <a:spcBef>
                <a:spcPts val="1000"/>
              </a:spcBef>
              <a:buClr>
                <a:schemeClr val="accent1"/>
              </a:buClr>
              <a:buFont typeface="Wingdings 3" charset="2"/>
              <a:buChar char=""/>
            </a:pPr>
            <a:endParaRPr lang="en-US">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b="0" i="0">
                <a:solidFill>
                  <a:schemeClr val="tx1">
                    <a:lumMod val="75000"/>
                    <a:lumOff val="25000"/>
                  </a:schemeClr>
                </a:solidFill>
                <a:effectLst/>
              </a:rPr>
              <a:t>Both metrics assess precision and recall instead of raw accuracy, making them ideal for evaluation. </a:t>
            </a:r>
          </a:p>
          <a:p>
            <a:pPr>
              <a:lnSpc>
                <a:spcPct val="90000"/>
              </a:lnSpc>
              <a:spcBef>
                <a:spcPts val="1000"/>
              </a:spcBef>
              <a:buClr>
                <a:schemeClr val="accent1"/>
              </a:buClr>
              <a:buFont typeface="Wingdings 3" charset="2"/>
              <a:buChar char=""/>
            </a:pPr>
            <a:endParaRPr lang="en-US">
              <a:solidFill>
                <a:schemeClr val="tx1">
                  <a:lumMod val="75000"/>
                  <a:lumOff val="25000"/>
                </a:schemeClr>
              </a:solidFill>
            </a:endParaRPr>
          </a:p>
          <a:p>
            <a:pPr>
              <a:lnSpc>
                <a:spcPct val="90000"/>
              </a:lnSpc>
              <a:spcBef>
                <a:spcPts val="1000"/>
              </a:spcBef>
              <a:buClr>
                <a:schemeClr val="accent1"/>
              </a:buClr>
              <a:buFont typeface="Wingdings 3" charset="2"/>
              <a:buChar char=""/>
            </a:pPr>
            <a:r>
              <a:rPr lang="en-US" b="0" i="0">
                <a:solidFill>
                  <a:schemeClr val="tx1">
                    <a:lumMod val="75000"/>
                    <a:lumOff val="25000"/>
                  </a:schemeClr>
                </a:solidFill>
                <a:effectLst/>
              </a:rPr>
              <a:t>However, Average precision is stricter than F1 score and sensitive to small improvements, making it suitable for performance comparison.</a:t>
            </a:r>
          </a:p>
        </p:txBody>
      </p:sp>
      <p:sp>
        <p:nvSpPr>
          <p:cNvPr id="5" name="TextBox 4">
            <a:extLst>
              <a:ext uri="{FF2B5EF4-FFF2-40B4-BE49-F238E27FC236}">
                <a16:creationId xmlns:a16="http://schemas.microsoft.com/office/drawing/2014/main" id="{B50F7757-4535-50D9-B895-677A5B1B6B34}"/>
              </a:ext>
            </a:extLst>
          </p:cNvPr>
          <p:cNvSpPr txBox="1"/>
          <p:nvPr/>
        </p:nvSpPr>
        <p:spPr>
          <a:xfrm>
            <a:off x="649225" y="2133600"/>
            <a:ext cx="3650278" cy="3759253"/>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08634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5BBFF42-5B2B-42C3-A047-C2EB2A120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2DF14-F4DF-5BA4-DC23-7678188AABB2}"/>
              </a:ext>
            </a:extLst>
          </p:cNvPr>
          <p:cNvSpPr>
            <a:spLocks noGrp="1"/>
          </p:cNvSpPr>
          <p:nvPr>
            <p:ph type="title"/>
          </p:nvPr>
        </p:nvSpPr>
        <p:spPr>
          <a:xfrm>
            <a:off x="649223" y="645106"/>
            <a:ext cx="7158917" cy="1259894"/>
          </a:xfrm>
        </p:spPr>
        <p:txBody>
          <a:bodyPr>
            <a:normAutofit/>
          </a:bodyPr>
          <a:lstStyle/>
          <a:p>
            <a:r>
              <a:rPr lang="en-SG" dirty="0"/>
              <a:t>Feature Selection</a:t>
            </a:r>
          </a:p>
        </p:txBody>
      </p:sp>
      <p:sp>
        <p:nvSpPr>
          <p:cNvPr id="32" name="Rectangle 31">
            <a:extLst>
              <a:ext uri="{FF2B5EF4-FFF2-40B4-BE49-F238E27FC236}">
                <a16:creationId xmlns:a16="http://schemas.microsoft.com/office/drawing/2014/main" id="{D856F569-B3F1-471D-A2F3-528A08AC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B79B4AA-E5C0-8693-7D7E-56B20E933279}"/>
              </a:ext>
            </a:extLst>
          </p:cNvPr>
          <p:cNvSpPr>
            <a:spLocks noGrp="1"/>
          </p:cNvSpPr>
          <p:nvPr>
            <p:ph idx="1"/>
          </p:nvPr>
        </p:nvSpPr>
        <p:spPr>
          <a:xfrm>
            <a:off x="649224" y="2133600"/>
            <a:ext cx="7158916" cy="3759253"/>
          </a:xfrm>
        </p:spPr>
        <p:txBody>
          <a:bodyPr>
            <a:normAutofit/>
          </a:bodyPr>
          <a:lstStyle/>
          <a:p>
            <a:pPr>
              <a:lnSpc>
                <a:spcPct val="90000"/>
              </a:lnSpc>
            </a:pPr>
            <a:r>
              <a:rPr lang="en-SG"/>
              <a:t>Results from the </a:t>
            </a:r>
            <a:r>
              <a:rPr lang="en-SG" err="1"/>
              <a:t>gridsearch</a:t>
            </a:r>
            <a:r>
              <a:rPr lang="en-SG"/>
              <a:t> were unsatisfactory, in order to get better scores I have decided to focus solely on the best performing model, </a:t>
            </a:r>
            <a:r>
              <a:rPr lang="en-SG" err="1"/>
              <a:t>gradientboostingclassifier</a:t>
            </a:r>
            <a:r>
              <a:rPr lang="en-SG"/>
              <a:t> and use another method of hyperparameter tuning</a:t>
            </a:r>
          </a:p>
          <a:p>
            <a:pPr>
              <a:lnSpc>
                <a:spcPct val="90000"/>
              </a:lnSpc>
            </a:pPr>
            <a:endParaRPr lang="en-SG"/>
          </a:p>
          <a:p>
            <a:pPr>
              <a:lnSpc>
                <a:spcPct val="90000"/>
              </a:lnSpc>
            </a:pPr>
            <a:r>
              <a:rPr lang="en-SG"/>
              <a:t>Because of this I am able to do feature selection that is more suited for the specific model. From the graph we can see that the importance of gender and marriage status are extremely low, therefore I tried removing them and comparing the performance of the base model on the data, however I found out that that the performance of the base model has went down after removing these features, so I will be keeping them.</a:t>
            </a:r>
          </a:p>
        </p:txBody>
      </p:sp>
      <p:sp>
        <p:nvSpPr>
          <p:cNvPr id="34" name="Rectangle 33">
            <a:extLst>
              <a:ext uri="{FF2B5EF4-FFF2-40B4-BE49-F238E27FC236}">
                <a16:creationId xmlns:a16="http://schemas.microsoft.com/office/drawing/2014/main" id="{2BC137B3-9351-4DA2-A297-5CB5A83D0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5106"/>
            <a:ext cx="3423671"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846A83-1182-8A83-7405-5E3BBF042D35}"/>
              </a:ext>
            </a:extLst>
          </p:cNvPr>
          <p:cNvPicPr>
            <a:picLocks noChangeAspect="1"/>
          </p:cNvPicPr>
          <p:nvPr/>
        </p:nvPicPr>
        <p:blipFill>
          <a:blip r:embed="rId2"/>
          <a:stretch>
            <a:fillRect/>
          </a:stretch>
        </p:blipFill>
        <p:spPr>
          <a:xfrm>
            <a:off x="8437008" y="809698"/>
            <a:ext cx="2804882" cy="1535673"/>
          </a:xfrm>
          <a:prstGeom prst="rect">
            <a:avLst/>
          </a:prstGeom>
        </p:spPr>
      </p:pic>
      <p:pic>
        <p:nvPicPr>
          <p:cNvPr id="16" name="Picture 15">
            <a:extLst>
              <a:ext uri="{FF2B5EF4-FFF2-40B4-BE49-F238E27FC236}">
                <a16:creationId xmlns:a16="http://schemas.microsoft.com/office/drawing/2014/main" id="{2C7E116F-B7DC-169D-2DCA-F341D34E5D7D}"/>
              </a:ext>
            </a:extLst>
          </p:cNvPr>
          <p:cNvPicPr>
            <a:picLocks noChangeAspect="1"/>
          </p:cNvPicPr>
          <p:nvPr/>
        </p:nvPicPr>
        <p:blipFill>
          <a:blip r:embed="rId3"/>
          <a:stretch>
            <a:fillRect/>
          </a:stretch>
        </p:blipFill>
        <p:spPr>
          <a:xfrm>
            <a:off x="8274484" y="3082175"/>
            <a:ext cx="3080734" cy="939623"/>
          </a:xfrm>
          <a:prstGeom prst="rect">
            <a:avLst/>
          </a:prstGeom>
        </p:spPr>
      </p:pic>
      <p:pic>
        <p:nvPicPr>
          <p:cNvPr id="18" name="Picture 17">
            <a:extLst>
              <a:ext uri="{FF2B5EF4-FFF2-40B4-BE49-F238E27FC236}">
                <a16:creationId xmlns:a16="http://schemas.microsoft.com/office/drawing/2014/main" id="{EAE93CEE-8D11-0545-18AB-4CB07F239721}"/>
              </a:ext>
            </a:extLst>
          </p:cNvPr>
          <p:cNvPicPr>
            <a:picLocks noChangeAspect="1"/>
          </p:cNvPicPr>
          <p:nvPr/>
        </p:nvPicPr>
        <p:blipFill>
          <a:blip r:embed="rId4"/>
          <a:stretch>
            <a:fillRect/>
          </a:stretch>
        </p:blipFill>
        <p:spPr>
          <a:xfrm>
            <a:off x="8299081" y="4758602"/>
            <a:ext cx="3080734" cy="687367"/>
          </a:xfrm>
          <a:prstGeom prst="rect">
            <a:avLst/>
          </a:prstGeom>
        </p:spPr>
      </p:pic>
      <p:sp>
        <p:nvSpPr>
          <p:cNvPr id="36" name="Freeform 11">
            <a:extLst>
              <a:ext uri="{FF2B5EF4-FFF2-40B4-BE49-F238E27FC236}">
                <a16:creationId xmlns:a16="http://schemas.microsoft.com/office/drawing/2014/main" id="{36D4F643-49C8-4333-8E6D-C000675B7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3084E2A-2BB4-815D-7B67-D9083F892203}"/>
              </a:ext>
            </a:extLst>
          </p:cNvPr>
          <p:cNvSpPr txBox="1"/>
          <p:nvPr/>
        </p:nvSpPr>
        <p:spPr>
          <a:xfrm>
            <a:off x="8437008" y="4195308"/>
            <a:ext cx="2400300" cy="369332"/>
          </a:xfrm>
          <a:prstGeom prst="rect">
            <a:avLst/>
          </a:prstGeom>
          <a:noFill/>
        </p:spPr>
        <p:txBody>
          <a:bodyPr wrap="square" rtlCol="0">
            <a:spAutoFit/>
          </a:bodyPr>
          <a:lstStyle/>
          <a:p>
            <a:r>
              <a:rPr lang="en-SG" dirty="0">
                <a:solidFill>
                  <a:schemeClr val="bg1"/>
                </a:solidFill>
              </a:rPr>
              <a:t>Feature</a:t>
            </a:r>
            <a:r>
              <a:rPr lang="en-SG" dirty="0"/>
              <a:t> </a:t>
            </a:r>
          </a:p>
        </p:txBody>
      </p:sp>
      <p:sp>
        <p:nvSpPr>
          <p:cNvPr id="22" name="TextBox 21">
            <a:extLst>
              <a:ext uri="{FF2B5EF4-FFF2-40B4-BE49-F238E27FC236}">
                <a16:creationId xmlns:a16="http://schemas.microsoft.com/office/drawing/2014/main" id="{2CA15E09-22B3-5440-4987-3D0692453111}"/>
              </a:ext>
            </a:extLst>
          </p:cNvPr>
          <p:cNvSpPr txBox="1"/>
          <p:nvPr/>
        </p:nvSpPr>
        <p:spPr>
          <a:xfrm>
            <a:off x="8350974" y="2574563"/>
            <a:ext cx="2572368" cy="369332"/>
          </a:xfrm>
          <a:prstGeom prst="rect">
            <a:avLst/>
          </a:prstGeom>
          <a:noFill/>
        </p:spPr>
        <p:txBody>
          <a:bodyPr wrap="square" rtlCol="0">
            <a:spAutoFit/>
          </a:bodyPr>
          <a:lstStyle/>
          <a:p>
            <a:r>
              <a:rPr lang="en-SG" dirty="0">
                <a:solidFill>
                  <a:schemeClr val="bg1"/>
                </a:solidFill>
              </a:rPr>
              <a:t>Grid results</a:t>
            </a:r>
          </a:p>
        </p:txBody>
      </p:sp>
    </p:spTree>
    <p:extLst>
      <p:ext uri="{BB962C8B-B14F-4D97-AF65-F5344CB8AC3E}">
        <p14:creationId xmlns:p14="http://schemas.microsoft.com/office/powerpoint/2010/main" val="1680342612"/>
      </p:ext>
    </p:extLst>
  </p:cSld>
  <p:clrMapOvr>
    <a:masterClrMapping/>
  </p:clrMapOvr>
</p:sld>
</file>

<file path=ppt/theme/theme1.xml><?xml version="1.0" encoding="utf-8"?>
<a:theme xmlns:a="http://schemas.openxmlformats.org/drawingml/2006/main" name="Wisp">
  <a:themeElements>
    <a:clrScheme name="Custom 4">
      <a:dk1>
        <a:sysClr val="windowText" lastClr="000000"/>
      </a:dk1>
      <a:lt1>
        <a:sysClr val="window" lastClr="FFFFFF"/>
      </a:lt1>
      <a:dk2>
        <a:srgbClr val="242852"/>
      </a:dk2>
      <a:lt2>
        <a:srgbClr val="84B2F6"/>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Override1.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0.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xml><?xml version="1.0" encoding="utf-8"?>
<a:themeOverride xmlns:a="http://schemas.openxmlformats.org/drawingml/2006/main">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3C8A1A3305B74F9D575418AD4E1EC5" ma:contentTypeVersion="6" ma:contentTypeDescription="Create a new document." ma:contentTypeScope="" ma:versionID="6e3bf4cfc59407bd72b8518415472372">
  <xsd:schema xmlns:xsd="http://www.w3.org/2001/XMLSchema" xmlns:xs="http://www.w3.org/2001/XMLSchema" xmlns:p="http://schemas.microsoft.com/office/2006/metadata/properties" xmlns:ns3="c47168d0-be34-42b2-a9a2-79b9ac9e352a" xmlns:ns4="7bcc944a-fec8-4ab8-beaa-a3ce9d28f6a6" targetNamespace="http://schemas.microsoft.com/office/2006/metadata/properties" ma:root="true" ma:fieldsID="cf301aea96f8a15f60c9de65064efb04" ns3:_="" ns4:_="">
    <xsd:import namespace="c47168d0-be34-42b2-a9a2-79b9ac9e352a"/>
    <xsd:import namespace="7bcc944a-fec8-4ab8-beaa-a3ce9d28f6a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168d0-be34-42b2-a9a2-79b9ac9e3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bcc944a-fec8-4ab8-beaa-a3ce9d28f6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47168d0-be34-42b2-a9a2-79b9ac9e352a" xsi:nil="true"/>
  </documentManagement>
</p:properties>
</file>

<file path=customXml/itemProps1.xml><?xml version="1.0" encoding="utf-8"?>
<ds:datastoreItem xmlns:ds="http://schemas.openxmlformats.org/officeDocument/2006/customXml" ds:itemID="{2A79A8A8-45B8-4148-901A-2FA7509332D3}">
  <ds:schemaRefs>
    <ds:schemaRef ds:uri="http://schemas.microsoft.com/sharepoint/v3/contenttype/forms"/>
  </ds:schemaRefs>
</ds:datastoreItem>
</file>

<file path=customXml/itemProps2.xml><?xml version="1.0" encoding="utf-8"?>
<ds:datastoreItem xmlns:ds="http://schemas.openxmlformats.org/officeDocument/2006/customXml" ds:itemID="{13341478-D42D-441C-8A1B-E4D0F2C159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7168d0-be34-42b2-a9a2-79b9ac9e352a"/>
    <ds:schemaRef ds:uri="7bcc944a-fec8-4ab8-beaa-a3ce9d28f6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8D6515-2B15-44F6-B02A-CAB67A92E991}">
  <ds:schemaRefs>
    <ds:schemaRef ds:uri="c47168d0-be34-42b2-a9a2-79b9ac9e352a"/>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bcc944a-fec8-4ab8-beaa-a3ce9d28f6a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262</TotalTime>
  <Words>2724</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Consolas</vt:lpstr>
      <vt:lpstr>Söhne</vt:lpstr>
      <vt:lpstr>Wingdings 3</vt:lpstr>
      <vt:lpstr>Wisp</vt:lpstr>
      <vt:lpstr>AIML Assignment</vt:lpstr>
      <vt:lpstr>PART A: CLASSIFICATION</vt:lpstr>
      <vt:lpstr>EDA</vt:lpstr>
      <vt:lpstr>How is your prediction task defined? And what is the meaning of the output variable?</vt:lpstr>
      <vt:lpstr>Feature engineering</vt:lpstr>
      <vt:lpstr>How did you select which learning algorithms to use?</vt:lpstr>
      <vt:lpstr>Did you try to tune the hyperparameters of the learning algorithm, and in that case how?</vt:lpstr>
      <vt:lpstr>Grading/Scoring Metrics</vt:lpstr>
      <vt:lpstr>Feature Selection</vt:lpstr>
      <vt:lpstr>Custom Tuning </vt:lpstr>
      <vt:lpstr>Results and evaluation</vt:lpstr>
      <vt:lpstr>Can you say anything about the errors that the system makes? </vt:lpstr>
      <vt:lpstr>PART B:  REGRESSION</vt:lpstr>
      <vt:lpstr>EDA</vt:lpstr>
      <vt:lpstr>How is your prediction task defined? And what is the meaning of the output variable?</vt:lpstr>
      <vt:lpstr>Feature Engineering</vt:lpstr>
      <vt:lpstr>How did you select which learning algorithms to use?</vt:lpstr>
      <vt:lpstr>Evaluation Metrics</vt:lpstr>
      <vt:lpstr>Hyperparameter tuning</vt:lpstr>
      <vt:lpstr>Custom Hyperparameter Tuning</vt:lpstr>
      <vt:lpstr>Final Evaluation </vt:lpstr>
      <vt:lpstr>Errors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Assignment</dc:title>
  <dc:creator>CAI RUIZHE</dc:creator>
  <cp:lastModifiedBy>CAI RUIZHE</cp:lastModifiedBy>
  <cp:revision>2</cp:revision>
  <dcterms:created xsi:type="dcterms:W3CDTF">2023-06-09T05:54:56Z</dcterms:created>
  <dcterms:modified xsi:type="dcterms:W3CDTF">2023-06-09T10:19:13Z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0x0101009C3C8A1A3305B74F9D575418AD4E1EC5</vt:lpwstr>
  </property>
</Properties>
</file>