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60" r:id="rId3"/>
    <p:sldId id="343" r:id="rId4"/>
    <p:sldId id="360" r:id="rId5"/>
    <p:sldId id="345" r:id="rId6"/>
    <p:sldId id="363" r:id="rId7"/>
    <p:sldId id="364" r:id="rId8"/>
    <p:sldId id="405" r:id="rId9"/>
    <p:sldId id="406" r:id="rId10"/>
    <p:sldId id="407" r:id="rId11"/>
    <p:sldId id="408" r:id="rId12"/>
    <p:sldId id="409" r:id="rId13"/>
    <p:sldId id="410" r:id="rId14"/>
    <p:sldId id="411" r:id="rId15"/>
    <p:sldId id="398" r:id="rId16"/>
    <p:sldId id="415" r:id="rId17"/>
    <p:sldId id="416" r:id="rId18"/>
    <p:sldId id="414" r:id="rId19"/>
    <p:sldId id="419" r:id="rId20"/>
    <p:sldId id="421" r:id="rId21"/>
    <p:sldId id="420" r:id="rId22"/>
    <p:sldId id="422" r:id="rId23"/>
    <p:sldId id="423" r:id="rId24"/>
    <p:sldId id="426" r:id="rId25"/>
    <p:sldId id="424" r:id="rId26"/>
    <p:sldId id="330" r:id="rId27"/>
    <p:sldId id="425" r:id="rId28"/>
    <p:sldId id="334" r:id="rId29"/>
  </p:sldIdLst>
  <p:sldSz cx="9144000" cy="5143500" type="screen16x9"/>
  <p:notesSz cx="6858000" cy="9144000"/>
  <p:embeddedFontLst>
    <p:embeddedFont>
      <p:font typeface="Arimo" panose="020B0604020202020204" charset="0"/>
      <p:regular r:id="rId31"/>
      <p:bold r:id="rId32"/>
      <p:italic r:id="rId33"/>
      <p:boldItalic r:id="rId34"/>
    </p:embeddedFont>
    <p:embeddedFont>
      <p:font typeface="Bebas Neue" panose="020B0606020202050201" pitchFamily="3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0D1E91-9684-4FF0-8D4E-A5D8D046826D}">
  <a:tblStyle styleId="{E60D1E91-9684-4FF0-8D4E-A5D8D04682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660"/>
  </p:normalViewPr>
  <p:slideViewPr>
    <p:cSldViewPr snapToGrid="0">
      <p:cViewPr varScale="1">
        <p:scale>
          <a:sx n="146" d="100"/>
          <a:sy n="146"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1:06:44.253"/>
    </inkml:context>
    <inkml:brush xml:id="br0">
      <inkml:brushProperty name="width" value="0.05" units="cm"/>
      <inkml:brushProperty name="height" value="0.05" units="cm"/>
    </inkml:brush>
  </inkml:definitions>
  <inkml:trace contextRef="#ctx0" brushRef="#br0">1 310 24575,'618'0'0,"-511"9"0,7 0 0,100 10 0,23-1 0,-94 0 0,-41-19 0,-146-15 0,-196-23 0,133 23 0,62 8 0,0 2 0,-49-1 0,56 5 0,-74-14 0,96 14 0,-118-10 0,71 8 0,-8-4 0,38 3 0,-44 1 0,48 3 0,-1-1 0,-42-9 0,49 9 0,20 2 0,-1 1 0,0-2 0,1 1 0,-1 0 0,1-1 0,-1 1 0,1-1 0,-1 0 0,1 0 0,-1 0 0,-5-4 0,11 2 0,12 3 0,11 3 0,65 14 0,0-5 0,154 3 0,685-15 0,-740 19 0,-180-18 0,35-2 0,-43 1 0,0 0 0,0 0 0,0 0 0,0 0 0,0 0 0,0 0 0,0 0 0,0 0 0,0 0 0,0-1 0,0 1 0,0 0 0,0-1 0,0 1 0,0-1 0,0 1 0,0-1 0,-1 0 0,1 1 0,0-1 0,0 0 0,-1 1 0,1-1 0,0 0 0,-1 0 0,1 0 0,0 0 0,-1 0 0,1-1 0,-1 1 0,-1-1 0,0 1 0,1-1 0,-1 1 0,0 0 0,0-1 0,0 1 0,0 0 0,0 0 0,0 0 0,0 0 0,0 0 0,-1 0 0,1 0 0,0 0 0,-1 0 0,1 0 0,0 1 0,-1-1 0,1 0 0,-1 1 0,-2-1 0,-39-12 0,37 12 0,-101-29 0,-33-8 0,-124-17 0,44 16 0,102 21 0,-199-4 0,223 13 0,68 5 0,-46-1 0,117 29 0,59 8 0,214 36 0,-80-32 0,160 0 0,-167-18 0,129-13 0,-262-6 0,-148-1 0,-66-10 0,-48-7 0,144 17 0,-402-63 0,218 34 0,124 20 0,-82-7 0,153 17 0,5 0 0,-1 0 0,1 0 0,-1 0 0,0 1 0,1-1 0,-1 1 0,0 0 0,0 1 0,1-1 0,-1 1 0,-8 2 0,13-2 0,0-1 0,0 1 0,0-1 0,0 1 0,0-1 0,0 1 0,0-1 0,0 1 0,1-1 0,-1 1 0,0-1 0,0 1 0,0-1 0,0 1 0,1-1 0,-1 0 0,0 1 0,1-1 0,-1 1 0,0-1 0,1 0 0,-1 1 0,0-1 0,1 0 0,-1 1 0,1-1 0,-1 0 0,0 1 0,1-1 0,-1 0 0,1 0 0,-1 0 0,1 0 0,0 1 0,20 10 0,-19-11 0,40 17 0,0-2 0,2-2 0,0-1 0,0-3 0,1-2 0,62 3 0,-35-3 0,56 3 0,-87-11 0,27 0 0,126 14 0,-101-5 0,167-7 0,-172-3 0,-229 0 0,-156 4 0,153 16 0,90-9 0,-67 1 0,54-6 0,-98 19 0,94-11 0,-74 2 0,-10 5 0,109-11 0,-85 2 0,169-6 0,0 1 0,58 15 0,35 6 0,-127-26 0,60 9 0,86 0 0,31 9 0,327-19 0,-428-10 0,-34 3 0,-45 9 0,0-1 0,0 0 0,1 0 0,-1-1 0,0 1 0,0 0 0,0 0 0,0 0 0,0-1 0,0 1 0,0-1 0,0 1 0,0-1 0,0 1 0,0-1 0,0 1 0,0-1 0,0 0 0,-1 1 0,1-1 0,0 0 0,0 0 0,-1 0 0,1 0 0,0 0 0,-1 0 0,1-1 0,-1 1 0,0 0 0,-1 0 0,1 0 0,-1 0 0,1 0 0,-1 0 0,1 1 0,-1-1 0,1 0 0,-1 0 0,0 0 0,1 0 0,-1 1 0,0-1 0,0 0 0,0 1 0,0-1 0,0 1 0,0-1 0,1 1 0,-1-1 0,0 1 0,0-1 0,0 1 0,-1 0 0,1 0 0,-1-1 0,-18-4 0,-1 1 0,0 0 0,-42 0 0,21 1 0,-19-6 0,-24 0 0,-478 10 0,1129-1 0,-423-19 0,-127 19 0,0 1 0,1-2 0,-1 0 0,1 0 0,-1-2 0,24-6 0,-120 5 0,-851 4 0,1037-1 0,118 3 0,-147 5 0,107 5 0,480-13 0,-656 1-195,1-1 0,-1 0 0,0-1 0,1 0 0,-1 0 0,12-5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1:06:44.609"/>
    </inkml:context>
    <inkml:brush xml:id="br0">
      <inkml:brushProperty name="width" value="0.05" units="cm"/>
      <inkml:brushProperty name="height" value="0.05" units="cm"/>
    </inkml:brush>
  </inkml:definitions>
  <inkml:trace contextRef="#ctx0" brushRef="#br0">1106 182 24575,'-24'-1'0,"0"-2"0,-41-9 0,-1-1 0,-235-44 0,2 1 0,208 42-45,31 3-615,-100-3 0,145 14-6166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86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748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28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784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889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72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8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92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084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23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85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16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36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1" r:id="rId7"/>
    <p:sldLayoutId id="2147483662"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slide" Target="slide1.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slide" Target="slide1.xml"/></Relationships>
</file>

<file path=ppt/slides/_rels/slide28.xml.rels><?xml version="1.0" encoding="UTF-8" standalone="yes"?>
<Relationships xmlns="http://schemas.openxmlformats.org/package/2006/relationships"><Relationship Id="rId3" Type="http://schemas.openxmlformats.org/officeDocument/2006/relationships/hyperlink" Target="https://www.hdb.gov.sg/cs/infoweb/about-us/history/hdb-towns-your-home/punggol" TargetMode="External"/><Relationship Id="rId7" Type="http://schemas.openxmlformats.org/officeDocument/2006/relationships/hyperlink" Target="https://data.gov.sg/dataset/master-plan-2019-subzone-boundary-no-sea" TargetMode="External"/><Relationship Id="rId2" Type="http://schemas.openxmlformats.org/officeDocument/2006/relationships/hyperlink" Target="https://www.sciencedirect.com/science/article/pii/S1877705816000412?ref=cra_js_challenge&amp;fr=RR-1" TargetMode="External"/><Relationship Id="rId1" Type="http://schemas.openxmlformats.org/officeDocument/2006/relationships/slideLayout" Target="../slideLayouts/slideLayout3.xml"/><Relationship Id="rId6" Type="http://schemas.openxmlformats.org/officeDocument/2006/relationships/hyperlink" Target="https://datamall.lta.gov.sg/content/datamall/en/static-data.html" TargetMode="External"/><Relationship Id="rId5" Type="http://schemas.openxmlformats.org/officeDocument/2006/relationships/hyperlink" Target="https://datamall.lta.gov.sg/content/datamall/en/dynamic-data.html" TargetMode="External"/><Relationship Id="rId4" Type="http://schemas.openxmlformats.org/officeDocument/2006/relationships/hyperlink" Target="https://www.hdb.gov.sg/cs/infoweb/about-us/history/hdb-towns-your-home/toa-payo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ata.gov.sg/dataset/total-final-energy-consumption-2018"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14300" y="1079004"/>
            <a:ext cx="4731626" cy="2194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SG" sz="4800" dirty="0"/>
              <a:t>DAVI ASSIGNMENT CA2</a:t>
            </a:r>
            <a:br>
              <a:rPr lang="en-SG" sz="4800" dirty="0"/>
            </a:br>
            <a:r>
              <a:rPr lang="en-SG" sz="3200" dirty="0">
                <a:solidFill>
                  <a:schemeClr val="tx2"/>
                </a:solidFill>
              </a:rPr>
              <a:t>Singapore’s Land Public Transport</a:t>
            </a:r>
            <a:endParaRPr sz="4800" dirty="0">
              <a:solidFill>
                <a:schemeClr val="tx2"/>
              </a:solidFill>
            </a:endParaRPr>
          </a:p>
        </p:txBody>
      </p:sp>
      <p:sp>
        <p:nvSpPr>
          <p:cNvPr id="240" name="Google Shape;240;p34"/>
          <p:cNvSpPr txBox="1">
            <a:spLocks noGrp="1"/>
          </p:cNvSpPr>
          <p:nvPr>
            <p:ph type="subTitle" idx="1"/>
          </p:nvPr>
        </p:nvSpPr>
        <p:spPr>
          <a:xfrm>
            <a:off x="852563" y="3464767"/>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Cai </a:t>
            </a:r>
            <a:r>
              <a:rPr lang="en-SG" dirty="0" err="1"/>
              <a:t>Ruizhe</a:t>
            </a:r>
            <a:r>
              <a:rPr lang="en-SG" dirty="0"/>
              <a:t> DAAA/1b/01</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9500" y="1326279"/>
            <a:ext cx="1230024" cy="629849"/>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4</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fourth dataset</a:t>
            </a:r>
            <a:r>
              <a:rPr lang="en-SG" b="1" dirty="0">
                <a:solidFill>
                  <a:schemeClr val="bg1"/>
                </a:solidFill>
              </a:rPr>
              <a:t>  </a:t>
            </a:r>
          </a:p>
          <a:p>
            <a:pPr>
              <a:spcAft>
                <a:spcPts val="600"/>
              </a:spcAft>
            </a:pPr>
            <a:r>
              <a:rPr lang="en-SG" sz="1400" dirty="0">
                <a:hlinkClick r:id="rId2">
                  <a:extLst>
                    <a:ext uri="{A12FA001-AC4F-418D-AE19-62706E023703}">
                      <ahyp:hlinkClr xmlns:ahyp="http://schemas.microsoft.com/office/drawing/2018/hyperlinkcolor" val="tx"/>
                    </a:ext>
                  </a:extLst>
                </a:hlinkClick>
              </a:rPr>
              <a:t>(</a:t>
            </a:r>
            <a:r>
              <a:rPr lang="en-US" sz="1400" dirty="0"/>
              <a:t>Dynamic Bus Arrival Times</a:t>
            </a:r>
            <a:r>
              <a:rPr lang="en-SG" sz="1400" dirty="0">
                <a:solidFill>
                  <a:schemeClr val="bg1"/>
                </a:solidFill>
              </a:rPr>
              <a:t>)</a:t>
            </a:r>
          </a:p>
          <a:p>
            <a:pPr marL="285750" indent="-285750">
              <a:spcAft>
                <a:spcPts val="600"/>
              </a:spcAft>
              <a:buFont typeface="Arial" panose="020B0604020202020204" pitchFamily="34" charset="0"/>
              <a:buChar char="•"/>
            </a:pPr>
            <a:r>
              <a:rPr lang="en-SG" b="1" dirty="0">
                <a:solidFill>
                  <a:schemeClr val="bg1"/>
                </a:solidFill>
              </a:rPr>
              <a:t>Use HTTP and </a:t>
            </a:r>
            <a:r>
              <a:rPr lang="en-SG" b="1" dirty="0" err="1">
                <a:solidFill>
                  <a:schemeClr val="bg1"/>
                </a:solidFill>
              </a:rPr>
              <a:t>urllib</a:t>
            </a:r>
            <a:r>
              <a:rPr lang="en-SG" b="1" dirty="0">
                <a:solidFill>
                  <a:schemeClr val="bg1"/>
                </a:solidFill>
              </a:rPr>
              <a:t> library to send a GET request to API and get bus arrival timings, store data into a JSON file</a:t>
            </a:r>
          </a:p>
          <a:p>
            <a:pPr marL="285750" indent="-285750">
              <a:spcAft>
                <a:spcPts val="600"/>
              </a:spcAft>
              <a:buFont typeface="Arial" panose="020B0604020202020204" pitchFamily="34" charset="0"/>
              <a:buChar char="•"/>
            </a:pPr>
            <a:endParaRPr lang="en-SG" b="1" dirty="0">
              <a:solidFill>
                <a:schemeClr val="bg1"/>
              </a:solidFill>
            </a:endParaRPr>
          </a:p>
          <a:p>
            <a:pPr marL="285750" indent="-285750">
              <a:spcAft>
                <a:spcPts val="600"/>
              </a:spcAft>
              <a:buFont typeface="Arial" panose="020B0604020202020204" pitchFamily="34" charset="0"/>
              <a:buChar char="•"/>
            </a:pPr>
            <a:endParaRPr lang="en-SG" b="1" dirty="0">
              <a:solidFill>
                <a:schemeClr val="bg1"/>
              </a:solidFill>
            </a:endParaRPr>
          </a:p>
          <a:p>
            <a:endParaRPr lang="en-SG" dirty="0">
              <a:solidFill>
                <a:schemeClr val="bg1"/>
              </a:solidFill>
            </a:endParaRPr>
          </a:p>
        </p:txBody>
      </p:sp>
      <p:pic>
        <p:nvPicPr>
          <p:cNvPr id="3" name="Picture 2">
            <a:extLst>
              <a:ext uri="{FF2B5EF4-FFF2-40B4-BE49-F238E27FC236}">
                <a16:creationId xmlns:a16="http://schemas.microsoft.com/office/drawing/2014/main" id="{83DECBC7-1888-ABD7-BF5F-3D3F0B569287}"/>
              </a:ext>
            </a:extLst>
          </p:cNvPr>
          <p:cNvPicPr>
            <a:picLocks noChangeAspect="1"/>
          </p:cNvPicPr>
          <p:nvPr/>
        </p:nvPicPr>
        <p:blipFill>
          <a:blip r:embed="rId3"/>
          <a:stretch>
            <a:fillRect/>
          </a:stretch>
        </p:blipFill>
        <p:spPr>
          <a:xfrm>
            <a:off x="4398196" y="1242476"/>
            <a:ext cx="2936598" cy="3139995"/>
          </a:xfrm>
          <a:prstGeom prst="rect">
            <a:avLst/>
          </a:prstGeom>
        </p:spPr>
      </p:pic>
      <p:grpSp>
        <p:nvGrpSpPr>
          <p:cNvPr id="8" name="Group 7">
            <a:extLst>
              <a:ext uri="{FF2B5EF4-FFF2-40B4-BE49-F238E27FC236}">
                <a16:creationId xmlns:a16="http://schemas.microsoft.com/office/drawing/2014/main" id="{4F51E9E2-D64E-CD3A-A605-A0BA0874E812}"/>
              </a:ext>
            </a:extLst>
          </p:cNvPr>
          <p:cNvGrpSpPr/>
          <p:nvPr/>
        </p:nvGrpSpPr>
        <p:grpSpPr>
          <a:xfrm>
            <a:off x="5793100" y="1678166"/>
            <a:ext cx="855360" cy="150840"/>
            <a:chOff x="5238000" y="1802263"/>
            <a:chExt cx="855360" cy="1508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7F2980E-8CE8-F9BC-8752-BCB9DE13ED47}"/>
                    </a:ext>
                  </a:extLst>
                </p14:cNvPr>
                <p14:cNvContentPartPr/>
                <p14:nvPr/>
              </p14:nvContentPartPr>
              <p14:xfrm>
                <a:off x="5238000" y="1802263"/>
                <a:ext cx="855360" cy="150840"/>
              </p14:xfrm>
            </p:contentPart>
          </mc:Choice>
          <mc:Fallback>
            <p:pic>
              <p:nvPicPr>
                <p:cNvPr id="5" name="Ink 4">
                  <a:extLst>
                    <a:ext uri="{FF2B5EF4-FFF2-40B4-BE49-F238E27FC236}">
                      <a16:creationId xmlns:a16="http://schemas.microsoft.com/office/drawing/2014/main" id="{97F2980E-8CE8-F9BC-8752-BCB9DE13ED47}"/>
                    </a:ext>
                  </a:extLst>
                </p:cNvPr>
                <p:cNvPicPr/>
                <p:nvPr/>
              </p:nvPicPr>
              <p:blipFill>
                <a:blip r:embed="rId5"/>
                <a:stretch>
                  <a:fillRect/>
                </a:stretch>
              </p:blipFill>
              <p:spPr>
                <a:xfrm>
                  <a:off x="5229360" y="1793623"/>
                  <a:ext cx="8730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FE36ED08-FD14-0A04-0B38-2165C7840CB6}"/>
                    </a:ext>
                  </a:extLst>
                </p14:cNvPr>
                <p14:cNvContentPartPr/>
                <p14:nvPr/>
              </p14:nvContentPartPr>
              <p14:xfrm>
                <a:off x="5434560" y="1841503"/>
                <a:ext cx="398160" cy="65880"/>
              </p14:xfrm>
            </p:contentPart>
          </mc:Choice>
          <mc:Fallback>
            <p:pic>
              <p:nvPicPr>
                <p:cNvPr id="7" name="Ink 6">
                  <a:extLst>
                    <a:ext uri="{FF2B5EF4-FFF2-40B4-BE49-F238E27FC236}">
                      <a16:creationId xmlns:a16="http://schemas.microsoft.com/office/drawing/2014/main" id="{FE36ED08-FD14-0A04-0B38-2165C7840CB6}"/>
                    </a:ext>
                  </a:extLst>
                </p:cNvPr>
                <p:cNvPicPr/>
                <p:nvPr/>
              </p:nvPicPr>
              <p:blipFill>
                <a:blip r:embed="rId7"/>
                <a:stretch>
                  <a:fillRect/>
                </a:stretch>
              </p:blipFill>
              <p:spPr>
                <a:xfrm>
                  <a:off x="5425920" y="1832863"/>
                  <a:ext cx="415800" cy="83520"/>
                </a:xfrm>
                <a:prstGeom prst="rect">
                  <a:avLst/>
                </a:prstGeom>
              </p:spPr>
            </p:pic>
          </mc:Fallback>
        </mc:AlternateContent>
      </p:grpSp>
    </p:spTree>
    <p:extLst>
      <p:ext uri="{BB962C8B-B14F-4D97-AF65-F5344CB8AC3E}">
        <p14:creationId xmlns:p14="http://schemas.microsoft.com/office/powerpoint/2010/main" val="107190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4 (ii)</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fourth dataset</a:t>
            </a:r>
            <a:r>
              <a:rPr lang="en-SG" b="1" dirty="0">
                <a:solidFill>
                  <a:schemeClr val="bg1"/>
                </a:solidFill>
              </a:rPr>
              <a:t>  </a:t>
            </a:r>
          </a:p>
          <a:p>
            <a:pPr>
              <a:spcAft>
                <a:spcPts val="600"/>
              </a:spcAft>
            </a:pPr>
            <a:r>
              <a:rPr lang="en-SG" sz="1400" dirty="0">
                <a:hlinkClick r:id="rId2">
                  <a:extLst>
                    <a:ext uri="{A12FA001-AC4F-418D-AE19-62706E023703}">
                      <ahyp:hlinkClr xmlns:ahyp="http://schemas.microsoft.com/office/drawing/2018/hyperlinkcolor" val="tx"/>
                    </a:ext>
                  </a:extLst>
                </a:hlinkClick>
              </a:rPr>
              <a:t>(</a:t>
            </a:r>
            <a:r>
              <a:rPr lang="en-US" sz="1400" dirty="0"/>
              <a:t>Dynamic Bus Arrival Times</a:t>
            </a:r>
            <a:r>
              <a:rPr lang="en-SG" sz="1400" dirty="0">
                <a:solidFill>
                  <a:schemeClr val="bg1"/>
                </a:solidFill>
              </a:rPr>
              <a:t>)</a:t>
            </a:r>
          </a:p>
          <a:p>
            <a:pPr marL="285750" indent="-285750">
              <a:spcAft>
                <a:spcPts val="600"/>
              </a:spcAft>
              <a:buFont typeface="Arial" panose="020B0604020202020204" pitchFamily="34" charset="0"/>
              <a:buChar char="•"/>
            </a:pPr>
            <a:r>
              <a:rPr lang="en-US" sz="1050" b="1" dirty="0">
                <a:solidFill>
                  <a:schemeClr val="bg1"/>
                </a:solidFill>
              </a:rPr>
              <a:t>Read JSON file into a </a:t>
            </a:r>
            <a:r>
              <a:rPr lang="en-US" sz="1050" b="1" dirty="0" err="1">
                <a:solidFill>
                  <a:schemeClr val="bg1"/>
                </a:solidFill>
              </a:rPr>
              <a:t>dataframe</a:t>
            </a:r>
            <a:r>
              <a:rPr lang="en-US" sz="1050" b="1" dirty="0">
                <a:solidFill>
                  <a:schemeClr val="bg1"/>
                </a:solidFill>
              </a:rPr>
              <a:t> and remove the first row of the </a:t>
            </a:r>
            <a:r>
              <a:rPr lang="en-US" sz="1050" b="1" dirty="0" err="1">
                <a:solidFill>
                  <a:schemeClr val="bg1"/>
                </a:solidFill>
              </a:rPr>
              <a:t>dataframe</a:t>
            </a:r>
            <a:r>
              <a:rPr lang="en-US" sz="1050" b="1" dirty="0">
                <a:solidFill>
                  <a:schemeClr val="bg1"/>
                </a:solidFill>
              </a:rPr>
              <a:t> Create an empty list called to store the arrival times, Use nested loop to get the estimated arrival times for each bus and store in list. Append the list into the another list Use another nested loop to convert the string representation of the arrival time into a seconds and calculate the time taken for arrival(with time taken before I send the requests)</a:t>
            </a:r>
          </a:p>
          <a:p>
            <a:pPr marL="285750" indent="-285750">
              <a:spcAft>
                <a:spcPts val="600"/>
              </a:spcAft>
              <a:buFont typeface="Arial" panose="020B0604020202020204" pitchFamily="34" charset="0"/>
              <a:buChar char="•"/>
            </a:pPr>
            <a:r>
              <a:rPr lang="en-US" sz="1050" b="1" dirty="0">
                <a:solidFill>
                  <a:schemeClr val="bg1"/>
                </a:solidFill>
              </a:rPr>
              <a:t>Convert difference in timings into minute format</a:t>
            </a:r>
            <a:endParaRPr lang="en-SG" sz="1050" b="1" dirty="0">
              <a:solidFill>
                <a:schemeClr val="bg1"/>
              </a:solidFill>
            </a:endParaRPr>
          </a:p>
          <a:p>
            <a:endParaRPr lang="en-SG" dirty="0">
              <a:solidFill>
                <a:schemeClr val="bg1"/>
              </a:solidFill>
            </a:endParaRPr>
          </a:p>
        </p:txBody>
      </p:sp>
      <p:pic>
        <p:nvPicPr>
          <p:cNvPr id="6" name="Picture 5">
            <a:extLst>
              <a:ext uri="{FF2B5EF4-FFF2-40B4-BE49-F238E27FC236}">
                <a16:creationId xmlns:a16="http://schemas.microsoft.com/office/drawing/2014/main" id="{492A7143-9AA0-C2B9-8174-3D2B6E8FAA05}"/>
              </a:ext>
            </a:extLst>
          </p:cNvPr>
          <p:cNvPicPr>
            <a:picLocks noChangeAspect="1"/>
          </p:cNvPicPr>
          <p:nvPr/>
        </p:nvPicPr>
        <p:blipFill>
          <a:blip r:embed="rId3"/>
          <a:stretch>
            <a:fillRect/>
          </a:stretch>
        </p:blipFill>
        <p:spPr>
          <a:xfrm>
            <a:off x="4253582" y="1152797"/>
            <a:ext cx="3854637" cy="3229674"/>
          </a:xfrm>
          <a:prstGeom prst="rect">
            <a:avLst/>
          </a:prstGeom>
        </p:spPr>
      </p:pic>
    </p:spTree>
    <p:extLst>
      <p:ext uri="{BB962C8B-B14F-4D97-AF65-F5344CB8AC3E}">
        <p14:creationId xmlns:p14="http://schemas.microsoft.com/office/powerpoint/2010/main" val="103320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5(stops)</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fifth dataset</a:t>
            </a:r>
            <a:r>
              <a:rPr lang="en-SG" b="1" dirty="0">
                <a:solidFill>
                  <a:schemeClr val="bg1"/>
                </a:solidFill>
              </a:rPr>
              <a:t>  </a:t>
            </a:r>
          </a:p>
          <a:p>
            <a:pPr>
              <a:spcAft>
                <a:spcPts val="600"/>
              </a:spcAft>
            </a:pPr>
            <a:r>
              <a:rPr lang="en-SG" sz="1400" dirty="0">
                <a:hlinkClick r:id="rId2">
                  <a:extLst>
                    <a:ext uri="{A12FA001-AC4F-418D-AE19-62706E023703}">
                      <ahyp:hlinkClr xmlns:ahyp="http://schemas.microsoft.com/office/drawing/2018/hyperlinkcolor" val="tx"/>
                    </a:ext>
                  </a:extLst>
                </a:hlinkClick>
              </a:rPr>
              <a:t>(</a:t>
            </a:r>
            <a:r>
              <a:rPr lang="en-SG" sz="1400" dirty="0"/>
              <a:t>Bus dataset that was given)</a:t>
            </a:r>
          </a:p>
          <a:p>
            <a:pPr marL="285750" indent="-285750">
              <a:spcAft>
                <a:spcPts val="600"/>
              </a:spcAft>
              <a:buFont typeface="Arial" panose="020B0604020202020204" pitchFamily="34" charset="0"/>
              <a:buChar char="•"/>
            </a:pPr>
            <a:r>
              <a:rPr lang="en-SG" dirty="0">
                <a:solidFill>
                  <a:schemeClr val="bg1"/>
                </a:solidFill>
              </a:rPr>
              <a:t>Use </a:t>
            </a:r>
            <a:r>
              <a:rPr lang="en-SG" dirty="0" err="1">
                <a:solidFill>
                  <a:schemeClr val="bg1"/>
                </a:solidFill>
              </a:rPr>
              <a:t>sjoin</a:t>
            </a:r>
            <a:r>
              <a:rPr lang="en-SG" dirty="0">
                <a:solidFill>
                  <a:schemeClr val="bg1"/>
                </a:solidFill>
              </a:rPr>
              <a:t> for stops data with Town region </a:t>
            </a:r>
            <a:r>
              <a:rPr lang="en-SG" dirty="0" err="1">
                <a:solidFill>
                  <a:schemeClr val="bg1"/>
                </a:solidFill>
              </a:rPr>
              <a:t>dataframe</a:t>
            </a:r>
            <a:r>
              <a:rPr lang="en-SG" dirty="0">
                <a:solidFill>
                  <a:schemeClr val="bg1"/>
                </a:solidFill>
              </a:rPr>
              <a:t> to define ‘Description’ column which represents town </a:t>
            </a:r>
          </a:p>
          <a:p>
            <a:pPr marL="285750" indent="-285750">
              <a:spcAft>
                <a:spcPts val="600"/>
              </a:spcAft>
              <a:buFont typeface="Arial" panose="020B0604020202020204" pitchFamily="34" charset="0"/>
              <a:buChar char="•"/>
            </a:pPr>
            <a:endParaRPr lang="en-SG" dirty="0">
              <a:solidFill>
                <a:schemeClr val="bg1"/>
              </a:solidFill>
            </a:endParaRPr>
          </a:p>
          <a:p>
            <a:pPr marL="285750" indent="-285750">
              <a:spcAft>
                <a:spcPts val="600"/>
              </a:spcAft>
              <a:buFont typeface="Arial" panose="020B0604020202020204" pitchFamily="34" charset="0"/>
              <a:buChar char="•"/>
            </a:pPr>
            <a:endParaRPr lang="en-SG" dirty="0">
              <a:solidFill>
                <a:schemeClr val="bg1"/>
              </a:solidFill>
            </a:endParaRPr>
          </a:p>
          <a:p>
            <a:pPr marL="285750" indent="-285750">
              <a:spcAft>
                <a:spcPts val="600"/>
              </a:spcAft>
              <a:buFont typeface="Arial" panose="020B0604020202020204" pitchFamily="34" charset="0"/>
              <a:buChar char="•"/>
            </a:pPr>
            <a:endParaRPr lang="en-SG" dirty="0">
              <a:solidFill>
                <a:schemeClr val="bg1"/>
              </a:solidFill>
            </a:endParaRPr>
          </a:p>
          <a:p>
            <a:pPr marL="285750" indent="-285750">
              <a:spcAft>
                <a:spcPts val="600"/>
              </a:spcAft>
              <a:buFont typeface="Arial" panose="020B0604020202020204" pitchFamily="34" charset="0"/>
              <a:buChar char="•"/>
            </a:pPr>
            <a:endParaRPr lang="en-SG" dirty="0">
              <a:solidFill>
                <a:schemeClr val="bg1"/>
              </a:solidFill>
            </a:endParaRPr>
          </a:p>
          <a:p>
            <a:pPr marL="285750" indent="-285750">
              <a:spcAft>
                <a:spcPts val="600"/>
              </a:spcAft>
              <a:buFont typeface="Arial" panose="020B0604020202020204" pitchFamily="34" charset="0"/>
              <a:buChar char="•"/>
            </a:pPr>
            <a:endParaRPr lang="en-SG" dirty="0">
              <a:solidFill>
                <a:schemeClr val="bg1"/>
              </a:solidFill>
            </a:endParaRPr>
          </a:p>
        </p:txBody>
      </p:sp>
      <p:pic>
        <p:nvPicPr>
          <p:cNvPr id="7" name="Picture 6">
            <a:extLst>
              <a:ext uri="{FF2B5EF4-FFF2-40B4-BE49-F238E27FC236}">
                <a16:creationId xmlns:a16="http://schemas.microsoft.com/office/drawing/2014/main" id="{880087FC-743F-C081-25C8-10A0E1CC482D}"/>
              </a:ext>
            </a:extLst>
          </p:cNvPr>
          <p:cNvPicPr>
            <a:picLocks noChangeAspect="1"/>
          </p:cNvPicPr>
          <p:nvPr/>
        </p:nvPicPr>
        <p:blipFill>
          <a:blip r:embed="rId3"/>
          <a:stretch>
            <a:fillRect/>
          </a:stretch>
        </p:blipFill>
        <p:spPr>
          <a:xfrm>
            <a:off x="4036365" y="1918616"/>
            <a:ext cx="4474029" cy="1444739"/>
          </a:xfrm>
          <a:prstGeom prst="rect">
            <a:avLst/>
          </a:prstGeom>
        </p:spPr>
      </p:pic>
    </p:spTree>
    <p:extLst>
      <p:ext uri="{BB962C8B-B14F-4D97-AF65-F5344CB8AC3E}">
        <p14:creationId xmlns:p14="http://schemas.microsoft.com/office/powerpoint/2010/main" val="223744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5 (routes)</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fifth dataset</a:t>
            </a:r>
            <a:r>
              <a:rPr lang="en-SG" b="1" dirty="0">
                <a:solidFill>
                  <a:schemeClr val="bg1"/>
                </a:solidFill>
              </a:rPr>
              <a:t>  </a:t>
            </a:r>
          </a:p>
          <a:p>
            <a:pPr>
              <a:spcAft>
                <a:spcPts val="600"/>
              </a:spcAft>
            </a:pPr>
            <a:r>
              <a:rPr lang="en-SG" sz="1400" dirty="0">
                <a:hlinkClick r:id="rId2">
                  <a:extLst>
                    <a:ext uri="{A12FA001-AC4F-418D-AE19-62706E023703}">
                      <ahyp:hlinkClr xmlns:ahyp="http://schemas.microsoft.com/office/drawing/2018/hyperlinkcolor" val="tx"/>
                    </a:ext>
                  </a:extLst>
                </a:hlinkClick>
              </a:rPr>
              <a:t>(</a:t>
            </a:r>
            <a:r>
              <a:rPr lang="en-SG" sz="1400" dirty="0"/>
              <a:t>Bus dataset that was given)</a:t>
            </a:r>
          </a:p>
          <a:p>
            <a:pPr marL="285750" indent="-285750">
              <a:spcAft>
                <a:spcPts val="600"/>
              </a:spcAft>
              <a:buFont typeface="Arial" panose="020B0604020202020204" pitchFamily="34" charset="0"/>
              <a:buChar char="•"/>
            </a:pPr>
            <a:r>
              <a:rPr lang="en-SG" dirty="0">
                <a:solidFill>
                  <a:schemeClr val="bg1"/>
                </a:solidFill>
              </a:rPr>
              <a:t>Replace – with NAN so </a:t>
            </a:r>
            <a:r>
              <a:rPr lang="en-SG" dirty="0" err="1">
                <a:solidFill>
                  <a:schemeClr val="bg1"/>
                </a:solidFill>
              </a:rPr>
              <a:t>dropna</a:t>
            </a:r>
            <a:r>
              <a:rPr lang="en-SG" dirty="0">
                <a:solidFill>
                  <a:schemeClr val="bg1"/>
                </a:solidFill>
              </a:rPr>
              <a:t> will drop routes for bus services with missing First bus and Last bus (Night buses)	</a:t>
            </a:r>
          </a:p>
          <a:p>
            <a:pPr marL="285750" indent="-285750">
              <a:spcAft>
                <a:spcPts val="600"/>
              </a:spcAft>
              <a:buFont typeface="Arial" panose="020B0604020202020204" pitchFamily="34" charset="0"/>
              <a:buChar char="•"/>
            </a:pPr>
            <a:endParaRPr lang="en-SG" dirty="0">
              <a:solidFill>
                <a:schemeClr val="bg1"/>
              </a:solidFill>
            </a:endParaRPr>
          </a:p>
          <a:p>
            <a:pPr marL="285750" indent="-285750">
              <a:spcAft>
                <a:spcPts val="600"/>
              </a:spcAft>
              <a:buFont typeface="Arial" panose="020B0604020202020204" pitchFamily="34" charset="0"/>
              <a:buChar char="•"/>
            </a:pPr>
            <a:endParaRPr lang="en-SG" dirty="0">
              <a:solidFill>
                <a:schemeClr val="bg1"/>
              </a:solidFill>
            </a:endParaRPr>
          </a:p>
        </p:txBody>
      </p:sp>
      <p:pic>
        <p:nvPicPr>
          <p:cNvPr id="3" name="Picture 2">
            <a:extLst>
              <a:ext uri="{FF2B5EF4-FFF2-40B4-BE49-F238E27FC236}">
                <a16:creationId xmlns:a16="http://schemas.microsoft.com/office/drawing/2014/main" id="{A70C298C-C046-051A-199A-7C7409AB62D9}"/>
              </a:ext>
            </a:extLst>
          </p:cNvPr>
          <p:cNvPicPr>
            <a:picLocks noChangeAspect="1"/>
          </p:cNvPicPr>
          <p:nvPr/>
        </p:nvPicPr>
        <p:blipFill>
          <a:blip r:embed="rId3"/>
          <a:stretch>
            <a:fillRect/>
          </a:stretch>
        </p:blipFill>
        <p:spPr>
          <a:xfrm>
            <a:off x="4284617" y="1993055"/>
            <a:ext cx="3683726" cy="1581793"/>
          </a:xfrm>
          <a:prstGeom prst="rect">
            <a:avLst/>
          </a:prstGeom>
        </p:spPr>
      </p:pic>
    </p:spTree>
    <p:extLst>
      <p:ext uri="{BB962C8B-B14F-4D97-AF65-F5344CB8AC3E}">
        <p14:creationId xmlns:p14="http://schemas.microsoft.com/office/powerpoint/2010/main" val="73410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5 (services)</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fifth dataset</a:t>
            </a:r>
            <a:r>
              <a:rPr lang="en-SG" b="1" dirty="0">
                <a:solidFill>
                  <a:schemeClr val="bg1"/>
                </a:solidFill>
              </a:rPr>
              <a:t>  </a:t>
            </a:r>
          </a:p>
          <a:p>
            <a:pPr>
              <a:spcAft>
                <a:spcPts val="600"/>
              </a:spcAft>
            </a:pPr>
            <a:r>
              <a:rPr lang="en-SG" sz="1400" dirty="0">
                <a:hlinkClick r:id="rId2">
                  <a:extLst>
                    <a:ext uri="{A12FA001-AC4F-418D-AE19-62706E023703}">
                      <ahyp:hlinkClr xmlns:ahyp="http://schemas.microsoft.com/office/drawing/2018/hyperlinkcolor" val="tx"/>
                    </a:ext>
                  </a:extLst>
                </a:hlinkClick>
              </a:rPr>
              <a:t>(</a:t>
            </a:r>
            <a:r>
              <a:rPr lang="en-SG" sz="1400" dirty="0"/>
              <a:t>Bus dataset that was given)</a:t>
            </a:r>
          </a:p>
          <a:p>
            <a:pPr marL="285750" indent="-285750">
              <a:spcAft>
                <a:spcPts val="600"/>
              </a:spcAft>
              <a:buFont typeface="Arial" panose="020B0604020202020204" pitchFamily="34" charset="0"/>
              <a:buChar char="•"/>
            </a:pPr>
            <a:r>
              <a:rPr lang="en-SG" dirty="0">
                <a:solidFill>
                  <a:schemeClr val="bg1"/>
                </a:solidFill>
              </a:rPr>
              <a:t>Didn’t use this dataset</a:t>
            </a:r>
          </a:p>
          <a:p>
            <a:pPr marL="285750" indent="-285750">
              <a:spcAft>
                <a:spcPts val="600"/>
              </a:spcAft>
              <a:buFont typeface="Arial" panose="020B0604020202020204" pitchFamily="34" charset="0"/>
              <a:buChar char="•"/>
            </a:pPr>
            <a:endParaRPr lang="en-SG" dirty="0">
              <a:solidFill>
                <a:schemeClr val="bg1"/>
              </a:solidFill>
            </a:endParaRPr>
          </a:p>
        </p:txBody>
      </p:sp>
    </p:spTree>
    <p:extLst>
      <p:ext uri="{BB962C8B-B14F-4D97-AF65-F5344CB8AC3E}">
        <p14:creationId xmlns:p14="http://schemas.microsoft.com/office/powerpoint/2010/main" val="380885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DATA analysis</a:t>
            </a:r>
            <a:endParaRPr dirty="0">
              <a:solidFill>
                <a:schemeClr val="tx1"/>
              </a:solidFill>
            </a:endParaRPr>
          </a:p>
        </p:txBody>
      </p:sp>
      <p:sp>
        <p:nvSpPr>
          <p:cNvPr id="647" name="Google Shape;647;p40"/>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Derive insights based on processed data </a:t>
            </a:r>
            <a:endParaRPr dirty="0"/>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Explosion: 8 Points 1">
            <a:extLst>
              <a:ext uri="{FF2B5EF4-FFF2-40B4-BE49-F238E27FC236}">
                <a16:creationId xmlns:a16="http://schemas.microsoft.com/office/drawing/2014/main" id="{61213656-0AB7-2E73-928B-40D1C2B0B554}"/>
              </a:ext>
            </a:extLst>
          </p:cNvPr>
          <p:cNvSpPr/>
          <p:nvPr/>
        </p:nvSpPr>
        <p:spPr>
          <a:xfrm>
            <a:off x="7124500" y="2397239"/>
            <a:ext cx="1391599" cy="18196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201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5004326" y="1316897"/>
            <a:ext cx="3735784" cy="2865601"/>
          </a:xfrm>
          <a:prstGeom prst="rect">
            <a:avLst/>
          </a:prstGeom>
        </p:spPr>
        <p:txBody>
          <a:bodyPr spcFirstLastPara="1" wrap="square" lIns="91425" tIns="91425" rIns="91425" bIns="91425" anchor="t" anchorCtr="0">
            <a:noAutofit/>
          </a:bodyPr>
          <a:lstStyle/>
          <a:p>
            <a:pPr marL="0" indent="0" algn="just">
              <a:buClr>
                <a:schemeClr val="hlink"/>
              </a:buClr>
              <a:buSzPts val="1100"/>
            </a:pPr>
            <a:r>
              <a:rPr lang="en-SG" sz="1200" dirty="0"/>
              <a:t>A metric to measure public bus accessibility is “</a:t>
            </a:r>
            <a:r>
              <a:rPr lang="en-SG" sz="1200" b="1" dirty="0"/>
              <a:t>Bus frequency</a:t>
            </a:r>
            <a:r>
              <a:rPr lang="en-SG" sz="1200" dirty="0"/>
              <a:t>”, which indicates the waiting time for the next bus.</a:t>
            </a:r>
          </a:p>
          <a:p>
            <a:pPr marL="0" indent="0" algn="just">
              <a:buClr>
                <a:schemeClr val="hlink"/>
              </a:buClr>
              <a:buSzPts val="1100"/>
            </a:pPr>
            <a:endParaRPr lang="en-SG" sz="1200" dirty="0"/>
          </a:p>
          <a:p>
            <a:pPr marL="0" indent="0" algn="just">
              <a:buClr>
                <a:schemeClr val="hlink"/>
              </a:buClr>
              <a:buSzPts val="1100"/>
            </a:pPr>
            <a:r>
              <a:rPr lang="en-US" sz="1200" dirty="0"/>
              <a:t>The government and public transport operators in Singapore are able to provide frequent and reliable bus services, with waiting times of less than 10 minutes on most bus routes during peak hours and off peak hours with peak hours having majority of the buses arriving in less than 5 minutes. </a:t>
            </a:r>
            <a:r>
              <a:rPr lang="en-SG" sz="1200" dirty="0"/>
              <a:t>As shown in the charts, which was measured at 5:34 pm 7/2/2023 for peak and 10:44 7/2/2023 for </a:t>
            </a:r>
            <a:r>
              <a:rPr lang="en-SG" sz="1200" dirty="0" err="1"/>
              <a:t>offpeak</a:t>
            </a:r>
            <a:r>
              <a:rPr lang="en-SG" sz="1200" dirty="0"/>
              <a:t>.</a:t>
            </a:r>
          </a:p>
          <a:p>
            <a:pPr marL="0" indent="0" algn="just">
              <a:buClr>
                <a:schemeClr val="hlink"/>
              </a:buClr>
              <a:buSzPts val="1100"/>
            </a:pPr>
            <a:r>
              <a:rPr lang="en-SG" sz="1200" dirty="0"/>
              <a:t>This </a:t>
            </a:r>
            <a:r>
              <a:rPr lang="en-US" sz="1200" dirty="0"/>
              <a:t>makes public transport a more attractive and convenient option for passengers and results in improved public bus accessibility.</a:t>
            </a:r>
            <a:endParaRPr sz="1200"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Country level</a:t>
            </a:r>
            <a:endParaRPr sz="2400"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5DE2B869-D137-4C12-84CE-A843412B0442}"/>
              </a:ext>
            </a:extLst>
          </p:cNvPr>
          <p:cNvSpPr txBox="1">
            <a:spLocks/>
          </p:cNvSpPr>
          <p:nvPr/>
        </p:nvSpPr>
        <p:spPr>
          <a:xfrm>
            <a:off x="986431" y="1003003"/>
            <a:ext cx="3136011"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r>
              <a:rPr lang="en-US" sz="1200" b="1" dirty="0"/>
              <a:t>Singapore Bus Frequency analysis</a:t>
            </a:r>
          </a:p>
        </p:txBody>
      </p:sp>
      <p:pic>
        <p:nvPicPr>
          <p:cNvPr id="3" name="Picture 2">
            <a:extLst>
              <a:ext uri="{FF2B5EF4-FFF2-40B4-BE49-F238E27FC236}">
                <a16:creationId xmlns:a16="http://schemas.microsoft.com/office/drawing/2014/main" id="{61A98925-2C33-DD56-6FEE-D892AD12CA07}"/>
              </a:ext>
            </a:extLst>
          </p:cNvPr>
          <p:cNvPicPr>
            <a:picLocks noChangeAspect="1"/>
          </p:cNvPicPr>
          <p:nvPr/>
        </p:nvPicPr>
        <p:blipFill>
          <a:blip r:embed="rId3"/>
          <a:stretch>
            <a:fillRect/>
          </a:stretch>
        </p:blipFill>
        <p:spPr>
          <a:xfrm>
            <a:off x="137450" y="1278011"/>
            <a:ext cx="4672236" cy="2809375"/>
          </a:xfrm>
          <a:prstGeom prst="rect">
            <a:avLst/>
          </a:prstGeom>
        </p:spPr>
      </p:pic>
    </p:spTree>
    <p:extLst>
      <p:ext uri="{BB962C8B-B14F-4D97-AF65-F5344CB8AC3E}">
        <p14:creationId xmlns:p14="http://schemas.microsoft.com/office/powerpoint/2010/main" val="4202286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5306888" y="1053583"/>
            <a:ext cx="3319248" cy="3436743"/>
          </a:xfrm>
          <a:prstGeom prst="rect">
            <a:avLst/>
          </a:prstGeom>
        </p:spPr>
        <p:txBody>
          <a:bodyPr spcFirstLastPara="1" wrap="square" lIns="91425" tIns="91425" rIns="91425" bIns="91425" anchor="t" anchorCtr="0">
            <a:noAutofit/>
          </a:bodyPr>
          <a:lstStyle/>
          <a:p>
            <a:pPr marL="0" indent="0" algn="just">
              <a:buClr>
                <a:schemeClr val="hlink"/>
              </a:buClr>
              <a:buSzPts val="1100"/>
            </a:pPr>
            <a:r>
              <a:rPr lang="en-SG" sz="1200" dirty="0"/>
              <a:t>Another metric to measure public transport accessibility is “</a:t>
            </a:r>
            <a:r>
              <a:rPr lang="en-SG" sz="1200" b="1" dirty="0"/>
              <a:t>Transport Quality</a:t>
            </a:r>
            <a:r>
              <a:rPr lang="en-SG" sz="1200" dirty="0"/>
              <a:t>”. </a:t>
            </a:r>
            <a:r>
              <a:rPr lang="en-US" sz="1200" dirty="0"/>
              <a:t>Older buses may be less reliable and less equipped with modern amenities such as air conditioning, making bus travel less attractive to passengers. Additionally, older buses may require more frequent maintenance and repairs, leading to disruptions in bus services and longer wait times for passengers.</a:t>
            </a:r>
            <a:endParaRPr lang="en-SG" sz="1200" dirty="0"/>
          </a:p>
          <a:p>
            <a:pPr marL="0" indent="0" algn="just">
              <a:buClr>
                <a:schemeClr val="hlink"/>
              </a:buClr>
              <a:buSzPts val="1100"/>
            </a:pPr>
            <a:endParaRPr lang="en-SG" sz="1200" dirty="0"/>
          </a:p>
          <a:p>
            <a:pPr marL="0" indent="0" algn="just">
              <a:buClr>
                <a:schemeClr val="hlink"/>
              </a:buClr>
              <a:buSzPts val="1100"/>
            </a:pPr>
            <a:r>
              <a:rPr lang="en-US" sz="1200" dirty="0"/>
              <a:t>As shown in the chart, Singapore government invested in </a:t>
            </a:r>
            <a:r>
              <a:rPr lang="en-US" sz="1200" dirty="0" err="1"/>
              <a:t>alot</a:t>
            </a:r>
            <a:r>
              <a:rPr lang="en-US" sz="1200" dirty="0"/>
              <a:t> of new buses in 2014 and 2015, however that was more than 5 years ago and the buses now are of course older, less reliable and would be of lower quality. So I believe that the government should start investing in new buses</a:t>
            </a:r>
            <a:endParaRPr sz="1200" dirty="0"/>
          </a:p>
        </p:txBody>
      </p:sp>
      <p:sp>
        <p:nvSpPr>
          <p:cNvPr id="691" name="Google Shape;691;p41"/>
          <p:cNvSpPr txBox="1">
            <a:spLocks noGrp="1"/>
          </p:cNvSpPr>
          <p:nvPr>
            <p:ph type="title" idx="4"/>
          </p:nvPr>
        </p:nvSpPr>
        <p:spPr>
          <a:xfrm>
            <a:off x="910736" y="480964"/>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Country level</a:t>
            </a:r>
            <a:endParaRPr sz="2400"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5DE2B869-D137-4C12-84CE-A843412B0442}"/>
              </a:ext>
            </a:extLst>
          </p:cNvPr>
          <p:cNvSpPr txBox="1">
            <a:spLocks/>
          </p:cNvSpPr>
          <p:nvPr/>
        </p:nvSpPr>
        <p:spPr>
          <a:xfrm>
            <a:off x="1435989" y="817349"/>
            <a:ext cx="3136011"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r>
              <a:rPr lang="en-US" sz="1200" b="1" dirty="0"/>
              <a:t>Singapore Bus age analysis</a:t>
            </a:r>
          </a:p>
        </p:txBody>
      </p:sp>
      <p:pic>
        <p:nvPicPr>
          <p:cNvPr id="3074" name="Picture 2">
            <a:extLst>
              <a:ext uri="{FF2B5EF4-FFF2-40B4-BE49-F238E27FC236}">
                <a16:creationId xmlns:a16="http://schemas.microsoft.com/office/drawing/2014/main" id="{24540F0A-C39C-43B6-A9F9-C72AD4EEF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9" y="1099227"/>
            <a:ext cx="5115042" cy="312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683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4949976" y="1159136"/>
            <a:ext cx="3735784" cy="3536172"/>
          </a:xfrm>
          <a:prstGeom prst="rect">
            <a:avLst/>
          </a:prstGeom>
        </p:spPr>
        <p:txBody>
          <a:bodyPr spcFirstLastPara="1" wrap="square" lIns="91425" tIns="91425" rIns="91425" bIns="91425" anchor="t" anchorCtr="0">
            <a:noAutofit/>
          </a:bodyPr>
          <a:lstStyle/>
          <a:p>
            <a:pPr marL="0" indent="0" algn="just">
              <a:buClr>
                <a:schemeClr val="hlink"/>
              </a:buClr>
              <a:buSzPts val="1100"/>
            </a:pPr>
            <a:r>
              <a:rPr lang="en-SG" sz="1200" dirty="0"/>
              <a:t>Another one of the metrics to measure public bus accessibility is “</a:t>
            </a:r>
            <a:r>
              <a:rPr lang="en-SG" sz="1200" b="1" dirty="0"/>
              <a:t>Bus stop density</a:t>
            </a:r>
            <a:r>
              <a:rPr lang="en-SG" sz="1200" dirty="0"/>
              <a:t>”, which measures the number of bus stops per unit area and indicates availability of bus stops near a location.</a:t>
            </a:r>
          </a:p>
          <a:p>
            <a:pPr marL="0" indent="0" algn="just">
              <a:buClr>
                <a:schemeClr val="hlink"/>
              </a:buClr>
              <a:buSzPts val="1100"/>
            </a:pPr>
            <a:endParaRPr lang="en-SG" sz="1200" dirty="0"/>
          </a:p>
          <a:p>
            <a:pPr marL="0" indent="0" algn="just">
              <a:buClr>
                <a:schemeClr val="hlink"/>
              </a:buClr>
              <a:buSzPts val="1100"/>
            </a:pPr>
            <a:r>
              <a:rPr lang="en-SG" sz="1200" dirty="0"/>
              <a:t>As shown in the map, different areas of Singapore have differing numbers of bus stops, with darker regions having more bus stops.</a:t>
            </a:r>
          </a:p>
          <a:p>
            <a:pPr marL="0" indent="0" algn="just">
              <a:buClr>
                <a:schemeClr val="hlink"/>
              </a:buClr>
              <a:buSzPts val="1100"/>
            </a:pPr>
            <a:endParaRPr lang="en-SG" sz="1200" dirty="0"/>
          </a:p>
          <a:p>
            <a:pPr marL="0" indent="0" algn="just">
              <a:buClr>
                <a:schemeClr val="hlink"/>
              </a:buClr>
              <a:buSzPts val="1100"/>
            </a:pPr>
            <a:r>
              <a:rPr lang="en-SG" sz="1200" dirty="0"/>
              <a:t>The Singapore Public transport system has a far reach and every region of Singapore is accessible by bus.</a:t>
            </a:r>
          </a:p>
          <a:p>
            <a:pPr marL="0" indent="0" algn="just">
              <a:buClr>
                <a:schemeClr val="hlink"/>
              </a:buClr>
              <a:buSzPts val="1100"/>
            </a:pPr>
            <a:endParaRPr lang="en-SG" sz="1200" dirty="0"/>
          </a:p>
          <a:p>
            <a:pPr marL="0" indent="0" algn="just">
              <a:buClr>
                <a:schemeClr val="hlink"/>
              </a:buClr>
              <a:buSzPts val="1100"/>
            </a:pPr>
            <a:r>
              <a:rPr lang="en-SG" sz="1200" dirty="0"/>
              <a:t>However why do you think The number of bus stops differ for certain regions?</a:t>
            </a:r>
            <a:endParaRPr sz="1200"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Country level</a:t>
            </a:r>
            <a:endParaRPr sz="2400"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3EE4FB19-E5C0-45CF-9718-037EDA836F98}"/>
              </a:ext>
            </a:extLst>
          </p:cNvPr>
          <p:cNvSpPr txBox="1">
            <a:spLocks/>
          </p:cNvSpPr>
          <p:nvPr/>
        </p:nvSpPr>
        <p:spPr>
          <a:xfrm>
            <a:off x="1132452" y="1204762"/>
            <a:ext cx="3022723"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r>
              <a:rPr lang="en-US" sz="1200" b="1" dirty="0"/>
              <a:t>Singapore Bus Stop Density analysis</a:t>
            </a:r>
          </a:p>
        </p:txBody>
      </p:sp>
      <p:pic>
        <p:nvPicPr>
          <p:cNvPr id="5" name="Picture 4">
            <a:extLst>
              <a:ext uri="{FF2B5EF4-FFF2-40B4-BE49-F238E27FC236}">
                <a16:creationId xmlns:a16="http://schemas.microsoft.com/office/drawing/2014/main" id="{2A326A1D-85F7-F2BA-C1D3-36ED2FBAD607}"/>
              </a:ext>
            </a:extLst>
          </p:cNvPr>
          <p:cNvPicPr>
            <a:picLocks noChangeAspect="1"/>
          </p:cNvPicPr>
          <p:nvPr/>
        </p:nvPicPr>
        <p:blipFill>
          <a:blip r:embed="rId3"/>
          <a:stretch>
            <a:fillRect/>
          </a:stretch>
        </p:blipFill>
        <p:spPr>
          <a:xfrm>
            <a:off x="569093" y="1568968"/>
            <a:ext cx="4307828" cy="2075169"/>
          </a:xfrm>
          <a:prstGeom prst="rect">
            <a:avLst/>
          </a:prstGeom>
        </p:spPr>
      </p:pic>
    </p:spTree>
    <p:extLst>
      <p:ext uri="{BB962C8B-B14F-4D97-AF65-F5344CB8AC3E}">
        <p14:creationId xmlns:p14="http://schemas.microsoft.com/office/powerpoint/2010/main" val="25266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2680415" y="1287684"/>
            <a:ext cx="518618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solidFill>
                  <a:schemeClr val="tx1"/>
                </a:solidFill>
              </a:rPr>
              <a:t>Objective 2</a:t>
            </a:r>
            <a:endParaRPr dirty="0">
              <a:solidFill>
                <a:schemeClr val="tx1"/>
              </a:solidFill>
            </a:endParaRPr>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w="9525" cap="flat" cmpd="sng">
                <a:solidFill>
                  <a:srgbClr val="FFFFFF"/>
                </a:solidFill>
                <a:prstDash val="solid"/>
                <a:round/>
                <a:headEnd type="none" w="sm" len="sm"/>
                <a:tailEnd type="none" w="sm" len="sm"/>
              </a:ln>
              <a:noFill/>
              <a:effectLst/>
              <a:uLnTx/>
              <a:uFillTx/>
              <a:latin typeface="Bebas Neue"/>
              <a:cs typeface="Arial"/>
              <a:sym typeface="Aria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Subtitle 5">
            <a:extLst>
              <a:ext uri="{FF2B5EF4-FFF2-40B4-BE49-F238E27FC236}">
                <a16:creationId xmlns:a16="http://schemas.microsoft.com/office/drawing/2014/main" id="{37844134-22F1-F347-79FE-2A7E397D163C}"/>
              </a:ext>
            </a:extLst>
          </p:cNvPr>
          <p:cNvSpPr>
            <a:spLocks noGrp="1"/>
          </p:cNvSpPr>
          <p:nvPr>
            <p:ph type="subTitle" idx="1"/>
          </p:nvPr>
        </p:nvSpPr>
        <p:spPr>
          <a:xfrm>
            <a:off x="2106358" y="2878308"/>
            <a:ext cx="4580400" cy="577020"/>
          </a:xfrm>
        </p:spPr>
        <p:txBody>
          <a:bodyPr/>
          <a:lstStyle/>
          <a:p>
            <a:r>
              <a:rPr lang="en-US" dirty="0">
                <a:solidFill>
                  <a:schemeClr val="tx1"/>
                </a:solidFill>
              </a:rPr>
              <a:t>To compare the difference in the accessibility of the bus system between old towns and new towns</a:t>
            </a:r>
            <a:endParaRPr lang="en-SG" dirty="0">
              <a:solidFill>
                <a:schemeClr val="tx1"/>
              </a:solidFill>
            </a:endParaRPr>
          </a:p>
          <a:p>
            <a:endParaRPr lang="en-SG" dirty="0"/>
          </a:p>
        </p:txBody>
      </p:sp>
    </p:spTree>
    <p:extLst>
      <p:ext uri="{BB962C8B-B14F-4D97-AF65-F5344CB8AC3E}">
        <p14:creationId xmlns:p14="http://schemas.microsoft.com/office/powerpoint/2010/main" val="146879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Objectives</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 and Approach</a:t>
            </a:r>
            <a:endParaRPr dirty="0"/>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a:t>
            </a:r>
            <a:endParaRPr dirty="0"/>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Data cleansing into useful data points</a:t>
            </a:r>
            <a:endParaRPr dirty="0"/>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514" name="Google Shape;514;p38"/>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Data visualization using seaborn and </a:t>
            </a:r>
            <a:r>
              <a:rPr lang="en-SG" dirty="0" err="1"/>
              <a:t>plotly</a:t>
            </a:r>
            <a:endParaRPr dirty="0"/>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6" name="Google Shape;516;p38"/>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Conclusions</a:t>
            </a:r>
            <a:endParaRPr dirty="0"/>
          </a:p>
        </p:txBody>
      </p:sp>
      <p:sp>
        <p:nvSpPr>
          <p:cNvPr id="517" name="Google Shape;517;p38"/>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and Recommendations</a:t>
            </a:r>
            <a:endParaRPr dirty="0"/>
          </a:p>
        </p:txBody>
      </p:sp>
      <p:sp>
        <p:nvSpPr>
          <p:cNvPr id="518" name="Google Shape;518;p38"/>
          <p:cNvSpPr txBox="1">
            <a:spLocks noGrp="1"/>
          </p:cNvSpPr>
          <p:nvPr>
            <p:ph type="title" idx="14"/>
          </p:nvPr>
        </p:nvSpPr>
        <p:spPr>
          <a:xfrm>
            <a:off x="46638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4693916" y="1421431"/>
            <a:ext cx="3735784" cy="3068896"/>
          </a:xfrm>
          <a:prstGeom prst="rect">
            <a:avLst/>
          </a:prstGeom>
        </p:spPr>
        <p:txBody>
          <a:bodyPr spcFirstLastPara="1" wrap="square" lIns="91425" tIns="91425" rIns="91425" bIns="91425" anchor="t" anchorCtr="0">
            <a:noAutofit/>
          </a:bodyPr>
          <a:lstStyle/>
          <a:p>
            <a:pPr marL="0" indent="0" algn="just">
              <a:buClr>
                <a:schemeClr val="hlink"/>
              </a:buClr>
              <a:buSzPts val="1100"/>
            </a:pPr>
            <a:r>
              <a:rPr lang="en-SG" sz="1200" dirty="0"/>
              <a:t>As seen from this graph from the previous Objective, there is a wide range of distribution for the </a:t>
            </a:r>
            <a:r>
              <a:rPr lang="en-SG" sz="1200" dirty="0" err="1"/>
              <a:t>bus_stops_per_sqkm</a:t>
            </a:r>
            <a:r>
              <a:rPr lang="en-SG" sz="1200" dirty="0"/>
              <a:t> in different Towns in Singapore.</a:t>
            </a:r>
          </a:p>
          <a:p>
            <a:pPr marL="0" indent="0" algn="just">
              <a:buClr>
                <a:schemeClr val="hlink"/>
              </a:buClr>
              <a:buSzPts val="1100"/>
            </a:pPr>
            <a:endParaRPr lang="en-SG" sz="1200" dirty="0"/>
          </a:p>
          <a:p>
            <a:pPr marL="0" indent="0" algn="just">
              <a:buClr>
                <a:schemeClr val="hlink"/>
              </a:buClr>
              <a:buSzPts val="1100"/>
            </a:pPr>
            <a:r>
              <a:rPr lang="en-SG" sz="1200" dirty="0"/>
              <a:t>That led me to think about all the possible causes for this situation, and I came up with the hypothesis.</a:t>
            </a:r>
          </a:p>
          <a:p>
            <a:pPr marL="0" indent="0" algn="just">
              <a:buClr>
                <a:schemeClr val="hlink"/>
              </a:buClr>
              <a:buSzPts val="1100"/>
            </a:pPr>
            <a:endParaRPr lang="en-SG" sz="1200" dirty="0"/>
          </a:p>
          <a:p>
            <a:pPr marL="0" indent="0" algn="just">
              <a:buClr>
                <a:schemeClr val="hlink"/>
              </a:buClr>
              <a:buSzPts val="1100"/>
            </a:pPr>
            <a:r>
              <a:rPr lang="en-SG" sz="1200" dirty="0"/>
              <a:t>Hypothesis:</a:t>
            </a:r>
          </a:p>
          <a:p>
            <a:pPr marL="0" indent="0" algn="just">
              <a:buClr>
                <a:schemeClr val="hlink"/>
              </a:buClr>
              <a:buSzPts val="1100"/>
            </a:pPr>
            <a:r>
              <a:rPr lang="en-SG" sz="1200" dirty="0"/>
              <a:t>The accessibility of the bus system in each Town is different based on the age of the town.</a:t>
            </a:r>
          </a:p>
          <a:p>
            <a:pPr marL="0" indent="0" algn="just">
              <a:buClr>
                <a:schemeClr val="hlink"/>
              </a:buClr>
              <a:buSzPts val="1100"/>
            </a:pPr>
            <a:endParaRPr lang="en-SG" sz="1200" dirty="0"/>
          </a:p>
          <a:p>
            <a:pPr marL="0" indent="0" algn="just">
              <a:buClr>
                <a:schemeClr val="hlink"/>
              </a:buClr>
              <a:buSzPts val="1100"/>
            </a:pPr>
            <a:r>
              <a:rPr lang="en-SG" sz="1200" dirty="0"/>
              <a:t>So in order to </a:t>
            </a:r>
            <a:r>
              <a:rPr lang="en-SG" sz="1200" dirty="0" err="1"/>
              <a:t>procede</a:t>
            </a:r>
            <a:r>
              <a:rPr lang="en-SG" sz="1200" dirty="0"/>
              <a:t> with this test, I picked out two towns one considered relatively newer which would be Punggol and one considered relatively older which would be Bishan.</a:t>
            </a:r>
            <a:endParaRPr sz="1200"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town level</a:t>
            </a:r>
            <a:endParaRPr sz="2400"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3EE4FB19-E5C0-45CF-9718-037EDA836F98}"/>
              </a:ext>
            </a:extLst>
          </p:cNvPr>
          <p:cNvSpPr txBox="1">
            <a:spLocks/>
          </p:cNvSpPr>
          <p:nvPr/>
        </p:nvSpPr>
        <p:spPr>
          <a:xfrm>
            <a:off x="723890" y="1173351"/>
            <a:ext cx="3022723"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r>
              <a:rPr lang="en-US" sz="1200" b="1" dirty="0"/>
              <a:t>Singapore Bus Stop Density analysis</a:t>
            </a:r>
          </a:p>
        </p:txBody>
      </p:sp>
      <p:pic>
        <p:nvPicPr>
          <p:cNvPr id="5" name="Picture 4">
            <a:extLst>
              <a:ext uri="{FF2B5EF4-FFF2-40B4-BE49-F238E27FC236}">
                <a16:creationId xmlns:a16="http://schemas.microsoft.com/office/drawing/2014/main" id="{2A326A1D-85F7-F2BA-C1D3-36ED2FBAD607}"/>
              </a:ext>
            </a:extLst>
          </p:cNvPr>
          <p:cNvPicPr>
            <a:picLocks noChangeAspect="1"/>
          </p:cNvPicPr>
          <p:nvPr/>
        </p:nvPicPr>
        <p:blipFill>
          <a:blip r:embed="rId3"/>
          <a:stretch>
            <a:fillRect/>
          </a:stretch>
        </p:blipFill>
        <p:spPr>
          <a:xfrm>
            <a:off x="360088" y="1542691"/>
            <a:ext cx="4307828" cy="2075169"/>
          </a:xfrm>
          <a:prstGeom prst="rect">
            <a:avLst/>
          </a:prstGeom>
        </p:spPr>
      </p:pic>
    </p:spTree>
    <p:extLst>
      <p:ext uri="{BB962C8B-B14F-4D97-AF65-F5344CB8AC3E}">
        <p14:creationId xmlns:p14="http://schemas.microsoft.com/office/powerpoint/2010/main" val="70894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5643154" y="877821"/>
            <a:ext cx="3239542" cy="3612505"/>
          </a:xfrm>
          <a:prstGeom prst="rect">
            <a:avLst/>
          </a:prstGeom>
        </p:spPr>
        <p:txBody>
          <a:bodyPr spcFirstLastPara="1" wrap="square" lIns="91425" tIns="91425" rIns="91425" bIns="91425" numCol="1" anchor="t" anchorCtr="0">
            <a:noAutofit/>
          </a:bodyPr>
          <a:lstStyle/>
          <a:p>
            <a:pPr marL="0" indent="0" algn="ctr">
              <a:buClr>
                <a:schemeClr val="hlink"/>
              </a:buClr>
              <a:buSzPts val="1100"/>
            </a:pPr>
            <a:endParaRPr lang="en-SG" sz="1100" dirty="0"/>
          </a:p>
          <a:p>
            <a:pPr marL="0" indent="0" algn="ctr">
              <a:buClr>
                <a:schemeClr val="hlink"/>
              </a:buClr>
              <a:buSzPts val="1100"/>
            </a:pPr>
            <a:r>
              <a:rPr lang="en-SG" sz="1100" dirty="0"/>
              <a:t>So firstly let us take a look at how practical the bus systems in these regions are.</a:t>
            </a:r>
          </a:p>
          <a:p>
            <a:pPr marL="0" indent="0" algn="ctr">
              <a:buClr>
                <a:schemeClr val="hlink"/>
              </a:buClr>
              <a:buSzPts val="1100"/>
            </a:pPr>
            <a:endParaRPr lang="en-SG" sz="1100" dirty="0"/>
          </a:p>
          <a:p>
            <a:pPr marL="0" indent="0" algn="ctr">
              <a:buClr>
                <a:schemeClr val="hlink"/>
              </a:buClr>
              <a:buSzPts val="1100"/>
            </a:pPr>
            <a:r>
              <a:rPr lang="en-SG" sz="1100" dirty="0"/>
              <a:t>This histogram shows the distribution of bus stops that I consider “accessible” (within 300m) to the neighbourhoods in each Town</a:t>
            </a:r>
          </a:p>
          <a:p>
            <a:pPr marL="0" indent="0" algn="ctr">
              <a:buClr>
                <a:schemeClr val="hlink"/>
              </a:buClr>
              <a:buSzPts val="1100"/>
            </a:pPr>
            <a:endParaRPr lang="en-SG" sz="1100" dirty="0"/>
          </a:p>
          <a:p>
            <a:pPr marL="0" indent="0" algn="ctr">
              <a:buClr>
                <a:schemeClr val="hlink"/>
              </a:buClr>
              <a:buSzPts val="1100"/>
            </a:pPr>
            <a:r>
              <a:rPr lang="en-SG" sz="1100" dirty="0"/>
              <a:t>As you can see Neighbourhoods in Toa </a:t>
            </a:r>
            <a:r>
              <a:rPr lang="en-SG" sz="1100" dirty="0" err="1"/>
              <a:t>payoh</a:t>
            </a:r>
            <a:r>
              <a:rPr lang="en-SG" sz="1100" dirty="0"/>
              <a:t> tend to have more Bus Stops that can be accessed within 300m.</a:t>
            </a:r>
          </a:p>
          <a:p>
            <a:pPr marL="0" indent="0" algn="ctr">
              <a:buClr>
                <a:schemeClr val="hlink"/>
              </a:buClr>
              <a:buSzPts val="1100"/>
            </a:pPr>
            <a:endParaRPr lang="en-SG" sz="1100" dirty="0"/>
          </a:p>
          <a:p>
            <a:pPr marL="0" indent="0" algn="ctr">
              <a:buClr>
                <a:schemeClr val="hlink"/>
              </a:buClr>
              <a:buSzPts val="1100"/>
            </a:pPr>
            <a:r>
              <a:rPr lang="en-SG" sz="1100" dirty="0"/>
              <a:t>However this does not mean much as just because there are more bus stop that are accessible, doesn’t mean that the system in that town is necessarily more useful</a:t>
            </a:r>
          </a:p>
          <a:p>
            <a:pPr marL="0" indent="0" algn="just">
              <a:buClr>
                <a:schemeClr val="hlink"/>
              </a:buClr>
              <a:buSzPts val="1100"/>
            </a:pPr>
            <a:endParaRPr sz="1200"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a:t>
            </a:r>
            <a:r>
              <a:rPr lang="en-SG" sz="2400" dirty="0" err="1"/>
              <a:t>TOWn</a:t>
            </a:r>
            <a:r>
              <a:rPr lang="en-SG" sz="2400" dirty="0"/>
              <a:t> level</a:t>
            </a:r>
            <a:endParaRPr sz="2400"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3EE4FB19-E5C0-45CF-9718-037EDA836F98}"/>
              </a:ext>
            </a:extLst>
          </p:cNvPr>
          <p:cNvSpPr txBox="1">
            <a:spLocks/>
          </p:cNvSpPr>
          <p:nvPr/>
        </p:nvSpPr>
        <p:spPr>
          <a:xfrm>
            <a:off x="723890" y="1173351"/>
            <a:ext cx="3022723"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endParaRPr lang="en-US" sz="1200" b="1" dirty="0"/>
          </a:p>
        </p:txBody>
      </p:sp>
      <p:pic>
        <p:nvPicPr>
          <p:cNvPr id="6" name="Picture 5">
            <a:extLst>
              <a:ext uri="{FF2B5EF4-FFF2-40B4-BE49-F238E27FC236}">
                <a16:creationId xmlns:a16="http://schemas.microsoft.com/office/drawing/2014/main" id="{524044AD-17B4-5A79-F366-4F7D4D2B68DA}"/>
              </a:ext>
            </a:extLst>
          </p:cNvPr>
          <p:cNvPicPr>
            <a:picLocks noChangeAspect="1"/>
          </p:cNvPicPr>
          <p:nvPr/>
        </p:nvPicPr>
        <p:blipFill>
          <a:blip r:embed="rId3"/>
          <a:stretch>
            <a:fillRect/>
          </a:stretch>
        </p:blipFill>
        <p:spPr>
          <a:xfrm>
            <a:off x="581884" y="1141835"/>
            <a:ext cx="5061270" cy="2918210"/>
          </a:xfrm>
          <a:prstGeom prst="rect">
            <a:avLst/>
          </a:prstGeom>
        </p:spPr>
      </p:pic>
    </p:spTree>
    <p:extLst>
      <p:ext uri="{BB962C8B-B14F-4D97-AF65-F5344CB8AC3E}">
        <p14:creationId xmlns:p14="http://schemas.microsoft.com/office/powerpoint/2010/main" val="1688382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5250666" y="954155"/>
            <a:ext cx="3179034" cy="3536172"/>
          </a:xfrm>
          <a:prstGeom prst="rect">
            <a:avLst/>
          </a:prstGeom>
        </p:spPr>
        <p:txBody>
          <a:bodyPr spcFirstLastPara="1" wrap="square" lIns="91425" tIns="91425" rIns="91425" bIns="91425" anchor="t" anchorCtr="0">
            <a:noAutofit/>
          </a:bodyPr>
          <a:lstStyle/>
          <a:p>
            <a:pPr marL="0" indent="0" algn="just">
              <a:buClr>
                <a:schemeClr val="hlink"/>
              </a:buClr>
              <a:buSzPts val="1100"/>
            </a:pPr>
            <a:r>
              <a:rPr lang="en-SG" sz="1200" dirty="0"/>
              <a:t>To gain a deeper level of understanding, we will be looking into the amount of bus services that are accessible instead.</a:t>
            </a:r>
          </a:p>
          <a:p>
            <a:pPr marL="0" indent="0" algn="just">
              <a:buClr>
                <a:schemeClr val="hlink"/>
              </a:buClr>
              <a:buSzPts val="1100"/>
            </a:pPr>
            <a:endParaRPr lang="en-SG" sz="1200" dirty="0"/>
          </a:p>
          <a:p>
            <a:pPr marL="0" indent="0" algn="just">
              <a:buClr>
                <a:schemeClr val="hlink"/>
              </a:buClr>
              <a:buSzPts val="1100"/>
            </a:pPr>
            <a:r>
              <a:rPr lang="en-SG" sz="1200" dirty="0"/>
              <a:t>As seen from this graph, there are generally more bus stops that have access to more bus services available to Toa Payoh residents. There is even a neighbourhood which has access to more than 20  bus services, which I would assume means that the bus interchange is within close reach</a:t>
            </a:r>
          </a:p>
          <a:p>
            <a:pPr marL="0" indent="0" algn="just">
              <a:buClr>
                <a:schemeClr val="hlink"/>
              </a:buClr>
              <a:buSzPts val="1100"/>
            </a:pPr>
            <a:endParaRPr lang="en-SG" sz="1200" dirty="0"/>
          </a:p>
          <a:p>
            <a:pPr marL="0" indent="0" algn="just">
              <a:buClr>
                <a:schemeClr val="hlink"/>
              </a:buClr>
              <a:buSzPts val="1100"/>
            </a:pPr>
            <a:r>
              <a:rPr lang="en-SG" sz="1200" dirty="0"/>
              <a:t>Therefore it can be said that the bus system in Toa Payoh, the older town is more practical as it is generally more flexible as there are more bus stops and services  to choose from.</a:t>
            </a:r>
          </a:p>
          <a:p>
            <a:pPr marL="0" indent="0" algn="just">
              <a:buClr>
                <a:schemeClr val="hlink"/>
              </a:buClr>
              <a:buSzPts val="1100"/>
            </a:pPr>
            <a:endParaRPr lang="en-SG" sz="1200" dirty="0"/>
          </a:p>
          <a:p>
            <a:pPr marL="0" indent="0" algn="just">
              <a:buClr>
                <a:schemeClr val="hlink"/>
              </a:buClr>
              <a:buSzPts val="1100"/>
            </a:pPr>
            <a:endParaRPr lang="en-SG" sz="1200"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a:t>
            </a:r>
            <a:r>
              <a:rPr lang="en-SG" sz="2400" dirty="0" err="1"/>
              <a:t>TOWn</a:t>
            </a:r>
            <a:r>
              <a:rPr lang="en-SG" sz="2400" dirty="0"/>
              <a:t> level</a:t>
            </a:r>
            <a:endParaRPr sz="2400"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3EE4FB19-E5C0-45CF-9718-037EDA836F98}"/>
              </a:ext>
            </a:extLst>
          </p:cNvPr>
          <p:cNvSpPr txBox="1">
            <a:spLocks/>
          </p:cNvSpPr>
          <p:nvPr/>
        </p:nvSpPr>
        <p:spPr>
          <a:xfrm>
            <a:off x="723890" y="1173351"/>
            <a:ext cx="3022723"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endParaRPr lang="en-US" sz="1200" b="1" dirty="0"/>
          </a:p>
        </p:txBody>
      </p:sp>
      <p:pic>
        <p:nvPicPr>
          <p:cNvPr id="3" name="Picture 2">
            <a:extLst>
              <a:ext uri="{FF2B5EF4-FFF2-40B4-BE49-F238E27FC236}">
                <a16:creationId xmlns:a16="http://schemas.microsoft.com/office/drawing/2014/main" id="{8EB53DB3-9BCA-CF94-A16D-44D718038820}"/>
              </a:ext>
            </a:extLst>
          </p:cNvPr>
          <p:cNvPicPr>
            <a:picLocks noChangeAspect="1"/>
          </p:cNvPicPr>
          <p:nvPr/>
        </p:nvPicPr>
        <p:blipFill>
          <a:blip r:embed="rId3"/>
          <a:stretch>
            <a:fillRect/>
          </a:stretch>
        </p:blipFill>
        <p:spPr>
          <a:xfrm>
            <a:off x="392225" y="1216450"/>
            <a:ext cx="4858441" cy="2793305"/>
          </a:xfrm>
          <a:prstGeom prst="rect">
            <a:avLst/>
          </a:prstGeom>
        </p:spPr>
      </p:pic>
    </p:spTree>
    <p:extLst>
      <p:ext uri="{BB962C8B-B14F-4D97-AF65-F5344CB8AC3E}">
        <p14:creationId xmlns:p14="http://schemas.microsoft.com/office/powerpoint/2010/main" val="3144168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5250666" y="954155"/>
            <a:ext cx="3179034" cy="3536172"/>
          </a:xfrm>
          <a:prstGeom prst="rect">
            <a:avLst/>
          </a:prstGeom>
        </p:spPr>
        <p:txBody>
          <a:bodyPr spcFirstLastPara="1" wrap="square" lIns="91425" tIns="91425" rIns="91425" bIns="91425" anchor="t" anchorCtr="0">
            <a:noAutofit/>
          </a:bodyPr>
          <a:lstStyle/>
          <a:p>
            <a:pPr marL="0" indent="0" algn="just">
              <a:buClr>
                <a:schemeClr val="hlink"/>
              </a:buClr>
              <a:buSzPts val="1100"/>
            </a:pPr>
            <a:r>
              <a:rPr lang="en-SG" sz="1200" dirty="0"/>
              <a:t>This is a map of the areas that can be accessed through Buses in the respective towns.</a:t>
            </a:r>
          </a:p>
          <a:p>
            <a:pPr marL="0" indent="0" algn="just">
              <a:buClr>
                <a:schemeClr val="hlink"/>
              </a:buClr>
              <a:buSzPts val="1100"/>
            </a:pPr>
            <a:endParaRPr lang="en-SG" sz="1200" dirty="0"/>
          </a:p>
          <a:p>
            <a:pPr marL="0" indent="0" algn="just">
              <a:buClr>
                <a:schemeClr val="hlink"/>
              </a:buClr>
              <a:buSzPts val="1100"/>
            </a:pPr>
            <a:r>
              <a:rPr lang="en-SG" sz="1200" dirty="0"/>
              <a:t>Due to Singapore being a small country and having a well developed public transport system, majority of the island can be accessed by buses accessible to residents living in each town, however clearly there are some flaws such as buses from </a:t>
            </a:r>
            <a:r>
              <a:rPr lang="en-SG" sz="1200" dirty="0" err="1"/>
              <a:t>punggol</a:t>
            </a:r>
            <a:r>
              <a:rPr lang="en-SG" sz="1200" dirty="0"/>
              <a:t> do not have as wide a reach as buses from toa </a:t>
            </a:r>
            <a:r>
              <a:rPr lang="en-SG" sz="1200" dirty="0" err="1"/>
              <a:t>payoh</a:t>
            </a:r>
            <a:r>
              <a:rPr lang="en-SG" sz="1200" dirty="0"/>
              <a:t>, and as </a:t>
            </a:r>
            <a:r>
              <a:rPr lang="en-SG" sz="1200" dirty="0" err="1"/>
              <a:t>punggol</a:t>
            </a:r>
            <a:r>
              <a:rPr lang="en-SG" sz="1200" dirty="0"/>
              <a:t> has fewer bus services available although most places are accessible, efficiency might be an issue as if your destination is across the entire island, it is likely that the bus will take a huge detour before reaching your destination.</a:t>
            </a:r>
          </a:p>
          <a:p>
            <a:pPr marL="0" indent="0" algn="just">
              <a:buClr>
                <a:schemeClr val="hlink"/>
              </a:buClr>
              <a:buSzPts val="1100"/>
            </a:pPr>
            <a:endParaRPr lang="en-SG" sz="1200"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a:t>
            </a:r>
            <a:r>
              <a:rPr lang="en-SG" sz="2400" dirty="0" err="1"/>
              <a:t>TOWn</a:t>
            </a:r>
            <a:r>
              <a:rPr lang="en-SG" sz="2400" dirty="0"/>
              <a:t> level</a:t>
            </a:r>
            <a:endParaRPr sz="2400"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3EE4FB19-E5C0-45CF-9718-037EDA836F98}"/>
              </a:ext>
            </a:extLst>
          </p:cNvPr>
          <p:cNvSpPr txBox="1">
            <a:spLocks/>
          </p:cNvSpPr>
          <p:nvPr/>
        </p:nvSpPr>
        <p:spPr>
          <a:xfrm>
            <a:off x="723890" y="1173351"/>
            <a:ext cx="3022723"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endParaRPr lang="en-US" sz="1200" b="1" dirty="0"/>
          </a:p>
        </p:txBody>
      </p:sp>
      <p:pic>
        <p:nvPicPr>
          <p:cNvPr id="4" name="Picture 3">
            <a:extLst>
              <a:ext uri="{FF2B5EF4-FFF2-40B4-BE49-F238E27FC236}">
                <a16:creationId xmlns:a16="http://schemas.microsoft.com/office/drawing/2014/main" id="{A9239A7E-0035-A5F8-BB69-F795AE0A1E21}"/>
              </a:ext>
            </a:extLst>
          </p:cNvPr>
          <p:cNvPicPr>
            <a:picLocks noChangeAspect="1"/>
          </p:cNvPicPr>
          <p:nvPr/>
        </p:nvPicPr>
        <p:blipFill>
          <a:blip r:embed="rId3"/>
          <a:stretch>
            <a:fillRect/>
          </a:stretch>
        </p:blipFill>
        <p:spPr>
          <a:xfrm>
            <a:off x="610274" y="1287193"/>
            <a:ext cx="4575681" cy="2395471"/>
          </a:xfrm>
          <a:prstGeom prst="rect">
            <a:avLst/>
          </a:prstGeom>
        </p:spPr>
      </p:pic>
    </p:spTree>
    <p:extLst>
      <p:ext uri="{BB962C8B-B14F-4D97-AF65-F5344CB8AC3E}">
        <p14:creationId xmlns:p14="http://schemas.microsoft.com/office/powerpoint/2010/main" val="265398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41"/>
          <p:cNvSpPr txBox="1">
            <a:spLocks noGrp="1"/>
          </p:cNvSpPr>
          <p:nvPr>
            <p:ph type="subTitle" idx="3"/>
          </p:nvPr>
        </p:nvSpPr>
        <p:spPr>
          <a:xfrm>
            <a:off x="704710" y="1262846"/>
            <a:ext cx="7715400" cy="2977725"/>
          </a:xfrm>
          <a:prstGeom prst="rect">
            <a:avLst/>
          </a:prstGeom>
        </p:spPr>
        <p:txBody>
          <a:bodyPr spcFirstLastPara="1" wrap="square" lIns="91425" tIns="91425" rIns="91425" bIns="91425" anchor="t" anchorCtr="0">
            <a:noAutofit/>
          </a:bodyPr>
          <a:lstStyle/>
          <a:p>
            <a:pPr marL="0" indent="0" algn="just">
              <a:buClr>
                <a:schemeClr val="hlink"/>
              </a:buClr>
              <a:buSzPts val="1100"/>
            </a:pPr>
            <a:r>
              <a:rPr lang="en-US" sz="1200" dirty="0"/>
              <a:t>Based on the data visualizations and analysis performed, it can be concluded that the accessibility of the bus system in each town is different based on the age of the town. </a:t>
            </a:r>
          </a:p>
          <a:p>
            <a:pPr marL="0" indent="0" algn="just">
              <a:buClr>
                <a:schemeClr val="hlink"/>
              </a:buClr>
              <a:buSzPts val="1100"/>
            </a:pPr>
            <a:endParaRPr lang="en-US" sz="1200" dirty="0"/>
          </a:p>
          <a:p>
            <a:pPr marL="0" indent="0" algn="just">
              <a:buClr>
                <a:schemeClr val="hlink"/>
              </a:buClr>
              <a:buSzPts val="1100"/>
            </a:pPr>
            <a:r>
              <a:rPr lang="en-US" sz="1200" dirty="0"/>
              <a:t>For example, the older town of Toa Payoh has a more densely populated bus stop network compared to the newer town of Punggol. This suggests that the accessibility of the bus system in Toa Payoh is higher compared to Punggol, likely due to the older age of the town, the public transport system in that area was likely able to develop along with the development of overall Singapore’s public transport system where as in the newer town, Punggol many bus services were likely introduced just to accommodate for the residents of the new town making it more sloppy in a sense.</a:t>
            </a:r>
          </a:p>
          <a:p>
            <a:pPr marL="0" indent="0" algn="just">
              <a:buClr>
                <a:schemeClr val="hlink"/>
              </a:buClr>
              <a:buSzPts val="1100"/>
            </a:pPr>
            <a:endParaRPr lang="en-US" sz="1200" dirty="0"/>
          </a:p>
          <a:p>
            <a:pPr marL="0" indent="0" algn="just">
              <a:buClr>
                <a:schemeClr val="hlink"/>
              </a:buClr>
              <a:buSzPts val="1100"/>
            </a:pPr>
            <a:r>
              <a:rPr lang="en-US" sz="1200" dirty="0"/>
              <a:t>In conclusion, the data visualizations and analysis performed provide evidence that supports the hypothesis that the accessibility of the bus system in each town is different based on the age of the town.</a:t>
            </a:r>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Singapore PUBLIC BUS ACCESSIBILITY ANALYSIS – </a:t>
            </a:r>
            <a:r>
              <a:rPr lang="en-SG" sz="2400" dirty="0" err="1"/>
              <a:t>TOWn</a:t>
            </a:r>
            <a:r>
              <a:rPr lang="en-SG" sz="2400" dirty="0"/>
              <a:t> level</a:t>
            </a:r>
            <a:endParaRPr sz="2400" dirty="0"/>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506;p38">
            <a:extLst>
              <a:ext uri="{FF2B5EF4-FFF2-40B4-BE49-F238E27FC236}">
                <a16:creationId xmlns:a16="http://schemas.microsoft.com/office/drawing/2014/main" id="{797AAD0E-0D50-421B-B548-5E0681564402}"/>
              </a:ext>
            </a:extLst>
          </p:cNvPr>
          <p:cNvSpPr txBox="1">
            <a:spLocks/>
          </p:cNvSpPr>
          <p:nvPr/>
        </p:nvSpPr>
        <p:spPr>
          <a:xfrm>
            <a:off x="7105472"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analysis</a:t>
            </a:r>
          </a:p>
        </p:txBody>
      </p:sp>
      <p:grpSp>
        <p:nvGrpSpPr>
          <p:cNvPr id="42" name="Group 41">
            <a:extLst>
              <a:ext uri="{FF2B5EF4-FFF2-40B4-BE49-F238E27FC236}">
                <a16:creationId xmlns:a16="http://schemas.microsoft.com/office/drawing/2014/main" id="{48C4EB91-B06F-4C16-B914-508DEDC646C0}"/>
              </a:ext>
            </a:extLst>
          </p:cNvPr>
          <p:cNvGrpSpPr/>
          <p:nvPr/>
        </p:nvGrpSpPr>
        <p:grpSpPr>
          <a:xfrm>
            <a:off x="6624282" y="271700"/>
            <a:ext cx="711900" cy="252000"/>
            <a:chOff x="6292510" y="258332"/>
            <a:chExt cx="711900" cy="252000"/>
          </a:xfrm>
        </p:grpSpPr>
        <p:sp>
          <p:nvSpPr>
            <p:cNvPr id="43" name="Google Shape;504;p38">
              <a:extLst>
                <a:ext uri="{FF2B5EF4-FFF2-40B4-BE49-F238E27FC236}">
                  <a16:creationId xmlns:a16="http://schemas.microsoft.com/office/drawing/2014/main" id="{7254C7CF-2384-4764-8557-B71767E3E1B4}"/>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38">
              <a:extLst>
                <a:ext uri="{FF2B5EF4-FFF2-40B4-BE49-F238E27FC236}">
                  <a16:creationId xmlns:a16="http://schemas.microsoft.com/office/drawing/2014/main" id="{170FAF52-9391-48B2-991F-5EB90D6FE1F1}"/>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03</a:t>
              </a:r>
            </a:p>
          </p:txBody>
        </p:sp>
      </p:grpSp>
      <p:sp>
        <p:nvSpPr>
          <p:cNvPr id="29" name="Google Shape;690;p41">
            <a:extLst>
              <a:ext uri="{FF2B5EF4-FFF2-40B4-BE49-F238E27FC236}">
                <a16:creationId xmlns:a16="http://schemas.microsoft.com/office/drawing/2014/main" id="{3EE4FB19-E5C0-45CF-9718-037EDA836F98}"/>
              </a:ext>
            </a:extLst>
          </p:cNvPr>
          <p:cNvSpPr txBox="1">
            <a:spLocks/>
          </p:cNvSpPr>
          <p:nvPr/>
        </p:nvSpPr>
        <p:spPr>
          <a:xfrm>
            <a:off x="723890" y="1173351"/>
            <a:ext cx="3022723" cy="325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buClr>
                <a:schemeClr val="hlink"/>
              </a:buClr>
              <a:buSzPts val="1100"/>
            </a:pPr>
            <a:endParaRPr lang="en-US" sz="1200" b="1" dirty="0"/>
          </a:p>
        </p:txBody>
      </p:sp>
    </p:spTree>
    <p:extLst>
      <p:ext uri="{BB962C8B-B14F-4D97-AF65-F5344CB8AC3E}">
        <p14:creationId xmlns:p14="http://schemas.microsoft.com/office/powerpoint/2010/main" val="36733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Conclusion</a:t>
            </a:r>
            <a:endParaRPr dirty="0">
              <a:solidFill>
                <a:schemeClr val="tx1"/>
              </a:solidFill>
            </a:endParaRPr>
          </a:p>
        </p:txBody>
      </p:sp>
      <p:sp>
        <p:nvSpPr>
          <p:cNvPr id="647" name="Google Shape;647;p40"/>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Insights and Recommendations</a:t>
            </a:r>
            <a:endParaRPr dirty="0"/>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Explosion: 8 Points 1">
            <a:extLst>
              <a:ext uri="{FF2B5EF4-FFF2-40B4-BE49-F238E27FC236}">
                <a16:creationId xmlns:a16="http://schemas.microsoft.com/office/drawing/2014/main" id="{61213656-0AB7-2E73-928B-40D1C2B0B554}"/>
              </a:ext>
            </a:extLst>
          </p:cNvPr>
          <p:cNvSpPr/>
          <p:nvPr/>
        </p:nvSpPr>
        <p:spPr>
          <a:xfrm>
            <a:off x="7124500" y="2397239"/>
            <a:ext cx="1391599" cy="18196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4406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47"/>
          <p:cNvSpPr txBox="1">
            <a:spLocks noGrp="1"/>
          </p:cNvSpPr>
          <p:nvPr>
            <p:ph type="subTitle" idx="1"/>
          </p:nvPr>
        </p:nvSpPr>
        <p:spPr>
          <a:xfrm>
            <a:off x="669500" y="1340339"/>
            <a:ext cx="3766594" cy="28558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1200" dirty="0">
                <a:solidFill>
                  <a:schemeClr val="tx1"/>
                </a:solidFill>
                <a:latin typeface="Arimo" panose="020B0604020202020204" charset="0"/>
                <a:ea typeface="Arimo" panose="020B0604020202020204" charset="0"/>
                <a:cs typeface="Arimo" panose="020B0604020202020204" charset="0"/>
              </a:rPr>
              <a:t>Although Singapore’s Public transport system can be said to be of high quality, nothing in this world is perfect so clearly there are some flaws, this includes the age of the buses in recent years.</a:t>
            </a:r>
          </a:p>
          <a:p>
            <a:pPr marL="0" lvl="0" indent="0" algn="ctr" rtl="0">
              <a:spcBef>
                <a:spcPts val="0"/>
              </a:spcBef>
              <a:spcAft>
                <a:spcPts val="0"/>
              </a:spcAft>
              <a:buNone/>
            </a:pPr>
            <a:endParaRPr lang="en-SG" sz="1200" dirty="0">
              <a:solidFill>
                <a:schemeClr val="tx1"/>
              </a:solidFill>
              <a:latin typeface="Arimo" panose="020B0604020202020204" charset="0"/>
              <a:ea typeface="Arimo" panose="020B0604020202020204" charset="0"/>
              <a:cs typeface="Arimo" panose="020B0604020202020204" charset="0"/>
            </a:endParaRPr>
          </a:p>
          <a:p>
            <a:pPr marL="0" lvl="0" indent="0" algn="ctr" rtl="0">
              <a:spcBef>
                <a:spcPts val="0"/>
              </a:spcBef>
              <a:spcAft>
                <a:spcPts val="0"/>
              </a:spcAft>
              <a:buNone/>
            </a:pPr>
            <a:r>
              <a:rPr lang="en-SG" sz="1200" dirty="0">
                <a:solidFill>
                  <a:schemeClr val="tx1"/>
                </a:solidFill>
                <a:latin typeface="Arimo" panose="020B0604020202020204" charset="0"/>
                <a:ea typeface="Arimo" panose="020B0604020202020204" charset="0"/>
                <a:cs typeface="Arimo" panose="020B0604020202020204" charset="0"/>
              </a:rPr>
              <a:t>As the years go on, buses will clearly age and it is important to pay regular attention to this so as to uphold the high quality of the public transport system.</a:t>
            </a:r>
          </a:p>
          <a:p>
            <a:pPr marL="0" lvl="0" indent="0" algn="ctr" rtl="0">
              <a:spcBef>
                <a:spcPts val="0"/>
              </a:spcBef>
              <a:spcAft>
                <a:spcPts val="0"/>
              </a:spcAft>
              <a:buNone/>
            </a:pPr>
            <a:endParaRPr lang="en-SG" sz="1200" dirty="0">
              <a:solidFill>
                <a:schemeClr val="tx1"/>
              </a:solidFill>
              <a:latin typeface="Arimo" panose="020B0604020202020204" charset="0"/>
              <a:ea typeface="Arimo" panose="020B0604020202020204" charset="0"/>
              <a:cs typeface="Arimo" panose="020B0604020202020204" charset="0"/>
            </a:endParaRPr>
          </a:p>
          <a:p>
            <a:pPr marL="0" lvl="0" indent="0" algn="ctr" rtl="0">
              <a:spcBef>
                <a:spcPts val="0"/>
              </a:spcBef>
              <a:spcAft>
                <a:spcPts val="0"/>
              </a:spcAft>
              <a:buNone/>
            </a:pPr>
            <a:r>
              <a:rPr lang="en-SG" sz="1200" dirty="0">
                <a:solidFill>
                  <a:schemeClr val="tx1"/>
                </a:solidFill>
                <a:latin typeface="Arimo" panose="020B0604020202020204" charset="0"/>
                <a:ea typeface="Arimo" panose="020B0604020202020204" charset="0"/>
                <a:cs typeface="Arimo" panose="020B0604020202020204" charset="0"/>
              </a:rPr>
              <a:t>As stated in the analysis before, the buses in Singapore are getting older, and majority of them are over 6 years of age. As buses usually have a life expectancy of 15-20 years, It will be a good idea to introduce new buses to the public transport system within the next few years </a:t>
            </a:r>
            <a:endParaRPr sz="1200" dirty="0">
              <a:solidFill>
                <a:schemeClr val="tx1"/>
              </a:solidFill>
              <a:latin typeface="Arimo" panose="020B0604020202020204" charset="0"/>
              <a:ea typeface="Arimo" panose="020B0604020202020204" charset="0"/>
              <a:cs typeface="Arimo" panose="020B0604020202020204" charset="0"/>
            </a:endParaRPr>
          </a:p>
        </p:txBody>
      </p: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Issues/solutions – objective 1</a:t>
            </a:r>
            <a:endParaRPr dirty="0"/>
          </a:p>
        </p:txBody>
      </p: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SG" dirty="0">
                <a:solidFill>
                  <a:schemeClr val="lt2"/>
                </a:solidFill>
              </a:rPr>
              <a:t>Conclusion</a:t>
            </a:r>
            <a:endParaRPr dirty="0">
              <a:solidFill>
                <a:schemeClr val="lt2"/>
              </a:solidFill>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a:extLst>
              <a:ext uri="{FF2B5EF4-FFF2-40B4-BE49-F238E27FC236}">
                <a16:creationId xmlns:a16="http://schemas.microsoft.com/office/drawing/2014/main" id="{3CC5B9F0-20D8-E517-91B0-B2F5D63A75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6094" y="1421685"/>
            <a:ext cx="4596390" cy="280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903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47"/>
          <p:cNvSpPr txBox="1">
            <a:spLocks noGrp="1"/>
          </p:cNvSpPr>
          <p:nvPr>
            <p:ph type="subTitle" idx="1"/>
          </p:nvPr>
        </p:nvSpPr>
        <p:spPr>
          <a:xfrm>
            <a:off x="669500" y="1340338"/>
            <a:ext cx="3766594" cy="31237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1200" dirty="0">
                <a:solidFill>
                  <a:schemeClr val="tx1"/>
                </a:solidFill>
                <a:latin typeface="Arimo" panose="020B0604020202020204" charset="0"/>
                <a:ea typeface="Arimo" panose="020B0604020202020204" charset="0"/>
                <a:cs typeface="Arimo" panose="020B0604020202020204" charset="0"/>
              </a:rPr>
              <a:t>As stated in the hypothesis testing scenario’s conclusion previously, the bus system in newer towns have relatively lower accessibility compared to older towns.</a:t>
            </a:r>
          </a:p>
          <a:p>
            <a:pPr marL="0" lvl="0" indent="0" algn="ctr" rtl="0">
              <a:spcBef>
                <a:spcPts val="0"/>
              </a:spcBef>
              <a:spcAft>
                <a:spcPts val="0"/>
              </a:spcAft>
              <a:buNone/>
            </a:pPr>
            <a:endParaRPr lang="en-SG" sz="1200" dirty="0">
              <a:solidFill>
                <a:schemeClr val="tx1"/>
              </a:solidFill>
              <a:latin typeface="Arimo" panose="020B0604020202020204" charset="0"/>
              <a:ea typeface="Arimo" panose="020B0604020202020204" charset="0"/>
              <a:cs typeface="Arimo" panose="020B0604020202020204" charset="0"/>
            </a:endParaRPr>
          </a:p>
          <a:p>
            <a:pPr marL="0" lvl="0" indent="0" algn="ctr" rtl="0">
              <a:spcBef>
                <a:spcPts val="0"/>
              </a:spcBef>
              <a:spcAft>
                <a:spcPts val="0"/>
              </a:spcAft>
              <a:buNone/>
            </a:pPr>
            <a:r>
              <a:rPr lang="en-SG" sz="1200" dirty="0">
                <a:solidFill>
                  <a:schemeClr val="tx1"/>
                </a:solidFill>
                <a:latin typeface="Arimo" panose="020B0604020202020204" charset="0"/>
                <a:ea typeface="Arimo" panose="020B0604020202020204" charset="0"/>
                <a:cs typeface="Arimo" panose="020B0604020202020204" charset="0"/>
              </a:rPr>
              <a:t>So my recommendation for this is for the government to develop more new bus services when accommodating for these new towns so that these can be even more “connected” to the areas in Singapore.</a:t>
            </a:r>
          </a:p>
          <a:p>
            <a:pPr marL="0" lvl="0" indent="0" algn="ctr" rtl="0">
              <a:spcBef>
                <a:spcPts val="0"/>
              </a:spcBef>
              <a:spcAft>
                <a:spcPts val="0"/>
              </a:spcAft>
              <a:buNone/>
            </a:pPr>
            <a:endParaRPr lang="en-SG" sz="1200" dirty="0">
              <a:solidFill>
                <a:schemeClr val="tx1"/>
              </a:solidFill>
              <a:latin typeface="Arimo" panose="020B0604020202020204" charset="0"/>
              <a:ea typeface="Arimo" panose="020B0604020202020204" charset="0"/>
              <a:cs typeface="Arimo" panose="020B0604020202020204" charset="0"/>
            </a:endParaRPr>
          </a:p>
          <a:p>
            <a:pPr marL="0" lvl="0" indent="0" algn="ctr" rtl="0">
              <a:spcBef>
                <a:spcPts val="0"/>
              </a:spcBef>
              <a:spcAft>
                <a:spcPts val="0"/>
              </a:spcAft>
              <a:buNone/>
            </a:pPr>
            <a:r>
              <a:rPr lang="en-SG" sz="1200" dirty="0">
                <a:solidFill>
                  <a:schemeClr val="tx1"/>
                </a:solidFill>
                <a:latin typeface="Arimo" panose="020B0604020202020204" charset="0"/>
                <a:ea typeface="Arimo" panose="020B0604020202020204" charset="0"/>
                <a:cs typeface="Arimo" panose="020B0604020202020204" charset="0"/>
              </a:rPr>
              <a:t>This is extremely important for newer towns as in recent times many of the new towns being developed are In the extreme ends of Singapore (with the exception of Tengah), meaning that the existing bus system in those areas will have less accessibility</a:t>
            </a:r>
            <a:endParaRPr sz="1200" dirty="0">
              <a:solidFill>
                <a:schemeClr val="tx1"/>
              </a:solidFill>
              <a:latin typeface="Arimo" panose="020B0604020202020204" charset="0"/>
              <a:ea typeface="Arimo" panose="020B0604020202020204" charset="0"/>
              <a:cs typeface="Arimo" panose="020B0604020202020204" charset="0"/>
            </a:endParaRPr>
          </a:p>
        </p:txBody>
      </p: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Issues/solutions – objective 2</a:t>
            </a:r>
            <a:endParaRPr dirty="0"/>
          </a:p>
        </p:txBody>
      </p: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SG" dirty="0">
                <a:solidFill>
                  <a:schemeClr val="lt2"/>
                </a:solidFill>
              </a:rPr>
              <a:t>Conclusion</a:t>
            </a:r>
            <a:endParaRPr dirty="0">
              <a:solidFill>
                <a:schemeClr val="lt2"/>
              </a:solidFill>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E76161-B8C8-B1DE-46FA-DCBC65147E94}"/>
              </a:ext>
            </a:extLst>
          </p:cNvPr>
          <p:cNvPicPr>
            <a:picLocks noChangeAspect="1"/>
          </p:cNvPicPr>
          <p:nvPr/>
        </p:nvPicPr>
        <p:blipFill>
          <a:blip r:embed="rId5"/>
          <a:stretch>
            <a:fillRect/>
          </a:stretch>
        </p:blipFill>
        <p:spPr>
          <a:xfrm>
            <a:off x="4382588" y="1317634"/>
            <a:ext cx="4703394" cy="2706671"/>
          </a:xfrm>
          <a:prstGeom prst="rect">
            <a:avLst/>
          </a:prstGeom>
        </p:spPr>
      </p:pic>
    </p:spTree>
    <p:extLst>
      <p:ext uri="{BB962C8B-B14F-4D97-AF65-F5344CB8AC3E}">
        <p14:creationId xmlns:p14="http://schemas.microsoft.com/office/powerpoint/2010/main" val="365003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E7B84-6E60-5862-B223-115E2F9DE465}"/>
              </a:ext>
            </a:extLst>
          </p:cNvPr>
          <p:cNvSpPr>
            <a:spLocks noGrp="1"/>
          </p:cNvSpPr>
          <p:nvPr>
            <p:ph type="title"/>
          </p:nvPr>
        </p:nvSpPr>
        <p:spPr/>
        <p:txBody>
          <a:bodyPr/>
          <a:lstStyle/>
          <a:p>
            <a:r>
              <a:rPr lang="en-SG" dirty="0"/>
              <a:t>references</a:t>
            </a:r>
          </a:p>
        </p:txBody>
      </p:sp>
      <p:sp>
        <p:nvSpPr>
          <p:cNvPr id="5" name="TextBox 4">
            <a:extLst>
              <a:ext uri="{FF2B5EF4-FFF2-40B4-BE49-F238E27FC236}">
                <a16:creationId xmlns:a16="http://schemas.microsoft.com/office/drawing/2014/main" id="{C46A4D92-EFF1-5CAE-1519-E1B0D753BAEB}"/>
              </a:ext>
            </a:extLst>
          </p:cNvPr>
          <p:cNvSpPr txBox="1"/>
          <p:nvPr/>
        </p:nvSpPr>
        <p:spPr>
          <a:xfrm>
            <a:off x="858982" y="1378527"/>
            <a:ext cx="7495309" cy="2462213"/>
          </a:xfrm>
          <a:prstGeom prst="rect">
            <a:avLst/>
          </a:prstGeom>
          <a:noFill/>
        </p:spPr>
        <p:txBody>
          <a:bodyPr wrap="square" rtlCol="0">
            <a:spAutoFit/>
          </a:bodyPr>
          <a:lstStyle/>
          <a:p>
            <a:pPr marL="285750" indent="-285750">
              <a:buFont typeface="Arial" panose="020B0604020202020204" pitchFamily="34" charset="0"/>
              <a:buChar char="•"/>
            </a:pPr>
            <a:r>
              <a:rPr lang="en-SG" dirty="0">
                <a:hlinkClick r:id="rId2"/>
              </a:rPr>
              <a:t>https://www.sciencedirect.com/science/article/pii/S1877705816000412?ref=cra_js_challenge&amp;fr=RR-1</a:t>
            </a:r>
            <a:endParaRPr lang="en-SG" dirty="0"/>
          </a:p>
          <a:p>
            <a:pPr marL="285750" indent="-285750">
              <a:buFont typeface="Arial" panose="020B0604020202020204" pitchFamily="34" charset="0"/>
              <a:buChar char="•"/>
            </a:pPr>
            <a:r>
              <a:rPr lang="en-SG" dirty="0">
                <a:hlinkClick r:id="rId3"/>
              </a:rPr>
              <a:t>https://www.hdb.gov.sg/cs/infoweb/about-us/history/hdb-towns-your-home/punggol</a:t>
            </a:r>
            <a:endParaRPr lang="en-SG" dirty="0"/>
          </a:p>
          <a:p>
            <a:pPr marL="285750" indent="-285750">
              <a:buFont typeface="Arial" panose="020B0604020202020204" pitchFamily="34" charset="0"/>
              <a:buChar char="•"/>
            </a:pPr>
            <a:r>
              <a:rPr lang="en-SG" dirty="0">
                <a:hlinkClick r:id="rId4"/>
              </a:rPr>
              <a:t>https://www.hdb.gov.sg/cs/infoweb/about-us/history/hdb-towns-your-home/toa-payoh</a:t>
            </a: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solidFill>
                  <a:schemeClr val="tx1"/>
                </a:solidFill>
              </a:rPr>
              <a:t>Datasets</a:t>
            </a:r>
          </a:p>
          <a:p>
            <a:pPr marL="285750" lvl="1" indent="-285750">
              <a:buFont typeface="Arial" panose="020B0604020202020204" pitchFamily="34" charset="0"/>
              <a:buChar char="•"/>
            </a:pPr>
            <a:r>
              <a:rPr lang="en-SG" dirty="0">
                <a:solidFill>
                  <a:schemeClr val="bg1"/>
                </a:solidFill>
                <a:hlinkClick r:id="rId5"/>
              </a:rPr>
              <a:t>https://datamall.lta.gov.sg/content/datamall/en/dynamic-data.html</a:t>
            </a:r>
            <a:endParaRPr lang="en-SG" dirty="0">
              <a:solidFill>
                <a:schemeClr val="bg1"/>
              </a:solidFill>
            </a:endParaRPr>
          </a:p>
          <a:p>
            <a:pPr marL="285750" lvl="1" indent="-285750">
              <a:buFont typeface="Arial" panose="020B0604020202020204" pitchFamily="34" charset="0"/>
              <a:buChar char="•"/>
            </a:pPr>
            <a:r>
              <a:rPr lang="en-SG" b="0" i="0" dirty="0">
                <a:solidFill>
                  <a:srgbClr val="0E166C"/>
                </a:solidFill>
                <a:effectLst/>
                <a:latin typeface="Arial" panose="020B0604020202020204" pitchFamily="34" charset="0"/>
                <a:ea typeface="+mn-ea"/>
                <a:cs typeface="+mn-cs"/>
                <a:hlinkClick r:id="rId6"/>
              </a:rPr>
              <a:t>https://datamall.lta.gov.sg/content/datamall/en/static-data.html</a:t>
            </a:r>
            <a:endParaRPr lang="en-SG" b="0" i="0" dirty="0">
              <a:solidFill>
                <a:schemeClr val="bg1"/>
              </a:solidFill>
              <a:effectLst/>
              <a:latin typeface="Arial" panose="020B0604020202020204" pitchFamily="34" charset="0"/>
              <a:ea typeface="+mn-ea"/>
              <a:cs typeface="+mn-cs"/>
            </a:endParaRPr>
          </a:p>
          <a:p>
            <a:pPr marL="285750" lvl="1" indent="-285750">
              <a:buFont typeface="Arial" panose="020B0604020202020204" pitchFamily="34" charset="0"/>
              <a:buChar char="•"/>
            </a:pPr>
            <a:r>
              <a:rPr lang="en-SG" b="0" i="0" dirty="0">
                <a:solidFill>
                  <a:srgbClr val="0E166C"/>
                </a:solidFill>
                <a:effectLst/>
                <a:latin typeface="Arial" panose="020B0604020202020204" pitchFamily="34" charset="0"/>
                <a:ea typeface="+mn-ea"/>
                <a:cs typeface="+mn-cs"/>
                <a:hlinkClick r:id="rId7"/>
              </a:rPr>
              <a:t>https://data.gov.sg/dataset/master-plan-2019-subzone-boundary-no-sea</a:t>
            </a:r>
            <a:endParaRPr lang="en-SG" b="0" i="0" dirty="0">
              <a:solidFill>
                <a:srgbClr val="0E166C"/>
              </a:solidFill>
              <a:effectLst/>
              <a:latin typeface="Arial" panose="020B0604020202020204" pitchFamily="34" charset="0"/>
              <a:ea typeface="+mn-ea"/>
              <a:cs typeface="+mn-cs"/>
            </a:endParaRPr>
          </a:p>
          <a:p>
            <a:pPr marL="285750" lvl="1" indent="-285750">
              <a:buFont typeface="Arial" panose="020B0604020202020204" pitchFamily="34" charset="0"/>
              <a:buChar char="•"/>
            </a:pPr>
            <a:endParaRPr lang="en-SG" dirty="0">
              <a:solidFill>
                <a:schemeClr val="bg1"/>
              </a:solidFill>
              <a:latin typeface="Arial" panose="020B0604020202020204" pitchFamily="34" charset="0"/>
              <a:ea typeface="+mn-ea"/>
              <a:cs typeface="+mn-cs"/>
            </a:endParaRPr>
          </a:p>
          <a:p>
            <a:pPr marL="285750" lvl="1" indent="-285750">
              <a:buFont typeface="Arial" panose="020B0604020202020204" pitchFamily="34" charset="0"/>
              <a:buChar char="•"/>
            </a:pPr>
            <a:endParaRPr lang="en-SG" dirty="0"/>
          </a:p>
        </p:txBody>
      </p:sp>
    </p:spTree>
    <p:extLst>
      <p:ext uri="{BB962C8B-B14F-4D97-AF65-F5344CB8AC3E}">
        <p14:creationId xmlns:p14="http://schemas.microsoft.com/office/powerpoint/2010/main" val="114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p:txBody>
          <a:bodyPr/>
          <a:lstStyle/>
          <a:p>
            <a:r>
              <a:rPr lang="en-SG" dirty="0"/>
              <a:t>Objective</a:t>
            </a:r>
          </a:p>
        </p:txBody>
      </p:sp>
      <p:sp>
        <p:nvSpPr>
          <p:cNvPr id="9" name="Rectangle: Rounded Corners 8">
            <a:extLst>
              <a:ext uri="{FF2B5EF4-FFF2-40B4-BE49-F238E27FC236}">
                <a16:creationId xmlns:a16="http://schemas.microsoft.com/office/drawing/2014/main" id="{96C6A084-1A93-44ED-AF79-22464DCC9635}"/>
              </a:ext>
            </a:extLst>
          </p:cNvPr>
          <p:cNvSpPr/>
          <p:nvPr/>
        </p:nvSpPr>
        <p:spPr>
          <a:xfrm>
            <a:off x="758806" y="2556305"/>
            <a:ext cx="7626387" cy="157389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just"/>
            <a:r>
              <a:rPr lang="en-US" dirty="0">
                <a:solidFill>
                  <a:schemeClr val="bg1"/>
                </a:solidFill>
              </a:rPr>
              <a:t>In this analysis, I will focus more on the accessibility to Singapore Public Bus System. With the following 2 objectives to be achieved:</a:t>
            </a:r>
          </a:p>
          <a:p>
            <a:pPr algn="just"/>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To assess Singapore public bus system accessibility on country level</a:t>
            </a:r>
          </a:p>
          <a:p>
            <a:pPr marL="285750" indent="-285750" algn="just">
              <a:buFont typeface="Wingdings" panose="05000000000000000000" pitchFamily="2" charset="2"/>
              <a:buChar char="§"/>
            </a:pPr>
            <a:r>
              <a:rPr lang="en-US" dirty="0">
                <a:solidFill>
                  <a:schemeClr val="bg1"/>
                </a:solidFill>
              </a:rPr>
              <a:t>To compare the difference in the accessibility of the bus system between old towns and new towns</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Project overview</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01</a:t>
              </a:r>
            </a:p>
          </p:txBody>
        </p:sp>
      </p:grpSp>
      <p:sp>
        <p:nvSpPr>
          <p:cNvPr id="12" name="TextBox 11">
            <a:extLst>
              <a:ext uri="{FF2B5EF4-FFF2-40B4-BE49-F238E27FC236}">
                <a16:creationId xmlns:a16="http://schemas.microsoft.com/office/drawing/2014/main" id="{9184C5E3-C44A-4B7D-867C-CBB6C1767636}"/>
              </a:ext>
            </a:extLst>
          </p:cNvPr>
          <p:cNvSpPr txBox="1"/>
          <p:nvPr/>
        </p:nvSpPr>
        <p:spPr>
          <a:xfrm>
            <a:off x="3227033" y="1126986"/>
            <a:ext cx="5085844" cy="1169551"/>
          </a:xfrm>
          <a:prstGeom prst="rect">
            <a:avLst/>
          </a:prstGeom>
          <a:noFill/>
        </p:spPr>
        <p:txBody>
          <a:bodyPr wrap="square">
            <a:spAutoFit/>
          </a:bodyPr>
          <a:lstStyle/>
          <a:p>
            <a:pPr algn="just"/>
            <a:r>
              <a:rPr lang="en-US" dirty="0">
                <a:solidFill>
                  <a:schemeClr val="tx1"/>
                </a:solidFill>
              </a:rPr>
              <a:t>"Singapore has created a best-in-class public transport system, which is </a:t>
            </a:r>
            <a:r>
              <a:rPr lang="en-US" b="1" dirty="0">
                <a:solidFill>
                  <a:schemeClr val="accent1">
                    <a:lumMod val="75000"/>
                  </a:schemeClr>
                </a:solidFill>
              </a:rPr>
              <a:t>accessible</a:t>
            </a:r>
            <a:r>
              <a:rPr lang="en-US" dirty="0">
                <a:solidFill>
                  <a:schemeClr val="tx1"/>
                </a:solidFill>
              </a:rPr>
              <a:t>, efficient, convenient, sustainable, and at the same time affordable” - </a:t>
            </a:r>
            <a:r>
              <a:rPr lang="en-US" dirty="0">
                <a:solidFill>
                  <a:schemeClr val="tx1"/>
                </a:solidFill>
                <a:effectLst/>
              </a:rPr>
              <a:t>The 2018 report by consulting firm McKinsey titled “Elements of Success: Urban Transportation Systems of 24 Global Cities”</a:t>
            </a:r>
            <a:endParaRPr lang="en-SG" dirty="0">
              <a:solidFill>
                <a:schemeClr val="tx1"/>
              </a:solidFill>
            </a:endParaRPr>
          </a:p>
        </p:txBody>
      </p:sp>
    </p:spTree>
    <p:extLst>
      <p:ext uri="{BB962C8B-B14F-4D97-AF65-F5344CB8AC3E}">
        <p14:creationId xmlns:p14="http://schemas.microsoft.com/office/powerpoint/2010/main" val="40857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5A3A994-8675-48A4-9BDC-7F7B1969C560}"/>
              </a:ext>
            </a:extLst>
          </p:cNvPr>
          <p:cNvSpPr/>
          <p:nvPr/>
        </p:nvSpPr>
        <p:spPr>
          <a:xfrm>
            <a:off x="819496" y="1806494"/>
            <a:ext cx="3600000" cy="1224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SG" sz="1200" b="1" dirty="0"/>
              <a:t>Dataset 1: </a:t>
            </a:r>
          </a:p>
          <a:p>
            <a:pPr>
              <a:spcAft>
                <a:spcPts val="1200"/>
              </a:spcAft>
            </a:pPr>
            <a:r>
              <a:rPr lang="en-US" sz="1200" dirty="0"/>
              <a:t>Master Plan 2019 Subzone Boundary (No Sea)</a:t>
            </a:r>
          </a:p>
          <a:p>
            <a:pPr>
              <a:spcAft>
                <a:spcPts val="1200"/>
              </a:spcAft>
            </a:pPr>
            <a:r>
              <a:rPr lang="en-SG" sz="900" dirty="0">
                <a:solidFill>
                  <a:schemeClr val="bg1"/>
                </a:solidFill>
                <a:hlinkClick r:id="rId2">
                  <a:extLst>
                    <a:ext uri="{A12FA001-AC4F-418D-AE19-62706E023703}">
                      <ahyp:hlinkClr xmlns:ahyp="http://schemas.microsoft.com/office/drawing/2018/hyperlinkcolor" val="tx"/>
                    </a:ext>
                  </a:extLst>
                </a:hlinkClick>
              </a:rPr>
              <a:t>(</a:t>
            </a:r>
            <a:r>
              <a:rPr lang="en-SG" sz="900" dirty="0">
                <a:solidFill>
                  <a:schemeClr val="bg1"/>
                </a:solidFill>
              </a:rPr>
              <a:t>https://data.gov.sg/dataset/master-plan-2019-subzone-boundary-no-sea)</a:t>
            </a:r>
            <a:endParaRPr lang="en-SG" sz="1000" dirty="0">
              <a:solidFill>
                <a:schemeClr val="bg1"/>
              </a:solidFill>
            </a:endParaRPr>
          </a:p>
        </p:txBody>
      </p:sp>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SG" dirty="0"/>
              <a:t>2.1 Data sources</a:t>
            </a:r>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2" name="Rectangle: Rounded Corners 11">
            <a:extLst>
              <a:ext uri="{FF2B5EF4-FFF2-40B4-BE49-F238E27FC236}">
                <a16:creationId xmlns:a16="http://schemas.microsoft.com/office/drawing/2014/main" id="{4BCDFDE8-C66B-474E-98D3-8FE8DE47AB03}"/>
              </a:ext>
            </a:extLst>
          </p:cNvPr>
          <p:cNvSpPr/>
          <p:nvPr/>
        </p:nvSpPr>
        <p:spPr>
          <a:xfrm>
            <a:off x="714300" y="1169099"/>
            <a:ext cx="7626387" cy="443400"/>
          </a:xfrm>
          <a:prstGeom prst="roundRect">
            <a:avLst/>
          </a:prstGeom>
          <a:noFill/>
          <a:ln>
            <a:noFill/>
          </a:ln>
        </p:spPr>
        <p:style>
          <a:lnRef idx="1">
            <a:schemeClr val="dk1"/>
          </a:lnRef>
          <a:fillRef idx="3">
            <a:schemeClr val="dk1"/>
          </a:fillRef>
          <a:effectRef idx="2">
            <a:schemeClr val="dk1"/>
          </a:effectRef>
          <a:fontRef idx="minor">
            <a:schemeClr val="lt1"/>
          </a:fontRef>
        </p:style>
        <p:txBody>
          <a:bodyPr rtlCol="0" anchor="ctr"/>
          <a:lstStyle/>
          <a:p>
            <a:pPr algn="just"/>
            <a:r>
              <a:rPr lang="en-US" sz="1600" dirty="0">
                <a:solidFill>
                  <a:schemeClr val="tx1"/>
                </a:solidFill>
                <a:effectLst>
                  <a:outerShdw blurRad="38100" dist="38100" dir="2700000" algn="tl">
                    <a:srgbClr val="000000">
                      <a:alpha val="43137"/>
                    </a:srgbClr>
                  </a:outerShdw>
                </a:effectLst>
              </a:rPr>
              <a:t>Total 5 datasets being used for this analysis (including the given one)</a:t>
            </a:r>
            <a:endParaRPr lang="en-SG" sz="1600" dirty="0">
              <a:solidFill>
                <a:schemeClr val="tx1"/>
              </a:solidFill>
              <a:effectLst>
                <a:outerShdw blurRad="38100" dist="38100" dir="2700000" algn="tl">
                  <a:srgbClr val="000000">
                    <a:alpha val="43137"/>
                  </a:srgbClr>
                </a:outerShdw>
              </a:effectLst>
            </a:endParaRPr>
          </a:p>
        </p:txBody>
      </p:sp>
      <p:sp>
        <p:nvSpPr>
          <p:cNvPr id="13" name="Rectangle: Rounded Corners 12">
            <a:extLst>
              <a:ext uri="{FF2B5EF4-FFF2-40B4-BE49-F238E27FC236}">
                <a16:creationId xmlns:a16="http://schemas.microsoft.com/office/drawing/2014/main" id="{0476DA58-E4F1-4F89-9BF8-9AB3403CE7F4}"/>
              </a:ext>
            </a:extLst>
          </p:cNvPr>
          <p:cNvSpPr/>
          <p:nvPr/>
        </p:nvSpPr>
        <p:spPr>
          <a:xfrm>
            <a:off x="4829699" y="1806494"/>
            <a:ext cx="3600000" cy="1224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SG" sz="1200" b="1" dirty="0"/>
              <a:t>Dataset 2: </a:t>
            </a:r>
          </a:p>
          <a:p>
            <a:pPr>
              <a:spcAft>
                <a:spcPts val="1200"/>
              </a:spcAft>
            </a:pPr>
            <a:r>
              <a:rPr lang="en-SG" sz="1200" dirty="0"/>
              <a:t>Annual Age Distribution of Buses</a:t>
            </a:r>
          </a:p>
          <a:p>
            <a:pPr>
              <a:spcAft>
                <a:spcPts val="600"/>
              </a:spcAft>
            </a:pPr>
            <a:r>
              <a:rPr lang="en-SG" sz="900" dirty="0">
                <a:hlinkClick r:id="rId2">
                  <a:extLst>
                    <a:ext uri="{A12FA001-AC4F-418D-AE19-62706E023703}">
                      <ahyp:hlinkClr xmlns:ahyp="http://schemas.microsoft.com/office/drawing/2018/hyperlinkcolor" val="tx"/>
                    </a:ext>
                  </a:extLst>
                </a:hlinkClick>
              </a:rPr>
              <a:t>(</a:t>
            </a:r>
            <a:r>
              <a:rPr lang="en-SG" sz="900" dirty="0">
                <a:solidFill>
                  <a:schemeClr val="bg1"/>
                </a:solidFill>
              </a:rPr>
              <a:t>https://datamall.lta.gov.sg/content/datamall/en/static-data.html)</a:t>
            </a:r>
          </a:p>
        </p:txBody>
      </p:sp>
      <p:sp>
        <p:nvSpPr>
          <p:cNvPr id="20" name="Rectangle: Rounded Corners 19">
            <a:extLst>
              <a:ext uri="{FF2B5EF4-FFF2-40B4-BE49-F238E27FC236}">
                <a16:creationId xmlns:a16="http://schemas.microsoft.com/office/drawing/2014/main" id="{FE9C4EAC-8352-4E4A-A17B-6DB09D0C7223}"/>
              </a:ext>
            </a:extLst>
          </p:cNvPr>
          <p:cNvSpPr/>
          <p:nvPr/>
        </p:nvSpPr>
        <p:spPr>
          <a:xfrm>
            <a:off x="819496" y="3224489"/>
            <a:ext cx="3600000" cy="1224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SG" sz="1200" b="1" dirty="0"/>
              <a:t>Dataset 3: </a:t>
            </a:r>
          </a:p>
          <a:p>
            <a:pPr fontAlgn="base">
              <a:spcAft>
                <a:spcPts val="600"/>
              </a:spcAft>
            </a:pPr>
            <a:r>
              <a:rPr lang="en-US" sz="1200" dirty="0"/>
              <a:t>Singapore Housing Dataset </a:t>
            </a:r>
          </a:p>
          <a:p>
            <a:pPr fontAlgn="base">
              <a:spcAft>
                <a:spcPts val="600"/>
              </a:spcAft>
            </a:pPr>
            <a:r>
              <a:rPr lang="en-SG" sz="900" dirty="0">
                <a:solidFill>
                  <a:schemeClr val="bg1"/>
                </a:solidFill>
                <a:hlinkClick r:id="rId2">
                  <a:extLst>
                    <a:ext uri="{A12FA001-AC4F-418D-AE19-62706E023703}">
                      <ahyp:hlinkClr xmlns:ahyp="http://schemas.microsoft.com/office/drawing/2018/hyperlinkcolor" val="tx"/>
                    </a:ext>
                  </a:extLst>
                </a:hlinkClick>
              </a:rPr>
              <a:t>(</a:t>
            </a:r>
            <a:r>
              <a:rPr lang="en-SG" sz="900" dirty="0">
                <a:solidFill>
                  <a:schemeClr val="bg1"/>
                </a:solidFill>
              </a:rPr>
              <a:t>The dataset from CA1 </a:t>
            </a:r>
            <a:r>
              <a:rPr lang="en-SG" sz="900" dirty="0" err="1">
                <a:solidFill>
                  <a:schemeClr val="bg1"/>
                </a:solidFill>
              </a:rPr>
              <a:t>im</a:t>
            </a:r>
            <a:r>
              <a:rPr lang="en-SG" sz="900" dirty="0">
                <a:solidFill>
                  <a:schemeClr val="bg1"/>
                </a:solidFill>
              </a:rPr>
              <a:t> not sure where you got it from)</a:t>
            </a:r>
            <a:endParaRPr lang="en-SG" sz="1000" dirty="0">
              <a:solidFill>
                <a:schemeClr val="bg1"/>
              </a:solidFill>
            </a:endParaRPr>
          </a:p>
        </p:txBody>
      </p:sp>
      <p:sp>
        <p:nvSpPr>
          <p:cNvPr id="2" name="Rectangle: Rounded Corners 1">
            <a:extLst>
              <a:ext uri="{FF2B5EF4-FFF2-40B4-BE49-F238E27FC236}">
                <a16:creationId xmlns:a16="http://schemas.microsoft.com/office/drawing/2014/main" id="{EFD63522-34E1-B96A-AD56-1ECBEC8343D3}"/>
              </a:ext>
            </a:extLst>
          </p:cNvPr>
          <p:cNvSpPr/>
          <p:nvPr/>
        </p:nvSpPr>
        <p:spPr>
          <a:xfrm>
            <a:off x="4848460" y="3224489"/>
            <a:ext cx="3600000" cy="1224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SG" sz="1200" b="1" dirty="0"/>
              <a:t>Dataset 4: </a:t>
            </a:r>
          </a:p>
          <a:p>
            <a:pPr>
              <a:spcAft>
                <a:spcPts val="1200"/>
              </a:spcAft>
            </a:pPr>
            <a:r>
              <a:rPr lang="en-US" sz="1200" dirty="0"/>
              <a:t>Bus Arrival</a:t>
            </a:r>
          </a:p>
          <a:p>
            <a:pPr>
              <a:spcAft>
                <a:spcPts val="1200"/>
              </a:spcAft>
            </a:pPr>
            <a:r>
              <a:rPr lang="en-SG" sz="900" dirty="0">
                <a:solidFill>
                  <a:schemeClr val="bg1"/>
                </a:solidFill>
                <a:hlinkClick r:id="rId2">
                  <a:extLst>
                    <a:ext uri="{A12FA001-AC4F-418D-AE19-62706E023703}">
                      <ahyp:hlinkClr xmlns:ahyp="http://schemas.microsoft.com/office/drawing/2018/hyperlinkcolor" val="tx"/>
                    </a:ext>
                  </a:extLst>
                </a:hlinkClick>
              </a:rPr>
              <a:t>(</a:t>
            </a:r>
            <a:r>
              <a:rPr lang="en-SG" sz="900" dirty="0">
                <a:solidFill>
                  <a:schemeClr val="bg1"/>
                </a:solidFill>
              </a:rPr>
              <a:t>https://datamall.lta.gov.sg/content/datamall/en/dynamic-data.html)</a:t>
            </a:r>
            <a:endParaRPr lang="en-SG" sz="1000" dirty="0">
              <a:solidFill>
                <a:schemeClr val="bg1"/>
              </a:solidFill>
            </a:endParaRPr>
          </a:p>
        </p:txBody>
      </p:sp>
    </p:spTree>
    <p:extLst>
      <p:ext uri="{BB962C8B-B14F-4D97-AF65-F5344CB8AC3E}">
        <p14:creationId xmlns:p14="http://schemas.microsoft.com/office/powerpoint/2010/main" val="97552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399" y="1273525"/>
            <a:ext cx="4962303"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DATA processing</a:t>
            </a:r>
            <a:endParaRPr dirty="0">
              <a:solidFill>
                <a:schemeClr val="tx1"/>
              </a:solidFill>
            </a:endParaRPr>
          </a:p>
        </p:txBody>
      </p:sp>
      <p:sp>
        <p:nvSpPr>
          <p:cNvPr id="647" name="Google Shape;647;p40"/>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Data Cleansing into useful data points</a:t>
            </a:r>
            <a:endParaRPr dirty="0"/>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Explosion: 8 Points 1">
            <a:extLst>
              <a:ext uri="{FF2B5EF4-FFF2-40B4-BE49-F238E27FC236}">
                <a16:creationId xmlns:a16="http://schemas.microsoft.com/office/drawing/2014/main" id="{61213656-0AB7-2E73-928B-40D1C2B0B554}"/>
              </a:ext>
            </a:extLst>
          </p:cNvPr>
          <p:cNvSpPr/>
          <p:nvPr/>
        </p:nvSpPr>
        <p:spPr>
          <a:xfrm>
            <a:off x="7124500" y="2397239"/>
            <a:ext cx="1391599" cy="18196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686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pic>
        <p:nvPicPr>
          <p:cNvPr id="44" name="Picture 2" descr="Top 10 Python Machine Learning Libraries in 2023 | Light IT">
            <a:extLst>
              <a:ext uri="{FF2B5EF4-FFF2-40B4-BE49-F238E27FC236}">
                <a16:creationId xmlns:a16="http://schemas.microsoft.com/office/drawing/2014/main" id="{B32BAF9B-8CF4-4651-9548-9366588E1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27103"/>
            <a:ext cx="3360000" cy="21600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Rounded Corners 45">
            <a:extLst>
              <a:ext uri="{FF2B5EF4-FFF2-40B4-BE49-F238E27FC236}">
                <a16:creationId xmlns:a16="http://schemas.microsoft.com/office/drawing/2014/main" id="{324B62DE-3D20-4F1F-8ED8-1B1712E1E63F}"/>
              </a:ext>
            </a:extLst>
          </p:cNvPr>
          <p:cNvSpPr/>
          <p:nvPr/>
        </p:nvSpPr>
        <p:spPr>
          <a:xfrm>
            <a:off x="714300" y="1169099"/>
            <a:ext cx="7626387" cy="443400"/>
          </a:xfrm>
          <a:prstGeom prst="roundRect">
            <a:avLst/>
          </a:prstGeom>
          <a:noFill/>
          <a:ln>
            <a:noFill/>
          </a:ln>
        </p:spPr>
        <p:style>
          <a:lnRef idx="1">
            <a:schemeClr val="dk1"/>
          </a:lnRef>
          <a:fillRef idx="3">
            <a:schemeClr val="dk1"/>
          </a:fillRef>
          <a:effectRef idx="2">
            <a:schemeClr val="dk1"/>
          </a:effectRef>
          <a:fontRef idx="minor">
            <a:schemeClr val="lt1"/>
          </a:fontRef>
        </p:style>
        <p:txBody>
          <a:bodyPr rtlCol="0" anchor="ctr"/>
          <a:lstStyle/>
          <a:p>
            <a:pPr algn="just"/>
            <a:r>
              <a:rPr lang="en-US" sz="1600" dirty="0">
                <a:solidFill>
                  <a:schemeClr val="tx1"/>
                </a:solidFill>
              </a:rPr>
              <a:t>For the cleansing and analysis, following modules are used: </a:t>
            </a:r>
            <a:endParaRPr lang="en-SG" sz="1600" dirty="0">
              <a:solidFill>
                <a:schemeClr val="tx1"/>
              </a:solidFill>
            </a:endParaRPr>
          </a:p>
        </p:txBody>
      </p:sp>
      <p:pic>
        <p:nvPicPr>
          <p:cNvPr id="6" name="Picture 5">
            <a:extLst>
              <a:ext uri="{FF2B5EF4-FFF2-40B4-BE49-F238E27FC236}">
                <a16:creationId xmlns:a16="http://schemas.microsoft.com/office/drawing/2014/main" id="{3033E4A1-B45D-FB5B-EB86-BA195DDE8547}"/>
              </a:ext>
            </a:extLst>
          </p:cNvPr>
          <p:cNvPicPr>
            <a:picLocks noChangeAspect="1"/>
          </p:cNvPicPr>
          <p:nvPr/>
        </p:nvPicPr>
        <p:blipFill>
          <a:blip r:embed="rId3"/>
          <a:stretch>
            <a:fillRect/>
          </a:stretch>
        </p:blipFill>
        <p:spPr>
          <a:xfrm>
            <a:off x="1212000" y="1577174"/>
            <a:ext cx="2631854" cy="2848467"/>
          </a:xfrm>
          <a:prstGeom prst="rect">
            <a:avLst/>
          </a:prstGeom>
        </p:spPr>
      </p:pic>
    </p:spTree>
    <p:extLst>
      <p:ext uri="{BB962C8B-B14F-4D97-AF65-F5344CB8AC3E}">
        <p14:creationId xmlns:p14="http://schemas.microsoft.com/office/powerpoint/2010/main" val="281379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1</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first dataset</a:t>
            </a:r>
            <a:endParaRPr lang="en-SG" b="1" dirty="0">
              <a:solidFill>
                <a:schemeClr val="bg1"/>
              </a:solidFill>
            </a:endParaRPr>
          </a:p>
          <a:p>
            <a:r>
              <a:rPr lang="en-SG" b="1" dirty="0">
                <a:solidFill>
                  <a:schemeClr val="bg1"/>
                </a:solidFill>
              </a:rPr>
              <a:t>(</a:t>
            </a:r>
            <a:r>
              <a:rPr lang="en-SG" b="1" dirty="0" err="1">
                <a:solidFill>
                  <a:schemeClr val="bg1"/>
                </a:solidFill>
              </a:rPr>
              <a:t>GeoJSON</a:t>
            </a:r>
            <a:r>
              <a:rPr lang="en-SG" b="1" dirty="0">
                <a:solidFill>
                  <a:schemeClr val="bg1"/>
                </a:solidFill>
              </a:rPr>
              <a:t> subzone file)</a:t>
            </a:r>
          </a:p>
          <a:p>
            <a:endParaRPr lang="en-SG" b="1" dirty="0">
              <a:solidFill>
                <a:schemeClr val="bg1"/>
              </a:solidFill>
            </a:endParaRPr>
          </a:p>
          <a:p>
            <a:pPr marL="285750" indent="-285750">
              <a:buFont typeface="Arial" panose="020B0604020202020204" pitchFamily="34" charset="0"/>
              <a:buChar char="•"/>
            </a:pPr>
            <a:r>
              <a:rPr lang="en-SG" b="1" dirty="0">
                <a:solidFill>
                  <a:schemeClr val="bg1"/>
                </a:solidFill>
              </a:rPr>
              <a:t>Data was in usable condition so no cleansing was done </a:t>
            </a:r>
          </a:p>
          <a:p>
            <a:pPr marL="285750" indent="-285750">
              <a:buFont typeface="Arial" panose="020B0604020202020204" pitchFamily="34" charset="0"/>
              <a:buChar char="•"/>
            </a:pPr>
            <a:endParaRPr lang="en-SG" b="1" dirty="0">
              <a:solidFill>
                <a:schemeClr val="bg1"/>
              </a:solidFill>
            </a:endParaRPr>
          </a:p>
          <a:p>
            <a:pPr marL="285750" indent="-285750">
              <a:buFont typeface="Arial" panose="020B0604020202020204" pitchFamily="34" charset="0"/>
              <a:buChar char="•"/>
            </a:pPr>
            <a:r>
              <a:rPr lang="en-SG" b="1" dirty="0">
                <a:solidFill>
                  <a:schemeClr val="bg1"/>
                </a:solidFill>
              </a:rPr>
              <a:t>For wrangling, convert the xml elements into </a:t>
            </a:r>
            <a:r>
              <a:rPr lang="en-SG" b="1" dirty="0" err="1">
                <a:solidFill>
                  <a:schemeClr val="bg1"/>
                </a:solidFill>
              </a:rPr>
              <a:t>dict</a:t>
            </a:r>
            <a:r>
              <a:rPr lang="en-SG" b="1" dirty="0">
                <a:solidFill>
                  <a:schemeClr val="bg1"/>
                </a:solidFill>
              </a:rPr>
              <a:t> using </a:t>
            </a:r>
            <a:r>
              <a:rPr lang="en-SG" b="1" dirty="0" err="1">
                <a:solidFill>
                  <a:schemeClr val="bg1"/>
                </a:solidFill>
              </a:rPr>
              <a:t>xmltodict.parse</a:t>
            </a:r>
            <a:r>
              <a:rPr lang="en-SG" b="1" dirty="0">
                <a:solidFill>
                  <a:schemeClr val="bg1"/>
                </a:solidFill>
              </a:rPr>
              <a:t> so it is usable. This dataset was used as a region indicator to distinguish towns</a:t>
            </a:r>
          </a:p>
          <a:p>
            <a:endParaRPr lang="en-SG" dirty="0">
              <a:solidFill>
                <a:schemeClr val="bg1"/>
              </a:solidFill>
            </a:endParaRPr>
          </a:p>
        </p:txBody>
      </p:sp>
      <p:pic>
        <p:nvPicPr>
          <p:cNvPr id="6" name="Picture 5">
            <a:extLst>
              <a:ext uri="{FF2B5EF4-FFF2-40B4-BE49-F238E27FC236}">
                <a16:creationId xmlns:a16="http://schemas.microsoft.com/office/drawing/2014/main" id="{F8E1CCA0-CB8D-66F1-BC02-C3D880CDD23F}"/>
              </a:ext>
            </a:extLst>
          </p:cNvPr>
          <p:cNvPicPr>
            <a:picLocks noChangeAspect="1"/>
          </p:cNvPicPr>
          <p:nvPr/>
        </p:nvPicPr>
        <p:blipFill>
          <a:blip r:embed="rId3"/>
          <a:stretch>
            <a:fillRect/>
          </a:stretch>
        </p:blipFill>
        <p:spPr>
          <a:xfrm>
            <a:off x="4385193" y="1152877"/>
            <a:ext cx="4216952" cy="3135006"/>
          </a:xfrm>
          <a:prstGeom prst="rect">
            <a:avLst/>
          </a:prstGeom>
        </p:spPr>
      </p:pic>
    </p:spTree>
    <p:extLst>
      <p:ext uri="{BB962C8B-B14F-4D97-AF65-F5344CB8AC3E}">
        <p14:creationId xmlns:p14="http://schemas.microsoft.com/office/powerpoint/2010/main" val="413561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2</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second dataset</a:t>
            </a:r>
            <a:endParaRPr lang="en-SG" b="1" dirty="0">
              <a:solidFill>
                <a:schemeClr val="bg1"/>
              </a:solidFill>
            </a:endParaRPr>
          </a:p>
          <a:p>
            <a:pPr>
              <a:spcAft>
                <a:spcPts val="600"/>
              </a:spcAft>
            </a:pPr>
            <a:r>
              <a:rPr lang="en-SG" sz="1400" dirty="0">
                <a:hlinkClick r:id="rId2">
                  <a:extLst>
                    <a:ext uri="{A12FA001-AC4F-418D-AE19-62706E023703}">
                      <ahyp:hlinkClr xmlns:ahyp="http://schemas.microsoft.com/office/drawing/2018/hyperlinkcolor" val="tx"/>
                    </a:ext>
                  </a:extLst>
                </a:hlinkClick>
              </a:rPr>
              <a:t>(</a:t>
            </a:r>
            <a:r>
              <a:rPr lang="en-SG" sz="1400" dirty="0"/>
              <a:t>Bus Capacity</a:t>
            </a:r>
            <a:r>
              <a:rPr lang="en-SG" sz="1400" dirty="0">
                <a:solidFill>
                  <a:schemeClr val="bg1"/>
                </a:solidFill>
              </a:rPr>
              <a:t>)</a:t>
            </a:r>
          </a:p>
          <a:p>
            <a:endParaRPr lang="en-SG" b="1" dirty="0">
              <a:solidFill>
                <a:schemeClr val="bg1"/>
              </a:solidFill>
            </a:endParaRPr>
          </a:p>
          <a:p>
            <a:pPr marL="285750" indent="-285750">
              <a:buFont typeface="Arial" panose="020B0604020202020204" pitchFamily="34" charset="0"/>
              <a:buChar char="•"/>
            </a:pPr>
            <a:r>
              <a:rPr lang="en-SG" b="1" dirty="0">
                <a:solidFill>
                  <a:schemeClr val="bg1"/>
                </a:solidFill>
              </a:rPr>
              <a:t>Data was in usable condition so no cleansing was done</a:t>
            </a:r>
          </a:p>
          <a:p>
            <a:pPr marL="285750" indent="-285750">
              <a:buFont typeface="Arial" panose="020B0604020202020204" pitchFamily="34" charset="0"/>
              <a:buChar char="•"/>
            </a:pPr>
            <a:endParaRPr lang="en-SG" b="1" dirty="0">
              <a:solidFill>
                <a:schemeClr val="bg1"/>
              </a:solidFill>
            </a:endParaRPr>
          </a:p>
          <a:p>
            <a:pPr marL="285750" indent="-285750">
              <a:buFont typeface="Arial" panose="020B0604020202020204" pitchFamily="34" charset="0"/>
              <a:buChar char="•"/>
            </a:pPr>
            <a:r>
              <a:rPr lang="en-SG" b="1" dirty="0">
                <a:solidFill>
                  <a:schemeClr val="bg1"/>
                </a:solidFill>
              </a:rPr>
              <a:t>Categorical() and pivot() pandas function was used to convert column into suitable format for plotting a heatmap </a:t>
            </a:r>
          </a:p>
          <a:p>
            <a:pPr marL="285750" indent="-285750">
              <a:buFont typeface="Arial" panose="020B0604020202020204" pitchFamily="34" charset="0"/>
              <a:buChar char="•"/>
            </a:pPr>
            <a:endParaRPr lang="en-SG" b="1" dirty="0">
              <a:solidFill>
                <a:schemeClr val="bg1"/>
              </a:solidFill>
            </a:endParaRPr>
          </a:p>
          <a:p>
            <a:endParaRPr lang="en-SG" dirty="0">
              <a:solidFill>
                <a:schemeClr val="bg1"/>
              </a:solidFill>
            </a:endParaRPr>
          </a:p>
        </p:txBody>
      </p:sp>
      <p:pic>
        <p:nvPicPr>
          <p:cNvPr id="12" name="Picture 11">
            <a:extLst>
              <a:ext uri="{FF2B5EF4-FFF2-40B4-BE49-F238E27FC236}">
                <a16:creationId xmlns:a16="http://schemas.microsoft.com/office/drawing/2014/main" id="{85C97543-249D-4CC3-605F-EF5E44AEEF6D}"/>
              </a:ext>
            </a:extLst>
          </p:cNvPr>
          <p:cNvPicPr>
            <a:picLocks noChangeAspect="1"/>
          </p:cNvPicPr>
          <p:nvPr/>
        </p:nvPicPr>
        <p:blipFill>
          <a:blip r:embed="rId3"/>
          <a:stretch>
            <a:fillRect/>
          </a:stretch>
        </p:blipFill>
        <p:spPr>
          <a:xfrm>
            <a:off x="4251961" y="1676944"/>
            <a:ext cx="4305877" cy="1789611"/>
          </a:xfrm>
          <a:prstGeom prst="rect">
            <a:avLst/>
          </a:prstGeom>
        </p:spPr>
      </p:pic>
    </p:spTree>
    <p:extLst>
      <p:ext uri="{BB962C8B-B14F-4D97-AF65-F5344CB8AC3E}">
        <p14:creationId xmlns:p14="http://schemas.microsoft.com/office/powerpoint/2010/main" val="264809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99231-60BD-ECF2-C5E9-CDAAD7C7F9E1}"/>
              </a:ext>
            </a:extLst>
          </p:cNvPr>
          <p:cNvSpPr>
            <a:spLocks noGrp="1"/>
          </p:cNvSpPr>
          <p:nvPr>
            <p:ph type="title"/>
          </p:nvPr>
        </p:nvSpPr>
        <p:spPr>
          <a:xfrm>
            <a:off x="714300" y="531704"/>
            <a:ext cx="7393919" cy="692723"/>
          </a:xfrm>
        </p:spPr>
        <p:txBody>
          <a:bodyPr/>
          <a:lstStyle/>
          <a:p>
            <a:r>
              <a:rPr lang="en" dirty="0"/>
              <a:t>2.2 C</a:t>
            </a:r>
            <a:r>
              <a:rPr lang="en-SG" dirty="0"/>
              <a:t>l</a:t>
            </a:r>
            <a:r>
              <a:rPr lang="en" dirty="0"/>
              <a:t>eansing process – </a:t>
            </a:r>
            <a:r>
              <a:rPr lang="en" sz="3200" dirty="0"/>
              <a:t>Dataset 3</a:t>
            </a:r>
            <a:endParaRPr lang="en-SG" dirty="0"/>
          </a:p>
        </p:txBody>
      </p:sp>
      <p:sp>
        <p:nvSpPr>
          <p:cNvPr id="15" name="Google Shape;506;p38">
            <a:extLst>
              <a:ext uri="{FF2B5EF4-FFF2-40B4-BE49-F238E27FC236}">
                <a16:creationId xmlns:a16="http://schemas.microsoft.com/office/drawing/2014/main" id="{D62D4BA6-EEC0-4F4A-A451-F83AB26FC733}"/>
              </a:ext>
            </a:extLst>
          </p:cNvPr>
          <p:cNvSpPr txBox="1">
            <a:spLocks/>
          </p:cNvSpPr>
          <p:nvPr/>
        </p:nvSpPr>
        <p:spPr>
          <a:xfrm>
            <a:off x="6773700" y="143632"/>
            <a:ext cx="16560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SG" sz="2000" dirty="0"/>
              <a:t>Data processing</a:t>
            </a:r>
          </a:p>
        </p:txBody>
      </p:sp>
      <p:grpSp>
        <p:nvGrpSpPr>
          <p:cNvPr id="17" name="Group 16">
            <a:extLst>
              <a:ext uri="{FF2B5EF4-FFF2-40B4-BE49-F238E27FC236}">
                <a16:creationId xmlns:a16="http://schemas.microsoft.com/office/drawing/2014/main" id="{83AD5B40-3968-41FB-B045-0C379234BD39}"/>
              </a:ext>
            </a:extLst>
          </p:cNvPr>
          <p:cNvGrpSpPr/>
          <p:nvPr/>
        </p:nvGrpSpPr>
        <p:grpSpPr>
          <a:xfrm>
            <a:off x="6292510" y="271700"/>
            <a:ext cx="711900" cy="252000"/>
            <a:chOff x="6292510" y="258332"/>
            <a:chExt cx="711900" cy="252000"/>
          </a:xfrm>
        </p:grpSpPr>
        <p:sp>
          <p:nvSpPr>
            <p:cNvPr id="14" name="Google Shape;504;p38">
              <a:extLst>
                <a:ext uri="{FF2B5EF4-FFF2-40B4-BE49-F238E27FC236}">
                  <a16:creationId xmlns:a16="http://schemas.microsoft.com/office/drawing/2014/main" id="{1357A0CD-048A-4027-8DD5-77F7AC7BEE70}"/>
                </a:ext>
              </a:extLst>
            </p:cNvPr>
            <p:cNvSpPr>
              <a:spLocks noChangeAspect="1"/>
            </p:cNvSpPr>
            <p:nvPr/>
          </p:nvSpPr>
          <p:spPr>
            <a:xfrm>
              <a:off x="6540446" y="258332"/>
              <a:ext cx="216028" cy="21600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p38">
              <a:extLst>
                <a:ext uri="{FF2B5EF4-FFF2-40B4-BE49-F238E27FC236}">
                  <a16:creationId xmlns:a16="http://schemas.microsoft.com/office/drawing/2014/main" id="{F2C607B6-B35D-4F5C-8E24-29CBE9CA664A}"/>
                </a:ext>
              </a:extLst>
            </p:cNvPr>
            <p:cNvSpPr txBox="1">
              <a:spLocks/>
            </p:cNvSpPr>
            <p:nvPr/>
          </p:nvSpPr>
          <p:spPr>
            <a:xfrm>
              <a:off x="6292510" y="258332"/>
              <a:ext cx="711900" cy="25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latin typeface="Bebas Neue" panose="020B0606020202050201" pitchFamily="34" charset="0"/>
                </a:rPr>
                <a:t>02</a:t>
              </a:r>
            </a:p>
          </p:txBody>
        </p:sp>
      </p:grpSp>
      <p:sp>
        <p:nvSpPr>
          <p:cNvPr id="10" name="Rectangle: Rounded Corners 9">
            <a:extLst>
              <a:ext uri="{FF2B5EF4-FFF2-40B4-BE49-F238E27FC236}">
                <a16:creationId xmlns:a16="http://schemas.microsoft.com/office/drawing/2014/main" id="{1FA37621-3F6C-4F5E-BF11-D187B5C22E97}"/>
              </a:ext>
            </a:extLst>
          </p:cNvPr>
          <p:cNvSpPr/>
          <p:nvPr/>
        </p:nvSpPr>
        <p:spPr>
          <a:xfrm>
            <a:off x="826027" y="1315590"/>
            <a:ext cx="3210338" cy="3066881"/>
          </a:xfrm>
          <a:prstGeom prst="roundRect">
            <a:avLst>
              <a:gd name="adj" fmla="val 100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dirty="0">
                <a:solidFill>
                  <a:schemeClr val="bg1"/>
                </a:solidFill>
              </a:rPr>
              <a:t>For the </a:t>
            </a:r>
            <a:r>
              <a:rPr lang="en-SG" b="1" dirty="0">
                <a:solidFill>
                  <a:schemeClr val="bg1"/>
                </a:solidFill>
                <a:hlinkClick r:id="rId2">
                  <a:extLst>
                    <a:ext uri="{A12FA001-AC4F-418D-AE19-62706E023703}">
                      <ahyp:hlinkClr xmlns:ahyp="http://schemas.microsoft.com/office/drawing/2018/hyperlinkcolor" val="tx"/>
                    </a:ext>
                  </a:extLst>
                </a:hlinkClick>
              </a:rPr>
              <a:t>third dataset</a:t>
            </a:r>
            <a:endParaRPr lang="en-SG" b="1" dirty="0">
              <a:solidFill>
                <a:schemeClr val="bg1"/>
              </a:solidFill>
            </a:endParaRPr>
          </a:p>
          <a:p>
            <a:pPr>
              <a:spcAft>
                <a:spcPts val="600"/>
              </a:spcAft>
            </a:pPr>
            <a:r>
              <a:rPr lang="en-SG" sz="1400" dirty="0">
                <a:hlinkClick r:id="rId2">
                  <a:extLst>
                    <a:ext uri="{A12FA001-AC4F-418D-AE19-62706E023703}">
                      <ahyp:hlinkClr xmlns:ahyp="http://schemas.microsoft.com/office/drawing/2018/hyperlinkcolor" val="tx"/>
                    </a:ext>
                  </a:extLst>
                </a:hlinkClick>
              </a:rPr>
              <a:t>(</a:t>
            </a:r>
            <a:r>
              <a:rPr lang="en-US" sz="1400" dirty="0"/>
              <a:t>Singapore Housing Dataset</a:t>
            </a:r>
            <a:r>
              <a:rPr lang="en-SG" sz="1400" dirty="0">
                <a:solidFill>
                  <a:schemeClr val="bg1"/>
                </a:solidFill>
              </a:rPr>
              <a:t>)</a:t>
            </a:r>
            <a:endParaRPr lang="en-SG" b="1" dirty="0">
              <a:solidFill>
                <a:schemeClr val="bg1"/>
              </a:solidFill>
            </a:endParaRPr>
          </a:p>
          <a:p>
            <a:pPr marL="285750" indent="-285750">
              <a:buFont typeface="Arial" panose="020B0604020202020204" pitchFamily="34" charset="0"/>
              <a:buChar char="•"/>
            </a:pPr>
            <a:r>
              <a:rPr lang="en-SG" b="1" dirty="0">
                <a:solidFill>
                  <a:schemeClr val="bg1"/>
                </a:solidFill>
              </a:rPr>
              <a:t>Dropped unused columns, converted </a:t>
            </a:r>
            <a:r>
              <a:rPr lang="en-SG" b="1" dirty="0" err="1">
                <a:solidFill>
                  <a:schemeClr val="bg1"/>
                </a:solidFill>
              </a:rPr>
              <a:t>Dataframe</a:t>
            </a:r>
            <a:r>
              <a:rPr lang="en-SG" b="1" dirty="0">
                <a:solidFill>
                  <a:schemeClr val="bg1"/>
                </a:solidFill>
              </a:rPr>
              <a:t> to a </a:t>
            </a:r>
            <a:r>
              <a:rPr lang="en-SG" b="1" dirty="0" err="1">
                <a:solidFill>
                  <a:schemeClr val="bg1"/>
                </a:solidFill>
              </a:rPr>
              <a:t>GeoDataFrame</a:t>
            </a:r>
            <a:r>
              <a:rPr lang="en-SG" b="1" dirty="0">
                <a:solidFill>
                  <a:schemeClr val="bg1"/>
                </a:solidFill>
              </a:rPr>
              <a:t>, </a:t>
            </a:r>
            <a:r>
              <a:rPr lang="en-SG" b="1" dirty="0" err="1">
                <a:solidFill>
                  <a:schemeClr val="bg1"/>
                </a:solidFill>
              </a:rPr>
              <a:t>sjoin</a:t>
            </a:r>
            <a:r>
              <a:rPr lang="en-SG" b="1" dirty="0">
                <a:solidFill>
                  <a:schemeClr val="bg1"/>
                </a:solidFill>
              </a:rPr>
              <a:t> with dataset with Town polygons to define Town.</a:t>
            </a:r>
          </a:p>
          <a:p>
            <a:pPr marL="285750" indent="-285750">
              <a:buFont typeface="Arial" panose="020B0604020202020204" pitchFamily="34" charset="0"/>
              <a:buChar char="•"/>
            </a:pPr>
            <a:r>
              <a:rPr lang="en-SG" b="1" dirty="0">
                <a:solidFill>
                  <a:schemeClr val="bg1"/>
                </a:solidFill>
              </a:rPr>
              <a:t>Count And Split HDBS into neighbourhoods based on </a:t>
            </a:r>
            <a:r>
              <a:rPr lang="en-SG" b="1" dirty="0" err="1">
                <a:solidFill>
                  <a:schemeClr val="bg1"/>
                </a:solidFill>
              </a:rPr>
              <a:t>streetname</a:t>
            </a:r>
            <a:r>
              <a:rPr lang="en-SG" b="1" dirty="0">
                <a:solidFill>
                  <a:schemeClr val="bg1"/>
                </a:solidFill>
              </a:rPr>
              <a:t>, summarize units per neighbourhood into column “count”</a:t>
            </a:r>
          </a:p>
          <a:p>
            <a:pPr marL="285750" indent="-285750">
              <a:buFont typeface="Arial" panose="020B0604020202020204" pitchFamily="34" charset="0"/>
              <a:buChar char="•"/>
            </a:pPr>
            <a:r>
              <a:rPr lang="en-SG" b="1" dirty="0">
                <a:solidFill>
                  <a:schemeClr val="bg1"/>
                </a:solidFill>
              </a:rPr>
              <a:t>Drop Duplicated Columns</a:t>
            </a:r>
          </a:p>
          <a:p>
            <a:endParaRPr lang="en-SG" dirty="0">
              <a:solidFill>
                <a:schemeClr val="bg1"/>
              </a:solidFill>
            </a:endParaRPr>
          </a:p>
        </p:txBody>
      </p:sp>
      <p:pic>
        <p:nvPicPr>
          <p:cNvPr id="6" name="Picture 5">
            <a:extLst>
              <a:ext uri="{FF2B5EF4-FFF2-40B4-BE49-F238E27FC236}">
                <a16:creationId xmlns:a16="http://schemas.microsoft.com/office/drawing/2014/main" id="{17E81542-E39E-EC04-0BA7-1A6A4541E643}"/>
              </a:ext>
            </a:extLst>
          </p:cNvPr>
          <p:cNvPicPr>
            <a:picLocks noChangeAspect="1"/>
          </p:cNvPicPr>
          <p:nvPr/>
        </p:nvPicPr>
        <p:blipFill>
          <a:blip r:embed="rId3"/>
          <a:stretch>
            <a:fillRect/>
          </a:stretch>
        </p:blipFill>
        <p:spPr>
          <a:xfrm>
            <a:off x="4036365" y="1991321"/>
            <a:ext cx="4526280" cy="1365224"/>
          </a:xfrm>
          <a:prstGeom prst="rect">
            <a:avLst/>
          </a:prstGeom>
        </p:spPr>
      </p:pic>
    </p:spTree>
    <p:extLst>
      <p:ext uri="{BB962C8B-B14F-4D97-AF65-F5344CB8AC3E}">
        <p14:creationId xmlns:p14="http://schemas.microsoft.com/office/powerpoint/2010/main" val="3258694377"/>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1712</TotalTime>
  <Words>2199</Words>
  <Application>Microsoft Office PowerPoint</Application>
  <PresentationFormat>On-screen Show (16:9)</PresentationFormat>
  <Paragraphs>215</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Wingdings</vt:lpstr>
      <vt:lpstr>Arimo</vt:lpstr>
      <vt:lpstr>Bebas Neue</vt:lpstr>
      <vt:lpstr>Anaheim</vt:lpstr>
      <vt:lpstr>Data Analysis for Business by Slidesgo</vt:lpstr>
      <vt:lpstr>DAVI ASSIGNMENT CA2 Singapore’s Land Public Transport</vt:lpstr>
      <vt:lpstr>TABLE OF CONTENT</vt:lpstr>
      <vt:lpstr>Objective</vt:lpstr>
      <vt:lpstr>2.1 Data sources</vt:lpstr>
      <vt:lpstr>DATA processing</vt:lpstr>
      <vt:lpstr>2.2 Cleansing process</vt:lpstr>
      <vt:lpstr>2.2 Cleansing process – Dataset 1</vt:lpstr>
      <vt:lpstr>2.2 Cleansing process – Dataset 2</vt:lpstr>
      <vt:lpstr>2.2 Cleansing process – Dataset 3</vt:lpstr>
      <vt:lpstr>2.2 Cleansing process – Dataset 4</vt:lpstr>
      <vt:lpstr>2.2 Cleansing process – Dataset 4 (ii)</vt:lpstr>
      <vt:lpstr>2.2 Cleansing process – Dataset 5(stops)</vt:lpstr>
      <vt:lpstr>2.2 Cleansing process – Dataset 5 (routes)</vt:lpstr>
      <vt:lpstr>2.2 Cleansing process – Dataset 5 (services)</vt:lpstr>
      <vt:lpstr>DATA analysis</vt:lpstr>
      <vt:lpstr>Singapore PUBLIC BUS ACCESSIBILITY ANALYSIS – Country level</vt:lpstr>
      <vt:lpstr>Singapore PUBLIC BUS ACCESSIBILITY ANALYSIS – Country level</vt:lpstr>
      <vt:lpstr>Singapore PUBLIC BUS ACCESSIBILITY ANALYSIS – Country level</vt:lpstr>
      <vt:lpstr>Objective 2</vt:lpstr>
      <vt:lpstr>Singapore PUBLIC BUS ACCESSIBILITY ANALYSIS – town level</vt:lpstr>
      <vt:lpstr>Singapore PUBLIC BUS ACCESSIBILITY ANALYSIS – TOWn level</vt:lpstr>
      <vt:lpstr>Singapore PUBLIC BUS ACCESSIBILITY ANALYSIS – TOWn level</vt:lpstr>
      <vt:lpstr>Singapore PUBLIC BUS ACCESSIBILITY ANALYSIS – TOWn level</vt:lpstr>
      <vt:lpstr>Singapore PUBLIC BUS ACCESSIBILITY ANALYSIS – TOWn level</vt:lpstr>
      <vt:lpstr>Conclusion</vt:lpstr>
      <vt:lpstr>Issues/solutions – objective 1</vt:lpstr>
      <vt:lpstr>Issues/solutions – objective 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PDAS ASSIGNMENT    CA2</dc:title>
  <dc:creator>meme review</dc:creator>
  <cp:lastModifiedBy>RUIZHE.22@ichat.sp.edu.sg</cp:lastModifiedBy>
  <cp:revision>22</cp:revision>
  <dcterms:modified xsi:type="dcterms:W3CDTF">2023-02-07T15:51:33Z</dcterms:modified>
</cp:coreProperties>
</file>