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71" r:id="rId2"/>
    <p:sldId id="387" r:id="rId3"/>
    <p:sldId id="375" r:id="rId4"/>
    <p:sldId id="383" r:id="rId5"/>
    <p:sldId id="388" r:id="rId6"/>
    <p:sldId id="262" r:id="rId7"/>
    <p:sldId id="263" r:id="rId8"/>
    <p:sldId id="382" r:id="rId9"/>
    <p:sldId id="389" r:id="rId10"/>
    <p:sldId id="384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1BC93-3E7B-44C2-AE58-29F37F9CDBD1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3AB586-1779-4BD5-8290-1F2CF3B9013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2539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0281CB91-0C50-4548-84B9-F2649E88C8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548ADF1E-25EA-49A5-AB12-B296707B4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66516DD9-0083-4DF6-93D2-28FAAB54F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812800"/>
            <a:ext cx="5303838" cy="40068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2274F4E-188C-46E8-B0BF-FC6C46876714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153025" cy="4073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345D3484-9441-4AC1-88ED-8E13F46C2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812800"/>
            <a:ext cx="5303838" cy="40068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E2FF9340-F4A5-457E-8B77-D3BF1A2E1C6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153025" cy="4073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>
            <a:extLst>
              <a:ext uri="{FF2B5EF4-FFF2-40B4-BE49-F238E27FC236}">
                <a16:creationId xmlns:a16="http://schemas.microsoft.com/office/drawing/2014/main" id="{26174344-37A9-4D42-A7E2-5D035390C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812800"/>
            <a:ext cx="5289550" cy="40068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71FA7DEF-FF32-48E1-8DF4-0E196285F128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169988" y="5086350"/>
            <a:ext cx="5153025" cy="40735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CF01-A291-4AF3-9C5E-115A9B382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50711-5889-4C95-A5BD-A4B759277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96160-7F60-43E1-97D1-7DA6B3F0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3823-655F-413E-A581-6AC2E52D0F43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47370-E6AE-4763-9EE6-1F6475AA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D8B4B-0732-4C94-ADAF-5EE9ADC9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B3-966A-49AB-BC93-B455DB0EB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384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5CA54-E2FA-43C5-B5E3-C005AE91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0C2F7-A072-4BC4-AC9A-4C3F897DA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C86B2-D2DF-4445-8182-59B212FF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3823-655F-413E-A581-6AC2E52D0F43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BF044-9E0E-4951-982D-93916B98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25EE5-E31C-4D4F-8F52-0405D00E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B3-966A-49AB-BC93-B455DB0EB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776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D79A74-CFEE-4DCD-9FDE-A8D11B219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9BA8C-7342-4ABF-986F-64B1094D0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7AF50-375B-4EBE-9808-D2C13F56E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3823-655F-413E-A581-6AC2E52D0F43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1B999-1927-480F-AF3F-15AAC6D9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CCCC4-C7A1-4F24-8C75-4FA0918B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B3-966A-49AB-BC93-B455DB0EB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11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8A77-C022-435B-915D-B1372703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1FED1-9E26-4001-9689-285114F9A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B9B3A-F994-44DB-8E02-3F038C18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3823-655F-413E-A581-6AC2E52D0F43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0756A-83E0-45D5-894E-5D69E5B20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ED59C-F768-4556-A41C-3D6D37091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B3-966A-49AB-BC93-B455DB0EB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18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458B-79F8-44B2-850D-D2278D50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22113-6BF6-4D38-BEF5-DA2D0F2A5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08D27-1186-4634-B3ED-8504C38F7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3823-655F-413E-A581-6AC2E52D0F43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7DF8-0B9D-4141-83B7-6058D81A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0EC30-E742-4A91-B99C-757BDF68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B3-966A-49AB-BC93-B455DB0EB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224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6DD3-D287-449C-840E-D48DDC21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97759-3C97-495C-BAD5-8AFD8F069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6821A-60AF-49AA-A1EB-3B9F6C0C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C1EEE-FB39-48A5-9BDC-2A58F7E3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3823-655F-413E-A581-6AC2E52D0F43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586C4-2CE9-4A98-9C24-3EDC558B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F50DA-8AA8-47D5-AE16-4D368F78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B3-966A-49AB-BC93-B455DB0EB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68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05E9-27CF-49C9-8B54-DCF71ABB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9FF98-21C4-4EC1-B160-3C4CA6F2C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1DD0A-6131-4655-8A00-556AE6582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EB63E7-7DA7-408D-BBDD-21EBD04EE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F0607-D670-43C1-AEFE-570A27B28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5BB50-5082-4128-951E-ECFA3426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3823-655F-413E-A581-6AC2E52D0F43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F0EE2-E70B-4270-B59F-1CE2B7529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5850C-0019-47B3-AB15-11CB4934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B3-966A-49AB-BC93-B455DB0EB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78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F97E-99B8-411F-AFD5-CBB31BFBB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6ADB7-BEDA-4501-B3E4-187100F6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3823-655F-413E-A581-6AC2E52D0F43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44F25-12C0-4BA7-96CE-EE6EF55F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43C9B-F35B-49D2-96D9-8D533D43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B3-966A-49AB-BC93-B455DB0EB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20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8DCFD6-E48A-4A24-B79E-8653B865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3823-655F-413E-A581-6AC2E52D0F43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5CA57-3D9C-4158-A7CF-D6327EA7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DDA84-DBB7-4D8C-942F-2F3B51D35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B3-966A-49AB-BC93-B455DB0EB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95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5C4B3-3063-4C11-9A84-5E33864B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40AC7-E7E7-4726-BCFB-C0485A31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61579-3CA1-4386-B3CA-C33C6C6F8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B1805-8D42-4EC7-8F4A-8DFD35E6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3823-655F-413E-A581-6AC2E52D0F43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51A6B-0746-4461-876D-C57FD9A6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B6F85-DCD6-4AB2-B7C6-3AE1684C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B3-966A-49AB-BC93-B455DB0EB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43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A09C-4AB0-412B-908E-C36874323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E30A14-29AC-4E72-BF13-BE9B250AC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AD1D7-D6F2-4C91-B6F7-D2E408328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ACA66-A4BA-4F77-8FF3-F9A9CEF2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83823-655F-413E-A581-6AC2E52D0F43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9AC01-47BE-4DDF-ACAF-C0AE42EA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5DA86-2908-4942-BCE9-D72998BD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002B3-966A-49AB-BC93-B455DB0EB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39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35758-813E-48E9-B628-9CE39C9E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DE25D-8334-4F4D-AF4C-0726FEF49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36158-CDBA-414A-B593-A5F260425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83823-655F-413E-A581-6AC2E52D0F43}" type="datetimeFigureOut">
              <a:rPr lang="en-CA" smtClean="0"/>
              <a:t>2023-09-18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90662-697F-45ED-B8C1-1579D1989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3EB26-EB24-47DD-863A-CE4985D467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002B3-966A-49AB-BC93-B455DB0EB9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228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>
            <a:extLst>
              <a:ext uri="{FF2B5EF4-FFF2-40B4-BE49-F238E27FC236}">
                <a16:creationId xmlns:a16="http://schemas.microsoft.com/office/drawing/2014/main" id="{1F49E5A8-B46A-4DCD-9896-2893203A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200400"/>
            <a:ext cx="6212840" cy="857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7866" tIns="33338" rIns="67866" bIns="33338" anchor="ctr"/>
          <a:lstStyle/>
          <a:p>
            <a:pPr>
              <a:defRPr/>
            </a:pPr>
            <a:r>
              <a:rPr lang="en-US" sz="3200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Design Relationship between Classes</a:t>
            </a:r>
          </a:p>
        </p:txBody>
      </p:sp>
      <p:sp>
        <p:nvSpPr>
          <p:cNvPr id="5" name="Rectangle 43">
            <a:extLst>
              <a:ext uri="{FF2B5EF4-FFF2-40B4-BE49-F238E27FC236}">
                <a16:creationId xmlns:a16="http://schemas.microsoft.com/office/drawing/2014/main" id="{9F1AE979-FC45-46D8-9A0B-0B2D042F7F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57213" indent="-214313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72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001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1543050" indent="-1714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375358-0889-45A7-92DC-EB4B6B183BB7}" type="slidenum">
              <a:rPr lang="en-US" altLang="en-US">
                <a:solidFill>
                  <a:srgbClr val="D1EAEE"/>
                </a:solidFill>
              </a:rPr>
              <a:pPr eaLnBrk="1" hangingPunct="1"/>
              <a:t>1</a:t>
            </a:fld>
            <a:endParaRPr lang="en-US" altLang="en-US">
              <a:solidFill>
                <a:srgbClr val="D1EAE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7D194B5-B257-4CCC-BECD-25B8794A93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781051"/>
            <a:ext cx="11706225" cy="5940423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4"/>
            </a:pPr>
            <a:r>
              <a:rPr lang="en-US" b="1" dirty="0"/>
              <a:t>Composition: </a:t>
            </a:r>
            <a:r>
              <a:rPr lang="en-US" dirty="0"/>
              <a:t>Is very similar to the aggregation relationship where the 'whole' manages the lifetime of the 'part’. 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'part' cannot exist independently of the 'whole'. For instance, a “Patient" class owns the “</a:t>
            </a:r>
            <a:r>
              <a:rPr lang="en-US" dirty="0" err="1"/>
              <a:t>MedicalFile</a:t>
            </a:r>
            <a:r>
              <a:rPr lang="en-US" dirty="0"/>
              <a:t>" class. Here, the “</a:t>
            </a:r>
            <a:r>
              <a:rPr lang="en-US" dirty="0" err="1"/>
              <a:t>MedicalFile</a:t>
            </a:r>
            <a:r>
              <a:rPr lang="en-US" dirty="0"/>
              <a:t>" class cannot exist without the “Patient". 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To show a composition relationship in a class diagram, use a directional line connecting the two classes, with a filled diamond shape adjacent to the container class and the directional arrow to the contained class.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8819CA-1BFD-468D-9423-45D2E164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C66697-15C6-4CE8-9CE4-6424A42646CE}" type="slidenum">
              <a:rPr lang="en-US" altLang="en-US">
                <a:solidFill>
                  <a:srgbClr val="045C75"/>
                </a:solidFill>
              </a:rPr>
              <a:pPr eaLnBrk="1" hangingPunct="1"/>
              <a:t>10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65E082-1C13-4D59-9F91-22D8A7CA88D0}"/>
              </a:ext>
            </a:extLst>
          </p:cNvPr>
          <p:cNvSpPr txBox="1">
            <a:spLocks noChangeArrowheads="1"/>
          </p:cNvSpPr>
          <p:nvPr/>
        </p:nvSpPr>
        <p:spPr>
          <a:xfrm>
            <a:off x="1085850" y="19051"/>
            <a:ext cx="9372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/>
              <a:t>Types of Relationships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37EE88-9221-4B44-A0E6-4839B410E40F}"/>
              </a:ext>
            </a:extLst>
          </p:cNvPr>
          <p:cNvGrpSpPr/>
          <p:nvPr/>
        </p:nvGrpSpPr>
        <p:grpSpPr>
          <a:xfrm>
            <a:off x="8232830" y="5224840"/>
            <a:ext cx="1751543" cy="1260240"/>
            <a:chOff x="8963658" y="2952750"/>
            <a:chExt cx="2505076" cy="20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3E65C5-F830-41CE-81B8-9FC8C4BA13AE}"/>
                </a:ext>
              </a:extLst>
            </p:cNvPr>
            <p:cNvSpPr/>
            <p:nvPr/>
          </p:nvSpPr>
          <p:spPr>
            <a:xfrm>
              <a:off x="8963659" y="2952750"/>
              <a:ext cx="2505075" cy="4813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200" dirty="0">
                  <a:solidFill>
                    <a:schemeClr val="tx1"/>
                  </a:solidFill>
                </a:rPr>
                <a:t>Patient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FBA868-36B4-43FF-8677-7086ED7E4781}"/>
                </a:ext>
              </a:extLst>
            </p:cNvPr>
            <p:cNvSpPr/>
            <p:nvPr/>
          </p:nvSpPr>
          <p:spPr>
            <a:xfrm>
              <a:off x="8963659" y="3429000"/>
              <a:ext cx="2505075" cy="10731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22DEFF-A6A0-46AB-B42D-6979B297CEDC}"/>
                </a:ext>
              </a:extLst>
            </p:cNvPr>
            <p:cNvSpPr/>
            <p:nvPr/>
          </p:nvSpPr>
          <p:spPr>
            <a:xfrm>
              <a:off x="8963658" y="4502149"/>
              <a:ext cx="2505075" cy="5448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610330-62A7-47AE-A6FF-97225AD4DFA8}"/>
              </a:ext>
            </a:extLst>
          </p:cNvPr>
          <p:cNvGrpSpPr/>
          <p:nvPr/>
        </p:nvGrpSpPr>
        <p:grpSpPr>
          <a:xfrm>
            <a:off x="3748095" y="5339140"/>
            <a:ext cx="1869970" cy="1260240"/>
            <a:chOff x="5563233" y="4954967"/>
            <a:chExt cx="1464038" cy="136010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31020D-6DC5-4CA7-A58A-EE19577FF72A}"/>
                </a:ext>
              </a:extLst>
            </p:cNvPr>
            <p:cNvSpPr/>
            <p:nvPr/>
          </p:nvSpPr>
          <p:spPr>
            <a:xfrm>
              <a:off x="5563233" y="4954967"/>
              <a:ext cx="1464036" cy="308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200">
                  <a:solidFill>
                    <a:schemeClr val="tx1"/>
                  </a:solidFill>
                </a:rPr>
                <a:t>MedicalFile</a:t>
              </a:r>
              <a:endParaRPr lang="en-CA" sz="2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13C90C-DCA0-4819-BB92-C334F21C1C5B}"/>
                </a:ext>
              </a:extLst>
            </p:cNvPr>
            <p:cNvSpPr/>
            <p:nvPr/>
          </p:nvSpPr>
          <p:spPr>
            <a:xfrm>
              <a:off x="5563234" y="5268043"/>
              <a:ext cx="1464037" cy="6888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BBDF80-5AAD-4C5B-94A4-36AFE9D2916A}"/>
                </a:ext>
              </a:extLst>
            </p:cNvPr>
            <p:cNvSpPr/>
            <p:nvPr/>
          </p:nvSpPr>
          <p:spPr>
            <a:xfrm>
              <a:off x="5563233" y="5965335"/>
              <a:ext cx="1464037" cy="349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10E2D3-4F15-4602-B1D0-2E63D3C896D3}"/>
              </a:ext>
            </a:extLst>
          </p:cNvPr>
          <p:cNvGrpSpPr/>
          <p:nvPr/>
        </p:nvGrpSpPr>
        <p:grpSpPr>
          <a:xfrm>
            <a:off x="5618065" y="5625428"/>
            <a:ext cx="2614762" cy="538392"/>
            <a:chOff x="5618065" y="5814054"/>
            <a:chExt cx="2611527" cy="3693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8FC55AB-D22D-4F28-B262-9C03046A02E3}"/>
                </a:ext>
              </a:extLst>
            </p:cNvPr>
            <p:cNvGrpSpPr/>
            <p:nvPr/>
          </p:nvGrpSpPr>
          <p:grpSpPr>
            <a:xfrm>
              <a:off x="5618065" y="5814054"/>
              <a:ext cx="2158949" cy="369332"/>
              <a:chOff x="6450344" y="4834814"/>
              <a:chExt cx="2297882" cy="3970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26ADB12-A47C-40CF-A331-2BA7E373CADC}"/>
                  </a:ext>
                </a:extLst>
              </p:cNvPr>
              <p:cNvCxnSpPr>
                <a:cxnSpLocks/>
                <a:stCxn id="13" idx="3"/>
                <a:endCxn id="17" idx="1"/>
              </p:cNvCxnSpPr>
              <p:nvPr/>
            </p:nvCxnSpPr>
            <p:spPr>
              <a:xfrm flipV="1">
                <a:off x="6450344" y="5063952"/>
                <a:ext cx="2297882" cy="903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BF320502-54F0-4869-89ED-2F520B8650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72245" y="4834814"/>
                <a:ext cx="1975979" cy="397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990000"/>
                    </a:solidFill>
                    <a:cs typeface="Tahoma" panose="020B0604030504040204" pitchFamily="34" charset="0"/>
                  </a:rPr>
                  <a:t>Composed of </a:t>
                </a:r>
              </a:p>
            </p:txBody>
          </p:sp>
        </p:grpSp>
        <p:sp>
          <p:nvSpPr>
            <p:cNvPr id="17" name="Flowchart: Decision 16">
              <a:extLst>
                <a:ext uri="{FF2B5EF4-FFF2-40B4-BE49-F238E27FC236}">
                  <a16:creationId xmlns:a16="http://schemas.microsoft.com/office/drawing/2014/main" id="{7D6F6EE5-A316-4FEC-9254-BFACADABEC34}"/>
                </a:ext>
              </a:extLst>
            </p:cNvPr>
            <p:cNvSpPr/>
            <p:nvPr/>
          </p:nvSpPr>
          <p:spPr>
            <a:xfrm>
              <a:off x="7777014" y="5921923"/>
              <a:ext cx="452578" cy="210527"/>
            </a:xfrm>
            <a:prstGeom prst="flowChartDecisi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62170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81F14E1F-E5EE-401F-80C1-2B828B4B4B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8000" y="56043"/>
            <a:ext cx="11201399" cy="658971"/>
          </a:xfrm>
          <a:ln/>
        </p:spPr>
        <p:txBody>
          <a:bodyPr>
            <a:normAutofit fontScale="90000"/>
          </a:bodyPr>
          <a:lstStyle/>
          <a:p>
            <a:pPr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en-GB" altLang="en-US" dirty="0"/>
              <a:t>Example of Relationships</a:t>
            </a:r>
          </a:p>
        </p:txBody>
      </p:sp>
      <p:sp>
        <p:nvSpPr>
          <p:cNvPr id="18434" name="AutoShape 2">
            <a:extLst>
              <a:ext uri="{FF2B5EF4-FFF2-40B4-BE49-F238E27FC236}">
                <a16:creationId xmlns:a16="http://schemas.microsoft.com/office/drawing/2014/main" id="{A72083ED-023B-4B56-AA3C-C176C3866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015" y="3001447"/>
            <a:ext cx="1470395" cy="816565"/>
          </a:xfrm>
          <a:prstGeom prst="roundRect">
            <a:avLst>
              <a:gd name="adj" fmla="val 176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2359" b="1" dirty="0">
                <a:latin typeface="Courier 10 Pitch" pitchFamily="1" charset="0"/>
              </a:rPr>
              <a:t>Clock</a:t>
            </a:r>
          </a:p>
        </p:txBody>
      </p:sp>
      <p:sp>
        <p:nvSpPr>
          <p:cNvPr id="18435" name="AutoShape 3">
            <a:extLst>
              <a:ext uri="{FF2B5EF4-FFF2-40B4-BE49-F238E27FC236}">
                <a16:creationId xmlns:a16="http://schemas.microsoft.com/office/drawing/2014/main" id="{2B7B9A0A-F774-4CE6-935B-822982708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3715" y="5925348"/>
            <a:ext cx="1470395" cy="816566"/>
          </a:xfrm>
          <a:prstGeom prst="roundRect">
            <a:avLst>
              <a:gd name="adj" fmla="val 176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2359" b="1">
                <a:latin typeface="Courier 10 Pitch" pitchFamily="1" charset="0"/>
              </a:rPr>
              <a:t>Face</a:t>
            </a:r>
          </a:p>
        </p:txBody>
      </p:sp>
      <p:sp>
        <p:nvSpPr>
          <p:cNvPr id="18436" name="AutoShape 4">
            <a:extLst>
              <a:ext uri="{FF2B5EF4-FFF2-40B4-BE49-F238E27FC236}">
                <a16:creationId xmlns:a16="http://schemas.microsoft.com/office/drawing/2014/main" id="{DCD74836-FC47-418F-A1ED-7A096833C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6706" y="5860542"/>
            <a:ext cx="2214949" cy="816565"/>
          </a:xfrm>
          <a:prstGeom prst="roundRect">
            <a:avLst>
              <a:gd name="adj" fmla="val 176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2359" b="1" dirty="0">
                <a:latin typeface="Courier 10 Pitch" pitchFamily="1" charset="0"/>
              </a:rPr>
              <a:t>Accessories</a:t>
            </a:r>
          </a:p>
        </p:txBody>
      </p:sp>
      <p:sp>
        <p:nvSpPr>
          <p:cNvPr id="18437" name="AutoShape 5">
            <a:extLst>
              <a:ext uri="{FF2B5EF4-FFF2-40B4-BE49-F238E27FC236}">
                <a16:creationId xmlns:a16="http://schemas.microsoft.com/office/drawing/2014/main" id="{671DBEA4-12A2-4507-95CF-18EC1D59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5241" y="5860542"/>
            <a:ext cx="1470395" cy="816565"/>
          </a:xfrm>
          <a:prstGeom prst="roundRect">
            <a:avLst>
              <a:gd name="adj" fmla="val 176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2359" b="1">
                <a:latin typeface="Courier 10 Pitch" pitchFamily="1" charset="0"/>
              </a:rPr>
              <a:t>Hand</a:t>
            </a:r>
          </a:p>
        </p:txBody>
      </p:sp>
      <p:sp>
        <p:nvSpPr>
          <p:cNvPr id="18438" name="AutoShape 6">
            <a:extLst>
              <a:ext uri="{FF2B5EF4-FFF2-40B4-BE49-F238E27FC236}">
                <a16:creationId xmlns:a16="http://schemas.microsoft.com/office/drawing/2014/main" id="{83B054A0-6692-4B7F-910D-24CD12D8F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4607" y="3052247"/>
            <a:ext cx="2220713" cy="816565"/>
          </a:xfrm>
          <a:prstGeom prst="roundRect">
            <a:avLst>
              <a:gd name="adj" fmla="val 176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2359" b="1" dirty="0">
                <a:latin typeface="Courier 10 Pitch" pitchFamily="1" charset="0"/>
              </a:rPr>
              <a:t>Battery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62174B-37DC-438E-9008-F5A65D168A1F}"/>
              </a:ext>
            </a:extLst>
          </p:cNvPr>
          <p:cNvGrpSpPr/>
          <p:nvPr/>
        </p:nvGrpSpPr>
        <p:grpSpPr>
          <a:xfrm>
            <a:off x="5769086" y="3377721"/>
            <a:ext cx="2285521" cy="164177"/>
            <a:chOff x="5769086" y="3072921"/>
            <a:chExt cx="2285521" cy="164177"/>
          </a:xfrm>
        </p:grpSpPr>
        <p:sp>
          <p:nvSpPr>
            <p:cNvPr id="18441" name="Freeform 9">
              <a:extLst>
                <a:ext uri="{FF2B5EF4-FFF2-40B4-BE49-F238E27FC236}">
                  <a16:creationId xmlns:a16="http://schemas.microsoft.com/office/drawing/2014/main" id="{8F245B3F-95D0-4F62-8B57-5108F439A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9086" y="3072921"/>
              <a:ext cx="489651" cy="164177"/>
            </a:xfrm>
            <a:custGeom>
              <a:avLst/>
              <a:gdLst>
                <a:gd name="T0" fmla="*/ 116 w 1501"/>
                <a:gd name="T1" fmla="*/ 231 h 501"/>
                <a:gd name="T2" fmla="*/ 808 w 1501"/>
                <a:gd name="T3" fmla="*/ 0 h 501"/>
                <a:gd name="T4" fmla="*/ 1500 w 1501"/>
                <a:gd name="T5" fmla="*/ 231 h 501"/>
                <a:gd name="T6" fmla="*/ 692 w 1501"/>
                <a:gd name="T7" fmla="*/ 500 h 501"/>
                <a:gd name="T8" fmla="*/ 0 w 1501"/>
                <a:gd name="T9" fmla="*/ 269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1" h="501">
                  <a:moveTo>
                    <a:pt x="116" y="231"/>
                  </a:moveTo>
                  <a:lnTo>
                    <a:pt x="808" y="0"/>
                  </a:lnTo>
                  <a:lnTo>
                    <a:pt x="1500" y="231"/>
                  </a:lnTo>
                  <a:lnTo>
                    <a:pt x="692" y="500"/>
                  </a:lnTo>
                  <a:lnTo>
                    <a:pt x="0" y="269"/>
                  </a:lnTo>
                </a:path>
              </a:pathLst>
            </a:cu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CA" sz="1633"/>
            </a:p>
          </p:txBody>
        </p:sp>
        <p:cxnSp>
          <p:nvCxnSpPr>
            <p:cNvPr id="18442" name="AutoShape 10">
              <a:extLst>
                <a:ext uri="{FF2B5EF4-FFF2-40B4-BE49-F238E27FC236}">
                  <a16:creationId xmlns:a16="http://schemas.microsoft.com/office/drawing/2014/main" id="{315E4197-24DC-4B60-B54D-FE2FD2647338}"/>
                </a:ext>
              </a:extLst>
            </p:cNvPr>
            <p:cNvCxnSpPr>
              <a:cxnSpLocks noChangeShapeType="1"/>
              <a:stCxn id="18441" idx="2"/>
              <a:endCxn id="18438" idx="1"/>
            </p:cNvCxnSpPr>
            <p:nvPr/>
          </p:nvCxnSpPr>
          <p:spPr bwMode="auto">
            <a:xfrm>
              <a:off x="6258411" y="3148619"/>
              <a:ext cx="1796196" cy="19811"/>
            </a:xfrm>
            <a:prstGeom prst="straightConnector1">
              <a:avLst/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775BA95-A6EF-46FF-9B0A-A5173483F025}"/>
              </a:ext>
            </a:extLst>
          </p:cNvPr>
          <p:cNvGrpSpPr/>
          <p:nvPr/>
        </p:nvGrpSpPr>
        <p:grpSpPr>
          <a:xfrm>
            <a:off x="4893997" y="3802566"/>
            <a:ext cx="262108" cy="2135482"/>
            <a:chOff x="4893997" y="3497766"/>
            <a:chExt cx="262108" cy="2135482"/>
          </a:xfrm>
        </p:grpSpPr>
        <p:cxnSp>
          <p:nvCxnSpPr>
            <p:cNvPr id="18440" name="AutoShape 8">
              <a:extLst>
                <a:ext uri="{FF2B5EF4-FFF2-40B4-BE49-F238E27FC236}">
                  <a16:creationId xmlns:a16="http://schemas.microsoft.com/office/drawing/2014/main" id="{7E056E95-450C-4A36-BCFF-4BC54D4C6DFF}"/>
                </a:ext>
              </a:extLst>
            </p:cNvPr>
            <p:cNvCxnSpPr>
              <a:cxnSpLocks noChangeShapeType="1"/>
              <a:stCxn id="18435" idx="0"/>
              <a:endCxn id="18434" idx="2"/>
            </p:cNvCxnSpPr>
            <p:nvPr/>
          </p:nvCxnSpPr>
          <p:spPr bwMode="auto">
            <a:xfrm flipH="1" flipV="1">
              <a:off x="5016213" y="3525912"/>
              <a:ext cx="12700" cy="2107336"/>
            </a:xfrm>
            <a:prstGeom prst="straightConnector1">
              <a:avLst/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8443" name="Freeform 11">
              <a:extLst>
                <a:ext uri="{FF2B5EF4-FFF2-40B4-BE49-F238E27FC236}">
                  <a16:creationId xmlns:a16="http://schemas.microsoft.com/office/drawing/2014/main" id="{86BA31DB-882A-466E-8555-EEA3A60C1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3997" y="3497766"/>
              <a:ext cx="262108" cy="555898"/>
            </a:xfrm>
            <a:custGeom>
              <a:avLst/>
              <a:gdLst>
                <a:gd name="T0" fmla="*/ 400 w 801"/>
                <a:gd name="T1" fmla="*/ 0 h 1701"/>
                <a:gd name="T2" fmla="*/ 800 w 801"/>
                <a:gd name="T3" fmla="*/ 850 h 1701"/>
                <a:gd name="T4" fmla="*/ 400 w 801"/>
                <a:gd name="T5" fmla="*/ 1700 h 1701"/>
                <a:gd name="T6" fmla="*/ 0 w 801"/>
                <a:gd name="T7" fmla="*/ 850 h 1701"/>
                <a:gd name="T8" fmla="*/ 400 w 801"/>
                <a:gd name="T9" fmla="*/ 0 h 1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1" h="1701">
                  <a:moveTo>
                    <a:pt x="400" y="0"/>
                  </a:moveTo>
                  <a:lnTo>
                    <a:pt x="800" y="850"/>
                  </a:lnTo>
                  <a:lnTo>
                    <a:pt x="400" y="1700"/>
                  </a:lnTo>
                  <a:lnTo>
                    <a:pt x="0" y="850"/>
                  </a:lnTo>
                  <a:lnTo>
                    <a:pt x="400" y="0"/>
                  </a:lnTo>
                </a:path>
              </a:pathLst>
            </a:custGeom>
            <a:solidFill>
              <a:schemeClr val="tx1"/>
            </a:solidFill>
            <a:ln w="9360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 sz="1633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8779B5-4D59-4919-9638-60DD3F81DA85}"/>
              </a:ext>
            </a:extLst>
          </p:cNvPr>
          <p:cNvGrpSpPr/>
          <p:nvPr/>
        </p:nvGrpSpPr>
        <p:grpSpPr>
          <a:xfrm>
            <a:off x="2649719" y="5492243"/>
            <a:ext cx="4814020" cy="355600"/>
            <a:chOff x="2649719" y="4400043"/>
            <a:chExt cx="4814020" cy="355600"/>
          </a:xfrm>
        </p:grpSpPr>
        <p:cxnSp>
          <p:nvCxnSpPr>
            <p:cNvPr id="18439" name="AutoShape 7">
              <a:extLst>
                <a:ext uri="{FF2B5EF4-FFF2-40B4-BE49-F238E27FC236}">
                  <a16:creationId xmlns:a16="http://schemas.microsoft.com/office/drawing/2014/main" id="{13EEEAEB-C4DA-457D-832F-BE181EC16E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649719" y="4412742"/>
              <a:ext cx="4801464" cy="1440"/>
            </a:xfrm>
            <a:prstGeom prst="bentConnector3">
              <a:avLst>
                <a:gd name="adj1" fmla="val 50000"/>
              </a:avLst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7">
              <a:extLst>
                <a:ext uri="{FF2B5EF4-FFF2-40B4-BE49-F238E27FC236}">
                  <a16:creationId xmlns:a16="http://schemas.microsoft.com/office/drawing/2014/main" id="{27B449ED-82EC-438A-8281-772EA02A56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2472639" y="4577842"/>
              <a:ext cx="355600" cy="1"/>
            </a:xfrm>
            <a:prstGeom prst="bentConnector3">
              <a:avLst>
                <a:gd name="adj1" fmla="val 50000"/>
              </a:avLst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17" name="AutoShape 7">
              <a:extLst>
                <a:ext uri="{FF2B5EF4-FFF2-40B4-BE49-F238E27FC236}">
                  <a16:creationId xmlns:a16="http://schemas.microsoft.com/office/drawing/2014/main" id="{07160D61-F610-4C92-9BC4-A6BBC47B93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 flipV="1">
              <a:off x="7285939" y="4577842"/>
              <a:ext cx="355600" cy="1"/>
            </a:xfrm>
            <a:prstGeom prst="bentConnector3">
              <a:avLst>
                <a:gd name="adj1" fmla="val 50000"/>
              </a:avLst>
            </a:prstGeom>
            <a:noFill/>
            <a:ln w="360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E646316-1C0B-4E06-A2E1-A9226CD43ABB}"/>
              </a:ext>
            </a:extLst>
          </p:cNvPr>
          <p:cNvSpPr/>
          <p:nvPr/>
        </p:nvSpPr>
        <p:spPr>
          <a:xfrm>
            <a:off x="0" y="845219"/>
            <a:ext cx="11709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3200" dirty="0"/>
              <a:t>For example, a </a:t>
            </a:r>
            <a:r>
              <a:rPr lang="en-US" sz="3200" i="1" dirty="0"/>
              <a:t>Seller</a:t>
            </a:r>
            <a:r>
              <a:rPr lang="en-US" sz="3200" dirty="0"/>
              <a:t> sells </a:t>
            </a:r>
            <a:r>
              <a:rPr lang="en-US" sz="3200" i="1" dirty="0"/>
              <a:t>Clock</a:t>
            </a:r>
            <a:r>
              <a:rPr lang="en-US" sz="3200" dirty="0"/>
              <a:t> objects that can be thought of being composed entirely of the following parts; </a:t>
            </a:r>
            <a:r>
              <a:rPr lang="en-US" sz="3200" i="1" dirty="0"/>
              <a:t>Hand, Face, </a:t>
            </a:r>
            <a:r>
              <a:rPr lang="en-US" sz="3200" dirty="0"/>
              <a:t>and</a:t>
            </a:r>
            <a:r>
              <a:rPr lang="en-US" sz="3200" i="1" dirty="0"/>
              <a:t> Accessories. A Clock </a:t>
            </a:r>
            <a:r>
              <a:rPr lang="en-US" sz="3200" dirty="0"/>
              <a:t>has a </a:t>
            </a:r>
            <a:r>
              <a:rPr lang="en-US" sz="3200" i="1" dirty="0"/>
              <a:t>Battery</a:t>
            </a:r>
            <a:r>
              <a:rPr lang="en-US" sz="3200" dirty="0"/>
              <a:t> part.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756EA-495C-4746-92A8-18C15A9CA281}"/>
              </a:ext>
            </a:extLst>
          </p:cNvPr>
          <p:cNvSpPr txBox="1"/>
          <p:nvPr/>
        </p:nvSpPr>
        <p:spPr>
          <a:xfrm>
            <a:off x="6851535" y="3045833"/>
            <a:ext cx="119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Has-a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68E9E4-2710-4FF9-B67E-6C986AAC0D98}"/>
              </a:ext>
            </a:extLst>
          </p:cNvPr>
          <p:cNvSpPr txBox="1"/>
          <p:nvPr/>
        </p:nvSpPr>
        <p:spPr>
          <a:xfrm>
            <a:off x="5194205" y="4659950"/>
            <a:ext cx="1199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Composed of</a:t>
            </a:r>
          </a:p>
        </p:txBody>
      </p:sp>
      <p:sp>
        <p:nvSpPr>
          <p:cNvPr id="25" name="AutoShape 2">
            <a:extLst>
              <a:ext uri="{FF2B5EF4-FFF2-40B4-BE49-F238E27FC236}">
                <a16:creationId xmlns:a16="http://schemas.microsoft.com/office/drawing/2014/main" id="{BBEDE932-0454-4F8F-9232-2AB8FAD0A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162" y="2993075"/>
            <a:ext cx="1470395" cy="816565"/>
          </a:xfrm>
          <a:prstGeom prst="roundRect">
            <a:avLst>
              <a:gd name="adj" fmla="val 176"/>
            </a:avLst>
          </a:prstGeom>
          <a:solidFill>
            <a:srgbClr val="99CCFF"/>
          </a:solidFill>
          <a:ln w="936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46" tIns="40823" rIns="81646" bIns="40823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2359" b="1" dirty="0">
                <a:latin typeface="Courier 10 Pitch" pitchFamily="1" charset="0"/>
              </a:rPr>
              <a:t>Seller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FCB868-16FB-4706-B43A-185F24384AEE}"/>
              </a:ext>
            </a:extLst>
          </p:cNvPr>
          <p:cNvCxnSpPr>
            <a:stCxn id="25" idx="3"/>
            <a:endCxn id="18434" idx="1"/>
          </p:cNvCxnSpPr>
          <p:nvPr/>
        </p:nvCxnSpPr>
        <p:spPr>
          <a:xfrm>
            <a:off x="2527557" y="3401358"/>
            <a:ext cx="1753458" cy="83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1E8483-455D-47C5-9709-C49A34207ACF}"/>
              </a:ext>
            </a:extLst>
          </p:cNvPr>
          <p:cNvSpPr txBox="1"/>
          <p:nvPr/>
        </p:nvSpPr>
        <p:spPr>
          <a:xfrm>
            <a:off x="2939134" y="2993062"/>
            <a:ext cx="119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sells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7D194B5-B257-4CCC-BECD-25B8794A93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781051"/>
            <a:ext cx="11706225" cy="594042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To represent real-world interactions between different entities or objects, we need to have links (define relationships) among objects. By defining these relationships, we can create more accurate, efficient, and maintainable software designs.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8819CA-1BFD-468D-9423-45D2E164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C66697-15C6-4CE8-9CE4-6424A42646CE}" type="slidenum">
              <a:rPr lang="en-US" altLang="en-US">
                <a:solidFill>
                  <a:srgbClr val="045C75"/>
                </a:solidFill>
              </a:rPr>
              <a:pPr eaLnBrk="1" hangingPunct="1"/>
              <a:t>2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65E082-1C13-4D59-9F91-22D8A7CA88D0}"/>
              </a:ext>
            </a:extLst>
          </p:cNvPr>
          <p:cNvSpPr txBox="1">
            <a:spLocks noChangeArrowheads="1"/>
          </p:cNvSpPr>
          <p:nvPr/>
        </p:nvSpPr>
        <p:spPr>
          <a:xfrm>
            <a:off x="1085850" y="19051"/>
            <a:ext cx="9372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/>
              <a:t> Relationships</a:t>
            </a:r>
            <a:endParaRPr lang="en-US" dirty="0"/>
          </a:p>
        </p:txBody>
      </p:sp>
      <p:pic>
        <p:nvPicPr>
          <p:cNvPr id="1026" name="Picture 2" descr="UML Class Diagram - Javatpoint">
            <a:extLst>
              <a:ext uri="{FF2B5EF4-FFF2-40B4-BE49-F238E27FC236}">
                <a16:creationId xmlns:a16="http://schemas.microsoft.com/office/drawing/2014/main" id="{C1DBD126-4920-427F-84AF-3CEB31C2F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71" y="2347930"/>
            <a:ext cx="5608797" cy="400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78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7D194B5-B257-4CCC-BECD-25B8794A93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781051"/>
            <a:ext cx="11706225" cy="5940423"/>
          </a:xfrm>
        </p:spPr>
        <p:txBody>
          <a:bodyPr>
            <a:normAutofit/>
          </a:bodyPr>
          <a:lstStyle/>
          <a:p>
            <a:r>
              <a:rPr lang="en-US" dirty="0"/>
              <a:t>There are several types of relationships that can exist between classes or objects. Here are the most common ones: 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Inheritance</a:t>
            </a:r>
            <a:r>
              <a:rPr lang="en-US" dirty="0"/>
              <a:t>: This is a "is-a" relationship between a base class (the parent) and a derived class (the child). The derived class inherits all the public and protected members of the base class. For example, a "Dog" class could be a derived class of a more general "Animal" base class.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To show inheritance in a class diagram, a solid line from the child class to the parent class is drawn using an unfilled arrowhead.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8819CA-1BFD-468D-9423-45D2E164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C66697-15C6-4CE8-9CE4-6424A42646CE}" type="slidenum">
              <a:rPr lang="en-US" altLang="en-US">
                <a:solidFill>
                  <a:srgbClr val="045C75"/>
                </a:solidFill>
              </a:rPr>
              <a:pPr eaLnBrk="1" hangingPunct="1"/>
              <a:t>3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65E082-1C13-4D59-9F91-22D8A7CA88D0}"/>
              </a:ext>
            </a:extLst>
          </p:cNvPr>
          <p:cNvSpPr txBox="1">
            <a:spLocks noChangeArrowheads="1"/>
          </p:cNvSpPr>
          <p:nvPr/>
        </p:nvSpPr>
        <p:spPr>
          <a:xfrm>
            <a:off x="1085850" y="19051"/>
            <a:ext cx="9372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/>
              <a:t>Types of Relationships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7C500-6300-4AA2-BBE0-E9EF062DAEBA}"/>
              </a:ext>
            </a:extLst>
          </p:cNvPr>
          <p:cNvGrpSpPr/>
          <p:nvPr/>
        </p:nvGrpSpPr>
        <p:grpSpPr>
          <a:xfrm>
            <a:off x="6211346" y="4509206"/>
            <a:ext cx="1751543" cy="1260240"/>
            <a:chOff x="8963658" y="2952750"/>
            <a:chExt cx="2505076" cy="20942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4B9EE1-5BA5-423B-918D-F8A11D1E6E5B}"/>
                </a:ext>
              </a:extLst>
            </p:cNvPr>
            <p:cNvSpPr/>
            <p:nvPr/>
          </p:nvSpPr>
          <p:spPr>
            <a:xfrm>
              <a:off x="8963659" y="2952750"/>
              <a:ext cx="2505075" cy="4813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200" dirty="0">
                  <a:solidFill>
                    <a:schemeClr val="tx1"/>
                  </a:solidFill>
                </a:rPr>
                <a:t>Person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05AB24-AFE1-471E-AA7F-F18E3AEB59BE}"/>
                </a:ext>
              </a:extLst>
            </p:cNvPr>
            <p:cNvSpPr/>
            <p:nvPr/>
          </p:nvSpPr>
          <p:spPr>
            <a:xfrm>
              <a:off x="8963659" y="3429000"/>
              <a:ext cx="2505075" cy="10731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56EBD2-0FA0-4F01-BC55-85626733D355}"/>
                </a:ext>
              </a:extLst>
            </p:cNvPr>
            <p:cNvSpPr/>
            <p:nvPr/>
          </p:nvSpPr>
          <p:spPr>
            <a:xfrm>
              <a:off x="8963658" y="4502149"/>
              <a:ext cx="2505075" cy="5448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14119E1-1C4B-4A31-9288-AD8F5CBBA462}"/>
              </a:ext>
            </a:extLst>
          </p:cNvPr>
          <p:cNvGrpSpPr/>
          <p:nvPr/>
        </p:nvGrpSpPr>
        <p:grpSpPr>
          <a:xfrm>
            <a:off x="3163979" y="5654180"/>
            <a:ext cx="1139571" cy="1021621"/>
            <a:chOff x="5563233" y="4945831"/>
            <a:chExt cx="1464038" cy="136924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7A597C-4FE1-45F7-852C-A48ACBACB8AF}"/>
                </a:ext>
              </a:extLst>
            </p:cNvPr>
            <p:cNvSpPr/>
            <p:nvPr/>
          </p:nvSpPr>
          <p:spPr>
            <a:xfrm>
              <a:off x="5563234" y="4945831"/>
              <a:ext cx="1464037" cy="30897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200" dirty="0">
                  <a:solidFill>
                    <a:schemeClr val="tx1"/>
                  </a:solidFill>
                </a:rPr>
                <a:t>Student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D5BA76-F5F5-4392-9A1C-BC81B27959D9}"/>
                </a:ext>
              </a:extLst>
            </p:cNvPr>
            <p:cNvSpPr/>
            <p:nvPr/>
          </p:nvSpPr>
          <p:spPr>
            <a:xfrm>
              <a:off x="5563234" y="5268043"/>
              <a:ext cx="1464037" cy="6888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B0445E-BED7-480E-8082-8BEA66575CBE}"/>
                </a:ext>
              </a:extLst>
            </p:cNvPr>
            <p:cNvSpPr/>
            <p:nvPr/>
          </p:nvSpPr>
          <p:spPr>
            <a:xfrm>
              <a:off x="5563233" y="5965335"/>
              <a:ext cx="1464037" cy="349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F0742EB-E657-4340-A35C-67D43F451C82}"/>
              </a:ext>
            </a:extLst>
          </p:cNvPr>
          <p:cNvGrpSpPr/>
          <p:nvPr/>
        </p:nvGrpSpPr>
        <p:grpSpPr>
          <a:xfrm>
            <a:off x="4303551" y="5090568"/>
            <a:ext cx="1925669" cy="1061014"/>
            <a:chOff x="4303551" y="5090568"/>
            <a:chExt cx="1925669" cy="106101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833F7F5-2360-4F39-A562-714C3BA2A592}"/>
                </a:ext>
              </a:extLst>
            </p:cNvPr>
            <p:cNvGrpSpPr/>
            <p:nvPr/>
          </p:nvGrpSpPr>
          <p:grpSpPr>
            <a:xfrm>
              <a:off x="4303551" y="5190836"/>
              <a:ext cx="1792450" cy="960746"/>
              <a:chOff x="6702804" y="4757965"/>
              <a:chExt cx="1907797" cy="1032890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8906249-5CD0-4E12-A806-AF5BA98D6D0B}"/>
                  </a:ext>
                </a:extLst>
              </p:cNvPr>
              <p:cNvCxnSpPr>
                <a:cxnSpLocks/>
                <a:stCxn id="12" idx="3"/>
                <a:endCxn id="9" idx="1"/>
              </p:cNvCxnSpPr>
              <p:nvPr/>
            </p:nvCxnSpPr>
            <p:spPr>
              <a:xfrm flipV="1">
                <a:off x="6702804" y="4757965"/>
                <a:ext cx="1907797" cy="10328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 Box 5">
                <a:extLst>
                  <a:ext uri="{FF2B5EF4-FFF2-40B4-BE49-F238E27FC236}">
                    <a16:creationId xmlns:a16="http://schemas.microsoft.com/office/drawing/2014/main" id="{CDCF5AF6-47A5-4261-95F4-9AA379EB53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57458" y="4880768"/>
                <a:ext cx="87572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990000"/>
                    </a:solidFill>
                    <a:cs typeface="Tahoma" panose="020B0604030504040204" pitchFamily="34" charset="0"/>
                  </a:rPr>
                  <a:t>is-a</a:t>
                </a:r>
              </a:p>
            </p:txBody>
          </p:sp>
        </p:grp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10B4D89F-54C4-48EE-820E-E8A90BE80B00}"/>
                </a:ext>
              </a:extLst>
            </p:cNvPr>
            <p:cNvSpPr/>
            <p:nvPr/>
          </p:nvSpPr>
          <p:spPr>
            <a:xfrm rot="3879175">
              <a:off x="6030638" y="5067478"/>
              <a:ext cx="175491" cy="221672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13039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7D194B5-B257-4CCC-BECD-25B8794A93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781051"/>
            <a:ext cx="11706225" cy="5940423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2"/>
            </a:pPr>
            <a:r>
              <a:rPr lang="en-US" b="1" dirty="0"/>
              <a:t>Association:</a:t>
            </a:r>
            <a:r>
              <a:rPr lang="en-US" dirty="0"/>
              <a:t> To address how objects can communicate with each other, we need to have links or association between them which allow them to communicate. This form of association between classes can be:</a:t>
            </a:r>
          </a:p>
          <a:p>
            <a:pPr lvl="2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10700" algn="l"/>
              </a:tabLst>
            </a:pPr>
            <a:r>
              <a:rPr lang="en-GB" altLang="en-US" b="1" dirty="0">
                <a:latin typeface="Arial" panose="020B0604020202020204" pitchFamily="34" charset="0"/>
              </a:rPr>
              <a:t>one to one</a:t>
            </a:r>
            <a:r>
              <a:rPr lang="en-GB" altLang="en-US" dirty="0">
                <a:latin typeface="Arial" panose="020B0604020202020204" pitchFamily="34" charset="0"/>
              </a:rPr>
              <a:t>: where one object of a class has a link to one other object of a class</a:t>
            </a:r>
          </a:p>
          <a:p>
            <a:pPr lvl="2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10700" algn="l"/>
              </a:tabLst>
            </a:pPr>
            <a:r>
              <a:rPr lang="en-GB" altLang="en-US" b="1" dirty="0">
                <a:latin typeface="Arial" panose="020B0604020202020204" pitchFamily="34" charset="0"/>
              </a:rPr>
              <a:t>one to many</a:t>
            </a:r>
            <a:r>
              <a:rPr lang="en-GB" altLang="en-US" dirty="0">
                <a:latin typeface="Arial" panose="020B0604020202020204" pitchFamily="34" charset="0"/>
              </a:rPr>
              <a:t>: where one object of a class has links with many objects of a particular class</a:t>
            </a:r>
          </a:p>
          <a:p>
            <a:pPr lvl="2"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  <a:tab pos="9410700" algn="l"/>
              </a:tabLst>
            </a:pPr>
            <a:r>
              <a:rPr lang="en-GB" altLang="en-US" b="1" dirty="0">
                <a:latin typeface="Arial" panose="020B0604020202020204" pitchFamily="34" charset="0"/>
              </a:rPr>
              <a:t>many to many</a:t>
            </a:r>
            <a:r>
              <a:rPr lang="en-GB" altLang="en-US" dirty="0">
                <a:latin typeface="Arial" panose="020B0604020202020204" pitchFamily="34" charset="0"/>
              </a:rPr>
              <a:t>: where many objects of one class have links with many objects of a particular class.</a:t>
            </a:r>
          </a:p>
          <a:p>
            <a:pPr lvl="2"/>
            <a:endParaRPr lang="en-US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8819CA-1BFD-468D-9423-45D2E164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C66697-15C6-4CE8-9CE4-6424A42646CE}" type="slidenum">
              <a:rPr lang="en-US" altLang="en-US">
                <a:solidFill>
                  <a:srgbClr val="045C75"/>
                </a:solidFill>
              </a:rPr>
              <a:pPr eaLnBrk="1" hangingPunct="1"/>
              <a:t>4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65E082-1C13-4D59-9F91-22D8A7CA88D0}"/>
              </a:ext>
            </a:extLst>
          </p:cNvPr>
          <p:cNvSpPr txBox="1">
            <a:spLocks noChangeArrowheads="1"/>
          </p:cNvSpPr>
          <p:nvPr/>
        </p:nvSpPr>
        <p:spPr>
          <a:xfrm>
            <a:off x="1085850" y="19051"/>
            <a:ext cx="9372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/>
              <a:t>Types of Relationships</a:t>
            </a:r>
            <a:endParaRPr lang="en-US" dirty="0"/>
          </a:p>
        </p:txBody>
      </p:sp>
      <p:sp>
        <p:nvSpPr>
          <p:cNvPr id="17" name="AutoShape 1">
            <a:extLst>
              <a:ext uri="{FF2B5EF4-FFF2-40B4-BE49-F238E27FC236}">
                <a16:creationId xmlns:a16="http://schemas.microsoft.com/office/drawing/2014/main" id="{A1B789F2-0A55-4A6D-97E0-54B7C9903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315" y="3708081"/>
            <a:ext cx="1589559" cy="363660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360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3320" tIns="58320" rIns="103320" bIns="5832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1200">
                <a:solidFill>
                  <a:schemeClr val="tx1"/>
                </a:solidFill>
                <a:latin typeface="Courier 10 Pitch" pitchFamily="1" charset="0"/>
              </a:rPr>
              <a:t> </a:t>
            </a:r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2E66F1B5-767F-4B73-B34D-85C43984E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86" y="3687248"/>
            <a:ext cx="1589560" cy="363660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360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3320" tIns="58320" rIns="103320" bIns="5832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1200">
                <a:solidFill>
                  <a:schemeClr val="tx1"/>
                </a:solidFill>
                <a:latin typeface="Courier 10 Pitch" pitchFamily="1" charset="0"/>
              </a:rPr>
              <a:t> </a:t>
            </a: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A3456AF6-0914-415A-8F4E-E8CDF5634AFC}"/>
              </a:ext>
            </a:extLst>
          </p:cNvPr>
          <p:cNvCxnSpPr>
            <a:cxnSpLocks noChangeShapeType="1"/>
            <a:stCxn id="17" idx="3"/>
            <a:endCxn id="20" idx="1"/>
          </p:cNvCxnSpPr>
          <p:nvPr/>
        </p:nvCxnSpPr>
        <p:spPr bwMode="auto">
          <a:xfrm flipV="1">
            <a:off x="3317874" y="3869078"/>
            <a:ext cx="5889712" cy="20833"/>
          </a:xfrm>
          <a:prstGeom prst="straightConnector1">
            <a:avLst/>
          </a:prstGeom>
          <a:noFill/>
          <a:ln w="36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2" name="Text Box 5">
            <a:extLst>
              <a:ext uri="{FF2B5EF4-FFF2-40B4-BE49-F238E27FC236}">
                <a16:creationId xmlns:a16="http://schemas.microsoft.com/office/drawing/2014/main" id="{974B89B6-1E2E-4EEB-BCC6-41DD3CFD27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351" y="3563599"/>
            <a:ext cx="2569960" cy="27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104000"/>
              </a:lnSpc>
            </a:pPr>
            <a:r>
              <a:rPr lang="en-GB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A one-to-one association</a:t>
            </a:r>
          </a:p>
        </p:txBody>
      </p:sp>
      <p:sp>
        <p:nvSpPr>
          <p:cNvPr id="23" name="AutoShape 6">
            <a:extLst>
              <a:ext uri="{FF2B5EF4-FFF2-40B4-BE49-F238E27FC236}">
                <a16:creationId xmlns:a16="http://schemas.microsoft.com/office/drawing/2014/main" id="{B084458B-3809-4824-B1B2-2545A1794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315" y="4344866"/>
            <a:ext cx="1589559" cy="363660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360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3320" tIns="58320" rIns="103320" bIns="5832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1200">
                <a:solidFill>
                  <a:schemeClr val="tx1"/>
                </a:solidFill>
                <a:latin typeface="Courier 10 Pitch" pitchFamily="1" charset="0"/>
              </a:rPr>
              <a:t> </a:t>
            </a:r>
          </a:p>
        </p:txBody>
      </p:sp>
      <p:sp>
        <p:nvSpPr>
          <p:cNvPr id="24" name="AutoShape 7">
            <a:extLst>
              <a:ext uri="{FF2B5EF4-FFF2-40B4-BE49-F238E27FC236}">
                <a16:creationId xmlns:a16="http://schemas.microsoft.com/office/drawing/2014/main" id="{0339657C-8B82-48EC-989D-7DC6B3E79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6553" y="4340103"/>
            <a:ext cx="1589560" cy="363660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360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3320" tIns="58320" rIns="103320" bIns="5832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1200">
                <a:solidFill>
                  <a:schemeClr val="tx1"/>
                </a:solidFill>
                <a:latin typeface="Courier 10 Pitch" pitchFamily="1" charset="0"/>
              </a:rPr>
              <a:t> </a:t>
            </a:r>
          </a:p>
        </p:txBody>
      </p:sp>
      <p:cxnSp>
        <p:nvCxnSpPr>
          <p:cNvPr id="25" name="AutoShape 8">
            <a:extLst>
              <a:ext uri="{FF2B5EF4-FFF2-40B4-BE49-F238E27FC236}">
                <a16:creationId xmlns:a16="http://schemas.microsoft.com/office/drawing/2014/main" id="{5D4F7B29-F969-46F4-940D-5C9E2BED9C37}"/>
              </a:ext>
            </a:extLst>
          </p:cNvPr>
          <p:cNvCxnSpPr>
            <a:cxnSpLocks noChangeShapeType="1"/>
            <a:stCxn id="23" idx="3"/>
            <a:endCxn id="24" idx="1"/>
          </p:cNvCxnSpPr>
          <p:nvPr/>
        </p:nvCxnSpPr>
        <p:spPr bwMode="auto">
          <a:xfrm flipV="1">
            <a:off x="3317874" y="4521933"/>
            <a:ext cx="5898679" cy="4763"/>
          </a:xfrm>
          <a:prstGeom prst="straightConnector1">
            <a:avLst/>
          </a:prstGeom>
          <a:noFill/>
          <a:ln w="36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6" name="Text Box 9">
            <a:extLst>
              <a:ext uri="{FF2B5EF4-FFF2-40B4-BE49-F238E27FC236}">
                <a16:creationId xmlns:a16="http://schemas.microsoft.com/office/drawing/2014/main" id="{EAEF12A9-ADE3-4759-AAE2-C75750ED9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351" y="4221712"/>
            <a:ext cx="2744662" cy="27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104000"/>
              </a:lnSpc>
            </a:pPr>
            <a:r>
              <a:rPr lang="en-GB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A one-to-many association</a:t>
            </a:r>
          </a:p>
        </p:txBody>
      </p:sp>
      <p:sp>
        <p:nvSpPr>
          <p:cNvPr id="27" name="AutoShape 10">
            <a:extLst>
              <a:ext uri="{FF2B5EF4-FFF2-40B4-BE49-F238E27FC236}">
                <a16:creationId xmlns:a16="http://schemas.microsoft.com/office/drawing/2014/main" id="{F609AB68-9647-49F1-BF40-288663751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315" y="4966078"/>
            <a:ext cx="1589559" cy="363660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360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3320" tIns="58320" rIns="103320" bIns="5832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1200">
                <a:solidFill>
                  <a:schemeClr val="tx1"/>
                </a:solidFill>
                <a:latin typeface="Courier 10 Pitch" pitchFamily="1" charset="0"/>
              </a:rPr>
              <a:t> </a:t>
            </a:r>
          </a:p>
        </p:txBody>
      </p:sp>
      <p:sp>
        <p:nvSpPr>
          <p:cNvPr id="28" name="AutoShape 11">
            <a:extLst>
              <a:ext uri="{FF2B5EF4-FFF2-40B4-BE49-F238E27FC236}">
                <a16:creationId xmlns:a16="http://schemas.microsoft.com/office/drawing/2014/main" id="{2B6F8AB0-80DB-43D3-B0B5-29B455577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6553" y="4930653"/>
            <a:ext cx="1589560" cy="363660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360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3320" tIns="58320" rIns="103320" bIns="58320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1200">
                <a:solidFill>
                  <a:schemeClr val="tx1"/>
                </a:solidFill>
                <a:latin typeface="Courier 10 Pitch" pitchFamily="1" charset="0"/>
              </a:rPr>
              <a:t> </a:t>
            </a:r>
          </a:p>
        </p:txBody>
      </p:sp>
      <p:cxnSp>
        <p:nvCxnSpPr>
          <p:cNvPr id="29" name="AutoShape 12">
            <a:extLst>
              <a:ext uri="{FF2B5EF4-FFF2-40B4-BE49-F238E27FC236}">
                <a16:creationId xmlns:a16="http://schemas.microsoft.com/office/drawing/2014/main" id="{414EB1C5-BB4E-42F6-A6E6-46769C738189}"/>
              </a:ext>
            </a:extLst>
          </p:cNvPr>
          <p:cNvCxnSpPr>
            <a:cxnSpLocks noChangeShapeType="1"/>
            <a:stCxn id="27" idx="3"/>
            <a:endCxn id="28" idx="1"/>
          </p:cNvCxnSpPr>
          <p:nvPr/>
        </p:nvCxnSpPr>
        <p:spPr bwMode="auto">
          <a:xfrm flipV="1">
            <a:off x="3317874" y="5112483"/>
            <a:ext cx="5898679" cy="35425"/>
          </a:xfrm>
          <a:prstGeom prst="straightConnector1">
            <a:avLst/>
          </a:prstGeom>
          <a:noFill/>
          <a:ln w="36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30" name="Text Box 13">
            <a:extLst>
              <a:ext uri="{FF2B5EF4-FFF2-40B4-BE49-F238E27FC236}">
                <a16:creationId xmlns:a16="http://schemas.microsoft.com/office/drawing/2014/main" id="{D7655994-14F3-4FCD-AD51-B28E4E808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351" y="4877745"/>
            <a:ext cx="2919364" cy="27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104000"/>
              </a:lnSpc>
            </a:pPr>
            <a:r>
              <a:rPr lang="en-GB" altLang="en-US" sz="1200" dirty="0">
                <a:solidFill>
                  <a:schemeClr val="tx1"/>
                </a:solidFill>
                <a:latin typeface="Arial" panose="020B0604020202020204" pitchFamily="34" charset="0"/>
              </a:rPr>
              <a:t>A many-to-many association</a:t>
            </a:r>
          </a:p>
        </p:txBody>
      </p:sp>
      <p:sp>
        <p:nvSpPr>
          <p:cNvPr id="8197" name="TextBox 8196">
            <a:extLst>
              <a:ext uri="{FF2B5EF4-FFF2-40B4-BE49-F238E27FC236}">
                <a16:creationId xmlns:a16="http://schemas.microsoft.com/office/drawing/2014/main" id="{DFCC3C65-3941-40F2-A492-96AB88E6D4F1}"/>
              </a:ext>
            </a:extLst>
          </p:cNvPr>
          <p:cNvSpPr txBox="1"/>
          <p:nvPr/>
        </p:nvSpPr>
        <p:spPr>
          <a:xfrm>
            <a:off x="3317874" y="3589751"/>
            <a:ext cx="64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446708-8CB9-4AE8-9AB4-9A91D7D7A5C6}"/>
              </a:ext>
            </a:extLst>
          </p:cNvPr>
          <p:cNvSpPr txBox="1"/>
          <p:nvPr/>
        </p:nvSpPr>
        <p:spPr>
          <a:xfrm>
            <a:off x="8845168" y="3577134"/>
            <a:ext cx="64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08136D-0C82-4B5C-A314-0CE2978228C4}"/>
              </a:ext>
            </a:extLst>
          </p:cNvPr>
          <p:cNvSpPr txBox="1"/>
          <p:nvPr/>
        </p:nvSpPr>
        <p:spPr>
          <a:xfrm>
            <a:off x="3317873" y="4158797"/>
            <a:ext cx="64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7BD038-E6F3-4B45-954B-16878909D22B}"/>
              </a:ext>
            </a:extLst>
          </p:cNvPr>
          <p:cNvSpPr txBox="1"/>
          <p:nvPr/>
        </p:nvSpPr>
        <p:spPr>
          <a:xfrm>
            <a:off x="8845168" y="4197313"/>
            <a:ext cx="64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08D576-C513-4663-847E-64679E5D9E68}"/>
              </a:ext>
            </a:extLst>
          </p:cNvPr>
          <p:cNvSpPr txBox="1"/>
          <p:nvPr/>
        </p:nvSpPr>
        <p:spPr>
          <a:xfrm>
            <a:off x="3326841" y="4833155"/>
            <a:ext cx="64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F87BCF-E448-409F-A3C6-CB96FF051A5D}"/>
              </a:ext>
            </a:extLst>
          </p:cNvPr>
          <p:cNvSpPr txBox="1"/>
          <p:nvPr/>
        </p:nvSpPr>
        <p:spPr>
          <a:xfrm>
            <a:off x="8860222" y="4857612"/>
            <a:ext cx="64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03673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7D194B5-B257-4CCC-BECD-25B8794A93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781051"/>
            <a:ext cx="11706225" cy="5940423"/>
          </a:xfrm>
        </p:spPr>
        <p:txBody>
          <a:bodyPr>
            <a:normAutofit/>
          </a:bodyPr>
          <a:lstStyle/>
          <a:p>
            <a:pPr>
              <a:spcAft>
                <a:spcPts val="1032"/>
              </a:spcAft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  <a:tab pos="8537387" algn="l"/>
              </a:tabLst>
            </a:pPr>
            <a:r>
              <a:rPr lang="en-GB" altLang="en-US" sz="2540" dirty="0">
                <a:latin typeface="Arial" panose="020B0604020202020204" pitchFamily="34" charset="0"/>
              </a:rPr>
              <a:t>Associations are generally assumed to be bi-directional. i.e. a message can pass in both directions between objects. </a:t>
            </a:r>
            <a:r>
              <a:rPr lang="en-US" dirty="0"/>
              <a:t>Association represents a “uses-a" relationship. </a:t>
            </a:r>
          </a:p>
          <a:p>
            <a:pPr>
              <a:spcAft>
                <a:spcPts val="1032"/>
              </a:spcAft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  <a:tab pos="8537387" algn="l"/>
              </a:tabLst>
            </a:pPr>
            <a:endParaRPr lang="en-US" altLang="en-US" dirty="0"/>
          </a:p>
          <a:p>
            <a:pPr>
              <a:spcAft>
                <a:spcPts val="1032"/>
              </a:spcAft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  <a:tab pos="8537387" algn="l"/>
              </a:tabLst>
            </a:pPr>
            <a:endParaRPr lang="en-US" altLang="en-US" dirty="0"/>
          </a:p>
          <a:p>
            <a:pPr>
              <a:spcAft>
                <a:spcPts val="1032"/>
              </a:spcAft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  <a:tab pos="8537387" algn="l"/>
              </a:tabLst>
            </a:pPr>
            <a:endParaRPr lang="en-US" altLang="en-US" dirty="0"/>
          </a:p>
          <a:p>
            <a:pPr>
              <a:spcAft>
                <a:spcPts val="1032"/>
              </a:spcAft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  <a:tab pos="8537387" algn="l"/>
              </a:tabLst>
            </a:pPr>
            <a:r>
              <a:rPr lang="en-US" dirty="0"/>
              <a:t>For instance, a "Driver" class might use a "Car" class. </a:t>
            </a:r>
          </a:p>
          <a:p>
            <a:pPr marL="457200" lvl="1" indent="0">
              <a:spcAft>
                <a:spcPts val="1032"/>
              </a:spcAft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  <a:tab pos="8537387" algn="l"/>
              </a:tabLst>
            </a:pPr>
            <a:r>
              <a:rPr lang="en-US" dirty="0"/>
              <a:t>To show association in a class diagram, a solid line between the two classes is drawn. Both classes see each other (a driver uses a car and a car is used by a driver)</a:t>
            </a:r>
          </a:p>
          <a:p>
            <a:pPr marL="457200" lvl="1" indent="0">
              <a:spcAft>
                <a:spcPts val="1032"/>
              </a:spcAft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  <a:tab pos="8537387" algn="l"/>
              </a:tabLst>
            </a:pPr>
            <a:endParaRPr lang="en-US" altLang="en-US" dirty="0"/>
          </a:p>
          <a:p>
            <a:pPr marL="457200" lvl="1" indent="0">
              <a:spcAft>
                <a:spcPts val="1032"/>
              </a:spcAft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  <a:tab pos="8537387" algn="l"/>
              </a:tabLst>
            </a:pPr>
            <a:r>
              <a:rPr lang="en-US" altLang="en-US" dirty="0"/>
              <a:t>What type of association the classes Driver and Car has?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8819CA-1BFD-468D-9423-45D2E164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C66697-15C6-4CE8-9CE4-6424A42646CE}" type="slidenum">
              <a:rPr lang="en-US" altLang="en-US">
                <a:solidFill>
                  <a:srgbClr val="045C75"/>
                </a:solidFill>
              </a:rPr>
              <a:pPr eaLnBrk="1" hangingPunct="1"/>
              <a:t>5</a:t>
            </a:fld>
            <a:endParaRPr lang="en-US" altLang="en-US" dirty="0">
              <a:solidFill>
                <a:srgbClr val="045C75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65E082-1C13-4D59-9F91-22D8A7CA88D0}"/>
              </a:ext>
            </a:extLst>
          </p:cNvPr>
          <p:cNvSpPr txBox="1">
            <a:spLocks noChangeArrowheads="1"/>
          </p:cNvSpPr>
          <p:nvPr/>
        </p:nvSpPr>
        <p:spPr>
          <a:xfrm>
            <a:off x="1085850" y="19051"/>
            <a:ext cx="9372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GB" altLang="en-US" b="1" dirty="0"/>
              <a:t>Direction of message passing</a:t>
            </a:r>
            <a:endParaRPr lang="en-US" dirty="0"/>
          </a:p>
        </p:txBody>
      </p:sp>
      <p:sp>
        <p:nvSpPr>
          <p:cNvPr id="17" name="AutoShape 3">
            <a:extLst>
              <a:ext uri="{FF2B5EF4-FFF2-40B4-BE49-F238E27FC236}">
                <a16:creationId xmlns:a16="http://schemas.microsoft.com/office/drawing/2014/main" id="{C11126A0-66A9-4B19-998E-85F03F148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017" y="2496098"/>
            <a:ext cx="1991729" cy="653829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360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730" tIns="52907" rIns="93730" bIns="52907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2177" dirty="0">
                <a:latin typeface="Courier 10 Pitch" pitchFamily="1" charset="0"/>
              </a:rPr>
              <a:t>Driver</a:t>
            </a:r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4B8A040D-518C-4E80-B498-18B539D1A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768" y="2496098"/>
            <a:ext cx="1991730" cy="653829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360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730" tIns="52907" rIns="93730" bIns="52907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2177" dirty="0">
                <a:latin typeface="Courier 10 Pitch" pitchFamily="1" charset="0"/>
              </a:rPr>
              <a:t>Car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F439FF2D-9686-4341-90BE-AF4EA4D56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612" y="2197986"/>
            <a:ext cx="1501791" cy="51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2903" dirty="0">
                <a:solidFill>
                  <a:schemeClr val="tx1"/>
                </a:solidFill>
                <a:latin typeface="Courier 10 Pitch" pitchFamily="1" charset="0"/>
              </a:rPr>
              <a:t>Uses-a</a:t>
            </a:r>
          </a:p>
        </p:txBody>
      </p:sp>
      <p:cxnSp>
        <p:nvCxnSpPr>
          <p:cNvPr id="22" name="AutoShape 6">
            <a:extLst>
              <a:ext uri="{FF2B5EF4-FFF2-40B4-BE49-F238E27FC236}">
                <a16:creationId xmlns:a16="http://schemas.microsoft.com/office/drawing/2014/main" id="{0EB7F512-42C0-47C0-836B-BBCFE9EDD49E}"/>
              </a:ext>
            </a:extLst>
          </p:cNvPr>
          <p:cNvCxnSpPr>
            <a:cxnSpLocks noChangeShapeType="1"/>
            <a:stCxn id="17" idx="3"/>
            <a:endCxn id="20" idx="1"/>
          </p:cNvCxnSpPr>
          <p:nvPr/>
        </p:nvCxnSpPr>
        <p:spPr bwMode="auto">
          <a:xfrm>
            <a:off x="4429746" y="2823011"/>
            <a:ext cx="4018022" cy="1441"/>
          </a:xfrm>
          <a:prstGeom prst="straightConnector1">
            <a:avLst/>
          </a:prstGeom>
          <a:noFill/>
          <a:ln w="36000">
            <a:solidFill>
              <a:schemeClr val="tx1"/>
            </a:solidFill>
            <a:round/>
            <a:headEnd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4906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A35B78D0-FB87-424E-9C04-3560CABFDD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96072" y="231866"/>
            <a:ext cx="7766735" cy="1188124"/>
          </a:xfrm>
          <a:ln/>
        </p:spPr>
        <p:txBody>
          <a:bodyPr>
            <a:normAutofit/>
          </a:bodyPr>
          <a:lstStyle/>
          <a:p>
            <a:pPr>
              <a:spcAft>
                <a:spcPts val="1032"/>
              </a:spcAft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en-GB" altLang="en-US" b="1" dirty="0"/>
              <a:t>Direction of message passing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F0FB73AA-9AA2-4C14-A1E5-864C86C111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454553"/>
            <a:ext cx="11810999" cy="4906596"/>
          </a:xfrm>
          <a:ln/>
        </p:spPr>
        <p:txBody>
          <a:bodyPr/>
          <a:lstStyle/>
          <a:p>
            <a:pPr>
              <a:spcAft>
                <a:spcPts val="1032"/>
              </a:spcAft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  <a:tab pos="8537387" algn="l"/>
              </a:tabLst>
            </a:pPr>
            <a:r>
              <a:rPr lang="en-GB" altLang="en-US" sz="2540" dirty="0">
                <a:latin typeface="Arial" panose="020B0604020202020204" pitchFamily="34" charset="0"/>
              </a:rPr>
              <a:t>Associations can be also unidirectional. i.e. a message can pass from one class to another as shown in the example bellow.</a:t>
            </a:r>
          </a:p>
          <a:p>
            <a:pPr>
              <a:spcAft>
                <a:spcPts val="1032"/>
              </a:spcAft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  <a:tab pos="8537387" algn="l"/>
              </a:tabLst>
            </a:pPr>
            <a:endParaRPr lang="en-GB" altLang="en-US" sz="2540" dirty="0">
              <a:latin typeface="Arial" panose="020B0604020202020204" pitchFamily="34" charset="0"/>
            </a:endParaRPr>
          </a:p>
          <a:p>
            <a:pPr>
              <a:spcAft>
                <a:spcPts val="1032"/>
              </a:spcAft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  <a:tab pos="8537387" algn="l"/>
              </a:tabLst>
            </a:pPr>
            <a:endParaRPr lang="en-GB" altLang="en-US" sz="2540" dirty="0">
              <a:latin typeface="Arial" panose="020B0604020202020204" pitchFamily="34" charset="0"/>
            </a:endParaRPr>
          </a:p>
          <a:p>
            <a:pPr>
              <a:spcAft>
                <a:spcPts val="1032"/>
              </a:spcAft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  <a:tab pos="8537387" algn="l"/>
              </a:tabLst>
            </a:pPr>
            <a:endParaRPr lang="en-GB" altLang="en-US" sz="2540" dirty="0">
              <a:latin typeface="Arial" panose="020B0604020202020204" pitchFamily="34" charset="0"/>
            </a:endParaRPr>
          </a:p>
          <a:p>
            <a:pPr marL="457200" lvl="1" indent="0">
              <a:spcAft>
                <a:spcPts val="1032"/>
              </a:spcAft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  <a:tab pos="8537387" algn="l"/>
              </a:tabLst>
            </a:pPr>
            <a:r>
              <a:rPr lang="en-US" sz="2000" dirty="0"/>
              <a:t>To show direct association in a class diagram, a solid line from the user class to the used class is drawn using a filled arrowhead</a:t>
            </a:r>
          </a:p>
          <a:p>
            <a:pPr marL="457200" lvl="1" indent="0">
              <a:spcAft>
                <a:spcPts val="1032"/>
              </a:spcAft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  <a:tab pos="8537387" algn="l"/>
              </a:tabLst>
            </a:pPr>
            <a:endParaRPr lang="en-US" sz="2000" dirty="0"/>
          </a:p>
          <a:p>
            <a:pPr marL="457200" lvl="1" indent="0">
              <a:spcAft>
                <a:spcPts val="1032"/>
              </a:spcAft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  <a:tab pos="8537387" algn="l"/>
              </a:tabLst>
            </a:pPr>
            <a:r>
              <a:rPr lang="en-US" altLang="en-US" sz="2000" dirty="0"/>
              <a:t>What type of association the classes Switch and Light bulb has?</a:t>
            </a:r>
          </a:p>
          <a:p>
            <a:pPr marL="457200" lvl="1" indent="0">
              <a:spcAft>
                <a:spcPts val="1032"/>
              </a:spcAft>
              <a:buNone/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  <a:tab pos="8537387" algn="l"/>
              </a:tabLst>
            </a:pPr>
            <a:endParaRPr lang="en-US" sz="2000" dirty="0"/>
          </a:p>
          <a:p>
            <a:pPr>
              <a:spcAft>
                <a:spcPts val="1032"/>
              </a:spcAft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  <a:tab pos="8537387" algn="l"/>
              </a:tabLst>
            </a:pPr>
            <a:endParaRPr lang="en-GB" altLang="en-US" sz="2540" dirty="0">
              <a:latin typeface="Arial" panose="020B0604020202020204" pitchFamily="34" charset="0"/>
            </a:endParaRPr>
          </a:p>
        </p:txBody>
      </p:sp>
      <p:sp>
        <p:nvSpPr>
          <p:cNvPr id="10243" name="AutoShape 3">
            <a:extLst>
              <a:ext uri="{FF2B5EF4-FFF2-40B4-BE49-F238E27FC236}">
                <a16:creationId xmlns:a16="http://schemas.microsoft.com/office/drawing/2014/main" id="{7CE92E68-373C-4FAD-B5E2-159249B23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017" y="3042198"/>
            <a:ext cx="1991729" cy="653829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360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730" tIns="52907" rIns="93730" bIns="52907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2177" dirty="0">
                <a:latin typeface="Courier 10 Pitch" pitchFamily="1" charset="0"/>
              </a:rPr>
              <a:t>Switch</a:t>
            </a:r>
          </a:p>
        </p:txBody>
      </p:sp>
      <p:sp>
        <p:nvSpPr>
          <p:cNvPr id="10244" name="AutoShape 4">
            <a:extLst>
              <a:ext uri="{FF2B5EF4-FFF2-40B4-BE49-F238E27FC236}">
                <a16:creationId xmlns:a16="http://schemas.microsoft.com/office/drawing/2014/main" id="{955013F7-7338-4462-8427-B9AC1B3C0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7768" y="3042198"/>
            <a:ext cx="1991730" cy="653829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360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730" tIns="52907" rIns="93730" bIns="52907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2177">
                <a:latin typeface="Courier 10 Pitch" pitchFamily="1" charset="0"/>
              </a:rPr>
              <a:t>Light bulb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061F6538-539F-4DC0-AAF0-18A9D82CE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612" y="2744086"/>
            <a:ext cx="1947426" cy="51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2903" dirty="0">
                <a:solidFill>
                  <a:schemeClr val="tx1"/>
                </a:solidFill>
                <a:latin typeface="Courier 10 Pitch" pitchFamily="1" charset="0"/>
              </a:rPr>
              <a:t>controls</a:t>
            </a:r>
          </a:p>
        </p:txBody>
      </p:sp>
      <p:cxnSp>
        <p:nvCxnSpPr>
          <p:cNvPr id="10246" name="AutoShape 6">
            <a:extLst>
              <a:ext uri="{FF2B5EF4-FFF2-40B4-BE49-F238E27FC236}">
                <a16:creationId xmlns:a16="http://schemas.microsoft.com/office/drawing/2014/main" id="{4281C2A7-EC17-42AF-8460-3AFB8683477A}"/>
              </a:ext>
            </a:extLst>
          </p:cNvPr>
          <p:cNvCxnSpPr>
            <a:cxnSpLocks noChangeShapeType="1"/>
            <a:stCxn id="10243" idx="3"/>
            <a:endCxn id="10244" idx="1"/>
          </p:cNvCxnSpPr>
          <p:nvPr/>
        </p:nvCxnSpPr>
        <p:spPr bwMode="auto">
          <a:xfrm>
            <a:off x="4429746" y="3369111"/>
            <a:ext cx="4018022" cy="1441"/>
          </a:xfrm>
          <a:prstGeom prst="straightConnector1">
            <a:avLst/>
          </a:prstGeom>
          <a:noFill/>
          <a:ln w="360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4A384367-4E16-4C39-886E-11C0B1F1D6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96072" y="231866"/>
            <a:ext cx="7766735" cy="1188124"/>
          </a:xfrm>
          <a:ln/>
        </p:spPr>
        <p:txBody>
          <a:bodyPr/>
          <a:lstStyle/>
          <a:p>
            <a:pPr>
              <a:spcAft>
                <a:spcPts val="1032"/>
              </a:spcAft>
              <a:tabLst>
                <a:tab pos="0" algn="l"/>
                <a:tab pos="406131" algn="l"/>
                <a:tab pos="813702" algn="l"/>
                <a:tab pos="1221273" algn="l"/>
                <a:tab pos="1628844" algn="l"/>
                <a:tab pos="2036415" algn="l"/>
                <a:tab pos="2443986" algn="l"/>
                <a:tab pos="2851556" algn="l"/>
                <a:tab pos="3259128" algn="l"/>
                <a:tab pos="3666698" algn="l"/>
                <a:tab pos="4074270" algn="l"/>
                <a:tab pos="4481840" algn="l"/>
                <a:tab pos="4889412" algn="l"/>
                <a:tab pos="5296982" algn="l"/>
                <a:tab pos="5704553" algn="l"/>
                <a:tab pos="6112124" algn="l"/>
                <a:tab pos="6519695" algn="l"/>
                <a:tab pos="6927266" algn="l"/>
                <a:tab pos="7334837" algn="l"/>
                <a:tab pos="7742408" algn="l"/>
                <a:tab pos="8149979" algn="l"/>
              </a:tabLst>
            </a:pPr>
            <a:r>
              <a:rPr lang="en-GB" altLang="en-US"/>
              <a:t>Association in applications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8321C341-751A-4CE9-BC30-062416777A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54554"/>
            <a:ext cx="11188699" cy="1811710"/>
          </a:xfrm>
          <a:ln/>
        </p:spPr>
        <p:txBody>
          <a:bodyPr/>
          <a:lstStyle/>
          <a:p>
            <a:pPr>
              <a:spcAft>
                <a:spcPts val="1032"/>
              </a:spcAft>
              <a:tabLst>
                <a:tab pos="404691" algn="l"/>
                <a:tab pos="812262" algn="l"/>
                <a:tab pos="1219833" algn="l"/>
                <a:tab pos="1627403" algn="l"/>
                <a:tab pos="2034975" algn="l"/>
                <a:tab pos="2442545" algn="l"/>
                <a:tab pos="2850117" algn="l"/>
                <a:tab pos="3257687" algn="l"/>
                <a:tab pos="3665259" algn="l"/>
                <a:tab pos="4072829" algn="l"/>
                <a:tab pos="4480400" algn="l"/>
                <a:tab pos="4887971" algn="l"/>
                <a:tab pos="5295542" algn="l"/>
                <a:tab pos="5703113" algn="l"/>
                <a:tab pos="6110684" algn="l"/>
                <a:tab pos="6518255" algn="l"/>
                <a:tab pos="6925826" algn="l"/>
                <a:tab pos="7333397" algn="l"/>
                <a:tab pos="7740968" algn="l"/>
                <a:tab pos="8148538" algn="l"/>
                <a:tab pos="8537387" algn="l"/>
              </a:tabLst>
            </a:pPr>
            <a:r>
              <a:rPr lang="en-GB" altLang="en-US" sz="2540" dirty="0">
                <a:latin typeface="Arial" panose="020B0604020202020204" pitchFamily="34" charset="0"/>
              </a:rPr>
              <a:t>The following example shows a more realistic diagram</a:t>
            </a:r>
          </a:p>
        </p:txBody>
      </p:sp>
      <p:sp>
        <p:nvSpPr>
          <p:cNvPr id="11267" name="AutoShape 3">
            <a:extLst>
              <a:ext uri="{FF2B5EF4-FFF2-40B4-BE49-F238E27FC236}">
                <a16:creationId xmlns:a16="http://schemas.microsoft.com/office/drawing/2014/main" id="{B5F0D091-6102-44F5-95A6-71734860F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808" y="3200017"/>
            <a:ext cx="1991729" cy="653829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360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730" tIns="52907" rIns="93730" bIns="52907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2177">
                <a:solidFill>
                  <a:schemeClr val="tx1"/>
                </a:solidFill>
                <a:latin typeface="Courier 10 Pitch" pitchFamily="1" charset="0"/>
              </a:rPr>
              <a:t>Lecturer</a:t>
            </a:r>
          </a:p>
        </p:txBody>
      </p:sp>
      <p:sp>
        <p:nvSpPr>
          <p:cNvPr id="11268" name="AutoShape 4">
            <a:extLst>
              <a:ext uri="{FF2B5EF4-FFF2-40B4-BE49-F238E27FC236}">
                <a16:creationId xmlns:a16="http://schemas.microsoft.com/office/drawing/2014/main" id="{55FA805A-A4D1-4C4C-8772-8D26C13C8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660" y="3201457"/>
            <a:ext cx="1991730" cy="653829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360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730" tIns="52907" rIns="93730" bIns="52907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2177">
                <a:solidFill>
                  <a:schemeClr val="tx1"/>
                </a:solidFill>
                <a:latin typeface="Courier 10 Pitch" pitchFamily="1" charset="0"/>
              </a:rPr>
              <a:t>Module</a:t>
            </a:r>
          </a:p>
        </p:txBody>
      </p:sp>
      <p:sp>
        <p:nvSpPr>
          <p:cNvPr id="11269" name="Text Box 5">
            <a:extLst>
              <a:ext uri="{FF2B5EF4-FFF2-40B4-BE49-F238E27FC236}">
                <a16:creationId xmlns:a16="http://schemas.microsoft.com/office/drawing/2014/main" id="{5940C914-571D-43FE-8E98-66C3C5A48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9697" y="2972473"/>
            <a:ext cx="1655679" cy="51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2359">
                <a:solidFill>
                  <a:schemeClr val="tx1"/>
                </a:solidFill>
                <a:latin typeface="Courier 10 Pitch" pitchFamily="1" charset="0"/>
              </a:rPr>
              <a:t>Teaches</a:t>
            </a:r>
            <a:r>
              <a:rPr lang="en-GB" altLang="en-US" sz="2903">
                <a:solidFill>
                  <a:schemeClr val="tx1"/>
                </a:solidFill>
                <a:latin typeface="Courier 10 Pitch" pitchFamily="1" charset="0"/>
              </a:rPr>
              <a:t> </a:t>
            </a:r>
          </a:p>
        </p:txBody>
      </p:sp>
      <p:sp>
        <p:nvSpPr>
          <p:cNvPr id="11270" name="AutoShape 6">
            <a:extLst>
              <a:ext uri="{FF2B5EF4-FFF2-40B4-BE49-F238E27FC236}">
                <a16:creationId xmlns:a16="http://schemas.microsoft.com/office/drawing/2014/main" id="{A9413EAB-0C79-45CE-A1FB-8F7C94306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808" y="4997325"/>
            <a:ext cx="1991729" cy="653829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360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730" tIns="52907" rIns="93730" bIns="52907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2177">
                <a:solidFill>
                  <a:schemeClr val="tx1"/>
                </a:solidFill>
                <a:latin typeface="Courier 10 Pitch" pitchFamily="1" charset="0"/>
              </a:rPr>
              <a:t>Contract</a:t>
            </a:r>
          </a:p>
        </p:txBody>
      </p:sp>
      <p:sp>
        <p:nvSpPr>
          <p:cNvPr id="11271" name="AutoShape 7">
            <a:extLst>
              <a:ext uri="{FF2B5EF4-FFF2-40B4-BE49-F238E27FC236}">
                <a16:creationId xmlns:a16="http://schemas.microsoft.com/office/drawing/2014/main" id="{1407656A-CA44-4EFC-8F38-E19157F01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660" y="4997325"/>
            <a:ext cx="1991730" cy="653829"/>
          </a:xfrm>
          <a:prstGeom prst="roundRect">
            <a:avLst>
              <a:gd name="adj" fmla="val 440"/>
            </a:avLst>
          </a:prstGeom>
          <a:solidFill>
            <a:srgbClr val="99CCFF"/>
          </a:solidFill>
          <a:ln w="360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730" tIns="52907" rIns="93730" bIns="52907" anchor="ctr" anchorCtr="1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2177">
                <a:solidFill>
                  <a:schemeClr val="tx1"/>
                </a:solidFill>
                <a:latin typeface="Courier 10 Pitch" pitchFamily="1" charset="0"/>
              </a:rPr>
              <a:t>Classroom</a:t>
            </a:r>
          </a:p>
        </p:txBody>
      </p:sp>
      <p:sp>
        <p:nvSpPr>
          <p:cNvPr id="11272" name="Text Box 8">
            <a:extLst>
              <a:ext uri="{FF2B5EF4-FFF2-40B4-BE49-F238E27FC236}">
                <a16:creationId xmlns:a16="http://schemas.microsoft.com/office/drawing/2014/main" id="{0BCB2FBF-79AA-4BAB-8595-9D74EBB94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7923" y="4180760"/>
            <a:ext cx="1976280" cy="43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2359">
                <a:solidFill>
                  <a:schemeClr val="tx1"/>
                </a:solidFill>
                <a:latin typeface="Courier 10 Pitch" pitchFamily="1" charset="0"/>
              </a:rPr>
              <a:t>Teaches to</a:t>
            </a:r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13F8F00D-B9AD-419A-933D-41E549B7F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6263" y="4180760"/>
            <a:ext cx="2700837" cy="43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2359">
                <a:solidFill>
                  <a:schemeClr val="tx1"/>
                </a:solidFill>
                <a:latin typeface="Courier 10 Pitch" pitchFamily="1" charset="0"/>
              </a:rPr>
              <a:t>Takes place in</a:t>
            </a:r>
          </a:p>
        </p:txBody>
      </p:sp>
      <p:cxnSp>
        <p:nvCxnSpPr>
          <p:cNvPr id="11274" name="AutoShape 10">
            <a:extLst>
              <a:ext uri="{FF2B5EF4-FFF2-40B4-BE49-F238E27FC236}">
                <a16:creationId xmlns:a16="http://schemas.microsoft.com/office/drawing/2014/main" id="{D956202A-34E1-449B-9609-06407EAD174D}"/>
              </a:ext>
            </a:extLst>
          </p:cNvPr>
          <p:cNvCxnSpPr>
            <a:cxnSpLocks noChangeShapeType="1"/>
            <a:stCxn id="11267" idx="2"/>
            <a:endCxn id="11270" idx="0"/>
          </p:cNvCxnSpPr>
          <p:nvPr/>
        </p:nvCxnSpPr>
        <p:spPr bwMode="auto">
          <a:xfrm>
            <a:off x="3726952" y="3853846"/>
            <a:ext cx="1441" cy="1143480"/>
          </a:xfrm>
          <a:prstGeom prst="straightConnector1">
            <a:avLst/>
          </a:prstGeom>
          <a:noFill/>
          <a:ln w="36000">
            <a:solidFill>
              <a:schemeClr val="tx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1275" name="AutoShape 11">
            <a:extLst>
              <a:ext uri="{FF2B5EF4-FFF2-40B4-BE49-F238E27FC236}">
                <a16:creationId xmlns:a16="http://schemas.microsoft.com/office/drawing/2014/main" id="{A55248DA-5A64-4416-8D2E-0A53E0EDF73C}"/>
              </a:ext>
            </a:extLst>
          </p:cNvPr>
          <p:cNvCxnSpPr>
            <a:cxnSpLocks noChangeShapeType="1"/>
            <a:stCxn id="11268" idx="2"/>
            <a:endCxn id="11271" idx="0"/>
          </p:cNvCxnSpPr>
          <p:nvPr/>
        </p:nvCxnSpPr>
        <p:spPr bwMode="auto">
          <a:xfrm>
            <a:off x="9180805" y="3855286"/>
            <a:ext cx="1440" cy="1142039"/>
          </a:xfrm>
          <a:prstGeom prst="straightConnector1">
            <a:avLst/>
          </a:prstGeom>
          <a:noFill/>
          <a:ln w="36000">
            <a:solidFill>
              <a:schemeClr val="tx1"/>
            </a:solidFill>
            <a:round/>
            <a:headEnd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1276" name="Text Box 12">
            <a:extLst>
              <a:ext uri="{FF2B5EF4-FFF2-40B4-BE49-F238E27FC236}">
                <a16:creationId xmlns:a16="http://schemas.microsoft.com/office/drawing/2014/main" id="{EA4F727A-9C53-43A9-A8CB-5270B5EA6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553" y="5893099"/>
            <a:ext cx="5006597" cy="407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104000"/>
              </a:lnSpc>
            </a:pPr>
            <a:r>
              <a:rPr lang="en-GB" altLang="en-US" sz="2177" dirty="0">
                <a:solidFill>
                  <a:schemeClr val="tx1"/>
                </a:solidFill>
                <a:latin typeface="Arial" panose="020B0604020202020204" pitchFamily="34" charset="0"/>
              </a:rPr>
              <a:t>The Association in a timetable example</a:t>
            </a:r>
          </a:p>
        </p:txBody>
      </p:sp>
      <p:sp>
        <p:nvSpPr>
          <p:cNvPr id="11279" name="Text Box 15">
            <a:extLst>
              <a:ext uri="{FF2B5EF4-FFF2-40B4-BE49-F238E27FC236}">
                <a16:creationId xmlns:a16="http://schemas.microsoft.com/office/drawing/2014/main" id="{04ADA7F9-3C11-4E42-8EAC-7BEC0A480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2569" y="4670411"/>
            <a:ext cx="304348" cy="40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102000"/>
              </a:lnSpc>
            </a:pPr>
            <a:r>
              <a:rPr lang="en-GB" altLang="en-US" sz="2177" b="1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1280" name="Text Box 16">
            <a:extLst>
              <a:ext uri="{FF2B5EF4-FFF2-40B4-BE49-F238E27FC236}">
                <a16:creationId xmlns:a16="http://schemas.microsoft.com/office/drawing/2014/main" id="{B3F5AB25-1D3B-4470-B214-370000C14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2569" y="3820722"/>
            <a:ext cx="304348" cy="40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102000"/>
              </a:lnSpc>
            </a:pPr>
            <a:r>
              <a:rPr lang="en-GB" altLang="en-US" sz="2177" b="1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1281" name="Text Box 17">
            <a:extLst>
              <a:ext uri="{FF2B5EF4-FFF2-40B4-BE49-F238E27FC236}">
                <a16:creationId xmlns:a16="http://schemas.microsoft.com/office/drawing/2014/main" id="{DB74D70E-3F08-4400-A758-0F70D22D6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669" y="3200016"/>
            <a:ext cx="304348" cy="40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102000"/>
              </a:lnSpc>
            </a:pPr>
            <a:r>
              <a:rPr lang="en-GB" altLang="en-US" sz="2177" b="1">
                <a:solidFill>
                  <a:schemeClr val="tx1"/>
                </a:solidFill>
              </a:rPr>
              <a:t>*</a:t>
            </a:r>
          </a:p>
        </p:txBody>
      </p:sp>
      <p:cxnSp>
        <p:nvCxnSpPr>
          <p:cNvPr id="11282" name="AutoShape 18">
            <a:extLst>
              <a:ext uri="{FF2B5EF4-FFF2-40B4-BE49-F238E27FC236}">
                <a16:creationId xmlns:a16="http://schemas.microsoft.com/office/drawing/2014/main" id="{D69AC499-A77A-4161-8C3E-9EF61B89FD9A}"/>
              </a:ext>
            </a:extLst>
          </p:cNvPr>
          <p:cNvCxnSpPr>
            <a:cxnSpLocks noChangeShapeType="1"/>
            <a:stCxn id="11267" idx="3"/>
            <a:endCxn id="11268" idx="1"/>
          </p:cNvCxnSpPr>
          <p:nvPr/>
        </p:nvCxnSpPr>
        <p:spPr bwMode="auto">
          <a:xfrm>
            <a:off x="4723537" y="3526931"/>
            <a:ext cx="3462123" cy="1440"/>
          </a:xfrm>
          <a:prstGeom prst="straightConnector1">
            <a:avLst/>
          </a:prstGeom>
          <a:noFill/>
          <a:ln w="36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" name="Text Box 8">
            <a:extLst>
              <a:ext uri="{FF2B5EF4-FFF2-40B4-BE49-F238E27FC236}">
                <a16:creationId xmlns:a16="http://schemas.microsoft.com/office/drawing/2014/main" id="{108C1467-8428-450B-A45B-F3004BBB2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363" y="4180760"/>
            <a:ext cx="1976280" cy="43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1646" tIns="40823" rIns="81646" bIns="40823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defTabSz="449263" eaLnBrk="0" fontAlgn="base" hangingPunct="0">
              <a:lnSpc>
                <a:spcPts val="485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97000"/>
              </a:lnSpc>
            </a:pPr>
            <a:r>
              <a:rPr lang="en-GB" altLang="en-US" sz="2359">
                <a:solidFill>
                  <a:schemeClr val="tx1"/>
                </a:solidFill>
                <a:latin typeface="Courier 10 Pitch" pitchFamily="1" charset="0"/>
              </a:rPr>
              <a:t>Teaches to</a:t>
            </a:r>
          </a:p>
        </p:txBody>
      </p: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43CF1C8B-F1E5-4086-B37B-500B4454CE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724977" y="3526931"/>
            <a:ext cx="3462123" cy="1440"/>
          </a:xfrm>
          <a:prstGeom prst="straightConnector1">
            <a:avLst/>
          </a:prstGeom>
          <a:noFill/>
          <a:ln w="360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7D194B5-B257-4CCC-BECD-25B8794A93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781051"/>
            <a:ext cx="11706225" cy="5940423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3"/>
            </a:pPr>
            <a:r>
              <a:rPr lang="en-US" sz="2800" b="1" dirty="0"/>
              <a:t>Aggregation</a:t>
            </a:r>
            <a:r>
              <a:rPr lang="en-US" dirty="0"/>
              <a:t>: </a:t>
            </a:r>
            <a:r>
              <a:rPr lang="en-US" sz="2800" dirty="0"/>
              <a:t>This is a specialized form of association where a class is composed partially of another class. 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The commonly used term for aggregation relationship is a "has-a" (containment). This type of relationship refers to the formation of a particular class as a result of one class being aggregated as a collection. 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The lifetime of the 'part' (the object being referred to) is not managed by the 'whole' (the object doing the referring).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8819CA-1BFD-468D-9423-45D2E164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C66697-15C6-4CE8-9CE4-6424A42646CE}" type="slidenum">
              <a:rPr lang="en-US" altLang="en-US">
                <a:solidFill>
                  <a:srgbClr val="045C75"/>
                </a:solidFill>
              </a:rPr>
              <a:pPr eaLnBrk="1" hangingPunct="1"/>
              <a:t>8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65E082-1C13-4D59-9F91-22D8A7CA88D0}"/>
              </a:ext>
            </a:extLst>
          </p:cNvPr>
          <p:cNvSpPr txBox="1">
            <a:spLocks noChangeArrowheads="1"/>
          </p:cNvSpPr>
          <p:nvPr/>
        </p:nvSpPr>
        <p:spPr>
          <a:xfrm>
            <a:off x="1085850" y="19051"/>
            <a:ext cx="9372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/>
              <a:t>Types of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93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87D194B5-B257-4CCC-BECD-25B8794A93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8125" y="781051"/>
            <a:ext cx="11706225" cy="594042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/>
              <a:t>For example, a “Library" object might have </a:t>
            </a:r>
            <a:r>
              <a:rPr lang="en-GB" altLang="en-US" sz="2800" dirty="0"/>
              <a:t>it's representation defined by</a:t>
            </a:r>
            <a:r>
              <a:rPr lang="en-US" sz="2800" dirty="0"/>
              <a:t> a “Book" object. A library object is a collection of books object. However, the “Book" objects can exist independently of the “Library".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To show aggregation relationship in a class diagram, use a directional line connecting the two classes, with an unfilled diamond shape adjacent to the container class and the directional arrow to the contained class.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US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D8819CA-1BFD-468D-9423-45D2E164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BC66697-15C6-4CE8-9CE4-6424A42646CE}" type="slidenum">
              <a:rPr lang="en-US" altLang="en-US">
                <a:solidFill>
                  <a:srgbClr val="045C75"/>
                </a:solidFill>
              </a:rPr>
              <a:pPr eaLnBrk="1" hangingPunct="1"/>
              <a:t>9</a:t>
            </a:fld>
            <a:endParaRPr lang="en-US" altLang="en-US">
              <a:solidFill>
                <a:srgbClr val="045C75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E65E082-1C13-4D59-9F91-22D8A7CA88D0}"/>
              </a:ext>
            </a:extLst>
          </p:cNvPr>
          <p:cNvSpPr txBox="1">
            <a:spLocks noChangeArrowheads="1"/>
          </p:cNvSpPr>
          <p:nvPr/>
        </p:nvSpPr>
        <p:spPr>
          <a:xfrm>
            <a:off x="1085850" y="19051"/>
            <a:ext cx="9372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b="1" dirty="0"/>
              <a:t>Aggregation example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F7E44E-BE7D-428F-BEC2-0FEE4B98AF79}"/>
              </a:ext>
            </a:extLst>
          </p:cNvPr>
          <p:cNvGrpSpPr/>
          <p:nvPr/>
        </p:nvGrpSpPr>
        <p:grpSpPr>
          <a:xfrm>
            <a:off x="8232830" y="3688140"/>
            <a:ext cx="1751543" cy="1260240"/>
            <a:chOff x="8963658" y="2952750"/>
            <a:chExt cx="2505076" cy="209422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0B1D93-E6FF-42C1-B67D-3A09711AA4AD}"/>
                </a:ext>
              </a:extLst>
            </p:cNvPr>
            <p:cNvSpPr/>
            <p:nvPr/>
          </p:nvSpPr>
          <p:spPr>
            <a:xfrm>
              <a:off x="8963659" y="2952750"/>
              <a:ext cx="2505075" cy="4813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200" dirty="0">
                  <a:solidFill>
                    <a:schemeClr val="tx1"/>
                  </a:solidFill>
                </a:rPr>
                <a:t>Library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6697B85-549B-4FF6-ABA0-C2B739823DA8}"/>
                </a:ext>
              </a:extLst>
            </p:cNvPr>
            <p:cNvSpPr/>
            <p:nvPr/>
          </p:nvSpPr>
          <p:spPr>
            <a:xfrm>
              <a:off x="8963659" y="3429000"/>
              <a:ext cx="2505075" cy="10731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9B78DA-D700-4586-B11E-DEAAA0CD60F0}"/>
                </a:ext>
              </a:extLst>
            </p:cNvPr>
            <p:cNvSpPr/>
            <p:nvPr/>
          </p:nvSpPr>
          <p:spPr>
            <a:xfrm>
              <a:off x="8963658" y="4502149"/>
              <a:ext cx="2505075" cy="5448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853EC27-BF92-4DF1-9D59-13A3EC0B0DAC}"/>
              </a:ext>
            </a:extLst>
          </p:cNvPr>
          <p:cNvGrpSpPr/>
          <p:nvPr/>
        </p:nvGrpSpPr>
        <p:grpSpPr>
          <a:xfrm>
            <a:off x="3675399" y="3688140"/>
            <a:ext cx="1942666" cy="1260239"/>
            <a:chOff x="5563233" y="4954967"/>
            <a:chExt cx="1464038" cy="13601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0F25BA-91FE-4565-BE1E-9FF60D690665}"/>
                </a:ext>
              </a:extLst>
            </p:cNvPr>
            <p:cNvSpPr/>
            <p:nvPr/>
          </p:nvSpPr>
          <p:spPr>
            <a:xfrm>
              <a:off x="5563233" y="4954967"/>
              <a:ext cx="1464036" cy="3089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200" dirty="0">
                  <a:solidFill>
                    <a:schemeClr val="tx1"/>
                  </a:solidFill>
                </a:rPr>
                <a:t>Book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46C3A64-680A-41D0-ACA7-328E415D319D}"/>
                </a:ext>
              </a:extLst>
            </p:cNvPr>
            <p:cNvSpPr/>
            <p:nvPr/>
          </p:nvSpPr>
          <p:spPr>
            <a:xfrm>
              <a:off x="5563234" y="5268043"/>
              <a:ext cx="1464037" cy="6888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DAB4ABD-AAD0-44D3-B8EA-7B0A06723DB5}"/>
                </a:ext>
              </a:extLst>
            </p:cNvPr>
            <p:cNvSpPr/>
            <p:nvPr/>
          </p:nvSpPr>
          <p:spPr>
            <a:xfrm>
              <a:off x="5563233" y="5965335"/>
              <a:ext cx="1464037" cy="34973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323CDA-00A4-42F2-A5DA-00D7EB7E275F}"/>
              </a:ext>
            </a:extLst>
          </p:cNvPr>
          <p:cNvGrpSpPr/>
          <p:nvPr/>
        </p:nvGrpSpPr>
        <p:grpSpPr>
          <a:xfrm>
            <a:off x="5635376" y="3974727"/>
            <a:ext cx="2611528" cy="457460"/>
            <a:chOff x="5618064" y="5315727"/>
            <a:chExt cx="2611528" cy="45746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0ABEC3-C08C-46E9-9E8D-CC521F944D97}"/>
                </a:ext>
              </a:extLst>
            </p:cNvPr>
            <p:cNvGrpSpPr/>
            <p:nvPr/>
          </p:nvGrpSpPr>
          <p:grpSpPr>
            <a:xfrm>
              <a:off x="5618064" y="5315727"/>
              <a:ext cx="2180666" cy="369334"/>
              <a:chOff x="6450342" y="4299052"/>
              <a:chExt cx="2320996" cy="397067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72B1DB2A-EE0C-45C0-823C-ADB06506D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0342" y="4687643"/>
                <a:ext cx="23209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 Box 5">
                <a:extLst>
                  <a:ext uri="{FF2B5EF4-FFF2-40B4-BE49-F238E27FC236}">
                    <a16:creationId xmlns:a16="http://schemas.microsoft.com/office/drawing/2014/main" id="{9162153C-859A-4049-AEA5-BE9D8B771C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6054" y="4299052"/>
                <a:ext cx="1138561" cy="3970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dirty="0">
                    <a:solidFill>
                      <a:srgbClr val="990000"/>
                    </a:solidFill>
                    <a:cs typeface="Tahoma" panose="020B0604030504040204" pitchFamily="34" charset="0"/>
                  </a:rPr>
                  <a:t>Has-a</a:t>
                </a:r>
              </a:p>
            </p:txBody>
          </p:sp>
        </p:grpSp>
        <p:sp>
          <p:nvSpPr>
            <p:cNvPr id="2" name="Flowchart: Decision 1">
              <a:extLst>
                <a:ext uri="{FF2B5EF4-FFF2-40B4-BE49-F238E27FC236}">
                  <a16:creationId xmlns:a16="http://schemas.microsoft.com/office/drawing/2014/main" id="{62EFF28D-4AD2-47B0-AFF7-F3D14BBF80D2}"/>
                </a:ext>
              </a:extLst>
            </p:cNvPr>
            <p:cNvSpPr/>
            <p:nvPr/>
          </p:nvSpPr>
          <p:spPr>
            <a:xfrm>
              <a:off x="7777014" y="5562660"/>
              <a:ext cx="452578" cy="21052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51002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8149</TotalTime>
  <Words>828</Words>
  <Application>Microsoft Office PowerPoint</Application>
  <PresentationFormat>Widescreen</PresentationFormat>
  <Paragraphs>119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Courier 10 Pitch</vt:lpstr>
      <vt:lpstr>DejaVu Sans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Direction of message passing</vt:lpstr>
      <vt:lpstr>Association in applications</vt:lpstr>
      <vt:lpstr>PowerPoint Presentation</vt:lpstr>
      <vt:lpstr>PowerPoint Presentation</vt:lpstr>
      <vt:lpstr>PowerPoint Presentation</vt:lpstr>
      <vt:lpstr>Example of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Nader Kesserwan</dc:creator>
  <cp:lastModifiedBy>Nader Kesserwan</cp:lastModifiedBy>
  <cp:revision>91</cp:revision>
  <dcterms:created xsi:type="dcterms:W3CDTF">2021-06-30T12:08:49Z</dcterms:created>
  <dcterms:modified xsi:type="dcterms:W3CDTF">2023-09-18T13:32:36Z</dcterms:modified>
</cp:coreProperties>
</file>