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 id="2147483703" r:id="rId2"/>
  </p:sldMasterIdLst>
  <p:notesMasterIdLst>
    <p:notesMasterId r:id="rId25"/>
  </p:notesMasterIdLst>
  <p:sldIdLst>
    <p:sldId id="256" r:id="rId3"/>
    <p:sldId id="1020" r:id="rId4"/>
    <p:sldId id="1019" r:id="rId5"/>
    <p:sldId id="1018" r:id="rId6"/>
    <p:sldId id="448" r:id="rId7"/>
    <p:sldId id="287" r:id="rId8"/>
    <p:sldId id="1022" r:id="rId9"/>
    <p:sldId id="1024" r:id="rId10"/>
    <p:sldId id="281" r:id="rId11"/>
    <p:sldId id="257" r:id="rId12"/>
    <p:sldId id="282" r:id="rId13"/>
    <p:sldId id="283" r:id="rId14"/>
    <p:sldId id="284" r:id="rId15"/>
    <p:sldId id="285" r:id="rId16"/>
    <p:sldId id="286" r:id="rId17"/>
    <p:sldId id="1013" r:id="rId18"/>
    <p:sldId id="1015" r:id="rId19"/>
    <p:sldId id="288" r:id="rId20"/>
    <p:sldId id="342" r:id="rId21"/>
    <p:sldId id="1021" r:id="rId22"/>
    <p:sldId id="1016" r:id="rId23"/>
    <p:sldId id="1023" r:id="rId24"/>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6">
          <p15:clr>
            <a:srgbClr val="A4A3A4"/>
          </p15:clr>
        </p15:guide>
        <p15:guide id="2" orient="horz" pos="372">
          <p15:clr>
            <a:srgbClr val="A4A3A4"/>
          </p15:clr>
        </p15:guide>
        <p15:guide id="3" orient="horz" pos="948">
          <p15:clr>
            <a:srgbClr val="A4A3A4"/>
          </p15:clr>
        </p15:guide>
        <p15:guide id="4" pos="288">
          <p15:clr>
            <a:srgbClr val="A4A3A4"/>
          </p15:clr>
        </p15:guide>
        <p15:guide id="5" pos="4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0AD"/>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3"/>
    <p:restoredTop sz="79499"/>
  </p:normalViewPr>
  <p:slideViewPr>
    <p:cSldViewPr snapToGrid="0" snapToObjects="1">
      <p:cViewPr varScale="1">
        <p:scale>
          <a:sx n="201" d="100"/>
          <a:sy n="201" d="100"/>
        </p:scale>
        <p:origin x="704" y="184"/>
      </p:cViewPr>
      <p:guideLst>
        <p:guide orient="horz" pos="3156"/>
        <p:guide orient="horz" pos="372"/>
        <p:guide orient="horz" pos="948"/>
        <p:guide pos="288"/>
        <p:guide pos="4656"/>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70BC0-3DDB-014A-B70E-F67F0D1EFBEB}" type="doc">
      <dgm:prSet loTypeId="urn:microsoft.com/office/officeart/2005/8/layout/process1" loCatId="process" qsTypeId="urn:microsoft.com/office/officeart/2005/8/quickstyle/simple4" qsCatId="simple" csTypeId="urn:microsoft.com/office/officeart/2005/8/colors/accent2_3" csCatId="accent2" phldr="1"/>
      <dgm:spPr/>
      <dgm:t>
        <a:bodyPr/>
        <a:lstStyle/>
        <a:p>
          <a:endParaRPr lang="en-US"/>
        </a:p>
      </dgm:t>
    </dgm:pt>
    <dgm:pt modelId="{E7616372-FFA5-7648-AB4C-02A0CA2A28B1}">
      <dgm:prSet custT="1"/>
      <dgm:spPr/>
      <dgm:t>
        <a:bodyPr/>
        <a:lstStyle/>
        <a:p>
          <a:pPr rtl="0"/>
          <a:r>
            <a:rPr lang="en-US" sz="900" b="0" dirty="0"/>
            <a:t>Central team</a:t>
          </a:r>
          <a:endParaRPr lang="en-US" sz="900" dirty="0"/>
        </a:p>
      </dgm:t>
    </dgm:pt>
    <dgm:pt modelId="{ECFB0D43-7988-384D-B72E-D1F364AB5A14}" type="parTrans" cxnId="{F8E4FFC7-3C4D-0B4D-8592-8CE998E36040}">
      <dgm:prSet/>
      <dgm:spPr/>
      <dgm:t>
        <a:bodyPr/>
        <a:lstStyle/>
        <a:p>
          <a:endParaRPr lang="en-US"/>
        </a:p>
      </dgm:t>
    </dgm:pt>
    <dgm:pt modelId="{496BC21F-1B70-A345-B20E-7204B5E926C7}" type="sibTrans" cxnId="{F8E4FFC7-3C4D-0B4D-8592-8CE998E36040}">
      <dgm:prSet custT="1"/>
      <dgm:spPr/>
      <dgm:t>
        <a:bodyPr/>
        <a:lstStyle/>
        <a:p>
          <a:endParaRPr lang="en-US" sz="1100"/>
        </a:p>
      </dgm:t>
    </dgm:pt>
    <dgm:pt modelId="{E99F26CD-32E3-8D48-9378-4CC360B77F5E}">
      <dgm:prSet custT="1"/>
      <dgm:spPr/>
      <dgm:t>
        <a:bodyPr/>
        <a:lstStyle/>
        <a:p>
          <a:pPr rtl="0"/>
          <a:r>
            <a:rPr lang="en-US" sz="900" b="0" dirty="0"/>
            <a:t>Parachute into project</a:t>
          </a:r>
          <a:endParaRPr lang="en-US" sz="900" dirty="0"/>
        </a:p>
      </dgm:t>
    </dgm:pt>
    <dgm:pt modelId="{60916616-8B3F-F545-AF57-CABBC9C3553F}" type="parTrans" cxnId="{E182EB6A-26DB-F748-B3E1-7098243ECE73}">
      <dgm:prSet/>
      <dgm:spPr/>
      <dgm:t>
        <a:bodyPr/>
        <a:lstStyle/>
        <a:p>
          <a:endParaRPr lang="en-US"/>
        </a:p>
      </dgm:t>
    </dgm:pt>
    <dgm:pt modelId="{5D3FAFED-7D44-0640-AA69-81E9BA4DC204}" type="sibTrans" cxnId="{E182EB6A-26DB-F748-B3E1-7098243ECE73}">
      <dgm:prSet custT="1"/>
      <dgm:spPr/>
      <dgm:t>
        <a:bodyPr/>
        <a:lstStyle/>
        <a:p>
          <a:endParaRPr lang="en-US" sz="1100"/>
        </a:p>
      </dgm:t>
    </dgm:pt>
    <dgm:pt modelId="{7229277E-A789-2348-9208-F480A60E96EE}">
      <dgm:prSet custT="1"/>
      <dgm:spPr/>
      <dgm:t>
        <a:bodyPr/>
        <a:lstStyle/>
        <a:p>
          <a:pPr rtl="0"/>
          <a:r>
            <a:rPr lang="en-US" sz="900" b="0" dirty="0"/>
            <a:t>Find as many “flaws”</a:t>
          </a:r>
          <a:r>
            <a:rPr lang="en-US" sz="900" b="0" baseline="30000" dirty="0"/>
            <a:t>1</a:t>
          </a:r>
          <a:r>
            <a:rPr lang="en-US" sz="900" b="0" dirty="0"/>
            <a:t> as possible</a:t>
          </a:r>
          <a:endParaRPr lang="en-US" sz="900" dirty="0"/>
        </a:p>
      </dgm:t>
    </dgm:pt>
    <dgm:pt modelId="{66EB73B2-3184-7C43-AD7F-2B99F93B201D}" type="parTrans" cxnId="{4C47BCDD-CB66-3242-9090-CABE123F271A}">
      <dgm:prSet/>
      <dgm:spPr/>
      <dgm:t>
        <a:bodyPr/>
        <a:lstStyle/>
        <a:p>
          <a:endParaRPr lang="en-US"/>
        </a:p>
      </dgm:t>
    </dgm:pt>
    <dgm:pt modelId="{CDDA91B9-3CDE-7A43-98DF-C0F5793E73CE}" type="sibTrans" cxnId="{4C47BCDD-CB66-3242-9090-CABE123F271A}">
      <dgm:prSet custT="1"/>
      <dgm:spPr/>
      <dgm:t>
        <a:bodyPr/>
        <a:lstStyle/>
        <a:p>
          <a:endParaRPr lang="en-US" sz="1100"/>
        </a:p>
      </dgm:t>
    </dgm:pt>
    <dgm:pt modelId="{039777C8-E1E8-274E-B04D-7A89420F138C}">
      <dgm:prSet custT="1"/>
      <dgm:spPr/>
      <dgm:t>
        <a:bodyPr/>
        <a:lstStyle/>
        <a:p>
          <a:pPr rtl="0"/>
          <a:r>
            <a:rPr lang="en-US" sz="900" b="0" dirty="0"/>
            <a:t>Generate requirements </a:t>
          </a:r>
          <a:endParaRPr lang="en-US" sz="900" dirty="0"/>
        </a:p>
      </dgm:t>
    </dgm:pt>
    <dgm:pt modelId="{159E11AF-05E6-AA49-8B03-30257CCFA83C}" type="parTrans" cxnId="{8E63E892-2408-694A-9F5C-F91D84BC2633}">
      <dgm:prSet/>
      <dgm:spPr/>
      <dgm:t>
        <a:bodyPr/>
        <a:lstStyle/>
        <a:p>
          <a:endParaRPr lang="en-US"/>
        </a:p>
      </dgm:t>
    </dgm:pt>
    <dgm:pt modelId="{D4DC8B59-1C34-C44B-A551-8A1BFB2F32AA}" type="sibTrans" cxnId="{8E63E892-2408-694A-9F5C-F91D84BC2633}">
      <dgm:prSet custT="1"/>
      <dgm:spPr/>
      <dgm:t>
        <a:bodyPr/>
        <a:lstStyle/>
        <a:p>
          <a:endParaRPr lang="en-US" sz="1100"/>
        </a:p>
      </dgm:t>
    </dgm:pt>
    <dgm:pt modelId="{E2118D25-2FF5-1641-A77C-DBF16D6F227B}">
      <dgm:prSet custT="1"/>
      <dgm:spPr/>
      <dgm:t>
        <a:bodyPr/>
        <a:lstStyle/>
        <a:p>
          <a:pPr rtl="0"/>
          <a:r>
            <a:rPr lang="en-US" sz="900" b="0" dirty="0"/>
            <a:t>On to next TM</a:t>
          </a:r>
          <a:endParaRPr lang="en-US" sz="900" dirty="0"/>
        </a:p>
      </dgm:t>
    </dgm:pt>
    <dgm:pt modelId="{EF520A72-928D-754D-8A23-4277517C29F1}" type="parTrans" cxnId="{8DF65B22-6326-BA49-A1EB-674AE9A24FD7}">
      <dgm:prSet/>
      <dgm:spPr/>
      <dgm:t>
        <a:bodyPr/>
        <a:lstStyle/>
        <a:p>
          <a:endParaRPr lang="en-US"/>
        </a:p>
      </dgm:t>
    </dgm:pt>
    <dgm:pt modelId="{089004FC-C7D9-F840-A53E-72145DEEAB76}" type="sibTrans" cxnId="{8DF65B22-6326-BA49-A1EB-674AE9A24FD7}">
      <dgm:prSet custT="1"/>
      <dgm:spPr/>
      <dgm:t>
        <a:bodyPr/>
        <a:lstStyle/>
        <a:p>
          <a:endParaRPr lang="en-US" sz="1100"/>
        </a:p>
      </dgm:t>
    </dgm:pt>
    <dgm:pt modelId="{A2E2E19D-E4B7-3143-9206-6F298F3CE60D}">
      <dgm:prSet custT="1"/>
      <dgm:spPr/>
      <dgm:t>
        <a:bodyPr/>
        <a:lstStyle/>
        <a:p>
          <a:pPr rtl="0"/>
          <a:r>
            <a:rPr lang="en-US" sz="900" b="0" dirty="0"/>
            <a:t>Pre-release governance</a:t>
          </a:r>
          <a:endParaRPr lang="en-US" sz="900" dirty="0"/>
        </a:p>
      </dgm:t>
    </dgm:pt>
    <dgm:pt modelId="{D49DF032-2F61-8A48-B8CB-9D089EF5E06E}" type="parTrans" cxnId="{89C43CCD-FD83-FF40-BB4C-9513503CFBCC}">
      <dgm:prSet/>
      <dgm:spPr/>
      <dgm:t>
        <a:bodyPr/>
        <a:lstStyle/>
        <a:p>
          <a:endParaRPr lang="en-US"/>
        </a:p>
      </dgm:t>
    </dgm:pt>
    <dgm:pt modelId="{22CEE8E4-66D1-6B4E-84C4-2B7BB12A4474}" type="sibTrans" cxnId="{89C43CCD-FD83-FF40-BB4C-9513503CFBCC}">
      <dgm:prSet custT="1"/>
      <dgm:spPr/>
      <dgm:t>
        <a:bodyPr/>
        <a:lstStyle/>
        <a:p>
          <a:endParaRPr lang="en-US" sz="1050"/>
        </a:p>
      </dgm:t>
    </dgm:pt>
    <dgm:pt modelId="{C1CA1327-D5E9-334E-95D0-60A0057FA512}">
      <dgm:prSet custT="1"/>
      <dgm:spPr/>
      <dgm:t>
        <a:bodyPr/>
        <a:lstStyle/>
        <a:p>
          <a:pPr rtl="0"/>
          <a:r>
            <a:rPr lang="en-US" sz="900" b="0" dirty="0"/>
            <a:t>Consultants/employees</a:t>
          </a:r>
          <a:endParaRPr lang="en-US" sz="900" dirty="0"/>
        </a:p>
      </dgm:t>
    </dgm:pt>
    <dgm:pt modelId="{B0A1BC10-D1D6-B149-825F-4EFBB0E7C11C}" type="parTrans" cxnId="{45B2ED6D-34AB-0E43-A99C-BA6DE2D14E71}">
      <dgm:prSet/>
      <dgm:spPr/>
      <dgm:t>
        <a:bodyPr/>
        <a:lstStyle/>
        <a:p>
          <a:endParaRPr lang="en-US"/>
        </a:p>
      </dgm:t>
    </dgm:pt>
    <dgm:pt modelId="{BA81F5D7-FD7C-F646-AB3B-E1AD71E4386A}" type="sibTrans" cxnId="{45B2ED6D-34AB-0E43-A99C-BA6DE2D14E71}">
      <dgm:prSet/>
      <dgm:spPr/>
      <dgm:t>
        <a:bodyPr/>
        <a:lstStyle/>
        <a:p>
          <a:endParaRPr lang="en-US"/>
        </a:p>
      </dgm:t>
    </dgm:pt>
    <dgm:pt modelId="{45003A47-92F6-7549-B0F5-F147DF37DDCA}">
      <dgm:prSet custT="1"/>
      <dgm:spPr/>
      <dgm:t>
        <a:bodyPr/>
        <a:lstStyle/>
        <a:p>
          <a:pPr rtl="0"/>
          <a:r>
            <a:rPr lang="en-US" sz="800" dirty="0"/>
            <a:t>Not prioritized</a:t>
          </a:r>
        </a:p>
      </dgm:t>
    </dgm:pt>
    <dgm:pt modelId="{35C6962A-D300-684E-AFFE-3D3FFAD8940E}" type="parTrans" cxnId="{2544B7E6-73AE-1242-8302-1B04EF46FC60}">
      <dgm:prSet/>
      <dgm:spPr/>
      <dgm:t>
        <a:bodyPr/>
        <a:lstStyle/>
        <a:p>
          <a:endParaRPr lang="en-US"/>
        </a:p>
      </dgm:t>
    </dgm:pt>
    <dgm:pt modelId="{F022B3DF-B692-AC45-89BB-EFCEE448F826}" type="sibTrans" cxnId="{2544B7E6-73AE-1242-8302-1B04EF46FC60}">
      <dgm:prSet/>
      <dgm:spPr/>
      <dgm:t>
        <a:bodyPr/>
        <a:lstStyle/>
        <a:p>
          <a:endParaRPr lang="en-US"/>
        </a:p>
      </dgm:t>
    </dgm:pt>
    <dgm:pt modelId="{48B877E5-DB44-6A48-A855-13C3DF22C055}" type="pres">
      <dgm:prSet presAssocID="{73870BC0-3DDB-014A-B70E-F67F0D1EFBEB}" presName="Name0" presStyleCnt="0">
        <dgm:presLayoutVars>
          <dgm:dir/>
          <dgm:resizeHandles val="exact"/>
        </dgm:presLayoutVars>
      </dgm:prSet>
      <dgm:spPr/>
    </dgm:pt>
    <dgm:pt modelId="{593DB0DC-E686-E944-B3DD-668BB1041D27}" type="pres">
      <dgm:prSet presAssocID="{E7616372-FFA5-7648-AB4C-02A0CA2A28B1}" presName="node" presStyleLbl="node1" presStyleIdx="0" presStyleCnt="6" custLinFactX="91227" custLinFactNeighborX="100000" custLinFactNeighborY="-71534">
        <dgm:presLayoutVars>
          <dgm:bulletEnabled val="1"/>
        </dgm:presLayoutVars>
      </dgm:prSet>
      <dgm:spPr/>
    </dgm:pt>
    <dgm:pt modelId="{C3E0B17E-55E0-544B-BAEA-296D068C8E15}" type="pres">
      <dgm:prSet presAssocID="{496BC21F-1B70-A345-B20E-7204B5E926C7}" presName="sibTrans" presStyleLbl="sibTrans2D1" presStyleIdx="0" presStyleCnt="5"/>
      <dgm:spPr/>
    </dgm:pt>
    <dgm:pt modelId="{A04BC804-00D5-1B4D-9037-699D0C171A2A}" type="pres">
      <dgm:prSet presAssocID="{496BC21F-1B70-A345-B20E-7204B5E926C7}" presName="connectorText" presStyleLbl="sibTrans2D1" presStyleIdx="0" presStyleCnt="5"/>
      <dgm:spPr/>
    </dgm:pt>
    <dgm:pt modelId="{12E7EC16-CF26-8448-B0B9-B7E89701AF2F}" type="pres">
      <dgm:prSet presAssocID="{E99F26CD-32E3-8D48-9378-4CC360B77F5E}" presName="node" presStyleLbl="node1" presStyleIdx="1" presStyleCnt="6" custLinFactX="90129" custLinFactNeighborX="100000" custLinFactNeighborY="-81253">
        <dgm:presLayoutVars>
          <dgm:bulletEnabled val="1"/>
        </dgm:presLayoutVars>
      </dgm:prSet>
      <dgm:spPr/>
    </dgm:pt>
    <dgm:pt modelId="{A359FD67-9628-CB44-ADE7-F12659EED96B}" type="pres">
      <dgm:prSet presAssocID="{5D3FAFED-7D44-0640-AA69-81E9BA4DC204}" presName="sibTrans" presStyleLbl="sibTrans2D1" presStyleIdx="1" presStyleCnt="5"/>
      <dgm:spPr/>
    </dgm:pt>
    <dgm:pt modelId="{98903992-C273-F840-889D-12C6B9E01C50}" type="pres">
      <dgm:prSet presAssocID="{5D3FAFED-7D44-0640-AA69-81E9BA4DC204}" presName="connectorText" presStyleLbl="sibTrans2D1" presStyleIdx="1" presStyleCnt="5"/>
      <dgm:spPr/>
    </dgm:pt>
    <dgm:pt modelId="{7FA165B1-4336-274B-94CF-4DCF63924D52}" type="pres">
      <dgm:prSet presAssocID="{7229277E-A789-2348-9208-F480A60E96EE}" presName="node" presStyleLbl="node1" presStyleIdx="2" presStyleCnt="6" custLinFactX="69705" custLinFactNeighborX="100000" custLinFactNeighborY="-66082">
        <dgm:presLayoutVars>
          <dgm:bulletEnabled val="1"/>
        </dgm:presLayoutVars>
      </dgm:prSet>
      <dgm:spPr/>
    </dgm:pt>
    <dgm:pt modelId="{DD72332D-7D14-7743-A1AA-318E310D9909}" type="pres">
      <dgm:prSet presAssocID="{CDDA91B9-3CDE-7A43-98DF-C0F5793E73CE}" presName="sibTrans" presStyleLbl="sibTrans2D1" presStyleIdx="2" presStyleCnt="5" custScaleX="59014" custScaleY="79516" custLinFactNeighborX="2872" custLinFactNeighborY="-26910"/>
      <dgm:spPr/>
    </dgm:pt>
    <dgm:pt modelId="{CB707F2F-842D-2240-998C-B48A5BE5E3D6}" type="pres">
      <dgm:prSet presAssocID="{CDDA91B9-3CDE-7A43-98DF-C0F5793E73CE}" presName="connectorText" presStyleLbl="sibTrans2D1" presStyleIdx="2" presStyleCnt="5"/>
      <dgm:spPr/>
    </dgm:pt>
    <dgm:pt modelId="{9998972D-6E84-C446-8ED2-2BE5FC4D9961}" type="pres">
      <dgm:prSet presAssocID="{039777C8-E1E8-274E-B04D-7A89420F138C}" presName="node" presStyleLbl="node1" presStyleIdx="3" presStyleCnt="6" custLinFactX="-200000" custLinFactNeighborX="-225558" custLinFactNeighborY="76257">
        <dgm:presLayoutVars>
          <dgm:bulletEnabled val="1"/>
        </dgm:presLayoutVars>
      </dgm:prSet>
      <dgm:spPr/>
    </dgm:pt>
    <dgm:pt modelId="{CE400F5B-D72E-1447-A870-E7218E34B67B}" type="pres">
      <dgm:prSet presAssocID="{D4DC8B59-1C34-C44B-A551-8A1BFB2F32AA}" presName="sibTrans" presStyleLbl="sibTrans2D1" presStyleIdx="3" presStyleCnt="5"/>
      <dgm:spPr/>
    </dgm:pt>
    <dgm:pt modelId="{9DF5AF2F-8211-D147-BFAC-C2B8A1BFA854}" type="pres">
      <dgm:prSet presAssocID="{D4DC8B59-1C34-C44B-A551-8A1BFB2F32AA}" presName="connectorText" presStyleLbl="sibTrans2D1" presStyleIdx="3" presStyleCnt="5"/>
      <dgm:spPr/>
    </dgm:pt>
    <dgm:pt modelId="{11789F03-56B0-9C4E-A221-45445DD472CD}" type="pres">
      <dgm:prSet presAssocID="{E2118D25-2FF5-1641-A77C-DBF16D6F227B}" presName="node" presStyleLbl="node1" presStyleIdx="4" presStyleCnt="6" custLinFactX="-200000" custLinFactNeighborX="-223364" custLinFactNeighborY="76257">
        <dgm:presLayoutVars>
          <dgm:bulletEnabled val="1"/>
        </dgm:presLayoutVars>
      </dgm:prSet>
      <dgm:spPr/>
    </dgm:pt>
    <dgm:pt modelId="{5A08D1A2-250D-8C49-B613-2CAC0523BC97}" type="pres">
      <dgm:prSet presAssocID="{089004FC-C7D9-F840-A53E-72145DEEAB76}" presName="sibTrans" presStyleLbl="sibTrans2D1" presStyleIdx="4" presStyleCnt="5"/>
      <dgm:spPr/>
    </dgm:pt>
    <dgm:pt modelId="{462F5079-765D-2640-A4A2-E7CADB023EE4}" type="pres">
      <dgm:prSet presAssocID="{089004FC-C7D9-F840-A53E-72145DEEAB76}" presName="connectorText" presStyleLbl="sibTrans2D1" presStyleIdx="4" presStyleCnt="5"/>
      <dgm:spPr/>
    </dgm:pt>
    <dgm:pt modelId="{106A2B36-D87E-D74C-AB2A-D2784204B761}" type="pres">
      <dgm:prSet presAssocID="{A2E2E19D-E4B7-3143-9206-6F298F3CE60D}" presName="node" presStyleLbl="node1" presStyleIdx="5" presStyleCnt="6" custLinFactX="-200000" custLinFactNeighborX="-213005" custLinFactNeighborY="76257">
        <dgm:presLayoutVars>
          <dgm:bulletEnabled val="1"/>
        </dgm:presLayoutVars>
      </dgm:prSet>
      <dgm:spPr/>
    </dgm:pt>
  </dgm:ptLst>
  <dgm:cxnLst>
    <dgm:cxn modelId="{3E39C305-36BF-6042-85BB-BC0830307D04}" type="presOf" srcId="{039777C8-E1E8-274E-B04D-7A89420F138C}" destId="{9998972D-6E84-C446-8ED2-2BE5FC4D9961}" srcOrd="0" destOrd="0" presId="urn:microsoft.com/office/officeart/2005/8/layout/process1"/>
    <dgm:cxn modelId="{7E457E06-6A71-2B41-A18F-B74E5ABCEA1B}" type="presOf" srcId="{C1CA1327-D5E9-334E-95D0-60A0057FA512}" destId="{593DB0DC-E686-E944-B3DD-668BB1041D27}" srcOrd="0" destOrd="1" presId="urn:microsoft.com/office/officeart/2005/8/layout/process1"/>
    <dgm:cxn modelId="{154CA71E-EED5-6A44-89DC-7BC51AD530F4}" type="presOf" srcId="{7229277E-A789-2348-9208-F480A60E96EE}" destId="{7FA165B1-4336-274B-94CF-4DCF63924D52}" srcOrd="0" destOrd="0" presId="urn:microsoft.com/office/officeart/2005/8/layout/process1"/>
    <dgm:cxn modelId="{8DF65B22-6326-BA49-A1EB-674AE9A24FD7}" srcId="{73870BC0-3DDB-014A-B70E-F67F0D1EFBEB}" destId="{E2118D25-2FF5-1641-A77C-DBF16D6F227B}" srcOrd="4" destOrd="0" parTransId="{EF520A72-928D-754D-8A23-4277517C29F1}" sibTransId="{089004FC-C7D9-F840-A53E-72145DEEAB76}"/>
    <dgm:cxn modelId="{F71F8D2A-693A-A640-8FA0-E581BDBA3008}" type="presOf" srcId="{45003A47-92F6-7549-B0F5-F147DF37DDCA}" destId="{9998972D-6E84-C446-8ED2-2BE5FC4D9961}" srcOrd="0" destOrd="1" presId="urn:microsoft.com/office/officeart/2005/8/layout/process1"/>
    <dgm:cxn modelId="{8CA0914F-0D5C-F347-9CD6-D31B774CD91E}" type="presOf" srcId="{496BC21F-1B70-A345-B20E-7204B5E926C7}" destId="{C3E0B17E-55E0-544B-BAEA-296D068C8E15}" srcOrd="0" destOrd="0" presId="urn:microsoft.com/office/officeart/2005/8/layout/process1"/>
    <dgm:cxn modelId="{A7AD1156-4E25-FF44-BB26-6417B351E1CD}" type="presOf" srcId="{73870BC0-3DDB-014A-B70E-F67F0D1EFBEB}" destId="{48B877E5-DB44-6A48-A855-13C3DF22C055}" srcOrd="0" destOrd="0" presId="urn:microsoft.com/office/officeart/2005/8/layout/process1"/>
    <dgm:cxn modelId="{E182EB6A-26DB-F748-B3E1-7098243ECE73}" srcId="{73870BC0-3DDB-014A-B70E-F67F0D1EFBEB}" destId="{E99F26CD-32E3-8D48-9378-4CC360B77F5E}" srcOrd="1" destOrd="0" parTransId="{60916616-8B3F-F545-AF57-CABBC9C3553F}" sibTransId="{5D3FAFED-7D44-0640-AA69-81E9BA4DC204}"/>
    <dgm:cxn modelId="{45B2ED6D-34AB-0E43-A99C-BA6DE2D14E71}" srcId="{E7616372-FFA5-7648-AB4C-02A0CA2A28B1}" destId="{C1CA1327-D5E9-334E-95D0-60A0057FA512}" srcOrd="0" destOrd="0" parTransId="{B0A1BC10-D1D6-B149-825F-4EFBB0E7C11C}" sibTransId="{BA81F5D7-FD7C-F646-AB3B-E1AD71E4386A}"/>
    <dgm:cxn modelId="{5E808B84-AECB-9D49-A3FA-6A8B1C59D62D}" type="presOf" srcId="{5D3FAFED-7D44-0640-AA69-81E9BA4DC204}" destId="{A359FD67-9628-CB44-ADE7-F12659EED96B}" srcOrd="0" destOrd="0" presId="urn:microsoft.com/office/officeart/2005/8/layout/process1"/>
    <dgm:cxn modelId="{EEF87388-0DF5-D245-8D8A-DC0D411C56C4}" type="presOf" srcId="{D4DC8B59-1C34-C44B-A551-8A1BFB2F32AA}" destId="{CE400F5B-D72E-1447-A870-E7218E34B67B}" srcOrd="0" destOrd="0" presId="urn:microsoft.com/office/officeart/2005/8/layout/process1"/>
    <dgm:cxn modelId="{8E63E892-2408-694A-9F5C-F91D84BC2633}" srcId="{73870BC0-3DDB-014A-B70E-F67F0D1EFBEB}" destId="{039777C8-E1E8-274E-B04D-7A89420F138C}" srcOrd="3" destOrd="0" parTransId="{159E11AF-05E6-AA49-8B03-30257CCFA83C}" sibTransId="{D4DC8B59-1C34-C44B-A551-8A1BFB2F32AA}"/>
    <dgm:cxn modelId="{CF239DA8-052A-DF48-816B-D3647AC239E8}" type="presOf" srcId="{CDDA91B9-3CDE-7A43-98DF-C0F5793E73CE}" destId="{DD72332D-7D14-7743-A1AA-318E310D9909}" srcOrd="0" destOrd="0" presId="urn:microsoft.com/office/officeart/2005/8/layout/process1"/>
    <dgm:cxn modelId="{66EDDCAD-2F38-EC4D-ADC2-CDDE427B5FBA}" type="presOf" srcId="{CDDA91B9-3CDE-7A43-98DF-C0F5793E73CE}" destId="{CB707F2F-842D-2240-998C-B48A5BE5E3D6}" srcOrd="1" destOrd="0" presId="urn:microsoft.com/office/officeart/2005/8/layout/process1"/>
    <dgm:cxn modelId="{F8E4FFC7-3C4D-0B4D-8592-8CE998E36040}" srcId="{73870BC0-3DDB-014A-B70E-F67F0D1EFBEB}" destId="{E7616372-FFA5-7648-AB4C-02A0CA2A28B1}" srcOrd="0" destOrd="0" parTransId="{ECFB0D43-7988-384D-B72E-D1F364AB5A14}" sibTransId="{496BC21F-1B70-A345-B20E-7204B5E926C7}"/>
    <dgm:cxn modelId="{89C43CCD-FD83-FF40-BB4C-9513503CFBCC}" srcId="{73870BC0-3DDB-014A-B70E-F67F0D1EFBEB}" destId="{A2E2E19D-E4B7-3143-9206-6F298F3CE60D}" srcOrd="5" destOrd="0" parTransId="{D49DF032-2F61-8A48-B8CB-9D089EF5E06E}" sibTransId="{22CEE8E4-66D1-6B4E-84C4-2B7BB12A4474}"/>
    <dgm:cxn modelId="{4C47BCDD-CB66-3242-9090-CABE123F271A}" srcId="{73870BC0-3DDB-014A-B70E-F67F0D1EFBEB}" destId="{7229277E-A789-2348-9208-F480A60E96EE}" srcOrd="2" destOrd="0" parTransId="{66EB73B2-3184-7C43-AD7F-2B99F93B201D}" sibTransId="{CDDA91B9-3CDE-7A43-98DF-C0F5793E73CE}"/>
    <dgm:cxn modelId="{D139A8E2-5DA2-1344-BFA7-A8F4252F02DC}" type="presOf" srcId="{E7616372-FFA5-7648-AB4C-02A0CA2A28B1}" destId="{593DB0DC-E686-E944-B3DD-668BB1041D27}" srcOrd="0" destOrd="0" presId="urn:microsoft.com/office/officeart/2005/8/layout/process1"/>
    <dgm:cxn modelId="{7890C0E3-4054-FF43-8465-DA4BBD0BDA16}" type="presOf" srcId="{496BC21F-1B70-A345-B20E-7204B5E926C7}" destId="{A04BC804-00D5-1B4D-9037-699D0C171A2A}" srcOrd="1" destOrd="0" presId="urn:microsoft.com/office/officeart/2005/8/layout/process1"/>
    <dgm:cxn modelId="{4F1ED6E3-972F-6E44-A549-5323396EFF34}" type="presOf" srcId="{089004FC-C7D9-F840-A53E-72145DEEAB76}" destId="{462F5079-765D-2640-A4A2-E7CADB023EE4}" srcOrd="1" destOrd="0" presId="urn:microsoft.com/office/officeart/2005/8/layout/process1"/>
    <dgm:cxn modelId="{2544B7E6-73AE-1242-8302-1B04EF46FC60}" srcId="{039777C8-E1E8-274E-B04D-7A89420F138C}" destId="{45003A47-92F6-7549-B0F5-F147DF37DDCA}" srcOrd="0" destOrd="0" parTransId="{35C6962A-D300-684E-AFFE-3D3FFAD8940E}" sibTransId="{F022B3DF-B692-AC45-89BB-EFCEE448F826}"/>
    <dgm:cxn modelId="{E041E8E6-F2CB-3347-8E56-6CCB49585118}" type="presOf" srcId="{089004FC-C7D9-F840-A53E-72145DEEAB76}" destId="{5A08D1A2-250D-8C49-B613-2CAC0523BC97}" srcOrd="0" destOrd="0" presId="urn:microsoft.com/office/officeart/2005/8/layout/process1"/>
    <dgm:cxn modelId="{BAB3ADEB-F0F4-5543-940A-7F8AAC756A25}" type="presOf" srcId="{D4DC8B59-1C34-C44B-A551-8A1BFB2F32AA}" destId="{9DF5AF2F-8211-D147-BFAC-C2B8A1BFA854}" srcOrd="1" destOrd="0" presId="urn:microsoft.com/office/officeart/2005/8/layout/process1"/>
    <dgm:cxn modelId="{842FF2EB-48BA-084F-A172-94B5B4EE1C9C}" type="presOf" srcId="{5D3FAFED-7D44-0640-AA69-81E9BA4DC204}" destId="{98903992-C273-F840-889D-12C6B9E01C50}" srcOrd="1" destOrd="0" presId="urn:microsoft.com/office/officeart/2005/8/layout/process1"/>
    <dgm:cxn modelId="{846527F1-E97E-D14A-B02B-A3142BF52654}" type="presOf" srcId="{E2118D25-2FF5-1641-A77C-DBF16D6F227B}" destId="{11789F03-56B0-9C4E-A221-45445DD472CD}" srcOrd="0" destOrd="0" presId="urn:microsoft.com/office/officeart/2005/8/layout/process1"/>
    <dgm:cxn modelId="{30461DF6-6925-8348-8AA0-582244C7FADF}" type="presOf" srcId="{E99F26CD-32E3-8D48-9378-4CC360B77F5E}" destId="{12E7EC16-CF26-8448-B0B9-B7E89701AF2F}" srcOrd="0" destOrd="0" presId="urn:microsoft.com/office/officeart/2005/8/layout/process1"/>
    <dgm:cxn modelId="{EDC85AF7-2856-8F4A-8976-135D6AEF0F0D}" type="presOf" srcId="{A2E2E19D-E4B7-3143-9206-6F298F3CE60D}" destId="{106A2B36-D87E-D74C-AB2A-D2784204B761}" srcOrd="0" destOrd="0" presId="urn:microsoft.com/office/officeart/2005/8/layout/process1"/>
    <dgm:cxn modelId="{1431429E-53F5-4449-AF88-92B5B645B1D4}" type="presParOf" srcId="{48B877E5-DB44-6A48-A855-13C3DF22C055}" destId="{593DB0DC-E686-E944-B3DD-668BB1041D27}" srcOrd="0" destOrd="0" presId="urn:microsoft.com/office/officeart/2005/8/layout/process1"/>
    <dgm:cxn modelId="{8CE6413F-A92E-7C49-8AAD-9BEE86CEE4A5}" type="presParOf" srcId="{48B877E5-DB44-6A48-A855-13C3DF22C055}" destId="{C3E0B17E-55E0-544B-BAEA-296D068C8E15}" srcOrd="1" destOrd="0" presId="urn:microsoft.com/office/officeart/2005/8/layout/process1"/>
    <dgm:cxn modelId="{4C8DFDC1-8843-3349-BA93-C2D61830A94F}" type="presParOf" srcId="{C3E0B17E-55E0-544B-BAEA-296D068C8E15}" destId="{A04BC804-00D5-1B4D-9037-699D0C171A2A}" srcOrd="0" destOrd="0" presId="urn:microsoft.com/office/officeart/2005/8/layout/process1"/>
    <dgm:cxn modelId="{8535C0A8-9B65-234E-A3B2-87D6630AB684}" type="presParOf" srcId="{48B877E5-DB44-6A48-A855-13C3DF22C055}" destId="{12E7EC16-CF26-8448-B0B9-B7E89701AF2F}" srcOrd="2" destOrd="0" presId="urn:microsoft.com/office/officeart/2005/8/layout/process1"/>
    <dgm:cxn modelId="{01AD6BE1-22F7-EB48-BCFF-A4CF12716D8C}" type="presParOf" srcId="{48B877E5-DB44-6A48-A855-13C3DF22C055}" destId="{A359FD67-9628-CB44-ADE7-F12659EED96B}" srcOrd="3" destOrd="0" presId="urn:microsoft.com/office/officeart/2005/8/layout/process1"/>
    <dgm:cxn modelId="{686D15CB-1130-DD4A-B933-AF1228B6C69E}" type="presParOf" srcId="{A359FD67-9628-CB44-ADE7-F12659EED96B}" destId="{98903992-C273-F840-889D-12C6B9E01C50}" srcOrd="0" destOrd="0" presId="urn:microsoft.com/office/officeart/2005/8/layout/process1"/>
    <dgm:cxn modelId="{565DDDFF-3285-B74D-8336-42614BC3DA32}" type="presParOf" srcId="{48B877E5-DB44-6A48-A855-13C3DF22C055}" destId="{7FA165B1-4336-274B-94CF-4DCF63924D52}" srcOrd="4" destOrd="0" presId="urn:microsoft.com/office/officeart/2005/8/layout/process1"/>
    <dgm:cxn modelId="{A4AEF099-8ADA-434A-BEEF-7AC2E525A10A}" type="presParOf" srcId="{48B877E5-DB44-6A48-A855-13C3DF22C055}" destId="{DD72332D-7D14-7743-A1AA-318E310D9909}" srcOrd="5" destOrd="0" presId="urn:microsoft.com/office/officeart/2005/8/layout/process1"/>
    <dgm:cxn modelId="{CA336F83-9B6D-7243-B37F-0A7BDF5CE2EB}" type="presParOf" srcId="{DD72332D-7D14-7743-A1AA-318E310D9909}" destId="{CB707F2F-842D-2240-998C-B48A5BE5E3D6}" srcOrd="0" destOrd="0" presId="urn:microsoft.com/office/officeart/2005/8/layout/process1"/>
    <dgm:cxn modelId="{4DF4EE8C-3DD0-4B40-9578-4C9D92D82002}" type="presParOf" srcId="{48B877E5-DB44-6A48-A855-13C3DF22C055}" destId="{9998972D-6E84-C446-8ED2-2BE5FC4D9961}" srcOrd="6" destOrd="0" presId="urn:microsoft.com/office/officeart/2005/8/layout/process1"/>
    <dgm:cxn modelId="{162D5511-6D89-1540-B036-538B38497C02}" type="presParOf" srcId="{48B877E5-DB44-6A48-A855-13C3DF22C055}" destId="{CE400F5B-D72E-1447-A870-E7218E34B67B}" srcOrd="7" destOrd="0" presId="urn:microsoft.com/office/officeart/2005/8/layout/process1"/>
    <dgm:cxn modelId="{5CE9EC05-7F0E-7046-ACE1-6FA8538FE2A4}" type="presParOf" srcId="{CE400F5B-D72E-1447-A870-E7218E34B67B}" destId="{9DF5AF2F-8211-D147-BFAC-C2B8A1BFA854}" srcOrd="0" destOrd="0" presId="urn:microsoft.com/office/officeart/2005/8/layout/process1"/>
    <dgm:cxn modelId="{95BA30B6-8449-BF40-99C9-C64A4936BA6D}" type="presParOf" srcId="{48B877E5-DB44-6A48-A855-13C3DF22C055}" destId="{11789F03-56B0-9C4E-A221-45445DD472CD}" srcOrd="8" destOrd="0" presId="urn:microsoft.com/office/officeart/2005/8/layout/process1"/>
    <dgm:cxn modelId="{EB5DEA62-531F-9F45-9DA7-97EB229FC807}" type="presParOf" srcId="{48B877E5-DB44-6A48-A855-13C3DF22C055}" destId="{5A08D1A2-250D-8C49-B613-2CAC0523BC97}" srcOrd="9" destOrd="0" presId="urn:microsoft.com/office/officeart/2005/8/layout/process1"/>
    <dgm:cxn modelId="{D3531277-7983-8F47-B1C0-FD96FAD616DA}" type="presParOf" srcId="{5A08D1A2-250D-8C49-B613-2CAC0523BC97}" destId="{462F5079-765D-2640-A4A2-E7CADB023EE4}" srcOrd="0" destOrd="0" presId="urn:microsoft.com/office/officeart/2005/8/layout/process1"/>
    <dgm:cxn modelId="{E79AE5F5-D142-724A-959E-A91F5009DC85}" type="presParOf" srcId="{48B877E5-DB44-6A48-A855-13C3DF22C055}" destId="{106A2B36-D87E-D74C-AB2A-D2784204B761}"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0266F24-54FF-4868-8012-75FE5D540F12}"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75E5AD14-EA0D-45EA-AE48-A3D7D2024E1E}">
      <dgm:prSet/>
      <dgm:spPr/>
      <dgm:t>
        <a:bodyPr/>
        <a:lstStyle/>
        <a:p>
          <a:r>
            <a:rPr lang="en-US" dirty="0"/>
            <a:t>Constraints, especially to creativity?</a:t>
          </a:r>
        </a:p>
      </dgm:t>
    </dgm:pt>
    <dgm:pt modelId="{5FFB927E-B5DF-452F-A1B3-1C1A4D89EDC6}" type="parTrans" cxnId="{53EB7C14-3E66-4219-B98E-580A57376363}">
      <dgm:prSet/>
      <dgm:spPr/>
      <dgm:t>
        <a:bodyPr/>
        <a:lstStyle/>
        <a:p>
          <a:endParaRPr lang="en-US"/>
        </a:p>
      </dgm:t>
    </dgm:pt>
    <dgm:pt modelId="{6CD4DE49-AC7C-43FE-94D3-B0EF0CB8A880}" type="sibTrans" cxnId="{53EB7C14-3E66-4219-B98E-580A57376363}">
      <dgm:prSet/>
      <dgm:spPr/>
      <dgm:t>
        <a:bodyPr/>
        <a:lstStyle/>
        <a:p>
          <a:endParaRPr lang="en-US"/>
        </a:p>
      </dgm:t>
    </dgm:pt>
    <dgm:pt modelId="{4B170B99-9C68-4491-9967-D9E7BBE7CA5D}">
      <dgm:prSet/>
      <dgm:spPr/>
      <dgm:t>
        <a:bodyPr/>
        <a:lstStyle/>
        <a:p>
          <a:r>
            <a:rPr lang="en-US" dirty="0"/>
            <a:t>Is expertise available?</a:t>
          </a:r>
        </a:p>
      </dgm:t>
    </dgm:pt>
    <dgm:pt modelId="{7130DDCC-76C8-4FBB-A60D-9E4AD50CD00D}" type="parTrans" cxnId="{4FB423E6-E26B-47FB-9051-6B3A34AFA6E5}">
      <dgm:prSet/>
      <dgm:spPr/>
      <dgm:t>
        <a:bodyPr/>
        <a:lstStyle/>
        <a:p>
          <a:endParaRPr lang="en-US"/>
        </a:p>
      </dgm:t>
    </dgm:pt>
    <dgm:pt modelId="{0E95742B-463C-4874-9FA5-03581793CCA5}" type="sibTrans" cxnId="{4FB423E6-E26B-47FB-9051-6B3A34AFA6E5}">
      <dgm:prSet/>
      <dgm:spPr/>
      <dgm:t>
        <a:bodyPr/>
        <a:lstStyle/>
        <a:p>
          <a:endParaRPr lang="en-US"/>
        </a:p>
      </dgm:t>
    </dgm:pt>
    <dgm:pt modelId="{91677788-7935-4A87-B4CB-2CC87BC679C7}">
      <dgm:prSet/>
      <dgm:spPr/>
      <dgm:t>
        <a:bodyPr/>
        <a:lstStyle/>
        <a:p>
          <a:r>
            <a:rPr lang="en-US" dirty="0"/>
            <a:t>Has “secure software” been defined?</a:t>
          </a:r>
        </a:p>
      </dgm:t>
    </dgm:pt>
    <dgm:pt modelId="{172D7536-F4B1-4B8A-BE8D-1FAB2A0AB212}" type="parTrans" cxnId="{9C1E6C29-3EC8-4A9D-A9B4-22A6499BC206}">
      <dgm:prSet/>
      <dgm:spPr/>
      <dgm:t>
        <a:bodyPr/>
        <a:lstStyle/>
        <a:p>
          <a:endParaRPr lang="en-US"/>
        </a:p>
      </dgm:t>
    </dgm:pt>
    <dgm:pt modelId="{73FC568F-6BA7-47C6-A382-39790D379FBB}" type="sibTrans" cxnId="{9C1E6C29-3EC8-4A9D-A9B4-22A6499BC206}">
      <dgm:prSet/>
      <dgm:spPr/>
      <dgm:t>
        <a:bodyPr/>
        <a:lstStyle/>
        <a:p>
          <a:endParaRPr lang="en-US"/>
        </a:p>
      </dgm:t>
    </dgm:pt>
    <dgm:pt modelId="{3CC74A78-9B22-B34A-8ED7-A3C5DCA703FA}" type="pres">
      <dgm:prSet presAssocID="{40266F24-54FF-4868-8012-75FE5D540F12}" presName="hierChild1" presStyleCnt="0">
        <dgm:presLayoutVars>
          <dgm:chPref val="1"/>
          <dgm:dir/>
          <dgm:animOne val="branch"/>
          <dgm:animLvl val="lvl"/>
          <dgm:resizeHandles/>
        </dgm:presLayoutVars>
      </dgm:prSet>
      <dgm:spPr/>
    </dgm:pt>
    <dgm:pt modelId="{B7051806-C223-5B44-8415-2A9FCC9D907F}" type="pres">
      <dgm:prSet presAssocID="{91677788-7935-4A87-B4CB-2CC87BC679C7}" presName="hierRoot1" presStyleCnt="0"/>
      <dgm:spPr/>
    </dgm:pt>
    <dgm:pt modelId="{1C53DA97-177D-4F4A-936E-17B83CB47689}" type="pres">
      <dgm:prSet presAssocID="{91677788-7935-4A87-B4CB-2CC87BC679C7}" presName="composite" presStyleCnt="0"/>
      <dgm:spPr/>
    </dgm:pt>
    <dgm:pt modelId="{51678CB4-EF4B-9747-8AAC-BB254A0629D3}" type="pres">
      <dgm:prSet presAssocID="{91677788-7935-4A87-B4CB-2CC87BC679C7}" presName="background" presStyleLbl="node0" presStyleIdx="0" presStyleCnt="3"/>
      <dgm:spPr/>
    </dgm:pt>
    <dgm:pt modelId="{E4448D37-FF69-8842-89A7-988E6EDE7BBE}" type="pres">
      <dgm:prSet presAssocID="{91677788-7935-4A87-B4CB-2CC87BC679C7}" presName="text" presStyleLbl="fgAcc0" presStyleIdx="0" presStyleCnt="3">
        <dgm:presLayoutVars>
          <dgm:chPref val="3"/>
        </dgm:presLayoutVars>
      </dgm:prSet>
      <dgm:spPr/>
    </dgm:pt>
    <dgm:pt modelId="{F4C8E3CE-7BE0-8F47-BED3-AA9D08767C21}" type="pres">
      <dgm:prSet presAssocID="{91677788-7935-4A87-B4CB-2CC87BC679C7}" presName="hierChild2" presStyleCnt="0"/>
      <dgm:spPr/>
    </dgm:pt>
    <dgm:pt modelId="{882A29CF-184F-ED43-BA92-D509B57278D0}" type="pres">
      <dgm:prSet presAssocID="{75E5AD14-EA0D-45EA-AE48-A3D7D2024E1E}" presName="hierRoot1" presStyleCnt="0"/>
      <dgm:spPr/>
    </dgm:pt>
    <dgm:pt modelId="{00038372-48C7-7B4D-8BB8-4FDA0736DE3E}" type="pres">
      <dgm:prSet presAssocID="{75E5AD14-EA0D-45EA-AE48-A3D7D2024E1E}" presName="composite" presStyleCnt="0"/>
      <dgm:spPr/>
    </dgm:pt>
    <dgm:pt modelId="{2C8308B7-DBF9-CE44-9737-9B6E2AA51815}" type="pres">
      <dgm:prSet presAssocID="{75E5AD14-EA0D-45EA-AE48-A3D7D2024E1E}" presName="background" presStyleLbl="node0" presStyleIdx="1" presStyleCnt="3"/>
      <dgm:spPr/>
    </dgm:pt>
    <dgm:pt modelId="{83BB9280-F965-3840-BD46-9D56FEF60474}" type="pres">
      <dgm:prSet presAssocID="{75E5AD14-EA0D-45EA-AE48-A3D7D2024E1E}" presName="text" presStyleLbl="fgAcc0" presStyleIdx="1" presStyleCnt="3">
        <dgm:presLayoutVars>
          <dgm:chPref val="3"/>
        </dgm:presLayoutVars>
      </dgm:prSet>
      <dgm:spPr/>
    </dgm:pt>
    <dgm:pt modelId="{4A624556-EC0B-884A-9F7D-2B6B437AA30B}" type="pres">
      <dgm:prSet presAssocID="{75E5AD14-EA0D-45EA-AE48-A3D7D2024E1E}" presName="hierChild2" presStyleCnt="0"/>
      <dgm:spPr/>
    </dgm:pt>
    <dgm:pt modelId="{7EF63CD3-15EC-744E-AC9E-5466FF315BC5}" type="pres">
      <dgm:prSet presAssocID="{4B170B99-9C68-4491-9967-D9E7BBE7CA5D}" presName="hierRoot1" presStyleCnt="0"/>
      <dgm:spPr/>
    </dgm:pt>
    <dgm:pt modelId="{D855945B-7D8B-D64A-9186-5165B860BA7F}" type="pres">
      <dgm:prSet presAssocID="{4B170B99-9C68-4491-9967-D9E7BBE7CA5D}" presName="composite" presStyleCnt="0"/>
      <dgm:spPr/>
    </dgm:pt>
    <dgm:pt modelId="{12C8102C-0182-3344-AD4F-E87D04D1CDF8}" type="pres">
      <dgm:prSet presAssocID="{4B170B99-9C68-4491-9967-D9E7BBE7CA5D}" presName="background" presStyleLbl="node0" presStyleIdx="2" presStyleCnt="3"/>
      <dgm:spPr/>
    </dgm:pt>
    <dgm:pt modelId="{1499F68C-EED0-DC4E-9E46-69465B3AC7B8}" type="pres">
      <dgm:prSet presAssocID="{4B170B99-9C68-4491-9967-D9E7BBE7CA5D}" presName="text" presStyleLbl="fgAcc0" presStyleIdx="2" presStyleCnt="3">
        <dgm:presLayoutVars>
          <dgm:chPref val="3"/>
        </dgm:presLayoutVars>
      </dgm:prSet>
      <dgm:spPr/>
    </dgm:pt>
    <dgm:pt modelId="{726B03FA-3568-7C42-8B9F-2EC2A2D0B470}" type="pres">
      <dgm:prSet presAssocID="{4B170B99-9C68-4491-9967-D9E7BBE7CA5D}" presName="hierChild2" presStyleCnt="0"/>
      <dgm:spPr/>
    </dgm:pt>
  </dgm:ptLst>
  <dgm:cxnLst>
    <dgm:cxn modelId="{CD921207-437B-724C-932B-4F587D52693C}" type="presOf" srcId="{40266F24-54FF-4868-8012-75FE5D540F12}" destId="{3CC74A78-9B22-B34A-8ED7-A3C5DCA703FA}" srcOrd="0" destOrd="0" presId="urn:microsoft.com/office/officeart/2005/8/layout/hierarchy1"/>
    <dgm:cxn modelId="{004F460E-F4ED-A44E-B7FB-8BFF49402369}" type="presOf" srcId="{4B170B99-9C68-4491-9967-D9E7BBE7CA5D}" destId="{1499F68C-EED0-DC4E-9E46-69465B3AC7B8}" srcOrd="0" destOrd="0" presId="urn:microsoft.com/office/officeart/2005/8/layout/hierarchy1"/>
    <dgm:cxn modelId="{53EB7C14-3E66-4219-B98E-580A57376363}" srcId="{40266F24-54FF-4868-8012-75FE5D540F12}" destId="{75E5AD14-EA0D-45EA-AE48-A3D7D2024E1E}" srcOrd="1" destOrd="0" parTransId="{5FFB927E-B5DF-452F-A1B3-1C1A4D89EDC6}" sibTransId="{6CD4DE49-AC7C-43FE-94D3-B0EF0CB8A880}"/>
    <dgm:cxn modelId="{9C1E6C29-3EC8-4A9D-A9B4-22A6499BC206}" srcId="{40266F24-54FF-4868-8012-75FE5D540F12}" destId="{91677788-7935-4A87-B4CB-2CC87BC679C7}" srcOrd="0" destOrd="0" parTransId="{172D7536-F4B1-4B8A-BE8D-1FAB2A0AB212}" sibTransId="{73FC568F-6BA7-47C6-A382-39790D379FBB}"/>
    <dgm:cxn modelId="{B578B63F-C864-0F45-8471-1203EC9E4C30}" type="presOf" srcId="{91677788-7935-4A87-B4CB-2CC87BC679C7}" destId="{E4448D37-FF69-8842-89A7-988E6EDE7BBE}" srcOrd="0" destOrd="0" presId="urn:microsoft.com/office/officeart/2005/8/layout/hierarchy1"/>
    <dgm:cxn modelId="{D8868C9F-4EE5-0040-BB72-775EC9F53224}" type="presOf" srcId="{75E5AD14-EA0D-45EA-AE48-A3D7D2024E1E}" destId="{83BB9280-F965-3840-BD46-9D56FEF60474}" srcOrd="0" destOrd="0" presId="urn:microsoft.com/office/officeart/2005/8/layout/hierarchy1"/>
    <dgm:cxn modelId="{4FB423E6-E26B-47FB-9051-6B3A34AFA6E5}" srcId="{40266F24-54FF-4868-8012-75FE5D540F12}" destId="{4B170B99-9C68-4491-9967-D9E7BBE7CA5D}" srcOrd="2" destOrd="0" parTransId="{7130DDCC-76C8-4FBB-A60D-9E4AD50CD00D}" sibTransId="{0E95742B-463C-4874-9FA5-03581793CCA5}"/>
    <dgm:cxn modelId="{1A56B25B-1E3F-5F42-85E8-A02E531F76B6}" type="presParOf" srcId="{3CC74A78-9B22-B34A-8ED7-A3C5DCA703FA}" destId="{B7051806-C223-5B44-8415-2A9FCC9D907F}" srcOrd="0" destOrd="0" presId="urn:microsoft.com/office/officeart/2005/8/layout/hierarchy1"/>
    <dgm:cxn modelId="{3025F32B-3D19-B746-BF00-6B6E71B4EAE7}" type="presParOf" srcId="{B7051806-C223-5B44-8415-2A9FCC9D907F}" destId="{1C53DA97-177D-4F4A-936E-17B83CB47689}" srcOrd="0" destOrd="0" presId="urn:microsoft.com/office/officeart/2005/8/layout/hierarchy1"/>
    <dgm:cxn modelId="{BD80A5AB-19AB-EB46-865D-FFBD27B2487D}" type="presParOf" srcId="{1C53DA97-177D-4F4A-936E-17B83CB47689}" destId="{51678CB4-EF4B-9747-8AAC-BB254A0629D3}" srcOrd="0" destOrd="0" presId="urn:microsoft.com/office/officeart/2005/8/layout/hierarchy1"/>
    <dgm:cxn modelId="{276DE4D6-DDF6-6C42-8620-BF73F1C179B4}" type="presParOf" srcId="{1C53DA97-177D-4F4A-936E-17B83CB47689}" destId="{E4448D37-FF69-8842-89A7-988E6EDE7BBE}" srcOrd="1" destOrd="0" presId="urn:microsoft.com/office/officeart/2005/8/layout/hierarchy1"/>
    <dgm:cxn modelId="{5E4CF44D-EED2-5544-B5BC-4CF627264A9C}" type="presParOf" srcId="{B7051806-C223-5B44-8415-2A9FCC9D907F}" destId="{F4C8E3CE-7BE0-8F47-BED3-AA9D08767C21}" srcOrd="1" destOrd="0" presId="urn:microsoft.com/office/officeart/2005/8/layout/hierarchy1"/>
    <dgm:cxn modelId="{C628F32A-16BE-144A-87A5-AB23F6317A7F}" type="presParOf" srcId="{3CC74A78-9B22-B34A-8ED7-A3C5DCA703FA}" destId="{882A29CF-184F-ED43-BA92-D509B57278D0}" srcOrd="1" destOrd="0" presId="urn:microsoft.com/office/officeart/2005/8/layout/hierarchy1"/>
    <dgm:cxn modelId="{F6EAD25E-F000-4045-A5CD-CC9DF873E0CE}" type="presParOf" srcId="{882A29CF-184F-ED43-BA92-D509B57278D0}" destId="{00038372-48C7-7B4D-8BB8-4FDA0736DE3E}" srcOrd="0" destOrd="0" presId="urn:microsoft.com/office/officeart/2005/8/layout/hierarchy1"/>
    <dgm:cxn modelId="{DB432DA0-1BFF-F84B-8DFC-6DC7C2FB52EB}" type="presParOf" srcId="{00038372-48C7-7B4D-8BB8-4FDA0736DE3E}" destId="{2C8308B7-DBF9-CE44-9737-9B6E2AA51815}" srcOrd="0" destOrd="0" presId="urn:microsoft.com/office/officeart/2005/8/layout/hierarchy1"/>
    <dgm:cxn modelId="{B6743CE3-7610-8943-A293-DE50BD524B8A}" type="presParOf" srcId="{00038372-48C7-7B4D-8BB8-4FDA0736DE3E}" destId="{83BB9280-F965-3840-BD46-9D56FEF60474}" srcOrd="1" destOrd="0" presId="urn:microsoft.com/office/officeart/2005/8/layout/hierarchy1"/>
    <dgm:cxn modelId="{EE54E6B1-19BC-C64D-A2EF-59387451E911}" type="presParOf" srcId="{882A29CF-184F-ED43-BA92-D509B57278D0}" destId="{4A624556-EC0B-884A-9F7D-2B6B437AA30B}" srcOrd="1" destOrd="0" presId="urn:microsoft.com/office/officeart/2005/8/layout/hierarchy1"/>
    <dgm:cxn modelId="{B2A1CE17-69C8-234B-81B4-B535FE2E12C3}" type="presParOf" srcId="{3CC74A78-9B22-B34A-8ED7-A3C5DCA703FA}" destId="{7EF63CD3-15EC-744E-AC9E-5466FF315BC5}" srcOrd="2" destOrd="0" presId="urn:microsoft.com/office/officeart/2005/8/layout/hierarchy1"/>
    <dgm:cxn modelId="{1CE0EC3D-058C-5E47-8314-B08F63C3E7A9}" type="presParOf" srcId="{7EF63CD3-15EC-744E-AC9E-5466FF315BC5}" destId="{D855945B-7D8B-D64A-9186-5165B860BA7F}" srcOrd="0" destOrd="0" presId="urn:microsoft.com/office/officeart/2005/8/layout/hierarchy1"/>
    <dgm:cxn modelId="{4819FB95-BD86-FD4E-A2BC-F95CEC5325E6}" type="presParOf" srcId="{D855945B-7D8B-D64A-9186-5165B860BA7F}" destId="{12C8102C-0182-3344-AD4F-E87D04D1CDF8}" srcOrd="0" destOrd="0" presId="urn:microsoft.com/office/officeart/2005/8/layout/hierarchy1"/>
    <dgm:cxn modelId="{BD15B5DA-A737-534E-BB6F-B0D9A1548B50}" type="presParOf" srcId="{D855945B-7D8B-D64A-9186-5165B860BA7F}" destId="{1499F68C-EED0-DC4E-9E46-69465B3AC7B8}" srcOrd="1" destOrd="0" presId="urn:microsoft.com/office/officeart/2005/8/layout/hierarchy1"/>
    <dgm:cxn modelId="{55256F7D-14E9-F446-9CEF-3C1901071E6C}" type="presParOf" srcId="{7EF63CD3-15EC-744E-AC9E-5466FF315BC5}" destId="{726B03FA-3568-7C42-8B9F-2EC2A2D0B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BB5490-63AD-49DA-9E9B-E9161BFD691D}"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E485C83C-E0BB-4EC3-A502-44210FE047CD}">
      <dgm:prSet/>
      <dgm:spPr/>
      <dgm:t>
        <a:bodyPr/>
        <a:lstStyle/>
        <a:p>
          <a:r>
            <a:rPr lang="en-US" dirty="0"/>
            <a:t>Assuming Agile</a:t>
          </a:r>
        </a:p>
      </dgm:t>
    </dgm:pt>
    <dgm:pt modelId="{05FC2E54-2240-4327-8743-CB91B2CF9BFA}" type="parTrans" cxnId="{38709823-1356-4BE8-8A49-AA2B5BB88DE7}">
      <dgm:prSet/>
      <dgm:spPr/>
      <dgm:t>
        <a:bodyPr/>
        <a:lstStyle/>
        <a:p>
          <a:endParaRPr lang="en-US"/>
        </a:p>
      </dgm:t>
    </dgm:pt>
    <dgm:pt modelId="{83F7BD24-877E-4D44-A008-ABDF09C73185}" type="sibTrans" cxnId="{38709823-1356-4BE8-8A49-AA2B5BB88DE7}">
      <dgm:prSet/>
      <dgm:spPr/>
      <dgm:t>
        <a:bodyPr/>
        <a:lstStyle/>
        <a:p>
          <a:endParaRPr lang="en-US"/>
        </a:p>
      </dgm:t>
    </dgm:pt>
    <dgm:pt modelId="{4A924656-FF29-4DE8-98B2-94E06A0A86F8}">
      <dgm:prSet/>
      <dgm:spPr/>
      <dgm:t>
        <a:bodyPr/>
        <a:lstStyle/>
        <a:p>
          <a:r>
            <a:rPr lang="en-US"/>
            <a:t>DevOps?</a:t>
          </a:r>
        </a:p>
      </dgm:t>
    </dgm:pt>
    <dgm:pt modelId="{4EB4F352-38C8-41F9-9CBA-5B9AC59190E8}" type="parTrans" cxnId="{64E55109-2AE9-4222-A11A-085C34AD93AA}">
      <dgm:prSet/>
      <dgm:spPr/>
      <dgm:t>
        <a:bodyPr/>
        <a:lstStyle/>
        <a:p>
          <a:endParaRPr lang="en-US"/>
        </a:p>
      </dgm:t>
    </dgm:pt>
    <dgm:pt modelId="{6C5DC478-53B6-431B-9F37-702B678F78F6}" type="sibTrans" cxnId="{64E55109-2AE9-4222-A11A-085C34AD93AA}">
      <dgm:prSet/>
      <dgm:spPr/>
      <dgm:t>
        <a:bodyPr/>
        <a:lstStyle/>
        <a:p>
          <a:endParaRPr lang="en-US"/>
        </a:p>
      </dgm:t>
    </dgm:pt>
    <dgm:pt modelId="{FB413528-2E71-45AB-910D-61602A7AF52E}">
      <dgm:prSet/>
      <dgm:spPr/>
      <dgm:t>
        <a:bodyPr/>
        <a:lstStyle/>
        <a:p>
          <a:r>
            <a:rPr lang="en-US" dirty="0"/>
            <a:t>Ci/Cd?</a:t>
          </a:r>
        </a:p>
      </dgm:t>
    </dgm:pt>
    <dgm:pt modelId="{065D62C7-B1F7-470B-B68B-943D6C46AE8C}" type="parTrans" cxnId="{D6EE0942-EEEF-49D4-A40E-8A80C573E443}">
      <dgm:prSet/>
      <dgm:spPr/>
      <dgm:t>
        <a:bodyPr/>
        <a:lstStyle/>
        <a:p>
          <a:endParaRPr lang="en-US"/>
        </a:p>
      </dgm:t>
    </dgm:pt>
    <dgm:pt modelId="{5353BC66-0FE6-45D2-9C97-7C0877729095}" type="sibTrans" cxnId="{D6EE0942-EEEF-49D4-A40E-8A80C573E443}">
      <dgm:prSet/>
      <dgm:spPr/>
      <dgm:t>
        <a:bodyPr/>
        <a:lstStyle/>
        <a:p>
          <a:endParaRPr lang="en-US"/>
        </a:p>
      </dgm:t>
    </dgm:pt>
    <dgm:pt modelId="{AB3ABF0A-654D-4D70-AB52-C31C40BE5549}">
      <dgm:prSet/>
      <dgm:spPr/>
      <dgm:t>
        <a:bodyPr/>
        <a:lstStyle/>
        <a:p>
          <a:r>
            <a:rPr lang="en-US" dirty="0"/>
            <a:t>Epics? (who/how defined?)</a:t>
          </a:r>
        </a:p>
      </dgm:t>
    </dgm:pt>
    <dgm:pt modelId="{1915F6FB-D47E-413E-94A6-2A2750A5E1B2}" type="parTrans" cxnId="{79481179-2BE2-405B-B3ED-905120584843}">
      <dgm:prSet/>
      <dgm:spPr/>
      <dgm:t>
        <a:bodyPr/>
        <a:lstStyle/>
        <a:p>
          <a:endParaRPr lang="en-US"/>
        </a:p>
      </dgm:t>
    </dgm:pt>
    <dgm:pt modelId="{A1412FC9-404A-4A71-B619-B605CAFE3041}" type="sibTrans" cxnId="{79481179-2BE2-405B-B3ED-905120584843}">
      <dgm:prSet/>
      <dgm:spPr/>
      <dgm:t>
        <a:bodyPr/>
        <a:lstStyle/>
        <a:p>
          <a:endParaRPr lang="en-US"/>
        </a:p>
      </dgm:t>
    </dgm:pt>
    <dgm:pt modelId="{96DC8688-47AB-45D7-AF42-F2392F757BF5}">
      <dgm:prSet/>
      <dgm:spPr/>
      <dgm:t>
        <a:bodyPr/>
        <a:lstStyle/>
        <a:p>
          <a:r>
            <a:rPr lang="en-US"/>
            <a:t>“Modified” agile?</a:t>
          </a:r>
        </a:p>
      </dgm:t>
    </dgm:pt>
    <dgm:pt modelId="{38A64175-9BE7-46B6-9198-F6D5B7D066CC}" type="parTrans" cxnId="{C0FA6E7D-C104-4AE0-AA52-F01E5BA565EA}">
      <dgm:prSet/>
      <dgm:spPr/>
      <dgm:t>
        <a:bodyPr/>
        <a:lstStyle/>
        <a:p>
          <a:endParaRPr lang="en-US"/>
        </a:p>
      </dgm:t>
    </dgm:pt>
    <dgm:pt modelId="{8D8C3925-2E71-40C9-81FE-A7CE707F2FE6}" type="sibTrans" cxnId="{C0FA6E7D-C104-4AE0-AA52-F01E5BA565EA}">
      <dgm:prSet/>
      <dgm:spPr/>
      <dgm:t>
        <a:bodyPr/>
        <a:lstStyle/>
        <a:p>
          <a:endParaRPr lang="en-US"/>
        </a:p>
      </dgm:t>
    </dgm:pt>
    <dgm:pt modelId="{302A45C2-1DD3-437D-A2B8-9D5F5F24D7EE}">
      <dgm:prSet/>
      <dgm:spPr/>
      <dgm:t>
        <a:bodyPr/>
        <a:lstStyle/>
        <a:p>
          <a:r>
            <a:rPr lang="en-US"/>
            <a:t>Who “designs”? When?</a:t>
          </a:r>
        </a:p>
      </dgm:t>
    </dgm:pt>
    <dgm:pt modelId="{756DF4F7-9DA8-45CB-A849-72B25269F771}" type="parTrans" cxnId="{FDCACC4F-1C22-4357-BB5F-EDAE4F18E134}">
      <dgm:prSet/>
      <dgm:spPr/>
      <dgm:t>
        <a:bodyPr/>
        <a:lstStyle/>
        <a:p>
          <a:endParaRPr lang="en-US"/>
        </a:p>
      </dgm:t>
    </dgm:pt>
    <dgm:pt modelId="{9BA3FC7B-680A-4B83-823B-C5168F8072F1}" type="sibTrans" cxnId="{FDCACC4F-1C22-4357-BB5F-EDAE4F18E134}">
      <dgm:prSet/>
      <dgm:spPr/>
      <dgm:t>
        <a:bodyPr/>
        <a:lstStyle/>
        <a:p>
          <a:endParaRPr lang="en-US"/>
        </a:p>
      </dgm:t>
    </dgm:pt>
    <dgm:pt modelId="{5E205BA4-7B2B-A34C-842E-E64178D9E01A}" type="pres">
      <dgm:prSet presAssocID="{EABB5490-63AD-49DA-9E9B-E9161BFD691D}" presName="diagram" presStyleCnt="0">
        <dgm:presLayoutVars>
          <dgm:dir/>
          <dgm:resizeHandles val="exact"/>
        </dgm:presLayoutVars>
      </dgm:prSet>
      <dgm:spPr/>
    </dgm:pt>
    <dgm:pt modelId="{56C9F9E2-7121-4346-A919-74D84A3E486F}" type="pres">
      <dgm:prSet presAssocID="{E485C83C-E0BB-4EC3-A502-44210FE047CD}" presName="node" presStyleLbl="node1" presStyleIdx="0" presStyleCnt="6" custLinFactNeighborY="-299">
        <dgm:presLayoutVars>
          <dgm:bulletEnabled val="1"/>
        </dgm:presLayoutVars>
      </dgm:prSet>
      <dgm:spPr/>
    </dgm:pt>
    <dgm:pt modelId="{F4188E3B-2606-6F48-8A0D-C34645552AF0}" type="pres">
      <dgm:prSet presAssocID="{83F7BD24-877E-4D44-A008-ABDF09C73185}" presName="sibTrans" presStyleCnt="0"/>
      <dgm:spPr/>
    </dgm:pt>
    <dgm:pt modelId="{F4734959-0C94-124B-A9E7-E5DC5B05FA31}" type="pres">
      <dgm:prSet presAssocID="{4A924656-FF29-4DE8-98B2-94E06A0A86F8}" presName="node" presStyleLbl="node1" presStyleIdx="1" presStyleCnt="6">
        <dgm:presLayoutVars>
          <dgm:bulletEnabled val="1"/>
        </dgm:presLayoutVars>
      </dgm:prSet>
      <dgm:spPr/>
    </dgm:pt>
    <dgm:pt modelId="{40AAF3CC-35E4-8046-A4D2-BF6ED9C649B3}" type="pres">
      <dgm:prSet presAssocID="{6C5DC478-53B6-431B-9F37-702B678F78F6}" presName="sibTrans" presStyleCnt="0"/>
      <dgm:spPr/>
    </dgm:pt>
    <dgm:pt modelId="{2B7F6F52-E7B9-7047-B9F4-B665005F1AA5}" type="pres">
      <dgm:prSet presAssocID="{FB413528-2E71-45AB-910D-61602A7AF52E}" presName="node" presStyleLbl="node1" presStyleIdx="2" presStyleCnt="6">
        <dgm:presLayoutVars>
          <dgm:bulletEnabled val="1"/>
        </dgm:presLayoutVars>
      </dgm:prSet>
      <dgm:spPr/>
    </dgm:pt>
    <dgm:pt modelId="{BE994A4E-8536-4C44-BD28-195D261BD8B2}" type="pres">
      <dgm:prSet presAssocID="{5353BC66-0FE6-45D2-9C97-7C0877729095}" presName="sibTrans" presStyleCnt="0"/>
      <dgm:spPr/>
    </dgm:pt>
    <dgm:pt modelId="{64A8CF9D-55DE-BD4F-B92C-4BC376FF3475}" type="pres">
      <dgm:prSet presAssocID="{AB3ABF0A-654D-4D70-AB52-C31C40BE5549}" presName="node" presStyleLbl="node1" presStyleIdx="3" presStyleCnt="6">
        <dgm:presLayoutVars>
          <dgm:bulletEnabled val="1"/>
        </dgm:presLayoutVars>
      </dgm:prSet>
      <dgm:spPr/>
    </dgm:pt>
    <dgm:pt modelId="{78AB4355-B300-1943-A15E-8954BCC7FF78}" type="pres">
      <dgm:prSet presAssocID="{A1412FC9-404A-4A71-B619-B605CAFE3041}" presName="sibTrans" presStyleCnt="0"/>
      <dgm:spPr/>
    </dgm:pt>
    <dgm:pt modelId="{A3B2AEBA-5535-D849-A8BD-27EFA55A4015}" type="pres">
      <dgm:prSet presAssocID="{96DC8688-47AB-45D7-AF42-F2392F757BF5}" presName="node" presStyleLbl="node1" presStyleIdx="4" presStyleCnt="6">
        <dgm:presLayoutVars>
          <dgm:bulletEnabled val="1"/>
        </dgm:presLayoutVars>
      </dgm:prSet>
      <dgm:spPr/>
    </dgm:pt>
    <dgm:pt modelId="{9FE5FAEE-E208-5B41-8310-2D12F64E8131}" type="pres">
      <dgm:prSet presAssocID="{8D8C3925-2E71-40C9-81FE-A7CE707F2FE6}" presName="sibTrans" presStyleCnt="0"/>
      <dgm:spPr/>
    </dgm:pt>
    <dgm:pt modelId="{B2D75029-AB66-654A-8B81-34AFB8FFA7E9}" type="pres">
      <dgm:prSet presAssocID="{302A45C2-1DD3-437D-A2B8-9D5F5F24D7EE}" presName="node" presStyleLbl="node1" presStyleIdx="5" presStyleCnt="6">
        <dgm:presLayoutVars>
          <dgm:bulletEnabled val="1"/>
        </dgm:presLayoutVars>
      </dgm:prSet>
      <dgm:spPr/>
    </dgm:pt>
  </dgm:ptLst>
  <dgm:cxnLst>
    <dgm:cxn modelId="{64E55109-2AE9-4222-A11A-085C34AD93AA}" srcId="{EABB5490-63AD-49DA-9E9B-E9161BFD691D}" destId="{4A924656-FF29-4DE8-98B2-94E06A0A86F8}" srcOrd="1" destOrd="0" parTransId="{4EB4F352-38C8-41F9-9CBA-5B9AC59190E8}" sibTransId="{6C5DC478-53B6-431B-9F37-702B678F78F6}"/>
    <dgm:cxn modelId="{41DEFE10-0682-7840-9334-C0AB2C5A2FEF}" type="presOf" srcId="{302A45C2-1DD3-437D-A2B8-9D5F5F24D7EE}" destId="{B2D75029-AB66-654A-8B81-34AFB8FFA7E9}" srcOrd="0" destOrd="0" presId="urn:microsoft.com/office/officeart/2005/8/layout/default"/>
    <dgm:cxn modelId="{38709823-1356-4BE8-8A49-AA2B5BB88DE7}" srcId="{EABB5490-63AD-49DA-9E9B-E9161BFD691D}" destId="{E485C83C-E0BB-4EC3-A502-44210FE047CD}" srcOrd="0" destOrd="0" parTransId="{05FC2E54-2240-4327-8743-CB91B2CF9BFA}" sibTransId="{83F7BD24-877E-4D44-A008-ABDF09C73185}"/>
    <dgm:cxn modelId="{D6EE0942-EEEF-49D4-A40E-8A80C573E443}" srcId="{EABB5490-63AD-49DA-9E9B-E9161BFD691D}" destId="{FB413528-2E71-45AB-910D-61602A7AF52E}" srcOrd="2" destOrd="0" parTransId="{065D62C7-B1F7-470B-B68B-943D6C46AE8C}" sibTransId="{5353BC66-0FE6-45D2-9C97-7C0877729095}"/>
    <dgm:cxn modelId="{FDCACC4F-1C22-4357-BB5F-EDAE4F18E134}" srcId="{EABB5490-63AD-49DA-9E9B-E9161BFD691D}" destId="{302A45C2-1DD3-437D-A2B8-9D5F5F24D7EE}" srcOrd="5" destOrd="0" parTransId="{756DF4F7-9DA8-45CB-A849-72B25269F771}" sibTransId="{9BA3FC7B-680A-4B83-823B-C5168F8072F1}"/>
    <dgm:cxn modelId="{7519635F-2C45-4840-A038-06E47795F88C}" type="presOf" srcId="{AB3ABF0A-654D-4D70-AB52-C31C40BE5549}" destId="{64A8CF9D-55DE-BD4F-B92C-4BC376FF3475}" srcOrd="0" destOrd="0" presId="urn:microsoft.com/office/officeart/2005/8/layout/default"/>
    <dgm:cxn modelId="{79481179-2BE2-405B-B3ED-905120584843}" srcId="{EABB5490-63AD-49DA-9E9B-E9161BFD691D}" destId="{AB3ABF0A-654D-4D70-AB52-C31C40BE5549}" srcOrd="3" destOrd="0" parTransId="{1915F6FB-D47E-413E-94A6-2A2750A5E1B2}" sibTransId="{A1412FC9-404A-4A71-B619-B605CAFE3041}"/>
    <dgm:cxn modelId="{C0FA6E7D-C104-4AE0-AA52-F01E5BA565EA}" srcId="{EABB5490-63AD-49DA-9E9B-E9161BFD691D}" destId="{96DC8688-47AB-45D7-AF42-F2392F757BF5}" srcOrd="4" destOrd="0" parTransId="{38A64175-9BE7-46B6-9198-F6D5B7D066CC}" sibTransId="{8D8C3925-2E71-40C9-81FE-A7CE707F2FE6}"/>
    <dgm:cxn modelId="{52F756CA-4A7C-684D-A621-8181ED10AB6A}" type="presOf" srcId="{4A924656-FF29-4DE8-98B2-94E06A0A86F8}" destId="{F4734959-0C94-124B-A9E7-E5DC5B05FA31}" srcOrd="0" destOrd="0" presId="urn:microsoft.com/office/officeart/2005/8/layout/default"/>
    <dgm:cxn modelId="{13CD2CD6-7392-6340-8C60-BEF3486F2468}" type="presOf" srcId="{FB413528-2E71-45AB-910D-61602A7AF52E}" destId="{2B7F6F52-E7B9-7047-B9F4-B665005F1AA5}" srcOrd="0" destOrd="0" presId="urn:microsoft.com/office/officeart/2005/8/layout/default"/>
    <dgm:cxn modelId="{7EF796D6-A5EE-2142-8207-8CE5E13CB3AE}" type="presOf" srcId="{EABB5490-63AD-49DA-9E9B-E9161BFD691D}" destId="{5E205BA4-7B2B-A34C-842E-E64178D9E01A}" srcOrd="0" destOrd="0" presId="urn:microsoft.com/office/officeart/2005/8/layout/default"/>
    <dgm:cxn modelId="{D882F7E0-DE9F-1E49-AC1F-E34AA1BF00C4}" type="presOf" srcId="{96DC8688-47AB-45D7-AF42-F2392F757BF5}" destId="{A3B2AEBA-5535-D849-A8BD-27EFA55A4015}" srcOrd="0" destOrd="0" presId="urn:microsoft.com/office/officeart/2005/8/layout/default"/>
    <dgm:cxn modelId="{7E0E96F5-4CE5-0641-A11A-37D37AE9D1D3}" type="presOf" srcId="{E485C83C-E0BB-4EC3-A502-44210FE047CD}" destId="{56C9F9E2-7121-4346-A919-74D84A3E486F}" srcOrd="0" destOrd="0" presId="urn:microsoft.com/office/officeart/2005/8/layout/default"/>
    <dgm:cxn modelId="{C5EC28B7-1BCC-6647-A277-8DED17F2A82B}" type="presParOf" srcId="{5E205BA4-7B2B-A34C-842E-E64178D9E01A}" destId="{56C9F9E2-7121-4346-A919-74D84A3E486F}" srcOrd="0" destOrd="0" presId="urn:microsoft.com/office/officeart/2005/8/layout/default"/>
    <dgm:cxn modelId="{CB0CBC7D-D549-804F-89A2-66556B932A63}" type="presParOf" srcId="{5E205BA4-7B2B-A34C-842E-E64178D9E01A}" destId="{F4188E3B-2606-6F48-8A0D-C34645552AF0}" srcOrd="1" destOrd="0" presId="urn:microsoft.com/office/officeart/2005/8/layout/default"/>
    <dgm:cxn modelId="{B69DED1B-D273-4240-80BB-B2E26FB3BCE4}" type="presParOf" srcId="{5E205BA4-7B2B-A34C-842E-E64178D9E01A}" destId="{F4734959-0C94-124B-A9E7-E5DC5B05FA31}" srcOrd="2" destOrd="0" presId="urn:microsoft.com/office/officeart/2005/8/layout/default"/>
    <dgm:cxn modelId="{555BD1E9-0CF7-DC44-85DF-4ABC48838F26}" type="presParOf" srcId="{5E205BA4-7B2B-A34C-842E-E64178D9E01A}" destId="{40AAF3CC-35E4-8046-A4D2-BF6ED9C649B3}" srcOrd="3" destOrd="0" presId="urn:microsoft.com/office/officeart/2005/8/layout/default"/>
    <dgm:cxn modelId="{D53B57C0-B5D3-BE4A-82E5-A23C1A049E57}" type="presParOf" srcId="{5E205BA4-7B2B-A34C-842E-E64178D9E01A}" destId="{2B7F6F52-E7B9-7047-B9F4-B665005F1AA5}" srcOrd="4" destOrd="0" presId="urn:microsoft.com/office/officeart/2005/8/layout/default"/>
    <dgm:cxn modelId="{7E151F2B-CCCC-7044-9886-33CE3BAA5CA6}" type="presParOf" srcId="{5E205BA4-7B2B-A34C-842E-E64178D9E01A}" destId="{BE994A4E-8536-4C44-BD28-195D261BD8B2}" srcOrd="5" destOrd="0" presId="urn:microsoft.com/office/officeart/2005/8/layout/default"/>
    <dgm:cxn modelId="{6B024485-77E3-AB42-B2A1-BFD1ECBB0439}" type="presParOf" srcId="{5E205BA4-7B2B-A34C-842E-E64178D9E01A}" destId="{64A8CF9D-55DE-BD4F-B92C-4BC376FF3475}" srcOrd="6" destOrd="0" presId="urn:microsoft.com/office/officeart/2005/8/layout/default"/>
    <dgm:cxn modelId="{AB917912-E7F7-9142-8958-18053872920C}" type="presParOf" srcId="{5E205BA4-7B2B-A34C-842E-E64178D9E01A}" destId="{78AB4355-B300-1943-A15E-8954BCC7FF78}" srcOrd="7" destOrd="0" presId="urn:microsoft.com/office/officeart/2005/8/layout/default"/>
    <dgm:cxn modelId="{2DCDCF33-F060-834F-BA88-02A6009B747B}" type="presParOf" srcId="{5E205BA4-7B2B-A34C-842E-E64178D9E01A}" destId="{A3B2AEBA-5535-D849-A8BD-27EFA55A4015}" srcOrd="8" destOrd="0" presId="urn:microsoft.com/office/officeart/2005/8/layout/default"/>
    <dgm:cxn modelId="{48B8246D-FF0F-BA40-8473-2C8DAF75A01E}" type="presParOf" srcId="{5E205BA4-7B2B-A34C-842E-E64178D9E01A}" destId="{9FE5FAEE-E208-5B41-8310-2D12F64E8131}" srcOrd="9" destOrd="0" presId="urn:microsoft.com/office/officeart/2005/8/layout/default"/>
    <dgm:cxn modelId="{BA79E353-744C-064D-B571-1B7CEFD4ABB3}" type="presParOf" srcId="{5E205BA4-7B2B-A34C-842E-E64178D9E01A}" destId="{B2D75029-AB66-654A-8B81-34AFB8FFA7E9}"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DB0DC-E686-E944-B3DD-668BB1041D27}">
      <dsp:nvSpPr>
        <dsp:cNvPr id="0" name=""/>
        <dsp:cNvSpPr/>
      </dsp:nvSpPr>
      <dsp:spPr>
        <a:xfrm>
          <a:off x="1009777" y="1058827"/>
          <a:ext cx="767203" cy="525054"/>
        </a:xfrm>
        <a:prstGeom prst="roundRect">
          <a:avLst>
            <a:gd name="adj" fmla="val 1000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b="0" kern="1200" dirty="0"/>
            <a:t>Central team</a:t>
          </a:r>
          <a:endParaRPr lang="en-US" sz="900" kern="1200" dirty="0"/>
        </a:p>
        <a:p>
          <a:pPr marL="57150" lvl="1" indent="-57150" algn="l" defTabSz="400050" rtl="0">
            <a:lnSpc>
              <a:spcPct val="90000"/>
            </a:lnSpc>
            <a:spcBef>
              <a:spcPct val="0"/>
            </a:spcBef>
            <a:spcAft>
              <a:spcPct val="15000"/>
            </a:spcAft>
            <a:buChar char="•"/>
          </a:pPr>
          <a:r>
            <a:rPr lang="en-US" sz="900" b="0" kern="1200" dirty="0"/>
            <a:t>Consultants/employees</a:t>
          </a:r>
          <a:endParaRPr lang="en-US" sz="900" kern="1200" dirty="0"/>
        </a:p>
      </dsp:txBody>
      <dsp:txXfrm>
        <a:off x="1025155" y="1074205"/>
        <a:ext cx="736447" cy="494298"/>
      </dsp:txXfrm>
    </dsp:sp>
    <dsp:sp modelId="{C3E0B17E-55E0-544B-BAEA-296D068C8E15}">
      <dsp:nvSpPr>
        <dsp:cNvPr id="0" name=""/>
        <dsp:cNvSpPr/>
      </dsp:nvSpPr>
      <dsp:spPr>
        <a:xfrm rot="21435506">
          <a:off x="1851504" y="1200492"/>
          <a:ext cx="158363" cy="190266"/>
        </a:xfrm>
        <a:prstGeom prst="rightArrow">
          <a:avLst>
            <a:gd name="adj1" fmla="val 60000"/>
            <a:gd name="adj2" fmla="val 50000"/>
          </a:avLst>
        </a:prstGeom>
        <a:gradFill rotWithShape="0">
          <a:gsLst>
            <a:gs pos="0">
              <a:schemeClr val="accent2">
                <a:shade val="90000"/>
                <a:hueOff val="0"/>
                <a:satOff val="0"/>
                <a:lumOff val="0"/>
                <a:alphaOff val="0"/>
                <a:satMod val="103000"/>
                <a:lumMod val="102000"/>
                <a:tint val="94000"/>
              </a:schemeClr>
            </a:gs>
            <a:gs pos="50000">
              <a:schemeClr val="accent2">
                <a:shade val="90000"/>
                <a:hueOff val="0"/>
                <a:satOff val="0"/>
                <a:lumOff val="0"/>
                <a:alphaOff val="0"/>
                <a:satMod val="110000"/>
                <a:lumMod val="100000"/>
                <a:shade val="100000"/>
              </a:schemeClr>
            </a:gs>
            <a:gs pos="100000">
              <a:schemeClr val="accent2">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51531" y="1239681"/>
        <a:ext cx="110854" cy="114160"/>
      </dsp:txXfrm>
    </dsp:sp>
    <dsp:sp modelId="{12E7EC16-CF26-8448-B0B9-B7E89701AF2F}">
      <dsp:nvSpPr>
        <dsp:cNvPr id="0" name=""/>
        <dsp:cNvSpPr/>
      </dsp:nvSpPr>
      <dsp:spPr>
        <a:xfrm>
          <a:off x="2075437" y="1007797"/>
          <a:ext cx="767203" cy="525054"/>
        </a:xfrm>
        <a:prstGeom prst="roundRect">
          <a:avLst>
            <a:gd name="adj" fmla="val 10000"/>
          </a:avLst>
        </a:prstGeom>
        <a:gradFill rotWithShape="0">
          <a:gsLst>
            <a:gs pos="0">
              <a:schemeClr val="accent2">
                <a:shade val="80000"/>
                <a:hueOff val="69400"/>
                <a:satOff val="-1420"/>
                <a:lumOff val="5326"/>
                <a:alphaOff val="0"/>
                <a:satMod val="103000"/>
                <a:lumMod val="102000"/>
                <a:tint val="94000"/>
              </a:schemeClr>
            </a:gs>
            <a:gs pos="50000">
              <a:schemeClr val="accent2">
                <a:shade val="80000"/>
                <a:hueOff val="69400"/>
                <a:satOff val="-1420"/>
                <a:lumOff val="5326"/>
                <a:alphaOff val="0"/>
                <a:satMod val="110000"/>
                <a:lumMod val="100000"/>
                <a:shade val="100000"/>
              </a:schemeClr>
            </a:gs>
            <a:gs pos="100000">
              <a:schemeClr val="accent2">
                <a:shade val="80000"/>
                <a:hueOff val="69400"/>
                <a:satOff val="-1420"/>
                <a:lumOff val="53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kern="1200" dirty="0"/>
            <a:t>Parachute into project</a:t>
          </a:r>
          <a:endParaRPr lang="en-US" sz="900" kern="1200" dirty="0"/>
        </a:p>
      </dsp:txBody>
      <dsp:txXfrm>
        <a:off x="2090815" y="1023175"/>
        <a:ext cx="736447" cy="494298"/>
      </dsp:txXfrm>
    </dsp:sp>
    <dsp:sp modelId="{A359FD67-9628-CB44-ADE7-F12659EED96B}">
      <dsp:nvSpPr>
        <dsp:cNvPr id="0" name=""/>
        <dsp:cNvSpPr/>
      </dsp:nvSpPr>
      <dsp:spPr>
        <a:xfrm rot="241822">
          <a:off x="2933232" y="1215403"/>
          <a:ext cx="193037" cy="190266"/>
        </a:xfrm>
        <a:prstGeom prst="rightArrow">
          <a:avLst>
            <a:gd name="adj1" fmla="val 60000"/>
            <a:gd name="adj2" fmla="val 50000"/>
          </a:avLst>
        </a:prstGeom>
        <a:gradFill rotWithShape="0">
          <a:gsLst>
            <a:gs pos="0">
              <a:schemeClr val="accent2">
                <a:shade val="90000"/>
                <a:hueOff val="86755"/>
                <a:satOff val="-1708"/>
                <a:lumOff val="6006"/>
                <a:alphaOff val="0"/>
                <a:satMod val="103000"/>
                <a:lumMod val="102000"/>
                <a:tint val="94000"/>
              </a:schemeClr>
            </a:gs>
            <a:gs pos="50000">
              <a:schemeClr val="accent2">
                <a:shade val="90000"/>
                <a:hueOff val="86755"/>
                <a:satOff val="-1708"/>
                <a:lumOff val="6006"/>
                <a:alphaOff val="0"/>
                <a:satMod val="110000"/>
                <a:lumMod val="100000"/>
                <a:shade val="100000"/>
              </a:schemeClr>
            </a:gs>
            <a:gs pos="100000">
              <a:schemeClr val="accent2">
                <a:shade val="90000"/>
                <a:hueOff val="86755"/>
                <a:satOff val="-1708"/>
                <a:lumOff val="60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33303" y="1251450"/>
        <a:ext cx="135957" cy="114160"/>
      </dsp:txXfrm>
    </dsp:sp>
    <dsp:sp modelId="{7FA165B1-4336-274B-94CF-4DCF63924D52}">
      <dsp:nvSpPr>
        <dsp:cNvPr id="0" name=""/>
        <dsp:cNvSpPr/>
      </dsp:nvSpPr>
      <dsp:spPr>
        <a:xfrm>
          <a:off x="3205961" y="1087453"/>
          <a:ext cx="767203" cy="525054"/>
        </a:xfrm>
        <a:prstGeom prst="roundRect">
          <a:avLst>
            <a:gd name="adj" fmla="val 10000"/>
          </a:avLst>
        </a:prstGeom>
        <a:gradFill rotWithShape="0">
          <a:gsLst>
            <a:gs pos="0">
              <a:schemeClr val="accent2">
                <a:shade val="80000"/>
                <a:hueOff val="138800"/>
                <a:satOff val="-2840"/>
                <a:lumOff val="10652"/>
                <a:alphaOff val="0"/>
                <a:satMod val="103000"/>
                <a:lumMod val="102000"/>
                <a:tint val="94000"/>
              </a:schemeClr>
            </a:gs>
            <a:gs pos="50000">
              <a:schemeClr val="accent2">
                <a:shade val="80000"/>
                <a:hueOff val="138800"/>
                <a:satOff val="-2840"/>
                <a:lumOff val="10652"/>
                <a:alphaOff val="0"/>
                <a:satMod val="110000"/>
                <a:lumMod val="100000"/>
                <a:shade val="100000"/>
              </a:schemeClr>
            </a:gs>
            <a:gs pos="100000">
              <a:schemeClr val="accent2">
                <a:shade val="80000"/>
                <a:hueOff val="138800"/>
                <a:satOff val="-2840"/>
                <a:lumOff val="106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kern="1200" dirty="0"/>
            <a:t>Find as many “flaws”</a:t>
          </a:r>
          <a:r>
            <a:rPr lang="en-US" sz="900" b="0" kern="1200" baseline="30000" dirty="0"/>
            <a:t>1</a:t>
          </a:r>
          <a:r>
            <a:rPr lang="en-US" sz="900" b="0" kern="1200" dirty="0"/>
            <a:t> as possible</a:t>
          </a:r>
          <a:endParaRPr lang="en-US" sz="900" kern="1200" dirty="0"/>
        </a:p>
      </dsp:txBody>
      <dsp:txXfrm>
        <a:off x="3221339" y="1102831"/>
        <a:ext cx="736447" cy="494298"/>
      </dsp:txXfrm>
    </dsp:sp>
    <dsp:sp modelId="{DD72332D-7D14-7743-A1AA-318E310D9909}">
      <dsp:nvSpPr>
        <dsp:cNvPr id="0" name=""/>
        <dsp:cNvSpPr/>
      </dsp:nvSpPr>
      <dsp:spPr>
        <a:xfrm rot="9677687">
          <a:off x="2249676" y="1604126"/>
          <a:ext cx="475546" cy="151292"/>
        </a:xfrm>
        <a:prstGeom prst="rightArrow">
          <a:avLst>
            <a:gd name="adj1" fmla="val 60000"/>
            <a:gd name="adj2" fmla="val 50000"/>
          </a:avLst>
        </a:prstGeom>
        <a:gradFill rotWithShape="0">
          <a:gsLst>
            <a:gs pos="0">
              <a:schemeClr val="accent2">
                <a:shade val="90000"/>
                <a:hueOff val="173511"/>
                <a:satOff val="-3415"/>
                <a:lumOff val="12012"/>
                <a:alphaOff val="0"/>
                <a:satMod val="103000"/>
                <a:lumMod val="102000"/>
                <a:tint val="94000"/>
              </a:schemeClr>
            </a:gs>
            <a:gs pos="50000">
              <a:schemeClr val="accent2">
                <a:shade val="90000"/>
                <a:hueOff val="173511"/>
                <a:satOff val="-3415"/>
                <a:lumOff val="12012"/>
                <a:alphaOff val="0"/>
                <a:satMod val="110000"/>
                <a:lumMod val="100000"/>
                <a:shade val="100000"/>
              </a:schemeClr>
            </a:gs>
            <a:gs pos="100000">
              <a:schemeClr val="accent2">
                <a:shade val="90000"/>
                <a:hueOff val="173511"/>
                <a:satOff val="-3415"/>
                <a:lumOff val="120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93865" y="1627106"/>
        <a:ext cx="430158" cy="90776"/>
      </dsp:txXfrm>
    </dsp:sp>
    <dsp:sp modelId="{9998972D-6E84-C446-8ED2-2BE5FC4D9961}">
      <dsp:nvSpPr>
        <dsp:cNvPr id="0" name=""/>
        <dsp:cNvSpPr/>
      </dsp:nvSpPr>
      <dsp:spPr>
        <a:xfrm>
          <a:off x="998651" y="1834811"/>
          <a:ext cx="767203" cy="525054"/>
        </a:xfrm>
        <a:prstGeom prst="roundRect">
          <a:avLst>
            <a:gd name="adj" fmla="val 10000"/>
          </a:avLst>
        </a:prstGeom>
        <a:gradFill rotWithShape="0">
          <a:gsLst>
            <a:gs pos="0">
              <a:schemeClr val="accent2">
                <a:shade val="80000"/>
                <a:hueOff val="208200"/>
                <a:satOff val="-4261"/>
                <a:lumOff val="15979"/>
                <a:alphaOff val="0"/>
                <a:satMod val="103000"/>
                <a:lumMod val="102000"/>
                <a:tint val="94000"/>
              </a:schemeClr>
            </a:gs>
            <a:gs pos="50000">
              <a:schemeClr val="accent2">
                <a:shade val="80000"/>
                <a:hueOff val="208200"/>
                <a:satOff val="-4261"/>
                <a:lumOff val="15979"/>
                <a:alphaOff val="0"/>
                <a:satMod val="110000"/>
                <a:lumMod val="100000"/>
                <a:shade val="100000"/>
              </a:schemeClr>
            </a:gs>
            <a:gs pos="100000">
              <a:schemeClr val="accent2">
                <a:shade val="80000"/>
                <a:hueOff val="208200"/>
                <a:satOff val="-4261"/>
                <a:lumOff val="1597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b="0" kern="1200" dirty="0"/>
            <a:t>Generate requirements </a:t>
          </a:r>
          <a:endParaRPr lang="en-US" sz="900" kern="1200" dirty="0"/>
        </a:p>
        <a:p>
          <a:pPr marL="57150" lvl="1" indent="-57150" algn="l" defTabSz="355600" rtl="0">
            <a:lnSpc>
              <a:spcPct val="90000"/>
            </a:lnSpc>
            <a:spcBef>
              <a:spcPct val="0"/>
            </a:spcBef>
            <a:spcAft>
              <a:spcPct val="15000"/>
            </a:spcAft>
            <a:buChar char="•"/>
          </a:pPr>
          <a:r>
            <a:rPr lang="en-US" sz="800" kern="1200" dirty="0"/>
            <a:t>Not prioritized</a:t>
          </a:r>
        </a:p>
      </dsp:txBody>
      <dsp:txXfrm>
        <a:off x="1014029" y="1850189"/>
        <a:ext cx="736447" cy="494298"/>
      </dsp:txXfrm>
    </dsp:sp>
    <dsp:sp modelId="{CE400F5B-D72E-1447-A870-E7218E34B67B}">
      <dsp:nvSpPr>
        <dsp:cNvPr id="0" name=""/>
        <dsp:cNvSpPr/>
      </dsp:nvSpPr>
      <dsp:spPr>
        <a:xfrm>
          <a:off x="1844257" y="2002205"/>
          <a:ext cx="166215" cy="190266"/>
        </a:xfrm>
        <a:prstGeom prst="rightArrow">
          <a:avLst>
            <a:gd name="adj1" fmla="val 60000"/>
            <a:gd name="adj2" fmla="val 50000"/>
          </a:avLst>
        </a:prstGeom>
        <a:gradFill rotWithShape="0">
          <a:gsLst>
            <a:gs pos="0">
              <a:schemeClr val="accent2">
                <a:shade val="90000"/>
                <a:hueOff val="260266"/>
                <a:satOff val="-5123"/>
                <a:lumOff val="18018"/>
                <a:alphaOff val="0"/>
                <a:satMod val="103000"/>
                <a:lumMod val="102000"/>
                <a:tint val="94000"/>
              </a:schemeClr>
            </a:gs>
            <a:gs pos="50000">
              <a:schemeClr val="accent2">
                <a:shade val="90000"/>
                <a:hueOff val="260266"/>
                <a:satOff val="-5123"/>
                <a:lumOff val="18018"/>
                <a:alphaOff val="0"/>
                <a:satMod val="110000"/>
                <a:lumMod val="100000"/>
                <a:shade val="100000"/>
              </a:schemeClr>
            </a:gs>
            <a:gs pos="100000">
              <a:schemeClr val="accent2">
                <a:shade val="90000"/>
                <a:hueOff val="260266"/>
                <a:satOff val="-5123"/>
                <a:lumOff val="1801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44257" y="2040258"/>
        <a:ext cx="116351" cy="114160"/>
      </dsp:txXfrm>
    </dsp:sp>
    <dsp:sp modelId="{11789F03-56B0-9C4E-A221-45445DD472CD}">
      <dsp:nvSpPr>
        <dsp:cNvPr id="0" name=""/>
        <dsp:cNvSpPr/>
      </dsp:nvSpPr>
      <dsp:spPr>
        <a:xfrm>
          <a:off x="2079468" y="1834811"/>
          <a:ext cx="767203" cy="525054"/>
        </a:xfrm>
        <a:prstGeom prst="roundRect">
          <a:avLst>
            <a:gd name="adj" fmla="val 10000"/>
          </a:avLst>
        </a:prstGeom>
        <a:gradFill rotWithShape="0">
          <a:gsLst>
            <a:gs pos="0">
              <a:schemeClr val="accent2">
                <a:shade val="80000"/>
                <a:hueOff val="277600"/>
                <a:satOff val="-5681"/>
                <a:lumOff val="21305"/>
                <a:alphaOff val="0"/>
                <a:satMod val="103000"/>
                <a:lumMod val="102000"/>
                <a:tint val="94000"/>
              </a:schemeClr>
            </a:gs>
            <a:gs pos="50000">
              <a:schemeClr val="accent2">
                <a:shade val="80000"/>
                <a:hueOff val="277600"/>
                <a:satOff val="-5681"/>
                <a:lumOff val="21305"/>
                <a:alphaOff val="0"/>
                <a:satMod val="110000"/>
                <a:lumMod val="100000"/>
                <a:shade val="100000"/>
              </a:schemeClr>
            </a:gs>
            <a:gs pos="100000">
              <a:schemeClr val="accent2">
                <a:shade val="80000"/>
                <a:hueOff val="277600"/>
                <a:satOff val="-5681"/>
                <a:lumOff val="213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kern="1200" dirty="0"/>
            <a:t>On to next TM</a:t>
          </a:r>
          <a:endParaRPr lang="en-US" sz="900" kern="1200" dirty="0"/>
        </a:p>
      </dsp:txBody>
      <dsp:txXfrm>
        <a:off x="2094846" y="1850189"/>
        <a:ext cx="736447" cy="494298"/>
      </dsp:txXfrm>
    </dsp:sp>
    <dsp:sp modelId="{5A08D1A2-250D-8C49-B613-2CAC0523BC97}">
      <dsp:nvSpPr>
        <dsp:cNvPr id="0" name=""/>
        <dsp:cNvSpPr/>
      </dsp:nvSpPr>
      <dsp:spPr>
        <a:xfrm>
          <a:off x="2931339" y="2002205"/>
          <a:ext cx="179495" cy="190266"/>
        </a:xfrm>
        <a:prstGeom prst="rightArrow">
          <a:avLst>
            <a:gd name="adj1" fmla="val 60000"/>
            <a:gd name="adj2" fmla="val 50000"/>
          </a:avLst>
        </a:prstGeom>
        <a:gradFill rotWithShape="0">
          <a:gsLst>
            <a:gs pos="0">
              <a:schemeClr val="accent2">
                <a:shade val="90000"/>
                <a:hueOff val="347022"/>
                <a:satOff val="-6831"/>
                <a:lumOff val="24024"/>
                <a:alphaOff val="0"/>
                <a:satMod val="103000"/>
                <a:lumMod val="102000"/>
                <a:tint val="94000"/>
              </a:schemeClr>
            </a:gs>
            <a:gs pos="50000">
              <a:schemeClr val="accent2">
                <a:shade val="90000"/>
                <a:hueOff val="347022"/>
                <a:satOff val="-6831"/>
                <a:lumOff val="24024"/>
                <a:alphaOff val="0"/>
                <a:satMod val="110000"/>
                <a:lumMod val="100000"/>
                <a:shade val="100000"/>
              </a:schemeClr>
            </a:gs>
            <a:gs pos="100000">
              <a:schemeClr val="accent2">
                <a:shade val="90000"/>
                <a:hueOff val="347022"/>
                <a:satOff val="-6831"/>
                <a:lumOff val="240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31339" y="2040258"/>
        <a:ext cx="125647" cy="114160"/>
      </dsp:txXfrm>
    </dsp:sp>
    <dsp:sp modelId="{106A2B36-D87E-D74C-AB2A-D2784204B761}">
      <dsp:nvSpPr>
        <dsp:cNvPr id="0" name=""/>
        <dsp:cNvSpPr/>
      </dsp:nvSpPr>
      <dsp:spPr>
        <a:xfrm>
          <a:off x="3185342" y="1834811"/>
          <a:ext cx="767203" cy="525054"/>
        </a:xfrm>
        <a:prstGeom prst="roundRect">
          <a:avLst>
            <a:gd name="adj" fmla="val 10000"/>
          </a:avLst>
        </a:prstGeom>
        <a:gradFill rotWithShape="0">
          <a:gsLst>
            <a:gs pos="0">
              <a:schemeClr val="accent2">
                <a:shade val="80000"/>
                <a:hueOff val="347000"/>
                <a:satOff val="-7101"/>
                <a:lumOff val="26631"/>
                <a:alphaOff val="0"/>
                <a:satMod val="103000"/>
                <a:lumMod val="102000"/>
                <a:tint val="94000"/>
              </a:schemeClr>
            </a:gs>
            <a:gs pos="50000">
              <a:schemeClr val="accent2">
                <a:shade val="80000"/>
                <a:hueOff val="347000"/>
                <a:satOff val="-7101"/>
                <a:lumOff val="26631"/>
                <a:alphaOff val="0"/>
                <a:satMod val="110000"/>
                <a:lumMod val="100000"/>
                <a:shade val="100000"/>
              </a:schemeClr>
            </a:gs>
            <a:gs pos="100000">
              <a:schemeClr val="accent2">
                <a:shade val="80000"/>
                <a:hueOff val="347000"/>
                <a:satOff val="-7101"/>
                <a:lumOff val="2663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kern="1200" dirty="0"/>
            <a:t>Pre-release governance</a:t>
          </a:r>
          <a:endParaRPr lang="en-US" sz="900" kern="1200" dirty="0"/>
        </a:p>
      </dsp:txBody>
      <dsp:txXfrm>
        <a:off x="3200720" y="1850189"/>
        <a:ext cx="736447" cy="494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78CB4-EF4B-9747-8AAC-BB254A0629D3}">
      <dsp:nvSpPr>
        <dsp:cNvPr id="0" name=""/>
        <dsp:cNvSpPr/>
      </dsp:nvSpPr>
      <dsp:spPr>
        <a:xfrm>
          <a:off x="0" y="739713"/>
          <a:ext cx="2230992" cy="14166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4448D37-FF69-8842-89A7-988E6EDE7BBE}">
      <dsp:nvSpPr>
        <dsp:cNvPr id="0" name=""/>
        <dsp:cNvSpPr/>
      </dsp:nvSpPr>
      <dsp:spPr>
        <a:xfrm>
          <a:off x="247888" y="975207"/>
          <a:ext cx="2230992" cy="14166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Has “secure software” been defined?</a:t>
          </a:r>
        </a:p>
      </dsp:txBody>
      <dsp:txXfrm>
        <a:off x="289381" y="1016700"/>
        <a:ext cx="2148006" cy="1333694"/>
      </dsp:txXfrm>
    </dsp:sp>
    <dsp:sp modelId="{2C8308B7-DBF9-CE44-9737-9B6E2AA51815}">
      <dsp:nvSpPr>
        <dsp:cNvPr id="0" name=""/>
        <dsp:cNvSpPr/>
      </dsp:nvSpPr>
      <dsp:spPr>
        <a:xfrm>
          <a:off x="2726769" y="739713"/>
          <a:ext cx="2230992" cy="14166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3BB9280-F965-3840-BD46-9D56FEF60474}">
      <dsp:nvSpPr>
        <dsp:cNvPr id="0" name=""/>
        <dsp:cNvSpPr/>
      </dsp:nvSpPr>
      <dsp:spPr>
        <a:xfrm>
          <a:off x="2974657" y="975207"/>
          <a:ext cx="2230992" cy="14166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Constraints, especially to creativity?</a:t>
          </a:r>
        </a:p>
      </dsp:txBody>
      <dsp:txXfrm>
        <a:off x="3016150" y="1016700"/>
        <a:ext cx="2148006" cy="1333694"/>
      </dsp:txXfrm>
    </dsp:sp>
    <dsp:sp modelId="{12C8102C-0182-3344-AD4F-E87D04D1CDF8}">
      <dsp:nvSpPr>
        <dsp:cNvPr id="0" name=""/>
        <dsp:cNvSpPr/>
      </dsp:nvSpPr>
      <dsp:spPr>
        <a:xfrm>
          <a:off x="5453538" y="739713"/>
          <a:ext cx="2230992" cy="14166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499F68C-EED0-DC4E-9E46-69465B3AC7B8}">
      <dsp:nvSpPr>
        <dsp:cNvPr id="0" name=""/>
        <dsp:cNvSpPr/>
      </dsp:nvSpPr>
      <dsp:spPr>
        <a:xfrm>
          <a:off x="5701426" y="975207"/>
          <a:ext cx="2230992" cy="14166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Is expertise available?</a:t>
          </a:r>
        </a:p>
      </dsp:txBody>
      <dsp:txXfrm>
        <a:off x="5742919" y="1016700"/>
        <a:ext cx="2148006" cy="1333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9F9E2-7121-4346-A919-74D84A3E486F}">
      <dsp:nvSpPr>
        <dsp:cNvPr id="0" name=""/>
        <dsp:cNvSpPr/>
      </dsp:nvSpPr>
      <dsp:spPr>
        <a:xfrm>
          <a:off x="856519" y="0"/>
          <a:ext cx="1645405" cy="9872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Assuming Agile</a:t>
          </a:r>
        </a:p>
      </dsp:txBody>
      <dsp:txXfrm>
        <a:off x="856519" y="0"/>
        <a:ext cx="1645405" cy="987243"/>
      </dsp:txXfrm>
    </dsp:sp>
    <dsp:sp modelId="{F4734959-0C94-124B-A9E7-E5DC5B05FA31}">
      <dsp:nvSpPr>
        <dsp:cNvPr id="0" name=""/>
        <dsp:cNvSpPr/>
      </dsp:nvSpPr>
      <dsp:spPr>
        <a:xfrm>
          <a:off x="2666465" y="2338"/>
          <a:ext cx="1645405" cy="987243"/>
        </a:xfrm>
        <a:prstGeom prst="rect">
          <a:avLst/>
        </a:prstGeom>
        <a:gradFill rotWithShape="0">
          <a:gsLst>
            <a:gs pos="0">
              <a:schemeClr val="accent5">
                <a:hueOff val="221250"/>
                <a:satOff val="2512"/>
                <a:lumOff val="2274"/>
                <a:alphaOff val="0"/>
                <a:satMod val="103000"/>
                <a:lumMod val="102000"/>
                <a:tint val="94000"/>
              </a:schemeClr>
            </a:gs>
            <a:gs pos="50000">
              <a:schemeClr val="accent5">
                <a:hueOff val="221250"/>
                <a:satOff val="2512"/>
                <a:lumOff val="2274"/>
                <a:alphaOff val="0"/>
                <a:satMod val="110000"/>
                <a:lumMod val="100000"/>
                <a:shade val="100000"/>
              </a:schemeClr>
            </a:gs>
            <a:gs pos="100000">
              <a:schemeClr val="accent5">
                <a:hueOff val="221250"/>
                <a:satOff val="2512"/>
                <a:lumOff val="227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DevOps?</a:t>
          </a:r>
        </a:p>
      </dsp:txBody>
      <dsp:txXfrm>
        <a:off x="2666465" y="2338"/>
        <a:ext cx="1645405" cy="987243"/>
      </dsp:txXfrm>
    </dsp:sp>
    <dsp:sp modelId="{2B7F6F52-E7B9-7047-B9F4-B665005F1AA5}">
      <dsp:nvSpPr>
        <dsp:cNvPr id="0" name=""/>
        <dsp:cNvSpPr/>
      </dsp:nvSpPr>
      <dsp:spPr>
        <a:xfrm>
          <a:off x="856519" y="1154121"/>
          <a:ext cx="1645405" cy="987243"/>
        </a:xfrm>
        <a:prstGeom prst="rect">
          <a:avLst/>
        </a:prstGeom>
        <a:gradFill rotWithShape="0">
          <a:gsLst>
            <a:gs pos="0">
              <a:schemeClr val="accent5">
                <a:hueOff val="442499"/>
                <a:satOff val="5024"/>
                <a:lumOff val="4549"/>
                <a:alphaOff val="0"/>
                <a:satMod val="103000"/>
                <a:lumMod val="102000"/>
                <a:tint val="94000"/>
              </a:schemeClr>
            </a:gs>
            <a:gs pos="50000">
              <a:schemeClr val="accent5">
                <a:hueOff val="442499"/>
                <a:satOff val="5024"/>
                <a:lumOff val="4549"/>
                <a:alphaOff val="0"/>
                <a:satMod val="110000"/>
                <a:lumMod val="100000"/>
                <a:shade val="100000"/>
              </a:schemeClr>
            </a:gs>
            <a:gs pos="100000">
              <a:schemeClr val="accent5">
                <a:hueOff val="442499"/>
                <a:satOff val="5024"/>
                <a:lumOff val="454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Ci/Cd?</a:t>
          </a:r>
        </a:p>
      </dsp:txBody>
      <dsp:txXfrm>
        <a:off x="856519" y="1154121"/>
        <a:ext cx="1645405" cy="987243"/>
      </dsp:txXfrm>
    </dsp:sp>
    <dsp:sp modelId="{64A8CF9D-55DE-BD4F-B92C-4BC376FF3475}">
      <dsp:nvSpPr>
        <dsp:cNvPr id="0" name=""/>
        <dsp:cNvSpPr/>
      </dsp:nvSpPr>
      <dsp:spPr>
        <a:xfrm>
          <a:off x="2666465" y="1154121"/>
          <a:ext cx="1645405" cy="987243"/>
        </a:xfrm>
        <a:prstGeom prst="rect">
          <a:avLst/>
        </a:prstGeom>
        <a:gradFill rotWithShape="0">
          <a:gsLst>
            <a:gs pos="0">
              <a:schemeClr val="accent5">
                <a:hueOff val="663749"/>
                <a:satOff val="7537"/>
                <a:lumOff val="6823"/>
                <a:alphaOff val="0"/>
                <a:satMod val="103000"/>
                <a:lumMod val="102000"/>
                <a:tint val="94000"/>
              </a:schemeClr>
            </a:gs>
            <a:gs pos="50000">
              <a:schemeClr val="accent5">
                <a:hueOff val="663749"/>
                <a:satOff val="7537"/>
                <a:lumOff val="6823"/>
                <a:alphaOff val="0"/>
                <a:satMod val="110000"/>
                <a:lumMod val="100000"/>
                <a:shade val="100000"/>
              </a:schemeClr>
            </a:gs>
            <a:gs pos="100000">
              <a:schemeClr val="accent5">
                <a:hueOff val="663749"/>
                <a:satOff val="7537"/>
                <a:lumOff val="68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Epics? (who/how defined?)</a:t>
          </a:r>
        </a:p>
      </dsp:txBody>
      <dsp:txXfrm>
        <a:off x="2666465" y="1154121"/>
        <a:ext cx="1645405" cy="987243"/>
      </dsp:txXfrm>
    </dsp:sp>
    <dsp:sp modelId="{A3B2AEBA-5535-D849-A8BD-27EFA55A4015}">
      <dsp:nvSpPr>
        <dsp:cNvPr id="0" name=""/>
        <dsp:cNvSpPr/>
      </dsp:nvSpPr>
      <dsp:spPr>
        <a:xfrm>
          <a:off x="856519" y="2305905"/>
          <a:ext cx="1645405" cy="987243"/>
        </a:xfrm>
        <a:prstGeom prst="rect">
          <a:avLst/>
        </a:prstGeom>
        <a:gradFill rotWithShape="0">
          <a:gsLst>
            <a:gs pos="0">
              <a:schemeClr val="accent5">
                <a:hueOff val="884998"/>
                <a:satOff val="10049"/>
                <a:lumOff val="9098"/>
                <a:alphaOff val="0"/>
                <a:satMod val="103000"/>
                <a:lumMod val="102000"/>
                <a:tint val="94000"/>
              </a:schemeClr>
            </a:gs>
            <a:gs pos="50000">
              <a:schemeClr val="accent5">
                <a:hueOff val="884998"/>
                <a:satOff val="10049"/>
                <a:lumOff val="9098"/>
                <a:alphaOff val="0"/>
                <a:satMod val="110000"/>
                <a:lumMod val="100000"/>
                <a:shade val="100000"/>
              </a:schemeClr>
            </a:gs>
            <a:gs pos="100000">
              <a:schemeClr val="accent5">
                <a:hueOff val="884998"/>
                <a:satOff val="10049"/>
                <a:lumOff val="909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“Modified” agile?</a:t>
          </a:r>
        </a:p>
      </dsp:txBody>
      <dsp:txXfrm>
        <a:off x="856519" y="2305905"/>
        <a:ext cx="1645405" cy="987243"/>
      </dsp:txXfrm>
    </dsp:sp>
    <dsp:sp modelId="{B2D75029-AB66-654A-8B81-34AFB8FFA7E9}">
      <dsp:nvSpPr>
        <dsp:cNvPr id="0" name=""/>
        <dsp:cNvSpPr/>
      </dsp:nvSpPr>
      <dsp:spPr>
        <a:xfrm>
          <a:off x="2666465" y="2305905"/>
          <a:ext cx="1645405" cy="987243"/>
        </a:xfrm>
        <a:prstGeom prst="rect">
          <a:avLst/>
        </a:prstGeom>
        <a:gradFill rotWithShape="0">
          <a:gsLst>
            <a:gs pos="0">
              <a:schemeClr val="accent5">
                <a:hueOff val="1106248"/>
                <a:satOff val="12561"/>
                <a:lumOff val="11372"/>
                <a:alphaOff val="0"/>
                <a:satMod val="103000"/>
                <a:lumMod val="102000"/>
                <a:tint val="94000"/>
              </a:schemeClr>
            </a:gs>
            <a:gs pos="50000">
              <a:schemeClr val="accent5">
                <a:hueOff val="1106248"/>
                <a:satOff val="12561"/>
                <a:lumOff val="11372"/>
                <a:alphaOff val="0"/>
                <a:satMod val="110000"/>
                <a:lumMod val="100000"/>
                <a:shade val="100000"/>
              </a:schemeClr>
            </a:gs>
            <a:gs pos="100000">
              <a:schemeClr val="accent5">
                <a:hueOff val="1106248"/>
                <a:satOff val="12561"/>
                <a:lumOff val="113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Who “designs”? When?</a:t>
          </a:r>
        </a:p>
      </dsp:txBody>
      <dsp:txXfrm>
        <a:off x="2666465" y="2305905"/>
        <a:ext cx="1645405" cy="9872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808215B-01E4-2141-89E6-21E2D0A19344}" type="datetimeFigureOut">
              <a:rPr lang="en-US" smtClean="0"/>
              <a:t>11/16/20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3C4B971-F3AF-5349-BD8B-0BE849F4F9B4}" type="slidenum">
              <a:rPr lang="en-US" smtClean="0"/>
              <a:t>‹#›</a:t>
            </a:fld>
            <a:endParaRPr lang="en-US"/>
          </a:p>
        </p:txBody>
      </p:sp>
    </p:spTree>
    <p:extLst>
      <p:ext uri="{BB962C8B-B14F-4D97-AF65-F5344CB8AC3E}">
        <p14:creationId xmlns:p14="http://schemas.microsoft.com/office/powerpoint/2010/main" val="326801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1</a:t>
            </a:fld>
            <a:endParaRPr lang="en-US"/>
          </a:p>
        </p:txBody>
      </p:sp>
    </p:spTree>
    <p:extLst>
      <p:ext uri="{BB962C8B-B14F-4D97-AF65-F5344CB8AC3E}">
        <p14:creationId xmlns:p14="http://schemas.microsoft.com/office/powerpoint/2010/main" val="372390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Threat modeling begins as the key security input into planning. Since, like other activities, planning is continuous, the threat model is repeatedly refined and reviewed. A return to the threat model has specific triggers. It’s important to understand that every change does NOT require threat modeling. </a:t>
            </a:r>
          </a:p>
          <a:p>
            <a:endParaRPr lang="en-US" dirty="0"/>
          </a:p>
          <a:p>
            <a:r>
              <a:rPr lang="en-US" dirty="0"/>
              <a:t>As code gets generated, learning/feedback may trigger a threat model refinement or review, because the model has to stay in sync with what is being built. Assumptions are just that and always subject to refinement or outright change. Security improves with iteration and feedback.</a:t>
            </a:r>
          </a:p>
          <a:p>
            <a:endParaRPr lang="en-US" dirty="0"/>
          </a:p>
          <a:p>
            <a:r>
              <a:rPr lang="en-US" dirty="0"/>
              <a:t>Some verify actions come out of the threat model. At the same time, verification proves/disproves the threat mode’s assumptions. Therefore, threat model refinement and review continues as verification unfolds for any particular set of changes</a:t>
            </a:r>
          </a:p>
          <a:p>
            <a:endParaRPr lang="en-US" dirty="0"/>
          </a:p>
          <a:p>
            <a:r>
              <a:rPr lang="en-US" dirty="0"/>
              <a:t>Again, each of these is ongoing and continuous, so in effect, the threat model becomes a living document subject to change.</a:t>
            </a:r>
          </a:p>
          <a:p>
            <a:endParaRPr lang="en-US" dirty="0"/>
          </a:p>
          <a:p>
            <a:r>
              <a:rPr lang="en-US" dirty="0"/>
              <a:t>All the while dev continues, monitoring of runtime feeds back data into the threat model improving or discarding assumptions, refining security implementations.</a:t>
            </a:r>
          </a:p>
          <a:p>
            <a:endParaRPr lang="en-US" dirty="0"/>
          </a:p>
          <a:p>
            <a:r>
              <a:rPr lang="en-US" dirty="0"/>
              <a:t>At its essence, this IS Agile threat modelling. </a:t>
            </a:r>
          </a:p>
        </p:txBody>
      </p:sp>
      <p:sp>
        <p:nvSpPr>
          <p:cNvPr id="4" name="Slide Number Placeholder 3"/>
          <p:cNvSpPr>
            <a:spLocks noGrp="1"/>
          </p:cNvSpPr>
          <p:nvPr>
            <p:ph type="sldNum" sz="quarter" idx="10"/>
          </p:nvPr>
        </p:nvSpPr>
        <p:spPr/>
        <p:txBody>
          <a:bodyPr/>
          <a:lstStyle/>
          <a:p>
            <a:fld id="{FD51E9D4-6B23-0945-A3D3-97F50131776A}" type="slidenum">
              <a:rPr lang="en-US" smtClean="0"/>
              <a:t>17</a:t>
            </a:fld>
            <a:endParaRPr lang="en-US"/>
          </a:p>
        </p:txBody>
      </p:sp>
    </p:spTree>
    <p:extLst>
      <p:ext uri="{BB962C8B-B14F-4D97-AF65-F5344CB8AC3E}">
        <p14:creationId xmlns:p14="http://schemas.microsoft.com/office/powerpoint/2010/main" val="231550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18</a:t>
            </a:fld>
            <a:endParaRPr lang="en-US"/>
          </a:p>
        </p:txBody>
      </p:sp>
    </p:spTree>
    <p:extLst>
      <p:ext uri="{BB962C8B-B14F-4D97-AF65-F5344CB8AC3E}">
        <p14:creationId xmlns:p14="http://schemas.microsoft.com/office/powerpoint/2010/main" val="62556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3</a:t>
            </a:fld>
            <a:endParaRPr lang="en-US"/>
          </a:p>
        </p:txBody>
      </p:sp>
    </p:spTree>
    <p:extLst>
      <p:ext uri="{BB962C8B-B14F-4D97-AF65-F5344CB8AC3E}">
        <p14:creationId xmlns:p14="http://schemas.microsoft.com/office/powerpoint/2010/main" val="310057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4</a:t>
            </a:fld>
            <a:endParaRPr lang="en-US"/>
          </a:p>
        </p:txBody>
      </p:sp>
    </p:spTree>
    <p:extLst>
      <p:ext uri="{BB962C8B-B14F-4D97-AF65-F5344CB8AC3E}">
        <p14:creationId xmlns:p14="http://schemas.microsoft.com/office/powerpoint/2010/main" val="423263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presupposes that we have sufficient knowledge of the correct collection of attacks for systems of the type under analysis.</a:t>
            </a:r>
          </a:p>
          <a:p>
            <a:r>
              <a:rPr lang="en-US" dirty="0"/>
              <a:t>Further, threat modeling presupposes that the analyst has a broader enough understanding of security defenses to apply the right ones to prevent, slow down, or at least, alert about an attack</a:t>
            </a:r>
          </a:p>
          <a:p>
            <a:endParaRPr lang="en-US" dirty="0"/>
          </a:p>
          <a:p>
            <a:r>
              <a:rPr lang="en-US" dirty="0"/>
              <a:t>I like science fiction occasionally, especially when it’s written around some bits of science – a great way to explore tricky physics without attending a lecture that I probably won’t understand. But when it comes to threat modeling, the moment attack scenarios range into science fiction, start including techniques or technologies that have yet to be invented, the analysis can stop. That might be a fun mental exercise, perhaps interesting conversation? But it makes for lousy, ivory tower threat models that aren’t going to build real world defenses.</a:t>
            </a:r>
          </a:p>
        </p:txBody>
      </p:sp>
      <p:sp>
        <p:nvSpPr>
          <p:cNvPr id="4" name="Slide Number Placeholder 3"/>
          <p:cNvSpPr>
            <a:spLocks noGrp="1"/>
          </p:cNvSpPr>
          <p:nvPr>
            <p:ph type="sldNum" sz="quarter" idx="5"/>
          </p:nvPr>
        </p:nvSpPr>
        <p:spPr/>
        <p:txBody>
          <a:bodyPr/>
          <a:lstStyle/>
          <a:p>
            <a:fld id="{623B269D-D417-9E4F-85B9-10E042AB75DA}" type="slidenum">
              <a:rPr lang="en-US" smtClean="0"/>
              <a:t>5</a:t>
            </a:fld>
            <a:endParaRPr lang="en-US" dirty="0"/>
          </a:p>
        </p:txBody>
      </p:sp>
    </p:spTree>
    <p:extLst>
      <p:ext uri="{BB962C8B-B14F-4D97-AF65-F5344CB8AC3E}">
        <p14:creationId xmlns:p14="http://schemas.microsoft.com/office/powerpoint/2010/main" val="115600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6</a:t>
            </a:fld>
            <a:endParaRPr lang="en-US"/>
          </a:p>
        </p:txBody>
      </p:sp>
    </p:spTree>
    <p:extLst>
      <p:ext uri="{BB962C8B-B14F-4D97-AF65-F5344CB8AC3E}">
        <p14:creationId xmlns:p14="http://schemas.microsoft.com/office/powerpoint/2010/main" val="297542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central team are usually shared across multiple functions, often highly-over-resourced (so they don’t have time to integrate with each team or project)</a:t>
            </a:r>
          </a:p>
          <a:p>
            <a:pPr marL="0" indent="0">
              <a:buFont typeface="Arial" charset="0"/>
              <a:buNone/>
            </a:pPr>
            <a:r>
              <a:rPr lang="en-US" sz="12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process is opaque because typically the central security expert meets with only the team’s technical leaders, perhaps only the lead architect. Requirements seem to emerge essentially out of nowhere, at a point in development that was convenient to the security person and </a:t>
            </a:r>
            <a:r>
              <a:rPr lang="en-US" sz="1200" b="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leader(s)</a:t>
            </a:r>
          </a:p>
          <a:p>
            <a:pPr marL="0" indent="0">
              <a:buFont typeface="Arial" charset="0"/>
              <a:buNone/>
            </a:pPr>
            <a:endParaRPr lang="en-US" sz="12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428625" indent="-428625">
              <a:buFont typeface="Arial" charset="0"/>
              <a:buChar char="•"/>
            </a:pPr>
            <a:r>
              <a:rPr lang="en-US" sz="12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Balky, defensive developers</a:t>
            </a:r>
          </a:p>
          <a:p>
            <a:pPr marL="428625" indent="-428625">
              <a:buFont typeface="Arial" charset="0"/>
              <a:buChar char="•"/>
            </a:pPr>
            <a:r>
              <a:rPr lang="en-US" sz="12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Resistant project managers</a:t>
            </a:r>
          </a:p>
          <a:p>
            <a:pPr marL="428625" indent="-428625">
              <a:buFont typeface="Arial" charset="0"/>
              <a:buChar char="•"/>
            </a:pPr>
            <a:r>
              <a:rPr lang="en-US" sz="12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Escalations &amp; exceptions</a:t>
            </a:r>
          </a:p>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8</a:t>
            </a:fld>
            <a:endParaRPr lang="en-US"/>
          </a:p>
        </p:txBody>
      </p:sp>
    </p:spTree>
    <p:extLst>
      <p:ext uri="{BB962C8B-B14F-4D97-AF65-F5344CB8AC3E}">
        <p14:creationId xmlns:p14="http://schemas.microsoft.com/office/powerpoint/2010/main" val="248437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10</a:t>
            </a:fld>
            <a:endParaRPr lang="en-US"/>
          </a:p>
        </p:txBody>
      </p:sp>
    </p:spTree>
    <p:extLst>
      <p:ext uri="{BB962C8B-B14F-4D97-AF65-F5344CB8AC3E}">
        <p14:creationId xmlns:p14="http://schemas.microsoft.com/office/powerpoint/2010/main" val="299304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4B971-F3AF-5349-BD8B-0BE849F4F9B4}" type="slidenum">
              <a:rPr lang="en-US" smtClean="0"/>
              <a:t>11</a:t>
            </a:fld>
            <a:endParaRPr lang="en-US"/>
          </a:p>
        </p:txBody>
      </p:sp>
    </p:spTree>
    <p:extLst>
      <p:ext uri="{BB962C8B-B14F-4D97-AF65-F5344CB8AC3E}">
        <p14:creationId xmlns:p14="http://schemas.microsoft.com/office/powerpoint/2010/main" val="4210712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r>
              <a:rPr lang="en-US" dirty="0"/>
              <a:t>When you get comfortable with lots of parallelism, suddenly, there exist no blocks to any piece of the puzzle executing continuously. But, that takes a lot of coordination, essentially, shared goals and lots of feedback between the pieces as they run in parallel. This then becomes the power in DevOps, since siloed roles don’t really work: coders can’t throw code over a wall to Operations, because these two must work to each other’s benefit. </a:t>
            </a:r>
          </a:p>
          <a:p>
            <a:endParaRPr lang="en-US" dirty="0"/>
          </a:p>
          <a:p>
            <a:r>
              <a:rPr lang="en-US" dirty="0"/>
              <a:t>Each activity is continuous, or nearly so. But feedback isn’t linear, passing strictly from one activity to another: every activity has potential to influence any other activity. The “hub” of all this activity will be shared goals, both software requirements, and group norms of </a:t>
            </a:r>
            <a:r>
              <a:rPr lang="en-US" dirty="0" err="1"/>
              <a:t>behaviour</a:t>
            </a:r>
            <a:r>
              <a:rPr lang="en-US" dirty="0"/>
              <a:t> and boundaries. While at a macro level, one may think of planning as a starting point in the larger infinite loop, once started, each piece of the total activity puzzle continues, both in itself, and in communication and interchange with all the others. </a:t>
            </a:r>
          </a:p>
          <a:p>
            <a:endParaRPr lang="en-US" dirty="0"/>
          </a:p>
          <a:p>
            <a:r>
              <a:rPr lang="en-US" dirty="0"/>
              <a:t>For instance, packaging will have implications for future planning.  Creation of the software must build monitoring hooks and dumps, but also improves through what’s being learned. There is no separation of discreet task in a waterfall sense, though Agile techniques may help manage work flow.</a:t>
            </a:r>
          </a:p>
          <a:p>
            <a:endParaRPr lang="en-US" dirty="0"/>
          </a:p>
          <a:p>
            <a:r>
              <a:rPr lang="en-US" dirty="0"/>
              <a:t>The above has profound implications for security. You may intuitively grasp why I’m becoming deadest against single, point-in-time security engagements? Security will be built and tested continuously, which means, like anything else being built, requires feedback and learning. Security belongs in each of these activities; none can be overlooked. A significant part of security will be designing secured structures (architecture) and secure designs that can be built in the context of the software and toolset in use at any point.</a:t>
            </a:r>
          </a:p>
          <a:p>
            <a:endParaRPr lang="en-US" dirty="0"/>
          </a:p>
        </p:txBody>
      </p:sp>
      <p:sp>
        <p:nvSpPr>
          <p:cNvPr id="4" name="Slide Number Placeholder 3"/>
          <p:cNvSpPr>
            <a:spLocks noGrp="1"/>
          </p:cNvSpPr>
          <p:nvPr>
            <p:ph type="sldNum" sz="quarter" idx="10"/>
          </p:nvPr>
        </p:nvSpPr>
        <p:spPr/>
        <p:txBody>
          <a:bodyPr/>
          <a:lstStyle/>
          <a:p>
            <a:fld id="{FD51E9D4-6B23-0945-A3D3-97F50131776A}" type="slidenum">
              <a:rPr lang="en-US" smtClean="0"/>
              <a:t>16</a:t>
            </a:fld>
            <a:endParaRPr lang="en-US"/>
          </a:p>
        </p:txBody>
      </p:sp>
    </p:spTree>
    <p:extLst>
      <p:ext uri="{BB962C8B-B14F-4D97-AF65-F5344CB8AC3E}">
        <p14:creationId xmlns:p14="http://schemas.microsoft.com/office/powerpoint/2010/main" val="79311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AB9A7-158B-6A4C-B936-60949A4EAF42}" type="datetimeFigureOut">
              <a:rPr lang="en-US" smtClean="0"/>
              <a:t>11/16/20</a:t>
            </a:fld>
            <a:endParaRPr lang="en-US"/>
          </a:p>
        </p:txBody>
      </p:sp>
      <p:sp>
        <p:nvSpPr>
          <p:cNvPr id="6" name="Slide Number Placeholder 5"/>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184135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AB9A7-158B-6A4C-B936-60949A4EAF42}" type="datetimeFigureOut">
              <a:rPr lang="en-US" smtClean="0"/>
              <a:t>11/16/20</a:t>
            </a:fld>
            <a:endParaRPr lang="en-US"/>
          </a:p>
        </p:txBody>
      </p:sp>
      <p:sp>
        <p:nvSpPr>
          <p:cNvPr id="6" name="Slide Number Placeholder 5"/>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237581320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AB9A7-158B-6A4C-B936-60949A4EAF42}" type="datetimeFigureOut">
              <a:rPr lang="en-US" smtClean="0"/>
              <a:t>11/16/20</a:t>
            </a:fld>
            <a:endParaRPr lang="en-US"/>
          </a:p>
        </p:txBody>
      </p:sp>
      <p:sp>
        <p:nvSpPr>
          <p:cNvPr id="6" name="Slide Number Placeholder 5"/>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173251467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33EAD35-0FBD-F641-9AAA-37B972C6A2BA}"/>
              </a:ext>
            </a:extLst>
          </p:cNvPr>
          <p:cNvSpPr/>
          <p:nvPr/>
        </p:nvSpPr>
        <p:spPr>
          <a:xfrm>
            <a:off x="691" y="-337"/>
            <a:ext cx="7937555" cy="5166442"/>
          </a:xfrm>
          <a:custGeom>
            <a:avLst/>
            <a:gdLst>
              <a:gd name="connsiteX0" fmla="*/ 0 w 7051729"/>
              <a:gd name="connsiteY0" fmla="*/ 0 h 5168684"/>
              <a:gd name="connsiteX1" fmla="*/ 7051729 w 7051729"/>
              <a:gd name="connsiteY1" fmla="*/ 0 h 5168684"/>
              <a:gd name="connsiteX2" fmla="*/ 4688237 w 7051729"/>
              <a:gd name="connsiteY2" fmla="*/ 5168684 h 5168684"/>
              <a:gd name="connsiteX3" fmla="*/ 0 w 7051729"/>
              <a:gd name="connsiteY3" fmla="*/ 5153186 h 5168684"/>
              <a:gd name="connsiteX4" fmla="*/ 0 w 7051729"/>
              <a:gd name="connsiteY4" fmla="*/ 0 h 5168684"/>
              <a:gd name="connsiteX0" fmla="*/ 0 w 7319196"/>
              <a:gd name="connsiteY0" fmla="*/ 286719 h 5455403"/>
              <a:gd name="connsiteX1" fmla="*/ 7319196 w 7319196"/>
              <a:gd name="connsiteY1" fmla="*/ 0 h 5455403"/>
              <a:gd name="connsiteX2" fmla="*/ 4688237 w 7319196"/>
              <a:gd name="connsiteY2" fmla="*/ 5455403 h 5455403"/>
              <a:gd name="connsiteX3" fmla="*/ 0 w 7319196"/>
              <a:gd name="connsiteY3" fmla="*/ 5439905 h 5455403"/>
              <a:gd name="connsiteX4" fmla="*/ 0 w 7319196"/>
              <a:gd name="connsiteY4" fmla="*/ 286719 h 5455403"/>
              <a:gd name="connsiteX0" fmla="*/ 7229 w 7319196"/>
              <a:gd name="connsiteY0" fmla="*/ 0 h 5463151"/>
              <a:gd name="connsiteX1" fmla="*/ 7319196 w 7319196"/>
              <a:gd name="connsiteY1" fmla="*/ 7748 h 5463151"/>
              <a:gd name="connsiteX2" fmla="*/ 4688237 w 7319196"/>
              <a:gd name="connsiteY2" fmla="*/ 5463151 h 5463151"/>
              <a:gd name="connsiteX3" fmla="*/ 0 w 7319196"/>
              <a:gd name="connsiteY3" fmla="*/ 5447653 h 5463151"/>
              <a:gd name="connsiteX4" fmla="*/ 7229 w 7319196"/>
              <a:gd name="connsiteY4" fmla="*/ 0 h 5463151"/>
              <a:gd name="connsiteX0" fmla="*/ 7229 w 7319196"/>
              <a:gd name="connsiteY0" fmla="*/ 0 h 5447653"/>
              <a:gd name="connsiteX1" fmla="*/ 7319196 w 7319196"/>
              <a:gd name="connsiteY1" fmla="*/ 7748 h 5447653"/>
              <a:gd name="connsiteX2" fmla="*/ 4895925 w 7319196"/>
              <a:gd name="connsiteY2" fmla="*/ 5153051 h 5447653"/>
              <a:gd name="connsiteX3" fmla="*/ 0 w 7319196"/>
              <a:gd name="connsiteY3" fmla="*/ 5447653 h 5447653"/>
              <a:gd name="connsiteX4" fmla="*/ 7229 w 7319196"/>
              <a:gd name="connsiteY4" fmla="*/ 0 h 5447653"/>
              <a:gd name="connsiteX0" fmla="*/ 10 w 7311977"/>
              <a:gd name="connsiteY0" fmla="*/ 0 h 5153051"/>
              <a:gd name="connsiteX1" fmla="*/ 7311977 w 7311977"/>
              <a:gd name="connsiteY1" fmla="*/ 7748 h 5153051"/>
              <a:gd name="connsiteX2" fmla="*/ 4888706 w 7311977"/>
              <a:gd name="connsiteY2" fmla="*/ 5153051 h 5153051"/>
              <a:gd name="connsiteX3" fmla="*/ 437826 w 7311977"/>
              <a:gd name="connsiteY3" fmla="*/ 4732036 h 5153051"/>
              <a:gd name="connsiteX4" fmla="*/ 10 w 7311977"/>
              <a:gd name="connsiteY4" fmla="*/ 0 h 5153051"/>
              <a:gd name="connsiteX0" fmla="*/ 674 w 7312641"/>
              <a:gd name="connsiteY0" fmla="*/ 0 h 5161407"/>
              <a:gd name="connsiteX1" fmla="*/ 7312641 w 7312641"/>
              <a:gd name="connsiteY1" fmla="*/ 7748 h 5161407"/>
              <a:gd name="connsiteX2" fmla="*/ 4889370 w 7312641"/>
              <a:gd name="connsiteY2" fmla="*/ 5153051 h 5161407"/>
              <a:gd name="connsiteX3" fmla="*/ 863 w 7312641"/>
              <a:gd name="connsiteY3" fmla="*/ 5161407 h 5161407"/>
              <a:gd name="connsiteX4" fmla="*/ 674 w 7312641"/>
              <a:gd name="connsiteY4" fmla="*/ 0 h 5161407"/>
              <a:gd name="connsiteX0" fmla="*/ 674 w 7312641"/>
              <a:gd name="connsiteY0" fmla="*/ 0 h 5161407"/>
              <a:gd name="connsiteX1" fmla="*/ 7312641 w 7312641"/>
              <a:gd name="connsiteY1" fmla="*/ 7748 h 5161407"/>
              <a:gd name="connsiteX2" fmla="*/ 4889370 w 7312641"/>
              <a:gd name="connsiteY2" fmla="*/ 5153051 h 5161407"/>
              <a:gd name="connsiteX3" fmla="*/ 863 w 7312641"/>
              <a:gd name="connsiteY3" fmla="*/ 5161407 h 5161407"/>
              <a:gd name="connsiteX4" fmla="*/ 674 w 7312641"/>
              <a:gd name="connsiteY4" fmla="*/ 0 h 5161407"/>
              <a:gd name="connsiteX0" fmla="*/ 674 w 7668676"/>
              <a:gd name="connsiteY0" fmla="*/ 8154 h 5169561"/>
              <a:gd name="connsiteX1" fmla="*/ 7668676 w 7668676"/>
              <a:gd name="connsiteY1" fmla="*/ 0 h 5169561"/>
              <a:gd name="connsiteX2" fmla="*/ 4889370 w 7668676"/>
              <a:gd name="connsiteY2" fmla="*/ 5161205 h 5169561"/>
              <a:gd name="connsiteX3" fmla="*/ 863 w 7668676"/>
              <a:gd name="connsiteY3" fmla="*/ 5169561 h 5169561"/>
              <a:gd name="connsiteX4" fmla="*/ 674 w 7668676"/>
              <a:gd name="connsiteY4" fmla="*/ 8154 h 5169561"/>
              <a:gd name="connsiteX0" fmla="*/ 674 w 7668676"/>
              <a:gd name="connsiteY0" fmla="*/ 8154 h 5190960"/>
              <a:gd name="connsiteX1" fmla="*/ 7668676 w 7668676"/>
              <a:gd name="connsiteY1" fmla="*/ 0 h 5190960"/>
              <a:gd name="connsiteX2" fmla="*/ 4889371 w 7668676"/>
              <a:gd name="connsiteY2" fmla="*/ 5190960 h 5190960"/>
              <a:gd name="connsiteX3" fmla="*/ 863 w 7668676"/>
              <a:gd name="connsiteY3" fmla="*/ 5169561 h 5190960"/>
              <a:gd name="connsiteX4" fmla="*/ 674 w 7668676"/>
              <a:gd name="connsiteY4" fmla="*/ 8154 h 5190960"/>
              <a:gd name="connsiteX0" fmla="*/ 674 w 7668676"/>
              <a:gd name="connsiteY0" fmla="*/ 8154 h 5181042"/>
              <a:gd name="connsiteX1" fmla="*/ 7668676 w 7668676"/>
              <a:gd name="connsiteY1" fmla="*/ 0 h 5181042"/>
              <a:gd name="connsiteX2" fmla="*/ 4880183 w 7668676"/>
              <a:gd name="connsiteY2" fmla="*/ 5181042 h 5181042"/>
              <a:gd name="connsiteX3" fmla="*/ 863 w 7668676"/>
              <a:gd name="connsiteY3" fmla="*/ 5169561 h 5181042"/>
              <a:gd name="connsiteX4" fmla="*/ 674 w 7668676"/>
              <a:gd name="connsiteY4" fmla="*/ 8154 h 5181042"/>
              <a:gd name="connsiteX0" fmla="*/ 674 w 7696242"/>
              <a:gd name="connsiteY0" fmla="*/ 8154 h 5181042"/>
              <a:gd name="connsiteX1" fmla="*/ 7696242 w 7696242"/>
              <a:gd name="connsiteY1" fmla="*/ 0 h 5181042"/>
              <a:gd name="connsiteX2" fmla="*/ 4880183 w 7696242"/>
              <a:gd name="connsiteY2" fmla="*/ 5181042 h 5181042"/>
              <a:gd name="connsiteX3" fmla="*/ 863 w 7696242"/>
              <a:gd name="connsiteY3" fmla="*/ 5169561 h 5181042"/>
              <a:gd name="connsiteX4" fmla="*/ 674 w 7696242"/>
              <a:gd name="connsiteY4" fmla="*/ 8154 h 5181042"/>
              <a:gd name="connsiteX0" fmla="*/ 674 w 7723808"/>
              <a:gd name="connsiteY0" fmla="*/ 18072 h 5190960"/>
              <a:gd name="connsiteX1" fmla="*/ 7723808 w 7723808"/>
              <a:gd name="connsiteY1" fmla="*/ 0 h 5190960"/>
              <a:gd name="connsiteX2" fmla="*/ 4880183 w 7723808"/>
              <a:gd name="connsiteY2" fmla="*/ 5190960 h 5190960"/>
              <a:gd name="connsiteX3" fmla="*/ 863 w 7723808"/>
              <a:gd name="connsiteY3" fmla="*/ 5179479 h 5190960"/>
              <a:gd name="connsiteX4" fmla="*/ 674 w 7723808"/>
              <a:gd name="connsiteY4" fmla="*/ 18072 h 5190960"/>
              <a:gd name="connsiteX0" fmla="*/ 674 w 7723808"/>
              <a:gd name="connsiteY0" fmla="*/ 18072 h 5190960"/>
              <a:gd name="connsiteX1" fmla="*/ 7723808 w 7723808"/>
              <a:gd name="connsiteY1" fmla="*/ 0 h 5190960"/>
              <a:gd name="connsiteX2" fmla="*/ 4736439 w 7723808"/>
              <a:gd name="connsiteY2" fmla="*/ 5190960 h 5190960"/>
              <a:gd name="connsiteX3" fmla="*/ 863 w 7723808"/>
              <a:gd name="connsiteY3" fmla="*/ 5179479 h 5190960"/>
              <a:gd name="connsiteX4" fmla="*/ 674 w 7723808"/>
              <a:gd name="connsiteY4" fmla="*/ 18072 h 5190960"/>
              <a:gd name="connsiteX0" fmla="*/ 674 w 7723808"/>
              <a:gd name="connsiteY0" fmla="*/ 6056 h 5190960"/>
              <a:gd name="connsiteX1" fmla="*/ 7723808 w 7723808"/>
              <a:gd name="connsiteY1" fmla="*/ 0 h 5190960"/>
              <a:gd name="connsiteX2" fmla="*/ 4736439 w 7723808"/>
              <a:gd name="connsiteY2" fmla="*/ 5190960 h 5190960"/>
              <a:gd name="connsiteX3" fmla="*/ 863 w 7723808"/>
              <a:gd name="connsiteY3" fmla="*/ 5179479 h 5190960"/>
              <a:gd name="connsiteX4" fmla="*/ 674 w 7723808"/>
              <a:gd name="connsiteY4" fmla="*/ 6056 h 5190960"/>
              <a:gd name="connsiteX0" fmla="*/ 674 w 7710702"/>
              <a:gd name="connsiteY0" fmla="*/ 0 h 5184904"/>
              <a:gd name="connsiteX1" fmla="*/ 7710702 w 7710702"/>
              <a:gd name="connsiteY1" fmla="*/ 229318 h 5184904"/>
              <a:gd name="connsiteX2" fmla="*/ 4736439 w 7710702"/>
              <a:gd name="connsiteY2" fmla="*/ 5184904 h 5184904"/>
              <a:gd name="connsiteX3" fmla="*/ 863 w 7710702"/>
              <a:gd name="connsiteY3" fmla="*/ 5173423 h 5184904"/>
              <a:gd name="connsiteX4" fmla="*/ 674 w 7710702"/>
              <a:gd name="connsiteY4" fmla="*/ 0 h 5184904"/>
              <a:gd name="connsiteX0" fmla="*/ 674 w 7717254"/>
              <a:gd name="connsiteY0" fmla="*/ 0 h 5184904"/>
              <a:gd name="connsiteX1" fmla="*/ 7717254 w 7717254"/>
              <a:gd name="connsiteY1" fmla="*/ 235679 h 5184904"/>
              <a:gd name="connsiteX2" fmla="*/ 4736439 w 7717254"/>
              <a:gd name="connsiteY2" fmla="*/ 5184904 h 5184904"/>
              <a:gd name="connsiteX3" fmla="*/ 863 w 7717254"/>
              <a:gd name="connsiteY3" fmla="*/ 5173423 h 5184904"/>
              <a:gd name="connsiteX4" fmla="*/ 674 w 7717254"/>
              <a:gd name="connsiteY4" fmla="*/ 0 h 5184904"/>
              <a:gd name="connsiteX0" fmla="*/ 288144 w 7716391"/>
              <a:gd name="connsiteY0" fmla="*/ 343215 h 4949225"/>
              <a:gd name="connsiteX1" fmla="*/ 7716391 w 7716391"/>
              <a:gd name="connsiteY1" fmla="*/ 0 h 4949225"/>
              <a:gd name="connsiteX2" fmla="*/ 4735576 w 7716391"/>
              <a:gd name="connsiteY2" fmla="*/ 4949225 h 4949225"/>
              <a:gd name="connsiteX3" fmla="*/ 0 w 7716391"/>
              <a:gd name="connsiteY3" fmla="*/ 4937744 h 4949225"/>
              <a:gd name="connsiteX4" fmla="*/ 288144 w 7716391"/>
              <a:gd name="connsiteY4" fmla="*/ 343215 h 4949225"/>
              <a:gd name="connsiteX0" fmla="*/ 674 w 7717254"/>
              <a:gd name="connsiteY0" fmla="*/ 0 h 4962253"/>
              <a:gd name="connsiteX1" fmla="*/ 7717254 w 7717254"/>
              <a:gd name="connsiteY1" fmla="*/ 13028 h 4962253"/>
              <a:gd name="connsiteX2" fmla="*/ 4736439 w 7717254"/>
              <a:gd name="connsiteY2" fmla="*/ 4962253 h 4962253"/>
              <a:gd name="connsiteX3" fmla="*/ 863 w 7717254"/>
              <a:gd name="connsiteY3" fmla="*/ 4950772 h 4962253"/>
              <a:gd name="connsiteX4" fmla="*/ 674 w 7717254"/>
              <a:gd name="connsiteY4" fmla="*/ 0 h 4962253"/>
              <a:gd name="connsiteX0" fmla="*/ 52 w 7716632"/>
              <a:gd name="connsiteY0" fmla="*/ 0 h 4962253"/>
              <a:gd name="connsiteX1" fmla="*/ 7716632 w 7716632"/>
              <a:gd name="connsiteY1" fmla="*/ 13028 h 4962253"/>
              <a:gd name="connsiteX2" fmla="*/ 4735817 w 7716632"/>
              <a:gd name="connsiteY2" fmla="*/ 4962253 h 4962253"/>
              <a:gd name="connsiteX3" fmla="*/ 78876 w 7716632"/>
              <a:gd name="connsiteY3" fmla="*/ 4912604 h 4962253"/>
              <a:gd name="connsiteX4" fmla="*/ 52 w 7716632"/>
              <a:gd name="connsiteY4" fmla="*/ 0 h 4962253"/>
              <a:gd name="connsiteX0" fmla="*/ 332 w 7716912"/>
              <a:gd name="connsiteY0" fmla="*/ 0 h 4962253"/>
              <a:gd name="connsiteX1" fmla="*/ 7716912 w 7716912"/>
              <a:gd name="connsiteY1" fmla="*/ 13028 h 4962253"/>
              <a:gd name="connsiteX2" fmla="*/ 4736097 w 7716912"/>
              <a:gd name="connsiteY2" fmla="*/ 4962253 h 4962253"/>
              <a:gd name="connsiteX3" fmla="*/ 7073 w 7716912"/>
              <a:gd name="connsiteY3" fmla="*/ 4893520 h 4962253"/>
              <a:gd name="connsiteX4" fmla="*/ 332 w 7716912"/>
              <a:gd name="connsiteY4" fmla="*/ 0 h 4962253"/>
              <a:gd name="connsiteX0" fmla="*/ 332 w 7716912"/>
              <a:gd name="connsiteY0" fmla="*/ 0 h 4893520"/>
              <a:gd name="connsiteX1" fmla="*/ 7716912 w 7716912"/>
              <a:gd name="connsiteY1" fmla="*/ 13028 h 4893520"/>
              <a:gd name="connsiteX2" fmla="*/ 4781969 w 7716912"/>
              <a:gd name="connsiteY2" fmla="*/ 4873192 h 4893520"/>
              <a:gd name="connsiteX3" fmla="*/ 7073 w 7716912"/>
              <a:gd name="connsiteY3" fmla="*/ 4893520 h 4893520"/>
              <a:gd name="connsiteX4" fmla="*/ 332 w 7716912"/>
              <a:gd name="connsiteY4" fmla="*/ 0 h 4893520"/>
              <a:gd name="connsiteX0" fmla="*/ 332 w 7730018"/>
              <a:gd name="connsiteY0" fmla="*/ 0 h 4893520"/>
              <a:gd name="connsiteX1" fmla="*/ 7730018 w 7730018"/>
              <a:gd name="connsiteY1" fmla="*/ 13028 h 4893520"/>
              <a:gd name="connsiteX2" fmla="*/ 4781969 w 7730018"/>
              <a:gd name="connsiteY2" fmla="*/ 4873192 h 4893520"/>
              <a:gd name="connsiteX3" fmla="*/ 7073 w 7730018"/>
              <a:gd name="connsiteY3" fmla="*/ 4893520 h 4893520"/>
              <a:gd name="connsiteX4" fmla="*/ 332 w 7730018"/>
              <a:gd name="connsiteY4" fmla="*/ 0 h 4893520"/>
              <a:gd name="connsiteX0" fmla="*/ 332 w 7736571"/>
              <a:gd name="connsiteY0" fmla="*/ 0 h 4893520"/>
              <a:gd name="connsiteX1" fmla="*/ 7736571 w 7736571"/>
              <a:gd name="connsiteY1" fmla="*/ 13028 h 4893520"/>
              <a:gd name="connsiteX2" fmla="*/ 4781969 w 7736571"/>
              <a:gd name="connsiteY2" fmla="*/ 4873192 h 4893520"/>
              <a:gd name="connsiteX3" fmla="*/ 7073 w 7736571"/>
              <a:gd name="connsiteY3" fmla="*/ 4893520 h 4893520"/>
              <a:gd name="connsiteX4" fmla="*/ 332 w 7736571"/>
              <a:gd name="connsiteY4" fmla="*/ 0 h 4893520"/>
              <a:gd name="connsiteX0" fmla="*/ 332 w 7736571"/>
              <a:gd name="connsiteY0" fmla="*/ 0 h 4880797"/>
              <a:gd name="connsiteX1" fmla="*/ 7736571 w 7736571"/>
              <a:gd name="connsiteY1" fmla="*/ 305 h 4880797"/>
              <a:gd name="connsiteX2" fmla="*/ 4781969 w 7736571"/>
              <a:gd name="connsiteY2" fmla="*/ 4860469 h 4880797"/>
              <a:gd name="connsiteX3" fmla="*/ 7073 w 7736571"/>
              <a:gd name="connsiteY3" fmla="*/ 4880797 h 4880797"/>
              <a:gd name="connsiteX4" fmla="*/ 332 w 7736571"/>
              <a:gd name="connsiteY4" fmla="*/ 0 h 4880797"/>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221 w 7743012"/>
              <a:gd name="connsiteY0" fmla="*/ 6050 h 4893215"/>
              <a:gd name="connsiteX1" fmla="*/ 7743012 w 7743012"/>
              <a:gd name="connsiteY1" fmla="*/ 0 h 4893215"/>
              <a:gd name="connsiteX2" fmla="*/ 4788410 w 7743012"/>
              <a:gd name="connsiteY2" fmla="*/ 4872887 h 4893215"/>
              <a:gd name="connsiteX3" fmla="*/ 13514 w 7743012"/>
              <a:gd name="connsiteY3" fmla="*/ 4893215 h 4893215"/>
              <a:gd name="connsiteX4" fmla="*/ 221 w 7743012"/>
              <a:gd name="connsiteY4" fmla="*/ 6050 h 4893215"/>
              <a:gd name="connsiteX0" fmla="*/ 0 w 7742791"/>
              <a:gd name="connsiteY0" fmla="*/ 6050 h 4893215"/>
              <a:gd name="connsiteX1" fmla="*/ 7742791 w 7742791"/>
              <a:gd name="connsiteY1" fmla="*/ 0 h 4893215"/>
              <a:gd name="connsiteX2" fmla="*/ 4788189 w 7742791"/>
              <a:gd name="connsiteY2" fmla="*/ 4872887 h 4893215"/>
              <a:gd name="connsiteX3" fmla="*/ 13293 w 7742791"/>
              <a:gd name="connsiteY3" fmla="*/ 4893215 h 4893215"/>
              <a:gd name="connsiteX4" fmla="*/ 0 w 7742791"/>
              <a:gd name="connsiteY4" fmla="*/ 6050 h 4893215"/>
              <a:gd name="connsiteX0" fmla="*/ 0 w 7736239"/>
              <a:gd name="connsiteY0" fmla="*/ 12417 h 4893215"/>
              <a:gd name="connsiteX1" fmla="*/ 7736239 w 7736239"/>
              <a:gd name="connsiteY1" fmla="*/ 0 h 4893215"/>
              <a:gd name="connsiteX2" fmla="*/ 4781637 w 7736239"/>
              <a:gd name="connsiteY2" fmla="*/ 4872887 h 4893215"/>
              <a:gd name="connsiteX3" fmla="*/ 6741 w 7736239"/>
              <a:gd name="connsiteY3" fmla="*/ 4893215 h 4893215"/>
              <a:gd name="connsiteX4" fmla="*/ 0 w 7736239"/>
              <a:gd name="connsiteY4" fmla="*/ 12417 h 4893215"/>
              <a:gd name="connsiteX0" fmla="*/ 0 w 7736239"/>
              <a:gd name="connsiteY0" fmla="*/ 0 h 4893535"/>
              <a:gd name="connsiteX1" fmla="*/ 7736239 w 7736239"/>
              <a:gd name="connsiteY1" fmla="*/ 320 h 4893535"/>
              <a:gd name="connsiteX2" fmla="*/ 4781637 w 7736239"/>
              <a:gd name="connsiteY2" fmla="*/ 4873207 h 4893535"/>
              <a:gd name="connsiteX3" fmla="*/ 6741 w 7736239"/>
              <a:gd name="connsiteY3" fmla="*/ 4893535 h 4893535"/>
              <a:gd name="connsiteX4" fmla="*/ 0 w 7736239"/>
              <a:gd name="connsiteY4" fmla="*/ 0 h 489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6239" h="4893535">
                <a:moveTo>
                  <a:pt x="0" y="0"/>
                </a:moveTo>
                <a:lnTo>
                  <a:pt x="7736239" y="320"/>
                </a:lnTo>
                <a:lnTo>
                  <a:pt x="4781637" y="4873207"/>
                </a:lnTo>
                <a:lnTo>
                  <a:pt x="6741" y="4893535"/>
                </a:lnTo>
                <a:cubicBezTo>
                  <a:pt x="9151" y="3077651"/>
                  <a:pt x="6646" y="2443582"/>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457200" y="1040032"/>
            <a:ext cx="6705600" cy="1455519"/>
          </a:xfrm>
        </p:spPr>
        <p:txBody>
          <a:bodyPr anchor="t">
            <a:noAutofit/>
          </a:bodyPr>
          <a:lstStyle>
            <a:lvl1pPr algn="l">
              <a:lnSpc>
                <a:spcPts val="4000"/>
              </a:lnSpc>
              <a:defRPr sz="4000" b="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2646449"/>
            <a:ext cx="5334000" cy="1220701"/>
          </a:xfrm>
          <a:prstGeom prst="rect">
            <a:avLst/>
          </a:prstGeom>
        </p:spPr>
        <p:txBody>
          <a:bodyPr lIns="0" tIns="0" rIns="0" bIns="0">
            <a:noAutofit/>
          </a:bodyPr>
          <a:lstStyle>
            <a:lvl1pPr marL="0" indent="0" algn="l">
              <a:lnSpc>
                <a:spcPts val="2400"/>
              </a:lnSpc>
              <a:spcBef>
                <a:spcPts val="0"/>
              </a:spcBef>
              <a:buNone/>
              <a:defRPr sz="2400">
                <a:solidFill>
                  <a:schemeClr val="tx1"/>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91868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gment 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D2684BA-7E8C-FC42-BB99-19637C38ED51}"/>
              </a:ext>
            </a:extLst>
          </p:cNvPr>
          <p:cNvSpPr>
            <a:spLocks noGrp="1"/>
          </p:cNvSpPr>
          <p:nvPr>
            <p:ph type="ctrTitle"/>
          </p:nvPr>
        </p:nvSpPr>
        <p:spPr>
          <a:xfrm>
            <a:off x="457200" y="1573433"/>
            <a:ext cx="6705600" cy="1455519"/>
          </a:xfrm>
        </p:spPr>
        <p:txBody>
          <a:bodyPr anchor="t">
            <a:noAutofit/>
          </a:bodyPr>
          <a:lstStyle>
            <a:lvl1pPr algn="l">
              <a:lnSpc>
                <a:spcPts val="3800"/>
              </a:lnSpc>
              <a:defRPr sz="36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Subtitle 2">
            <a:extLst>
              <a:ext uri="{FF2B5EF4-FFF2-40B4-BE49-F238E27FC236}">
                <a16:creationId xmlns:a16="http://schemas.microsoft.com/office/drawing/2014/main" id="{958A2900-450D-134A-B375-585FC9C376CB}"/>
              </a:ext>
            </a:extLst>
          </p:cNvPr>
          <p:cNvSpPr>
            <a:spLocks noGrp="1"/>
          </p:cNvSpPr>
          <p:nvPr>
            <p:ph type="subTitle" idx="1"/>
          </p:nvPr>
        </p:nvSpPr>
        <p:spPr>
          <a:xfrm>
            <a:off x="457200" y="3179850"/>
            <a:ext cx="5105400" cy="1068301"/>
          </a:xfrm>
          <a:prstGeom prst="rect">
            <a:avLst/>
          </a:prstGeom>
        </p:spPr>
        <p:txBody>
          <a:bodyPr lIns="0" tIns="0" rIns="0" bIns="0">
            <a:noAutofit/>
          </a:bodyPr>
          <a:lstStyle>
            <a:lvl1pPr marL="0" indent="0" algn="l">
              <a:lnSpc>
                <a:spcPts val="2400"/>
              </a:lnSpc>
              <a:spcBef>
                <a:spcPts val="0"/>
              </a:spcBef>
              <a:buNone/>
              <a:defRPr sz="2400">
                <a:solidFill>
                  <a:schemeClr val="bg1"/>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52422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18619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67131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51520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561045"/>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40940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05097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AB9A7-158B-6A4C-B936-60949A4EAF42}" type="datetimeFigureOut">
              <a:rPr lang="en-US" smtClean="0"/>
              <a:t>11/16/20</a:t>
            </a:fld>
            <a:endParaRPr lang="en-US"/>
          </a:p>
        </p:txBody>
      </p:sp>
      <p:sp>
        <p:nvSpPr>
          <p:cNvPr id="6" name="Slide Number Placeholder 5"/>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4242651604"/>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5499921"/>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51595"/>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05206"/>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7171758"/>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7408242"/>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309264"/>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632480"/>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0"/>
          </p:nvPr>
        </p:nvSpPr>
        <p:spPr>
          <a:xfrm>
            <a:off x="424132" y="1132810"/>
            <a:ext cx="4067808" cy="3533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4625552" y="1132809"/>
            <a:ext cx="4069950" cy="35350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8760614" y="4869759"/>
            <a:ext cx="230989" cy="154577"/>
          </a:xfrm>
          <a:prstGeom prst="rect">
            <a:avLst/>
          </a:prstGeom>
        </p:spPr>
        <p:txBody>
          <a:bodyPr vert="horz" lIns="0" tIns="0" rIns="0" bIns="0" rtlCol="0" anchor="ctr"/>
          <a:lstStyle>
            <a:lvl1pPr algn="l">
              <a:lnSpc>
                <a:spcPct val="90000"/>
              </a:lnSpc>
              <a:defRPr sz="600">
                <a:solidFill>
                  <a:schemeClr val="accent1"/>
                </a:solidFill>
              </a:defRPr>
            </a:lvl1pPr>
          </a:lstStyle>
          <a:p>
            <a:fld id="{EEB8B06D-99A5-468B-806E-293788FE9637}" type="slidenum">
              <a:rPr lang="en-US" smtClean="0"/>
              <a:pPr/>
              <a:t>‹#›</a:t>
            </a:fld>
            <a:endParaRPr lang="en-US"/>
          </a:p>
        </p:txBody>
      </p:sp>
    </p:spTree>
    <p:extLst>
      <p:ext uri="{BB962C8B-B14F-4D97-AF65-F5344CB8AC3E}">
        <p14:creationId xmlns:p14="http://schemas.microsoft.com/office/powerpoint/2010/main" val="319403762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33EAD35-0FBD-F641-9AAA-37B972C6A2BA}"/>
              </a:ext>
            </a:extLst>
          </p:cNvPr>
          <p:cNvSpPr/>
          <p:nvPr userDrawn="1"/>
        </p:nvSpPr>
        <p:spPr>
          <a:xfrm>
            <a:off x="691" y="-337"/>
            <a:ext cx="7937555" cy="5166442"/>
          </a:xfrm>
          <a:custGeom>
            <a:avLst/>
            <a:gdLst>
              <a:gd name="connsiteX0" fmla="*/ 0 w 7051729"/>
              <a:gd name="connsiteY0" fmla="*/ 0 h 5168684"/>
              <a:gd name="connsiteX1" fmla="*/ 7051729 w 7051729"/>
              <a:gd name="connsiteY1" fmla="*/ 0 h 5168684"/>
              <a:gd name="connsiteX2" fmla="*/ 4688237 w 7051729"/>
              <a:gd name="connsiteY2" fmla="*/ 5168684 h 5168684"/>
              <a:gd name="connsiteX3" fmla="*/ 0 w 7051729"/>
              <a:gd name="connsiteY3" fmla="*/ 5153186 h 5168684"/>
              <a:gd name="connsiteX4" fmla="*/ 0 w 7051729"/>
              <a:gd name="connsiteY4" fmla="*/ 0 h 5168684"/>
              <a:gd name="connsiteX0" fmla="*/ 0 w 7319196"/>
              <a:gd name="connsiteY0" fmla="*/ 286719 h 5455403"/>
              <a:gd name="connsiteX1" fmla="*/ 7319196 w 7319196"/>
              <a:gd name="connsiteY1" fmla="*/ 0 h 5455403"/>
              <a:gd name="connsiteX2" fmla="*/ 4688237 w 7319196"/>
              <a:gd name="connsiteY2" fmla="*/ 5455403 h 5455403"/>
              <a:gd name="connsiteX3" fmla="*/ 0 w 7319196"/>
              <a:gd name="connsiteY3" fmla="*/ 5439905 h 5455403"/>
              <a:gd name="connsiteX4" fmla="*/ 0 w 7319196"/>
              <a:gd name="connsiteY4" fmla="*/ 286719 h 5455403"/>
              <a:gd name="connsiteX0" fmla="*/ 7229 w 7319196"/>
              <a:gd name="connsiteY0" fmla="*/ 0 h 5463151"/>
              <a:gd name="connsiteX1" fmla="*/ 7319196 w 7319196"/>
              <a:gd name="connsiteY1" fmla="*/ 7748 h 5463151"/>
              <a:gd name="connsiteX2" fmla="*/ 4688237 w 7319196"/>
              <a:gd name="connsiteY2" fmla="*/ 5463151 h 5463151"/>
              <a:gd name="connsiteX3" fmla="*/ 0 w 7319196"/>
              <a:gd name="connsiteY3" fmla="*/ 5447653 h 5463151"/>
              <a:gd name="connsiteX4" fmla="*/ 7229 w 7319196"/>
              <a:gd name="connsiteY4" fmla="*/ 0 h 5463151"/>
              <a:gd name="connsiteX0" fmla="*/ 7229 w 7319196"/>
              <a:gd name="connsiteY0" fmla="*/ 0 h 5447653"/>
              <a:gd name="connsiteX1" fmla="*/ 7319196 w 7319196"/>
              <a:gd name="connsiteY1" fmla="*/ 7748 h 5447653"/>
              <a:gd name="connsiteX2" fmla="*/ 4895925 w 7319196"/>
              <a:gd name="connsiteY2" fmla="*/ 5153051 h 5447653"/>
              <a:gd name="connsiteX3" fmla="*/ 0 w 7319196"/>
              <a:gd name="connsiteY3" fmla="*/ 5447653 h 5447653"/>
              <a:gd name="connsiteX4" fmla="*/ 7229 w 7319196"/>
              <a:gd name="connsiteY4" fmla="*/ 0 h 5447653"/>
              <a:gd name="connsiteX0" fmla="*/ 10 w 7311977"/>
              <a:gd name="connsiteY0" fmla="*/ 0 h 5153051"/>
              <a:gd name="connsiteX1" fmla="*/ 7311977 w 7311977"/>
              <a:gd name="connsiteY1" fmla="*/ 7748 h 5153051"/>
              <a:gd name="connsiteX2" fmla="*/ 4888706 w 7311977"/>
              <a:gd name="connsiteY2" fmla="*/ 5153051 h 5153051"/>
              <a:gd name="connsiteX3" fmla="*/ 437826 w 7311977"/>
              <a:gd name="connsiteY3" fmla="*/ 4732036 h 5153051"/>
              <a:gd name="connsiteX4" fmla="*/ 10 w 7311977"/>
              <a:gd name="connsiteY4" fmla="*/ 0 h 5153051"/>
              <a:gd name="connsiteX0" fmla="*/ 674 w 7312641"/>
              <a:gd name="connsiteY0" fmla="*/ 0 h 5161407"/>
              <a:gd name="connsiteX1" fmla="*/ 7312641 w 7312641"/>
              <a:gd name="connsiteY1" fmla="*/ 7748 h 5161407"/>
              <a:gd name="connsiteX2" fmla="*/ 4889370 w 7312641"/>
              <a:gd name="connsiteY2" fmla="*/ 5153051 h 5161407"/>
              <a:gd name="connsiteX3" fmla="*/ 863 w 7312641"/>
              <a:gd name="connsiteY3" fmla="*/ 5161407 h 5161407"/>
              <a:gd name="connsiteX4" fmla="*/ 674 w 7312641"/>
              <a:gd name="connsiteY4" fmla="*/ 0 h 5161407"/>
              <a:gd name="connsiteX0" fmla="*/ 674 w 7312641"/>
              <a:gd name="connsiteY0" fmla="*/ 0 h 5161407"/>
              <a:gd name="connsiteX1" fmla="*/ 7312641 w 7312641"/>
              <a:gd name="connsiteY1" fmla="*/ 7748 h 5161407"/>
              <a:gd name="connsiteX2" fmla="*/ 4889370 w 7312641"/>
              <a:gd name="connsiteY2" fmla="*/ 5153051 h 5161407"/>
              <a:gd name="connsiteX3" fmla="*/ 863 w 7312641"/>
              <a:gd name="connsiteY3" fmla="*/ 5161407 h 5161407"/>
              <a:gd name="connsiteX4" fmla="*/ 674 w 7312641"/>
              <a:gd name="connsiteY4" fmla="*/ 0 h 5161407"/>
              <a:gd name="connsiteX0" fmla="*/ 674 w 7668676"/>
              <a:gd name="connsiteY0" fmla="*/ 8154 h 5169561"/>
              <a:gd name="connsiteX1" fmla="*/ 7668676 w 7668676"/>
              <a:gd name="connsiteY1" fmla="*/ 0 h 5169561"/>
              <a:gd name="connsiteX2" fmla="*/ 4889370 w 7668676"/>
              <a:gd name="connsiteY2" fmla="*/ 5161205 h 5169561"/>
              <a:gd name="connsiteX3" fmla="*/ 863 w 7668676"/>
              <a:gd name="connsiteY3" fmla="*/ 5169561 h 5169561"/>
              <a:gd name="connsiteX4" fmla="*/ 674 w 7668676"/>
              <a:gd name="connsiteY4" fmla="*/ 8154 h 5169561"/>
              <a:gd name="connsiteX0" fmla="*/ 674 w 7668676"/>
              <a:gd name="connsiteY0" fmla="*/ 8154 h 5190960"/>
              <a:gd name="connsiteX1" fmla="*/ 7668676 w 7668676"/>
              <a:gd name="connsiteY1" fmla="*/ 0 h 5190960"/>
              <a:gd name="connsiteX2" fmla="*/ 4889371 w 7668676"/>
              <a:gd name="connsiteY2" fmla="*/ 5190960 h 5190960"/>
              <a:gd name="connsiteX3" fmla="*/ 863 w 7668676"/>
              <a:gd name="connsiteY3" fmla="*/ 5169561 h 5190960"/>
              <a:gd name="connsiteX4" fmla="*/ 674 w 7668676"/>
              <a:gd name="connsiteY4" fmla="*/ 8154 h 5190960"/>
              <a:gd name="connsiteX0" fmla="*/ 674 w 7668676"/>
              <a:gd name="connsiteY0" fmla="*/ 8154 h 5181042"/>
              <a:gd name="connsiteX1" fmla="*/ 7668676 w 7668676"/>
              <a:gd name="connsiteY1" fmla="*/ 0 h 5181042"/>
              <a:gd name="connsiteX2" fmla="*/ 4880183 w 7668676"/>
              <a:gd name="connsiteY2" fmla="*/ 5181042 h 5181042"/>
              <a:gd name="connsiteX3" fmla="*/ 863 w 7668676"/>
              <a:gd name="connsiteY3" fmla="*/ 5169561 h 5181042"/>
              <a:gd name="connsiteX4" fmla="*/ 674 w 7668676"/>
              <a:gd name="connsiteY4" fmla="*/ 8154 h 5181042"/>
              <a:gd name="connsiteX0" fmla="*/ 674 w 7696242"/>
              <a:gd name="connsiteY0" fmla="*/ 8154 h 5181042"/>
              <a:gd name="connsiteX1" fmla="*/ 7696242 w 7696242"/>
              <a:gd name="connsiteY1" fmla="*/ 0 h 5181042"/>
              <a:gd name="connsiteX2" fmla="*/ 4880183 w 7696242"/>
              <a:gd name="connsiteY2" fmla="*/ 5181042 h 5181042"/>
              <a:gd name="connsiteX3" fmla="*/ 863 w 7696242"/>
              <a:gd name="connsiteY3" fmla="*/ 5169561 h 5181042"/>
              <a:gd name="connsiteX4" fmla="*/ 674 w 7696242"/>
              <a:gd name="connsiteY4" fmla="*/ 8154 h 5181042"/>
              <a:gd name="connsiteX0" fmla="*/ 674 w 7723808"/>
              <a:gd name="connsiteY0" fmla="*/ 18072 h 5190960"/>
              <a:gd name="connsiteX1" fmla="*/ 7723808 w 7723808"/>
              <a:gd name="connsiteY1" fmla="*/ 0 h 5190960"/>
              <a:gd name="connsiteX2" fmla="*/ 4880183 w 7723808"/>
              <a:gd name="connsiteY2" fmla="*/ 5190960 h 5190960"/>
              <a:gd name="connsiteX3" fmla="*/ 863 w 7723808"/>
              <a:gd name="connsiteY3" fmla="*/ 5179479 h 5190960"/>
              <a:gd name="connsiteX4" fmla="*/ 674 w 7723808"/>
              <a:gd name="connsiteY4" fmla="*/ 18072 h 5190960"/>
              <a:gd name="connsiteX0" fmla="*/ 674 w 7723808"/>
              <a:gd name="connsiteY0" fmla="*/ 18072 h 5190960"/>
              <a:gd name="connsiteX1" fmla="*/ 7723808 w 7723808"/>
              <a:gd name="connsiteY1" fmla="*/ 0 h 5190960"/>
              <a:gd name="connsiteX2" fmla="*/ 4736439 w 7723808"/>
              <a:gd name="connsiteY2" fmla="*/ 5190960 h 5190960"/>
              <a:gd name="connsiteX3" fmla="*/ 863 w 7723808"/>
              <a:gd name="connsiteY3" fmla="*/ 5179479 h 5190960"/>
              <a:gd name="connsiteX4" fmla="*/ 674 w 7723808"/>
              <a:gd name="connsiteY4" fmla="*/ 18072 h 5190960"/>
              <a:gd name="connsiteX0" fmla="*/ 674 w 7723808"/>
              <a:gd name="connsiteY0" fmla="*/ 6056 h 5190960"/>
              <a:gd name="connsiteX1" fmla="*/ 7723808 w 7723808"/>
              <a:gd name="connsiteY1" fmla="*/ 0 h 5190960"/>
              <a:gd name="connsiteX2" fmla="*/ 4736439 w 7723808"/>
              <a:gd name="connsiteY2" fmla="*/ 5190960 h 5190960"/>
              <a:gd name="connsiteX3" fmla="*/ 863 w 7723808"/>
              <a:gd name="connsiteY3" fmla="*/ 5179479 h 5190960"/>
              <a:gd name="connsiteX4" fmla="*/ 674 w 7723808"/>
              <a:gd name="connsiteY4" fmla="*/ 6056 h 5190960"/>
              <a:gd name="connsiteX0" fmla="*/ 674 w 7710702"/>
              <a:gd name="connsiteY0" fmla="*/ 0 h 5184904"/>
              <a:gd name="connsiteX1" fmla="*/ 7710702 w 7710702"/>
              <a:gd name="connsiteY1" fmla="*/ 229318 h 5184904"/>
              <a:gd name="connsiteX2" fmla="*/ 4736439 w 7710702"/>
              <a:gd name="connsiteY2" fmla="*/ 5184904 h 5184904"/>
              <a:gd name="connsiteX3" fmla="*/ 863 w 7710702"/>
              <a:gd name="connsiteY3" fmla="*/ 5173423 h 5184904"/>
              <a:gd name="connsiteX4" fmla="*/ 674 w 7710702"/>
              <a:gd name="connsiteY4" fmla="*/ 0 h 5184904"/>
              <a:gd name="connsiteX0" fmla="*/ 674 w 7717254"/>
              <a:gd name="connsiteY0" fmla="*/ 0 h 5184904"/>
              <a:gd name="connsiteX1" fmla="*/ 7717254 w 7717254"/>
              <a:gd name="connsiteY1" fmla="*/ 235679 h 5184904"/>
              <a:gd name="connsiteX2" fmla="*/ 4736439 w 7717254"/>
              <a:gd name="connsiteY2" fmla="*/ 5184904 h 5184904"/>
              <a:gd name="connsiteX3" fmla="*/ 863 w 7717254"/>
              <a:gd name="connsiteY3" fmla="*/ 5173423 h 5184904"/>
              <a:gd name="connsiteX4" fmla="*/ 674 w 7717254"/>
              <a:gd name="connsiteY4" fmla="*/ 0 h 5184904"/>
              <a:gd name="connsiteX0" fmla="*/ 288144 w 7716391"/>
              <a:gd name="connsiteY0" fmla="*/ 343215 h 4949225"/>
              <a:gd name="connsiteX1" fmla="*/ 7716391 w 7716391"/>
              <a:gd name="connsiteY1" fmla="*/ 0 h 4949225"/>
              <a:gd name="connsiteX2" fmla="*/ 4735576 w 7716391"/>
              <a:gd name="connsiteY2" fmla="*/ 4949225 h 4949225"/>
              <a:gd name="connsiteX3" fmla="*/ 0 w 7716391"/>
              <a:gd name="connsiteY3" fmla="*/ 4937744 h 4949225"/>
              <a:gd name="connsiteX4" fmla="*/ 288144 w 7716391"/>
              <a:gd name="connsiteY4" fmla="*/ 343215 h 4949225"/>
              <a:gd name="connsiteX0" fmla="*/ 674 w 7717254"/>
              <a:gd name="connsiteY0" fmla="*/ 0 h 4962253"/>
              <a:gd name="connsiteX1" fmla="*/ 7717254 w 7717254"/>
              <a:gd name="connsiteY1" fmla="*/ 13028 h 4962253"/>
              <a:gd name="connsiteX2" fmla="*/ 4736439 w 7717254"/>
              <a:gd name="connsiteY2" fmla="*/ 4962253 h 4962253"/>
              <a:gd name="connsiteX3" fmla="*/ 863 w 7717254"/>
              <a:gd name="connsiteY3" fmla="*/ 4950772 h 4962253"/>
              <a:gd name="connsiteX4" fmla="*/ 674 w 7717254"/>
              <a:gd name="connsiteY4" fmla="*/ 0 h 4962253"/>
              <a:gd name="connsiteX0" fmla="*/ 52 w 7716632"/>
              <a:gd name="connsiteY0" fmla="*/ 0 h 4962253"/>
              <a:gd name="connsiteX1" fmla="*/ 7716632 w 7716632"/>
              <a:gd name="connsiteY1" fmla="*/ 13028 h 4962253"/>
              <a:gd name="connsiteX2" fmla="*/ 4735817 w 7716632"/>
              <a:gd name="connsiteY2" fmla="*/ 4962253 h 4962253"/>
              <a:gd name="connsiteX3" fmla="*/ 78876 w 7716632"/>
              <a:gd name="connsiteY3" fmla="*/ 4912604 h 4962253"/>
              <a:gd name="connsiteX4" fmla="*/ 52 w 7716632"/>
              <a:gd name="connsiteY4" fmla="*/ 0 h 4962253"/>
              <a:gd name="connsiteX0" fmla="*/ 332 w 7716912"/>
              <a:gd name="connsiteY0" fmla="*/ 0 h 4962253"/>
              <a:gd name="connsiteX1" fmla="*/ 7716912 w 7716912"/>
              <a:gd name="connsiteY1" fmla="*/ 13028 h 4962253"/>
              <a:gd name="connsiteX2" fmla="*/ 4736097 w 7716912"/>
              <a:gd name="connsiteY2" fmla="*/ 4962253 h 4962253"/>
              <a:gd name="connsiteX3" fmla="*/ 7073 w 7716912"/>
              <a:gd name="connsiteY3" fmla="*/ 4893520 h 4962253"/>
              <a:gd name="connsiteX4" fmla="*/ 332 w 7716912"/>
              <a:gd name="connsiteY4" fmla="*/ 0 h 4962253"/>
              <a:gd name="connsiteX0" fmla="*/ 332 w 7716912"/>
              <a:gd name="connsiteY0" fmla="*/ 0 h 4893520"/>
              <a:gd name="connsiteX1" fmla="*/ 7716912 w 7716912"/>
              <a:gd name="connsiteY1" fmla="*/ 13028 h 4893520"/>
              <a:gd name="connsiteX2" fmla="*/ 4781969 w 7716912"/>
              <a:gd name="connsiteY2" fmla="*/ 4873192 h 4893520"/>
              <a:gd name="connsiteX3" fmla="*/ 7073 w 7716912"/>
              <a:gd name="connsiteY3" fmla="*/ 4893520 h 4893520"/>
              <a:gd name="connsiteX4" fmla="*/ 332 w 7716912"/>
              <a:gd name="connsiteY4" fmla="*/ 0 h 4893520"/>
              <a:gd name="connsiteX0" fmla="*/ 332 w 7730018"/>
              <a:gd name="connsiteY0" fmla="*/ 0 h 4893520"/>
              <a:gd name="connsiteX1" fmla="*/ 7730018 w 7730018"/>
              <a:gd name="connsiteY1" fmla="*/ 13028 h 4893520"/>
              <a:gd name="connsiteX2" fmla="*/ 4781969 w 7730018"/>
              <a:gd name="connsiteY2" fmla="*/ 4873192 h 4893520"/>
              <a:gd name="connsiteX3" fmla="*/ 7073 w 7730018"/>
              <a:gd name="connsiteY3" fmla="*/ 4893520 h 4893520"/>
              <a:gd name="connsiteX4" fmla="*/ 332 w 7730018"/>
              <a:gd name="connsiteY4" fmla="*/ 0 h 4893520"/>
              <a:gd name="connsiteX0" fmla="*/ 332 w 7736571"/>
              <a:gd name="connsiteY0" fmla="*/ 0 h 4893520"/>
              <a:gd name="connsiteX1" fmla="*/ 7736571 w 7736571"/>
              <a:gd name="connsiteY1" fmla="*/ 13028 h 4893520"/>
              <a:gd name="connsiteX2" fmla="*/ 4781969 w 7736571"/>
              <a:gd name="connsiteY2" fmla="*/ 4873192 h 4893520"/>
              <a:gd name="connsiteX3" fmla="*/ 7073 w 7736571"/>
              <a:gd name="connsiteY3" fmla="*/ 4893520 h 4893520"/>
              <a:gd name="connsiteX4" fmla="*/ 332 w 7736571"/>
              <a:gd name="connsiteY4" fmla="*/ 0 h 4893520"/>
              <a:gd name="connsiteX0" fmla="*/ 332 w 7736571"/>
              <a:gd name="connsiteY0" fmla="*/ 0 h 4880797"/>
              <a:gd name="connsiteX1" fmla="*/ 7736571 w 7736571"/>
              <a:gd name="connsiteY1" fmla="*/ 305 h 4880797"/>
              <a:gd name="connsiteX2" fmla="*/ 4781969 w 7736571"/>
              <a:gd name="connsiteY2" fmla="*/ 4860469 h 4880797"/>
              <a:gd name="connsiteX3" fmla="*/ 7073 w 7736571"/>
              <a:gd name="connsiteY3" fmla="*/ 4880797 h 4880797"/>
              <a:gd name="connsiteX4" fmla="*/ 332 w 7736571"/>
              <a:gd name="connsiteY4" fmla="*/ 0 h 4880797"/>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332 w 7736571"/>
              <a:gd name="connsiteY0" fmla="*/ 12418 h 4893215"/>
              <a:gd name="connsiteX1" fmla="*/ 7736571 w 7736571"/>
              <a:gd name="connsiteY1" fmla="*/ 0 h 4893215"/>
              <a:gd name="connsiteX2" fmla="*/ 4781969 w 7736571"/>
              <a:gd name="connsiteY2" fmla="*/ 4872887 h 4893215"/>
              <a:gd name="connsiteX3" fmla="*/ 7073 w 7736571"/>
              <a:gd name="connsiteY3" fmla="*/ 4893215 h 4893215"/>
              <a:gd name="connsiteX4" fmla="*/ 332 w 7736571"/>
              <a:gd name="connsiteY4" fmla="*/ 12418 h 4893215"/>
              <a:gd name="connsiteX0" fmla="*/ 221 w 7743012"/>
              <a:gd name="connsiteY0" fmla="*/ 6050 h 4893215"/>
              <a:gd name="connsiteX1" fmla="*/ 7743012 w 7743012"/>
              <a:gd name="connsiteY1" fmla="*/ 0 h 4893215"/>
              <a:gd name="connsiteX2" fmla="*/ 4788410 w 7743012"/>
              <a:gd name="connsiteY2" fmla="*/ 4872887 h 4893215"/>
              <a:gd name="connsiteX3" fmla="*/ 13514 w 7743012"/>
              <a:gd name="connsiteY3" fmla="*/ 4893215 h 4893215"/>
              <a:gd name="connsiteX4" fmla="*/ 221 w 7743012"/>
              <a:gd name="connsiteY4" fmla="*/ 6050 h 4893215"/>
              <a:gd name="connsiteX0" fmla="*/ 0 w 7742791"/>
              <a:gd name="connsiteY0" fmla="*/ 6050 h 4893215"/>
              <a:gd name="connsiteX1" fmla="*/ 7742791 w 7742791"/>
              <a:gd name="connsiteY1" fmla="*/ 0 h 4893215"/>
              <a:gd name="connsiteX2" fmla="*/ 4788189 w 7742791"/>
              <a:gd name="connsiteY2" fmla="*/ 4872887 h 4893215"/>
              <a:gd name="connsiteX3" fmla="*/ 13293 w 7742791"/>
              <a:gd name="connsiteY3" fmla="*/ 4893215 h 4893215"/>
              <a:gd name="connsiteX4" fmla="*/ 0 w 7742791"/>
              <a:gd name="connsiteY4" fmla="*/ 6050 h 4893215"/>
              <a:gd name="connsiteX0" fmla="*/ 0 w 7736239"/>
              <a:gd name="connsiteY0" fmla="*/ 12417 h 4893215"/>
              <a:gd name="connsiteX1" fmla="*/ 7736239 w 7736239"/>
              <a:gd name="connsiteY1" fmla="*/ 0 h 4893215"/>
              <a:gd name="connsiteX2" fmla="*/ 4781637 w 7736239"/>
              <a:gd name="connsiteY2" fmla="*/ 4872887 h 4893215"/>
              <a:gd name="connsiteX3" fmla="*/ 6741 w 7736239"/>
              <a:gd name="connsiteY3" fmla="*/ 4893215 h 4893215"/>
              <a:gd name="connsiteX4" fmla="*/ 0 w 7736239"/>
              <a:gd name="connsiteY4" fmla="*/ 12417 h 4893215"/>
              <a:gd name="connsiteX0" fmla="*/ 0 w 7736239"/>
              <a:gd name="connsiteY0" fmla="*/ 0 h 4893535"/>
              <a:gd name="connsiteX1" fmla="*/ 7736239 w 7736239"/>
              <a:gd name="connsiteY1" fmla="*/ 320 h 4893535"/>
              <a:gd name="connsiteX2" fmla="*/ 4781637 w 7736239"/>
              <a:gd name="connsiteY2" fmla="*/ 4873207 h 4893535"/>
              <a:gd name="connsiteX3" fmla="*/ 6741 w 7736239"/>
              <a:gd name="connsiteY3" fmla="*/ 4893535 h 4893535"/>
              <a:gd name="connsiteX4" fmla="*/ 0 w 7736239"/>
              <a:gd name="connsiteY4" fmla="*/ 0 h 489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6239" h="4893535">
                <a:moveTo>
                  <a:pt x="0" y="0"/>
                </a:moveTo>
                <a:lnTo>
                  <a:pt x="7736239" y="320"/>
                </a:lnTo>
                <a:lnTo>
                  <a:pt x="4781637" y="4873207"/>
                </a:lnTo>
                <a:lnTo>
                  <a:pt x="6741" y="4893535"/>
                </a:lnTo>
                <a:cubicBezTo>
                  <a:pt x="9151" y="3077651"/>
                  <a:pt x="6646" y="2443582"/>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userDrawn="1">
            <p:ph type="ctrTitle"/>
          </p:nvPr>
        </p:nvSpPr>
        <p:spPr>
          <a:xfrm>
            <a:off x="457200" y="1040032"/>
            <a:ext cx="6705600" cy="1455519"/>
          </a:xfrm>
        </p:spPr>
        <p:txBody>
          <a:bodyPr anchor="t">
            <a:noAutofit/>
          </a:bodyPr>
          <a:lstStyle>
            <a:lvl1pPr algn="l">
              <a:lnSpc>
                <a:spcPts val="4000"/>
              </a:lnSpc>
              <a:defRPr sz="4000" b="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userDrawn="1">
            <p:ph type="subTitle" idx="1"/>
          </p:nvPr>
        </p:nvSpPr>
        <p:spPr>
          <a:xfrm>
            <a:off x="457200" y="2646449"/>
            <a:ext cx="5334000" cy="1220701"/>
          </a:xfrm>
          <a:prstGeom prst="rect">
            <a:avLst/>
          </a:prstGeom>
        </p:spPr>
        <p:txBody>
          <a:bodyPr lIns="0" tIns="0" rIns="0" bIns="0">
            <a:noAutofit/>
          </a:bodyPr>
          <a:lstStyle>
            <a:lvl1pPr marL="0" indent="0" algn="l">
              <a:lnSpc>
                <a:spcPts val="2400"/>
              </a:lnSpc>
              <a:spcBef>
                <a:spcPts val="0"/>
              </a:spcBef>
              <a:buNone/>
              <a:defRPr sz="2400">
                <a:solidFill>
                  <a:schemeClr val="tx1"/>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85381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gment 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D2684BA-7E8C-FC42-BB99-19637C38ED51}"/>
              </a:ext>
            </a:extLst>
          </p:cNvPr>
          <p:cNvSpPr>
            <a:spLocks noGrp="1"/>
          </p:cNvSpPr>
          <p:nvPr userDrawn="1">
            <p:ph type="ctrTitle"/>
          </p:nvPr>
        </p:nvSpPr>
        <p:spPr>
          <a:xfrm>
            <a:off x="457200" y="1573433"/>
            <a:ext cx="6705600" cy="1455519"/>
          </a:xfrm>
        </p:spPr>
        <p:txBody>
          <a:bodyPr anchor="t">
            <a:noAutofit/>
          </a:bodyPr>
          <a:lstStyle>
            <a:lvl1pPr algn="l">
              <a:lnSpc>
                <a:spcPts val="3800"/>
              </a:lnSpc>
              <a:defRPr sz="36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Subtitle 2">
            <a:extLst>
              <a:ext uri="{FF2B5EF4-FFF2-40B4-BE49-F238E27FC236}">
                <a16:creationId xmlns:a16="http://schemas.microsoft.com/office/drawing/2014/main" id="{958A2900-450D-134A-B375-585FC9C376CB}"/>
              </a:ext>
            </a:extLst>
          </p:cNvPr>
          <p:cNvSpPr>
            <a:spLocks noGrp="1"/>
          </p:cNvSpPr>
          <p:nvPr userDrawn="1">
            <p:ph type="subTitle" idx="1"/>
          </p:nvPr>
        </p:nvSpPr>
        <p:spPr>
          <a:xfrm>
            <a:off x="457200" y="3179850"/>
            <a:ext cx="5105400" cy="1068301"/>
          </a:xfrm>
          <a:prstGeom prst="rect">
            <a:avLst/>
          </a:prstGeom>
        </p:spPr>
        <p:txBody>
          <a:bodyPr lIns="0" tIns="0" rIns="0" bIns="0">
            <a:noAutofit/>
          </a:bodyPr>
          <a:lstStyle>
            <a:lvl1pPr marL="0" indent="0" algn="l">
              <a:lnSpc>
                <a:spcPts val="2400"/>
              </a:lnSpc>
              <a:spcBef>
                <a:spcPts val="0"/>
              </a:spcBef>
              <a:buNone/>
              <a:defRPr sz="2400">
                <a:solidFill>
                  <a:schemeClr val="bg1"/>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7079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AB9A7-158B-6A4C-B936-60949A4EAF42}" type="datetimeFigureOut">
              <a:rPr lang="en-US" smtClean="0"/>
              <a:t>11/16/20</a:t>
            </a:fld>
            <a:endParaRPr lang="en-US"/>
          </a:p>
        </p:txBody>
      </p:sp>
      <p:sp>
        <p:nvSpPr>
          <p:cNvPr id="6" name="Slide Number Placeholder 5"/>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733845229"/>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8A981FC-7423-854A-B721-22AD71708949}"/>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A6051648-DDA4-D848-9593-28CD3C8F7F72}"/>
              </a:ext>
            </a:extLst>
          </p:cNvPr>
          <p:cNvSpPr>
            <a:spLocks noGrp="1"/>
          </p:cNvSpPr>
          <p:nvPr>
            <p:ph sz="quarter" idx="12"/>
          </p:nvPr>
        </p:nvSpPr>
        <p:spPr>
          <a:xfrm>
            <a:off x="768350" y="1199126"/>
            <a:ext cx="8058150" cy="3455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3302393-CA58-0A49-BAAE-C8F5A8C63C4C}"/>
              </a:ext>
            </a:extLst>
          </p:cNvPr>
          <p:cNvSpPr>
            <a:spLocks noGrp="1"/>
          </p:cNvSpPr>
          <p:nvPr>
            <p:ph type="ftr" sz="quarter" idx="3"/>
          </p:nvPr>
        </p:nvSpPr>
        <p:spPr>
          <a:xfrm>
            <a:off x="704850" y="4818193"/>
            <a:ext cx="2895600" cy="197644"/>
          </a:xfrm>
          <a:prstGeom prst="rect">
            <a:avLst/>
          </a:prstGeom>
        </p:spPr>
        <p:txBody>
          <a:bodyPr vert="horz" lIns="91440" tIns="45720" rIns="91440" bIns="45720" rtlCol="0" anchor="ctr"/>
          <a:lstStyle>
            <a:lvl1pPr algn="ctr">
              <a:defRPr sz="700">
                <a:solidFill>
                  <a:schemeClr val="tx2"/>
                </a:solidFill>
                <a:latin typeface="+mn-lt"/>
              </a:defRPr>
            </a:lvl1pPr>
          </a:lstStyle>
          <a:p>
            <a:pPr algn="l"/>
            <a:r>
              <a:rPr lang="ar-YE" dirty="0"/>
              <a:t>©</a:t>
            </a:r>
            <a:r>
              <a:rPr lang="en-US" dirty="0"/>
              <a:t>2014-2020 Brook S.E. Schoenfield, All Rights Reserved.</a:t>
            </a:r>
          </a:p>
        </p:txBody>
      </p:sp>
    </p:spTree>
    <p:extLst>
      <p:ext uri="{BB962C8B-B14F-4D97-AF65-F5344CB8AC3E}">
        <p14:creationId xmlns:p14="http://schemas.microsoft.com/office/powerpoint/2010/main" val="30481744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68350" y="1389204"/>
            <a:ext cx="3931920" cy="3026538"/>
          </a:xfrm>
          <a:prstGeom prst="rect">
            <a:avLst/>
          </a:prstGeo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1"/>
          </p:nvPr>
        </p:nvSpPr>
        <p:spPr>
          <a:xfrm>
            <a:off x="4831080" y="1389204"/>
            <a:ext cx="3931920" cy="3026538"/>
          </a:xfrm>
          <a:prstGeom prst="rect">
            <a:avLst/>
          </a:prstGeo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36C6C1E2-5F80-BD49-BDE3-813F479CCD68}"/>
              </a:ext>
            </a:extLst>
          </p:cNvPr>
          <p:cNvSpPr>
            <a:spLocks noGrp="1"/>
          </p:cNvSpPr>
          <p:nvPr>
            <p:ph type="title"/>
          </p:nvPr>
        </p:nvSpPr>
        <p:spPr/>
        <p:txBody>
          <a:bodyPr/>
          <a:lstStyle/>
          <a:p>
            <a:r>
              <a:rPr lang="en-US"/>
              <a:t>Click to edit Master title style</a:t>
            </a:r>
          </a:p>
        </p:txBody>
      </p:sp>
      <p:sp>
        <p:nvSpPr>
          <p:cNvPr id="8" name="Footer Placeholder 4">
            <a:extLst>
              <a:ext uri="{FF2B5EF4-FFF2-40B4-BE49-F238E27FC236}">
                <a16:creationId xmlns:a16="http://schemas.microsoft.com/office/drawing/2014/main" id="{6C9852A6-0D63-4544-BB64-29BCDF49B54F}"/>
              </a:ext>
            </a:extLst>
          </p:cNvPr>
          <p:cNvSpPr>
            <a:spLocks noGrp="1"/>
          </p:cNvSpPr>
          <p:nvPr>
            <p:ph type="ftr" sz="quarter" idx="3"/>
          </p:nvPr>
        </p:nvSpPr>
        <p:spPr>
          <a:xfrm>
            <a:off x="704850" y="4806951"/>
            <a:ext cx="2895600" cy="197644"/>
          </a:xfrm>
          <a:prstGeom prst="rect">
            <a:avLst/>
          </a:prstGeom>
        </p:spPr>
        <p:txBody>
          <a:bodyPr vert="horz" lIns="91440" tIns="45720" rIns="91440" bIns="45720" rtlCol="0" anchor="ctr"/>
          <a:lstStyle>
            <a:lvl1pPr algn="ctr">
              <a:defRPr sz="700">
                <a:solidFill>
                  <a:schemeClr val="tx2"/>
                </a:solidFill>
                <a:latin typeface="+mn-lt"/>
              </a:defRPr>
            </a:lvl1pPr>
          </a:lstStyle>
          <a:p>
            <a:pPr algn="l"/>
            <a:r>
              <a:rPr lang="ar-YE" dirty="0"/>
              <a:t>©</a:t>
            </a:r>
            <a:r>
              <a:rPr lang="en-US" dirty="0"/>
              <a:t>2014-2020 Brook S.E. Schoenfield, All Rights Reserved.</a:t>
            </a:r>
          </a:p>
        </p:txBody>
      </p:sp>
    </p:spTree>
    <p:extLst>
      <p:ext uri="{BB962C8B-B14F-4D97-AF65-F5344CB8AC3E}">
        <p14:creationId xmlns:p14="http://schemas.microsoft.com/office/powerpoint/2010/main" val="2810813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C3B809-2B3F-DB40-BE37-C8CDFF05DC2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30673C85-22B4-B84E-9EEA-5215E0FC1759}"/>
              </a:ext>
            </a:extLst>
          </p:cNvPr>
          <p:cNvSpPr>
            <a:spLocks noGrp="1"/>
          </p:cNvSpPr>
          <p:nvPr>
            <p:ph type="ftr" sz="quarter" idx="3"/>
          </p:nvPr>
        </p:nvSpPr>
        <p:spPr>
          <a:xfrm>
            <a:off x="704850" y="4806951"/>
            <a:ext cx="2895600" cy="197644"/>
          </a:xfrm>
          <a:prstGeom prst="rect">
            <a:avLst/>
          </a:prstGeom>
        </p:spPr>
        <p:txBody>
          <a:bodyPr vert="horz" lIns="91440" tIns="45720" rIns="91440" bIns="45720" rtlCol="0" anchor="ctr"/>
          <a:lstStyle>
            <a:lvl1pPr algn="ctr">
              <a:defRPr sz="700">
                <a:solidFill>
                  <a:schemeClr val="tx2"/>
                </a:solidFill>
                <a:latin typeface="+mn-lt"/>
              </a:defRPr>
            </a:lvl1pPr>
          </a:lstStyle>
          <a:p>
            <a:pPr algn="l"/>
            <a:r>
              <a:rPr lang="ar-YE" dirty="0"/>
              <a:t>©</a:t>
            </a:r>
            <a:r>
              <a:rPr lang="en-US" dirty="0"/>
              <a:t>2014-2020 Brook S.E. Schoenfield, All Rights Reserved.</a:t>
            </a:r>
          </a:p>
        </p:txBody>
      </p:sp>
    </p:spTree>
    <p:extLst>
      <p:ext uri="{BB962C8B-B14F-4D97-AF65-F5344CB8AC3E}">
        <p14:creationId xmlns:p14="http://schemas.microsoft.com/office/powerpoint/2010/main" val="777151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Big Ima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68350" y="1212850"/>
            <a:ext cx="6400800" cy="3108960"/>
          </a:xfrm>
          <a:prstGeom prst="rect">
            <a:avLst/>
          </a:prstGeom>
        </p:spPr>
        <p:txBody>
          <a:bodyPr/>
          <a:lstStyle/>
          <a:p>
            <a:r>
              <a:rPr lang="en-US"/>
              <a:t>Click icon to add picture</a:t>
            </a:r>
          </a:p>
        </p:txBody>
      </p:sp>
      <p:sp>
        <p:nvSpPr>
          <p:cNvPr id="3" name="Title 2">
            <a:extLst>
              <a:ext uri="{FF2B5EF4-FFF2-40B4-BE49-F238E27FC236}">
                <a16:creationId xmlns:a16="http://schemas.microsoft.com/office/drawing/2014/main" id="{D4DE61F9-E4D9-DA4B-8ECE-17FB1D213DA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BB8E136F-0C4B-2A4A-9190-C5510CA7BE90}"/>
              </a:ext>
            </a:extLst>
          </p:cNvPr>
          <p:cNvSpPr>
            <a:spLocks noGrp="1"/>
          </p:cNvSpPr>
          <p:nvPr>
            <p:ph type="ftr" sz="quarter" idx="3"/>
          </p:nvPr>
        </p:nvSpPr>
        <p:spPr>
          <a:xfrm>
            <a:off x="704850" y="4806951"/>
            <a:ext cx="2895600" cy="197644"/>
          </a:xfrm>
          <a:prstGeom prst="rect">
            <a:avLst/>
          </a:prstGeom>
        </p:spPr>
        <p:txBody>
          <a:bodyPr vert="horz" lIns="91440" tIns="45720" rIns="91440" bIns="45720" rtlCol="0" anchor="ctr"/>
          <a:lstStyle>
            <a:lvl1pPr algn="ctr">
              <a:defRPr sz="700">
                <a:solidFill>
                  <a:schemeClr val="tx2"/>
                </a:solidFill>
                <a:latin typeface="+mn-lt"/>
              </a:defRPr>
            </a:lvl1pPr>
          </a:lstStyle>
          <a:p>
            <a:pPr algn="l"/>
            <a:r>
              <a:rPr lang="ar-YE" dirty="0"/>
              <a:t>©</a:t>
            </a:r>
            <a:r>
              <a:rPr lang="en-US" dirty="0"/>
              <a:t>2014-2020 Brook S.E. Schoenfield, All Rights Reserved.</a:t>
            </a:r>
          </a:p>
        </p:txBody>
      </p:sp>
    </p:spTree>
    <p:extLst>
      <p:ext uri="{BB962C8B-B14F-4D97-AF65-F5344CB8AC3E}">
        <p14:creationId xmlns:p14="http://schemas.microsoft.com/office/powerpoint/2010/main" val="3491993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mage and Caption">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49300" y="457200"/>
            <a:ext cx="6400800" cy="3566160"/>
          </a:xfrm>
          <a:prstGeom prst="rect">
            <a:avLst/>
          </a:prstGeom>
        </p:spPr>
        <p:txBody>
          <a:bodyPr/>
          <a:lstStyle>
            <a:lvl1pPr marL="0" indent="0">
              <a:buFontTx/>
              <a:buNone/>
              <a:defRPr/>
            </a:lvl1pPr>
          </a:lstStyle>
          <a:p>
            <a:r>
              <a:rPr lang="en-US"/>
              <a:t>Click icon to add picture</a:t>
            </a:r>
          </a:p>
        </p:txBody>
      </p:sp>
      <p:sp>
        <p:nvSpPr>
          <p:cNvPr id="10" name="Text Placeholder 9"/>
          <p:cNvSpPr>
            <a:spLocks noGrp="1"/>
          </p:cNvSpPr>
          <p:nvPr>
            <p:ph type="body" sz="quarter" idx="11"/>
          </p:nvPr>
        </p:nvSpPr>
        <p:spPr>
          <a:xfrm>
            <a:off x="749300" y="4095750"/>
            <a:ext cx="6400800" cy="609600"/>
          </a:xfrm>
          <a:prstGeom prst="rect">
            <a:avLst/>
          </a:prstGeom>
        </p:spPr>
        <p:txBody>
          <a:bodyPr lIns="0" tIns="0" rIns="0" bIns="0">
            <a:noAutofit/>
          </a:bodyPr>
          <a:lstStyle>
            <a:lvl1pPr marL="0" indent="0">
              <a:buFontTx/>
              <a:buNone/>
              <a:defRPr sz="1400"/>
            </a:lvl1pPr>
          </a:lstStyle>
          <a:p>
            <a:pPr lvl="0"/>
            <a:r>
              <a:rPr lang="en-US"/>
              <a:t>Click to edit Master text styles</a:t>
            </a:r>
          </a:p>
        </p:txBody>
      </p:sp>
      <p:sp>
        <p:nvSpPr>
          <p:cNvPr id="5" name="Footer Placeholder 4">
            <a:extLst>
              <a:ext uri="{FF2B5EF4-FFF2-40B4-BE49-F238E27FC236}">
                <a16:creationId xmlns:a16="http://schemas.microsoft.com/office/drawing/2014/main" id="{9933A105-AB3B-AD45-887D-1ADEA72CA795}"/>
              </a:ext>
            </a:extLst>
          </p:cNvPr>
          <p:cNvSpPr>
            <a:spLocks noGrp="1"/>
          </p:cNvSpPr>
          <p:nvPr>
            <p:ph type="ftr" sz="quarter" idx="3"/>
          </p:nvPr>
        </p:nvSpPr>
        <p:spPr>
          <a:xfrm>
            <a:off x="704850" y="4806951"/>
            <a:ext cx="2895600" cy="197644"/>
          </a:xfrm>
          <a:prstGeom prst="rect">
            <a:avLst/>
          </a:prstGeom>
        </p:spPr>
        <p:txBody>
          <a:bodyPr vert="horz" lIns="91440" tIns="45720" rIns="91440" bIns="45720" rtlCol="0" anchor="ctr"/>
          <a:lstStyle>
            <a:lvl1pPr algn="ctr">
              <a:defRPr sz="700">
                <a:solidFill>
                  <a:schemeClr val="tx2"/>
                </a:solidFill>
                <a:latin typeface="+mn-lt"/>
              </a:defRPr>
            </a:lvl1pPr>
          </a:lstStyle>
          <a:p>
            <a:pPr algn="l"/>
            <a:r>
              <a:rPr lang="ar-YE" dirty="0"/>
              <a:t>©</a:t>
            </a:r>
            <a:r>
              <a:rPr lang="en-US" dirty="0"/>
              <a:t>2014-2020 Brook S.E. Schoenfield, All Rights Reserved.</a:t>
            </a:r>
          </a:p>
        </p:txBody>
      </p:sp>
    </p:spTree>
    <p:extLst>
      <p:ext uri="{BB962C8B-B14F-4D97-AF65-F5344CB8AC3E}">
        <p14:creationId xmlns:p14="http://schemas.microsoft.com/office/powerpoint/2010/main" val="577801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2059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4251" y="590550"/>
            <a:ext cx="6937150" cy="857250"/>
          </a:xfrm>
        </p:spPr>
        <p:txBody>
          <a:bodyPr anchor="t">
            <a:noAutofit/>
          </a:bodyPr>
          <a:lstStyle>
            <a:lvl1pPr algn="l">
              <a:defRPr sz="2800"/>
            </a:lvl1pPr>
          </a:lstStyle>
          <a:p>
            <a:r>
              <a:rPr lang="en-US"/>
              <a:t>Click to edit Master title style</a:t>
            </a:r>
            <a:endParaRPr lang="en-US" dirty="0"/>
          </a:p>
        </p:txBody>
      </p:sp>
      <p:sp>
        <p:nvSpPr>
          <p:cNvPr id="3" name="Content Placeholder 2"/>
          <p:cNvSpPr>
            <a:spLocks noGrp="1"/>
          </p:cNvSpPr>
          <p:nvPr>
            <p:ph idx="1"/>
          </p:nvPr>
        </p:nvSpPr>
        <p:spPr>
          <a:xfrm>
            <a:off x="457200" y="1504950"/>
            <a:ext cx="6583680" cy="2571750"/>
          </a:xfrm>
        </p:spPr>
        <p:txBody>
          <a:bodyPr lIns="0" tIns="0" rIns="0" bIns="0">
            <a:noAutofit/>
          </a:bodyPr>
          <a:lstStyle>
            <a:lvl1pPr>
              <a:buClr>
                <a:schemeClr val="accent2"/>
              </a:buClr>
              <a:defRPr sz="2000"/>
            </a:lvl1pPr>
            <a:lvl2pPr>
              <a:defRPr sz="18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691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AB9A7-158B-6A4C-B936-60949A4EAF42}" type="datetimeFigureOut">
              <a:rPr lang="en-US" smtClean="0"/>
              <a:t>11/16/20</a:t>
            </a:fld>
            <a:endParaRPr lang="en-US"/>
          </a:p>
        </p:txBody>
      </p:sp>
      <p:sp>
        <p:nvSpPr>
          <p:cNvPr id="7" name="Slide Number Placeholder 6"/>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374883692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AB9A7-158B-6A4C-B936-60949A4EAF42}" type="datetimeFigureOut">
              <a:rPr lang="en-US" smtClean="0"/>
              <a:t>11/16/20</a:t>
            </a:fld>
            <a:endParaRPr lang="en-US"/>
          </a:p>
        </p:txBody>
      </p:sp>
      <p:sp>
        <p:nvSpPr>
          <p:cNvPr id="9" name="Slide Number Placeholder 8"/>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41994096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AB9A7-158B-6A4C-B936-60949A4EAF42}" type="datetimeFigureOut">
              <a:rPr lang="en-US" smtClean="0"/>
              <a:t>11/16/20</a:t>
            </a:fld>
            <a:endParaRPr lang="en-US"/>
          </a:p>
        </p:txBody>
      </p:sp>
      <p:sp>
        <p:nvSpPr>
          <p:cNvPr id="5" name="Slide Number Placeholder 4"/>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214349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AB9A7-158B-6A4C-B936-60949A4EAF42}" type="datetimeFigureOut">
              <a:rPr lang="en-US" smtClean="0"/>
              <a:t>11/16/20</a:t>
            </a:fld>
            <a:endParaRPr 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algn="l"/>
            <a:r>
              <a:rPr lang="ar-YE"/>
              <a:t>©</a:t>
            </a:r>
            <a:r>
              <a:rPr lang="en-US"/>
              <a:t>2019 IOActive, Inc. All Rights Reserved.</a:t>
            </a:r>
            <a:endParaRPr lang="en-US" dirty="0"/>
          </a:p>
        </p:txBody>
      </p:sp>
      <p:sp>
        <p:nvSpPr>
          <p:cNvPr id="4" name="Slide Number Placeholder 3"/>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301349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96AB9A7-158B-6A4C-B936-60949A4EAF42}" type="datetimeFigureOut">
              <a:rPr lang="en-US" smtClean="0"/>
              <a:t>11/16/20</a:t>
            </a:fld>
            <a:endParaRPr lang="en-US"/>
          </a:p>
        </p:txBody>
      </p:sp>
      <p:sp>
        <p:nvSpPr>
          <p:cNvPr id="7" name="Slide Number Placeholder 6"/>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136604787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96AB9A7-158B-6A4C-B936-60949A4EAF42}" type="datetimeFigureOut">
              <a:rPr lang="en-US" smtClean="0"/>
              <a:t>11/16/20</a:t>
            </a:fld>
            <a:endParaRPr lang="en-US"/>
          </a:p>
        </p:txBody>
      </p:sp>
      <p:sp>
        <p:nvSpPr>
          <p:cNvPr id="7" name="Slide Number Placeholder 6"/>
          <p:cNvSpPr>
            <a:spLocks noGrp="1"/>
          </p:cNvSpPr>
          <p:nvPr>
            <p:ph type="sldNum" sz="quarter" idx="12"/>
          </p:nvPr>
        </p:nvSpPr>
        <p:spPr/>
        <p:txBody>
          <a:bodyPr/>
          <a:lstStyle/>
          <a:p>
            <a:fld id="{2B56B4BA-1A77-024B-8919-1182CE88FB10}" type="slidenum">
              <a:rPr lang="en-US" smtClean="0"/>
              <a:t>‹#›</a:t>
            </a:fld>
            <a:endParaRPr lang="en-US"/>
          </a:p>
        </p:txBody>
      </p:sp>
    </p:spTree>
    <p:extLst>
      <p:ext uri="{BB962C8B-B14F-4D97-AF65-F5344CB8AC3E}">
        <p14:creationId xmlns:p14="http://schemas.microsoft.com/office/powerpoint/2010/main" val="119160197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2.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11/16/20</a:t>
            </a:fld>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
        <p:nvSpPr>
          <p:cNvPr id="9" name="Footer Placeholder 4">
            <a:extLst>
              <a:ext uri="{FF2B5EF4-FFF2-40B4-BE49-F238E27FC236}">
                <a16:creationId xmlns:a16="http://schemas.microsoft.com/office/drawing/2014/main" id="{6E3DA77F-41F4-A742-A2DE-1ACE7FA20766}"/>
              </a:ext>
            </a:extLst>
          </p:cNvPr>
          <p:cNvSpPr txBox="1">
            <a:spLocks/>
          </p:cNvSpPr>
          <p:nvPr/>
        </p:nvSpPr>
        <p:spPr>
          <a:xfrm>
            <a:off x="7237069" y="4812738"/>
            <a:ext cx="304800" cy="197644"/>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03D8A5F-5984-154A-8A0C-5C12936F4A2C}" type="slidenum">
              <a:rPr lang="en-US" sz="700" smtClean="0"/>
              <a:t>‹#›</a:t>
            </a:fld>
            <a:endParaRPr lang="en-US" sz="700"/>
          </a:p>
        </p:txBody>
      </p:sp>
      <p:sp>
        <p:nvSpPr>
          <p:cNvPr id="12" name="Footer Placeholder 4">
            <a:extLst>
              <a:ext uri="{FF2B5EF4-FFF2-40B4-BE49-F238E27FC236}">
                <a16:creationId xmlns:a16="http://schemas.microsoft.com/office/drawing/2014/main" id="{33457B41-F082-6F4B-8AF8-7186DA23B6DD}"/>
              </a:ext>
            </a:extLst>
          </p:cNvPr>
          <p:cNvSpPr txBox="1">
            <a:spLocks/>
          </p:cNvSpPr>
          <p:nvPr/>
        </p:nvSpPr>
        <p:spPr>
          <a:xfrm>
            <a:off x="3124200" y="4827847"/>
            <a:ext cx="2895600" cy="197644"/>
          </a:xfrm>
          <a:prstGeom prst="rect">
            <a:avLst/>
          </a:prstGeom>
        </p:spPr>
        <p:txBody>
          <a:bodyPr vert="horz" lIns="68580" tIns="34290" rIns="68580" bIns="34290" rtlCol="0" anchor="ctr"/>
          <a:lstStyle>
            <a:defPPr>
              <a:defRPr lang="en-US"/>
            </a:defPPr>
            <a:lvl1pPr marL="0" algn="ctr" defTabSz="914400" rtl="0" eaLnBrk="1" latinLnBrk="0" hangingPunct="1">
              <a:defRPr sz="933"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ar-YE" sz="700" dirty="0"/>
              <a:t>©</a:t>
            </a:r>
            <a:r>
              <a:rPr lang="en-US" sz="700" dirty="0"/>
              <a:t>2014-2020 Brook S.E. Schoenfield, All Rights Reserved.</a:t>
            </a:r>
          </a:p>
        </p:txBody>
      </p:sp>
    </p:spTree>
    <p:extLst>
      <p:ext uri="{BB962C8B-B14F-4D97-AF65-F5344CB8AC3E}">
        <p14:creationId xmlns:p14="http://schemas.microsoft.com/office/powerpoint/2010/main" val="271984404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14" r:id="rId27"/>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323850"/>
            <a:ext cx="8058150" cy="8382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7" name="Footer Placeholder 4">
            <a:extLst>
              <a:ext uri="{FF2B5EF4-FFF2-40B4-BE49-F238E27FC236}">
                <a16:creationId xmlns:a16="http://schemas.microsoft.com/office/drawing/2014/main" id="{67DB6001-7218-1848-AE45-7B78617E21FE}"/>
              </a:ext>
            </a:extLst>
          </p:cNvPr>
          <p:cNvSpPr>
            <a:spLocks noGrp="1"/>
          </p:cNvSpPr>
          <p:nvPr>
            <p:ph type="ftr" sz="quarter" idx="3"/>
          </p:nvPr>
        </p:nvSpPr>
        <p:spPr>
          <a:xfrm>
            <a:off x="704850" y="4818193"/>
            <a:ext cx="2895600" cy="197644"/>
          </a:xfrm>
          <a:prstGeom prst="rect">
            <a:avLst/>
          </a:prstGeom>
        </p:spPr>
        <p:txBody>
          <a:bodyPr vert="horz" lIns="91440" tIns="45720" rIns="91440" bIns="45720" rtlCol="0" anchor="ctr"/>
          <a:lstStyle>
            <a:lvl1pPr algn="ctr">
              <a:defRPr sz="700">
                <a:solidFill>
                  <a:schemeClr val="tx2"/>
                </a:solidFill>
                <a:latin typeface="+mn-lt"/>
              </a:defRPr>
            </a:lvl1pPr>
          </a:lstStyle>
          <a:p>
            <a:pPr algn="l"/>
            <a:r>
              <a:rPr lang="ar-YE" dirty="0"/>
              <a:t>©</a:t>
            </a:r>
            <a:r>
              <a:rPr lang="en-US" dirty="0"/>
              <a:t>2014-2020 Brook S.E. Schoenfield, All Rights Reserved.</a:t>
            </a:r>
          </a:p>
        </p:txBody>
      </p:sp>
      <p:sp>
        <p:nvSpPr>
          <p:cNvPr id="8" name="Footer Placeholder 4">
            <a:extLst>
              <a:ext uri="{FF2B5EF4-FFF2-40B4-BE49-F238E27FC236}">
                <a16:creationId xmlns:a16="http://schemas.microsoft.com/office/drawing/2014/main" id="{20588BA4-7A63-4B40-9745-31F4E9956C06}"/>
              </a:ext>
            </a:extLst>
          </p:cNvPr>
          <p:cNvSpPr txBox="1">
            <a:spLocks/>
          </p:cNvSpPr>
          <p:nvPr/>
        </p:nvSpPr>
        <p:spPr>
          <a:xfrm>
            <a:off x="7237069" y="4812738"/>
            <a:ext cx="304800" cy="197644"/>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03D8A5F-5984-154A-8A0C-5C12936F4A2C}" type="slidenum">
              <a:rPr lang="en-US" sz="700" smtClean="0"/>
              <a:t>‹#›</a:t>
            </a:fld>
            <a:endParaRPr lang="en-US" sz="700"/>
          </a:p>
        </p:txBody>
      </p:sp>
      <p:sp>
        <p:nvSpPr>
          <p:cNvPr id="12" name="Text Placeholder 11">
            <a:extLst>
              <a:ext uri="{FF2B5EF4-FFF2-40B4-BE49-F238E27FC236}">
                <a16:creationId xmlns:a16="http://schemas.microsoft.com/office/drawing/2014/main" id="{CDAFC00E-3A4A-D842-B176-0EE023FE3A08}"/>
              </a:ext>
            </a:extLst>
          </p:cNvPr>
          <p:cNvSpPr>
            <a:spLocks noGrp="1"/>
          </p:cNvSpPr>
          <p:nvPr>
            <p:ph type="body" idx="1"/>
          </p:nvPr>
        </p:nvSpPr>
        <p:spPr>
          <a:xfrm>
            <a:off x="768350" y="1197843"/>
            <a:ext cx="8058150" cy="32671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80971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Lst>
  <p:hf sldNum="0" hdr="0" dt="0"/>
  <p:txStyles>
    <p:titleStyle>
      <a:lvl1pPr algn="l" defTabSz="914378" rtl="0" eaLnBrk="1" latinLnBrk="0" hangingPunct="1">
        <a:lnSpc>
          <a:spcPts val="3000"/>
        </a:lnSpc>
        <a:spcBef>
          <a:spcPct val="0"/>
        </a:spcBef>
        <a:buNone/>
        <a:defRPr sz="3200" b="0" kern="1200">
          <a:solidFill>
            <a:schemeClr val="tx1"/>
          </a:solidFill>
          <a:latin typeface="+mj-lt"/>
          <a:ea typeface="+mj-ea"/>
          <a:cs typeface="+mj-cs"/>
        </a:defRPr>
      </a:lvl1pPr>
    </p:titleStyle>
    <p:bodyStyle>
      <a:lvl1pPr marL="233357" indent="-233357" algn="l" defTabSz="914378" rtl="0" eaLnBrk="1" latinLnBrk="0" hangingPunct="1">
        <a:spcBef>
          <a:spcPts val="600"/>
        </a:spcBef>
        <a:buClr>
          <a:schemeClr val="accent2"/>
        </a:buClr>
        <a:buSzPct val="110000"/>
        <a:buFont typeface="Arial" panose="020B0604020202020204" pitchFamily="34" charset="0"/>
        <a:buChar char="•"/>
        <a:tabLst/>
        <a:defRPr sz="2400" kern="1200">
          <a:solidFill>
            <a:schemeClr val="tx1"/>
          </a:solidFill>
          <a:latin typeface="+mn-lt"/>
          <a:ea typeface="+mn-ea"/>
          <a:cs typeface="+mn-cs"/>
        </a:defRPr>
      </a:lvl1pPr>
      <a:lvl2pPr marL="692133" indent="-234944" algn="l" defTabSz="914378" rtl="0" eaLnBrk="1" latinLnBrk="0" hangingPunct="1">
        <a:spcBef>
          <a:spcPts val="600"/>
        </a:spcBef>
        <a:buSzPct val="90000"/>
        <a:buFont typeface="Arial" panose="020B0604020202020204" pitchFamily="34" charset="0"/>
        <a:buChar char="–"/>
        <a:tabLst/>
        <a:defRPr sz="2000" kern="1200">
          <a:solidFill>
            <a:schemeClr val="tx1"/>
          </a:solidFill>
          <a:latin typeface="+mn-lt"/>
          <a:ea typeface="+mn-ea"/>
          <a:cs typeface="+mn-cs"/>
        </a:defRPr>
      </a:lvl2pPr>
      <a:lvl3pPr marL="1093761" indent="-179384" algn="l" defTabSz="914378" rtl="0" eaLnBrk="1" latinLnBrk="0" hangingPunct="1">
        <a:spcBef>
          <a:spcPts val="600"/>
        </a:spcBef>
        <a:buFont typeface="Arial" panose="020B0604020202020204" pitchFamily="34" charset="0"/>
        <a:buChar char="•"/>
        <a:tabLst/>
        <a:defRPr sz="1800" kern="1200">
          <a:solidFill>
            <a:schemeClr val="tx1"/>
          </a:solidFill>
          <a:latin typeface="+mn-lt"/>
          <a:ea typeface="+mn-ea"/>
          <a:cs typeface="+mn-cs"/>
        </a:defRPr>
      </a:lvl3pPr>
      <a:lvl4pPr marL="1600160" indent="-228594" algn="l" defTabSz="914378" rtl="0" eaLnBrk="1" latinLnBrk="0" hangingPunct="1">
        <a:spcBef>
          <a:spcPts val="600"/>
        </a:spcBef>
        <a:buFont typeface="Arial" panose="020B0604020202020204" pitchFamily="34" charset="0"/>
        <a:buChar char="–"/>
        <a:defRPr sz="1600" kern="1200">
          <a:solidFill>
            <a:schemeClr val="tx1"/>
          </a:solidFill>
          <a:latin typeface="+mn-lt"/>
          <a:ea typeface="+mn-ea"/>
          <a:cs typeface="+mn-cs"/>
        </a:defRPr>
      </a:lvl4pPr>
      <a:lvl5pPr marL="2001788" indent="-173034" algn="l" defTabSz="914378" rtl="0" eaLnBrk="1" latinLnBrk="0" hangingPunct="1">
        <a:spcBef>
          <a:spcPts val="600"/>
        </a:spcBef>
        <a:buSzPct val="90000"/>
        <a:buFont typeface="Wingdings" pitchFamily="2" charset="2"/>
        <a:buChar char="§"/>
        <a:tabLst/>
        <a:defRPr sz="16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6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Merchants/Craftsmen/Farmers and Peasants - THE FEUDAL SYSTEM By:  F.Anderson">
            <a:extLst>
              <a:ext uri="{FF2B5EF4-FFF2-40B4-BE49-F238E27FC236}">
                <a16:creationId xmlns:a16="http://schemas.microsoft.com/office/drawing/2014/main" id="{15683986-327D-674E-9799-6930F85FDBC9}"/>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25296" b="13396"/>
          <a:stretch/>
        </p:blipFill>
        <p:spPr bwMode="auto">
          <a:xfrm>
            <a:off x="20" y="10"/>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2D41DF-DE07-F948-801A-46B914A62EF8}"/>
              </a:ext>
            </a:extLst>
          </p:cNvPr>
          <p:cNvSpPr>
            <a:spLocks noGrp="1"/>
          </p:cNvSpPr>
          <p:nvPr>
            <p:ph type="ctrTitle"/>
          </p:nvPr>
        </p:nvSpPr>
        <p:spPr>
          <a:xfrm>
            <a:off x="1143000" y="841771"/>
            <a:ext cx="6858000" cy="2175389"/>
          </a:xfrm>
        </p:spPr>
        <p:txBody>
          <a:bodyPr>
            <a:normAutofit/>
          </a:bodyPr>
          <a:lstStyle/>
          <a:p>
            <a:r>
              <a:rPr lang="en-US" dirty="0">
                <a:solidFill>
                  <a:srgbClr val="FFFFFF"/>
                </a:solidFill>
              </a:rPr>
              <a:t>Agile Threat Models:</a:t>
            </a:r>
            <a:br>
              <a:rPr lang="en-US" dirty="0">
                <a:solidFill>
                  <a:srgbClr val="FFFFFF"/>
                </a:solidFill>
              </a:rPr>
            </a:br>
            <a:r>
              <a:rPr lang="en-US" i="1" dirty="0">
                <a:solidFill>
                  <a:srgbClr val="FFFFFF"/>
                </a:solidFill>
              </a:rPr>
              <a:t>Oxymoron?</a:t>
            </a:r>
          </a:p>
        </p:txBody>
      </p:sp>
      <p:sp>
        <p:nvSpPr>
          <p:cNvPr id="3" name="Subtitle 2">
            <a:extLst>
              <a:ext uri="{FF2B5EF4-FFF2-40B4-BE49-F238E27FC236}">
                <a16:creationId xmlns:a16="http://schemas.microsoft.com/office/drawing/2014/main" id="{6E74C81B-C824-CE40-818D-55826F0C4C2A}"/>
              </a:ext>
            </a:extLst>
          </p:cNvPr>
          <p:cNvSpPr>
            <a:spLocks noGrp="1"/>
          </p:cNvSpPr>
          <p:nvPr>
            <p:ph type="subTitle" idx="1"/>
          </p:nvPr>
        </p:nvSpPr>
        <p:spPr>
          <a:xfrm>
            <a:off x="1143000" y="3119553"/>
            <a:ext cx="6858000" cy="823796"/>
          </a:xfrm>
        </p:spPr>
        <p:txBody>
          <a:bodyPr>
            <a:normAutofit/>
          </a:bodyPr>
          <a:lstStyle/>
          <a:p>
            <a:r>
              <a:rPr lang="en-US">
                <a:solidFill>
                  <a:srgbClr val="FFFFFF"/>
                </a:solidFill>
              </a:rPr>
              <a:t>Brook S.E. Schoenfield</a:t>
            </a:r>
          </a:p>
          <a:p>
            <a:r>
              <a:rPr lang="en-US">
                <a:solidFill>
                  <a:srgbClr val="FFFFFF"/>
                </a:solidFill>
              </a:rPr>
              <a:t>Author, passionate security architect, curious questioner</a:t>
            </a:r>
          </a:p>
        </p:txBody>
      </p:sp>
    </p:spTree>
    <p:extLst>
      <p:ext uri="{BB962C8B-B14F-4D97-AF65-F5344CB8AC3E}">
        <p14:creationId xmlns:p14="http://schemas.microsoft.com/office/powerpoint/2010/main" val="38650077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5"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a:extLst>
              <a:ext uri="{FF2B5EF4-FFF2-40B4-BE49-F238E27FC236}">
                <a16:creationId xmlns:a16="http://schemas.microsoft.com/office/drawing/2014/main" id="{93946EB6-9702-1042-90C5-01D5B320504D}"/>
              </a:ext>
            </a:extLst>
          </p:cNvPr>
          <p:cNvSpPr>
            <a:spLocks noGrp="1"/>
          </p:cNvSpPr>
          <p:nvPr>
            <p:ph type="title"/>
          </p:nvPr>
        </p:nvSpPr>
        <p:spPr>
          <a:xfrm>
            <a:off x="1319465" y="599160"/>
            <a:ext cx="6505070" cy="786709"/>
          </a:xfrm>
        </p:spPr>
        <p:txBody>
          <a:bodyPr>
            <a:normAutofit/>
          </a:bodyPr>
          <a:lstStyle/>
          <a:p>
            <a:pPr algn="ctr"/>
            <a:r>
              <a:rPr lang="en-US" sz="3000"/>
              <a:t>Context</a:t>
            </a:r>
          </a:p>
        </p:txBody>
      </p:sp>
      <p:graphicFrame>
        <p:nvGraphicFramePr>
          <p:cNvPr id="8" name="Content Placeholder 5">
            <a:extLst>
              <a:ext uri="{FF2B5EF4-FFF2-40B4-BE49-F238E27FC236}">
                <a16:creationId xmlns:a16="http://schemas.microsoft.com/office/drawing/2014/main" id="{13922324-FD38-4BCA-B6B4-FA5AF0B28B98}"/>
              </a:ext>
            </a:extLst>
          </p:cNvPr>
          <p:cNvGraphicFramePr>
            <a:graphicFrameLocks noGrp="1"/>
          </p:cNvGraphicFramePr>
          <p:nvPr>
            <p:ph idx="1"/>
            <p:extLst>
              <p:ext uri="{D42A27DB-BD31-4B8C-83A1-F6EECF244321}">
                <p14:modId xmlns:p14="http://schemas.microsoft.com/office/powerpoint/2010/main" val="3547774284"/>
              </p:ext>
            </p:extLst>
          </p:nvPr>
        </p:nvGraphicFramePr>
        <p:xfrm>
          <a:off x="605791" y="1493232"/>
          <a:ext cx="7932419" cy="313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441294-7467-4126-BC2D-4F5CF081B2C4}"/>
              </a:ext>
            </a:extLst>
          </p:cNvPr>
          <p:cNvPicPr>
            <a:picLocks noChangeAspect="1"/>
          </p:cNvPicPr>
          <p:nvPr/>
        </p:nvPicPr>
        <p:blipFill rotWithShape="1">
          <a:blip r:embed="rId3"/>
          <a:srcRect t="877" b="14853"/>
          <a:stretch/>
        </p:blipFill>
        <p:spPr>
          <a:xfrm>
            <a:off x="20" y="10"/>
            <a:ext cx="9143980" cy="5143490"/>
          </a:xfrm>
          <a:prstGeom prst="rect">
            <a:avLst/>
          </a:prstGeom>
        </p:spPr>
      </p:pic>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7404"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7FC638-71B7-8340-A487-CDF3E2523411}"/>
              </a:ext>
            </a:extLst>
          </p:cNvPr>
          <p:cNvSpPr>
            <a:spLocks noGrp="1"/>
          </p:cNvSpPr>
          <p:nvPr>
            <p:ph type="title"/>
          </p:nvPr>
        </p:nvSpPr>
        <p:spPr>
          <a:xfrm>
            <a:off x="482600" y="241300"/>
            <a:ext cx="5168389" cy="851803"/>
          </a:xfrm>
        </p:spPr>
        <p:txBody>
          <a:bodyPr>
            <a:normAutofit/>
          </a:bodyPr>
          <a:lstStyle/>
          <a:p>
            <a:r>
              <a:rPr lang="en-US" sz="2700"/>
              <a:t>Context: SDLC</a:t>
            </a:r>
            <a:br>
              <a:rPr lang="en-US" sz="2700"/>
            </a:br>
            <a:r>
              <a:rPr lang="en-US" sz="2700"/>
              <a:t>How is software developed?</a:t>
            </a:r>
          </a:p>
        </p:txBody>
      </p:sp>
      <p:grpSp>
        <p:nvGrpSpPr>
          <p:cNvPr id="14" name="Group 1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42340" y="534845"/>
            <a:ext cx="801649" cy="1594967"/>
            <a:chOff x="10918968" y="713127"/>
            <a:chExt cx="1273032" cy="2532832"/>
          </a:xfrm>
        </p:grpSpPr>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637D9584-F0B7-42AE-A5C2-04A673181011}"/>
              </a:ext>
            </a:extLst>
          </p:cNvPr>
          <p:cNvGraphicFramePr>
            <a:graphicFrameLocks noGrp="1"/>
          </p:cNvGraphicFramePr>
          <p:nvPr>
            <p:ph idx="1"/>
            <p:extLst>
              <p:ext uri="{D42A27DB-BD31-4B8C-83A1-F6EECF244321}">
                <p14:modId xmlns:p14="http://schemas.microsoft.com/office/powerpoint/2010/main" val="873560915"/>
              </p:ext>
            </p:extLst>
          </p:nvPr>
        </p:nvGraphicFramePr>
        <p:xfrm>
          <a:off x="482600" y="1337235"/>
          <a:ext cx="5168390" cy="32954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52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765EED4-CA13-544E-A889-6FE5F627C864}"/>
              </a:ext>
            </a:extLst>
          </p:cNvPr>
          <p:cNvSpPr>
            <a:spLocks noGrp="1"/>
          </p:cNvSpPr>
          <p:nvPr>
            <p:ph type="title"/>
          </p:nvPr>
        </p:nvSpPr>
        <p:spPr>
          <a:xfrm>
            <a:off x="4391245" y="1793125"/>
            <a:ext cx="4282855" cy="1557250"/>
          </a:xfrm>
        </p:spPr>
        <p:txBody>
          <a:bodyPr vert="horz" lIns="91440" tIns="45720" rIns="91440" bIns="45720" rtlCol="0" anchor="t">
            <a:noAutofit/>
          </a:bodyPr>
          <a:lstStyle/>
          <a:p>
            <a:r>
              <a:rPr lang="en-US" sz="2400" b="1" dirty="0"/>
              <a:t>“Threat modeling must align with an organization’s development practices.”</a:t>
            </a:r>
            <a:br>
              <a:rPr lang="en-US" sz="2400" b="1" dirty="0"/>
            </a:br>
            <a:r>
              <a:rPr lang="en-US" sz="2000" b="1" dirty="0"/>
              <a:t>-- Threat Modeling Manifesto</a:t>
            </a:r>
            <a:endParaRPr lang="en-US" sz="2400" dirty="0"/>
          </a:p>
        </p:txBody>
      </p:sp>
      <p:sp>
        <p:nvSpPr>
          <p:cNvPr id="5" name="Text Placeholder 4">
            <a:extLst>
              <a:ext uri="{FF2B5EF4-FFF2-40B4-BE49-F238E27FC236}">
                <a16:creationId xmlns:a16="http://schemas.microsoft.com/office/drawing/2014/main" id="{6C354B5F-7073-424D-AB06-5D93BE53CB10}"/>
              </a:ext>
            </a:extLst>
          </p:cNvPr>
          <p:cNvSpPr>
            <a:spLocks noGrp="1"/>
          </p:cNvSpPr>
          <p:nvPr>
            <p:ph type="body" idx="1"/>
          </p:nvPr>
        </p:nvSpPr>
        <p:spPr>
          <a:xfrm>
            <a:off x="4391247" y="3249203"/>
            <a:ext cx="3989573" cy="729135"/>
          </a:xfrm>
        </p:spPr>
        <p:txBody>
          <a:bodyPr vert="horz" lIns="91440" tIns="45720" rIns="91440" bIns="45720" rtlCol="0" anchor="t">
            <a:normAutofit/>
          </a:bodyPr>
          <a:lstStyle/>
          <a:p>
            <a:r>
              <a:rPr lang="en-US" dirty="0"/>
              <a:t>Integrate organically, naturally</a:t>
            </a:r>
          </a:p>
        </p:txBody>
      </p:sp>
      <p:sp>
        <p:nvSpPr>
          <p:cNvPr id="14" name="Freeform: Shape 1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034514" cy="4780901"/>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 y="0"/>
            <a:ext cx="3907610" cy="4657971"/>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Checkmark">
            <a:extLst>
              <a:ext uri="{FF2B5EF4-FFF2-40B4-BE49-F238E27FC236}">
                <a16:creationId xmlns:a16="http://schemas.microsoft.com/office/drawing/2014/main" id="{C195A54C-E703-4BCD-B85F-06FF7B48F4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705" y="976163"/>
            <a:ext cx="2580458" cy="2580458"/>
          </a:xfrm>
          <a:prstGeom prst="rect">
            <a:avLst/>
          </a:prstGeom>
        </p:spPr>
      </p:pic>
    </p:spTree>
    <p:extLst>
      <p:ext uri="{BB962C8B-B14F-4D97-AF65-F5344CB8AC3E}">
        <p14:creationId xmlns:p14="http://schemas.microsoft.com/office/powerpoint/2010/main" val="23571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373761"/>
            <a:ext cx="7426997" cy="4395978"/>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6"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95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E174C5-5100-1A48-86F2-E5DD3D1B2F2C}"/>
              </a:ext>
            </a:extLst>
          </p:cNvPr>
          <p:cNvSpPr>
            <a:spLocks noGrp="1"/>
          </p:cNvSpPr>
          <p:nvPr>
            <p:ph type="title"/>
          </p:nvPr>
        </p:nvSpPr>
        <p:spPr>
          <a:xfrm>
            <a:off x="1143000" y="2082403"/>
            <a:ext cx="6858000" cy="1035891"/>
          </a:xfrm>
        </p:spPr>
        <p:txBody>
          <a:bodyPr vert="horz" lIns="91440" tIns="45720" rIns="91440" bIns="45720" rtlCol="0" anchor="ctr">
            <a:normAutofit/>
          </a:bodyPr>
          <a:lstStyle/>
          <a:p>
            <a:pPr algn="ctr" defTabSz="914400"/>
            <a:r>
              <a:rPr lang="en-US" sz="3000" kern="1200">
                <a:solidFill>
                  <a:schemeClr val="bg2"/>
                </a:solidFill>
                <a:latin typeface="+mj-lt"/>
                <a:ea typeface="+mj-ea"/>
                <a:cs typeface="+mj-cs"/>
              </a:rPr>
              <a:t>Design occurs as a part of implementation?</a:t>
            </a:r>
          </a:p>
        </p:txBody>
      </p:sp>
      <p:sp>
        <p:nvSpPr>
          <p:cNvPr id="3" name="Text Placeholder 2">
            <a:extLst>
              <a:ext uri="{FF2B5EF4-FFF2-40B4-BE49-F238E27FC236}">
                <a16:creationId xmlns:a16="http://schemas.microsoft.com/office/drawing/2014/main" id="{5FECCDF3-BFD3-6C43-9384-AD3043B9645A}"/>
              </a:ext>
            </a:extLst>
          </p:cNvPr>
          <p:cNvSpPr>
            <a:spLocks noGrp="1"/>
          </p:cNvSpPr>
          <p:nvPr>
            <p:ph type="body" idx="1"/>
          </p:nvPr>
        </p:nvSpPr>
        <p:spPr>
          <a:xfrm>
            <a:off x="1143000" y="3371850"/>
            <a:ext cx="6858000" cy="571500"/>
          </a:xfrm>
        </p:spPr>
        <p:txBody>
          <a:bodyPr vert="horz" lIns="91440" tIns="45720" rIns="91440" bIns="45720" rtlCol="0">
            <a:normAutofit/>
          </a:bodyPr>
          <a:lstStyle/>
          <a:p>
            <a:pPr algn="ctr" defTabSz="914400">
              <a:spcBef>
                <a:spcPts val="1000"/>
              </a:spcBef>
            </a:pPr>
            <a:r>
              <a:rPr lang="en-US" sz="1400" kern="1200">
                <a:solidFill>
                  <a:schemeClr val="tx1"/>
                </a:solidFill>
                <a:latin typeface="+mn-lt"/>
                <a:ea typeface="+mn-ea"/>
                <a:cs typeface="+mn-cs"/>
              </a:rPr>
              <a:t>Threat model unfolds with implementation</a:t>
            </a:r>
          </a:p>
        </p:txBody>
      </p:sp>
    </p:spTree>
    <p:extLst>
      <p:ext uri="{BB962C8B-B14F-4D97-AF65-F5344CB8AC3E}">
        <p14:creationId xmlns:p14="http://schemas.microsoft.com/office/powerpoint/2010/main" val="306852011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174C5-5100-1A48-86F2-E5DD3D1B2F2C}"/>
              </a:ext>
            </a:extLst>
          </p:cNvPr>
          <p:cNvSpPr>
            <a:spLocks noGrp="1"/>
          </p:cNvSpPr>
          <p:nvPr>
            <p:ph type="title"/>
          </p:nvPr>
        </p:nvSpPr>
        <p:spPr>
          <a:xfrm>
            <a:off x="4572000" y="1793125"/>
            <a:ext cx="3989575" cy="1557250"/>
          </a:xfrm>
        </p:spPr>
        <p:txBody>
          <a:bodyPr vert="horz" lIns="91440" tIns="45720" rIns="91440" bIns="45720" rtlCol="0" anchor="t">
            <a:normAutofit/>
          </a:bodyPr>
          <a:lstStyle/>
          <a:p>
            <a:pPr defTabSz="914400"/>
            <a:r>
              <a:rPr lang="en-US" sz="3300" kern="1200" dirty="0">
                <a:solidFill>
                  <a:schemeClr val="bg1"/>
                </a:solidFill>
                <a:latin typeface="+mj-lt"/>
                <a:ea typeface="+mj-ea"/>
                <a:cs typeface="+mj-cs"/>
              </a:rPr>
              <a:t>Design occurs before implementation?</a:t>
            </a:r>
          </a:p>
        </p:txBody>
      </p:sp>
      <p:sp>
        <p:nvSpPr>
          <p:cNvPr id="3" name="Text Placeholder 2">
            <a:extLst>
              <a:ext uri="{FF2B5EF4-FFF2-40B4-BE49-F238E27FC236}">
                <a16:creationId xmlns:a16="http://schemas.microsoft.com/office/drawing/2014/main" id="{5FECCDF3-BFD3-6C43-9384-AD3043B9645A}"/>
              </a:ext>
            </a:extLst>
          </p:cNvPr>
          <p:cNvSpPr>
            <a:spLocks noGrp="1"/>
          </p:cNvSpPr>
          <p:nvPr>
            <p:ph type="body" idx="1"/>
          </p:nvPr>
        </p:nvSpPr>
        <p:spPr>
          <a:xfrm>
            <a:off x="4572002" y="2827486"/>
            <a:ext cx="3989573" cy="729135"/>
          </a:xfrm>
        </p:spPr>
        <p:txBody>
          <a:bodyPr vert="horz" lIns="91440" tIns="45720" rIns="91440" bIns="45720" rtlCol="0" anchor="t">
            <a:normAutofit/>
          </a:bodyPr>
          <a:lstStyle/>
          <a:p>
            <a:pPr defTabSz="914400">
              <a:spcBef>
                <a:spcPts val="1000"/>
              </a:spcBef>
            </a:pPr>
            <a:r>
              <a:rPr lang="en-US" sz="1500" kern="1200" dirty="0">
                <a:solidFill>
                  <a:schemeClr val="bg1"/>
                </a:solidFill>
                <a:latin typeface="+mn-lt"/>
                <a:ea typeface="+mn-ea"/>
                <a:cs typeface="+mn-cs"/>
              </a:rPr>
              <a:t>Threat model is a key contributor to design</a:t>
            </a:r>
          </a:p>
        </p:txBody>
      </p:sp>
      <p:sp>
        <p:nvSpPr>
          <p:cNvPr id="12" name="Freeform: Shape 11">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034514" cy="4780901"/>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 y="0"/>
            <a:ext cx="3907610" cy="4657971"/>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esign">
            <a:extLst>
              <a:ext uri="{FF2B5EF4-FFF2-40B4-BE49-F238E27FC236}">
                <a16:creationId xmlns:a16="http://schemas.microsoft.com/office/drawing/2014/main" id="{DFA36498-46DD-4E27-BB06-4F9CCF4E81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705" y="976163"/>
            <a:ext cx="2580458" cy="2580458"/>
          </a:xfrm>
          <a:prstGeom prst="rect">
            <a:avLst/>
          </a:prstGeom>
        </p:spPr>
      </p:pic>
    </p:spTree>
    <p:extLst>
      <p:ext uri="{BB962C8B-B14F-4D97-AF65-F5344CB8AC3E}">
        <p14:creationId xmlns:p14="http://schemas.microsoft.com/office/powerpoint/2010/main" val="394570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isery | Ruby Gloom Wiki | Fandom">
            <a:extLst>
              <a:ext uri="{FF2B5EF4-FFF2-40B4-BE49-F238E27FC236}">
                <a16:creationId xmlns:a16="http://schemas.microsoft.com/office/drawing/2014/main" id="{4B21E716-A7BA-6841-95EE-293BDF51D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31" r="1" b="15048"/>
          <a:stretch/>
        </p:blipFill>
        <p:spPr bwMode="auto">
          <a:xfrm>
            <a:off x="2642616" y="10"/>
            <a:ext cx="6501384" cy="51434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15D082-FE0D-EA4D-B5BB-6ECE047D392E}"/>
              </a:ext>
            </a:extLst>
          </p:cNvPr>
          <p:cNvSpPr>
            <a:spLocks noGrp="1"/>
          </p:cNvSpPr>
          <p:nvPr>
            <p:ph type="title"/>
          </p:nvPr>
        </p:nvSpPr>
        <p:spPr>
          <a:xfrm>
            <a:off x="358485" y="841772"/>
            <a:ext cx="3017520" cy="2403100"/>
          </a:xfrm>
        </p:spPr>
        <p:txBody>
          <a:bodyPr vert="horz" lIns="91440" tIns="45720" rIns="91440" bIns="45720" rtlCol="0" anchor="b">
            <a:normAutofit/>
          </a:bodyPr>
          <a:lstStyle/>
          <a:p>
            <a:pPr defTabSz="914400"/>
            <a:r>
              <a:rPr lang="en-US" sz="3600"/>
              <a:t>Threat model after design is complete?</a:t>
            </a:r>
          </a:p>
        </p:txBody>
      </p:sp>
      <p:sp>
        <p:nvSpPr>
          <p:cNvPr id="3" name="Text Placeholder 2">
            <a:extLst>
              <a:ext uri="{FF2B5EF4-FFF2-40B4-BE49-F238E27FC236}">
                <a16:creationId xmlns:a16="http://schemas.microsoft.com/office/drawing/2014/main" id="{4A79A168-D64D-804B-92A0-AF369145AA31}"/>
              </a:ext>
            </a:extLst>
          </p:cNvPr>
          <p:cNvSpPr>
            <a:spLocks noGrp="1"/>
          </p:cNvSpPr>
          <p:nvPr>
            <p:ph type="body" idx="1"/>
          </p:nvPr>
        </p:nvSpPr>
        <p:spPr>
          <a:xfrm>
            <a:off x="358485" y="3654691"/>
            <a:ext cx="3017519" cy="906106"/>
          </a:xfrm>
        </p:spPr>
        <p:txBody>
          <a:bodyPr vert="horz" lIns="91440" tIns="45720" rIns="91440" bIns="45720" rtlCol="0">
            <a:normAutofit/>
          </a:bodyPr>
          <a:lstStyle/>
          <a:p>
            <a:pPr defTabSz="914400">
              <a:spcBef>
                <a:spcPts val="1000"/>
              </a:spcBef>
            </a:pPr>
            <a:r>
              <a:rPr lang="en-US" sz="1500">
                <a:solidFill>
                  <a:schemeClr val="tx1"/>
                </a:solidFill>
              </a:rPr>
              <a:t>Probably rework</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19686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9810-AE1D-41C0-995A-8A341CA4B770}"/>
              </a:ext>
            </a:extLst>
          </p:cNvPr>
          <p:cNvSpPr>
            <a:spLocks noGrp="1"/>
          </p:cNvSpPr>
          <p:nvPr>
            <p:ph type="title"/>
          </p:nvPr>
        </p:nvSpPr>
        <p:spPr>
          <a:xfrm>
            <a:off x="768351" y="323850"/>
            <a:ext cx="8162636" cy="838200"/>
          </a:xfrm>
        </p:spPr>
        <p:txBody>
          <a:bodyPr/>
          <a:lstStyle/>
          <a:p>
            <a:r>
              <a:rPr lang="en-US" dirty="0"/>
              <a:t>DevOps</a:t>
            </a:r>
          </a:p>
        </p:txBody>
      </p:sp>
      <p:sp>
        <p:nvSpPr>
          <p:cNvPr id="3" name="Subtitle 2"/>
          <p:cNvSpPr>
            <a:spLocks noGrp="1"/>
          </p:cNvSpPr>
          <p:nvPr>
            <p:ph sz="quarter" idx="12"/>
          </p:nvPr>
        </p:nvSpPr>
        <p:spPr/>
        <p:txBody>
          <a:bodyPr anchor="ct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Interdependent infinite loops </a:t>
            </a:r>
          </a:p>
          <a:p>
            <a:pPr marL="0" indent="0" algn="ctr">
              <a:buNone/>
            </a:pPr>
            <a:r>
              <a:rPr lang="en-US" dirty="0"/>
              <a:t>Continuous activity</a:t>
            </a:r>
          </a:p>
        </p:txBody>
      </p:sp>
      <p:pic>
        <p:nvPicPr>
          <p:cNvPr id="5" name="Picture 4">
            <a:extLst>
              <a:ext uri="{FF2B5EF4-FFF2-40B4-BE49-F238E27FC236}">
                <a16:creationId xmlns:a16="http://schemas.microsoft.com/office/drawing/2014/main" id="{CF8DE0C4-BFC7-4A42-96D7-406B4AC7383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3663" y="1129958"/>
            <a:ext cx="3473264" cy="1956606"/>
          </a:xfrm>
          <a:prstGeom prst="rect">
            <a:avLst/>
          </a:prstGeom>
        </p:spPr>
      </p:pic>
      <p:sp>
        <p:nvSpPr>
          <p:cNvPr id="7" name="Arrow: Right 6">
            <a:extLst>
              <a:ext uri="{FF2B5EF4-FFF2-40B4-BE49-F238E27FC236}">
                <a16:creationId xmlns:a16="http://schemas.microsoft.com/office/drawing/2014/main" id="{83686F8C-001E-4F52-950F-03407B9A7BB9}"/>
              </a:ext>
            </a:extLst>
          </p:cNvPr>
          <p:cNvSpPr/>
          <p:nvPr/>
        </p:nvSpPr>
        <p:spPr>
          <a:xfrm>
            <a:off x="4797425" y="1940146"/>
            <a:ext cx="803250" cy="33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 19">
            <a:extLst>
              <a:ext uri="{FF2B5EF4-FFF2-40B4-BE49-F238E27FC236}">
                <a16:creationId xmlns:a16="http://schemas.microsoft.com/office/drawing/2014/main" id="{56500D68-4113-495C-993A-81E3F3016349}"/>
              </a:ext>
            </a:extLst>
          </p:cNvPr>
          <p:cNvGrpSpPr/>
          <p:nvPr/>
        </p:nvGrpSpPr>
        <p:grpSpPr>
          <a:xfrm>
            <a:off x="5978873" y="607964"/>
            <a:ext cx="3038908" cy="3000594"/>
            <a:chOff x="4295020" y="1389354"/>
            <a:chExt cx="3542875" cy="3413095"/>
          </a:xfrm>
        </p:grpSpPr>
        <p:grpSp>
          <p:nvGrpSpPr>
            <p:cNvPr id="22" name="Group 21">
              <a:extLst>
                <a:ext uri="{FF2B5EF4-FFF2-40B4-BE49-F238E27FC236}">
                  <a16:creationId xmlns:a16="http://schemas.microsoft.com/office/drawing/2014/main" id="{62AC01FD-90B6-44B5-BDBB-D26ED67BF847}"/>
                </a:ext>
              </a:extLst>
            </p:cNvPr>
            <p:cNvGrpSpPr/>
            <p:nvPr/>
          </p:nvGrpSpPr>
          <p:grpSpPr>
            <a:xfrm rot="17575208">
              <a:off x="4607901" y="1908808"/>
              <a:ext cx="1496297" cy="1510831"/>
              <a:chOff x="2205627" y="2440112"/>
              <a:chExt cx="2082014" cy="1977776"/>
            </a:xfrm>
          </p:grpSpPr>
          <p:sp>
            <p:nvSpPr>
              <p:cNvPr id="57" name="Teardrop 56">
                <a:extLst>
                  <a:ext uri="{FF2B5EF4-FFF2-40B4-BE49-F238E27FC236}">
                    <a16:creationId xmlns:a16="http://schemas.microsoft.com/office/drawing/2014/main" id="{ED7DF3E4-253B-4B58-B0F8-AB46B298A389}"/>
                  </a:ext>
                </a:extLst>
              </p:cNvPr>
              <p:cNvSpPr/>
              <p:nvPr/>
            </p:nvSpPr>
            <p:spPr>
              <a:xfrm>
                <a:off x="2205627" y="3429000"/>
                <a:ext cx="1041007" cy="988888"/>
              </a:xfrm>
              <a:prstGeom prst="teardrop">
                <a:avLst/>
              </a:prstGeom>
              <a:noFill/>
              <a:ln w="101600">
                <a:gradFill flip="none" rotWithShape="1">
                  <a:gsLst>
                    <a:gs pos="4000">
                      <a:schemeClr val="accent3">
                        <a:lumMod val="67000"/>
                      </a:schemeClr>
                    </a:gs>
                    <a:gs pos="38000">
                      <a:schemeClr val="accent3">
                        <a:lumMod val="97000"/>
                        <a:lumOff val="3000"/>
                      </a:schemeClr>
                    </a:gs>
                    <a:gs pos="78000">
                      <a:schemeClr val="accent3">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Teardrop 57">
                <a:extLst>
                  <a:ext uri="{FF2B5EF4-FFF2-40B4-BE49-F238E27FC236}">
                    <a16:creationId xmlns:a16="http://schemas.microsoft.com/office/drawing/2014/main" id="{FCECD63B-D5B8-4037-891D-08C6A1285E0D}"/>
                  </a:ext>
                </a:extLst>
              </p:cNvPr>
              <p:cNvSpPr/>
              <p:nvPr/>
            </p:nvSpPr>
            <p:spPr>
              <a:xfrm rot="10800000">
                <a:off x="3246634" y="2440112"/>
                <a:ext cx="1041007" cy="988888"/>
              </a:xfrm>
              <a:prstGeom prst="teardrop">
                <a:avLst/>
              </a:prstGeom>
              <a:noFill/>
              <a:ln w="101600">
                <a:gradFill flip="none" rotWithShape="1">
                  <a:gsLst>
                    <a:gs pos="4000">
                      <a:schemeClr val="accent3">
                        <a:lumMod val="67000"/>
                      </a:schemeClr>
                    </a:gs>
                    <a:gs pos="38000">
                      <a:schemeClr val="accent3">
                        <a:lumMod val="97000"/>
                        <a:lumOff val="3000"/>
                      </a:schemeClr>
                    </a:gs>
                    <a:gs pos="78000">
                      <a:schemeClr val="accent3">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 name="Group 23">
              <a:extLst>
                <a:ext uri="{FF2B5EF4-FFF2-40B4-BE49-F238E27FC236}">
                  <a16:creationId xmlns:a16="http://schemas.microsoft.com/office/drawing/2014/main" id="{790086E8-3180-4075-8FE6-D0EE5FC1AF0B}"/>
                </a:ext>
              </a:extLst>
            </p:cNvPr>
            <p:cNvGrpSpPr/>
            <p:nvPr/>
          </p:nvGrpSpPr>
          <p:grpSpPr>
            <a:xfrm rot="8213320">
              <a:off x="4838483" y="2946318"/>
              <a:ext cx="1473039" cy="1534686"/>
              <a:chOff x="2205627" y="2440112"/>
              <a:chExt cx="2082014" cy="1977776"/>
            </a:xfrm>
          </p:grpSpPr>
          <p:sp>
            <p:nvSpPr>
              <p:cNvPr id="55" name="Teardrop 54">
                <a:extLst>
                  <a:ext uri="{FF2B5EF4-FFF2-40B4-BE49-F238E27FC236}">
                    <a16:creationId xmlns:a16="http://schemas.microsoft.com/office/drawing/2014/main" id="{280326ED-0617-4DC9-83F1-C1B154455B00}"/>
                  </a:ext>
                </a:extLst>
              </p:cNvPr>
              <p:cNvSpPr/>
              <p:nvPr/>
            </p:nvSpPr>
            <p:spPr>
              <a:xfrm>
                <a:off x="2205627" y="3429000"/>
                <a:ext cx="1041007" cy="988888"/>
              </a:xfrm>
              <a:prstGeom prst="teardrop">
                <a:avLst/>
              </a:prstGeom>
              <a:noFill/>
              <a:ln w="10160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Teardrop 55">
                <a:extLst>
                  <a:ext uri="{FF2B5EF4-FFF2-40B4-BE49-F238E27FC236}">
                    <a16:creationId xmlns:a16="http://schemas.microsoft.com/office/drawing/2014/main" id="{80E5B6C6-26F6-464A-82C9-A9CF97509704}"/>
                  </a:ext>
                </a:extLst>
              </p:cNvPr>
              <p:cNvSpPr/>
              <p:nvPr/>
            </p:nvSpPr>
            <p:spPr>
              <a:xfrm rot="10800000">
                <a:off x="3246634" y="2440112"/>
                <a:ext cx="1041007" cy="988888"/>
              </a:xfrm>
              <a:prstGeom prst="teardrop">
                <a:avLst/>
              </a:prstGeom>
              <a:noFill/>
              <a:ln w="10160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26" name="Group 25">
              <a:extLst>
                <a:ext uri="{FF2B5EF4-FFF2-40B4-BE49-F238E27FC236}">
                  <a16:creationId xmlns:a16="http://schemas.microsoft.com/office/drawing/2014/main" id="{88F8DD72-1402-4444-AB4E-E93F1A8EC22F}"/>
                </a:ext>
              </a:extLst>
            </p:cNvPr>
            <p:cNvGrpSpPr/>
            <p:nvPr/>
          </p:nvGrpSpPr>
          <p:grpSpPr>
            <a:xfrm rot="20857104">
              <a:off x="5086685" y="1898023"/>
              <a:ext cx="1473039" cy="1534686"/>
              <a:chOff x="2205627" y="2440112"/>
              <a:chExt cx="2082014" cy="1977776"/>
            </a:xfrm>
          </p:grpSpPr>
          <p:sp>
            <p:nvSpPr>
              <p:cNvPr id="53" name="Teardrop 52">
                <a:extLst>
                  <a:ext uri="{FF2B5EF4-FFF2-40B4-BE49-F238E27FC236}">
                    <a16:creationId xmlns:a16="http://schemas.microsoft.com/office/drawing/2014/main" id="{C2C7F264-6A16-4FD3-8BDD-AF65627F0867}"/>
                  </a:ext>
                </a:extLst>
              </p:cNvPr>
              <p:cNvSpPr/>
              <p:nvPr/>
            </p:nvSpPr>
            <p:spPr>
              <a:xfrm>
                <a:off x="2205627" y="3429000"/>
                <a:ext cx="1041007" cy="988888"/>
              </a:xfrm>
              <a:prstGeom prst="teardrop">
                <a:avLst/>
              </a:prstGeom>
              <a:noFill/>
              <a:ln w="101600">
                <a:gradFill>
                  <a:gsLst>
                    <a:gs pos="0">
                      <a:srgbClr val="B6DEFF"/>
                    </a:gs>
                    <a:gs pos="31000">
                      <a:srgbClr val="2F8497"/>
                    </a:gs>
                    <a:gs pos="62000">
                      <a:srgbClr val="2F98B2"/>
                    </a:gs>
                    <a:gs pos="85000">
                      <a:srgbClr val="1293B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Teardrop 53">
                <a:extLst>
                  <a:ext uri="{FF2B5EF4-FFF2-40B4-BE49-F238E27FC236}">
                    <a16:creationId xmlns:a16="http://schemas.microsoft.com/office/drawing/2014/main" id="{23CA496F-ADC9-48E4-B576-6DEAF4174CE6}"/>
                  </a:ext>
                </a:extLst>
              </p:cNvPr>
              <p:cNvSpPr/>
              <p:nvPr/>
            </p:nvSpPr>
            <p:spPr>
              <a:xfrm rot="10800000">
                <a:off x="3246634" y="2440112"/>
                <a:ext cx="1041007" cy="988888"/>
              </a:xfrm>
              <a:prstGeom prst="teardrop">
                <a:avLst/>
              </a:prstGeom>
              <a:noFill/>
              <a:ln w="101600">
                <a:gradFill>
                  <a:gsLst>
                    <a:gs pos="0">
                      <a:srgbClr val="B6DEFF"/>
                    </a:gs>
                    <a:gs pos="31000">
                      <a:srgbClr val="2F8497"/>
                    </a:gs>
                    <a:gs pos="62000">
                      <a:srgbClr val="2F98B2"/>
                    </a:gs>
                    <a:gs pos="85000">
                      <a:srgbClr val="1293B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 name="Group 27">
              <a:extLst>
                <a:ext uri="{FF2B5EF4-FFF2-40B4-BE49-F238E27FC236}">
                  <a16:creationId xmlns:a16="http://schemas.microsoft.com/office/drawing/2014/main" id="{6A66DC9E-B005-4B51-B492-89C2A067CB07}"/>
                </a:ext>
              </a:extLst>
            </p:cNvPr>
            <p:cNvGrpSpPr/>
            <p:nvPr/>
          </p:nvGrpSpPr>
          <p:grpSpPr>
            <a:xfrm rot="724847">
              <a:off x="4439017" y="2740237"/>
              <a:ext cx="1473039" cy="1534686"/>
              <a:chOff x="2205627" y="2440112"/>
              <a:chExt cx="2082014" cy="1977776"/>
            </a:xfrm>
          </p:grpSpPr>
          <p:sp>
            <p:nvSpPr>
              <p:cNvPr id="51" name="Teardrop 50">
                <a:extLst>
                  <a:ext uri="{FF2B5EF4-FFF2-40B4-BE49-F238E27FC236}">
                    <a16:creationId xmlns:a16="http://schemas.microsoft.com/office/drawing/2014/main" id="{634E2794-67FB-406C-9D40-7C50EB4BA099}"/>
                  </a:ext>
                </a:extLst>
              </p:cNvPr>
              <p:cNvSpPr/>
              <p:nvPr/>
            </p:nvSpPr>
            <p:spPr>
              <a:xfrm>
                <a:off x="2205627" y="3429000"/>
                <a:ext cx="1041007" cy="988888"/>
              </a:xfrm>
              <a:prstGeom prst="teardrop">
                <a:avLst/>
              </a:prstGeom>
              <a:noFill/>
              <a:ln w="101600">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ardrop 51">
                <a:extLst>
                  <a:ext uri="{FF2B5EF4-FFF2-40B4-BE49-F238E27FC236}">
                    <a16:creationId xmlns:a16="http://schemas.microsoft.com/office/drawing/2014/main" id="{49557319-F27A-4FD1-B1B8-AFA6C23FE47B}"/>
                  </a:ext>
                </a:extLst>
              </p:cNvPr>
              <p:cNvSpPr/>
              <p:nvPr/>
            </p:nvSpPr>
            <p:spPr>
              <a:xfrm rot="10800000">
                <a:off x="3246634" y="2440112"/>
                <a:ext cx="1041007" cy="988888"/>
              </a:xfrm>
              <a:prstGeom prst="teardrop">
                <a:avLst/>
              </a:prstGeom>
              <a:noFill/>
              <a:ln w="101600">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30" name="Group 29">
              <a:extLst>
                <a:ext uri="{FF2B5EF4-FFF2-40B4-BE49-F238E27FC236}">
                  <a16:creationId xmlns:a16="http://schemas.microsoft.com/office/drawing/2014/main" id="{3C19186A-F9ED-44AB-9E48-62D3BC96D901}"/>
                </a:ext>
              </a:extLst>
            </p:cNvPr>
            <p:cNvGrpSpPr/>
            <p:nvPr/>
          </p:nvGrpSpPr>
          <p:grpSpPr>
            <a:xfrm rot="1986528">
              <a:off x="5354749" y="2286771"/>
              <a:ext cx="1473039" cy="1534686"/>
              <a:chOff x="2205627" y="2440112"/>
              <a:chExt cx="2082014" cy="1977776"/>
            </a:xfrm>
          </p:grpSpPr>
          <p:sp>
            <p:nvSpPr>
              <p:cNvPr id="49" name="Teardrop 48">
                <a:extLst>
                  <a:ext uri="{FF2B5EF4-FFF2-40B4-BE49-F238E27FC236}">
                    <a16:creationId xmlns:a16="http://schemas.microsoft.com/office/drawing/2014/main" id="{8EB64CA1-6EB8-4E6C-962D-8598333E624F}"/>
                  </a:ext>
                </a:extLst>
              </p:cNvPr>
              <p:cNvSpPr/>
              <p:nvPr/>
            </p:nvSpPr>
            <p:spPr>
              <a:xfrm>
                <a:off x="2205627" y="3429000"/>
                <a:ext cx="1041007" cy="988888"/>
              </a:xfrm>
              <a:prstGeom prst="teardrop">
                <a:avLst/>
              </a:prstGeom>
              <a:noFill/>
              <a:ln w="101600">
                <a:gradFill>
                  <a:gsLst>
                    <a:gs pos="0">
                      <a:srgbClr val="EF8789"/>
                    </a:gs>
                    <a:gs pos="31000">
                      <a:srgbClr val="B45D3D"/>
                    </a:gs>
                    <a:gs pos="62000">
                      <a:srgbClr val="A45E3C"/>
                    </a:gs>
                    <a:gs pos="85000">
                      <a:srgbClr val="EF878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ardrop 49">
                <a:extLst>
                  <a:ext uri="{FF2B5EF4-FFF2-40B4-BE49-F238E27FC236}">
                    <a16:creationId xmlns:a16="http://schemas.microsoft.com/office/drawing/2014/main" id="{8101C2B3-C209-44A7-8E0C-F5531F7DA42D}"/>
                  </a:ext>
                </a:extLst>
              </p:cNvPr>
              <p:cNvSpPr/>
              <p:nvPr/>
            </p:nvSpPr>
            <p:spPr>
              <a:xfrm rot="10800000">
                <a:off x="3246634" y="2440112"/>
                <a:ext cx="1041007" cy="988888"/>
              </a:xfrm>
              <a:prstGeom prst="teardrop">
                <a:avLst/>
              </a:prstGeom>
              <a:noFill/>
              <a:ln w="101600">
                <a:gradFill>
                  <a:gsLst>
                    <a:gs pos="0">
                      <a:srgbClr val="EF8789"/>
                    </a:gs>
                    <a:gs pos="31000">
                      <a:srgbClr val="B45D3D"/>
                    </a:gs>
                    <a:gs pos="62000">
                      <a:srgbClr val="A45E3C"/>
                    </a:gs>
                    <a:gs pos="85000">
                      <a:srgbClr val="EF878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 name="Group 32">
              <a:extLst>
                <a:ext uri="{FF2B5EF4-FFF2-40B4-BE49-F238E27FC236}">
                  <a16:creationId xmlns:a16="http://schemas.microsoft.com/office/drawing/2014/main" id="{C7FF14AB-58E3-4E74-878F-F74C1FF4D394}"/>
                </a:ext>
              </a:extLst>
            </p:cNvPr>
            <p:cNvGrpSpPr/>
            <p:nvPr/>
          </p:nvGrpSpPr>
          <p:grpSpPr>
            <a:xfrm rot="5209101">
              <a:off x="5238469" y="2747030"/>
              <a:ext cx="1496297" cy="1510831"/>
              <a:chOff x="2205627" y="2440112"/>
              <a:chExt cx="2082014" cy="1977776"/>
            </a:xfrm>
          </p:grpSpPr>
          <p:sp>
            <p:nvSpPr>
              <p:cNvPr id="47" name="Teardrop 46">
                <a:extLst>
                  <a:ext uri="{FF2B5EF4-FFF2-40B4-BE49-F238E27FC236}">
                    <a16:creationId xmlns:a16="http://schemas.microsoft.com/office/drawing/2014/main" id="{F71A1520-8EB9-4DC8-A05E-A0AA831714F1}"/>
                  </a:ext>
                </a:extLst>
              </p:cNvPr>
              <p:cNvSpPr/>
              <p:nvPr/>
            </p:nvSpPr>
            <p:spPr>
              <a:xfrm>
                <a:off x="2205627" y="3429000"/>
                <a:ext cx="1041007" cy="988888"/>
              </a:xfrm>
              <a:prstGeom prst="teardrop">
                <a:avLst/>
              </a:prstGeom>
              <a:noFill/>
              <a:ln w="101600">
                <a:gradFill>
                  <a:gsLst>
                    <a:gs pos="0">
                      <a:srgbClr val="E2C3FF"/>
                    </a:gs>
                    <a:gs pos="31000">
                      <a:srgbClr val="A588E6"/>
                    </a:gs>
                    <a:gs pos="62000">
                      <a:srgbClr val="714DA2"/>
                    </a:gs>
                    <a:gs pos="84000">
                      <a:srgbClr val="A588E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ardrop 47">
                <a:extLst>
                  <a:ext uri="{FF2B5EF4-FFF2-40B4-BE49-F238E27FC236}">
                    <a16:creationId xmlns:a16="http://schemas.microsoft.com/office/drawing/2014/main" id="{441FE118-28B9-4EC4-8D84-D47D90CBBB0E}"/>
                  </a:ext>
                </a:extLst>
              </p:cNvPr>
              <p:cNvSpPr/>
              <p:nvPr/>
            </p:nvSpPr>
            <p:spPr>
              <a:xfrm rot="10800000">
                <a:off x="3246634" y="2440112"/>
                <a:ext cx="1041007" cy="988888"/>
              </a:xfrm>
              <a:prstGeom prst="teardrop">
                <a:avLst/>
              </a:prstGeom>
              <a:noFill/>
              <a:ln w="101600">
                <a:gradFill>
                  <a:gsLst>
                    <a:gs pos="0">
                      <a:srgbClr val="E2C3FF"/>
                    </a:gs>
                    <a:gs pos="31000">
                      <a:srgbClr val="A588E6"/>
                    </a:gs>
                    <a:gs pos="62000">
                      <a:srgbClr val="714DA2"/>
                    </a:gs>
                    <a:gs pos="84000">
                      <a:srgbClr val="A588E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 name="TextBox 33">
              <a:extLst>
                <a:ext uri="{FF2B5EF4-FFF2-40B4-BE49-F238E27FC236}">
                  <a16:creationId xmlns:a16="http://schemas.microsoft.com/office/drawing/2014/main" id="{A513322C-BD9D-4244-B158-8FC8238C0925}"/>
                </a:ext>
              </a:extLst>
            </p:cNvPr>
            <p:cNvSpPr txBox="1"/>
            <p:nvPr/>
          </p:nvSpPr>
          <p:spPr>
            <a:xfrm>
              <a:off x="5862267" y="2110455"/>
              <a:ext cx="432076" cy="249438"/>
            </a:xfrm>
            <a:prstGeom prst="rect">
              <a:avLst/>
            </a:prstGeom>
            <a:noFill/>
          </p:spPr>
          <p:txBody>
            <a:bodyPr wrap="none" rtlCol="0">
              <a:spAutoFit/>
            </a:bodyPr>
            <a:lstStyle/>
            <a:p>
              <a:r>
                <a:rPr lang="en-US" sz="825" dirty="0"/>
                <a:t>Plan</a:t>
              </a:r>
            </a:p>
          </p:txBody>
        </p:sp>
        <p:sp>
          <p:nvSpPr>
            <p:cNvPr id="35" name="TextBox 34">
              <a:extLst>
                <a:ext uri="{FF2B5EF4-FFF2-40B4-BE49-F238E27FC236}">
                  <a16:creationId xmlns:a16="http://schemas.microsoft.com/office/drawing/2014/main" id="{9F66495C-CD7B-49B5-BA9C-3BB6A6B04990}"/>
                </a:ext>
              </a:extLst>
            </p:cNvPr>
            <p:cNvSpPr txBox="1"/>
            <p:nvPr/>
          </p:nvSpPr>
          <p:spPr>
            <a:xfrm>
              <a:off x="4833564" y="2056440"/>
              <a:ext cx="547944" cy="249438"/>
            </a:xfrm>
            <a:prstGeom prst="rect">
              <a:avLst/>
            </a:prstGeom>
            <a:noFill/>
          </p:spPr>
          <p:txBody>
            <a:bodyPr wrap="none" rtlCol="0">
              <a:spAutoFit/>
            </a:bodyPr>
            <a:lstStyle/>
            <a:p>
              <a:r>
                <a:rPr lang="en-US" sz="825" dirty="0"/>
                <a:t>Create</a:t>
              </a:r>
            </a:p>
          </p:txBody>
        </p:sp>
        <p:sp>
          <p:nvSpPr>
            <p:cNvPr id="36" name="TextBox 35">
              <a:extLst>
                <a:ext uri="{FF2B5EF4-FFF2-40B4-BE49-F238E27FC236}">
                  <a16:creationId xmlns:a16="http://schemas.microsoft.com/office/drawing/2014/main" id="{236A16CC-28E8-4655-8503-4491FF57B476}"/>
                </a:ext>
              </a:extLst>
            </p:cNvPr>
            <p:cNvSpPr txBox="1"/>
            <p:nvPr/>
          </p:nvSpPr>
          <p:spPr>
            <a:xfrm>
              <a:off x="6280826" y="2847984"/>
              <a:ext cx="628305" cy="249438"/>
            </a:xfrm>
            <a:prstGeom prst="rect">
              <a:avLst/>
            </a:prstGeom>
            <a:noFill/>
          </p:spPr>
          <p:txBody>
            <a:bodyPr wrap="none" rtlCol="0">
              <a:spAutoFit/>
            </a:bodyPr>
            <a:lstStyle/>
            <a:p>
              <a:r>
                <a:rPr lang="en-US" sz="825" dirty="0"/>
                <a:t>Monitor</a:t>
              </a:r>
            </a:p>
          </p:txBody>
        </p:sp>
        <p:sp>
          <p:nvSpPr>
            <p:cNvPr id="37" name="TextBox 36">
              <a:extLst>
                <a:ext uri="{FF2B5EF4-FFF2-40B4-BE49-F238E27FC236}">
                  <a16:creationId xmlns:a16="http://schemas.microsoft.com/office/drawing/2014/main" id="{2684766A-B1B7-4026-A25A-F48B9F5B55D1}"/>
                </a:ext>
              </a:extLst>
            </p:cNvPr>
            <p:cNvSpPr txBox="1"/>
            <p:nvPr/>
          </p:nvSpPr>
          <p:spPr>
            <a:xfrm>
              <a:off x="5994848" y="3721360"/>
              <a:ext cx="704928" cy="249438"/>
            </a:xfrm>
            <a:prstGeom prst="rect">
              <a:avLst/>
            </a:prstGeom>
            <a:noFill/>
          </p:spPr>
          <p:txBody>
            <a:bodyPr wrap="none" rtlCol="0">
              <a:spAutoFit/>
            </a:bodyPr>
            <a:lstStyle/>
            <a:p>
              <a:r>
                <a:rPr lang="en-US" sz="825" dirty="0"/>
                <a:t>Configure</a:t>
              </a:r>
            </a:p>
          </p:txBody>
        </p:sp>
        <p:sp>
          <p:nvSpPr>
            <p:cNvPr id="38" name="TextBox 37">
              <a:extLst>
                <a:ext uri="{FF2B5EF4-FFF2-40B4-BE49-F238E27FC236}">
                  <a16:creationId xmlns:a16="http://schemas.microsoft.com/office/drawing/2014/main" id="{AC1D5E9C-D654-40FE-9C88-0D28873975B2}"/>
                </a:ext>
              </a:extLst>
            </p:cNvPr>
            <p:cNvSpPr txBox="1"/>
            <p:nvPr/>
          </p:nvSpPr>
          <p:spPr>
            <a:xfrm>
              <a:off x="4369329" y="3647692"/>
              <a:ext cx="626436" cy="249438"/>
            </a:xfrm>
            <a:prstGeom prst="rect">
              <a:avLst/>
            </a:prstGeom>
            <a:noFill/>
          </p:spPr>
          <p:txBody>
            <a:bodyPr wrap="none" rtlCol="0">
              <a:spAutoFit/>
            </a:bodyPr>
            <a:lstStyle/>
            <a:p>
              <a:r>
                <a:rPr lang="en-US" sz="825" dirty="0"/>
                <a:t>Package</a:t>
              </a:r>
            </a:p>
          </p:txBody>
        </p:sp>
        <p:sp>
          <p:nvSpPr>
            <p:cNvPr id="39" name="TextBox 38">
              <a:extLst>
                <a:ext uri="{FF2B5EF4-FFF2-40B4-BE49-F238E27FC236}">
                  <a16:creationId xmlns:a16="http://schemas.microsoft.com/office/drawing/2014/main" id="{0FD37614-3532-4A1D-8D7C-7E2618AD0453}"/>
                </a:ext>
              </a:extLst>
            </p:cNvPr>
            <p:cNvSpPr txBox="1"/>
            <p:nvPr/>
          </p:nvSpPr>
          <p:spPr>
            <a:xfrm>
              <a:off x="5199143" y="4093084"/>
              <a:ext cx="604010" cy="249438"/>
            </a:xfrm>
            <a:prstGeom prst="rect">
              <a:avLst/>
            </a:prstGeom>
            <a:noFill/>
          </p:spPr>
          <p:txBody>
            <a:bodyPr wrap="none" rtlCol="0">
              <a:spAutoFit/>
            </a:bodyPr>
            <a:lstStyle/>
            <a:p>
              <a:r>
                <a:rPr lang="en-US" sz="825" dirty="0"/>
                <a:t>Release</a:t>
              </a:r>
            </a:p>
          </p:txBody>
        </p:sp>
        <p:grpSp>
          <p:nvGrpSpPr>
            <p:cNvPr id="40" name="Group 39">
              <a:extLst>
                <a:ext uri="{FF2B5EF4-FFF2-40B4-BE49-F238E27FC236}">
                  <a16:creationId xmlns:a16="http://schemas.microsoft.com/office/drawing/2014/main" id="{1B6D1337-27C0-44A8-9B00-AA2FEF17EAF9}"/>
                </a:ext>
              </a:extLst>
            </p:cNvPr>
            <p:cNvGrpSpPr/>
            <p:nvPr/>
          </p:nvGrpSpPr>
          <p:grpSpPr>
            <a:xfrm rot="14533701">
              <a:off x="4321064" y="2252177"/>
              <a:ext cx="1496297" cy="1510831"/>
              <a:chOff x="2205627" y="2440112"/>
              <a:chExt cx="2082014" cy="1977776"/>
            </a:xfrm>
          </p:grpSpPr>
          <p:sp>
            <p:nvSpPr>
              <p:cNvPr id="45" name="Teardrop 44">
                <a:extLst>
                  <a:ext uri="{FF2B5EF4-FFF2-40B4-BE49-F238E27FC236}">
                    <a16:creationId xmlns:a16="http://schemas.microsoft.com/office/drawing/2014/main" id="{EF2D6A5F-00B6-4CEC-91EE-2DD3BDCC2EEA}"/>
                  </a:ext>
                </a:extLst>
              </p:cNvPr>
              <p:cNvSpPr/>
              <p:nvPr/>
            </p:nvSpPr>
            <p:spPr>
              <a:xfrm>
                <a:off x="2205627" y="3429000"/>
                <a:ext cx="1041007" cy="988888"/>
              </a:xfrm>
              <a:prstGeom prst="teardrop">
                <a:avLst/>
              </a:prstGeom>
              <a:noFill/>
              <a:ln w="101600">
                <a:gradFill flip="none" rotWithShape="1">
                  <a:gsLst>
                    <a:gs pos="0">
                      <a:srgbClr val="A7ABFF"/>
                    </a:gs>
                    <a:gs pos="47000">
                      <a:srgbClr val="1719E2"/>
                    </a:gs>
                    <a:gs pos="100000">
                      <a:srgbClr val="B98EFF"/>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Teardrop 45">
                <a:extLst>
                  <a:ext uri="{FF2B5EF4-FFF2-40B4-BE49-F238E27FC236}">
                    <a16:creationId xmlns:a16="http://schemas.microsoft.com/office/drawing/2014/main" id="{0A897562-4DB3-4BC1-B263-0FE675CDE3E8}"/>
                  </a:ext>
                </a:extLst>
              </p:cNvPr>
              <p:cNvSpPr/>
              <p:nvPr/>
            </p:nvSpPr>
            <p:spPr>
              <a:xfrm rot="10800000">
                <a:off x="3246634" y="2440112"/>
                <a:ext cx="1041007" cy="988888"/>
              </a:xfrm>
              <a:prstGeom prst="teardrop">
                <a:avLst/>
              </a:prstGeom>
              <a:noFill/>
              <a:ln w="101600">
                <a:gradFill flip="none" rotWithShape="1">
                  <a:gsLst>
                    <a:gs pos="0">
                      <a:srgbClr val="A7ABFF"/>
                    </a:gs>
                    <a:gs pos="47000">
                      <a:srgbClr val="1719E2"/>
                    </a:gs>
                    <a:gs pos="100000">
                      <a:srgbClr val="B98EFF"/>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1" name="TextBox 40">
              <a:extLst>
                <a:ext uri="{FF2B5EF4-FFF2-40B4-BE49-F238E27FC236}">
                  <a16:creationId xmlns:a16="http://schemas.microsoft.com/office/drawing/2014/main" id="{8FADBAA8-8555-43A8-8937-C591F46BB013}"/>
                </a:ext>
              </a:extLst>
            </p:cNvPr>
            <p:cNvSpPr txBox="1"/>
            <p:nvPr/>
          </p:nvSpPr>
          <p:spPr>
            <a:xfrm>
              <a:off x="4295020" y="2750533"/>
              <a:ext cx="510567" cy="249438"/>
            </a:xfrm>
            <a:prstGeom prst="rect">
              <a:avLst/>
            </a:prstGeom>
            <a:noFill/>
          </p:spPr>
          <p:txBody>
            <a:bodyPr wrap="none" rtlCol="0">
              <a:spAutoFit/>
            </a:bodyPr>
            <a:lstStyle/>
            <a:p>
              <a:r>
                <a:rPr lang="en-US" sz="825" dirty="0"/>
                <a:t>Verify</a:t>
              </a:r>
            </a:p>
          </p:txBody>
        </p:sp>
        <p:sp>
          <p:nvSpPr>
            <p:cNvPr id="42" name="Curved Right Arrow 45">
              <a:extLst>
                <a:ext uri="{FF2B5EF4-FFF2-40B4-BE49-F238E27FC236}">
                  <a16:creationId xmlns:a16="http://schemas.microsoft.com/office/drawing/2014/main" id="{0C585744-A0FA-4005-901E-5542489D650A}"/>
                </a:ext>
              </a:extLst>
            </p:cNvPr>
            <p:cNvSpPr/>
            <p:nvPr/>
          </p:nvSpPr>
          <p:spPr>
            <a:xfrm rot="10800000">
              <a:off x="6516309" y="1389354"/>
              <a:ext cx="1004748" cy="3413095"/>
            </a:xfrm>
            <a:prstGeom prst="curvedRightArrow">
              <a:avLst>
                <a:gd name="adj1" fmla="val 11746"/>
                <a:gd name="adj2" fmla="val 44156"/>
                <a:gd name="adj3" fmla="val 25000"/>
              </a:avLst>
            </a:prstGeom>
            <a:gradFill flip="none" rotWithShape="1">
              <a:gsLst>
                <a:gs pos="0">
                  <a:schemeClr val="accent1">
                    <a:lumMod val="67000"/>
                  </a:schemeClr>
                </a:gs>
                <a:gs pos="0">
                  <a:schemeClr val="accent1">
                    <a:lumMod val="97000"/>
                    <a:lumOff val="3000"/>
                  </a:schemeClr>
                </a:gs>
                <a:gs pos="7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3" name="TextBox 42">
              <a:extLst>
                <a:ext uri="{FF2B5EF4-FFF2-40B4-BE49-F238E27FC236}">
                  <a16:creationId xmlns:a16="http://schemas.microsoft.com/office/drawing/2014/main" id="{336836A7-62D5-4A5F-9CC0-ED2A24A3E2C6}"/>
                </a:ext>
              </a:extLst>
            </p:cNvPr>
            <p:cNvSpPr txBox="1"/>
            <p:nvPr/>
          </p:nvSpPr>
          <p:spPr>
            <a:xfrm>
              <a:off x="5227979" y="2938124"/>
              <a:ext cx="669420" cy="380866"/>
            </a:xfrm>
            <a:prstGeom prst="rect">
              <a:avLst/>
            </a:prstGeom>
            <a:noFill/>
          </p:spPr>
          <p:txBody>
            <a:bodyPr wrap="none" rtlCol="0">
              <a:spAutoFit/>
            </a:bodyPr>
            <a:lstStyle/>
            <a:p>
              <a:pPr algn="ctr"/>
              <a:r>
                <a:rPr lang="en-US" sz="788" dirty="0"/>
                <a:t>Goals +</a:t>
              </a:r>
            </a:p>
            <a:p>
              <a:pPr algn="ctr"/>
              <a:r>
                <a:rPr lang="en-US" sz="788" dirty="0"/>
                <a:t>Feedback</a:t>
              </a:r>
            </a:p>
          </p:txBody>
        </p:sp>
        <p:sp>
          <p:nvSpPr>
            <p:cNvPr id="44" name="TextBox 43">
              <a:extLst>
                <a:ext uri="{FF2B5EF4-FFF2-40B4-BE49-F238E27FC236}">
                  <a16:creationId xmlns:a16="http://schemas.microsoft.com/office/drawing/2014/main" id="{E40B7C64-E048-4910-BD1D-B270288728F8}"/>
                </a:ext>
              </a:extLst>
            </p:cNvPr>
            <p:cNvSpPr txBox="1"/>
            <p:nvPr/>
          </p:nvSpPr>
          <p:spPr>
            <a:xfrm rot="4250613">
              <a:off x="7105897" y="1870238"/>
              <a:ext cx="1033415" cy="430581"/>
            </a:xfrm>
            <a:prstGeom prst="rect">
              <a:avLst/>
            </a:prstGeom>
            <a:noFill/>
          </p:spPr>
          <p:txBody>
            <a:bodyPr wrap="none" rtlCol="0">
              <a:spAutoFit/>
            </a:bodyPr>
            <a:lstStyle/>
            <a:p>
              <a:r>
                <a:rPr lang="en-US" dirty="0"/>
                <a:t>DevOps</a:t>
              </a:r>
            </a:p>
          </p:txBody>
        </p:sp>
      </p:grpSp>
      <p:sp>
        <p:nvSpPr>
          <p:cNvPr id="4" name="TextBox 3">
            <a:extLst>
              <a:ext uri="{FF2B5EF4-FFF2-40B4-BE49-F238E27FC236}">
                <a16:creationId xmlns:a16="http://schemas.microsoft.com/office/drawing/2014/main" id="{F517C9C9-85E5-FA49-BA69-C9CB8E58FFA0}"/>
              </a:ext>
            </a:extLst>
          </p:cNvPr>
          <p:cNvSpPr txBox="1"/>
          <p:nvPr/>
        </p:nvSpPr>
        <p:spPr>
          <a:xfrm>
            <a:off x="2368622" y="3325061"/>
            <a:ext cx="808235" cy="173124"/>
          </a:xfrm>
          <a:prstGeom prst="rect">
            <a:avLst/>
          </a:prstGeom>
          <a:noFill/>
        </p:spPr>
        <p:txBody>
          <a:bodyPr wrap="none" rtlCol="0">
            <a:spAutoFit/>
          </a:bodyPr>
          <a:lstStyle/>
          <a:p>
            <a:r>
              <a:rPr lang="en-US" sz="525" dirty="0"/>
              <a:t>Image © redmine.com</a:t>
            </a:r>
          </a:p>
        </p:txBody>
      </p:sp>
      <p:sp>
        <p:nvSpPr>
          <p:cNvPr id="59" name="TextBox 58">
            <a:extLst>
              <a:ext uri="{FF2B5EF4-FFF2-40B4-BE49-F238E27FC236}">
                <a16:creationId xmlns:a16="http://schemas.microsoft.com/office/drawing/2014/main" id="{22CCF132-40D3-714B-9A52-6E1242B9D0BD}"/>
              </a:ext>
            </a:extLst>
          </p:cNvPr>
          <p:cNvSpPr txBox="1"/>
          <p:nvPr/>
        </p:nvSpPr>
        <p:spPr>
          <a:xfrm>
            <a:off x="7537817" y="3880308"/>
            <a:ext cx="1341944" cy="324226"/>
          </a:xfrm>
          <a:prstGeom prst="rect">
            <a:avLst/>
          </a:prstGeom>
          <a:noFill/>
        </p:spPr>
        <p:txBody>
          <a:bodyPr wrap="square" rtlCol="0" anchor="t">
            <a:normAutofit/>
          </a:bodyPr>
          <a:lstStyle/>
          <a:p>
            <a:pPr>
              <a:lnSpc>
                <a:spcPct val="90000"/>
              </a:lnSpc>
              <a:spcAft>
                <a:spcPts val="600"/>
              </a:spcAft>
            </a:pPr>
            <a:r>
              <a:rPr lang="en-US" sz="500" dirty="0">
                <a:solidFill>
                  <a:schemeClr val="bg1">
                    <a:lumMod val="75000"/>
                  </a:schemeClr>
                </a:solidFill>
              </a:rPr>
              <a:t>James Ransome &amp; Brook S.E. Schoenfield, </a:t>
            </a:r>
            <a:endParaRPr lang="en-US" sz="500" i="1" dirty="0">
              <a:solidFill>
                <a:schemeClr val="bg1">
                  <a:lumMod val="75000"/>
                </a:schemeClr>
              </a:solidFill>
            </a:endParaRPr>
          </a:p>
          <a:p>
            <a:pPr>
              <a:lnSpc>
                <a:spcPct val="90000"/>
              </a:lnSpc>
              <a:spcAft>
                <a:spcPts val="600"/>
              </a:spcAft>
            </a:pPr>
            <a:r>
              <a:rPr lang="en-US" sz="500" i="1" dirty="0">
                <a:solidFill>
                  <a:schemeClr val="bg1">
                    <a:lumMod val="75000"/>
                  </a:schemeClr>
                </a:solidFill>
              </a:rPr>
              <a:t>Building In Security At Agile Speed</a:t>
            </a:r>
            <a:r>
              <a:rPr lang="en-US" sz="500" dirty="0">
                <a:solidFill>
                  <a:schemeClr val="bg1">
                    <a:lumMod val="75000"/>
                  </a:schemeClr>
                </a:solidFill>
              </a:rPr>
              <a:t>, © 2020 </a:t>
            </a:r>
          </a:p>
        </p:txBody>
      </p:sp>
    </p:spTree>
    <p:extLst>
      <p:ext uri="{BB962C8B-B14F-4D97-AF65-F5344CB8AC3E}">
        <p14:creationId xmlns:p14="http://schemas.microsoft.com/office/powerpoint/2010/main" val="76244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9810-AE1D-41C0-995A-8A341CA4B770}"/>
              </a:ext>
            </a:extLst>
          </p:cNvPr>
          <p:cNvSpPr>
            <a:spLocks noGrp="1"/>
          </p:cNvSpPr>
          <p:nvPr>
            <p:ph type="title"/>
          </p:nvPr>
        </p:nvSpPr>
        <p:spPr>
          <a:xfrm>
            <a:off x="768351" y="323850"/>
            <a:ext cx="8162636" cy="838200"/>
          </a:xfrm>
        </p:spPr>
        <p:txBody>
          <a:bodyPr>
            <a:normAutofit/>
          </a:bodyPr>
          <a:lstStyle/>
          <a:p>
            <a:r>
              <a:rPr lang="en-US" sz="3200" b="1" dirty="0">
                <a:solidFill>
                  <a:srgbClr val="212529"/>
                </a:solidFill>
                <a:latin typeface="-apple-system"/>
              </a:rPr>
              <a:t>“Continuous refinement</a:t>
            </a:r>
            <a:r>
              <a:rPr lang="en-US" sz="3200" dirty="0">
                <a:solidFill>
                  <a:srgbClr val="212529"/>
                </a:solidFill>
                <a:latin typeface="-apple-system"/>
              </a:rPr>
              <a:t> over a single delivery”</a:t>
            </a:r>
            <a:br>
              <a:rPr lang="en-US" sz="3200" dirty="0">
                <a:solidFill>
                  <a:srgbClr val="212529"/>
                </a:solidFill>
                <a:latin typeface="-apple-system"/>
              </a:rPr>
            </a:br>
            <a:r>
              <a:rPr lang="en-US" sz="1600" dirty="0">
                <a:solidFill>
                  <a:srgbClr val="212529"/>
                </a:solidFill>
                <a:latin typeface="-apple-system"/>
              </a:rPr>
              <a:t>--Threat Modeling Manifesto</a:t>
            </a:r>
            <a:endParaRPr lang="en-US" sz="3200" dirty="0">
              <a:solidFill>
                <a:srgbClr val="212529"/>
              </a:solidFill>
              <a:latin typeface="-apple-system"/>
            </a:endParaRPr>
          </a:p>
        </p:txBody>
      </p:sp>
      <p:grpSp>
        <p:nvGrpSpPr>
          <p:cNvPr id="64" name="Group 63">
            <a:extLst>
              <a:ext uri="{FF2B5EF4-FFF2-40B4-BE49-F238E27FC236}">
                <a16:creationId xmlns:a16="http://schemas.microsoft.com/office/drawing/2014/main" id="{E429A1E4-C338-DA48-923E-7D272D2F4B99}"/>
              </a:ext>
            </a:extLst>
          </p:cNvPr>
          <p:cNvGrpSpPr/>
          <p:nvPr/>
        </p:nvGrpSpPr>
        <p:grpSpPr>
          <a:xfrm>
            <a:off x="2268846" y="635192"/>
            <a:ext cx="5153864" cy="4445717"/>
            <a:chOff x="2730143" y="1138196"/>
            <a:chExt cx="6285731" cy="5465726"/>
          </a:xfrm>
        </p:grpSpPr>
        <p:grpSp>
          <p:nvGrpSpPr>
            <p:cNvPr id="13" name="Group 12">
              <a:extLst>
                <a:ext uri="{FF2B5EF4-FFF2-40B4-BE49-F238E27FC236}">
                  <a16:creationId xmlns:a16="http://schemas.microsoft.com/office/drawing/2014/main" id="{9BE43FCC-57A5-184F-A697-A5DA28E4BEA1}"/>
                </a:ext>
              </a:extLst>
            </p:cNvPr>
            <p:cNvGrpSpPr/>
            <p:nvPr/>
          </p:nvGrpSpPr>
          <p:grpSpPr>
            <a:xfrm>
              <a:off x="3221790" y="2530695"/>
              <a:ext cx="3745164" cy="3232035"/>
              <a:chOff x="3221790" y="1994988"/>
              <a:chExt cx="3745164" cy="3232035"/>
            </a:xfrm>
          </p:grpSpPr>
          <p:grpSp>
            <p:nvGrpSpPr>
              <p:cNvPr id="11" name="Group 10">
                <a:extLst>
                  <a:ext uri="{FF2B5EF4-FFF2-40B4-BE49-F238E27FC236}">
                    <a16:creationId xmlns:a16="http://schemas.microsoft.com/office/drawing/2014/main" id="{45FCCEC6-D417-2147-931C-163828119F39}"/>
                  </a:ext>
                </a:extLst>
              </p:cNvPr>
              <p:cNvGrpSpPr/>
              <p:nvPr/>
            </p:nvGrpSpPr>
            <p:grpSpPr>
              <a:xfrm rot="1276594">
                <a:off x="5282285" y="2213890"/>
                <a:ext cx="1684669" cy="1798942"/>
                <a:chOff x="5353382" y="2690729"/>
                <a:chExt cx="1684669" cy="1798942"/>
              </a:xfrm>
            </p:grpSpPr>
            <p:grpSp>
              <p:nvGrpSpPr>
                <p:cNvPr id="26" name="Group 25">
                  <a:extLst>
                    <a:ext uri="{FF2B5EF4-FFF2-40B4-BE49-F238E27FC236}">
                      <a16:creationId xmlns:a16="http://schemas.microsoft.com/office/drawing/2014/main" id="{88F8DD72-1402-4444-AB4E-E93F1A8EC22F}"/>
                    </a:ext>
                  </a:extLst>
                </p:cNvPr>
                <p:cNvGrpSpPr/>
                <p:nvPr/>
              </p:nvGrpSpPr>
              <p:grpSpPr>
                <a:xfrm rot="20857104">
                  <a:off x="5353382" y="2690729"/>
                  <a:ext cx="1684669" cy="1798942"/>
                  <a:chOff x="2205627" y="2440112"/>
                  <a:chExt cx="2082014" cy="1977776"/>
                </a:xfrm>
              </p:grpSpPr>
              <p:sp>
                <p:nvSpPr>
                  <p:cNvPr id="53" name="Teardrop 52">
                    <a:extLst>
                      <a:ext uri="{FF2B5EF4-FFF2-40B4-BE49-F238E27FC236}">
                        <a16:creationId xmlns:a16="http://schemas.microsoft.com/office/drawing/2014/main" id="{C2C7F264-6A16-4FD3-8BDD-AF65627F0867}"/>
                      </a:ext>
                    </a:extLst>
                  </p:cNvPr>
                  <p:cNvSpPr/>
                  <p:nvPr/>
                </p:nvSpPr>
                <p:spPr>
                  <a:xfrm>
                    <a:off x="2205627" y="3429000"/>
                    <a:ext cx="1041007" cy="988888"/>
                  </a:xfrm>
                  <a:prstGeom prst="teardrop">
                    <a:avLst/>
                  </a:prstGeom>
                  <a:noFill/>
                  <a:ln w="101600">
                    <a:gradFill>
                      <a:gsLst>
                        <a:gs pos="0">
                          <a:srgbClr val="B6DEFF"/>
                        </a:gs>
                        <a:gs pos="31000">
                          <a:srgbClr val="2F8497"/>
                        </a:gs>
                        <a:gs pos="62000">
                          <a:srgbClr val="2F98B2"/>
                        </a:gs>
                        <a:gs pos="85000">
                          <a:srgbClr val="1293B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Teardrop 53">
                    <a:extLst>
                      <a:ext uri="{FF2B5EF4-FFF2-40B4-BE49-F238E27FC236}">
                        <a16:creationId xmlns:a16="http://schemas.microsoft.com/office/drawing/2014/main" id="{23CA496F-ADC9-48E4-B576-6DEAF4174CE6}"/>
                      </a:ext>
                    </a:extLst>
                  </p:cNvPr>
                  <p:cNvSpPr/>
                  <p:nvPr/>
                </p:nvSpPr>
                <p:spPr>
                  <a:xfrm rot="10800000">
                    <a:off x="3246634" y="2440112"/>
                    <a:ext cx="1041007" cy="988888"/>
                  </a:xfrm>
                  <a:prstGeom prst="teardrop">
                    <a:avLst/>
                  </a:prstGeom>
                  <a:noFill/>
                  <a:ln w="101600">
                    <a:gradFill>
                      <a:gsLst>
                        <a:gs pos="0">
                          <a:srgbClr val="B6DEFF"/>
                        </a:gs>
                        <a:gs pos="31000">
                          <a:srgbClr val="2F8497"/>
                        </a:gs>
                        <a:gs pos="62000">
                          <a:srgbClr val="2F98B2"/>
                        </a:gs>
                        <a:gs pos="85000">
                          <a:srgbClr val="1293B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34" name="TextBox 33">
                  <a:extLst>
                    <a:ext uri="{FF2B5EF4-FFF2-40B4-BE49-F238E27FC236}">
                      <a16:creationId xmlns:a16="http://schemas.microsoft.com/office/drawing/2014/main" id="{A513322C-BD9D-4244-B158-8FC8238C0925}"/>
                    </a:ext>
                  </a:extLst>
                </p:cNvPr>
                <p:cNvSpPr txBox="1"/>
                <p:nvPr/>
              </p:nvSpPr>
              <p:spPr>
                <a:xfrm>
                  <a:off x="6282236" y="2958266"/>
                  <a:ext cx="452006" cy="269604"/>
                </a:xfrm>
                <a:prstGeom prst="rect">
                  <a:avLst/>
                </a:prstGeom>
                <a:noFill/>
              </p:spPr>
              <p:txBody>
                <a:bodyPr wrap="none" rtlCol="0">
                  <a:spAutoFit/>
                </a:bodyPr>
                <a:lstStyle/>
                <a:p>
                  <a:r>
                    <a:rPr lang="en-US" sz="825" dirty="0"/>
                    <a:t>Plan</a:t>
                  </a:r>
                </a:p>
              </p:txBody>
            </p:sp>
          </p:grpSp>
          <p:grpSp>
            <p:nvGrpSpPr>
              <p:cNvPr id="10" name="Group 9">
                <a:extLst>
                  <a:ext uri="{FF2B5EF4-FFF2-40B4-BE49-F238E27FC236}">
                    <a16:creationId xmlns:a16="http://schemas.microsoft.com/office/drawing/2014/main" id="{CA4AA624-7692-E347-A68D-5D449BFA4283}"/>
                  </a:ext>
                </a:extLst>
              </p:cNvPr>
              <p:cNvGrpSpPr/>
              <p:nvPr/>
            </p:nvGrpSpPr>
            <p:grpSpPr>
              <a:xfrm>
                <a:off x="4099048" y="1994988"/>
                <a:ext cx="1727891" cy="1753943"/>
                <a:chOff x="4797500" y="2711889"/>
                <a:chExt cx="1727891" cy="1753943"/>
              </a:xfrm>
            </p:grpSpPr>
            <p:grpSp>
              <p:nvGrpSpPr>
                <p:cNvPr id="22" name="Group 21">
                  <a:extLst>
                    <a:ext uri="{FF2B5EF4-FFF2-40B4-BE49-F238E27FC236}">
                      <a16:creationId xmlns:a16="http://schemas.microsoft.com/office/drawing/2014/main" id="{62AC01FD-90B6-44B5-BDBB-D26ED67BF847}"/>
                    </a:ext>
                  </a:extLst>
                </p:cNvPr>
                <p:cNvGrpSpPr/>
                <p:nvPr/>
              </p:nvGrpSpPr>
              <p:grpSpPr>
                <a:xfrm rot="17575208">
                  <a:off x="4784474" y="2724915"/>
                  <a:ext cx="1753943" cy="1727891"/>
                  <a:chOff x="2205627" y="2440112"/>
                  <a:chExt cx="2082014" cy="1977776"/>
                </a:xfrm>
              </p:grpSpPr>
              <p:sp>
                <p:nvSpPr>
                  <p:cNvPr id="57" name="Teardrop 56">
                    <a:extLst>
                      <a:ext uri="{FF2B5EF4-FFF2-40B4-BE49-F238E27FC236}">
                        <a16:creationId xmlns:a16="http://schemas.microsoft.com/office/drawing/2014/main" id="{ED7DF3E4-253B-4B58-B0F8-AB46B298A389}"/>
                      </a:ext>
                    </a:extLst>
                  </p:cNvPr>
                  <p:cNvSpPr/>
                  <p:nvPr/>
                </p:nvSpPr>
                <p:spPr>
                  <a:xfrm>
                    <a:off x="2205627" y="3429000"/>
                    <a:ext cx="1041007" cy="988888"/>
                  </a:xfrm>
                  <a:prstGeom prst="teardrop">
                    <a:avLst/>
                  </a:prstGeom>
                  <a:noFill/>
                  <a:ln w="101600">
                    <a:gradFill flip="none" rotWithShape="1">
                      <a:gsLst>
                        <a:gs pos="4000">
                          <a:schemeClr val="accent3">
                            <a:lumMod val="67000"/>
                          </a:schemeClr>
                        </a:gs>
                        <a:gs pos="38000">
                          <a:schemeClr val="accent3">
                            <a:lumMod val="97000"/>
                            <a:lumOff val="3000"/>
                          </a:schemeClr>
                        </a:gs>
                        <a:gs pos="78000">
                          <a:schemeClr val="accent3">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Teardrop 57">
                    <a:extLst>
                      <a:ext uri="{FF2B5EF4-FFF2-40B4-BE49-F238E27FC236}">
                        <a16:creationId xmlns:a16="http://schemas.microsoft.com/office/drawing/2014/main" id="{FCECD63B-D5B8-4037-891D-08C6A1285E0D}"/>
                      </a:ext>
                    </a:extLst>
                  </p:cNvPr>
                  <p:cNvSpPr/>
                  <p:nvPr/>
                </p:nvSpPr>
                <p:spPr>
                  <a:xfrm rot="10800000">
                    <a:off x="3246634" y="2440112"/>
                    <a:ext cx="1041007" cy="988888"/>
                  </a:xfrm>
                  <a:prstGeom prst="teardrop">
                    <a:avLst/>
                  </a:prstGeom>
                  <a:noFill/>
                  <a:ln w="101600">
                    <a:gradFill flip="none" rotWithShape="1">
                      <a:gsLst>
                        <a:gs pos="4000">
                          <a:schemeClr val="accent3">
                            <a:lumMod val="67000"/>
                          </a:schemeClr>
                        </a:gs>
                        <a:gs pos="38000">
                          <a:schemeClr val="accent3">
                            <a:lumMod val="97000"/>
                            <a:lumOff val="3000"/>
                          </a:schemeClr>
                        </a:gs>
                        <a:gs pos="78000">
                          <a:schemeClr val="accent3">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 name="TextBox 34">
                  <a:extLst>
                    <a:ext uri="{FF2B5EF4-FFF2-40B4-BE49-F238E27FC236}">
                      <a16:creationId xmlns:a16="http://schemas.microsoft.com/office/drawing/2014/main" id="{9F66495C-CD7B-49B5-BA9C-3BB6A6B04990}"/>
                    </a:ext>
                  </a:extLst>
                </p:cNvPr>
                <p:cNvSpPr txBox="1"/>
                <p:nvPr/>
              </p:nvSpPr>
              <p:spPr>
                <a:xfrm>
                  <a:off x="5063894" y="2876424"/>
                  <a:ext cx="573219" cy="269604"/>
                </a:xfrm>
                <a:prstGeom prst="rect">
                  <a:avLst/>
                </a:prstGeom>
                <a:noFill/>
              </p:spPr>
              <p:txBody>
                <a:bodyPr wrap="none" rtlCol="0">
                  <a:spAutoFit/>
                </a:bodyPr>
                <a:lstStyle/>
                <a:p>
                  <a:r>
                    <a:rPr lang="en-US" sz="825" dirty="0"/>
                    <a:t>Create</a:t>
                  </a:r>
                </a:p>
              </p:txBody>
            </p:sp>
          </p:grpSp>
          <p:grpSp>
            <p:nvGrpSpPr>
              <p:cNvPr id="12" name="Group 11">
                <a:extLst>
                  <a:ext uri="{FF2B5EF4-FFF2-40B4-BE49-F238E27FC236}">
                    <a16:creationId xmlns:a16="http://schemas.microsoft.com/office/drawing/2014/main" id="{FE1C1B28-C1FD-BA4D-8394-9567B14522B9}"/>
                  </a:ext>
                </a:extLst>
              </p:cNvPr>
              <p:cNvGrpSpPr/>
              <p:nvPr/>
            </p:nvGrpSpPr>
            <p:grpSpPr>
              <a:xfrm rot="3390201">
                <a:off x="4864598" y="3445255"/>
                <a:ext cx="1764595" cy="1798942"/>
                <a:chOff x="5659958" y="3146415"/>
                <a:chExt cx="1764595" cy="1798942"/>
              </a:xfrm>
            </p:grpSpPr>
            <p:grpSp>
              <p:nvGrpSpPr>
                <p:cNvPr id="30" name="Group 29">
                  <a:extLst>
                    <a:ext uri="{FF2B5EF4-FFF2-40B4-BE49-F238E27FC236}">
                      <a16:creationId xmlns:a16="http://schemas.microsoft.com/office/drawing/2014/main" id="{3C19186A-F9ED-44AB-9E48-62D3BC96D901}"/>
                    </a:ext>
                  </a:extLst>
                </p:cNvPr>
                <p:cNvGrpSpPr/>
                <p:nvPr/>
              </p:nvGrpSpPr>
              <p:grpSpPr>
                <a:xfrm rot="1986528">
                  <a:off x="5659958" y="3146415"/>
                  <a:ext cx="1684669" cy="1798942"/>
                  <a:chOff x="2205627" y="2440112"/>
                  <a:chExt cx="2082014" cy="1977776"/>
                </a:xfrm>
              </p:grpSpPr>
              <p:sp>
                <p:nvSpPr>
                  <p:cNvPr id="49" name="Teardrop 48">
                    <a:extLst>
                      <a:ext uri="{FF2B5EF4-FFF2-40B4-BE49-F238E27FC236}">
                        <a16:creationId xmlns:a16="http://schemas.microsoft.com/office/drawing/2014/main" id="{8EB64CA1-6EB8-4E6C-962D-8598333E624F}"/>
                      </a:ext>
                    </a:extLst>
                  </p:cNvPr>
                  <p:cNvSpPr/>
                  <p:nvPr/>
                </p:nvSpPr>
                <p:spPr>
                  <a:xfrm>
                    <a:off x="2205627" y="3429000"/>
                    <a:ext cx="1041007" cy="988888"/>
                  </a:xfrm>
                  <a:prstGeom prst="teardrop">
                    <a:avLst/>
                  </a:prstGeom>
                  <a:noFill/>
                  <a:ln w="101600">
                    <a:gradFill>
                      <a:gsLst>
                        <a:gs pos="0">
                          <a:srgbClr val="EF8789"/>
                        </a:gs>
                        <a:gs pos="31000">
                          <a:srgbClr val="B45D3D"/>
                        </a:gs>
                        <a:gs pos="62000">
                          <a:srgbClr val="A45E3C"/>
                        </a:gs>
                        <a:gs pos="85000">
                          <a:srgbClr val="EF878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ardrop 49">
                    <a:extLst>
                      <a:ext uri="{FF2B5EF4-FFF2-40B4-BE49-F238E27FC236}">
                        <a16:creationId xmlns:a16="http://schemas.microsoft.com/office/drawing/2014/main" id="{8101C2B3-C209-44A7-8E0C-F5531F7DA42D}"/>
                      </a:ext>
                    </a:extLst>
                  </p:cNvPr>
                  <p:cNvSpPr/>
                  <p:nvPr/>
                </p:nvSpPr>
                <p:spPr>
                  <a:xfrm rot="10800000">
                    <a:off x="3246634" y="2440112"/>
                    <a:ext cx="1041007" cy="988888"/>
                  </a:xfrm>
                  <a:prstGeom prst="teardrop">
                    <a:avLst/>
                  </a:prstGeom>
                  <a:noFill/>
                  <a:ln w="101600">
                    <a:gradFill>
                      <a:gsLst>
                        <a:gs pos="0">
                          <a:srgbClr val="EF8789"/>
                        </a:gs>
                        <a:gs pos="31000">
                          <a:srgbClr val="B45D3D"/>
                        </a:gs>
                        <a:gs pos="62000">
                          <a:srgbClr val="A45E3C"/>
                        </a:gs>
                        <a:gs pos="85000">
                          <a:srgbClr val="EF878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6" name="TextBox 35">
                  <a:extLst>
                    <a:ext uri="{FF2B5EF4-FFF2-40B4-BE49-F238E27FC236}">
                      <a16:creationId xmlns:a16="http://schemas.microsoft.com/office/drawing/2014/main" id="{236A16CC-28E8-4655-8503-4491FF57B476}"/>
                    </a:ext>
                  </a:extLst>
                </p:cNvPr>
                <p:cNvSpPr txBox="1"/>
                <p:nvPr/>
              </p:nvSpPr>
              <p:spPr>
                <a:xfrm>
                  <a:off x="6761973" y="3823866"/>
                  <a:ext cx="662580" cy="267451"/>
                </a:xfrm>
                <a:prstGeom prst="rect">
                  <a:avLst/>
                </a:prstGeom>
                <a:noFill/>
              </p:spPr>
              <p:txBody>
                <a:bodyPr wrap="none" rtlCol="0">
                  <a:spAutoFit/>
                </a:bodyPr>
                <a:lstStyle/>
                <a:p>
                  <a:r>
                    <a:rPr lang="en-US" sz="825" dirty="0"/>
                    <a:t>Monitor</a:t>
                  </a:r>
                </a:p>
              </p:txBody>
            </p:sp>
          </p:grpSp>
          <p:grpSp>
            <p:nvGrpSpPr>
              <p:cNvPr id="9" name="Group 8">
                <a:extLst>
                  <a:ext uri="{FF2B5EF4-FFF2-40B4-BE49-F238E27FC236}">
                    <a16:creationId xmlns:a16="http://schemas.microsoft.com/office/drawing/2014/main" id="{835165F0-56CE-2F4C-B348-0B1377EC4BE3}"/>
                  </a:ext>
                </a:extLst>
              </p:cNvPr>
              <p:cNvGrpSpPr/>
              <p:nvPr/>
            </p:nvGrpSpPr>
            <p:grpSpPr>
              <a:xfrm rot="20491448">
                <a:off x="3221790" y="2725544"/>
                <a:ext cx="1727891" cy="1753943"/>
                <a:chOff x="4469454" y="3114383"/>
                <a:chExt cx="1727891" cy="1753943"/>
              </a:xfrm>
            </p:grpSpPr>
            <p:grpSp>
              <p:nvGrpSpPr>
                <p:cNvPr id="40" name="Group 39">
                  <a:extLst>
                    <a:ext uri="{FF2B5EF4-FFF2-40B4-BE49-F238E27FC236}">
                      <a16:creationId xmlns:a16="http://schemas.microsoft.com/office/drawing/2014/main" id="{1B6D1337-27C0-44A8-9B00-AA2FEF17EAF9}"/>
                    </a:ext>
                  </a:extLst>
                </p:cNvPr>
                <p:cNvGrpSpPr/>
                <p:nvPr/>
              </p:nvGrpSpPr>
              <p:grpSpPr>
                <a:xfrm rot="14533701">
                  <a:off x="4456428" y="3127409"/>
                  <a:ext cx="1753943" cy="1727891"/>
                  <a:chOff x="2205627" y="2440112"/>
                  <a:chExt cx="2082014" cy="1977776"/>
                </a:xfrm>
              </p:grpSpPr>
              <p:sp>
                <p:nvSpPr>
                  <p:cNvPr id="45" name="Teardrop 44">
                    <a:extLst>
                      <a:ext uri="{FF2B5EF4-FFF2-40B4-BE49-F238E27FC236}">
                        <a16:creationId xmlns:a16="http://schemas.microsoft.com/office/drawing/2014/main" id="{EF2D6A5F-00B6-4CEC-91EE-2DD3BDCC2EEA}"/>
                      </a:ext>
                    </a:extLst>
                  </p:cNvPr>
                  <p:cNvSpPr/>
                  <p:nvPr/>
                </p:nvSpPr>
                <p:spPr>
                  <a:xfrm>
                    <a:off x="2205627" y="3429000"/>
                    <a:ext cx="1041007" cy="988888"/>
                  </a:xfrm>
                  <a:prstGeom prst="teardrop">
                    <a:avLst/>
                  </a:prstGeom>
                  <a:noFill/>
                  <a:ln w="101600">
                    <a:gradFill flip="none" rotWithShape="1">
                      <a:gsLst>
                        <a:gs pos="0">
                          <a:srgbClr val="A7ABFF"/>
                        </a:gs>
                        <a:gs pos="47000">
                          <a:srgbClr val="1719E2"/>
                        </a:gs>
                        <a:gs pos="100000">
                          <a:srgbClr val="B98EFF"/>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Teardrop 45">
                    <a:extLst>
                      <a:ext uri="{FF2B5EF4-FFF2-40B4-BE49-F238E27FC236}">
                        <a16:creationId xmlns:a16="http://schemas.microsoft.com/office/drawing/2014/main" id="{0A897562-4DB3-4BC1-B263-0FE675CDE3E8}"/>
                      </a:ext>
                    </a:extLst>
                  </p:cNvPr>
                  <p:cNvSpPr/>
                  <p:nvPr/>
                </p:nvSpPr>
                <p:spPr>
                  <a:xfrm rot="10800000">
                    <a:off x="3246634" y="2440112"/>
                    <a:ext cx="1041007" cy="988888"/>
                  </a:xfrm>
                  <a:prstGeom prst="teardrop">
                    <a:avLst/>
                  </a:prstGeom>
                  <a:noFill/>
                  <a:ln w="101600">
                    <a:gradFill flip="none" rotWithShape="1">
                      <a:gsLst>
                        <a:gs pos="0">
                          <a:srgbClr val="A7ABFF"/>
                        </a:gs>
                        <a:gs pos="47000">
                          <a:srgbClr val="1719E2"/>
                        </a:gs>
                        <a:gs pos="100000">
                          <a:srgbClr val="B98EFF"/>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1" name="TextBox 40">
                  <a:extLst>
                    <a:ext uri="{FF2B5EF4-FFF2-40B4-BE49-F238E27FC236}">
                      <a16:creationId xmlns:a16="http://schemas.microsoft.com/office/drawing/2014/main" id="{8FADBAA8-8555-43A8-8937-C591F46BB013}"/>
                    </a:ext>
                  </a:extLst>
                </p:cNvPr>
                <p:cNvSpPr txBox="1"/>
                <p:nvPr/>
              </p:nvSpPr>
              <p:spPr>
                <a:xfrm>
                  <a:off x="4492764" y="3708561"/>
                  <a:ext cx="534118" cy="269604"/>
                </a:xfrm>
                <a:prstGeom prst="rect">
                  <a:avLst/>
                </a:prstGeom>
                <a:noFill/>
              </p:spPr>
              <p:txBody>
                <a:bodyPr wrap="none" rtlCol="0">
                  <a:spAutoFit/>
                </a:bodyPr>
                <a:lstStyle/>
                <a:p>
                  <a:r>
                    <a:rPr lang="en-US" sz="825" dirty="0"/>
                    <a:t>Verify</a:t>
                  </a:r>
                </a:p>
              </p:txBody>
            </p:sp>
          </p:grpSp>
          <p:sp>
            <p:nvSpPr>
              <p:cNvPr id="43" name="TextBox 42">
                <a:extLst>
                  <a:ext uri="{FF2B5EF4-FFF2-40B4-BE49-F238E27FC236}">
                    <a16:creationId xmlns:a16="http://schemas.microsoft.com/office/drawing/2014/main" id="{336836A7-62D5-4A5F-9CC0-ED2A24A3E2C6}"/>
                  </a:ext>
                </a:extLst>
              </p:cNvPr>
              <p:cNvSpPr txBox="1"/>
              <p:nvPr/>
            </p:nvSpPr>
            <p:spPr>
              <a:xfrm>
                <a:off x="4770503" y="3227684"/>
                <a:ext cx="774590" cy="411658"/>
              </a:xfrm>
              <a:prstGeom prst="rect">
                <a:avLst/>
              </a:prstGeom>
              <a:noFill/>
            </p:spPr>
            <p:txBody>
              <a:bodyPr wrap="none" rtlCol="0">
                <a:spAutoFit/>
              </a:bodyPr>
              <a:lstStyle/>
              <a:p>
                <a:pPr algn="ctr"/>
                <a:r>
                  <a:rPr lang="en-US" sz="788" dirty="0">
                    <a:solidFill>
                      <a:schemeClr val="tx1">
                        <a:lumMod val="75000"/>
                        <a:lumOff val="25000"/>
                      </a:schemeClr>
                    </a:solidFill>
                  </a:rPr>
                  <a:t>Goals +</a:t>
                </a:r>
              </a:p>
              <a:p>
                <a:pPr algn="ctr"/>
                <a:r>
                  <a:rPr lang="en-US" sz="788" dirty="0">
                    <a:solidFill>
                      <a:schemeClr val="tx1">
                        <a:lumMod val="75000"/>
                        <a:lumOff val="25000"/>
                      </a:schemeClr>
                    </a:solidFill>
                  </a:rPr>
                  <a:t>Interaction</a:t>
                </a:r>
              </a:p>
            </p:txBody>
          </p:sp>
        </p:grpSp>
        <p:sp>
          <p:nvSpPr>
            <p:cNvPr id="23" name="Freeform 22">
              <a:extLst>
                <a:ext uri="{FF2B5EF4-FFF2-40B4-BE49-F238E27FC236}">
                  <a16:creationId xmlns:a16="http://schemas.microsoft.com/office/drawing/2014/main" id="{E0505843-122E-1646-B49F-79698B849204}"/>
                </a:ext>
              </a:extLst>
            </p:cNvPr>
            <p:cNvSpPr/>
            <p:nvPr/>
          </p:nvSpPr>
          <p:spPr>
            <a:xfrm rot="151404">
              <a:off x="5206143" y="1987167"/>
              <a:ext cx="1242820" cy="760504"/>
            </a:xfrm>
            <a:custGeom>
              <a:avLst/>
              <a:gdLst>
                <a:gd name="connsiteX0" fmla="*/ 1019026 w 1019026"/>
                <a:gd name="connsiteY0" fmla="*/ 618579 h 618579"/>
                <a:gd name="connsiteX1" fmla="*/ 1014241 w 1019026"/>
                <a:gd name="connsiteY1" fmla="*/ 414075 h 618579"/>
                <a:gd name="connsiteX2" fmla="*/ 1004673 w 1019026"/>
                <a:gd name="connsiteY2" fmla="*/ 336168 h 618579"/>
                <a:gd name="connsiteX3" fmla="*/ 999889 w 1019026"/>
                <a:gd name="connsiteY3" fmla="*/ 321561 h 618579"/>
                <a:gd name="connsiteX4" fmla="*/ 985536 w 1019026"/>
                <a:gd name="connsiteY4" fmla="*/ 282608 h 618579"/>
                <a:gd name="connsiteX5" fmla="*/ 937695 w 1019026"/>
                <a:gd name="connsiteY5" fmla="*/ 238785 h 618579"/>
                <a:gd name="connsiteX6" fmla="*/ 894638 w 1019026"/>
                <a:gd name="connsiteY6" fmla="*/ 219309 h 618579"/>
                <a:gd name="connsiteX7" fmla="*/ 818091 w 1019026"/>
                <a:gd name="connsiteY7" fmla="*/ 229047 h 618579"/>
                <a:gd name="connsiteX8" fmla="*/ 794170 w 1019026"/>
                <a:gd name="connsiteY8" fmla="*/ 253393 h 618579"/>
                <a:gd name="connsiteX9" fmla="*/ 779818 w 1019026"/>
                <a:gd name="connsiteY9" fmla="*/ 268000 h 618579"/>
                <a:gd name="connsiteX10" fmla="*/ 765465 w 1019026"/>
                <a:gd name="connsiteY10" fmla="*/ 302084 h 618579"/>
                <a:gd name="connsiteX11" fmla="*/ 770249 w 1019026"/>
                <a:gd name="connsiteY11" fmla="*/ 345906 h 618579"/>
                <a:gd name="connsiteX12" fmla="*/ 784602 w 1019026"/>
                <a:gd name="connsiteY12" fmla="*/ 360514 h 618579"/>
                <a:gd name="connsiteX13" fmla="*/ 813307 w 1019026"/>
                <a:gd name="connsiteY13" fmla="*/ 370252 h 618579"/>
                <a:gd name="connsiteX14" fmla="*/ 842012 w 1019026"/>
                <a:gd name="connsiteY14" fmla="*/ 365383 h 618579"/>
                <a:gd name="connsiteX15" fmla="*/ 865933 w 1019026"/>
                <a:gd name="connsiteY15" fmla="*/ 321561 h 618579"/>
                <a:gd name="connsiteX16" fmla="*/ 870717 w 1019026"/>
                <a:gd name="connsiteY16" fmla="*/ 302084 h 618579"/>
                <a:gd name="connsiteX17" fmla="*/ 875501 w 1019026"/>
                <a:gd name="connsiteY17" fmla="*/ 277739 h 618579"/>
                <a:gd name="connsiteX18" fmla="*/ 870717 w 1019026"/>
                <a:gd name="connsiteY18" fmla="*/ 175486 h 618579"/>
                <a:gd name="connsiteX19" fmla="*/ 856364 w 1019026"/>
                <a:gd name="connsiteY19" fmla="*/ 146272 h 618579"/>
                <a:gd name="connsiteX20" fmla="*/ 822875 w 1019026"/>
                <a:gd name="connsiteY20" fmla="*/ 136533 h 618579"/>
                <a:gd name="connsiteX21" fmla="*/ 765465 w 1019026"/>
                <a:gd name="connsiteY21" fmla="*/ 131664 h 618579"/>
                <a:gd name="connsiteX22" fmla="*/ 703271 w 1019026"/>
                <a:gd name="connsiteY22" fmla="*/ 121926 h 618579"/>
                <a:gd name="connsiteX23" fmla="*/ 669782 w 1019026"/>
                <a:gd name="connsiteY23" fmla="*/ 117057 h 618579"/>
                <a:gd name="connsiteX24" fmla="*/ 540610 w 1019026"/>
                <a:gd name="connsiteY24" fmla="*/ 121926 h 618579"/>
                <a:gd name="connsiteX25" fmla="*/ 511905 w 1019026"/>
                <a:gd name="connsiteY25" fmla="*/ 126795 h 618579"/>
                <a:gd name="connsiteX26" fmla="*/ 483200 w 1019026"/>
                <a:gd name="connsiteY26" fmla="*/ 136533 h 618579"/>
                <a:gd name="connsiteX27" fmla="*/ 483200 w 1019026"/>
                <a:gd name="connsiteY27" fmla="*/ 190094 h 618579"/>
                <a:gd name="connsiteX28" fmla="*/ 497552 w 1019026"/>
                <a:gd name="connsiteY28" fmla="*/ 194963 h 618579"/>
                <a:gd name="connsiteX29" fmla="*/ 540610 w 1019026"/>
                <a:gd name="connsiteY29" fmla="*/ 190094 h 618579"/>
                <a:gd name="connsiteX30" fmla="*/ 559746 w 1019026"/>
                <a:gd name="connsiteY30" fmla="*/ 156010 h 618579"/>
                <a:gd name="connsiteX31" fmla="*/ 559746 w 1019026"/>
                <a:gd name="connsiteY31" fmla="*/ 53758 h 618579"/>
                <a:gd name="connsiteX32" fmla="*/ 550178 w 1019026"/>
                <a:gd name="connsiteY32" fmla="*/ 39150 h 618579"/>
                <a:gd name="connsiteX33" fmla="*/ 521473 w 1019026"/>
                <a:gd name="connsiteY33" fmla="*/ 14805 h 618579"/>
                <a:gd name="connsiteX34" fmla="*/ 492768 w 1019026"/>
                <a:gd name="connsiteY34" fmla="*/ 5066 h 618579"/>
                <a:gd name="connsiteX35" fmla="*/ 478415 w 1019026"/>
                <a:gd name="connsiteY35" fmla="*/ 197 h 618579"/>
                <a:gd name="connsiteX36" fmla="*/ 354027 w 1019026"/>
                <a:gd name="connsiteY36" fmla="*/ 9936 h 618579"/>
                <a:gd name="connsiteX37" fmla="*/ 320538 w 1019026"/>
                <a:gd name="connsiteY37" fmla="*/ 29412 h 618579"/>
                <a:gd name="connsiteX38" fmla="*/ 301401 w 1019026"/>
                <a:gd name="connsiteY38" fmla="*/ 39150 h 618579"/>
                <a:gd name="connsiteX39" fmla="*/ 282265 w 1019026"/>
                <a:gd name="connsiteY39" fmla="*/ 53758 h 618579"/>
                <a:gd name="connsiteX40" fmla="*/ 263128 w 1019026"/>
                <a:gd name="connsiteY40" fmla="*/ 63496 h 618579"/>
                <a:gd name="connsiteX41" fmla="*/ 215287 w 1019026"/>
                <a:gd name="connsiteY41" fmla="*/ 97580 h 618579"/>
                <a:gd name="connsiteX42" fmla="*/ 186582 w 1019026"/>
                <a:gd name="connsiteY42" fmla="*/ 117057 h 618579"/>
                <a:gd name="connsiteX43" fmla="*/ 148308 w 1019026"/>
                <a:gd name="connsiteY43" fmla="*/ 146272 h 618579"/>
                <a:gd name="connsiteX44" fmla="*/ 110035 w 1019026"/>
                <a:gd name="connsiteY44" fmla="*/ 170617 h 618579"/>
                <a:gd name="connsiteX45" fmla="*/ 66978 w 1019026"/>
                <a:gd name="connsiteY45" fmla="*/ 214439 h 618579"/>
                <a:gd name="connsiteX46" fmla="*/ 52625 w 1019026"/>
                <a:gd name="connsiteY46" fmla="*/ 229047 h 618579"/>
                <a:gd name="connsiteX47" fmla="*/ 23920 w 1019026"/>
                <a:gd name="connsiteY47" fmla="*/ 248524 h 618579"/>
                <a:gd name="connsiteX48" fmla="*/ 0 w 1019026"/>
                <a:gd name="connsiteY48" fmla="*/ 243654 h 61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19026" h="618579" extrusionOk="0">
                  <a:moveTo>
                    <a:pt x="1019026" y="618579"/>
                  </a:moveTo>
                  <a:cubicBezTo>
                    <a:pt x="1007392" y="544219"/>
                    <a:pt x="1006627" y="486036"/>
                    <a:pt x="1014241" y="414075"/>
                  </a:cubicBezTo>
                  <a:cubicBezTo>
                    <a:pt x="1015710" y="398227"/>
                    <a:pt x="1005325" y="356030"/>
                    <a:pt x="1004673" y="336168"/>
                  </a:cubicBezTo>
                  <a:cubicBezTo>
                    <a:pt x="1003120" y="331607"/>
                    <a:pt x="1001149" y="327186"/>
                    <a:pt x="999889" y="321561"/>
                  </a:cubicBezTo>
                  <a:cubicBezTo>
                    <a:pt x="994010" y="305930"/>
                    <a:pt x="995676" y="295325"/>
                    <a:pt x="985536" y="282608"/>
                  </a:cubicBezTo>
                  <a:cubicBezTo>
                    <a:pt x="976347" y="269479"/>
                    <a:pt x="953733" y="248547"/>
                    <a:pt x="937695" y="238785"/>
                  </a:cubicBezTo>
                  <a:cubicBezTo>
                    <a:pt x="925603" y="231177"/>
                    <a:pt x="905621" y="225963"/>
                    <a:pt x="894638" y="219309"/>
                  </a:cubicBezTo>
                  <a:cubicBezTo>
                    <a:pt x="868604" y="217612"/>
                    <a:pt x="840923" y="226895"/>
                    <a:pt x="818091" y="229047"/>
                  </a:cubicBezTo>
                  <a:cubicBezTo>
                    <a:pt x="804335" y="232325"/>
                    <a:pt x="803220" y="244162"/>
                    <a:pt x="794170" y="253393"/>
                  </a:cubicBezTo>
                  <a:cubicBezTo>
                    <a:pt x="789575" y="258640"/>
                    <a:pt x="784194" y="262760"/>
                    <a:pt x="779818" y="268000"/>
                  </a:cubicBezTo>
                  <a:cubicBezTo>
                    <a:pt x="772936" y="279288"/>
                    <a:pt x="769490" y="291420"/>
                    <a:pt x="765465" y="302084"/>
                  </a:cubicBezTo>
                  <a:cubicBezTo>
                    <a:pt x="768585" y="319041"/>
                    <a:pt x="767144" y="333753"/>
                    <a:pt x="770249" y="345906"/>
                  </a:cubicBezTo>
                  <a:cubicBezTo>
                    <a:pt x="772555" y="352293"/>
                    <a:pt x="778832" y="356488"/>
                    <a:pt x="784602" y="360514"/>
                  </a:cubicBezTo>
                  <a:cubicBezTo>
                    <a:pt x="793418" y="365499"/>
                    <a:pt x="813307" y="370252"/>
                    <a:pt x="813307" y="370252"/>
                  </a:cubicBezTo>
                  <a:cubicBezTo>
                    <a:pt x="821652" y="368542"/>
                    <a:pt x="833272" y="369428"/>
                    <a:pt x="842012" y="365383"/>
                  </a:cubicBezTo>
                  <a:cubicBezTo>
                    <a:pt x="854382" y="354854"/>
                    <a:pt x="859299" y="337849"/>
                    <a:pt x="865933" y="321561"/>
                  </a:cubicBezTo>
                  <a:cubicBezTo>
                    <a:pt x="867452" y="315639"/>
                    <a:pt x="870117" y="309231"/>
                    <a:pt x="870717" y="302084"/>
                  </a:cubicBezTo>
                  <a:cubicBezTo>
                    <a:pt x="872450" y="294727"/>
                    <a:pt x="875125" y="285131"/>
                    <a:pt x="875501" y="277739"/>
                  </a:cubicBezTo>
                  <a:cubicBezTo>
                    <a:pt x="870346" y="249306"/>
                    <a:pt x="869331" y="209713"/>
                    <a:pt x="870717" y="175486"/>
                  </a:cubicBezTo>
                  <a:cubicBezTo>
                    <a:pt x="870575" y="168871"/>
                    <a:pt x="861350" y="151081"/>
                    <a:pt x="856364" y="146272"/>
                  </a:cubicBezTo>
                  <a:cubicBezTo>
                    <a:pt x="853430" y="143835"/>
                    <a:pt x="823791" y="136657"/>
                    <a:pt x="822875" y="136533"/>
                  </a:cubicBezTo>
                  <a:cubicBezTo>
                    <a:pt x="804321" y="134540"/>
                    <a:pt x="783753" y="136086"/>
                    <a:pt x="765465" y="131664"/>
                  </a:cubicBezTo>
                  <a:cubicBezTo>
                    <a:pt x="706541" y="127930"/>
                    <a:pt x="745215" y="126885"/>
                    <a:pt x="703271" y="121926"/>
                  </a:cubicBezTo>
                  <a:cubicBezTo>
                    <a:pt x="693851" y="120573"/>
                    <a:pt x="680877" y="117273"/>
                    <a:pt x="669782" y="117057"/>
                  </a:cubicBezTo>
                  <a:cubicBezTo>
                    <a:pt x="628616" y="119872"/>
                    <a:pt x="577785" y="120553"/>
                    <a:pt x="540610" y="121926"/>
                  </a:cubicBezTo>
                  <a:cubicBezTo>
                    <a:pt x="530359" y="124294"/>
                    <a:pt x="520809" y="122807"/>
                    <a:pt x="511905" y="126795"/>
                  </a:cubicBezTo>
                  <a:cubicBezTo>
                    <a:pt x="502120" y="129285"/>
                    <a:pt x="483200" y="136532"/>
                    <a:pt x="483200" y="136533"/>
                  </a:cubicBezTo>
                  <a:cubicBezTo>
                    <a:pt x="475807" y="156127"/>
                    <a:pt x="472069" y="163936"/>
                    <a:pt x="483200" y="190094"/>
                  </a:cubicBezTo>
                  <a:cubicBezTo>
                    <a:pt x="485122" y="194854"/>
                    <a:pt x="493014" y="194005"/>
                    <a:pt x="497552" y="194963"/>
                  </a:cubicBezTo>
                  <a:cubicBezTo>
                    <a:pt x="514742" y="192777"/>
                    <a:pt x="526797" y="196017"/>
                    <a:pt x="540610" y="190094"/>
                  </a:cubicBezTo>
                  <a:cubicBezTo>
                    <a:pt x="544810" y="188585"/>
                    <a:pt x="559225" y="156905"/>
                    <a:pt x="559746" y="156010"/>
                  </a:cubicBezTo>
                  <a:cubicBezTo>
                    <a:pt x="567064" y="112797"/>
                    <a:pt x="569594" y="112139"/>
                    <a:pt x="559746" y="53758"/>
                  </a:cubicBezTo>
                  <a:cubicBezTo>
                    <a:pt x="559049" y="48223"/>
                    <a:pt x="554196" y="44471"/>
                    <a:pt x="550178" y="39150"/>
                  </a:cubicBezTo>
                  <a:cubicBezTo>
                    <a:pt x="544844" y="32336"/>
                    <a:pt x="530811" y="18478"/>
                    <a:pt x="521473" y="14805"/>
                  </a:cubicBezTo>
                  <a:cubicBezTo>
                    <a:pt x="511497" y="11389"/>
                    <a:pt x="503984" y="8682"/>
                    <a:pt x="492768" y="5066"/>
                  </a:cubicBezTo>
                  <a:cubicBezTo>
                    <a:pt x="486090" y="3097"/>
                    <a:pt x="482061" y="1084"/>
                    <a:pt x="478415" y="197"/>
                  </a:cubicBezTo>
                  <a:cubicBezTo>
                    <a:pt x="472232" y="1384"/>
                    <a:pt x="387262" y="434"/>
                    <a:pt x="354027" y="9936"/>
                  </a:cubicBezTo>
                  <a:cubicBezTo>
                    <a:pt x="332702" y="17624"/>
                    <a:pt x="338827" y="18465"/>
                    <a:pt x="320538" y="29412"/>
                  </a:cubicBezTo>
                  <a:cubicBezTo>
                    <a:pt x="314640" y="33375"/>
                    <a:pt x="308737" y="35524"/>
                    <a:pt x="301401" y="39150"/>
                  </a:cubicBezTo>
                  <a:cubicBezTo>
                    <a:pt x="294534" y="43491"/>
                    <a:pt x="289015" y="49048"/>
                    <a:pt x="282265" y="53758"/>
                  </a:cubicBezTo>
                  <a:cubicBezTo>
                    <a:pt x="276328" y="56479"/>
                    <a:pt x="269662" y="58526"/>
                    <a:pt x="263128" y="63496"/>
                  </a:cubicBezTo>
                  <a:cubicBezTo>
                    <a:pt x="230604" y="83191"/>
                    <a:pt x="242373" y="77510"/>
                    <a:pt x="215287" y="97580"/>
                  </a:cubicBezTo>
                  <a:cubicBezTo>
                    <a:pt x="206608" y="103708"/>
                    <a:pt x="195775" y="108699"/>
                    <a:pt x="186582" y="117057"/>
                  </a:cubicBezTo>
                  <a:cubicBezTo>
                    <a:pt x="161664" y="141464"/>
                    <a:pt x="184288" y="120898"/>
                    <a:pt x="148308" y="146272"/>
                  </a:cubicBezTo>
                  <a:cubicBezTo>
                    <a:pt x="109794" y="177775"/>
                    <a:pt x="145294" y="149326"/>
                    <a:pt x="110035" y="170617"/>
                  </a:cubicBezTo>
                  <a:cubicBezTo>
                    <a:pt x="86270" y="187594"/>
                    <a:pt x="70424" y="208630"/>
                    <a:pt x="66978" y="214439"/>
                  </a:cubicBezTo>
                  <a:cubicBezTo>
                    <a:pt x="61340" y="219608"/>
                    <a:pt x="58242" y="224579"/>
                    <a:pt x="52625" y="229047"/>
                  </a:cubicBezTo>
                  <a:cubicBezTo>
                    <a:pt x="41800" y="232902"/>
                    <a:pt x="29577" y="248169"/>
                    <a:pt x="23920" y="248524"/>
                  </a:cubicBezTo>
                  <a:cubicBezTo>
                    <a:pt x="17031" y="245005"/>
                    <a:pt x="5500" y="244072"/>
                    <a:pt x="0" y="243654"/>
                  </a:cubicBezTo>
                </a:path>
              </a:pathLst>
            </a:custGeom>
            <a:noFill/>
            <a:ln w="0" cap="rnd">
              <a:tailEnd type="stealth" w="lg" len="lg"/>
              <a:extLst>
                <a:ext uri="{C807C97D-BFC1-408E-A445-0C87EB9F89A2}">
                  <ask:lineSketchStyleProps xmlns:ask="http://schemas.microsoft.com/office/drawing/2018/sketchyshapes" sd="1219033472">
                    <a:custGeom>
                      <a:avLst/>
                      <a:gdLst>
                        <a:gd name="connsiteX0" fmla="*/ 2529444 w 2529444"/>
                        <a:gd name="connsiteY0" fmla="*/ 1508648 h 1508648"/>
                        <a:gd name="connsiteX1" fmla="*/ 2517569 w 2529444"/>
                        <a:gd name="connsiteY1" fmla="*/ 1009885 h 1508648"/>
                        <a:gd name="connsiteX2" fmla="*/ 2493818 w 2529444"/>
                        <a:gd name="connsiteY2" fmla="*/ 819879 h 1508648"/>
                        <a:gd name="connsiteX3" fmla="*/ 2481943 w 2529444"/>
                        <a:gd name="connsiteY3" fmla="*/ 784254 h 1508648"/>
                        <a:gd name="connsiteX4" fmla="*/ 2446317 w 2529444"/>
                        <a:gd name="connsiteY4" fmla="*/ 689251 h 1508648"/>
                        <a:gd name="connsiteX5" fmla="*/ 2327564 w 2529444"/>
                        <a:gd name="connsiteY5" fmla="*/ 582373 h 1508648"/>
                        <a:gd name="connsiteX6" fmla="*/ 2220686 w 2529444"/>
                        <a:gd name="connsiteY6" fmla="*/ 534872 h 1508648"/>
                        <a:gd name="connsiteX7" fmla="*/ 2030681 w 2529444"/>
                        <a:gd name="connsiteY7" fmla="*/ 558622 h 1508648"/>
                        <a:gd name="connsiteX8" fmla="*/ 1971304 w 2529444"/>
                        <a:gd name="connsiteY8" fmla="*/ 617999 h 1508648"/>
                        <a:gd name="connsiteX9" fmla="*/ 1935678 w 2529444"/>
                        <a:gd name="connsiteY9" fmla="*/ 653625 h 1508648"/>
                        <a:gd name="connsiteX10" fmla="*/ 1900052 w 2529444"/>
                        <a:gd name="connsiteY10" fmla="*/ 736752 h 1508648"/>
                        <a:gd name="connsiteX11" fmla="*/ 1911927 w 2529444"/>
                        <a:gd name="connsiteY11" fmla="*/ 843630 h 1508648"/>
                        <a:gd name="connsiteX12" fmla="*/ 1947553 w 2529444"/>
                        <a:gd name="connsiteY12" fmla="*/ 879256 h 1508648"/>
                        <a:gd name="connsiteX13" fmla="*/ 2018805 w 2529444"/>
                        <a:gd name="connsiteY13" fmla="*/ 903007 h 1508648"/>
                        <a:gd name="connsiteX14" fmla="*/ 2090057 w 2529444"/>
                        <a:gd name="connsiteY14" fmla="*/ 891131 h 1508648"/>
                        <a:gd name="connsiteX15" fmla="*/ 2149434 w 2529444"/>
                        <a:gd name="connsiteY15" fmla="*/ 784254 h 1508648"/>
                        <a:gd name="connsiteX16" fmla="*/ 2161309 w 2529444"/>
                        <a:gd name="connsiteY16" fmla="*/ 736752 h 1508648"/>
                        <a:gd name="connsiteX17" fmla="*/ 2173184 w 2529444"/>
                        <a:gd name="connsiteY17" fmla="*/ 677376 h 1508648"/>
                        <a:gd name="connsiteX18" fmla="*/ 2161309 w 2529444"/>
                        <a:gd name="connsiteY18" fmla="*/ 427994 h 1508648"/>
                        <a:gd name="connsiteX19" fmla="*/ 2125683 w 2529444"/>
                        <a:gd name="connsiteY19" fmla="*/ 356742 h 1508648"/>
                        <a:gd name="connsiteX20" fmla="*/ 2042556 w 2529444"/>
                        <a:gd name="connsiteY20" fmla="*/ 332991 h 1508648"/>
                        <a:gd name="connsiteX21" fmla="*/ 1900052 w 2529444"/>
                        <a:gd name="connsiteY21" fmla="*/ 321116 h 1508648"/>
                        <a:gd name="connsiteX22" fmla="*/ 1745673 w 2529444"/>
                        <a:gd name="connsiteY22" fmla="*/ 297365 h 1508648"/>
                        <a:gd name="connsiteX23" fmla="*/ 1662545 w 2529444"/>
                        <a:gd name="connsiteY23" fmla="*/ 285490 h 1508648"/>
                        <a:gd name="connsiteX24" fmla="*/ 1341912 w 2529444"/>
                        <a:gd name="connsiteY24" fmla="*/ 297365 h 1508648"/>
                        <a:gd name="connsiteX25" fmla="*/ 1270660 w 2529444"/>
                        <a:gd name="connsiteY25" fmla="*/ 309241 h 1508648"/>
                        <a:gd name="connsiteX26" fmla="*/ 1199408 w 2529444"/>
                        <a:gd name="connsiteY26" fmla="*/ 332991 h 1508648"/>
                        <a:gd name="connsiteX27" fmla="*/ 1199408 w 2529444"/>
                        <a:gd name="connsiteY27" fmla="*/ 463620 h 1508648"/>
                        <a:gd name="connsiteX28" fmla="*/ 1235034 w 2529444"/>
                        <a:gd name="connsiteY28" fmla="*/ 475495 h 1508648"/>
                        <a:gd name="connsiteX29" fmla="*/ 1341912 w 2529444"/>
                        <a:gd name="connsiteY29" fmla="*/ 463620 h 1508648"/>
                        <a:gd name="connsiteX30" fmla="*/ 1389413 w 2529444"/>
                        <a:gd name="connsiteY30" fmla="*/ 380492 h 1508648"/>
                        <a:gd name="connsiteX31" fmla="*/ 1389413 w 2529444"/>
                        <a:gd name="connsiteY31" fmla="*/ 131111 h 1508648"/>
                        <a:gd name="connsiteX32" fmla="*/ 1365662 w 2529444"/>
                        <a:gd name="connsiteY32" fmla="*/ 95485 h 1508648"/>
                        <a:gd name="connsiteX33" fmla="*/ 1294410 w 2529444"/>
                        <a:gd name="connsiteY33" fmla="*/ 36108 h 1508648"/>
                        <a:gd name="connsiteX34" fmla="*/ 1223158 w 2529444"/>
                        <a:gd name="connsiteY34" fmla="*/ 12357 h 1508648"/>
                        <a:gd name="connsiteX35" fmla="*/ 1187532 w 2529444"/>
                        <a:gd name="connsiteY35" fmla="*/ 482 h 1508648"/>
                        <a:gd name="connsiteX36" fmla="*/ 878774 w 2529444"/>
                        <a:gd name="connsiteY36" fmla="*/ 24233 h 1508648"/>
                        <a:gd name="connsiteX37" fmla="*/ 795647 w 2529444"/>
                        <a:gd name="connsiteY37" fmla="*/ 71734 h 1508648"/>
                        <a:gd name="connsiteX38" fmla="*/ 748145 w 2529444"/>
                        <a:gd name="connsiteY38" fmla="*/ 95485 h 1508648"/>
                        <a:gd name="connsiteX39" fmla="*/ 700644 w 2529444"/>
                        <a:gd name="connsiteY39" fmla="*/ 131111 h 1508648"/>
                        <a:gd name="connsiteX40" fmla="*/ 653143 w 2529444"/>
                        <a:gd name="connsiteY40" fmla="*/ 154861 h 1508648"/>
                        <a:gd name="connsiteX41" fmla="*/ 534390 w 2529444"/>
                        <a:gd name="connsiteY41" fmla="*/ 237989 h 1508648"/>
                        <a:gd name="connsiteX42" fmla="*/ 463138 w 2529444"/>
                        <a:gd name="connsiteY42" fmla="*/ 285490 h 1508648"/>
                        <a:gd name="connsiteX43" fmla="*/ 368135 w 2529444"/>
                        <a:gd name="connsiteY43" fmla="*/ 356742 h 1508648"/>
                        <a:gd name="connsiteX44" fmla="*/ 273132 w 2529444"/>
                        <a:gd name="connsiteY44" fmla="*/ 416118 h 1508648"/>
                        <a:gd name="connsiteX45" fmla="*/ 166255 w 2529444"/>
                        <a:gd name="connsiteY45" fmla="*/ 522996 h 1508648"/>
                        <a:gd name="connsiteX46" fmla="*/ 130629 w 2529444"/>
                        <a:gd name="connsiteY46" fmla="*/ 558622 h 1508648"/>
                        <a:gd name="connsiteX47" fmla="*/ 59377 w 2529444"/>
                        <a:gd name="connsiteY47" fmla="*/ 606124 h 1508648"/>
                        <a:gd name="connsiteX48" fmla="*/ 0 w 2529444"/>
                        <a:gd name="connsiteY48" fmla="*/ 594248 h 150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529444" h="1508648">
                          <a:moveTo>
                            <a:pt x="2529444" y="1508648"/>
                          </a:moveTo>
                          <a:cubicBezTo>
                            <a:pt x="2525486" y="1342394"/>
                            <a:pt x="2523961" y="1176064"/>
                            <a:pt x="2517569" y="1009885"/>
                          </a:cubicBezTo>
                          <a:cubicBezTo>
                            <a:pt x="2516041" y="970163"/>
                            <a:pt x="2504519" y="868037"/>
                            <a:pt x="2493818" y="819879"/>
                          </a:cubicBezTo>
                          <a:cubicBezTo>
                            <a:pt x="2491103" y="807660"/>
                            <a:pt x="2485382" y="796290"/>
                            <a:pt x="2481943" y="784254"/>
                          </a:cubicBezTo>
                          <a:cubicBezTo>
                            <a:pt x="2471723" y="748483"/>
                            <a:pt x="2470916" y="719999"/>
                            <a:pt x="2446317" y="689251"/>
                          </a:cubicBezTo>
                          <a:cubicBezTo>
                            <a:pt x="2420412" y="656870"/>
                            <a:pt x="2366968" y="607001"/>
                            <a:pt x="2327564" y="582373"/>
                          </a:cubicBezTo>
                          <a:cubicBezTo>
                            <a:pt x="2297977" y="563881"/>
                            <a:pt x="2251969" y="547385"/>
                            <a:pt x="2220686" y="534872"/>
                          </a:cubicBezTo>
                          <a:cubicBezTo>
                            <a:pt x="2157351" y="542789"/>
                            <a:pt x="2093140" y="545473"/>
                            <a:pt x="2030681" y="558622"/>
                          </a:cubicBezTo>
                          <a:cubicBezTo>
                            <a:pt x="1995477" y="566033"/>
                            <a:pt x="1990675" y="594754"/>
                            <a:pt x="1971304" y="617999"/>
                          </a:cubicBezTo>
                          <a:cubicBezTo>
                            <a:pt x="1960553" y="630901"/>
                            <a:pt x="1945440" y="639959"/>
                            <a:pt x="1935678" y="653625"/>
                          </a:cubicBezTo>
                          <a:cubicBezTo>
                            <a:pt x="1917334" y="679307"/>
                            <a:pt x="1909743" y="707677"/>
                            <a:pt x="1900052" y="736752"/>
                          </a:cubicBezTo>
                          <a:cubicBezTo>
                            <a:pt x="1904010" y="772378"/>
                            <a:pt x="1900592" y="809624"/>
                            <a:pt x="1911927" y="843630"/>
                          </a:cubicBezTo>
                          <a:cubicBezTo>
                            <a:pt x="1917238" y="859562"/>
                            <a:pt x="1932872" y="871100"/>
                            <a:pt x="1947553" y="879256"/>
                          </a:cubicBezTo>
                          <a:cubicBezTo>
                            <a:pt x="1969438" y="891414"/>
                            <a:pt x="2018805" y="903007"/>
                            <a:pt x="2018805" y="903007"/>
                          </a:cubicBezTo>
                          <a:cubicBezTo>
                            <a:pt x="2042556" y="899048"/>
                            <a:pt x="2070331" y="904939"/>
                            <a:pt x="2090057" y="891131"/>
                          </a:cubicBezTo>
                          <a:cubicBezTo>
                            <a:pt x="2120430" y="869870"/>
                            <a:pt x="2139087" y="820469"/>
                            <a:pt x="2149434" y="784254"/>
                          </a:cubicBezTo>
                          <a:cubicBezTo>
                            <a:pt x="2153918" y="768561"/>
                            <a:pt x="2157769" y="752685"/>
                            <a:pt x="2161309" y="736752"/>
                          </a:cubicBezTo>
                          <a:cubicBezTo>
                            <a:pt x="2165687" y="717049"/>
                            <a:pt x="2169226" y="697168"/>
                            <a:pt x="2173184" y="677376"/>
                          </a:cubicBezTo>
                          <a:cubicBezTo>
                            <a:pt x="2169226" y="594249"/>
                            <a:pt x="2168220" y="510928"/>
                            <a:pt x="2161309" y="427994"/>
                          </a:cubicBezTo>
                          <a:cubicBezTo>
                            <a:pt x="2159772" y="409553"/>
                            <a:pt x="2139444" y="367751"/>
                            <a:pt x="2125683" y="356742"/>
                          </a:cubicBezTo>
                          <a:cubicBezTo>
                            <a:pt x="2118382" y="350901"/>
                            <a:pt x="2045082" y="333307"/>
                            <a:pt x="2042556" y="332991"/>
                          </a:cubicBezTo>
                          <a:cubicBezTo>
                            <a:pt x="1995258" y="327079"/>
                            <a:pt x="1947481" y="325859"/>
                            <a:pt x="1900052" y="321116"/>
                          </a:cubicBezTo>
                          <a:cubicBezTo>
                            <a:pt x="1756452" y="306756"/>
                            <a:pt x="1854411" y="315488"/>
                            <a:pt x="1745673" y="297365"/>
                          </a:cubicBezTo>
                          <a:cubicBezTo>
                            <a:pt x="1718063" y="292763"/>
                            <a:pt x="1690254" y="289448"/>
                            <a:pt x="1662545" y="285490"/>
                          </a:cubicBezTo>
                          <a:cubicBezTo>
                            <a:pt x="1555667" y="289448"/>
                            <a:pt x="1448667" y="290895"/>
                            <a:pt x="1341912" y="297365"/>
                          </a:cubicBezTo>
                          <a:cubicBezTo>
                            <a:pt x="1317878" y="298822"/>
                            <a:pt x="1294019" y="303401"/>
                            <a:pt x="1270660" y="309241"/>
                          </a:cubicBezTo>
                          <a:cubicBezTo>
                            <a:pt x="1246372" y="315313"/>
                            <a:pt x="1199408" y="332991"/>
                            <a:pt x="1199408" y="332991"/>
                          </a:cubicBezTo>
                          <a:cubicBezTo>
                            <a:pt x="1183208" y="381588"/>
                            <a:pt x="1171272" y="400315"/>
                            <a:pt x="1199408" y="463620"/>
                          </a:cubicBezTo>
                          <a:cubicBezTo>
                            <a:pt x="1204492" y="475059"/>
                            <a:pt x="1223159" y="471537"/>
                            <a:pt x="1235034" y="475495"/>
                          </a:cubicBezTo>
                          <a:cubicBezTo>
                            <a:pt x="1270660" y="471537"/>
                            <a:pt x="1308225" y="475870"/>
                            <a:pt x="1341912" y="463620"/>
                          </a:cubicBezTo>
                          <a:cubicBezTo>
                            <a:pt x="1352169" y="459890"/>
                            <a:pt x="1388196" y="382925"/>
                            <a:pt x="1389413" y="380492"/>
                          </a:cubicBezTo>
                          <a:cubicBezTo>
                            <a:pt x="1406981" y="275081"/>
                            <a:pt x="1412997" y="272618"/>
                            <a:pt x="1389413" y="131111"/>
                          </a:cubicBezTo>
                          <a:cubicBezTo>
                            <a:pt x="1387067" y="117033"/>
                            <a:pt x="1374799" y="106449"/>
                            <a:pt x="1365662" y="95485"/>
                          </a:cubicBezTo>
                          <a:cubicBezTo>
                            <a:pt x="1349212" y="75745"/>
                            <a:pt x="1319137" y="47098"/>
                            <a:pt x="1294410" y="36108"/>
                          </a:cubicBezTo>
                          <a:cubicBezTo>
                            <a:pt x="1271532" y="25940"/>
                            <a:pt x="1246909" y="20274"/>
                            <a:pt x="1223158" y="12357"/>
                          </a:cubicBezTo>
                          <a:lnTo>
                            <a:pt x="1187532" y="482"/>
                          </a:lnTo>
                          <a:cubicBezTo>
                            <a:pt x="1177522" y="937"/>
                            <a:pt x="960756" y="-6511"/>
                            <a:pt x="878774" y="24233"/>
                          </a:cubicBezTo>
                          <a:cubicBezTo>
                            <a:pt x="826571" y="43809"/>
                            <a:pt x="839501" y="46674"/>
                            <a:pt x="795647" y="71734"/>
                          </a:cubicBezTo>
                          <a:cubicBezTo>
                            <a:pt x="780277" y="80517"/>
                            <a:pt x="763157" y="86102"/>
                            <a:pt x="748145" y="95485"/>
                          </a:cubicBezTo>
                          <a:cubicBezTo>
                            <a:pt x="731361" y="105975"/>
                            <a:pt x="717428" y="120621"/>
                            <a:pt x="700644" y="131111"/>
                          </a:cubicBezTo>
                          <a:cubicBezTo>
                            <a:pt x="685632" y="140493"/>
                            <a:pt x="668323" y="145753"/>
                            <a:pt x="653143" y="154861"/>
                          </a:cubicBezTo>
                          <a:cubicBezTo>
                            <a:pt x="573183" y="202837"/>
                            <a:pt x="599347" y="192519"/>
                            <a:pt x="534390" y="237989"/>
                          </a:cubicBezTo>
                          <a:cubicBezTo>
                            <a:pt x="511005" y="254358"/>
                            <a:pt x="483322" y="265306"/>
                            <a:pt x="463138" y="285490"/>
                          </a:cubicBezTo>
                          <a:cubicBezTo>
                            <a:pt x="400454" y="348174"/>
                            <a:pt x="456669" y="297719"/>
                            <a:pt x="368135" y="356742"/>
                          </a:cubicBezTo>
                          <a:cubicBezTo>
                            <a:pt x="275642" y="418404"/>
                            <a:pt x="365912" y="369730"/>
                            <a:pt x="273132" y="416118"/>
                          </a:cubicBezTo>
                          <a:lnTo>
                            <a:pt x="166255" y="522996"/>
                          </a:lnTo>
                          <a:cubicBezTo>
                            <a:pt x="154380" y="534871"/>
                            <a:pt x="144603" y="549306"/>
                            <a:pt x="130629" y="558622"/>
                          </a:cubicBezTo>
                          <a:lnTo>
                            <a:pt x="59377" y="606124"/>
                          </a:lnTo>
                          <a:lnTo>
                            <a:pt x="0" y="594248"/>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58">
              <a:extLst>
                <a:ext uri="{FF2B5EF4-FFF2-40B4-BE49-F238E27FC236}">
                  <a16:creationId xmlns:a16="http://schemas.microsoft.com/office/drawing/2014/main" id="{0F954020-F23A-D249-BC48-0B57751A0E36}"/>
                </a:ext>
              </a:extLst>
            </p:cNvPr>
            <p:cNvSpPr/>
            <p:nvPr/>
          </p:nvSpPr>
          <p:spPr>
            <a:xfrm rot="1724251">
              <a:off x="6161698" y="2530991"/>
              <a:ext cx="1242820" cy="760503"/>
            </a:xfrm>
            <a:custGeom>
              <a:avLst/>
              <a:gdLst>
                <a:gd name="connsiteX0" fmla="*/ 1019026 w 1019026"/>
                <a:gd name="connsiteY0" fmla="*/ 618579 h 618579"/>
                <a:gd name="connsiteX1" fmla="*/ 1014241 w 1019026"/>
                <a:gd name="connsiteY1" fmla="*/ 414075 h 618579"/>
                <a:gd name="connsiteX2" fmla="*/ 1004673 w 1019026"/>
                <a:gd name="connsiteY2" fmla="*/ 336168 h 618579"/>
                <a:gd name="connsiteX3" fmla="*/ 999889 w 1019026"/>
                <a:gd name="connsiteY3" fmla="*/ 321561 h 618579"/>
                <a:gd name="connsiteX4" fmla="*/ 985536 w 1019026"/>
                <a:gd name="connsiteY4" fmla="*/ 282608 h 618579"/>
                <a:gd name="connsiteX5" fmla="*/ 937695 w 1019026"/>
                <a:gd name="connsiteY5" fmla="*/ 238785 h 618579"/>
                <a:gd name="connsiteX6" fmla="*/ 894638 w 1019026"/>
                <a:gd name="connsiteY6" fmla="*/ 219309 h 618579"/>
                <a:gd name="connsiteX7" fmla="*/ 818091 w 1019026"/>
                <a:gd name="connsiteY7" fmla="*/ 229047 h 618579"/>
                <a:gd name="connsiteX8" fmla="*/ 794170 w 1019026"/>
                <a:gd name="connsiteY8" fmla="*/ 253393 h 618579"/>
                <a:gd name="connsiteX9" fmla="*/ 779818 w 1019026"/>
                <a:gd name="connsiteY9" fmla="*/ 268000 h 618579"/>
                <a:gd name="connsiteX10" fmla="*/ 765465 w 1019026"/>
                <a:gd name="connsiteY10" fmla="*/ 302084 h 618579"/>
                <a:gd name="connsiteX11" fmla="*/ 770249 w 1019026"/>
                <a:gd name="connsiteY11" fmla="*/ 345906 h 618579"/>
                <a:gd name="connsiteX12" fmla="*/ 784602 w 1019026"/>
                <a:gd name="connsiteY12" fmla="*/ 360514 h 618579"/>
                <a:gd name="connsiteX13" fmla="*/ 813307 w 1019026"/>
                <a:gd name="connsiteY13" fmla="*/ 370252 h 618579"/>
                <a:gd name="connsiteX14" fmla="*/ 842012 w 1019026"/>
                <a:gd name="connsiteY14" fmla="*/ 365383 h 618579"/>
                <a:gd name="connsiteX15" fmla="*/ 865933 w 1019026"/>
                <a:gd name="connsiteY15" fmla="*/ 321561 h 618579"/>
                <a:gd name="connsiteX16" fmla="*/ 870717 w 1019026"/>
                <a:gd name="connsiteY16" fmla="*/ 302084 h 618579"/>
                <a:gd name="connsiteX17" fmla="*/ 875501 w 1019026"/>
                <a:gd name="connsiteY17" fmla="*/ 277739 h 618579"/>
                <a:gd name="connsiteX18" fmla="*/ 870717 w 1019026"/>
                <a:gd name="connsiteY18" fmla="*/ 175486 h 618579"/>
                <a:gd name="connsiteX19" fmla="*/ 856364 w 1019026"/>
                <a:gd name="connsiteY19" fmla="*/ 146272 h 618579"/>
                <a:gd name="connsiteX20" fmla="*/ 822875 w 1019026"/>
                <a:gd name="connsiteY20" fmla="*/ 136533 h 618579"/>
                <a:gd name="connsiteX21" fmla="*/ 765465 w 1019026"/>
                <a:gd name="connsiteY21" fmla="*/ 131664 h 618579"/>
                <a:gd name="connsiteX22" fmla="*/ 703271 w 1019026"/>
                <a:gd name="connsiteY22" fmla="*/ 121926 h 618579"/>
                <a:gd name="connsiteX23" fmla="*/ 669782 w 1019026"/>
                <a:gd name="connsiteY23" fmla="*/ 117057 h 618579"/>
                <a:gd name="connsiteX24" fmla="*/ 540610 w 1019026"/>
                <a:gd name="connsiteY24" fmla="*/ 121926 h 618579"/>
                <a:gd name="connsiteX25" fmla="*/ 511905 w 1019026"/>
                <a:gd name="connsiteY25" fmla="*/ 126795 h 618579"/>
                <a:gd name="connsiteX26" fmla="*/ 483200 w 1019026"/>
                <a:gd name="connsiteY26" fmla="*/ 136533 h 618579"/>
                <a:gd name="connsiteX27" fmla="*/ 483200 w 1019026"/>
                <a:gd name="connsiteY27" fmla="*/ 190094 h 618579"/>
                <a:gd name="connsiteX28" fmla="*/ 497552 w 1019026"/>
                <a:gd name="connsiteY28" fmla="*/ 194963 h 618579"/>
                <a:gd name="connsiteX29" fmla="*/ 540610 w 1019026"/>
                <a:gd name="connsiteY29" fmla="*/ 190094 h 618579"/>
                <a:gd name="connsiteX30" fmla="*/ 559746 w 1019026"/>
                <a:gd name="connsiteY30" fmla="*/ 156010 h 618579"/>
                <a:gd name="connsiteX31" fmla="*/ 559746 w 1019026"/>
                <a:gd name="connsiteY31" fmla="*/ 53758 h 618579"/>
                <a:gd name="connsiteX32" fmla="*/ 550178 w 1019026"/>
                <a:gd name="connsiteY32" fmla="*/ 39150 h 618579"/>
                <a:gd name="connsiteX33" fmla="*/ 521473 w 1019026"/>
                <a:gd name="connsiteY33" fmla="*/ 14805 h 618579"/>
                <a:gd name="connsiteX34" fmla="*/ 492768 w 1019026"/>
                <a:gd name="connsiteY34" fmla="*/ 5066 h 618579"/>
                <a:gd name="connsiteX35" fmla="*/ 478415 w 1019026"/>
                <a:gd name="connsiteY35" fmla="*/ 197 h 618579"/>
                <a:gd name="connsiteX36" fmla="*/ 354027 w 1019026"/>
                <a:gd name="connsiteY36" fmla="*/ 9936 h 618579"/>
                <a:gd name="connsiteX37" fmla="*/ 320538 w 1019026"/>
                <a:gd name="connsiteY37" fmla="*/ 29412 h 618579"/>
                <a:gd name="connsiteX38" fmla="*/ 301401 w 1019026"/>
                <a:gd name="connsiteY38" fmla="*/ 39150 h 618579"/>
                <a:gd name="connsiteX39" fmla="*/ 282265 w 1019026"/>
                <a:gd name="connsiteY39" fmla="*/ 53758 h 618579"/>
                <a:gd name="connsiteX40" fmla="*/ 263128 w 1019026"/>
                <a:gd name="connsiteY40" fmla="*/ 63496 h 618579"/>
                <a:gd name="connsiteX41" fmla="*/ 215287 w 1019026"/>
                <a:gd name="connsiteY41" fmla="*/ 97580 h 618579"/>
                <a:gd name="connsiteX42" fmla="*/ 186582 w 1019026"/>
                <a:gd name="connsiteY42" fmla="*/ 117057 h 618579"/>
                <a:gd name="connsiteX43" fmla="*/ 148308 w 1019026"/>
                <a:gd name="connsiteY43" fmla="*/ 146272 h 618579"/>
                <a:gd name="connsiteX44" fmla="*/ 110035 w 1019026"/>
                <a:gd name="connsiteY44" fmla="*/ 170617 h 618579"/>
                <a:gd name="connsiteX45" fmla="*/ 66978 w 1019026"/>
                <a:gd name="connsiteY45" fmla="*/ 214439 h 618579"/>
                <a:gd name="connsiteX46" fmla="*/ 52625 w 1019026"/>
                <a:gd name="connsiteY46" fmla="*/ 229047 h 618579"/>
                <a:gd name="connsiteX47" fmla="*/ 23920 w 1019026"/>
                <a:gd name="connsiteY47" fmla="*/ 248524 h 618579"/>
                <a:gd name="connsiteX48" fmla="*/ 0 w 1019026"/>
                <a:gd name="connsiteY48" fmla="*/ 243654 h 61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19026" h="618579" extrusionOk="0">
                  <a:moveTo>
                    <a:pt x="1019026" y="618579"/>
                  </a:moveTo>
                  <a:cubicBezTo>
                    <a:pt x="1007392" y="544219"/>
                    <a:pt x="1006627" y="486036"/>
                    <a:pt x="1014241" y="414075"/>
                  </a:cubicBezTo>
                  <a:cubicBezTo>
                    <a:pt x="1015710" y="398227"/>
                    <a:pt x="1005325" y="356030"/>
                    <a:pt x="1004673" y="336168"/>
                  </a:cubicBezTo>
                  <a:cubicBezTo>
                    <a:pt x="1003120" y="331607"/>
                    <a:pt x="1001149" y="327186"/>
                    <a:pt x="999889" y="321561"/>
                  </a:cubicBezTo>
                  <a:cubicBezTo>
                    <a:pt x="994010" y="305930"/>
                    <a:pt x="995676" y="295325"/>
                    <a:pt x="985536" y="282608"/>
                  </a:cubicBezTo>
                  <a:cubicBezTo>
                    <a:pt x="976347" y="269479"/>
                    <a:pt x="953733" y="248547"/>
                    <a:pt x="937695" y="238785"/>
                  </a:cubicBezTo>
                  <a:cubicBezTo>
                    <a:pt x="925603" y="231177"/>
                    <a:pt x="905621" y="225963"/>
                    <a:pt x="894638" y="219309"/>
                  </a:cubicBezTo>
                  <a:cubicBezTo>
                    <a:pt x="868604" y="217612"/>
                    <a:pt x="840923" y="226895"/>
                    <a:pt x="818091" y="229047"/>
                  </a:cubicBezTo>
                  <a:cubicBezTo>
                    <a:pt x="804335" y="232325"/>
                    <a:pt x="803220" y="244162"/>
                    <a:pt x="794170" y="253393"/>
                  </a:cubicBezTo>
                  <a:cubicBezTo>
                    <a:pt x="789575" y="258640"/>
                    <a:pt x="784194" y="262760"/>
                    <a:pt x="779818" y="268000"/>
                  </a:cubicBezTo>
                  <a:cubicBezTo>
                    <a:pt x="772936" y="279288"/>
                    <a:pt x="769490" y="291420"/>
                    <a:pt x="765465" y="302084"/>
                  </a:cubicBezTo>
                  <a:cubicBezTo>
                    <a:pt x="768585" y="319041"/>
                    <a:pt x="767144" y="333753"/>
                    <a:pt x="770249" y="345906"/>
                  </a:cubicBezTo>
                  <a:cubicBezTo>
                    <a:pt x="772555" y="352293"/>
                    <a:pt x="778832" y="356488"/>
                    <a:pt x="784602" y="360514"/>
                  </a:cubicBezTo>
                  <a:cubicBezTo>
                    <a:pt x="793418" y="365499"/>
                    <a:pt x="813307" y="370252"/>
                    <a:pt x="813307" y="370252"/>
                  </a:cubicBezTo>
                  <a:cubicBezTo>
                    <a:pt x="821652" y="368542"/>
                    <a:pt x="833272" y="369428"/>
                    <a:pt x="842012" y="365383"/>
                  </a:cubicBezTo>
                  <a:cubicBezTo>
                    <a:pt x="854382" y="354854"/>
                    <a:pt x="859299" y="337849"/>
                    <a:pt x="865933" y="321561"/>
                  </a:cubicBezTo>
                  <a:cubicBezTo>
                    <a:pt x="867452" y="315639"/>
                    <a:pt x="870117" y="309231"/>
                    <a:pt x="870717" y="302084"/>
                  </a:cubicBezTo>
                  <a:cubicBezTo>
                    <a:pt x="872450" y="294727"/>
                    <a:pt x="875125" y="285131"/>
                    <a:pt x="875501" y="277739"/>
                  </a:cubicBezTo>
                  <a:cubicBezTo>
                    <a:pt x="870346" y="249306"/>
                    <a:pt x="869331" y="209713"/>
                    <a:pt x="870717" y="175486"/>
                  </a:cubicBezTo>
                  <a:cubicBezTo>
                    <a:pt x="870575" y="168871"/>
                    <a:pt x="861350" y="151081"/>
                    <a:pt x="856364" y="146272"/>
                  </a:cubicBezTo>
                  <a:cubicBezTo>
                    <a:pt x="853430" y="143835"/>
                    <a:pt x="823791" y="136657"/>
                    <a:pt x="822875" y="136533"/>
                  </a:cubicBezTo>
                  <a:cubicBezTo>
                    <a:pt x="804321" y="134540"/>
                    <a:pt x="783753" y="136086"/>
                    <a:pt x="765465" y="131664"/>
                  </a:cubicBezTo>
                  <a:cubicBezTo>
                    <a:pt x="706541" y="127930"/>
                    <a:pt x="745215" y="126885"/>
                    <a:pt x="703271" y="121926"/>
                  </a:cubicBezTo>
                  <a:cubicBezTo>
                    <a:pt x="693851" y="120573"/>
                    <a:pt x="680877" y="117273"/>
                    <a:pt x="669782" y="117057"/>
                  </a:cubicBezTo>
                  <a:cubicBezTo>
                    <a:pt x="628616" y="119872"/>
                    <a:pt x="577785" y="120553"/>
                    <a:pt x="540610" y="121926"/>
                  </a:cubicBezTo>
                  <a:cubicBezTo>
                    <a:pt x="530359" y="124294"/>
                    <a:pt x="520809" y="122807"/>
                    <a:pt x="511905" y="126795"/>
                  </a:cubicBezTo>
                  <a:cubicBezTo>
                    <a:pt x="502120" y="129285"/>
                    <a:pt x="483200" y="136532"/>
                    <a:pt x="483200" y="136533"/>
                  </a:cubicBezTo>
                  <a:cubicBezTo>
                    <a:pt x="475807" y="156127"/>
                    <a:pt x="472069" y="163936"/>
                    <a:pt x="483200" y="190094"/>
                  </a:cubicBezTo>
                  <a:cubicBezTo>
                    <a:pt x="485122" y="194854"/>
                    <a:pt x="493014" y="194005"/>
                    <a:pt x="497552" y="194963"/>
                  </a:cubicBezTo>
                  <a:cubicBezTo>
                    <a:pt x="514742" y="192777"/>
                    <a:pt x="526797" y="196017"/>
                    <a:pt x="540610" y="190094"/>
                  </a:cubicBezTo>
                  <a:cubicBezTo>
                    <a:pt x="544810" y="188585"/>
                    <a:pt x="559225" y="156905"/>
                    <a:pt x="559746" y="156010"/>
                  </a:cubicBezTo>
                  <a:cubicBezTo>
                    <a:pt x="567064" y="112797"/>
                    <a:pt x="569594" y="112139"/>
                    <a:pt x="559746" y="53758"/>
                  </a:cubicBezTo>
                  <a:cubicBezTo>
                    <a:pt x="559049" y="48223"/>
                    <a:pt x="554196" y="44471"/>
                    <a:pt x="550178" y="39150"/>
                  </a:cubicBezTo>
                  <a:cubicBezTo>
                    <a:pt x="544844" y="32336"/>
                    <a:pt x="530811" y="18478"/>
                    <a:pt x="521473" y="14805"/>
                  </a:cubicBezTo>
                  <a:cubicBezTo>
                    <a:pt x="511497" y="11389"/>
                    <a:pt x="503984" y="8682"/>
                    <a:pt x="492768" y="5066"/>
                  </a:cubicBezTo>
                  <a:cubicBezTo>
                    <a:pt x="486090" y="3097"/>
                    <a:pt x="482061" y="1084"/>
                    <a:pt x="478415" y="197"/>
                  </a:cubicBezTo>
                  <a:cubicBezTo>
                    <a:pt x="472232" y="1384"/>
                    <a:pt x="387262" y="434"/>
                    <a:pt x="354027" y="9936"/>
                  </a:cubicBezTo>
                  <a:cubicBezTo>
                    <a:pt x="332702" y="17624"/>
                    <a:pt x="338827" y="18465"/>
                    <a:pt x="320538" y="29412"/>
                  </a:cubicBezTo>
                  <a:cubicBezTo>
                    <a:pt x="314640" y="33375"/>
                    <a:pt x="308737" y="35524"/>
                    <a:pt x="301401" y="39150"/>
                  </a:cubicBezTo>
                  <a:cubicBezTo>
                    <a:pt x="294534" y="43491"/>
                    <a:pt x="289015" y="49048"/>
                    <a:pt x="282265" y="53758"/>
                  </a:cubicBezTo>
                  <a:cubicBezTo>
                    <a:pt x="276328" y="56479"/>
                    <a:pt x="269662" y="58526"/>
                    <a:pt x="263128" y="63496"/>
                  </a:cubicBezTo>
                  <a:cubicBezTo>
                    <a:pt x="230604" y="83191"/>
                    <a:pt x="242373" y="77510"/>
                    <a:pt x="215287" y="97580"/>
                  </a:cubicBezTo>
                  <a:cubicBezTo>
                    <a:pt x="206608" y="103708"/>
                    <a:pt x="195775" y="108699"/>
                    <a:pt x="186582" y="117057"/>
                  </a:cubicBezTo>
                  <a:cubicBezTo>
                    <a:pt x="161664" y="141464"/>
                    <a:pt x="184288" y="120898"/>
                    <a:pt x="148308" y="146272"/>
                  </a:cubicBezTo>
                  <a:cubicBezTo>
                    <a:pt x="109794" y="177775"/>
                    <a:pt x="145294" y="149326"/>
                    <a:pt x="110035" y="170617"/>
                  </a:cubicBezTo>
                  <a:cubicBezTo>
                    <a:pt x="86270" y="187594"/>
                    <a:pt x="70424" y="208630"/>
                    <a:pt x="66978" y="214439"/>
                  </a:cubicBezTo>
                  <a:cubicBezTo>
                    <a:pt x="61340" y="219608"/>
                    <a:pt x="58242" y="224579"/>
                    <a:pt x="52625" y="229047"/>
                  </a:cubicBezTo>
                  <a:cubicBezTo>
                    <a:pt x="41800" y="232902"/>
                    <a:pt x="29577" y="248169"/>
                    <a:pt x="23920" y="248524"/>
                  </a:cubicBezTo>
                  <a:cubicBezTo>
                    <a:pt x="17031" y="245005"/>
                    <a:pt x="5500" y="244072"/>
                    <a:pt x="0" y="243654"/>
                  </a:cubicBezTo>
                </a:path>
              </a:pathLst>
            </a:custGeom>
            <a:noFill/>
            <a:ln w="0" cap="rnd">
              <a:tailEnd type="stealth" w="lg" len="lg"/>
              <a:extLst>
                <a:ext uri="{C807C97D-BFC1-408E-A445-0C87EB9F89A2}">
                  <ask:lineSketchStyleProps xmlns:ask="http://schemas.microsoft.com/office/drawing/2018/sketchyshapes" sd="1219033472">
                    <a:custGeom>
                      <a:avLst/>
                      <a:gdLst>
                        <a:gd name="connsiteX0" fmla="*/ 2529444 w 2529444"/>
                        <a:gd name="connsiteY0" fmla="*/ 1508648 h 1508648"/>
                        <a:gd name="connsiteX1" fmla="*/ 2517569 w 2529444"/>
                        <a:gd name="connsiteY1" fmla="*/ 1009885 h 1508648"/>
                        <a:gd name="connsiteX2" fmla="*/ 2493818 w 2529444"/>
                        <a:gd name="connsiteY2" fmla="*/ 819879 h 1508648"/>
                        <a:gd name="connsiteX3" fmla="*/ 2481943 w 2529444"/>
                        <a:gd name="connsiteY3" fmla="*/ 784254 h 1508648"/>
                        <a:gd name="connsiteX4" fmla="*/ 2446317 w 2529444"/>
                        <a:gd name="connsiteY4" fmla="*/ 689251 h 1508648"/>
                        <a:gd name="connsiteX5" fmla="*/ 2327564 w 2529444"/>
                        <a:gd name="connsiteY5" fmla="*/ 582373 h 1508648"/>
                        <a:gd name="connsiteX6" fmla="*/ 2220686 w 2529444"/>
                        <a:gd name="connsiteY6" fmla="*/ 534872 h 1508648"/>
                        <a:gd name="connsiteX7" fmla="*/ 2030681 w 2529444"/>
                        <a:gd name="connsiteY7" fmla="*/ 558622 h 1508648"/>
                        <a:gd name="connsiteX8" fmla="*/ 1971304 w 2529444"/>
                        <a:gd name="connsiteY8" fmla="*/ 617999 h 1508648"/>
                        <a:gd name="connsiteX9" fmla="*/ 1935678 w 2529444"/>
                        <a:gd name="connsiteY9" fmla="*/ 653625 h 1508648"/>
                        <a:gd name="connsiteX10" fmla="*/ 1900052 w 2529444"/>
                        <a:gd name="connsiteY10" fmla="*/ 736752 h 1508648"/>
                        <a:gd name="connsiteX11" fmla="*/ 1911927 w 2529444"/>
                        <a:gd name="connsiteY11" fmla="*/ 843630 h 1508648"/>
                        <a:gd name="connsiteX12" fmla="*/ 1947553 w 2529444"/>
                        <a:gd name="connsiteY12" fmla="*/ 879256 h 1508648"/>
                        <a:gd name="connsiteX13" fmla="*/ 2018805 w 2529444"/>
                        <a:gd name="connsiteY13" fmla="*/ 903007 h 1508648"/>
                        <a:gd name="connsiteX14" fmla="*/ 2090057 w 2529444"/>
                        <a:gd name="connsiteY14" fmla="*/ 891131 h 1508648"/>
                        <a:gd name="connsiteX15" fmla="*/ 2149434 w 2529444"/>
                        <a:gd name="connsiteY15" fmla="*/ 784254 h 1508648"/>
                        <a:gd name="connsiteX16" fmla="*/ 2161309 w 2529444"/>
                        <a:gd name="connsiteY16" fmla="*/ 736752 h 1508648"/>
                        <a:gd name="connsiteX17" fmla="*/ 2173184 w 2529444"/>
                        <a:gd name="connsiteY17" fmla="*/ 677376 h 1508648"/>
                        <a:gd name="connsiteX18" fmla="*/ 2161309 w 2529444"/>
                        <a:gd name="connsiteY18" fmla="*/ 427994 h 1508648"/>
                        <a:gd name="connsiteX19" fmla="*/ 2125683 w 2529444"/>
                        <a:gd name="connsiteY19" fmla="*/ 356742 h 1508648"/>
                        <a:gd name="connsiteX20" fmla="*/ 2042556 w 2529444"/>
                        <a:gd name="connsiteY20" fmla="*/ 332991 h 1508648"/>
                        <a:gd name="connsiteX21" fmla="*/ 1900052 w 2529444"/>
                        <a:gd name="connsiteY21" fmla="*/ 321116 h 1508648"/>
                        <a:gd name="connsiteX22" fmla="*/ 1745673 w 2529444"/>
                        <a:gd name="connsiteY22" fmla="*/ 297365 h 1508648"/>
                        <a:gd name="connsiteX23" fmla="*/ 1662545 w 2529444"/>
                        <a:gd name="connsiteY23" fmla="*/ 285490 h 1508648"/>
                        <a:gd name="connsiteX24" fmla="*/ 1341912 w 2529444"/>
                        <a:gd name="connsiteY24" fmla="*/ 297365 h 1508648"/>
                        <a:gd name="connsiteX25" fmla="*/ 1270660 w 2529444"/>
                        <a:gd name="connsiteY25" fmla="*/ 309241 h 1508648"/>
                        <a:gd name="connsiteX26" fmla="*/ 1199408 w 2529444"/>
                        <a:gd name="connsiteY26" fmla="*/ 332991 h 1508648"/>
                        <a:gd name="connsiteX27" fmla="*/ 1199408 w 2529444"/>
                        <a:gd name="connsiteY27" fmla="*/ 463620 h 1508648"/>
                        <a:gd name="connsiteX28" fmla="*/ 1235034 w 2529444"/>
                        <a:gd name="connsiteY28" fmla="*/ 475495 h 1508648"/>
                        <a:gd name="connsiteX29" fmla="*/ 1341912 w 2529444"/>
                        <a:gd name="connsiteY29" fmla="*/ 463620 h 1508648"/>
                        <a:gd name="connsiteX30" fmla="*/ 1389413 w 2529444"/>
                        <a:gd name="connsiteY30" fmla="*/ 380492 h 1508648"/>
                        <a:gd name="connsiteX31" fmla="*/ 1389413 w 2529444"/>
                        <a:gd name="connsiteY31" fmla="*/ 131111 h 1508648"/>
                        <a:gd name="connsiteX32" fmla="*/ 1365662 w 2529444"/>
                        <a:gd name="connsiteY32" fmla="*/ 95485 h 1508648"/>
                        <a:gd name="connsiteX33" fmla="*/ 1294410 w 2529444"/>
                        <a:gd name="connsiteY33" fmla="*/ 36108 h 1508648"/>
                        <a:gd name="connsiteX34" fmla="*/ 1223158 w 2529444"/>
                        <a:gd name="connsiteY34" fmla="*/ 12357 h 1508648"/>
                        <a:gd name="connsiteX35" fmla="*/ 1187532 w 2529444"/>
                        <a:gd name="connsiteY35" fmla="*/ 482 h 1508648"/>
                        <a:gd name="connsiteX36" fmla="*/ 878774 w 2529444"/>
                        <a:gd name="connsiteY36" fmla="*/ 24233 h 1508648"/>
                        <a:gd name="connsiteX37" fmla="*/ 795647 w 2529444"/>
                        <a:gd name="connsiteY37" fmla="*/ 71734 h 1508648"/>
                        <a:gd name="connsiteX38" fmla="*/ 748145 w 2529444"/>
                        <a:gd name="connsiteY38" fmla="*/ 95485 h 1508648"/>
                        <a:gd name="connsiteX39" fmla="*/ 700644 w 2529444"/>
                        <a:gd name="connsiteY39" fmla="*/ 131111 h 1508648"/>
                        <a:gd name="connsiteX40" fmla="*/ 653143 w 2529444"/>
                        <a:gd name="connsiteY40" fmla="*/ 154861 h 1508648"/>
                        <a:gd name="connsiteX41" fmla="*/ 534390 w 2529444"/>
                        <a:gd name="connsiteY41" fmla="*/ 237989 h 1508648"/>
                        <a:gd name="connsiteX42" fmla="*/ 463138 w 2529444"/>
                        <a:gd name="connsiteY42" fmla="*/ 285490 h 1508648"/>
                        <a:gd name="connsiteX43" fmla="*/ 368135 w 2529444"/>
                        <a:gd name="connsiteY43" fmla="*/ 356742 h 1508648"/>
                        <a:gd name="connsiteX44" fmla="*/ 273132 w 2529444"/>
                        <a:gd name="connsiteY44" fmla="*/ 416118 h 1508648"/>
                        <a:gd name="connsiteX45" fmla="*/ 166255 w 2529444"/>
                        <a:gd name="connsiteY45" fmla="*/ 522996 h 1508648"/>
                        <a:gd name="connsiteX46" fmla="*/ 130629 w 2529444"/>
                        <a:gd name="connsiteY46" fmla="*/ 558622 h 1508648"/>
                        <a:gd name="connsiteX47" fmla="*/ 59377 w 2529444"/>
                        <a:gd name="connsiteY47" fmla="*/ 606124 h 1508648"/>
                        <a:gd name="connsiteX48" fmla="*/ 0 w 2529444"/>
                        <a:gd name="connsiteY48" fmla="*/ 594248 h 150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529444" h="1508648">
                          <a:moveTo>
                            <a:pt x="2529444" y="1508648"/>
                          </a:moveTo>
                          <a:cubicBezTo>
                            <a:pt x="2525486" y="1342394"/>
                            <a:pt x="2523961" y="1176064"/>
                            <a:pt x="2517569" y="1009885"/>
                          </a:cubicBezTo>
                          <a:cubicBezTo>
                            <a:pt x="2516041" y="970163"/>
                            <a:pt x="2504519" y="868037"/>
                            <a:pt x="2493818" y="819879"/>
                          </a:cubicBezTo>
                          <a:cubicBezTo>
                            <a:pt x="2491103" y="807660"/>
                            <a:pt x="2485382" y="796290"/>
                            <a:pt x="2481943" y="784254"/>
                          </a:cubicBezTo>
                          <a:cubicBezTo>
                            <a:pt x="2471723" y="748483"/>
                            <a:pt x="2470916" y="719999"/>
                            <a:pt x="2446317" y="689251"/>
                          </a:cubicBezTo>
                          <a:cubicBezTo>
                            <a:pt x="2420412" y="656870"/>
                            <a:pt x="2366968" y="607001"/>
                            <a:pt x="2327564" y="582373"/>
                          </a:cubicBezTo>
                          <a:cubicBezTo>
                            <a:pt x="2297977" y="563881"/>
                            <a:pt x="2251969" y="547385"/>
                            <a:pt x="2220686" y="534872"/>
                          </a:cubicBezTo>
                          <a:cubicBezTo>
                            <a:pt x="2157351" y="542789"/>
                            <a:pt x="2093140" y="545473"/>
                            <a:pt x="2030681" y="558622"/>
                          </a:cubicBezTo>
                          <a:cubicBezTo>
                            <a:pt x="1995477" y="566033"/>
                            <a:pt x="1990675" y="594754"/>
                            <a:pt x="1971304" y="617999"/>
                          </a:cubicBezTo>
                          <a:cubicBezTo>
                            <a:pt x="1960553" y="630901"/>
                            <a:pt x="1945440" y="639959"/>
                            <a:pt x="1935678" y="653625"/>
                          </a:cubicBezTo>
                          <a:cubicBezTo>
                            <a:pt x="1917334" y="679307"/>
                            <a:pt x="1909743" y="707677"/>
                            <a:pt x="1900052" y="736752"/>
                          </a:cubicBezTo>
                          <a:cubicBezTo>
                            <a:pt x="1904010" y="772378"/>
                            <a:pt x="1900592" y="809624"/>
                            <a:pt x="1911927" y="843630"/>
                          </a:cubicBezTo>
                          <a:cubicBezTo>
                            <a:pt x="1917238" y="859562"/>
                            <a:pt x="1932872" y="871100"/>
                            <a:pt x="1947553" y="879256"/>
                          </a:cubicBezTo>
                          <a:cubicBezTo>
                            <a:pt x="1969438" y="891414"/>
                            <a:pt x="2018805" y="903007"/>
                            <a:pt x="2018805" y="903007"/>
                          </a:cubicBezTo>
                          <a:cubicBezTo>
                            <a:pt x="2042556" y="899048"/>
                            <a:pt x="2070331" y="904939"/>
                            <a:pt x="2090057" y="891131"/>
                          </a:cubicBezTo>
                          <a:cubicBezTo>
                            <a:pt x="2120430" y="869870"/>
                            <a:pt x="2139087" y="820469"/>
                            <a:pt x="2149434" y="784254"/>
                          </a:cubicBezTo>
                          <a:cubicBezTo>
                            <a:pt x="2153918" y="768561"/>
                            <a:pt x="2157769" y="752685"/>
                            <a:pt x="2161309" y="736752"/>
                          </a:cubicBezTo>
                          <a:cubicBezTo>
                            <a:pt x="2165687" y="717049"/>
                            <a:pt x="2169226" y="697168"/>
                            <a:pt x="2173184" y="677376"/>
                          </a:cubicBezTo>
                          <a:cubicBezTo>
                            <a:pt x="2169226" y="594249"/>
                            <a:pt x="2168220" y="510928"/>
                            <a:pt x="2161309" y="427994"/>
                          </a:cubicBezTo>
                          <a:cubicBezTo>
                            <a:pt x="2159772" y="409553"/>
                            <a:pt x="2139444" y="367751"/>
                            <a:pt x="2125683" y="356742"/>
                          </a:cubicBezTo>
                          <a:cubicBezTo>
                            <a:pt x="2118382" y="350901"/>
                            <a:pt x="2045082" y="333307"/>
                            <a:pt x="2042556" y="332991"/>
                          </a:cubicBezTo>
                          <a:cubicBezTo>
                            <a:pt x="1995258" y="327079"/>
                            <a:pt x="1947481" y="325859"/>
                            <a:pt x="1900052" y="321116"/>
                          </a:cubicBezTo>
                          <a:cubicBezTo>
                            <a:pt x="1756452" y="306756"/>
                            <a:pt x="1854411" y="315488"/>
                            <a:pt x="1745673" y="297365"/>
                          </a:cubicBezTo>
                          <a:cubicBezTo>
                            <a:pt x="1718063" y="292763"/>
                            <a:pt x="1690254" y="289448"/>
                            <a:pt x="1662545" y="285490"/>
                          </a:cubicBezTo>
                          <a:cubicBezTo>
                            <a:pt x="1555667" y="289448"/>
                            <a:pt x="1448667" y="290895"/>
                            <a:pt x="1341912" y="297365"/>
                          </a:cubicBezTo>
                          <a:cubicBezTo>
                            <a:pt x="1317878" y="298822"/>
                            <a:pt x="1294019" y="303401"/>
                            <a:pt x="1270660" y="309241"/>
                          </a:cubicBezTo>
                          <a:cubicBezTo>
                            <a:pt x="1246372" y="315313"/>
                            <a:pt x="1199408" y="332991"/>
                            <a:pt x="1199408" y="332991"/>
                          </a:cubicBezTo>
                          <a:cubicBezTo>
                            <a:pt x="1183208" y="381588"/>
                            <a:pt x="1171272" y="400315"/>
                            <a:pt x="1199408" y="463620"/>
                          </a:cubicBezTo>
                          <a:cubicBezTo>
                            <a:pt x="1204492" y="475059"/>
                            <a:pt x="1223159" y="471537"/>
                            <a:pt x="1235034" y="475495"/>
                          </a:cubicBezTo>
                          <a:cubicBezTo>
                            <a:pt x="1270660" y="471537"/>
                            <a:pt x="1308225" y="475870"/>
                            <a:pt x="1341912" y="463620"/>
                          </a:cubicBezTo>
                          <a:cubicBezTo>
                            <a:pt x="1352169" y="459890"/>
                            <a:pt x="1388196" y="382925"/>
                            <a:pt x="1389413" y="380492"/>
                          </a:cubicBezTo>
                          <a:cubicBezTo>
                            <a:pt x="1406981" y="275081"/>
                            <a:pt x="1412997" y="272618"/>
                            <a:pt x="1389413" y="131111"/>
                          </a:cubicBezTo>
                          <a:cubicBezTo>
                            <a:pt x="1387067" y="117033"/>
                            <a:pt x="1374799" y="106449"/>
                            <a:pt x="1365662" y="95485"/>
                          </a:cubicBezTo>
                          <a:cubicBezTo>
                            <a:pt x="1349212" y="75745"/>
                            <a:pt x="1319137" y="47098"/>
                            <a:pt x="1294410" y="36108"/>
                          </a:cubicBezTo>
                          <a:cubicBezTo>
                            <a:pt x="1271532" y="25940"/>
                            <a:pt x="1246909" y="20274"/>
                            <a:pt x="1223158" y="12357"/>
                          </a:cubicBezTo>
                          <a:lnTo>
                            <a:pt x="1187532" y="482"/>
                          </a:lnTo>
                          <a:cubicBezTo>
                            <a:pt x="1177522" y="937"/>
                            <a:pt x="960756" y="-6511"/>
                            <a:pt x="878774" y="24233"/>
                          </a:cubicBezTo>
                          <a:cubicBezTo>
                            <a:pt x="826571" y="43809"/>
                            <a:pt x="839501" y="46674"/>
                            <a:pt x="795647" y="71734"/>
                          </a:cubicBezTo>
                          <a:cubicBezTo>
                            <a:pt x="780277" y="80517"/>
                            <a:pt x="763157" y="86102"/>
                            <a:pt x="748145" y="95485"/>
                          </a:cubicBezTo>
                          <a:cubicBezTo>
                            <a:pt x="731361" y="105975"/>
                            <a:pt x="717428" y="120621"/>
                            <a:pt x="700644" y="131111"/>
                          </a:cubicBezTo>
                          <a:cubicBezTo>
                            <a:pt x="685632" y="140493"/>
                            <a:pt x="668323" y="145753"/>
                            <a:pt x="653143" y="154861"/>
                          </a:cubicBezTo>
                          <a:cubicBezTo>
                            <a:pt x="573183" y="202837"/>
                            <a:pt x="599347" y="192519"/>
                            <a:pt x="534390" y="237989"/>
                          </a:cubicBezTo>
                          <a:cubicBezTo>
                            <a:pt x="511005" y="254358"/>
                            <a:pt x="483322" y="265306"/>
                            <a:pt x="463138" y="285490"/>
                          </a:cubicBezTo>
                          <a:cubicBezTo>
                            <a:pt x="400454" y="348174"/>
                            <a:pt x="456669" y="297719"/>
                            <a:pt x="368135" y="356742"/>
                          </a:cubicBezTo>
                          <a:cubicBezTo>
                            <a:pt x="275642" y="418404"/>
                            <a:pt x="365912" y="369730"/>
                            <a:pt x="273132" y="416118"/>
                          </a:cubicBezTo>
                          <a:lnTo>
                            <a:pt x="166255" y="522996"/>
                          </a:lnTo>
                          <a:cubicBezTo>
                            <a:pt x="154380" y="534871"/>
                            <a:pt x="144603" y="549306"/>
                            <a:pt x="130629" y="558622"/>
                          </a:cubicBezTo>
                          <a:lnTo>
                            <a:pt x="59377" y="606124"/>
                          </a:lnTo>
                          <a:lnTo>
                            <a:pt x="0" y="594248"/>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0" name="Freeform 59">
              <a:extLst>
                <a:ext uri="{FF2B5EF4-FFF2-40B4-BE49-F238E27FC236}">
                  <a16:creationId xmlns:a16="http://schemas.microsoft.com/office/drawing/2014/main" id="{AE0E5AD6-BCE3-E444-84F7-1DA25A14E4EA}"/>
                </a:ext>
              </a:extLst>
            </p:cNvPr>
            <p:cNvSpPr/>
            <p:nvPr/>
          </p:nvSpPr>
          <p:spPr>
            <a:xfrm rot="19362903">
              <a:off x="4101447" y="1942896"/>
              <a:ext cx="1242820" cy="760504"/>
            </a:xfrm>
            <a:custGeom>
              <a:avLst/>
              <a:gdLst>
                <a:gd name="connsiteX0" fmla="*/ 1019026 w 1019026"/>
                <a:gd name="connsiteY0" fmla="*/ 618579 h 618579"/>
                <a:gd name="connsiteX1" fmla="*/ 1014241 w 1019026"/>
                <a:gd name="connsiteY1" fmla="*/ 414075 h 618579"/>
                <a:gd name="connsiteX2" fmla="*/ 1004673 w 1019026"/>
                <a:gd name="connsiteY2" fmla="*/ 336168 h 618579"/>
                <a:gd name="connsiteX3" fmla="*/ 999889 w 1019026"/>
                <a:gd name="connsiteY3" fmla="*/ 321561 h 618579"/>
                <a:gd name="connsiteX4" fmla="*/ 985536 w 1019026"/>
                <a:gd name="connsiteY4" fmla="*/ 282608 h 618579"/>
                <a:gd name="connsiteX5" fmla="*/ 937695 w 1019026"/>
                <a:gd name="connsiteY5" fmla="*/ 238785 h 618579"/>
                <a:gd name="connsiteX6" fmla="*/ 894638 w 1019026"/>
                <a:gd name="connsiteY6" fmla="*/ 219309 h 618579"/>
                <a:gd name="connsiteX7" fmla="*/ 818091 w 1019026"/>
                <a:gd name="connsiteY7" fmla="*/ 229047 h 618579"/>
                <a:gd name="connsiteX8" fmla="*/ 794170 w 1019026"/>
                <a:gd name="connsiteY8" fmla="*/ 253393 h 618579"/>
                <a:gd name="connsiteX9" fmla="*/ 779818 w 1019026"/>
                <a:gd name="connsiteY9" fmla="*/ 268000 h 618579"/>
                <a:gd name="connsiteX10" fmla="*/ 765465 w 1019026"/>
                <a:gd name="connsiteY10" fmla="*/ 302084 h 618579"/>
                <a:gd name="connsiteX11" fmla="*/ 770249 w 1019026"/>
                <a:gd name="connsiteY11" fmla="*/ 345906 h 618579"/>
                <a:gd name="connsiteX12" fmla="*/ 784602 w 1019026"/>
                <a:gd name="connsiteY12" fmla="*/ 360514 h 618579"/>
                <a:gd name="connsiteX13" fmla="*/ 813307 w 1019026"/>
                <a:gd name="connsiteY13" fmla="*/ 370252 h 618579"/>
                <a:gd name="connsiteX14" fmla="*/ 842012 w 1019026"/>
                <a:gd name="connsiteY14" fmla="*/ 365383 h 618579"/>
                <a:gd name="connsiteX15" fmla="*/ 865933 w 1019026"/>
                <a:gd name="connsiteY15" fmla="*/ 321561 h 618579"/>
                <a:gd name="connsiteX16" fmla="*/ 870717 w 1019026"/>
                <a:gd name="connsiteY16" fmla="*/ 302084 h 618579"/>
                <a:gd name="connsiteX17" fmla="*/ 875501 w 1019026"/>
                <a:gd name="connsiteY17" fmla="*/ 277739 h 618579"/>
                <a:gd name="connsiteX18" fmla="*/ 870717 w 1019026"/>
                <a:gd name="connsiteY18" fmla="*/ 175486 h 618579"/>
                <a:gd name="connsiteX19" fmla="*/ 856364 w 1019026"/>
                <a:gd name="connsiteY19" fmla="*/ 146272 h 618579"/>
                <a:gd name="connsiteX20" fmla="*/ 822875 w 1019026"/>
                <a:gd name="connsiteY20" fmla="*/ 136533 h 618579"/>
                <a:gd name="connsiteX21" fmla="*/ 765465 w 1019026"/>
                <a:gd name="connsiteY21" fmla="*/ 131664 h 618579"/>
                <a:gd name="connsiteX22" fmla="*/ 703271 w 1019026"/>
                <a:gd name="connsiteY22" fmla="*/ 121926 h 618579"/>
                <a:gd name="connsiteX23" fmla="*/ 669782 w 1019026"/>
                <a:gd name="connsiteY23" fmla="*/ 117057 h 618579"/>
                <a:gd name="connsiteX24" fmla="*/ 540610 w 1019026"/>
                <a:gd name="connsiteY24" fmla="*/ 121926 h 618579"/>
                <a:gd name="connsiteX25" fmla="*/ 511905 w 1019026"/>
                <a:gd name="connsiteY25" fmla="*/ 126795 h 618579"/>
                <a:gd name="connsiteX26" fmla="*/ 483200 w 1019026"/>
                <a:gd name="connsiteY26" fmla="*/ 136533 h 618579"/>
                <a:gd name="connsiteX27" fmla="*/ 483200 w 1019026"/>
                <a:gd name="connsiteY27" fmla="*/ 190094 h 618579"/>
                <a:gd name="connsiteX28" fmla="*/ 497552 w 1019026"/>
                <a:gd name="connsiteY28" fmla="*/ 194963 h 618579"/>
                <a:gd name="connsiteX29" fmla="*/ 540610 w 1019026"/>
                <a:gd name="connsiteY29" fmla="*/ 190094 h 618579"/>
                <a:gd name="connsiteX30" fmla="*/ 559746 w 1019026"/>
                <a:gd name="connsiteY30" fmla="*/ 156010 h 618579"/>
                <a:gd name="connsiteX31" fmla="*/ 559746 w 1019026"/>
                <a:gd name="connsiteY31" fmla="*/ 53758 h 618579"/>
                <a:gd name="connsiteX32" fmla="*/ 550178 w 1019026"/>
                <a:gd name="connsiteY32" fmla="*/ 39150 h 618579"/>
                <a:gd name="connsiteX33" fmla="*/ 521473 w 1019026"/>
                <a:gd name="connsiteY33" fmla="*/ 14805 h 618579"/>
                <a:gd name="connsiteX34" fmla="*/ 492768 w 1019026"/>
                <a:gd name="connsiteY34" fmla="*/ 5066 h 618579"/>
                <a:gd name="connsiteX35" fmla="*/ 478415 w 1019026"/>
                <a:gd name="connsiteY35" fmla="*/ 197 h 618579"/>
                <a:gd name="connsiteX36" fmla="*/ 354027 w 1019026"/>
                <a:gd name="connsiteY36" fmla="*/ 9936 h 618579"/>
                <a:gd name="connsiteX37" fmla="*/ 320538 w 1019026"/>
                <a:gd name="connsiteY37" fmla="*/ 29412 h 618579"/>
                <a:gd name="connsiteX38" fmla="*/ 301401 w 1019026"/>
                <a:gd name="connsiteY38" fmla="*/ 39150 h 618579"/>
                <a:gd name="connsiteX39" fmla="*/ 282265 w 1019026"/>
                <a:gd name="connsiteY39" fmla="*/ 53758 h 618579"/>
                <a:gd name="connsiteX40" fmla="*/ 263128 w 1019026"/>
                <a:gd name="connsiteY40" fmla="*/ 63496 h 618579"/>
                <a:gd name="connsiteX41" fmla="*/ 215287 w 1019026"/>
                <a:gd name="connsiteY41" fmla="*/ 97580 h 618579"/>
                <a:gd name="connsiteX42" fmla="*/ 186582 w 1019026"/>
                <a:gd name="connsiteY42" fmla="*/ 117057 h 618579"/>
                <a:gd name="connsiteX43" fmla="*/ 148308 w 1019026"/>
                <a:gd name="connsiteY43" fmla="*/ 146272 h 618579"/>
                <a:gd name="connsiteX44" fmla="*/ 110035 w 1019026"/>
                <a:gd name="connsiteY44" fmla="*/ 170617 h 618579"/>
                <a:gd name="connsiteX45" fmla="*/ 66978 w 1019026"/>
                <a:gd name="connsiteY45" fmla="*/ 214439 h 618579"/>
                <a:gd name="connsiteX46" fmla="*/ 52625 w 1019026"/>
                <a:gd name="connsiteY46" fmla="*/ 229047 h 618579"/>
                <a:gd name="connsiteX47" fmla="*/ 23920 w 1019026"/>
                <a:gd name="connsiteY47" fmla="*/ 248524 h 618579"/>
                <a:gd name="connsiteX48" fmla="*/ 0 w 1019026"/>
                <a:gd name="connsiteY48" fmla="*/ 243654 h 61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19026" h="618579" extrusionOk="0">
                  <a:moveTo>
                    <a:pt x="1019026" y="618579"/>
                  </a:moveTo>
                  <a:cubicBezTo>
                    <a:pt x="1007392" y="544219"/>
                    <a:pt x="1006627" y="486036"/>
                    <a:pt x="1014241" y="414075"/>
                  </a:cubicBezTo>
                  <a:cubicBezTo>
                    <a:pt x="1015710" y="398227"/>
                    <a:pt x="1005325" y="356030"/>
                    <a:pt x="1004673" y="336168"/>
                  </a:cubicBezTo>
                  <a:cubicBezTo>
                    <a:pt x="1003120" y="331607"/>
                    <a:pt x="1001149" y="327186"/>
                    <a:pt x="999889" y="321561"/>
                  </a:cubicBezTo>
                  <a:cubicBezTo>
                    <a:pt x="994010" y="305930"/>
                    <a:pt x="995676" y="295325"/>
                    <a:pt x="985536" y="282608"/>
                  </a:cubicBezTo>
                  <a:cubicBezTo>
                    <a:pt x="976347" y="269479"/>
                    <a:pt x="953733" y="248547"/>
                    <a:pt x="937695" y="238785"/>
                  </a:cubicBezTo>
                  <a:cubicBezTo>
                    <a:pt x="925603" y="231177"/>
                    <a:pt x="905621" y="225963"/>
                    <a:pt x="894638" y="219309"/>
                  </a:cubicBezTo>
                  <a:cubicBezTo>
                    <a:pt x="868604" y="217612"/>
                    <a:pt x="840923" y="226895"/>
                    <a:pt x="818091" y="229047"/>
                  </a:cubicBezTo>
                  <a:cubicBezTo>
                    <a:pt x="804335" y="232325"/>
                    <a:pt x="803220" y="244162"/>
                    <a:pt x="794170" y="253393"/>
                  </a:cubicBezTo>
                  <a:cubicBezTo>
                    <a:pt x="789575" y="258640"/>
                    <a:pt x="784194" y="262760"/>
                    <a:pt x="779818" y="268000"/>
                  </a:cubicBezTo>
                  <a:cubicBezTo>
                    <a:pt x="772936" y="279288"/>
                    <a:pt x="769490" y="291420"/>
                    <a:pt x="765465" y="302084"/>
                  </a:cubicBezTo>
                  <a:cubicBezTo>
                    <a:pt x="768585" y="319041"/>
                    <a:pt x="767144" y="333753"/>
                    <a:pt x="770249" y="345906"/>
                  </a:cubicBezTo>
                  <a:cubicBezTo>
                    <a:pt x="772555" y="352293"/>
                    <a:pt x="778832" y="356488"/>
                    <a:pt x="784602" y="360514"/>
                  </a:cubicBezTo>
                  <a:cubicBezTo>
                    <a:pt x="793418" y="365499"/>
                    <a:pt x="813307" y="370252"/>
                    <a:pt x="813307" y="370252"/>
                  </a:cubicBezTo>
                  <a:cubicBezTo>
                    <a:pt x="821652" y="368542"/>
                    <a:pt x="833272" y="369428"/>
                    <a:pt x="842012" y="365383"/>
                  </a:cubicBezTo>
                  <a:cubicBezTo>
                    <a:pt x="854382" y="354854"/>
                    <a:pt x="859299" y="337849"/>
                    <a:pt x="865933" y="321561"/>
                  </a:cubicBezTo>
                  <a:cubicBezTo>
                    <a:pt x="867452" y="315639"/>
                    <a:pt x="870117" y="309231"/>
                    <a:pt x="870717" y="302084"/>
                  </a:cubicBezTo>
                  <a:cubicBezTo>
                    <a:pt x="872450" y="294727"/>
                    <a:pt x="875125" y="285131"/>
                    <a:pt x="875501" y="277739"/>
                  </a:cubicBezTo>
                  <a:cubicBezTo>
                    <a:pt x="870346" y="249306"/>
                    <a:pt x="869331" y="209713"/>
                    <a:pt x="870717" y="175486"/>
                  </a:cubicBezTo>
                  <a:cubicBezTo>
                    <a:pt x="870575" y="168871"/>
                    <a:pt x="861350" y="151081"/>
                    <a:pt x="856364" y="146272"/>
                  </a:cubicBezTo>
                  <a:cubicBezTo>
                    <a:pt x="853430" y="143835"/>
                    <a:pt x="823791" y="136657"/>
                    <a:pt x="822875" y="136533"/>
                  </a:cubicBezTo>
                  <a:cubicBezTo>
                    <a:pt x="804321" y="134540"/>
                    <a:pt x="783753" y="136086"/>
                    <a:pt x="765465" y="131664"/>
                  </a:cubicBezTo>
                  <a:cubicBezTo>
                    <a:pt x="706541" y="127930"/>
                    <a:pt x="745215" y="126885"/>
                    <a:pt x="703271" y="121926"/>
                  </a:cubicBezTo>
                  <a:cubicBezTo>
                    <a:pt x="693851" y="120573"/>
                    <a:pt x="680877" y="117273"/>
                    <a:pt x="669782" y="117057"/>
                  </a:cubicBezTo>
                  <a:cubicBezTo>
                    <a:pt x="628616" y="119872"/>
                    <a:pt x="577785" y="120553"/>
                    <a:pt x="540610" y="121926"/>
                  </a:cubicBezTo>
                  <a:cubicBezTo>
                    <a:pt x="530359" y="124294"/>
                    <a:pt x="520809" y="122807"/>
                    <a:pt x="511905" y="126795"/>
                  </a:cubicBezTo>
                  <a:cubicBezTo>
                    <a:pt x="502120" y="129285"/>
                    <a:pt x="483200" y="136532"/>
                    <a:pt x="483200" y="136533"/>
                  </a:cubicBezTo>
                  <a:cubicBezTo>
                    <a:pt x="475807" y="156127"/>
                    <a:pt x="472069" y="163936"/>
                    <a:pt x="483200" y="190094"/>
                  </a:cubicBezTo>
                  <a:cubicBezTo>
                    <a:pt x="485122" y="194854"/>
                    <a:pt x="493014" y="194005"/>
                    <a:pt x="497552" y="194963"/>
                  </a:cubicBezTo>
                  <a:cubicBezTo>
                    <a:pt x="514742" y="192777"/>
                    <a:pt x="526797" y="196017"/>
                    <a:pt x="540610" y="190094"/>
                  </a:cubicBezTo>
                  <a:cubicBezTo>
                    <a:pt x="544810" y="188585"/>
                    <a:pt x="559225" y="156905"/>
                    <a:pt x="559746" y="156010"/>
                  </a:cubicBezTo>
                  <a:cubicBezTo>
                    <a:pt x="567064" y="112797"/>
                    <a:pt x="569594" y="112139"/>
                    <a:pt x="559746" y="53758"/>
                  </a:cubicBezTo>
                  <a:cubicBezTo>
                    <a:pt x="559049" y="48223"/>
                    <a:pt x="554196" y="44471"/>
                    <a:pt x="550178" y="39150"/>
                  </a:cubicBezTo>
                  <a:cubicBezTo>
                    <a:pt x="544844" y="32336"/>
                    <a:pt x="530811" y="18478"/>
                    <a:pt x="521473" y="14805"/>
                  </a:cubicBezTo>
                  <a:cubicBezTo>
                    <a:pt x="511497" y="11389"/>
                    <a:pt x="503984" y="8682"/>
                    <a:pt x="492768" y="5066"/>
                  </a:cubicBezTo>
                  <a:cubicBezTo>
                    <a:pt x="486090" y="3097"/>
                    <a:pt x="482061" y="1084"/>
                    <a:pt x="478415" y="197"/>
                  </a:cubicBezTo>
                  <a:cubicBezTo>
                    <a:pt x="472232" y="1384"/>
                    <a:pt x="387262" y="434"/>
                    <a:pt x="354027" y="9936"/>
                  </a:cubicBezTo>
                  <a:cubicBezTo>
                    <a:pt x="332702" y="17624"/>
                    <a:pt x="338827" y="18465"/>
                    <a:pt x="320538" y="29412"/>
                  </a:cubicBezTo>
                  <a:cubicBezTo>
                    <a:pt x="314640" y="33375"/>
                    <a:pt x="308737" y="35524"/>
                    <a:pt x="301401" y="39150"/>
                  </a:cubicBezTo>
                  <a:cubicBezTo>
                    <a:pt x="294534" y="43491"/>
                    <a:pt x="289015" y="49048"/>
                    <a:pt x="282265" y="53758"/>
                  </a:cubicBezTo>
                  <a:cubicBezTo>
                    <a:pt x="276328" y="56479"/>
                    <a:pt x="269662" y="58526"/>
                    <a:pt x="263128" y="63496"/>
                  </a:cubicBezTo>
                  <a:cubicBezTo>
                    <a:pt x="230604" y="83191"/>
                    <a:pt x="242373" y="77510"/>
                    <a:pt x="215287" y="97580"/>
                  </a:cubicBezTo>
                  <a:cubicBezTo>
                    <a:pt x="206608" y="103708"/>
                    <a:pt x="195775" y="108699"/>
                    <a:pt x="186582" y="117057"/>
                  </a:cubicBezTo>
                  <a:cubicBezTo>
                    <a:pt x="161664" y="141464"/>
                    <a:pt x="184288" y="120898"/>
                    <a:pt x="148308" y="146272"/>
                  </a:cubicBezTo>
                  <a:cubicBezTo>
                    <a:pt x="109794" y="177775"/>
                    <a:pt x="145294" y="149326"/>
                    <a:pt x="110035" y="170617"/>
                  </a:cubicBezTo>
                  <a:cubicBezTo>
                    <a:pt x="86270" y="187594"/>
                    <a:pt x="70424" y="208630"/>
                    <a:pt x="66978" y="214439"/>
                  </a:cubicBezTo>
                  <a:cubicBezTo>
                    <a:pt x="61340" y="219608"/>
                    <a:pt x="58242" y="224579"/>
                    <a:pt x="52625" y="229047"/>
                  </a:cubicBezTo>
                  <a:cubicBezTo>
                    <a:pt x="41800" y="232902"/>
                    <a:pt x="29577" y="248169"/>
                    <a:pt x="23920" y="248524"/>
                  </a:cubicBezTo>
                  <a:cubicBezTo>
                    <a:pt x="17031" y="245005"/>
                    <a:pt x="5500" y="244072"/>
                    <a:pt x="0" y="243654"/>
                  </a:cubicBezTo>
                </a:path>
              </a:pathLst>
            </a:custGeom>
            <a:noFill/>
            <a:ln w="0" cap="rnd">
              <a:tailEnd type="stealth" w="lg" len="lg"/>
              <a:extLst>
                <a:ext uri="{C807C97D-BFC1-408E-A445-0C87EB9F89A2}">
                  <ask:lineSketchStyleProps xmlns:ask="http://schemas.microsoft.com/office/drawing/2018/sketchyshapes" sd="1219033472">
                    <a:custGeom>
                      <a:avLst/>
                      <a:gdLst>
                        <a:gd name="connsiteX0" fmla="*/ 2529444 w 2529444"/>
                        <a:gd name="connsiteY0" fmla="*/ 1508648 h 1508648"/>
                        <a:gd name="connsiteX1" fmla="*/ 2517569 w 2529444"/>
                        <a:gd name="connsiteY1" fmla="*/ 1009885 h 1508648"/>
                        <a:gd name="connsiteX2" fmla="*/ 2493818 w 2529444"/>
                        <a:gd name="connsiteY2" fmla="*/ 819879 h 1508648"/>
                        <a:gd name="connsiteX3" fmla="*/ 2481943 w 2529444"/>
                        <a:gd name="connsiteY3" fmla="*/ 784254 h 1508648"/>
                        <a:gd name="connsiteX4" fmla="*/ 2446317 w 2529444"/>
                        <a:gd name="connsiteY4" fmla="*/ 689251 h 1508648"/>
                        <a:gd name="connsiteX5" fmla="*/ 2327564 w 2529444"/>
                        <a:gd name="connsiteY5" fmla="*/ 582373 h 1508648"/>
                        <a:gd name="connsiteX6" fmla="*/ 2220686 w 2529444"/>
                        <a:gd name="connsiteY6" fmla="*/ 534872 h 1508648"/>
                        <a:gd name="connsiteX7" fmla="*/ 2030681 w 2529444"/>
                        <a:gd name="connsiteY7" fmla="*/ 558622 h 1508648"/>
                        <a:gd name="connsiteX8" fmla="*/ 1971304 w 2529444"/>
                        <a:gd name="connsiteY8" fmla="*/ 617999 h 1508648"/>
                        <a:gd name="connsiteX9" fmla="*/ 1935678 w 2529444"/>
                        <a:gd name="connsiteY9" fmla="*/ 653625 h 1508648"/>
                        <a:gd name="connsiteX10" fmla="*/ 1900052 w 2529444"/>
                        <a:gd name="connsiteY10" fmla="*/ 736752 h 1508648"/>
                        <a:gd name="connsiteX11" fmla="*/ 1911927 w 2529444"/>
                        <a:gd name="connsiteY11" fmla="*/ 843630 h 1508648"/>
                        <a:gd name="connsiteX12" fmla="*/ 1947553 w 2529444"/>
                        <a:gd name="connsiteY12" fmla="*/ 879256 h 1508648"/>
                        <a:gd name="connsiteX13" fmla="*/ 2018805 w 2529444"/>
                        <a:gd name="connsiteY13" fmla="*/ 903007 h 1508648"/>
                        <a:gd name="connsiteX14" fmla="*/ 2090057 w 2529444"/>
                        <a:gd name="connsiteY14" fmla="*/ 891131 h 1508648"/>
                        <a:gd name="connsiteX15" fmla="*/ 2149434 w 2529444"/>
                        <a:gd name="connsiteY15" fmla="*/ 784254 h 1508648"/>
                        <a:gd name="connsiteX16" fmla="*/ 2161309 w 2529444"/>
                        <a:gd name="connsiteY16" fmla="*/ 736752 h 1508648"/>
                        <a:gd name="connsiteX17" fmla="*/ 2173184 w 2529444"/>
                        <a:gd name="connsiteY17" fmla="*/ 677376 h 1508648"/>
                        <a:gd name="connsiteX18" fmla="*/ 2161309 w 2529444"/>
                        <a:gd name="connsiteY18" fmla="*/ 427994 h 1508648"/>
                        <a:gd name="connsiteX19" fmla="*/ 2125683 w 2529444"/>
                        <a:gd name="connsiteY19" fmla="*/ 356742 h 1508648"/>
                        <a:gd name="connsiteX20" fmla="*/ 2042556 w 2529444"/>
                        <a:gd name="connsiteY20" fmla="*/ 332991 h 1508648"/>
                        <a:gd name="connsiteX21" fmla="*/ 1900052 w 2529444"/>
                        <a:gd name="connsiteY21" fmla="*/ 321116 h 1508648"/>
                        <a:gd name="connsiteX22" fmla="*/ 1745673 w 2529444"/>
                        <a:gd name="connsiteY22" fmla="*/ 297365 h 1508648"/>
                        <a:gd name="connsiteX23" fmla="*/ 1662545 w 2529444"/>
                        <a:gd name="connsiteY23" fmla="*/ 285490 h 1508648"/>
                        <a:gd name="connsiteX24" fmla="*/ 1341912 w 2529444"/>
                        <a:gd name="connsiteY24" fmla="*/ 297365 h 1508648"/>
                        <a:gd name="connsiteX25" fmla="*/ 1270660 w 2529444"/>
                        <a:gd name="connsiteY25" fmla="*/ 309241 h 1508648"/>
                        <a:gd name="connsiteX26" fmla="*/ 1199408 w 2529444"/>
                        <a:gd name="connsiteY26" fmla="*/ 332991 h 1508648"/>
                        <a:gd name="connsiteX27" fmla="*/ 1199408 w 2529444"/>
                        <a:gd name="connsiteY27" fmla="*/ 463620 h 1508648"/>
                        <a:gd name="connsiteX28" fmla="*/ 1235034 w 2529444"/>
                        <a:gd name="connsiteY28" fmla="*/ 475495 h 1508648"/>
                        <a:gd name="connsiteX29" fmla="*/ 1341912 w 2529444"/>
                        <a:gd name="connsiteY29" fmla="*/ 463620 h 1508648"/>
                        <a:gd name="connsiteX30" fmla="*/ 1389413 w 2529444"/>
                        <a:gd name="connsiteY30" fmla="*/ 380492 h 1508648"/>
                        <a:gd name="connsiteX31" fmla="*/ 1389413 w 2529444"/>
                        <a:gd name="connsiteY31" fmla="*/ 131111 h 1508648"/>
                        <a:gd name="connsiteX32" fmla="*/ 1365662 w 2529444"/>
                        <a:gd name="connsiteY32" fmla="*/ 95485 h 1508648"/>
                        <a:gd name="connsiteX33" fmla="*/ 1294410 w 2529444"/>
                        <a:gd name="connsiteY33" fmla="*/ 36108 h 1508648"/>
                        <a:gd name="connsiteX34" fmla="*/ 1223158 w 2529444"/>
                        <a:gd name="connsiteY34" fmla="*/ 12357 h 1508648"/>
                        <a:gd name="connsiteX35" fmla="*/ 1187532 w 2529444"/>
                        <a:gd name="connsiteY35" fmla="*/ 482 h 1508648"/>
                        <a:gd name="connsiteX36" fmla="*/ 878774 w 2529444"/>
                        <a:gd name="connsiteY36" fmla="*/ 24233 h 1508648"/>
                        <a:gd name="connsiteX37" fmla="*/ 795647 w 2529444"/>
                        <a:gd name="connsiteY37" fmla="*/ 71734 h 1508648"/>
                        <a:gd name="connsiteX38" fmla="*/ 748145 w 2529444"/>
                        <a:gd name="connsiteY38" fmla="*/ 95485 h 1508648"/>
                        <a:gd name="connsiteX39" fmla="*/ 700644 w 2529444"/>
                        <a:gd name="connsiteY39" fmla="*/ 131111 h 1508648"/>
                        <a:gd name="connsiteX40" fmla="*/ 653143 w 2529444"/>
                        <a:gd name="connsiteY40" fmla="*/ 154861 h 1508648"/>
                        <a:gd name="connsiteX41" fmla="*/ 534390 w 2529444"/>
                        <a:gd name="connsiteY41" fmla="*/ 237989 h 1508648"/>
                        <a:gd name="connsiteX42" fmla="*/ 463138 w 2529444"/>
                        <a:gd name="connsiteY42" fmla="*/ 285490 h 1508648"/>
                        <a:gd name="connsiteX43" fmla="*/ 368135 w 2529444"/>
                        <a:gd name="connsiteY43" fmla="*/ 356742 h 1508648"/>
                        <a:gd name="connsiteX44" fmla="*/ 273132 w 2529444"/>
                        <a:gd name="connsiteY44" fmla="*/ 416118 h 1508648"/>
                        <a:gd name="connsiteX45" fmla="*/ 166255 w 2529444"/>
                        <a:gd name="connsiteY45" fmla="*/ 522996 h 1508648"/>
                        <a:gd name="connsiteX46" fmla="*/ 130629 w 2529444"/>
                        <a:gd name="connsiteY46" fmla="*/ 558622 h 1508648"/>
                        <a:gd name="connsiteX47" fmla="*/ 59377 w 2529444"/>
                        <a:gd name="connsiteY47" fmla="*/ 606124 h 1508648"/>
                        <a:gd name="connsiteX48" fmla="*/ 0 w 2529444"/>
                        <a:gd name="connsiteY48" fmla="*/ 594248 h 150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529444" h="1508648">
                          <a:moveTo>
                            <a:pt x="2529444" y="1508648"/>
                          </a:moveTo>
                          <a:cubicBezTo>
                            <a:pt x="2525486" y="1342394"/>
                            <a:pt x="2523961" y="1176064"/>
                            <a:pt x="2517569" y="1009885"/>
                          </a:cubicBezTo>
                          <a:cubicBezTo>
                            <a:pt x="2516041" y="970163"/>
                            <a:pt x="2504519" y="868037"/>
                            <a:pt x="2493818" y="819879"/>
                          </a:cubicBezTo>
                          <a:cubicBezTo>
                            <a:pt x="2491103" y="807660"/>
                            <a:pt x="2485382" y="796290"/>
                            <a:pt x="2481943" y="784254"/>
                          </a:cubicBezTo>
                          <a:cubicBezTo>
                            <a:pt x="2471723" y="748483"/>
                            <a:pt x="2470916" y="719999"/>
                            <a:pt x="2446317" y="689251"/>
                          </a:cubicBezTo>
                          <a:cubicBezTo>
                            <a:pt x="2420412" y="656870"/>
                            <a:pt x="2366968" y="607001"/>
                            <a:pt x="2327564" y="582373"/>
                          </a:cubicBezTo>
                          <a:cubicBezTo>
                            <a:pt x="2297977" y="563881"/>
                            <a:pt x="2251969" y="547385"/>
                            <a:pt x="2220686" y="534872"/>
                          </a:cubicBezTo>
                          <a:cubicBezTo>
                            <a:pt x="2157351" y="542789"/>
                            <a:pt x="2093140" y="545473"/>
                            <a:pt x="2030681" y="558622"/>
                          </a:cubicBezTo>
                          <a:cubicBezTo>
                            <a:pt x="1995477" y="566033"/>
                            <a:pt x="1990675" y="594754"/>
                            <a:pt x="1971304" y="617999"/>
                          </a:cubicBezTo>
                          <a:cubicBezTo>
                            <a:pt x="1960553" y="630901"/>
                            <a:pt x="1945440" y="639959"/>
                            <a:pt x="1935678" y="653625"/>
                          </a:cubicBezTo>
                          <a:cubicBezTo>
                            <a:pt x="1917334" y="679307"/>
                            <a:pt x="1909743" y="707677"/>
                            <a:pt x="1900052" y="736752"/>
                          </a:cubicBezTo>
                          <a:cubicBezTo>
                            <a:pt x="1904010" y="772378"/>
                            <a:pt x="1900592" y="809624"/>
                            <a:pt x="1911927" y="843630"/>
                          </a:cubicBezTo>
                          <a:cubicBezTo>
                            <a:pt x="1917238" y="859562"/>
                            <a:pt x="1932872" y="871100"/>
                            <a:pt x="1947553" y="879256"/>
                          </a:cubicBezTo>
                          <a:cubicBezTo>
                            <a:pt x="1969438" y="891414"/>
                            <a:pt x="2018805" y="903007"/>
                            <a:pt x="2018805" y="903007"/>
                          </a:cubicBezTo>
                          <a:cubicBezTo>
                            <a:pt x="2042556" y="899048"/>
                            <a:pt x="2070331" y="904939"/>
                            <a:pt x="2090057" y="891131"/>
                          </a:cubicBezTo>
                          <a:cubicBezTo>
                            <a:pt x="2120430" y="869870"/>
                            <a:pt x="2139087" y="820469"/>
                            <a:pt x="2149434" y="784254"/>
                          </a:cubicBezTo>
                          <a:cubicBezTo>
                            <a:pt x="2153918" y="768561"/>
                            <a:pt x="2157769" y="752685"/>
                            <a:pt x="2161309" y="736752"/>
                          </a:cubicBezTo>
                          <a:cubicBezTo>
                            <a:pt x="2165687" y="717049"/>
                            <a:pt x="2169226" y="697168"/>
                            <a:pt x="2173184" y="677376"/>
                          </a:cubicBezTo>
                          <a:cubicBezTo>
                            <a:pt x="2169226" y="594249"/>
                            <a:pt x="2168220" y="510928"/>
                            <a:pt x="2161309" y="427994"/>
                          </a:cubicBezTo>
                          <a:cubicBezTo>
                            <a:pt x="2159772" y="409553"/>
                            <a:pt x="2139444" y="367751"/>
                            <a:pt x="2125683" y="356742"/>
                          </a:cubicBezTo>
                          <a:cubicBezTo>
                            <a:pt x="2118382" y="350901"/>
                            <a:pt x="2045082" y="333307"/>
                            <a:pt x="2042556" y="332991"/>
                          </a:cubicBezTo>
                          <a:cubicBezTo>
                            <a:pt x="1995258" y="327079"/>
                            <a:pt x="1947481" y="325859"/>
                            <a:pt x="1900052" y="321116"/>
                          </a:cubicBezTo>
                          <a:cubicBezTo>
                            <a:pt x="1756452" y="306756"/>
                            <a:pt x="1854411" y="315488"/>
                            <a:pt x="1745673" y="297365"/>
                          </a:cubicBezTo>
                          <a:cubicBezTo>
                            <a:pt x="1718063" y="292763"/>
                            <a:pt x="1690254" y="289448"/>
                            <a:pt x="1662545" y="285490"/>
                          </a:cubicBezTo>
                          <a:cubicBezTo>
                            <a:pt x="1555667" y="289448"/>
                            <a:pt x="1448667" y="290895"/>
                            <a:pt x="1341912" y="297365"/>
                          </a:cubicBezTo>
                          <a:cubicBezTo>
                            <a:pt x="1317878" y="298822"/>
                            <a:pt x="1294019" y="303401"/>
                            <a:pt x="1270660" y="309241"/>
                          </a:cubicBezTo>
                          <a:cubicBezTo>
                            <a:pt x="1246372" y="315313"/>
                            <a:pt x="1199408" y="332991"/>
                            <a:pt x="1199408" y="332991"/>
                          </a:cubicBezTo>
                          <a:cubicBezTo>
                            <a:pt x="1183208" y="381588"/>
                            <a:pt x="1171272" y="400315"/>
                            <a:pt x="1199408" y="463620"/>
                          </a:cubicBezTo>
                          <a:cubicBezTo>
                            <a:pt x="1204492" y="475059"/>
                            <a:pt x="1223159" y="471537"/>
                            <a:pt x="1235034" y="475495"/>
                          </a:cubicBezTo>
                          <a:cubicBezTo>
                            <a:pt x="1270660" y="471537"/>
                            <a:pt x="1308225" y="475870"/>
                            <a:pt x="1341912" y="463620"/>
                          </a:cubicBezTo>
                          <a:cubicBezTo>
                            <a:pt x="1352169" y="459890"/>
                            <a:pt x="1388196" y="382925"/>
                            <a:pt x="1389413" y="380492"/>
                          </a:cubicBezTo>
                          <a:cubicBezTo>
                            <a:pt x="1406981" y="275081"/>
                            <a:pt x="1412997" y="272618"/>
                            <a:pt x="1389413" y="131111"/>
                          </a:cubicBezTo>
                          <a:cubicBezTo>
                            <a:pt x="1387067" y="117033"/>
                            <a:pt x="1374799" y="106449"/>
                            <a:pt x="1365662" y="95485"/>
                          </a:cubicBezTo>
                          <a:cubicBezTo>
                            <a:pt x="1349212" y="75745"/>
                            <a:pt x="1319137" y="47098"/>
                            <a:pt x="1294410" y="36108"/>
                          </a:cubicBezTo>
                          <a:cubicBezTo>
                            <a:pt x="1271532" y="25940"/>
                            <a:pt x="1246909" y="20274"/>
                            <a:pt x="1223158" y="12357"/>
                          </a:cubicBezTo>
                          <a:lnTo>
                            <a:pt x="1187532" y="482"/>
                          </a:lnTo>
                          <a:cubicBezTo>
                            <a:pt x="1177522" y="937"/>
                            <a:pt x="960756" y="-6511"/>
                            <a:pt x="878774" y="24233"/>
                          </a:cubicBezTo>
                          <a:cubicBezTo>
                            <a:pt x="826571" y="43809"/>
                            <a:pt x="839501" y="46674"/>
                            <a:pt x="795647" y="71734"/>
                          </a:cubicBezTo>
                          <a:cubicBezTo>
                            <a:pt x="780277" y="80517"/>
                            <a:pt x="763157" y="86102"/>
                            <a:pt x="748145" y="95485"/>
                          </a:cubicBezTo>
                          <a:cubicBezTo>
                            <a:pt x="731361" y="105975"/>
                            <a:pt x="717428" y="120621"/>
                            <a:pt x="700644" y="131111"/>
                          </a:cubicBezTo>
                          <a:cubicBezTo>
                            <a:pt x="685632" y="140493"/>
                            <a:pt x="668323" y="145753"/>
                            <a:pt x="653143" y="154861"/>
                          </a:cubicBezTo>
                          <a:cubicBezTo>
                            <a:pt x="573183" y="202837"/>
                            <a:pt x="599347" y="192519"/>
                            <a:pt x="534390" y="237989"/>
                          </a:cubicBezTo>
                          <a:cubicBezTo>
                            <a:pt x="511005" y="254358"/>
                            <a:pt x="483322" y="265306"/>
                            <a:pt x="463138" y="285490"/>
                          </a:cubicBezTo>
                          <a:cubicBezTo>
                            <a:pt x="400454" y="348174"/>
                            <a:pt x="456669" y="297719"/>
                            <a:pt x="368135" y="356742"/>
                          </a:cubicBezTo>
                          <a:cubicBezTo>
                            <a:pt x="275642" y="418404"/>
                            <a:pt x="365912" y="369730"/>
                            <a:pt x="273132" y="416118"/>
                          </a:cubicBezTo>
                          <a:lnTo>
                            <a:pt x="166255" y="522996"/>
                          </a:lnTo>
                          <a:cubicBezTo>
                            <a:pt x="154380" y="534871"/>
                            <a:pt x="144603" y="549306"/>
                            <a:pt x="130629" y="558622"/>
                          </a:cubicBezTo>
                          <a:lnTo>
                            <a:pt x="59377" y="606124"/>
                          </a:lnTo>
                          <a:lnTo>
                            <a:pt x="0" y="594248"/>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Freeform 60">
              <a:extLst>
                <a:ext uri="{FF2B5EF4-FFF2-40B4-BE49-F238E27FC236}">
                  <a16:creationId xmlns:a16="http://schemas.microsoft.com/office/drawing/2014/main" id="{12C243C8-82CB-9746-9D06-1A6DD599FDA4}"/>
                </a:ext>
              </a:extLst>
            </p:cNvPr>
            <p:cNvSpPr/>
            <p:nvPr/>
          </p:nvSpPr>
          <p:spPr>
            <a:xfrm rot="17282598">
              <a:off x="3190007" y="2450416"/>
              <a:ext cx="1242820" cy="760504"/>
            </a:xfrm>
            <a:custGeom>
              <a:avLst/>
              <a:gdLst>
                <a:gd name="connsiteX0" fmla="*/ 1010886 w 1010886"/>
                <a:gd name="connsiteY0" fmla="*/ 623561 h 623561"/>
                <a:gd name="connsiteX1" fmla="*/ 1006140 w 1010886"/>
                <a:gd name="connsiteY1" fmla="*/ 417410 h 623561"/>
                <a:gd name="connsiteX2" fmla="*/ 996648 w 1010886"/>
                <a:gd name="connsiteY2" fmla="*/ 338875 h 623561"/>
                <a:gd name="connsiteX3" fmla="*/ 991902 w 1010886"/>
                <a:gd name="connsiteY3" fmla="*/ 324151 h 623561"/>
                <a:gd name="connsiteX4" fmla="*/ 977664 w 1010886"/>
                <a:gd name="connsiteY4" fmla="*/ 284884 h 623561"/>
                <a:gd name="connsiteX5" fmla="*/ 930205 w 1010886"/>
                <a:gd name="connsiteY5" fmla="*/ 240708 h 623561"/>
                <a:gd name="connsiteX6" fmla="*/ 887491 w 1010886"/>
                <a:gd name="connsiteY6" fmla="*/ 221075 h 623561"/>
                <a:gd name="connsiteX7" fmla="*/ 811556 w 1010886"/>
                <a:gd name="connsiteY7" fmla="*/ 230892 h 623561"/>
                <a:gd name="connsiteX8" fmla="*/ 787826 w 1010886"/>
                <a:gd name="connsiteY8" fmla="*/ 255434 h 623561"/>
                <a:gd name="connsiteX9" fmla="*/ 773588 w 1010886"/>
                <a:gd name="connsiteY9" fmla="*/ 270159 h 623561"/>
                <a:gd name="connsiteX10" fmla="*/ 759351 w 1010886"/>
                <a:gd name="connsiteY10" fmla="*/ 304517 h 623561"/>
                <a:gd name="connsiteX11" fmla="*/ 764096 w 1010886"/>
                <a:gd name="connsiteY11" fmla="*/ 348692 h 623561"/>
                <a:gd name="connsiteX12" fmla="*/ 778334 w 1010886"/>
                <a:gd name="connsiteY12" fmla="*/ 363417 h 623561"/>
                <a:gd name="connsiteX13" fmla="*/ 806810 w 1010886"/>
                <a:gd name="connsiteY13" fmla="*/ 373234 h 623561"/>
                <a:gd name="connsiteX14" fmla="*/ 835286 w 1010886"/>
                <a:gd name="connsiteY14" fmla="*/ 368326 h 623561"/>
                <a:gd name="connsiteX15" fmla="*/ 859015 w 1010886"/>
                <a:gd name="connsiteY15" fmla="*/ 324151 h 623561"/>
                <a:gd name="connsiteX16" fmla="*/ 863761 w 1010886"/>
                <a:gd name="connsiteY16" fmla="*/ 304517 h 623561"/>
                <a:gd name="connsiteX17" fmla="*/ 868507 w 1010886"/>
                <a:gd name="connsiteY17" fmla="*/ 279976 h 623561"/>
                <a:gd name="connsiteX18" fmla="*/ 863761 w 1010886"/>
                <a:gd name="connsiteY18" fmla="*/ 176900 h 623561"/>
                <a:gd name="connsiteX19" fmla="*/ 849523 w 1010886"/>
                <a:gd name="connsiteY19" fmla="*/ 147450 h 623561"/>
                <a:gd name="connsiteX20" fmla="*/ 816302 w 1010886"/>
                <a:gd name="connsiteY20" fmla="*/ 137633 h 623561"/>
                <a:gd name="connsiteX21" fmla="*/ 759351 w 1010886"/>
                <a:gd name="connsiteY21" fmla="*/ 132725 h 623561"/>
                <a:gd name="connsiteX22" fmla="*/ 697653 w 1010886"/>
                <a:gd name="connsiteY22" fmla="*/ 122908 h 623561"/>
                <a:gd name="connsiteX23" fmla="*/ 664431 w 1010886"/>
                <a:gd name="connsiteY23" fmla="*/ 117999 h 623561"/>
                <a:gd name="connsiteX24" fmla="*/ 536291 w 1010886"/>
                <a:gd name="connsiteY24" fmla="*/ 122908 h 623561"/>
                <a:gd name="connsiteX25" fmla="*/ 507816 w 1010886"/>
                <a:gd name="connsiteY25" fmla="*/ 127816 h 623561"/>
                <a:gd name="connsiteX26" fmla="*/ 479340 w 1010886"/>
                <a:gd name="connsiteY26" fmla="*/ 137633 h 623561"/>
                <a:gd name="connsiteX27" fmla="*/ 479340 w 1010886"/>
                <a:gd name="connsiteY27" fmla="*/ 191625 h 623561"/>
                <a:gd name="connsiteX28" fmla="*/ 493578 w 1010886"/>
                <a:gd name="connsiteY28" fmla="*/ 196533 h 623561"/>
                <a:gd name="connsiteX29" fmla="*/ 536291 w 1010886"/>
                <a:gd name="connsiteY29" fmla="*/ 191625 h 623561"/>
                <a:gd name="connsiteX30" fmla="*/ 555275 w 1010886"/>
                <a:gd name="connsiteY30" fmla="*/ 157266 h 623561"/>
                <a:gd name="connsiteX31" fmla="*/ 555275 w 1010886"/>
                <a:gd name="connsiteY31" fmla="*/ 54191 h 623561"/>
                <a:gd name="connsiteX32" fmla="*/ 545783 w 1010886"/>
                <a:gd name="connsiteY32" fmla="*/ 39466 h 623561"/>
                <a:gd name="connsiteX33" fmla="*/ 517307 w 1010886"/>
                <a:gd name="connsiteY33" fmla="*/ 14924 h 623561"/>
                <a:gd name="connsiteX34" fmla="*/ 488832 w 1010886"/>
                <a:gd name="connsiteY34" fmla="*/ 5107 h 623561"/>
                <a:gd name="connsiteX35" fmla="*/ 474594 w 1010886"/>
                <a:gd name="connsiteY35" fmla="*/ 199 h 623561"/>
                <a:gd name="connsiteX36" fmla="*/ 351199 w 1010886"/>
                <a:gd name="connsiteY36" fmla="*/ 10016 h 623561"/>
                <a:gd name="connsiteX37" fmla="*/ 317978 w 1010886"/>
                <a:gd name="connsiteY37" fmla="*/ 29649 h 623561"/>
                <a:gd name="connsiteX38" fmla="*/ 298994 w 1010886"/>
                <a:gd name="connsiteY38" fmla="*/ 39466 h 623561"/>
                <a:gd name="connsiteX39" fmla="*/ 280010 w 1010886"/>
                <a:gd name="connsiteY39" fmla="*/ 54191 h 623561"/>
                <a:gd name="connsiteX40" fmla="*/ 261026 w 1010886"/>
                <a:gd name="connsiteY40" fmla="*/ 64007 h 623561"/>
                <a:gd name="connsiteX41" fmla="*/ 213567 w 1010886"/>
                <a:gd name="connsiteY41" fmla="*/ 98366 h 623561"/>
                <a:gd name="connsiteX42" fmla="*/ 185091 w 1010886"/>
                <a:gd name="connsiteY42" fmla="*/ 117999 h 623561"/>
                <a:gd name="connsiteX43" fmla="*/ 147124 w 1010886"/>
                <a:gd name="connsiteY43" fmla="*/ 147450 h 623561"/>
                <a:gd name="connsiteX44" fmla="*/ 109156 w 1010886"/>
                <a:gd name="connsiteY44" fmla="*/ 171991 h 623561"/>
                <a:gd name="connsiteX45" fmla="*/ 66443 w 1010886"/>
                <a:gd name="connsiteY45" fmla="*/ 216166 h 623561"/>
                <a:gd name="connsiteX46" fmla="*/ 52205 w 1010886"/>
                <a:gd name="connsiteY46" fmla="*/ 230892 h 623561"/>
                <a:gd name="connsiteX47" fmla="*/ 23729 w 1010886"/>
                <a:gd name="connsiteY47" fmla="*/ 250525 h 623561"/>
                <a:gd name="connsiteX48" fmla="*/ 0 w 1010886"/>
                <a:gd name="connsiteY48" fmla="*/ 245617 h 62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10886" h="623561" extrusionOk="0">
                  <a:moveTo>
                    <a:pt x="1010886" y="623561"/>
                  </a:moveTo>
                  <a:cubicBezTo>
                    <a:pt x="1003215" y="551088"/>
                    <a:pt x="1006225" y="487022"/>
                    <a:pt x="1006140" y="417410"/>
                  </a:cubicBezTo>
                  <a:cubicBezTo>
                    <a:pt x="1006434" y="401183"/>
                    <a:pt x="998613" y="358853"/>
                    <a:pt x="996648" y="338875"/>
                  </a:cubicBezTo>
                  <a:cubicBezTo>
                    <a:pt x="995476" y="333910"/>
                    <a:pt x="993129" y="329939"/>
                    <a:pt x="991902" y="324151"/>
                  </a:cubicBezTo>
                  <a:cubicBezTo>
                    <a:pt x="987593" y="309243"/>
                    <a:pt x="988788" y="298211"/>
                    <a:pt x="977664" y="284884"/>
                  </a:cubicBezTo>
                  <a:cubicBezTo>
                    <a:pt x="969852" y="271801"/>
                    <a:pt x="946679" y="249392"/>
                    <a:pt x="930205" y="240708"/>
                  </a:cubicBezTo>
                  <a:cubicBezTo>
                    <a:pt x="917874" y="232987"/>
                    <a:pt x="898785" y="227385"/>
                    <a:pt x="887491" y="221075"/>
                  </a:cubicBezTo>
                  <a:cubicBezTo>
                    <a:pt x="861840" y="221117"/>
                    <a:pt x="834543" y="228201"/>
                    <a:pt x="811556" y="230892"/>
                  </a:cubicBezTo>
                  <a:cubicBezTo>
                    <a:pt x="798963" y="234781"/>
                    <a:pt x="795952" y="245918"/>
                    <a:pt x="787826" y="255434"/>
                  </a:cubicBezTo>
                  <a:cubicBezTo>
                    <a:pt x="783047" y="260688"/>
                    <a:pt x="778277" y="265154"/>
                    <a:pt x="773588" y="270159"/>
                  </a:cubicBezTo>
                  <a:cubicBezTo>
                    <a:pt x="767363" y="282420"/>
                    <a:pt x="763352" y="293821"/>
                    <a:pt x="759351" y="304517"/>
                  </a:cubicBezTo>
                  <a:cubicBezTo>
                    <a:pt x="761607" y="320281"/>
                    <a:pt x="760743" y="336078"/>
                    <a:pt x="764096" y="348692"/>
                  </a:cubicBezTo>
                  <a:cubicBezTo>
                    <a:pt x="766416" y="355105"/>
                    <a:pt x="772655" y="359162"/>
                    <a:pt x="778334" y="363417"/>
                  </a:cubicBezTo>
                  <a:cubicBezTo>
                    <a:pt x="787080" y="368443"/>
                    <a:pt x="806810" y="373234"/>
                    <a:pt x="806810" y="373234"/>
                  </a:cubicBezTo>
                  <a:cubicBezTo>
                    <a:pt x="816169" y="371589"/>
                    <a:pt x="827261" y="373746"/>
                    <a:pt x="835286" y="368326"/>
                  </a:cubicBezTo>
                  <a:cubicBezTo>
                    <a:pt x="847537" y="358008"/>
                    <a:pt x="853047" y="340189"/>
                    <a:pt x="859015" y="324151"/>
                  </a:cubicBezTo>
                  <a:cubicBezTo>
                    <a:pt x="860613" y="318010"/>
                    <a:pt x="862766" y="311414"/>
                    <a:pt x="863761" y="304517"/>
                  </a:cubicBezTo>
                  <a:cubicBezTo>
                    <a:pt x="865459" y="297607"/>
                    <a:pt x="868128" y="287443"/>
                    <a:pt x="868507" y="279976"/>
                  </a:cubicBezTo>
                  <a:cubicBezTo>
                    <a:pt x="864511" y="249449"/>
                    <a:pt x="859841" y="211534"/>
                    <a:pt x="863761" y="176900"/>
                  </a:cubicBezTo>
                  <a:cubicBezTo>
                    <a:pt x="863543" y="170062"/>
                    <a:pt x="854251" y="152407"/>
                    <a:pt x="849523" y="147450"/>
                  </a:cubicBezTo>
                  <a:cubicBezTo>
                    <a:pt x="846634" y="144876"/>
                    <a:pt x="817180" y="137756"/>
                    <a:pt x="816302" y="137633"/>
                  </a:cubicBezTo>
                  <a:cubicBezTo>
                    <a:pt x="799586" y="137072"/>
                    <a:pt x="778046" y="135468"/>
                    <a:pt x="759351" y="132725"/>
                  </a:cubicBezTo>
                  <a:cubicBezTo>
                    <a:pt x="699099" y="132535"/>
                    <a:pt x="738793" y="127324"/>
                    <a:pt x="697653" y="122908"/>
                  </a:cubicBezTo>
                  <a:cubicBezTo>
                    <a:pt x="686811" y="121066"/>
                    <a:pt x="675415" y="117773"/>
                    <a:pt x="664431" y="117999"/>
                  </a:cubicBezTo>
                  <a:cubicBezTo>
                    <a:pt x="622791" y="120311"/>
                    <a:pt x="575004" y="121100"/>
                    <a:pt x="536291" y="122908"/>
                  </a:cubicBezTo>
                  <a:cubicBezTo>
                    <a:pt x="526366" y="124508"/>
                    <a:pt x="517021" y="124993"/>
                    <a:pt x="507816" y="127816"/>
                  </a:cubicBezTo>
                  <a:cubicBezTo>
                    <a:pt x="498109" y="130326"/>
                    <a:pt x="479340" y="137632"/>
                    <a:pt x="479340" y="137633"/>
                  </a:cubicBezTo>
                  <a:cubicBezTo>
                    <a:pt x="471691" y="157269"/>
                    <a:pt x="468256" y="165300"/>
                    <a:pt x="479340" y="191625"/>
                  </a:cubicBezTo>
                  <a:cubicBezTo>
                    <a:pt x="480809" y="196669"/>
                    <a:pt x="489018" y="195401"/>
                    <a:pt x="493578" y="196533"/>
                  </a:cubicBezTo>
                  <a:cubicBezTo>
                    <a:pt x="510211" y="194422"/>
                    <a:pt x="522484" y="197976"/>
                    <a:pt x="536291" y="191625"/>
                  </a:cubicBezTo>
                  <a:cubicBezTo>
                    <a:pt x="540433" y="190095"/>
                    <a:pt x="554723" y="158058"/>
                    <a:pt x="555275" y="157266"/>
                  </a:cubicBezTo>
                  <a:cubicBezTo>
                    <a:pt x="562728" y="113711"/>
                    <a:pt x="564938" y="112925"/>
                    <a:pt x="555275" y="54191"/>
                  </a:cubicBezTo>
                  <a:cubicBezTo>
                    <a:pt x="554626" y="48649"/>
                    <a:pt x="549804" y="44900"/>
                    <a:pt x="545783" y="39466"/>
                  </a:cubicBezTo>
                  <a:cubicBezTo>
                    <a:pt x="540214" y="32301"/>
                    <a:pt x="526244" y="18202"/>
                    <a:pt x="517307" y="14924"/>
                  </a:cubicBezTo>
                  <a:cubicBezTo>
                    <a:pt x="506984" y="11892"/>
                    <a:pt x="499516" y="8647"/>
                    <a:pt x="488832" y="5107"/>
                  </a:cubicBezTo>
                  <a:cubicBezTo>
                    <a:pt x="485220" y="2757"/>
                    <a:pt x="476653" y="882"/>
                    <a:pt x="474594" y="199"/>
                  </a:cubicBezTo>
                  <a:cubicBezTo>
                    <a:pt x="467050" y="2034"/>
                    <a:pt x="384392" y="3736"/>
                    <a:pt x="351199" y="10016"/>
                  </a:cubicBezTo>
                  <a:cubicBezTo>
                    <a:pt x="330249" y="18006"/>
                    <a:pt x="335877" y="18888"/>
                    <a:pt x="317978" y="29649"/>
                  </a:cubicBezTo>
                  <a:cubicBezTo>
                    <a:pt x="312171" y="33692"/>
                    <a:pt x="306385" y="35827"/>
                    <a:pt x="298994" y="39466"/>
                  </a:cubicBezTo>
                  <a:cubicBezTo>
                    <a:pt x="291120" y="44229"/>
                    <a:pt x="286706" y="49439"/>
                    <a:pt x="280010" y="54191"/>
                  </a:cubicBezTo>
                  <a:cubicBezTo>
                    <a:pt x="274097" y="57200"/>
                    <a:pt x="267143" y="60095"/>
                    <a:pt x="261026" y="64007"/>
                  </a:cubicBezTo>
                  <a:cubicBezTo>
                    <a:pt x="227538" y="83957"/>
                    <a:pt x="240627" y="77860"/>
                    <a:pt x="213567" y="98366"/>
                  </a:cubicBezTo>
                  <a:cubicBezTo>
                    <a:pt x="206033" y="103706"/>
                    <a:pt x="193989" y="109593"/>
                    <a:pt x="185091" y="117999"/>
                  </a:cubicBezTo>
                  <a:cubicBezTo>
                    <a:pt x="160545" y="141955"/>
                    <a:pt x="182816" y="121891"/>
                    <a:pt x="147124" y="147450"/>
                  </a:cubicBezTo>
                  <a:cubicBezTo>
                    <a:pt x="109701" y="175210"/>
                    <a:pt x="144058" y="150485"/>
                    <a:pt x="109156" y="171991"/>
                  </a:cubicBezTo>
                  <a:cubicBezTo>
                    <a:pt x="93272" y="186487"/>
                    <a:pt x="87919" y="197492"/>
                    <a:pt x="66443" y="216166"/>
                  </a:cubicBezTo>
                  <a:cubicBezTo>
                    <a:pt x="60991" y="221323"/>
                    <a:pt x="57765" y="225806"/>
                    <a:pt x="52205" y="230892"/>
                  </a:cubicBezTo>
                  <a:cubicBezTo>
                    <a:pt x="40430" y="236154"/>
                    <a:pt x="28420" y="249271"/>
                    <a:pt x="23729" y="250525"/>
                  </a:cubicBezTo>
                  <a:cubicBezTo>
                    <a:pt x="17324" y="248206"/>
                    <a:pt x="8974" y="246324"/>
                    <a:pt x="0" y="245617"/>
                  </a:cubicBezTo>
                </a:path>
              </a:pathLst>
            </a:custGeom>
            <a:noFill/>
            <a:ln w="0" cap="rnd">
              <a:tailEnd type="stealth" w="lg" len="lg"/>
              <a:extLst>
                <a:ext uri="{C807C97D-BFC1-408E-A445-0C87EB9F89A2}">
                  <ask:lineSketchStyleProps xmlns:ask="http://schemas.microsoft.com/office/drawing/2018/sketchyshapes" sd="1219033472">
                    <a:custGeom>
                      <a:avLst/>
                      <a:gdLst>
                        <a:gd name="connsiteX0" fmla="*/ 2529444 w 2529444"/>
                        <a:gd name="connsiteY0" fmla="*/ 1508648 h 1508648"/>
                        <a:gd name="connsiteX1" fmla="*/ 2517569 w 2529444"/>
                        <a:gd name="connsiteY1" fmla="*/ 1009885 h 1508648"/>
                        <a:gd name="connsiteX2" fmla="*/ 2493818 w 2529444"/>
                        <a:gd name="connsiteY2" fmla="*/ 819879 h 1508648"/>
                        <a:gd name="connsiteX3" fmla="*/ 2481943 w 2529444"/>
                        <a:gd name="connsiteY3" fmla="*/ 784254 h 1508648"/>
                        <a:gd name="connsiteX4" fmla="*/ 2446317 w 2529444"/>
                        <a:gd name="connsiteY4" fmla="*/ 689251 h 1508648"/>
                        <a:gd name="connsiteX5" fmla="*/ 2327564 w 2529444"/>
                        <a:gd name="connsiteY5" fmla="*/ 582373 h 1508648"/>
                        <a:gd name="connsiteX6" fmla="*/ 2220686 w 2529444"/>
                        <a:gd name="connsiteY6" fmla="*/ 534872 h 1508648"/>
                        <a:gd name="connsiteX7" fmla="*/ 2030681 w 2529444"/>
                        <a:gd name="connsiteY7" fmla="*/ 558622 h 1508648"/>
                        <a:gd name="connsiteX8" fmla="*/ 1971304 w 2529444"/>
                        <a:gd name="connsiteY8" fmla="*/ 617999 h 1508648"/>
                        <a:gd name="connsiteX9" fmla="*/ 1935678 w 2529444"/>
                        <a:gd name="connsiteY9" fmla="*/ 653625 h 1508648"/>
                        <a:gd name="connsiteX10" fmla="*/ 1900052 w 2529444"/>
                        <a:gd name="connsiteY10" fmla="*/ 736752 h 1508648"/>
                        <a:gd name="connsiteX11" fmla="*/ 1911927 w 2529444"/>
                        <a:gd name="connsiteY11" fmla="*/ 843630 h 1508648"/>
                        <a:gd name="connsiteX12" fmla="*/ 1947553 w 2529444"/>
                        <a:gd name="connsiteY12" fmla="*/ 879256 h 1508648"/>
                        <a:gd name="connsiteX13" fmla="*/ 2018805 w 2529444"/>
                        <a:gd name="connsiteY13" fmla="*/ 903007 h 1508648"/>
                        <a:gd name="connsiteX14" fmla="*/ 2090057 w 2529444"/>
                        <a:gd name="connsiteY14" fmla="*/ 891131 h 1508648"/>
                        <a:gd name="connsiteX15" fmla="*/ 2149434 w 2529444"/>
                        <a:gd name="connsiteY15" fmla="*/ 784254 h 1508648"/>
                        <a:gd name="connsiteX16" fmla="*/ 2161309 w 2529444"/>
                        <a:gd name="connsiteY16" fmla="*/ 736752 h 1508648"/>
                        <a:gd name="connsiteX17" fmla="*/ 2173184 w 2529444"/>
                        <a:gd name="connsiteY17" fmla="*/ 677376 h 1508648"/>
                        <a:gd name="connsiteX18" fmla="*/ 2161309 w 2529444"/>
                        <a:gd name="connsiteY18" fmla="*/ 427994 h 1508648"/>
                        <a:gd name="connsiteX19" fmla="*/ 2125683 w 2529444"/>
                        <a:gd name="connsiteY19" fmla="*/ 356742 h 1508648"/>
                        <a:gd name="connsiteX20" fmla="*/ 2042556 w 2529444"/>
                        <a:gd name="connsiteY20" fmla="*/ 332991 h 1508648"/>
                        <a:gd name="connsiteX21" fmla="*/ 1900052 w 2529444"/>
                        <a:gd name="connsiteY21" fmla="*/ 321116 h 1508648"/>
                        <a:gd name="connsiteX22" fmla="*/ 1745673 w 2529444"/>
                        <a:gd name="connsiteY22" fmla="*/ 297365 h 1508648"/>
                        <a:gd name="connsiteX23" fmla="*/ 1662545 w 2529444"/>
                        <a:gd name="connsiteY23" fmla="*/ 285490 h 1508648"/>
                        <a:gd name="connsiteX24" fmla="*/ 1341912 w 2529444"/>
                        <a:gd name="connsiteY24" fmla="*/ 297365 h 1508648"/>
                        <a:gd name="connsiteX25" fmla="*/ 1270660 w 2529444"/>
                        <a:gd name="connsiteY25" fmla="*/ 309241 h 1508648"/>
                        <a:gd name="connsiteX26" fmla="*/ 1199408 w 2529444"/>
                        <a:gd name="connsiteY26" fmla="*/ 332991 h 1508648"/>
                        <a:gd name="connsiteX27" fmla="*/ 1199408 w 2529444"/>
                        <a:gd name="connsiteY27" fmla="*/ 463620 h 1508648"/>
                        <a:gd name="connsiteX28" fmla="*/ 1235034 w 2529444"/>
                        <a:gd name="connsiteY28" fmla="*/ 475495 h 1508648"/>
                        <a:gd name="connsiteX29" fmla="*/ 1341912 w 2529444"/>
                        <a:gd name="connsiteY29" fmla="*/ 463620 h 1508648"/>
                        <a:gd name="connsiteX30" fmla="*/ 1389413 w 2529444"/>
                        <a:gd name="connsiteY30" fmla="*/ 380492 h 1508648"/>
                        <a:gd name="connsiteX31" fmla="*/ 1389413 w 2529444"/>
                        <a:gd name="connsiteY31" fmla="*/ 131111 h 1508648"/>
                        <a:gd name="connsiteX32" fmla="*/ 1365662 w 2529444"/>
                        <a:gd name="connsiteY32" fmla="*/ 95485 h 1508648"/>
                        <a:gd name="connsiteX33" fmla="*/ 1294410 w 2529444"/>
                        <a:gd name="connsiteY33" fmla="*/ 36108 h 1508648"/>
                        <a:gd name="connsiteX34" fmla="*/ 1223158 w 2529444"/>
                        <a:gd name="connsiteY34" fmla="*/ 12357 h 1508648"/>
                        <a:gd name="connsiteX35" fmla="*/ 1187532 w 2529444"/>
                        <a:gd name="connsiteY35" fmla="*/ 482 h 1508648"/>
                        <a:gd name="connsiteX36" fmla="*/ 878774 w 2529444"/>
                        <a:gd name="connsiteY36" fmla="*/ 24233 h 1508648"/>
                        <a:gd name="connsiteX37" fmla="*/ 795647 w 2529444"/>
                        <a:gd name="connsiteY37" fmla="*/ 71734 h 1508648"/>
                        <a:gd name="connsiteX38" fmla="*/ 748145 w 2529444"/>
                        <a:gd name="connsiteY38" fmla="*/ 95485 h 1508648"/>
                        <a:gd name="connsiteX39" fmla="*/ 700644 w 2529444"/>
                        <a:gd name="connsiteY39" fmla="*/ 131111 h 1508648"/>
                        <a:gd name="connsiteX40" fmla="*/ 653143 w 2529444"/>
                        <a:gd name="connsiteY40" fmla="*/ 154861 h 1508648"/>
                        <a:gd name="connsiteX41" fmla="*/ 534390 w 2529444"/>
                        <a:gd name="connsiteY41" fmla="*/ 237989 h 1508648"/>
                        <a:gd name="connsiteX42" fmla="*/ 463138 w 2529444"/>
                        <a:gd name="connsiteY42" fmla="*/ 285490 h 1508648"/>
                        <a:gd name="connsiteX43" fmla="*/ 368135 w 2529444"/>
                        <a:gd name="connsiteY43" fmla="*/ 356742 h 1508648"/>
                        <a:gd name="connsiteX44" fmla="*/ 273132 w 2529444"/>
                        <a:gd name="connsiteY44" fmla="*/ 416118 h 1508648"/>
                        <a:gd name="connsiteX45" fmla="*/ 166255 w 2529444"/>
                        <a:gd name="connsiteY45" fmla="*/ 522996 h 1508648"/>
                        <a:gd name="connsiteX46" fmla="*/ 130629 w 2529444"/>
                        <a:gd name="connsiteY46" fmla="*/ 558622 h 1508648"/>
                        <a:gd name="connsiteX47" fmla="*/ 59377 w 2529444"/>
                        <a:gd name="connsiteY47" fmla="*/ 606124 h 1508648"/>
                        <a:gd name="connsiteX48" fmla="*/ 0 w 2529444"/>
                        <a:gd name="connsiteY48" fmla="*/ 594248 h 150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529444" h="1508648">
                          <a:moveTo>
                            <a:pt x="2529444" y="1508648"/>
                          </a:moveTo>
                          <a:cubicBezTo>
                            <a:pt x="2525486" y="1342394"/>
                            <a:pt x="2523961" y="1176064"/>
                            <a:pt x="2517569" y="1009885"/>
                          </a:cubicBezTo>
                          <a:cubicBezTo>
                            <a:pt x="2516041" y="970163"/>
                            <a:pt x="2504519" y="868037"/>
                            <a:pt x="2493818" y="819879"/>
                          </a:cubicBezTo>
                          <a:cubicBezTo>
                            <a:pt x="2491103" y="807660"/>
                            <a:pt x="2485382" y="796290"/>
                            <a:pt x="2481943" y="784254"/>
                          </a:cubicBezTo>
                          <a:cubicBezTo>
                            <a:pt x="2471723" y="748483"/>
                            <a:pt x="2470916" y="719999"/>
                            <a:pt x="2446317" y="689251"/>
                          </a:cubicBezTo>
                          <a:cubicBezTo>
                            <a:pt x="2420412" y="656870"/>
                            <a:pt x="2366968" y="607001"/>
                            <a:pt x="2327564" y="582373"/>
                          </a:cubicBezTo>
                          <a:cubicBezTo>
                            <a:pt x="2297977" y="563881"/>
                            <a:pt x="2251969" y="547385"/>
                            <a:pt x="2220686" y="534872"/>
                          </a:cubicBezTo>
                          <a:cubicBezTo>
                            <a:pt x="2157351" y="542789"/>
                            <a:pt x="2093140" y="545473"/>
                            <a:pt x="2030681" y="558622"/>
                          </a:cubicBezTo>
                          <a:cubicBezTo>
                            <a:pt x="1995477" y="566033"/>
                            <a:pt x="1990675" y="594754"/>
                            <a:pt x="1971304" y="617999"/>
                          </a:cubicBezTo>
                          <a:cubicBezTo>
                            <a:pt x="1960553" y="630901"/>
                            <a:pt x="1945440" y="639959"/>
                            <a:pt x="1935678" y="653625"/>
                          </a:cubicBezTo>
                          <a:cubicBezTo>
                            <a:pt x="1917334" y="679307"/>
                            <a:pt x="1909743" y="707677"/>
                            <a:pt x="1900052" y="736752"/>
                          </a:cubicBezTo>
                          <a:cubicBezTo>
                            <a:pt x="1904010" y="772378"/>
                            <a:pt x="1900592" y="809624"/>
                            <a:pt x="1911927" y="843630"/>
                          </a:cubicBezTo>
                          <a:cubicBezTo>
                            <a:pt x="1917238" y="859562"/>
                            <a:pt x="1932872" y="871100"/>
                            <a:pt x="1947553" y="879256"/>
                          </a:cubicBezTo>
                          <a:cubicBezTo>
                            <a:pt x="1969438" y="891414"/>
                            <a:pt x="2018805" y="903007"/>
                            <a:pt x="2018805" y="903007"/>
                          </a:cubicBezTo>
                          <a:cubicBezTo>
                            <a:pt x="2042556" y="899048"/>
                            <a:pt x="2070331" y="904939"/>
                            <a:pt x="2090057" y="891131"/>
                          </a:cubicBezTo>
                          <a:cubicBezTo>
                            <a:pt x="2120430" y="869870"/>
                            <a:pt x="2139087" y="820469"/>
                            <a:pt x="2149434" y="784254"/>
                          </a:cubicBezTo>
                          <a:cubicBezTo>
                            <a:pt x="2153918" y="768561"/>
                            <a:pt x="2157769" y="752685"/>
                            <a:pt x="2161309" y="736752"/>
                          </a:cubicBezTo>
                          <a:cubicBezTo>
                            <a:pt x="2165687" y="717049"/>
                            <a:pt x="2169226" y="697168"/>
                            <a:pt x="2173184" y="677376"/>
                          </a:cubicBezTo>
                          <a:cubicBezTo>
                            <a:pt x="2169226" y="594249"/>
                            <a:pt x="2168220" y="510928"/>
                            <a:pt x="2161309" y="427994"/>
                          </a:cubicBezTo>
                          <a:cubicBezTo>
                            <a:pt x="2159772" y="409553"/>
                            <a:pt x="2139444" y="367751"/>
                            <a:pt x="2125683" y="356742"/>
                          </a:cubicBezTo>
                          <a:cubicBezTo>
                            <a:pt x="2118382" y="350901"/>
                            <a:pt x="2045082" y="333307"/>
                            <a:pt x="2042556" y="332991"/>
                          </a:cubicBezTo>
                          <a:cubicBezTo>
                            <a:pt x="1995258" y="327079"/>
                            <a:pt x="1947481" y="325859"/>
                            <a:pt x="1900052" y="321116"/>
                          </a:cubicBezTo>
                          <a:cubicBezTo>
                            <a:pt x="1756452" y="306756"/>
                            <a:pt x="1854411" y="315488"/>
                            <a:pt x="1745673" y="297365"/>
                          </a:cubicBezTo>
                          <a:cubicBezTo>
                            <a:pt x="1718063" y="292763"/>
                            <a:pt x="1690254" y="289448"/>
                            <a:pt x="1662545" y="285490"/>
                          </a:cubicBezTo>
                          <a:cubicBezTo>
                            <a:pt x="1555667" y="289448"/>
                            <a:pt x="1448667" y="290895"/>
                            <a:pt x="1341912" y="297365"/>
                          </a:cubicBezTo>
                          <a:cubicBezTo>
                            <a:pt x="1317878" y="298822"/>
                            <a:pt x="1294019" y="303401"/>
                            <a:pt x="1270660" y="309241"/>
                          </a:cubicBezTo>
                          <a:cubicBezTo>
                            <a:pt x="1246372" y="315313"/>
                            <a:pt x="1199408" y="332991"/>
                            <a:pt x="1199408" y="332991"/>
                          </a:cubicBezTo>
                          <a:cubicBezTo>
                            <a:pt x="1183208" y="381588"/>
                            <a:pt x="1171272" y="400315"/>
                            <a:pt x="1199408" y="463620"/>
                          </a:cubicBezTo>
                          <a:cubicBezTo>
                            <a:pt x="1204492" y="475059"/>
                            <a:pt x="1223159" y="471537"/>
                            <a:pt x="1235034" y="475495"/>
                          </a:cubicBezTo>
                          <a:cubicBezTo>
                            <a:pt x="1270660" y="471537"/>
                            <a:pt x="1308225" y="475870"/>
                            <a:pt x="1341912" y="463620"/>
                          </a:cubicBezTo>
                          <a:cubicBezTo>
                            <a:pt x="1352169" y="459890"/>
                            <a:pt x="1388196" y="382925"/>
                            <a:pt x="1389413" y="380492"/>
                          </a:cubicBezTo>
                          <a:cubicBezTo>
                            <a:pt x="1406981" y="275081"/>
                            <a:pt x="1412997" y="272618"/>
                            <a:pt x="1389413" y="131111"/>
                          </a:cubicBezTo>
                          <a:cubicBezTo>
                            <a:pt x="1387067" y="117033"/>
                            <a:pt x="1374799" y="106449"/>
                            <a:pt x="1365662" y="95485"/>
                          </a:cubicBezTo>
                          <a:cubicBezTo>
                            <a:pt x="1349212" y="75745"/>
                            <a:pt x="1319137" y="47098"/>
                            <a:pt x="1294410" y="36108"/>
                          </a:cubicBezTo>
                          <a:cubicBezTo>
                            <a:pt x="1271532" y="25940"/>
                            <a:pt x="1246909" y="20274"/>
                            <a:pt x="1223158" y="12357"/>
                          </a:cubicBezTo>
                          <a:lnTo>
                            <a:pt x="1187532" y="482"/>
                          </a:lnTo>
                          <a:cubicBezTo>
                            <a:pt x="1177522" y="937"/>
                            <a:pt x="960756" y="-6511"/>
                            <a:pt x="878774" y="24233"/>
                          </a:cubicBezTo>
                          <a:cubicBezTo>
                            <a:pt x="826571" y="43809"/>
                            <a:pt x="839501" y="46674"/>
                            <a:pt x="795647" y="71734"/>
                          </a:cubicBezTo>
                          <a:cubicBezTo>
                            <a:pt x="780277" y="80517"/>
                            <a:pt x="763157" y="86102"/>
                            <a:pt x="748145" y="95485"/>
                          </a:cubicBezTo>
                          <a:cubicBezTo>
                            <a:pt x="731361" y="105975"/>
                            <a:pt x="717428" y="120621"/>
                            <a:pt x="700644" y="131111"/>
                          </a:cubicBezTo>
                          <a:cubicBezTo>
                            <a:pt x="685632" y="140493"/>
                            <a:pt x="668323" y="145753"/>
                            <a:pt x="653143" y="154861"/>
                          </a:cubicBezTo>
                          <a:cubicBezTo>
                            <a:pt x="573183" y="202837"/>
                            <a:pt x="599347" y="192519"/>
                            <a:pt x="534390" y="237989"/>
                          </a:cubicBezTo>
                          <a:cubicBezTo>
                            <a:pt x="511005" y="254358"/>
                            <a:pt x="483322" y="265306"/>
                            <a:pt x="463138" y="285490"/>
                          </a:cubicBezTo>
                          <a:cubicBezTo>
                            <a:pt x="400454" y="348174"/>
                            <a:pt x="456669" y="297719"/>
                            <a:pt x="368135" y="356742"/>
                          </a:cubicBezTo>
                          <a:cubicBezTo>
                            <a:pt x="275642" y="418404"/>
                            <a:pt x="365912" y="369730"/>
                            <a:pt x="273132" y="416118"/>
                          </a:cubicBezTo>
                          <a:lnTo>
                            <a:pt x="166255" y="522996"/>
                          </a:lnTo>
                          <a:cubicBezTo>
                            <a:pt x="154380" y="534871"/>
                            <a:pt x="144603" y="549306"/>
                            <a:pt x="130629" y="558622"/>
                          </a:cubicBezTo>
                          <a:lnTo>
                            <a:pt x="59377" y="606124"/>
                          </a:lnTo>
                          <a:lnTo>
                            <a:pt x="0" y="594248"/>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Freeform 61">
              <a:extLst>
                <a:ext uri="{FF2B5EF4-FFF2-40B4-BE49-F238E27FC236}">
                  <a16:creationId xmlns:a16="http://schemas.microsoft.com/office/drawing/2014/main" id="{CDE0F8CB-9EC0-4845-927F-7E8B007294FD}"/>
                </a:ext>
              </a:extLst>
            </p:cNvPr>
            <p:cNvSpPr/>
            <p:nvPr/>
          </p:nvSpPr>
          <p:spPr>
            <a:xfrm rot="16700138">
              <a:off x="2488985" y="3406721"/>
              <a:ext cx="1242820" cy="760504"/>
            </a:xfrm>
            <a:custGeom>
              <a:avLst/>
              <a:gdLst>
                <a:gd name="connsiteX0" fmla="*/ 1010886 w 1010886"/>
                <a:gd name="connsiteY0" fmla="*/ 623561 h 623561"/>
                <a:gd name="connsiteX1" fmla="*/ 1006140 w 1010886"/>
                <a:gd name="connsiteY1" fmla="*/ 417410 h 623561"/>
                <a:gd name="connsiteX2" fmla="*/ 996648 w 1010886"/>
                <a:gd name="connsiteY2" fmla="*/ 338875 h 623561"/>
                <a:gd name="connsiteX3" fmla="*/ 991902 w 1010886"/>
                <a:gd name="connsiteY3" fmla="*/ 324151 h 623561"/>
                <a:gd name="connsiteX4" fmla="*/ 977664 w 1010886"/>
                <a:gd name="connsiteY4" fmla="*/ 284884 h 623561"/>
                <a:gd name="connsiteX5" fmla="*/ 930205 w 1010886"/>
                <a:gd name="connsiteY5" fmla="*/ 240708 h 623561"/>
                <a:gd name="connsiteX6" fmla="*/ 887491 w 1010886"/>
                <a:gd name="connsiteY6" fmla="*/ 221075 h 623561"/>
                <a:gd name="connsiteX7" fmla="*/ 811556 w 1010886"/>
                <a:gd name="connsiteY7" fmla="*/ 230892 h 623561"/>
                <a:gd name="connsiteX8" fmla="*/ 787826 w 1010886"/>
                <a:gd name="connsiteY8" fmla="*/ 255434 h 623561"/>
                <a:gd name="connsiteX9" fmla="*/ 773588 w 1010886"/>
                <a:gd name="connsiteY9" fmla="*/ 270159 h 623561"/>
                <a:gd name="connsiteX10" fmla="*/ 759351 w 1010886"/>
                <a:gd name="connsiteY10" fmla="*/ 304517 h 623561"/>
                <a:gd name="connsiteX11" fmla="*/ 764096 w 1010886"/>
                <a:gd name="connsiteY11" fmla="*/ 348692 h 623561"/>
                <a:gd name="connsiteX12" fmla="*/ 778334 w 1010886"/>
                <a:gd name="connsiteY12" fmla="*/ 363417 h 623561"/>
                <a:gd name="connsiteX13" fmla="*/ 806810 w 1010886"/>
                <a:gd name="connsiteY13" fmla="*/ 373234 h 623561"/>
                <a:gd name="connsiteX14" fmla="*/ 835286 w 1010886"/>
                <a:gd name="connsiteY14" fmla="*/ 368326 h 623561"/>
                <a:gd name="connsiteX15" fmla="*/ 859015 w 1010886"/>
                <a:gd name="connsiteY15" fmla="*/ 324151 h 623561"/>
                <a:gd name="connsiteX16" fmla="*/ 863761 w 1010886"/>
                <a:gd name="connsiteY16" fmla="*/ 304517 h 623561"/>
                <a:gd name="connsiteX17" fmla="*/ 868507 w 1010886"/>
                <a:gd name="connsiteY17" fmla="*/ 279976 h 623561"/>
                <a:gd name="connsiteX18" fmla="*/ 863761 w 1010886"/>
                <a:gd name="connsiteY18" fmla="*/ 176900 h 623561"/>
                <a:gd name="connsiteX19" fmla="*/ 849523 w 1010886"/>
                <a:gd name="connsiteY19" fmla="*/ 147450 h 623561"/>
                <a:gd name="connsiteX20" fmla="*/ 816302 w 1010886"/>
                <a:gd name="connsiteY20" fmla="*/ 137633 h 623561"/>
                <a:gd name="connsiteX21" fmla="*/ 759351 w 1010886"/>
                <a:gd name="connsiteY21" fmla="*/ 132725 h 623561"/>
                <a:gd name="connsiteX22" fmla="*/ 697653 w 1010886"/>
                <a:gd name="connsiteY22" fmla="*/ 122908 h 623561"/>
                <a:gd name="connsiteX23" fmla="*/ 664431 w 1010886"/>
                <a:gd name="connsiteY23" fmla="*/ 117999 h 623561"/>
                <a:gd name="connsiteX24" fmla="*/ 536291 w 1010886"/>
                <a:gd name="connsiteY24" fmla="*/ 122908 h 623561"/>
                <a:gd name="connsiteX25" fmla="*/ 507816 w 1010886"/>
                <a:gd name="connsiteY25" fmla="*/ 127816 h 623561"/>
                <a:gd name="connsiteX26" fmla="*/ 479340 w 1010886"/>
                <a:gd name="connsiteY26" fmla="*/ 137633 h 623561"/>
                <a:gd name="connsiteX27" fmla="*/ 479340 w 1010886"/>
                <a:gd name="connsiteY27" fmla="*/ 191625 h 623561"/>
                <a:gd name="connsiteX28" fmla="*/ 493578 w 1010886"/>
                <a:gd name="connsiteY28" fmla="*/ 196533 h 623561"/>
                <a:gd name="connsiteX29" fmla="*/ 536291 w 1010886"/>
                <a:gd name="connsiteY29" fmla="*/ 191625 h 623561"/>
                <a:gd name="connsiteX30" fmla="*/ 555275 w 1010886"/>
                <a:gd name="connsiteY30" fmla="*/ 157266 h 623561"/>
                <a:gd name="connsiteX31" fmla="*/ 555275 w 1010886"/>
                <a:gd name="connsiteY31" fmla="*/ 54191 h 623561"/>
                <a:gd name="connsiteX32" fmla="*/ 545783 w 1010886"/>
                <a:gd name="connsiteY32" fmla="*/ 39466 h 623561"/>
                <a:gd name="connsiteX33" fmla="*/ 517307 w 1010886"/>
                <a:gd name="connsiteY33" fmla="*/ 14924 h 623561"/>
                <a:gd name="connsiteX34" fmla="*/ 488832 w 1010886"/>
                <a:gd name="connsiteY34" fmla="*/ 5107 h 623561"/>
                <a:gd name="connsiteX35" fmla="*/ 474594 w 1010886"/>
                <a:gd name="connsiteY35" fmla="*/ 199 h 623561"/>
                <a:gd name="connsiteX36" fmla="*/ 351199 w 1010886"/>
                <a:gd name="connsiteY36" fmla="*/ 10016 h 623561"/>
                <a:gd name="connsiteX37" fmla="*/ 317978 w 1010886"/>
                <a:gd name="connsiteY37" fmla="*/ 29649 h 623561"/>
                <a:gd name="connsiteX38" fmla="*/ 298994 w 1010886"/>
                <a:gd name="connsiteY38" fmla="*/ 39466 h 623561"/>
                <a:gd name="connsiteX39" fmla="*/ 280010 w 1010886"/>
                <a:gd name="connsiteY39" fmla="*/ 54191 h 623561"/>
                <a:gd name="connsiteX40" fmla="*/ 261026 w 1010886"/>
                <a:gd name="connsiteY40" fmla="*/ 64007 h 623561"/>
                <a:gd name="connsiteX41" fmla="*/ 213567 w 1010886"/>
                <a:gd name="connsiteY41" fmla="*/ 98366 h 623561"/>
                <a:gd name="connsiteX42" fmla="*/ 185091 w 1010886"/>
                <a:gd name="connsiteY42" fmla="*/ 117999 h 623561"/>
                <a:gd name="connsiteX43" fmla="*/ 147124 w 1010886"/>
                <a:gd name="connsiteY43" fmla="*/ 147450 h 623561"/>
                <a:gd name="connsiteX44" fmla="*/ 109156 w 1010886"/>
                <a:gd name="connsiteY44" fmla="*/ 171991 h 623561"/>
                <a:gd name="connsiteX45" fmla="*/ 66443 w 1010886"/>
                <a:gd name="connsiteY45" fmla="*/ 216166 h 623561"/>
                <a:gd name="connsiteX46" fmla="*/ 52205 w 1010886"/>
                <a:gd name="connsiteY46" fmla="*/ 230892 h 623561"/>
                <a:gd name="connsiteX47" fmla="*/ 23729 w 1010886"/>
                <a:gd name="connsiteY47" fmla="*/ 250525 h 623561"/>
                <a:gd name="connsiteX48" fmla="*/ 0 w 1010886"/>
                <a:gd name="connsiteY48" fmla="*/ 245617 h 62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10886" h="623561" extrusionOk="0">
                  <a:moveTo>
                    <a:pt x="1010886" y="623561"/>
                  </a:moveTo>
                  <a:cubicBezTo>
                    <a:pt x="1003215" y="551088"/>
                    <a:pt x="1006225" y="487022"/>
                    <a:pt x="1006140" y="417410"/>
                  </a:cubicBezTo>
                  <a:cubicBezTo>
                    <a:pt x="1006434" y="401183"/>
                    <a:pt x="998613" y="358853"/>
                    <a:pt x="996648" y="338875"/>
                  </a:cubicBezTo>
                  <a:cubicBezTo>
                    <a:pt x="995476" y="333910"/>
                    <a:pt x="993129" y="329939"/>
                    <a:pt x="991902" y="324151"/>
                  </a:cubicBezTo>
                  <a:cubicBezTo>
                    <a:pt x="987593" y="309243"/>
                    <a:pt x="988788" y="298211"/>
                    <a:pt x="977664" y="284884"/>
                  </a:cubicBezTo>
                  <a:cubicBezTo>
                    <a:pt x="969852" y="271801"/>
                    <a:pt x="946679" y="249392"/>
                    <a:pt x="930205" y="240708"/>
                  </a:cubicBezTo>
                  <a:cubicBezTo>
                    <a:pt x="917874" y="232987"/>
                    <a:pt x="898785" y="227385"/>
                    <a:pt x="887491" y="221075"/>
                  </a:cubicBezTo>
                  <a:cubicBezTo>
                    <a:pt x="861840" y="221117"/>
                    <a:pt x="834543" y="228201"/>
                    <a:pt x="811556" y="230892"/>
                  </a:cubicBezTo>
                  <a:cubicBezTo>
                    <a:pt x="798963" y="234781"/>
                    <a:pt x="795952" y="245918"/>
                    <a:pt x="787826" y="255434"/>
                  </a:cubicBezTo>
                  <a:cubicBezTo>
                    <a:pt x="783047" y="260688"/>
                    <a:pt x="778277" y="265154"/>
                    <a:pt x="773588" y="270159"/>
                  </a:cubicBezTo>
                  <a:cubicBezTo>
                    <a:pt x="767363" y="282420"/>
                    <a:pt x="763352" y="293821"/>
                    <a:pt x="759351" y="304517"/>
                  </a:cubicBezTo>
                  <a:cubicBezTo>
                    <a:pt x="761607" y="320281"/>
                    <a:pt x="760743" y="336078"/>
                    <a:pt x="764096" y="348692"/>
                  </a:cubicBezTo>
                  <a:cubicBezTo>
                    <a:pt x="766416" y="355105"/>
                    <a:pt x="772655" y="359162"/>
                    <a:pt x="778334" y="363417"/>
                  </a:cubicBezTo>
                  <a:cubicBezTo>
                    <a:pt x="787080" y="368443"/>
                    <a:pt x="806810" y="373234"/>
                    <a:pt x="806810" y="373234"/>
                  </a:cubicBezTo>
                  <a:cubicBezTo>
                    <a:pt x="816169" y="371589"/>
                    <a:pt x="827261" y="373746"/>
                    <a:pt x="835286" y="368326"/>
                  </a:cubicBezTo>
                  <a:cubicBezTo>
                    <a:pt x="847537" y="358008"/>
                    <a:pt x="853047" y="340189"/>
                    <a:pt x="859015" y="324151"/>
                  </a:cubicBezTo>
                  <a:cubicBezTo>
                    <a:pt x="860613" y="318010"/>
                    <a:pt x="862766" y="311414"/>
                    <a:pt x="863761" y="304517"/>
                  </a:cubicBezTo>
                  <a:cubicBezTo>
                    <a:pt x="865459" y="297607"/>
                    <a:pt x="868128" y="287443"/>
                    <a:pt x="868507" y="279976"/>
                  </a:cubicBezTo>
                  <a:cubicBezTo>
                    <a:pt x="864511" y="249449"/>
                    <a:pt x="859841" y="211534"/>
                    <a:pt x="863761" y="176900"/>
                  </a:cubicBezTo>
                  <a:cubicBezTo>
                    <a:pt x="863543" y="170062"/>
                    <a:pt x="854251" y="152407"/>
                    <a:pt x="849523" y="147450"/>
                  </a:cubicBezTo>
                  <a:cubicBezTo>
                    <a:pt x="846634" y="144876"/>
                    <a:pt x="817180" y="137756"/>
                    <a:pt x="816302" y="137633"/>
                  </a:cubicBezTo>
                  <a:cubicBezTo>
                    <a:pt x="799586" y="137072"/>
                    <a:pt x="778046" y="135468"/>
                    <a:pt x="759351" y="132725"/>
                  </a:cubicBezTo>
                  <a:cubicBezTo>
                    <a:pt x="699099" y="132535"/>
                    <a:pt x="738793" y="127324"/>
                    <a:pt x="697653" y="122908"/>
                  </a:cubicBezTo>
                  <a:cubicBezTo>
                    <a:pt x="686811" y="121066"/>
                    <a:pt x="675415" y="117773"/>
                    <a:pt x="664431" y="117999"/>
                  </a:cubicBezTo>
                  <a:cubicBezTo>
                    <a:pt x="622791" y="120311"/>
                    <a:pt x="575004" y="121100"/>
                    <a:pt x="536291" y="122908"/>
                  </a:cubicBezTo>
                  <a:cubicBezTo>
                    <a:pt x="526366" y="124508"/>
                    <a:pt x="517021" y="124993"/>
                    <a:pt x="507816" y="127816"/>
                  </a:cubicBezTo>
                  <a:cubicBezTo>
                    <a:pt x="498109" y="130326"/>
                    <a:pt x="479340" y="137632"/>
                    <a:pt x="479340" y="137633"/>
                  </a:cubicBezTo>
                  <a:cubicBezTo>
                    <a:pt x="471691" y="157269"/>
                    <a:pt x="468256" y="165300"/>
                    <a:pt x="479340" y="191625"/>
                  </a:cubicBezTo>
                  <a:cubicBezTo>
                    <a:pt x="480809" y="196669"/>
                    <a:pt x="489018" y="195401"/>
                    <a:pt x="493578" y="196533"/>
                  </a:cubicBezTo>
                  <a:cubicBezTo>
                    <a:pt x="510211" y="194422"/>
                    <a:pt x="522484" y="197976"/>
                    <a:pt x="536291" y="191625"/>
                  </a:cubicBezTo>
                  <a:cubicBezTo>
                    <a:pt x="540433" y="190095"/>
                    <a:pt x="554723" y="158058"/>
                    <a:pt x="555275" y="157266"/>
                  </a:cubicBezTo>
                  <a:cubicBezTo>
                    <a:pt x="562728" y="113711"/>
                    <a:pt x="564938" y="112925"/>
                    <a:pt x="555275" y="54191"/>
                  </a:cubicBezTo>
                  <a:cubicBezTo>
                    <a:pt x="554626" y="48649"/>
                    <a:pt x="549804" y="44900"/>
                    <a:pt x="545783" y="39466"/>
                  </a:cubicBezTo>
                  <a:cubicBezTo>
                    <a:pt x="540214" y="32301"/>
                    <a:pt x="526244" y="18202"/>
                    <a:pt x="517307" y="14924"/>
                  </a:cubicBezTo>
                  <a:cubicBezTo>
                    <a:pt x="506984" y="11892"/>
                    <a:pt x="499516" y="8647"/>
                    <a:pt x="488832" y="5107"/>
                  </a:cubicBezTo>
                  <a:cubicBezTo>
                    <a:pt x="485220" y="2757"/>
                    <a:pt x="476653" y="882"/>
                    <a:pt x="474594" y="199"/>
                  </a:cubicBezTo>
                  <a:cubicBezTo>
                    <a:pt x="467050" y="2034"/>
                    <a:pt x="384392" y="3736"/>
                    <a:pt x="351199" y="10016"/>
                  </a:cubicBezTo>
                  <a:cubicBezTo>
                    <a:pt x="330249" y="18006"/>
                    <a:pt x="335877" y="18888"/>
                    <a:pt x="317978" y="29649"/>
                  </a:cubicBezTo>
                  <a:cubicBezTo>
                    <a:pt x="312171" y="33692"/>
                    <a:pt x="306385" y="35827"/>
                    <a:pt x="298994" y="39466"/>
                  </a:cubicBezTo>
                  <a:cubicBezTo>
                    <a:pt x="291120" y="44229"/>
                    <a:pt x="286706" y="49439"/>
                    <a:pt x="280010" y="54191"/>
                  </a:cubicBezTo>
                  <a:cubicBezTo>
                    <a:pt x="274097" y="57200"/>
                    <a:pt x="267143" y="60095"/>
                    <a:pt x="261026" y="64007"/>
                  </a:cubicBezTo>
                  <a:cubicBezTo>
                    <a:pt x="227538" y="83957"/>
                    <a:pt x="240627" y="77860"/>
                    <a:pt x="213567" y="98366"/>
                  </a:cubicBezTo>
                  <a:cubicBezTo>
                    <a:pt x="206033" y="103706"/>
                    <a:pt x="193989" y="109593"/>
                    <a:pt x="185091" y="117999"/>
                  </a:cubicBezTo>
                  <a:cubicBezTo>
                    <a:pt x="160545" y="141955"/>
                    <a:pt x="182816" y="121891"/>
                    <a:pt x="147124" y="147450"/>
                  </a:cubicBezTo>
                  <a:cubicBezTo>
                    <a:pt x="109701" y="175210"/>
                    <a:pt x="144058" y="150485"/>
                    <a:pt x="109156" y="171991"/>
                  </a:cubicBezTo>
                  <a:cubicBezTo>
                    <a:pt x="93272" y="186487"/>
                    <a:pt x="87919" y="197492"/>
                    <a:pt x="66443" y="216166"/>
                  </a:cubicBezTo>
                  <a:cubicBezTo>
                    <a:pt x="60991" y="221323"/>
                    <a:pt x="57765" y="225806"/>
                    <a:pt x="52205" y="230892"/>
                  </a:cubicBezTo>
                  <a:cubicBezTo>
                    <a:pt x="40430" y="236154"/>
                    <a:pt x="28420" y="249271"/>
                    <a:pt x="23729" y="250525"/>
                  </a:cubicBezTo>
                  <a:cubicBezTo>
                    <a:pt x="17324" y="248206"/>
                    <a:pt x="8974" y="246324"/>
                    <a:pt x="0" y="245617"/>
                  </a:cubicBezTo>
                </a:path>
              </a:pathLst>
            </a:custGeom>
            <a:noFill/>
            <a:ln w="0" cap="rnd">
              <a:tailEnd type="stealth" w="lg" len="lg"/>
              <a:extLst>
                <a:ext uri="{C807C97D-BFC1-408E-A445-0C87EB9F89A2}">
                  <ask:lineSketchStyleProps xmlns:ask="http://schemas.microsoft.com/office/drawing/2018/sketchyshapes" sd="1219033472">
                    <a:custGeom>
                      <a:avLst/>
                      <a:gdLst>
                        <a:gd name="connsiteX0" fmla="*/ 2529444 w 2529444"/>
                        <a:gd name="connsiteY0" fmla="*/ 1508648 h 1508648"/>
                        <a:gd name="connsiteX1" fmla="*/ 2517569 w 2529444"/>
                        <a:gd name="connsiteY1" fmla="*/ 1009885 h 1508648"/>
                        <a:gd name="connsiteX2" fmla="*/ 2493818 w 2529444"/>
                        <a:gd name="connsiteY2" fmla="*/ 819879 h 1508648"/>
                        <a:gd name="connsiteX3" fmla="*/ 2481943 w 2529444"/>
                        <a:gd name="connsiteY3" fmla="*/ 784254 h 1508648"/>
                        <a:gd name="connsiteX4" fmla="*/ 2446317 w 2529444"/>
                        <a:gd name="connsiteY4" fmla="*/ 689251 h 1508648"/>
                        <a:gd name="connsiteX5" fmla="*/ 2327564 w 2529444"/>
                        <a:gd name="connsiteY5" fmla="*/ 582373 h 1508648"/>
                        <a:gd name="connsiteX6" fmla="*/ 2220686 w 2529444"/>
                        <a:gd name="connsiteY6" fmla="*/ 534872 h 1508648"/>
                        <a:gd name="connsiteX7" fmla="*/ 2030681 w 2529444"/>
                        <a:gd name="connsiteY7" fmla="*/ 558622 h 1508648"/>
                        <a:gd name="connsiteX8" fmla="*/ 1971304 w 2529444"/>
                        <a:gd name="connsiteY8" fmla="*/ 617999 h 1508648"/>
                        <a:gd name="connsiteX9" fmla="*/ 1935678 w 2529444"/>
                        <a:gd name="connsiteY9" fmla="*/ 653625 h 1508648"/>
                        <a:gd name="connsiteX10" fmla="*/ 1900052 w 2529444"/>
                        <a:gd name="connsiteY10" fmla="*/ 736752 h 1508648"/>
                        <a:gd name="connsiteX11" fmla="*/ 1911927 w 2529444"/>
                        <a:gd name="connsiteY11" fmla="*/ 843630 h 1508648"/>
                        <a:gd name="connsiteX12" fmla="*/ 1947553 w 2529444"/>
                        <a:gd name="connsiteY12" fmla="*/ 879256 h 1508648"/>
                        <a:gd name="connsiteX13" fmla="*/ 2018805 w 2529444"/>
                        <a:gd name="connsiteY13" fmla="*/ 903007 h 1508648"/>
                        <a:gd name="connsiteX14" fmla="*/ 2090057 w 2529444"/>
                        <a:gd name="connsiteY14" fmla="*/ 891131 h 1508648"/>
                        <a:gd name="connsiteX15" fmla="*/ 2149434 w 2529444"/>
                        <a:gd name="connsiteY15" fmla="*/ 784254 h 1508648"/>
                        <a:gd name="connsiteX16" fmla="*/ 2161309 w 2529444"/>
                        <a:gd name="connsiteY16" fmla="*/ 736752 h 1508648"/>
                        <a:gd name="connsiteX17" fmla="*/ 2173184 w 2529444"/>
                        <a:gd name="connsiteY17" fmla="*/ 677376 h 1508648"/>
                        <a:gd name="connsiteX18" fmla="*/ 2161309 w 2529444"/>
                        <a:gd name="connsiteY18" fmla="*/ 427994 h 1508648"/>
                        <a:gd name="connsiteX19" fmla="*/ 2125683 w 2529444"/>
                        <a:gd name="connsiteY19" fmla="*/ 356742 h 1508648"/>
                        <a:gd name="connsiteX20" fmla="*/ 2042556 w 2529444"/>
                        <a:gd name="connsiteY20" fmla="*/ 332991 h 1508648"/>
                        <a:gd name="connsiteX21" fmla="*/ 1900052 w 2529444"/>
                        <a:gd name="connsiteY21" fmla="*/ 321116 h 1508648"/>
                        <a:gd name="connsiteX22" fmla="*/ 1745673 w 2529444"/>
                        <a:gd name="connsiteY22" fmla="*/ 297365 h 1508648"/>
                        <a:gd name="connsiteX23" fmla="*/ 1662545 w 2529444"/>
                        <a:gd name="connsiteY23" fmla="*/ 285490 h 1508648"/>
                        <a:gd name="connsiteX24" fmla="*/ 1341912 w 2529444"/>
                        <a:gd name="connsiteY24" fmla="*/ 297365 h 1508648"/>
                        <a:gd name="connsiteX25" fmla="*/ 1270660 w 2529444"/>
                        <a:gd name="connsiteY25" fmla="*/ 309241 h 1508648"/>
                        <a:gd name="connsiteX26" fmla="*/ 1199408 w 2529444"/>
                        <a:gd name="connsiteY26" fmla="*/ 332991 h 1508648"/>
                        <a:gd name="connsiteX27" fmla="*/ 1199408 w 2529444"/>
                        <a:gd name="connsiteY27" fmla="*/ 463620 h 1508648"/>
                        <a:gd name="connsiteX28" fmla="*/ 1235034 w 2529444"/>
                        <a:gd name="connsiteY28" fmla="*/ 475495 h 1508648"/>
                        <a:gd name="connsiteX29" fmla="*/ 1341912 w 2529444"/>
                        <a:gd name="connsiteY29" fmla="*/ 463620 h 1508648"/>
                        <a:gd name="connsiteX30" fmla="*/ 1389413 w 2529444"/>
                        <a:gd name="connsiteY30" fmla="*/ 380492 h 1508648"/>
                        <a:gd name="connsiteX31" fmla="*/ 1389413 w 2529444"/>
                        <a:gd name="connsiteY31" fmla="*/ 131111 h 1508648"/>
                        <a:gd name="connsiteX32" fmla="*/ 1365662 w 2529444"/>
                        <a:gd name="connsiteY32" fmla="*/ 95485 h 1508648"/>
                        <a:gd name="connsiteX33" fmla="*/ 1294410 w 2529444"/>
                        <a:gd name="connsiteY33" fmla="*/ 36108 h 1508648"/>
                        <a:gd name="connsiteX34" fmla="*/ 1223158 w 2529444"/>
                        <a:gd name="connsiteY34" fmla="*/ 12357 h 1508648"/>
                        <a:gd name="connsiteX35" fmla="*/ 1187532 w 2529444"/>
                        <a:gd name="connsiteY35" fmla="*/ 482 h 1508648"/>
                        <a:gd name="connsiteX36" fmla="*/ 878774 w 2529444"/>
                        <a:gd name="connsiteY36" fmla="*/ 24233 h 1508648"/>
                        <a:gd name="connsiteX37" fmla="*/ 795647 w 2529444"/>
                        <a:gd name="connsiteY37" fmla="*/ 71734 h 1508648"/>
                        <a:gd name="connsiteX38" fmla="*/ 748145 w 2529444"/>
                        <a:gd name="connsiteY38" fmla="*/ 95485 h 1508648"/>
                        <a:gd name="connsiteX39" fmla="*/ 700644 w 2529444"/>
                        <a:gd name="connsiteY39" fmla="*/ 131111 h 1508648"/>
                        <a:gd name="connsiteX40" fmla="*/ 653143 w 2529444"/>
                        <a:gd name="connsiteY40" fmla="*/ 154861 h 1508648"/>
                        <a:gd name="connsiteX41" fmla="*/ 534390 w 2529444"/>
                        <a:gd name="connsiteY41" fmla="*/ 237989 h 1508648"/>
                        <a:gd name="connsiteX42" fmla="*/ 463138 w 2529444"/>
                        <a:gd name="connsiteY42" fmla="*/ 285490 h 1508648"/>
                        <a:gd name="connsiteX43" fmla="*/ 368135 w 2529444"/>
                        <a:gd name="connsiteY43" fmla="*/ 356742 h 1508648"/>
                        <a:gd name="connsiteX44" fmla="*/ 273132 w 2529444"/>
                        <a:gd name="connsiteY44" fmla="*/ 416118 h 1508648"/>
                        <a:gd name="connsiteX45" fmla="*/ 166255 w 2529444"/>
                        <a:gd name="connsiteY45" fmla="*/ 522996 h 1508648"/>
                        <a:gd name="connsiteX46" fmla="*/ 130629 w 2529444"/>
                        <a:gd name="connsiteY46" fmla="*/ 558622 h 1508648"/>
                        <a:gd name="connsiteX47" fmla="*/ 59377 w 2529444"/>
                        <a:gd name="connsiteY47" fmla="*/ 606124 h 1508648"/>
                        <a:gd name="connsiteX48" fmla="*/ 0 w 2529444"/>
                        <a:gd name="connsiteY48" fmla="*/ 594248 h 150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529444" h="1508648">
                          <a:moveTo>
                            <a:pt x="2529444" y="1508648"/>
                          </a:moveTo>
                          <a:cubicBezTo>
                            <a:pt x="2525486" y="1342394"/>
                            <a:pt x="2523961" y="1176064"/>
                            <a:pt x="2517569" y="1009885"/>
                          </a:cubicBezTo>
                          <a:cubicBezTo>
                            <a:pt x="2516041" y="970163"/>
                            <a:pt x="2504519" y="868037"/>
                            <a:pt x="2493818" y="819879"/>
                          </a:cubicBezTo>
                          <a:cubicBezTo>
                            <a:pt x="2491103" y="807660"/>
                            <a:pt x="2485382" y="796290"/>
                            <a:pt x="2481943" y="784254"/>
                          </a:cubicBezTo>
                          <a:cubicBezTo>
                            <a:pt x="2471723" y="748483"/>
                            <a:pt x="2470916" y="719999"/>
                            <a:pt x="2446317" y="689251"/>
                          </a:cubicBezTo>
                          <a:cubicBezTo>
                            <a:pt x="2420412" y="656870"/>
                            <a:pt x="2366968" y="607001"/>
                            <a:pt x="2327564" y="582373"/>
                          </a:cubicBezTo>
                          <a:cubicBezTo>
                            <a:pt x="2297977" y="563881"/>
                            <a:pt x="2251969" y="547385"/>
                            <a:pt x="2220686" y="534872"/>
                          </a:cubicBezTo>
                          <a:cubicBezTo>
                            <a:pt x="2157351" y="542789"/>
                            <a:pt x="2093140" y="545473"/>
                            <a:pt x="2030681" y="558622"/>
                          </a:cubicBezTo>
                          <a:cubicBezTo>
                            <a:pt x="1995477" y="566033"/>
                            <a:pt x="1990675" y="594754"/>
                            <a:pt x="1971304" y="617999"/>
                          </a:cubicBezTo>
                          <a:cubicBezTo>
                            <a:pt x="1960553" y="630901"/>
                            <a:pt x="1945440" y="639959"/>
                            <a:pt x="1935678" y="653625"/>
                          </a:cubicBezTo>
                          <a:cubicBezTo>
                            <a:pt x="1917334" y="679307"/>
                            <a:pt x="1909743" y="707677"/>
                            <a:pt x="1900052" y="736752"/>
                          </a:cubicBezTo>
                          <a:cubicBezTo>
                            <a:pt x="1904010" y="772378"/>
                            <a:pt x="1900592" y="809624"/>
                            <a:pt x="1911927" y="843630"/>
                          </a:cubicBezTo>
                          <a:cubicBezTo>
                            <a:pt x="1917238" y="859562"/>
                            <a:pt x="1932872" y="871100"/>
                            <a:pt x="1947553" y="879256"/>
                          </a:cubicBezTo>
                          <a:cubicBezTo>
                            <a:pt x="1969438" y="891414"/>
                            <a:pt x="2018805" y="903007"/>
                            <a:pt x="2018805" y="903007"/>
                          </a:cubicBezTo>
                          <a:cubicBezTo>
                            <a:pt x="2042556" y="899048"/>
                            <a:pt x="2070331" y="904939"/>
                            <a:pt x="2090057" y="891131"/>
                          </a:cubicBezTo>
                          <a:cubicBezTo>
                            <a:pt x="2120430" y="869870"/>
                            <a:pt x="2139087" y="820469"/>
                            <a:pt x="2149434" y="784254"/>
                          </a:cubicBezTo>
                          <a:cubicBezTo>
                            <a:pt x="2153918" y="768561"/>
                            <a:pt x="2157769" y="752685"/>
                            <a:pt x="2161309" y="736752"/>
                          </a:cubicBezTo>
                          <a:cubicBezTo>
                            <a:pt x="2165687" y="717049"/>
                            <a:pt x="2169226" y="697168"/>
                            <a:pt x="2173184" y="677376"/>
                          </a:cubicBezTo>
                          <a:cubicBezTo>
                            <a:pt x="2169226" y="594249"/>
                            <a:pt x="2168220" y="510928"/>
                            <a:pt x="2161309" y="427994"/>
                          </a:cubicBezTo>
                          <a:cubicBezTo>
                            <a:pt x="2159772" y="409553"/>
                            <a:pt x="2139444" y="367751"/>
                            <a:pt x="2125683" y="356742"/>
                          </a:cubicBezTo>
                          <a:cubicBezTo>
                            <a:pt x="2118382" y="350901"/>
                            <a:pt x="2045082" y="333307"/>
                            <a:pt x="2042556" y="332991"/>
                          </a:cubicBezTo>
                          <a:cubicBezTo>
                            <a:pt x="1995258" y="327079"/>
                            <a:pt x="1947481" y="325859"/>
                            <a:pt x="1900052" y="321116"/>
                          </a:cubicBezTo>
                          <a:cubicBezTo>
                            <a:pt x="1756452" y="306756"/>
                            <a:pt x="1854411" y="315488"/>
                            <a:pt x="1745673" y="297365"/>
                          </a:cubicBezTo>
                          <a:cubicBezTo>
                            <a:pt x="1718063" y="292763"/>
                            <a:pt x="1690254" y="289448"/>
                            <a:pt x="1662545" y="285490"/>
                          </a:cubicBezTo>
                          <a:cubicBezTo>
                            <a:pt x="1555667" y="289448"/>
                            <a:pt x="1448667" y="290895"/>
                            <a:pt x="1341912" y="297365"/>
                          </a:cubicBezTo>
                          <a:cubicBezTo>
                            <a:pt x="1317878" y="298822"/>
                            <a:pt x="1294019" y="303401"/>
                            <a:pt x="1270660" y="309241"/>
                          </a:cubicBezTo>
                          <a:cubicBezTo>
                            <a:pt x="1246372" y="315313"/>
                            <a:pt x="1199408" y="332991"/>
                            <a:pt x="1199408" y="332991"/>
                          </a:cubicBezTo>
                          <a:cubicBezTo>
                            <a:pt x="1183208" y="381588"/>
                            <a:pt x="1171272" y="400315"/>
                            <a:pt x="1199408" y="463620"/>
                          </a:cubicBezTo>
                          <a:cubicBezTo>
                            <a:pt x="1204492" y="475059"/>
                            <a:pt x="1223159" y="471537"/>
                            <a:pt x="1235034" y="475495"/>
                          </a:cubicBezTo>
                          <a:cubicBezTo>
                            <a:pt x="1270660" y="471537"/>
                            <a:pt x="1308225" y="475870"/>
                            <a:pt x="1341912" y="463620"/>
                          </a:cubicBezTo>
                          <a:cubicBezTo>
                            <a:pt x="1352169" y="459890"/>
                            <a:pt x="1388196" y="382925"/>
                            <a:pt x="1389413" y="380492"/>
                          </a:cubicBezTo>
                          <a:cubicBezTo>
                            <a:pt x="1406981" y="275081"/>
                            <a:pt x="1412997" y="272618"/>
                            <a:pt x="1389413" y="131111"/>
                          </a:cubicBezTo>
                          <a:cubicBezTo>
                            <a:pt x="1387067" y="117033"/>
                            <a:pt x="1374799" y="106449"/>
                            <a:pt x="1365662" y="95485"/>
                          </a:cubicBezTo>
                          <a:cubicBezTo>
                            <a:pt x="1349212" y="75745"/>
                            <a:pt x="1319137" y="47098"/>
                            <a:pt x="1294410" y="36108"/>
                          </a:cubicBezTo>
                          <a:cubicBezTo>
                            <a:pt x="1271532" y="25940"/>
                            <a:pt x="1246909" y="20274"/>
                            <a:pt x="1223158" y="12357"/>
                          </a:cubicBezTo>
                          <a:lnTo>
                            <a:pt x="1187532" y="482"/>
                          </a:lnTo>
                          <a:cubicBezTo>
                            <a:pt x="1177522" y="937"/>
                            <a:pt x="960756" y="-6511"/>
                            <a:pt x="878774" y="24233"/>
                          </a:cubicBezTo>
                          <a:cubicBezTo>
                            <a:pt x="826571" y="43809"/>
                            <a:pt x="839501" y="46674"/>
                            <a:pt x="795647" y="71734"/>
                          </a:cubicBezTo>
                          <a:cubicBezTo>
                            <a:pt x="780277" y="80517"/>
                            <a:pt x="763157" y="86102"/>
                            <a:pt x="748145" y="95485"/>
                          </a:cubicBezTo>
                          <a:cubicBezTo>
                            <a:pt x="731361" y="105975"/>
                            <a:pt x="717428" y="120621"/>
                            <a:pt x="700644" y="131111"/>
                          </a:cubicBezTo>
                          <a:cubicBezTo>
                            <a:pt x="685632" y="140493"/>
                            <a:pt x="668323" y="145753"/>
                            <a:pt x="653143" y="154861"/>
                          </a:cubicBezTo>
                          <a:cubicBezTo>
                            <a:pt x="573183" y="202837"/>
                            <a:pt x="599347" y="192519"/>
                            <a:pt x="534390" y="237989"/>
                          </a:cubicBezTo>
                          <a:cubicBezTo>
                            <a:pt x="511005" y="254358"/>
                            <a:pt x="483322" y="265306"/>
                            <a:pt x="463138" y="285490"/>
                          </a:cubicBezTo>
                          <a:cubicBezTo>
                            <a:pt x="400454" y="348174"/>
                            <a:pt x="456669" y="297719"/>
                            <a:pt x="368135" y="356742"/>
                          </a:cubicBezTo>
                          <a:cubicBezTo>
                            <a:pt x="275642" y="418404"/>
                            <a:pt x="365912" y="369730"/>
                            <a:pt x="273132" y="416118"/>
                          </a:cubicBezTo>
                          <a:lnTo>
                            <a:pt x="166255" y="522996"/>
                          </a:lnTo>
                          <a:cubicBezTo>
                            <a:pt x="154380" y="534871"/>
                            <a:pt x="144603" y="549306"/>
                            <a:pt x="130629" y="558622"/>
                          </a:cubicBezTo>
                          <a:lnTo>
                            <a:pt x="59377" y="606124"/>
                          </a:lnTo>
                          <a:lnTo>
                            <a:pt x="0" y="594248"/>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Arc 26">
              <a:extLst>
                <a:ext uri="{FF2B5EF4-FFF2-40B4-BE49-F238E27FC236}">
                  <a16:creationId xmlns:a16="http://schemas.microsoft.com/office/drawing/2014/main" id="{4A4B4334-443B-5C44-98AB-6C3BFCCD3CF3}"/>
                </a:ext>
              </a:extLst>
            </p:cNvPr>
            <p:cNvSpPr/>
            <p:nvPr/>
          </p:nvSpPr>
          <p:spPr>
            <a:xfrm rot="8550545">
              <a:off x="2805320" y="1138196"/>
              <a:ext cx="2713009" cy="5465726"/>
            </a:xfrm>
            <a:prstGeom prst="arc">
              <a:avLst>
                <a:gd name="adj1" fmla="val 16204479"/>
                <a:gd name="adj2" fmla="val 315724"/>
              </a:avLst>
            </a:prstGeom>
            <a:ln w="25400">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9" name="Arc 28">
              <a:extLst>
                <a:ext uri="{FF2B5EF4-FFF2-40B4-BE49-F238E27FC236}">
                  <a16:creationId xmlns:a16="http://schemas.microsoft.com/office/drawing/2014/main" id="{0E287BD9-B79D-9F42-A152-46E76AE42DCD}"/>
                </a:ext>
              </a:extLst>
            </p:cNvPr>
            <p:cNvSpPr/>
            <p:nvPr/>
          </p:nvSpPr>
          <p:spPr>
            <a:xfrm rot="4853684">
              <a:off x="3886521" y="2272819"/>
              <a:ext cx="4545516" cy="2527972"/>
            </a:xfrm>
            <a:prstGeom prst="arc">
              <a:avLst>
                <a:gd name="adj1" fmla="val 16200000"/>
                <a:gd name="adj2" fmla="val 21511978"/>
              </a:avLst>
            </a:prstGeom>
            <a:ln w="22225">
              <a:headEnd type="stealth" w="lg" len="lg"/>
              <a:tailEnd type="non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1" name="TextBox 30">
              <a:extLst>
                <a:ext uri="{FF2B5EF4-FFF2-40B4-BE49-F238E27FC236}">
                  <a16:creationId xmlns:a16="http://schemas.microsoft.com/office/drawing/2014/main" id="{8EE515C6-DE00-7A4B-9762-9CACD9B064F7}"/>
                </a:ext>
              </a:extLst>
            </p:cNvPr>
            <p:cNvSpPr txBox="1"/>
            <p:nvPr/>
          </p:nvSpPr>
          <p:spPr>
            <a:xfrm rot="1785765">
              <a:off x="5524579" y="1973781"/>
              <a:ext cx="2576946" cy="567588"/>
            </a:xfrm>
            <a:prstGeom prst="rect">
              <a:avLst/>
            </a:prstGeom>
            <a:noFill/>
          </p:spPr>
          <p:txBody>
            <a:bodyPr wrap="square" rtlCol="0">
              <a:spAutoFit/>
            </a:bodyPr>
            <a:lstStyle/>
            <a:p>
              <a:r>
                <a:rPr lang="en-US" sz="1200" dirty="0"/>
                <a:t>Threat model iterations: refinement and review</a:t>
              </a:r>
            </a:p>
          </p:txBody>
        </p:sp>
        <p:sp>
          <p:nvSpPr>
            <p:cNvPr id="32" name="TextBox 31">
              <a:extLst>
                <a:ext uri="{FF2B5EF4-FFF2-40B4-BE49-F238E27FC236}">
                  <a16:creationId xmlns:a16="http://schemas.microsoft.com/office/drawing/2014/main" id="{A3C72CF6-6D15-A942-9D0B-68D310E4B25A}"/>
                </a:ext>
              </a:extLst>
            </p:cNvPr>
            <p:cNvSpPr txBox="1"/>
            <p:nvPr/>
          </p:nvSpPr>
          <p:spPr>
            <a:xfrm>
              <a:off x="5445781" y="5815418"/>
              <a:ext cx="3570093" cy="368932"/>
            </a:xfrm>
            <a:prstGeom prst="rect">
              <a:avLst/>
            </a:prstGeom>
            <a:solidFill>
              <a:schemeClr val="bg1"/>
            </a:solidFill>
          </p:spPr>
          <p:txBody>
            <a:bodyPr wrap="square" rtlCol="0">
              <a:spAutoFit/>
            </a:bodyPr>
            <a:lstStyle/>
            <a:p>
              <a:r>
                <a:rPr lang="en-US" sz="1350" dirty="0"/>
                <a:t>Threat model validation/feedback</a:t>
              </a:r>
            </a:p>
          </p:txBody>
        </p:sp>
      </p:grpSp>
      <p:sp>
        <p:nvSpPr>
          <p:cNvPr id="37" name="TextBox 36">
            <a:extLst>
              <a:ext uri="{FF2B5EF4-FFF2-40B4-BE49-F238E27FC236}">
                <a16:creationId xmlns:a16="http://schemas.microsoft.com/office/drawing/2014/main" id="{570E67AB-CBD3-8547-8422-CD8EDFF06425}"/>
              </a:ext>
            </a:extLst>
          </p:cNvPr>
          <p:cNvSpPr txBox="1"/>
          <p:nvPr/>
        </p:nvSpPr>
        <p:spPr>
          <a:xfrm>
            <a:off x="7508216" y="4135958"/>
            <a:ext cx="1341944" cy="324226"/>
          </a:xfrm>
          <a:prstGeom prst="rect">
            <a:avLst/>
          </a:prstGeom>
          <a:noFill/>
        </p:spPr>
        <p:txBody>
          <a:bodyPr wrap="square" rtlCol="0" anchor="t">
            <a:normAutofit/>
          </a:bodyPr>
          <a:lstStyle/>
          <a:p>
            <a:pPr>
              <a:lnSpc>
                <a:spcPct val="90000"/>
              </a:lnSpc>
              <a:spcAft>
                <a:spcPts val="600"/>
              </a:spcAft>
            </a:pPr>
            <a:r>
              <a:rPr lang="en-US" sz="500" dirty="0">
                <a:solidFill>
                  <a:schemeClr val="bg1">
                    <a:lumMod val="75000"/>
                  </a:schemeClr>
                </a:solidFill>
              </a:rPr>
              <a:t>James Ransome &amp; Brook S.E. Schoenfield, </a:t>
            </a:r>
            <a:endParaRPr lang="en-US" sz="500" i="1" dirty="0">
              <a:solidFill>
                <a:schemeClr val="bg1">
                  <a:lumMod val="75000"/>
                </a:schemeClr>
              </a:solidFill>
            </a:endParaRPr>
          </a:p>
          <a:p>
            <a:pPr>
              <a:lnSpc>
                <a:spcPct val="90000"/>
              </a:lnSpc>
              <a:spcAft>
                <a:spcPts val="600"/>
              </a:spcAft>
            </a:pPr>
            <a:r>
              <a:rPr lang="en-US" sz="500" i="1" dirty="0">
                <a:solidFill>
                  <a:schemeClr val="bg1">
                    <a:lumMod val="75000"/>
                  </a:schemeClr>
                </a:solidFill>
              </a:rPr>
              <a:t>Building In Security At Agile Speed</a:t>
            </a:r>
            <a:r>
              <a:rPr lang="en-US" sz="500" dirty="0">
                <a:solidFill>
                  <a:schemeClr val="bg1">
                    <a:lumMod val="75000"/>
                  </a:schemeClr>
                </a:solidFill>
              </a:rPr>
              <a:t>, © 2020 </a:t>
            </a:r>
          </a:p>
        </p:txBody>
      </p:sp>
      <p:sp>
        <p:nvSpPr>
          <p:cNvPr id="4" name="Rectangle 3">
            <a:extLst>
              <a:ext uri="{FF2B5EF4-FFF2-40B4-BE49-F238E27FC236}">
                <a16:creationId xmlns:a16="http://schemas.microsoft.com/office/drawing/2014/main" id="{E3F429E6-C4B1-6043-A57D-5D2C826E4B4D}"/>
              </a:ext>
            </a:extLst>
          </p:cNvPr>
          <p:cNvSpPr/>
          <p:nvPr/>
        </p:nvSpPr>
        <p:spPr>
          <a:xfrm>
            <a:off x="468111" y="4021508"/>
            <a:ext cx="2095364" cy="553998"/>
          </a:xfrm>
          <a:prstGeom prst="rect">
            <a:avLst/>
          </a:prstGeom>
        </p:spPr>
        <p:txBody>
          <a:bodyPr wrap="square">
            <a:spAutoFit/>
          </a:bodyPr>
          <a:lstStyle/>
          <a:p>
            <a:r>
              <a:rPr lang="en-US" sz="1050" b="1" dirty="0">
                <a:solidFill>
                  <a:srgbClr val="212529"/>
                </a:solidFill>
                <a:latin typeface="-apple-system"/>
              </a:rPr>
              <a:t>“A journey of understanding</a:t>
            </a:r>
            <a:r>
              <a:rPr lang="en-US" sz="1050" dirty="0">
                <a:solidFill>
                  <a:srgbClr val="212529"/>
                </a:solidFill>
                <a:latin typeface="-apple-system"/>
              </a:rPr>
              <a:t> over a security or privacy snapshot.”</a:t>
            </a:r>
          </a:p>
          <a:p>
            <a:r>
              <a:rPr lang="en-US" sz="800" dirty="0">
                <a:solidFill>
                  <a:srgbClr val="212529"/>
                </a:solidFill>
                <a:latin typeface="-apple-system"/>
              </a:rPr>
              <a:t>--Threat Modeling Manifesto</a:t>
            </a:r>
            <a:endParaRPr lang="en-US" sz="800" b="0" i="0" dirty="0">
              <a:solidFill>
                <a:srgbClr val="212529"/>
              </a:solidFill>
              <a:effectLst/>
              <a:latin typeface="-apple-system"/>
            </a:endParaRPr>
          </a:p>
        </p:txBody>
      </p:sp>
    </p:spTree>
    <p:extLst>
      <p:ext uri="{BB962C8B-B14F-4D97-AF65-F5344CB8AC3E}">
        <p14:creationId xmlns:p14="http://schemas.microsoft.com/office/powerpoint/2010/main" val="334631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2843" y="2794"/>
            <a:ext cx="4211157"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2" name="Title 1">
            <a:extLst>
              <a:ext uri="{FF2B5EF4-FFF2-40B4-BE49-F238E27FC236}">
                <a16:creationId xmlns:a16="http://schemas.microsoft.com/office/drawing/2014/main" id="{E5865577-E2DF-A142-8F89-2683C0D9046A}"/>
              </a:ext>
            </a:extLst>
          </p:cNvPr>
          <p:cNvSpPr>
            <a:spLocks noGrp="1"/>
          </p:cNvSpPr>
          <p:nvPr>
            <p:ph type="title"/>
          </p:nvPr>
        </p:nvSpPr>
        <p:spPr>
          <a:xfrm>
            <a:off x="601005" y="602216"/>
            <a:ext cx="3733482" cy="1090538"/>
          </a:xfrm>
        </p:spPr>
        <p:txBody>
          <a:bodyPr>
            <a:normAutofit/>
          </a:bodyPr>
          <a:lstStyle/>
          <a:p>
            <a:r>
              <a:rPr lang="en-US">
                <a:solidFill>
                  <a:srgbClr val="000000"/>
                </a:solidFill>
              </a:rPr>
              <a:t>Threat Model Automation?</a:t>
            </a:r>
          </a:p>
        </p:txBody>
      </p:sp>
      <p:sp>
        <p:nvSpPr>
          <p:cNvPr id="24" name="Content Placeholder 2">
            <a:extLst>
              <a:ext uri="{FF2B5EF4-FFF2-40B4-BE49-F238E27FC236}">
                <a16:creationId xmlns:a16="http://schemas.microsoft.com/office/drawing/2014/main" id="{A603116D-DBFA-134F-A48D-42AC559835FE}"/>
              </a:ext>
            </a:extLst>
          </p:cNvPr>
          <p:cNvSpPr>
            <a:spLocks noGrp="1"/>
          </p:cNvSpPr>
          <p:nvPr>
            <p:ph idx="1"/>
          </p:nvPr>
        </p:nvSpPr>
        <p:spPr>
          <a:xfrm>
            <a:off x="598356" y="1816261"/>
            <a:ext cx="3733184" cy="1384139"/>
          </a:xfrm>
        </p:spPr>
        <p:txBody>
          <a:bodyPr anchor="ctr">
            <a:normAutofit/>
          </a:bodyPr>
          <a:lstStyle/>
          <a:p>
            <a:r>
              <a:rPr lang="en-US" sz="1500" dirty="0">
                <a:solidFill>
                  <a:srgbClr val="000000"/>
                </a:solidFill>
              </a:rPr>
              <a:t>State of the tools</a:t>
            </a:r>
          </a:p>
          <a:p>
            <a:r>
              <a:rPr lang="en-US" sz="1500" dirty="0">
                <a:solidFill>
                  <a:srgbClr val="000000"/>
                </a:solidFill>
              </a:rPr>
              <a:t>Amount depends on constraints and breadth</a:t>
            </a:r>
          </a:p>
          <a:p>
            <a:r>
              <a:rPr lang="en-US" sz="1500" dirty="0">
                <a:solidFill>
                  <a:srgbClr val="000000"/>
                </a:solidFill>
              </a:rPr>
              <a:t>At the very least, generate TM stories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93671" y="553964"/>
            <a:ext cx="3750329" cy="4050721"/>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Graphic 6" descr="Gears">
            <a:extLst>
              <a:ext uri="{FF2B5EF4-FFF2-40B4-BE49-F238E27FC236}">
                <a16:creationId xmlns:a16="http://schemas.microsoft.com/office/drawing/2014/main" id="{020E7273-0B10-4F93-8B82-4E18014388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1294" y="1221816"/>
            <a:ext cx="2715016" cy="2715016"/>
          </a:xfrm>
          <a:prstGeom prst="rect">
            <a:avLst/>
          </a:prstGeom>
        </p:spPr>
      </p:pic>
      <p:sp>
        <p:nvSpPr>
          <p:cNvPr id="4" name="Rectangle 3">
            <a:extLst>
              <a:ext uri="{FF2B5EF4-FFF2-40B4-BE49-F238E27FC236}">
                <a16:creationId xmlns:a16="http://schemas.microsoft.com/office/drawing/2014/main" id="{2AC6DA67-6DC0-0643-8589-1AC8A6BB04D2}"/>
              </a:ext>
            </a:extLst>
          </p:cNvPr>
          <p:cNvSpPr/>
          <p:nvPr/>
        </p:nvSpPr>
        <p:spPr>
          <a:xfrm>
            <a:off x="598356" y="3930314"/>
            <a:ext cx="3186244" cy="830997"/>
          </a:xfrm>
          <a:prstGeom prst="rect">
            <a:avLst/>
          </a:prstGeom>
        </p:spPr>
        <p:txBody>
          <a:bodyPr wrap="square">
            <a:spAutoFit/>
          </a:bodyPr>
          <a:lstStyle/>
          <a:p>
            <a:r>
              <a:rPr lang="en-US" sz="1000" dirty="0">
                <a:solidFill>
                  <a:srgbClr val="80C0AD"/>
                </a:solidFill>
                <a:latin typeface="-apple-system"/>
              </a:rPr>
              <a:t>“Useful Toolkit</a:t>
            </a:r>
          </a:p>
          <a:p>
            <a:r>
              <a:rPr lang="en-US" sz="1000" dirty="0">
                <a:solidFill>
                  <a:srgbClr val="212529"/>
                </a:solidFill>
                <a:latin typeface="-apple-system"/>
              </a:rPr>
              <a:t>Support your approach with tools that allow you to increase your productivity, enhance your workflows, enable repeatability and provide measurability.”</a:t>
            </a:r>
          </a:p>
          <a:p>
            <a:r>
              <a:rPr lang="en-US" sz="800" b="0" i="0" dirty="0">
                <a:solidFill>
                  <a:srgbClr val="212529"/>
                </a:solidFill>
                <a:effectLst/>
                <a:latin typeface="-apple-system"/>
              </a:rPr>
              <a:t>-- Threat Modeling Manifesto</a:t>
            </a:r>
          </a:p>
        </p:txBody>
      </p:sp>
    </p:spTree>
    <p:extLst>
      <p:ext uri="{BB962C8B-B14F-4D97-AF65-F5344CB8AC3E}">
        <p14:creationId xmlns:p14="http://schemas.microsoft.com/office/powerpoint/2010/main" val="135082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mn-lt"/>
              </a:rPr>
              <a:t>Q &amp; A</a:t>
            </a:r>
          </a:p>
        </p:txBody>
      </p:sp>
      <p:sp>
        <p:nvSpPr>
          <p:cNvPr id="5" name="TextBox 4"/>
          <p:cNvSpPr txBox="1"/>
          <p:nvPr/>
        </p:nvSpPr>
        <p:spPr>
          <a:xfrm>
            <a:off x="1278190" y="3918451"/>
            <a:ext cx="2520818" cy="323165"/>
          </a:xfrm>
          <a:prstGeom prst="rect">
            <a:avLst/>
          </a:prstGeom>
          <a:noFill/>
        </p:spPr>
        <p:txBody>
          <a:bodyPr wrap="none">
            <a:spAutoFit/>
          </a:bodyPr>
          <a:lstStyle/>
          <a:p>
            <a:pPr>
              <a:defRPr/>
            </a:pPr>
            <a:r>
              <a:rPr lang="en-US" sz="1500" err="1">
                <a:solidFill>
                  <a:srgbClr val="3F8DE2"/>
                </a:solidFill>
                <a:latin typeface="Arial" pitchFamily="-108" charset="0"/>
                <a:ea typeface="ＭＳ Ｐゴシック" pitchFamily="-108" charset="-128"/>
                <a:cs typeface="ＭＳ Ｐゴシック" pitchFamily="-108" charset="-128"/>
              </a:rPr>
              <a:t>www.brookschoenfield.com</a:t>
            </a:r>
            <a:endParaRPr lang="en-US" sz="1500">
              <a:solidFill>
                <a:srgbClr val="3F8DE2"/>
              </a:solidFill>
              <a:latin typeface="Arial" pitchFamily="-108" charset="0"/>
              <a:ea typeface="ＭＳ Ｐゴシック" pitchFamily="-108" charset="-128"/>
              <a:cs typeface="ＭＳ Ｐゴシック" pitchFamily="-108" charset="-128"/>
            </a:endParaRPr>
          </a:p>
        </p:txBody>
      </p:sp>
      <p:pic>
        <p:nvPicPr>
          <p:cNvPr id="94212" name="Picture 22"/>
          <p:cNvPicPr>
            <a:picLocks noChangeAspect="1"/>
          </p:cNvPicPr>
          <p:nvPr/>
        </p:nvPicPr>
        <p:blipFill>
          <a:blip r:embed="rId2"/>
          <a:srcRect/>
          <a:stretch>
            <a:fillRect/>
          </a:stretch>
        </p:blipFill>
        <p:spPr bwMode="auto">
          <a:xfrm>
            <a:off x="5422107" y="595313"/>
            <a:ext cx="2103835" cy="4068366"/>
          </a:xfrm>
          <a:prstGeom prst="rect">
            <a:avLst/>
          </a:prstGeom>
          <a:noFill/>
          <a:ln w="9525">
            <a:noFill/>
            <a:miter lim="800000"/>
            <a:headEnd/>
            <a:tailEnd/>
          </a:ln>
        </p:spPr>
      </p:pic>
      <p:pic>
        <p:nvPicPr>
          <p:cNvPr id="3" name="Picture 2" descr="150929 funny.jpg"/>
          <p:cNvPicPr>
            <a:picLocks noChangeAspect="1"/>
          </p:cNvPicPr>
          <p:nvPr/>
        </p:nvPicPr>
        <p:blipFill>
          <a:blip r:embed="rId3" cstate="email">
            <a:extLst>
              <a:ext uri="{BEBA8EAE-BF5A-486C-A8C5-ECC9F3942E4B}">
                <a14:imgProps xmlns:a14="http://schemas.microsoft.com/office/drawing/2010/main">
                  <a14:imgLayer r:embed="rId4">
                    <a14:imgEffect>
                      <a14:sharpenSoften amount="250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266985" y="1165647"/>
            <a:ext cx="2511088" cy="2979574"/>
          </a:xfrm>
          <a:prstGeom prst="rect">
            <a:avLst/>
          </a:prstGeom>
        </p:spPr>
      </p:pic>
    </p:spTree>
    <p:extLst>
      <p:ext uri="{BB962C8B-B14F-4D97-AF65-F5344CB8AC3E}">
        <p14:creationId xmlns:p14="http://schemas.microsoft.com/office/powerpoint/2010/main" val="61270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C121-890C-3A4F-9CA9-ECFC0E64468F}"/>
              </a:ext>
            </a:extLst>
          </p:cNvPr>
          <p:cNvSpPr>
            <a:spLocks noGrp="1"/>
          </p:cNvSpPr>
          <p:nvPr>
            <p:ph type="title"/>
          </p:nvPr>
        </p:nvSpPr>
        <p:spPr>
          <a:xfrm>
            <a:off x="728181" y="915689"/>
            <a:ext cx="4387801" cy="1790700"/>
          </a:xfrm>
        </p:spPr>
        <p:txBody>
          <a:bodyPr vert="horz" lIns="91440" tIns="45720" rIns="91440" bIns="45720" rtlCol="0" anchor="b">
            <a:normAutofit/>
          </a:bodyPr>
          <a:lstStyle/>
          <a:p>
            <a:pPr defTabSz="914400"/>
            <a:r>
              <a:rPr lang="en-US" sz="3800" kern="1200" dirty="0">
                <a:solidFill>
                  <a:schemeClr val="tx1"/>
                </a:solidFill>
                <a:latin typeface="+mj-lt"/>
                <a:ea typeface="+mj-ea"/>
                <a:cs typeface="+mj-cs"/>
              </a:rPr>
              <a:t>Everybody’s talkin</a:t>
            </a:r>
            <a:r>
              <a:rPr lang="en-US" sz="3800" dirty="0"/>
              <a:t>g</a:t>
            </a:r>
            <a:r>
              <a:rPr lang="en-US" sz="3800" kern="1200" dirty="0">
                <a:solidFill>
                  <a:schemeClr val="tx1"/>
                </a:solidFill>
                <a:latin typeface="+mj-lt"/>
                <a:ea typeface="+mj-ea"/>
                <a:cs typeface="+mj-cs"/>
              </a:rPr>
              <a:t> about threat models</a:t>
            </a:r>
          </a:p>
        </p:txBody>
      </p:sp>
      <p:sp>
        <p:nvSpPr>
          <p:cNvPr id="4" name="Text Placeholder 3">
            <a:extLst>
              <a:ext uri="{FF2B5EF4-FFF2-40B4-BE49-F238E27FC236}">
                <a16:creationId xmlns:a16="http://schemas.microsoft.com/office/drawing/2014/main" id="{6438EDB3-DA3F-C241-9AD1-DEB2132A647A}"/>
              </a:ext>
            </a:extLst>
          </p:cNvPr>
          <p:cNvSpPr>
            <a:spLocks noGrp="1"/>
          </p:cNvSpPr>
          <p:nvPr>
            <p:ph type="body" idx="1"/>
          </p:nvPr>
        </p:nvSpPr>
        <p:spPr>
          <a:xfrm>
            <a:off x="728181" y="2775445"/>
            <a:ext cx="4069335" cy="1241822"/>
          </a:xfrm>
        </p:spPr>
        <p:txBody>
          <a:bodyPr vert="horz" lIns="91440" tIns="45720" rIns="91440" bIns="45720" rtlCol="0">
            <a:normAutofit/>
          </a:bodyPr>
          <a:lstStyle/>
          <a:p>
            <a:pPr defTabSz="914400">
              <a:spcBef>
                <a:spcPts val="1000"/>
              </a:spcBef>
            </a:pPr>
            <a:r>
              <a:rPr lang="en-US" sz="1700" kern="1200" dirty="0">
                <a:solidFill>
                  <a:schemeClr val="tx1"/>
                </a:solidFill>
                <a:latin typeface="+mn-lt"/>
                <a:ea typeface="+mn-ea"/>
                <a:cs typeface="+mn-cs"/>
              </a:rPr>
              <a:t>What does </a:t>
            </a:r>
            <a:r>
              <a:rPr lang="en-US" sz="1700" dirty="0">
                <a:solidFill>
                  <a:schemeClr val="tx1"/>
                </a:solidFill>
              </a:rPr>
              <a:t>“threat model”</a:t>
            </a:r>
            <a:r>
              <a:rPr lang="en-US" sz="1700" kern="1200" dirty="0">
                <a:solidFill>
                  <a:schemeClr val="tx1"/>
                </a:solidFill>
                <a:latin typeface="+mn-lt"/>
                <a:ea typeface="+mn-ea"/>
                <a:cs typeface="+mn-cs"/>
              </a:rPr>
              <a:t> mean?</a:t>
            </a:r>
          </a:p>
          <a:p>
            <a:pPr defTabSz="914400">
              <a:spcBef>
                <a:spcPts val="1000"/>
              </a:spcBef>
            </a:pPr>
            <a:r>
              <a:rPr lang="en-US" sz="1700" kern="1200" dirty="0">
                <a:solidFill>
                  <a:schemeClr val="tx1"/>
                </a:solidFill>
                <a:latin typeface="+mn-lt"/>
                <a:ea typeface="+mn-ea"/>
                <a:cs typeface="+mn-cs"/>
              </a:rPr>
              <a:t>Why is “threat modelling” even important?</a:t>
            </a:r>
          </a:p>
          <a:p>
            <a:pPr defTabSz="914400">
              <a:spcBef>
                <a:spcPts val="1000"/>
              </a:spcBef>
            </a:pPr>
            <a:r>
              <a:rPr lang="en-US" sz="1700" kern="1200" dirty="0">
                <a:solidFill>
                  <a:schemeClr val="tx1"/>
                </a:solidFill>
                <a:latin typeface="+mn-lt"/>
                <a:ea typeface="+mn-ea"/>
                <a:cs typeface="+mn-cs"/>
              </a:rPr>
              <a:t>Can’t we just automate our security tests?</a:t>
            </a:r>
          </a:p>
        </p:txBody>
      </p:sp>
      <p:sp>
        <p:nvSpPr>
          <p:cNvPr id="18" name="Freeform: Shape 1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01796"/>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46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866DAF51-991E-744A-A5EF-9151A9B62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73" y="143762"/>
            <a:ext cx="4341405" cy="3774187"/>
          </a:xfrm>
          <a:prstGeom prst="rect">
            <a:avLst/>
          </a:prstGeom>
        </p:spPr>
      </p:pic>
      <p:sp>
        <p:nvSpPr>
          <p:cNvPr id="5" name="TextBox 4">
            <a:extLst>
              <a:ext uri="{FF2B5EF4-FFF2-40B4-BE49-F238E27FC236}">
                <a16:creationId xmlns:a16="http://schemas.microsoft.com/office/drawing/2014/main" id="{DB700741-2E08-3444-B51C-ADD2289A9939}"/>
              </a:ext>
            </a:extLst>
          </p:cNvPr>
          <p:cNvSpPr txBox="1"/>
          <p:nvPr/>
        </p:nvSpPr>
        <p:spPr>
          <a:xfrm>
            <a:off x="460957" y="386558"/>
            <a:ext cx="2212393" cy="523220"/>
          </a:xfrm>
          <a:prstGeom prst="rect">
            <a:avLst/>
          </a:prstGeom>
          <a:noFill/>
        </p:spPr>
        <p:txBody>
          <a:bodyPr wrap="square" rtlCol="0">
            <a:spAutoFit/>
          </a:bodyPr>
          <a:lstStyle/>
          <a:p>
            <a:r>
              <a:rPr lang="en-US" sz="2800" dirty="0"/>
              <a:t>Specifics:</a:t>
            </a:r>
          </a:p>
        </p:txBody>
      </p:sp>
      <p:pic>
        <p:nvPicPr>
          <p:cNvPr id="6" name="Picture 5" descr="2.1 ATASM hi crop.jpg">
            <a:extLst>
              <a:ext uri="{FF2B5EF4-FFF2-40B4-BE49-F238E27FC236}">
                <a16:creationId xmlns:a16="http://schemas.microsoft.com/office/drawing/2014/main" id="{F7BC339D-2E3A-C045-905F-A7F9123CB4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49589" y="4024311"/>
            <a:ext cx="4734971" cy="606428"/>
          </a:xfrm>
          <a:prstGeom prst="rect">
            <a:avLst/>
          </a:prstGeom>
        </p:spPr>
      </p:pic>
    </p:spTree>
    <p:extLst>
      <p:ext uri="{BB962C8B-B14F-4D97-AF65-F5344CB8AC3E}">
        <p14:creationId xmlns:p14="http://schemas.microsoft.com/office/powerpoint/2010/main" val="233241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A0848-D291-C240-A5FF-ECC919297984}"/>
              </a:ext>
            </a:extLst>
          </p:cNvPr>
          <p:cNvSpPr>
            <a:spLocks noGrp="1"/>
          </p:cNvSpPr>
          <p:nvPr>
            <p:ph type="title"/>
          </p:nvPr>
        </p:nvSpPr>
        <p:spPr/>
        <p:txBody>
          <a:bodyPr/>
          <a:lstStyle/>
          <a:p>
            <a:r>
              <a:rPr lang="en-US" dirty="0"/>
              <a:t>To The Dust Bin Of History</a:t>
            </a:r>
          </a:p>
        </p:txBody>
      </p:sp>
      <p:sp>
        <p:nvSpPr>
          <p:cNvPr id="5" name="Explosion 1 4">
            <a:extLst>
              <a:ext uri="{FF2B5EF4-FFF2-40B4-BE49-F238E27FC236}">
                <a16:creationId xmlns:a16="http://schemas.microsoft.com/office/drawing/2014/main" id="{0B879A98-7FEA-AF4B-A026-A8661B76078E}"/>
              </a:ext>
            </a:extLst>
          </p:cNvPr>
          <p:cNvSpPr/>
          <p:nvPr/>
        </p:nvSpPr>
        <p:spPr>
          <a:xfrm>
            <a:off x="2952752" y="1043980"/>
            <a:ext cx="2667000" cy="2476500"/>
          </a:xfrm>
          <a:prstGeom prst="irregularSeal1">
            <a:avLst/>
          </a:prstGeom>
          <a:solidFill>
            <a:srgbClr val="FF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Security Architecture Review</a:t>
            </a:r>
          </a:p>
        </p:txBody>
      </p:sp>
      <p:sp>
        <p:nvSpPr>
          <p:cNvPr id="6" name="Explosion 1 5">
            <a:extLst>
              <a:ext uri="{FF2B5EF4-FFF2-40B4-BE49-F238E27FC236}">
                <a16:creationId xmlns:a16="http://schemas.microsoft.com/office/drawing/2014/main" id="{D9E10161-D8B3-984E-9118-23E35612D709}"/>
              </a:ext>
            </a:extLst>
          </p:cNvPr>
          <p:cNvSpPr/>
          <p:nvPr/>
        </p:nvSpPr>
        <p:spPr>
          <a:xfrm>
            <a:off x="6305552" y="1428750"/>
            <a:ext cx="2667000" cy="2476500"/>
          </a:xfrm>
          <a:prstGeom prst="irregularSeal1">
            <a:avLst/>
          </a:prstGeom>
          <a:solidFill>
            <a:srgbClr val="FF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Security Design Review</a:t>
            </a:r>
            <a:endParaRPr lang="en-US" dirty="0"/>
          </a:p>
        </p:txBody>
      </p:sp>
      <p:sp>
        <p:nvSpPr>
          <p:cNvPr id="8" name="Explosion 1 7">
            <a:extLst>
              <a:ext uri="{FF2B5EF4-FFF2-40B4-BE49-F238E27FC236}">
                <a16:creationId xmlns:a16="http://schemas.microsoft.com/office/drawing/2014/main" id="{D0EA42D2-B745-B14F-83C7-9E915791B44E}"/>
              </a:ext>
            </a:extLst>
          </p:cNvPr>
          <p:cNvSpPr/>
          <p:nvPr/>
        </p:nvSpPr>
        <p:spPr>
          <a:xfrm>
            <a:off x="723902" y="1517650"/>
            <a:ext cx="2667000" cy="2476500"/>
          </a:xfrm>
          <a:prstGeom prst="irregularSeal1">
            <a:avLst/>
          </a:prstGeom>
          <a:solidFill>
            <a:srgbClr val="FF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Architecture Risk Assessment </a:t>
            </a:r>
          </a:p>
        </p:txBody>
      </p:sp>
      <p:sp>
        <p:nvSpPr>
          <p:cNvPr id="10" name="Explosion 1 9">
            <a:extLst>
              <a:ext uri="{FF2B5EF4-FFF2-40B4-BE49-F238E27FC236}">
                <a16:creationId xmlns:a16="http://schemas.microsoft.com/office/drawing/2014/main" id="{D4AC7F91-F698-E241-9236-21EE6556CAB0}"/>
              </a:ext>
            </a:extLst>
          </p:cNvPr>
          <p:cNvSpPr/>
          <p:nvPr/>
        </p:nvSpPr>
        <p:spPr>
          <a:xfrm>
            <a:off x="4121152" y="2393156"/>
            <a:ext cx="2667000" cy="2476500"/>
          </a:xfrm>
          <a:prstGeom prst="irregularSeal1">
            <a:avLst/>
          </a:prstGeom>
          <a:solidFill>
            <a:srgbClr val="FF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Architecture</a:t>
            </a:r>
          </a:p>
          <a:p>
            <a:pPr algn="ctr"/>
            <a:r>
              <a:rPr lang="en-US" dirty="0">
                <a:latin typeface="AGaramondPro"/>
              </a:rPr>
              <a:t>Forum</a:t>
            </a:r>
            <a:endParaRPr lang="en-US" dirty="0"/>
          </a:p>
        </p:txBody>
      </p:sp>
    </p:spTree>
    <p:extLst>
      <p:ext uri="{BB962C8B-B14F-4D97-AF65-F5344CB8AC3E}">
        <p14:creationId xmlns:p14="http://schemas.microsoft.com/office/powerpoint/2010/main" val="171753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A0848-D291-C240-A5FF-ECC919297984}"/>
              </a:ext>
            </a:extLst>
          </p:cNvPr>
          <p:cNvSpPr>
            <a:spLocks noGrp="1"/>
          </p:cNvSpPr>
          <p:nvPr>
            <p:ph type="title"/>
          </p:nvPr>
        </p:nvSpPr>
        <p:spPr/>
        <p:txBody>
          <a:bodyPr/>
          <a:lstStyle/>
          <a:p>
            <a:r>
              <a:rPr lang="en-US" dirty="0"/>
              <a:t>KISS</a:t>
            </a:r>
          </a:p>
        </p:txBody>
      </p:sp>
      <p:sp>
        <p:nvSpPr>
          <p:cNvPr id="5" name="Explosion 1 4">
            <a:extLst>
              <a:ext uri="{FF2B5EF4-FFF2-40B4-BE49-F238E27FC236}">
                <a16:creationId xmlns:a16="http://schemas.microsoft.com/office/drawing/2014/main" id="{0B879A98-7FEA-AF4B-A026-A8661B76078E}"/>
              </a:ext>
            </a:extLst>
          </p:cNvPr>
          <p:cNvSpPr/>
          <p:nvPr/>
        </p:nvSpPr>
        <p:spPr>
          <a:xfrm>
            <a:off x="2952752" y="1043980"/>
            <a:ext cx="2667000" cy="2476500"/>
          </a:xfrm>
          <a:prstGeom prst="irregularSeal1">
            <a:avLst/>
          </a:prstGeom>
          <a:solidFill>
            <a:srgbClr val="FF0000">
              <a:alpha val="12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Security Architecture Review</a:t>
            </a:r>
          </a:p>
        </p:txBody>
      </p:sp>
      <p:sp>
        <p:nvSpPr>
          <p:cNvPr id="6" name="Explosion 1 5">
            <a:extLst>
              <a:ext uri="{FF2B5EF4-FFF2-40B4-BE49-F238E27FC236}">
                <a16:creationId xmlns:a16="http://schemas.microsoft.com/office/drawing/2014/main" id="{D9E10161-D8B3-984E-9118-23E35612D709}"/>
              </a:ext>
            </a:extLst>
          </p:cNvPr>
          <p:cNvSpPr/>
          <p:nvPr/>
        </p:nvSpPr>
        <p:spPr>
          <a:xfrm>
            <a:off x="6305552" y="1428750"/>
            <a:ext cx="2667000" cy="2476500"/>
          </a:xfrm>
          <a:prstGeom prst="irregularSeal1">
            <a:avLst/>
          </a:prstGeom>
          <a:solidFill>
            <a:srgbClr val="FF0000">
              <a:alpha val="12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Security Design Review</a:t>
            </a:r>
            <a:endParaRPr lang="en-US" dirty="0"/>
          </a:p>
        </p:txBody>
      </p:sp>
      <p:sp>
        <p:nvSpPr>
          <p:cNvPr id="8" name="Explosion 1 7">
            <a:extLst>
              <a:ext uri="{FF2B5EF4-FFF2-40B4-BE49-F238E27FC236}">
                <a16:creationId xmlns:a16="http://schemas.microsoft.com/office/drawing/2014/main" id="{D0EA42D2-B745-B14F-83C7-9E915791B44E}"/>
              </a:ext>
            </a:extLst>
          </p:cNvPr>
          <p:cNvSpPr/>
          <p:nvPr/>
        </p:nvSpPr>
        <p:spPr>
          <a:xfrm>
            <a:off x="723902" y="1517650"/>
            <a:ext cx="2667000" cy="2476500"/>
          </a:xfrm>
          <a:prstGeom prst="irregularSeal1">
            <a:avLst/>
          </a:prstGeom>
          <a:solidFill>
            <a:srgbClr val="FF0000">
              <a:alpha val="12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Architecture Risk Assessment </a:t>
            </a:r>
          </a:p>
        </p:txBody>
      </p:sp>
      <p:sp>
        <p:nvSpPr>
          <p:cNvPr id="10" name="Explosion 1 9">
            <a:extLst>
              <a:ext uri="{FF2B5EF4-FFF2-40B4-BE49-F238E27FC236}">
                <a16:creationId xmlns:a16="http://schemas.microsoft.com/office/drawing/2014/main" id="{D4AC7F91-F698-E241-9236-21EE6556CAB0}"/>
              </a:ext>
            </a:extLst>
          </p:cNvPr>
          <p:cNvSpPr/>
          <p:nvPr/>
        </p:nvSpPr>
        <p:spPr>
          <a:xfrm>
            <a:off x="4121152" y="2393156"/>
            <a:ext cx="2667000" cy="2476500"/>
          </a:xfrm>
          <a:prstGeom prst="irregularSeal1">
            <a:avLst/>
          </a:prstGeom>
          <a:solidFill>
            <a:srgbClr val="FF0000">
              <a:alpha val="12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AGaramondPro"/>
              </a:rPr>
              <a:t>Architecture</a:t>
            </a:r>
          </a:p>
          <a:p>
            <a:pPr algn="ctr"/>
            <a:r>
              <a:rPr lang="en-US" dirty="0">
                <a:latin typeface="AGaramondPro"/>
              </a:rPr>
              <a:t>Forum</a:t>
            </a:r>
            <a:endParaRPr lang="en-US" dirty="0"/>
          </a:p>
        </p:txBody>
      </p:sp>
      <p:sp>
        <p:nvSpPr>
          <p:cNvPr id="7" name="Title 2">
            <a:extLst>
              <a:ext uri="{FF2B5EF4-FFF2-40B4-BE49-F238E27FC236}">
                <a16:creationId xmlns:a16="http://schemas.microsoft.com/office/drawing/2014/main" id="{727FBF05-2B8A-404C-962B-B938B903A77D}"/>
              </a:ext>
            </a:extLst>
          </p:cNvPr>
          <p:cNvSpPr txBox="1">
            <a:spLocks/>
          </p:cNvSpPr>
          <p:nvPr/>
        </p:nvSpPr>
        <p:spPr>
          <a:xfrm rot="20031986">
            <a:off x="2517910" y="1788357"/>
            <a:ext cx="4563446" cy="1391353"/>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b="1">
                <a:ln/>
                <a:solidFill>
                  <a:schemeClr val="accent3"/>
                </a:solidFill>
              </a:rPr>
              <a:t>It’s All Threat Modeling</a:t>
            </a:r>
            <a:endParaRPr lang="en-US" sz="3600" b="1" dirty="0">
              <a:ln/>
              <a:solidFill>
                <a:schemeClr val="accent3"/>
              </a:solidFill>
            </a:endParaRPr>
          </a:p>
        </p:txBody>
      </p:sp>
    </p:spTree>
    <p:extLst>
      <p:ext uri="{BB962C8B-B14F-4D97-AF65-F5344CB8AC3E}">
        <p14:creationId xmlns:p14="http://schemas.microsoft.com/office/powerpoint/2010/main" val="277232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0A4B931-B7F0-403E-9F40-8A4054A04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8"/>
            <a:ext cx="9144000" cy="5143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
            <a:extLst>
              <a:ext uri="{FF2B5EF4-FFF2-40B4-BE49-F238E27FC236}">
                <a16:creationId xmlns:a16="http://schemas.microsoft.com/office/drawing/2014/main" id="{4CEAF602-346E-4A18-BDCE-F489E035C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8"/>
            <a:ext cx="7101525"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
            <a:extLst>
              <a:ext uri="{FF2B5EF4-FFF2-40B4-BE49-F238E27FC236}">
                <a16:creationId xmlns:a16="http://schemas.microsoft.com/office/drawing/2014/main" id="{F74A1337-596D-453E-B873-BCF1760EE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8"/>
            <a:ext cx="6058538" cy="514385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62145213-9452-F846-A6A5-56783C43E9B2}"/>
              </a:ext>
            </a:extLst>
          </p:cNvPr>
          <p:cNvSpPr txBox="1"/>
          <p:nvPr/>
        </p:nvSpPr>
        <p:spPr>
          <a:xfrm>
            <a:off x="603504" y="1950243"/>
            <a:ext cx="3711321" cy="19884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300">
                <a:latin typeface="+mj-lt"/>
                <a:ea typeface="+mj-ea"/>
                <a:cs typeface="+mj-cs"/>
              </a:rPr>
              <a:t>“Threat modeling is analyzing representations of a system to highlight concerns about security and privacy characteristics.”</a:t>
            </a:r>
          </a:p>
        </p:txBody>
      </p:sp>
      <p:pic>
        <p:nvPicPr>
          <p:cNvPr id="3" name="Picture 2">
            <a:extLst>
              <a:ext uri="{FF2B5EF4-FFF2-40B4-BE49-F238E27FC236}">
                <a16:creationId xmlns:a16="http://schemas.microsoft.com/office/drawing/2014/main" id="{3E134B42-77CF-2440-BEC3-79364130467F}"/>
              </a:ext>
            </a:extLst>
          </p:cNvPr>
          <p:cNvPicPr>
            <a:picLocks noChangeAspect="1"/>
          </p:cNvPicPr>
          <p:nvPr/>
        </p:nvPicPr>
        <p:blipFill>
          <a:blip r:embed="rId3"/>
          <a:stretch>
            <a:fillRect/>
          </a:stretch>
        </p:blipFill>
        <p:spPr>
          <a:xfrm>
            <a:off x="5436533" y="544034"/>
            <a:ext cx="3466168" cy="34661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0533D33D-B858-F347-994C-56C044BE375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091" b="95105" l="1085" r="90672">
                        <a14:foregroundMark x1="1302" y1="6294" x2="38178" y2="55245"/>
                        <a14:foregroundMark x1="38178" y1="55245" x2="54447" y2="96503"/>
                        <a14:foregroundMark x1="54447" y1="96503" x2="71367" y2="81818"/>
                        <a14:foregroundMark x1="71367" y1="81818" x2="62256" y2="53147"/>
                        <a14:foregroundMark x1="62256" y1="53147" x2="14100" y2="56643"/>
                        <a14:foregroundMark x1="14100" y1="56643" x2="32755" y2="86014"/>
                        <a14:foregroundMark x1="32755" y1="86014" x2="44685" y2="69231"/>
                        <a14:foregroundMark x1="44685" y1="69231" x2="31670" y2="16084"/>
                        <a14:foregroundMark x1="31670" y1="16084" x2="52711" y2="40559"/>
                        <a14:foregroundMark x1="52711" y1="40559" x2="64208" y2="30769"/>
                        <a14:foregroundMark x1="64208" y1="30769" x2="64642" y2="27972"/>
                        <a14:foregroundMark x1="1302" y1="6294" x2="868" y2="45455"/>
                        <a14:foregroundMark x1="868" y1="45455" x2="6074" y2="81119"/>
                        <a14:foregroundMark x1="6074" y1="81119" x2="19306" y2="86713"/>
                        <a14:foregroundMark x1="19306" y1="86713" x2="28633" y2="86713"/>
                        <a14:foregroundMark x1="2386" y1="6294" x2="1085" y2="60140"/>
                        <a14:foregroundMark x1="1085" y1="60140" x2="4555" y2="80420"/>
                        <a14:foregroundMark x1="12798" y1="10490" x2="29284" y2="18182"/>
                        <a14:foregroundMark x1="29284" y1="18182" x2="42082" y2="16084"/>
                        <a14:foregroundMark x1="42082" y1="16084" x2="69848" y2="20979"/>
                        <a14:foregroundMark x1="18872" y1="78322" x2="18872" y2="78322"/>
                        <a14:foregroundMark x1="33623" y1="79021" x2="33623" y2="79021"/>
                        <a14:foregroundMark x1="34707" y1="76224" x2="34707" y2="76224"/>
                        <a14:foregroundMark x1="53145" y1="76923" x2="53145" y2="76923"/>
                        <a14:foregroundMark x1="55315" y1="76923" x2="55315" y2="76923"/>
                        <a14:foregroundMark x1="65076" y1="75524" x2="65076" y2="75524"/>
                        <a14:foregroundMark x1="66161" y1="75524" x2="66161" y2="75524"/>
                        <a14:foregroundMark x1="68113" y1="56643" x2="90672" y2="60140"/>
                        <a14:foregroundMark x1="90672" y1="60140" x2="82646" y2="86713"/>
                        <a14:foregroundMark x1="82646" y1="86713" x2="70933" y2="85315"/>
                        <a14:foregroundMark x1="70933" y1="85315" x2="70065" y2="60839"/>
                        <a14:backgroundMark x1="78091" y1="20979" x2="91540" y2="21678"/>
                        <a14:backgroundMark x1="91540" y1="21678" x2="78308" y2="18182"/>
                      </a14:backgroundRemoval>
                    </a14:imgEffect>
                  </a14:imgLayer>
                </a14:imgProps>
              </a:ext>
            </a:extLst>
          </a:blip>
          <a:srcRect r="13158"/>
          <a:stretch/>
        </p:blipFill>
        <p:spPr>
          <a:xfrm>
            <a:off x="5966314" y="1206605"/>
            <a:ext cx="2840396" cy="1014575"/>
          </a:xfrm>
          <a:prstGeom prst="rect">
            <a:avLst/>
          </a:prstGeom>
        </p:spPr>
      </p:pic>
      <p:pic>
        <p:nvPicPr>
          <p:cNvPr id="4" name="Picture 3">
            <a:extLst>
              <a:ext uri="{FF2B5EF4-FFF2-40B4-BE49-F238E27FC236}">
                <a16:creationId xmlns:a16="http://schemas.microsoft.com/office/drawing/2014/main" id="{35958759-013B-8641-BEC0-CB158AB8D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3089" y="2430730"/>
            <a:ext cx="804180" cy="1041010"/>
          </a:xfrm>
          <a:prstGeom prst="rect">
            <a:avLst/>
          </a:prstGeom>
          <a:ln>
            <a:noFill/>
          </a:ln>
          <a:effectLst>
            <a:outerShdw blurRad="292100" dist="139700" dir="2700000" algn="tl" rotWithShape="0">
              <a:srgbClr val="333333">
                <a:alpha val="65000"/>
              </a:srgbClr>
            </a:outerShdw>
          </a:effectLst>
        </p:spPr>
      </p:pic>
      <p:pic>
        <p:nvPicPr>
          <p:cNvPr id="6" name="Picture 5" descr="Text&#10;&#10;Description automatically generated">
            <a:extLst>
              <a:ext uri="{FF2B5EF4-FFF2-40B4-BE49-F238E27FC236}">
                <a16:creationId xmlns:a16="http://schemas.microsoft.com/office/drawing/2014/main" id="{62737854-4BF0-B148-8FBD-2A3BC930CEF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77604" y="3726237"/>
            <a:ext cx="804174" cy="1041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159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itle 9">
            <a:extLst>
              <a:ext uri="{FF2B5EF4-FFF2-40B4-BE49-F238E27FC236}">
                <a16:creationId xmlns:a16="http://schemas.microsoft.com/office/drawing/2014/main" id="{1303E0DD-0BA5-AE43-BE07-8B62A92FAFF1}"/>
              </a:ext>
            </a:extLst>
          </p:cNvPr>
          <p:cNvSpPr>
            <a:spLocks noGrp="1"/>
          </p:cNvSpPr>
          <p:nvPr>
            <p:ph type="title"/>
          </p:nvPr>
        </p:nvSpPr>
        <p:spPr>
          <a:xfrm>
            <a:off x="480059" y="1540230"/>
            <a:ext cx="2751871" cy="2070074"/>
          </a:xfrm>
        </p:spPr>
        <p:txBody>
          <a:bodyPr vert="horz" lIns="91440" tIns="45720" rIns="91440" bIns="45720" rtlCol="0" anchor="ctr">
            <a:normAutofit fontScale="90000"/>
          </a:bodyPr>
          <a:lstStyle/>
          <a:p>
            <a:pPr defTabSz="914400"/>
            <a:r>
              <a:rPr lang="en-US" sz="4400" dirty="0"/>
              <a:t>Adam </a:t>
            </a:r>
            <a:r>
              <a:rPr lang="en-US" sz="4400" dirty="0" err="1"/>
              <a:t>Shostack</a:t>
            </a:r>
            <a:r>
              <a:rPr lang="en-US" sz="4400" dirty="0"/>
              <a:t> Asks:</a:t>
            </a:r>
            <a:br>
              <a:rPr lang="en-US" sz="4400" dirty="0"/>
            </a:br>
            <a:endParaRPr lang="en-US" sz="4400" kern="1200" dirty="0">
              <a:solidFill>
                <a:srgbClr val="FFFFFF"/>
              </a:solidFill>
              <a:latin typeface="+mj-lt"/>
              <a:ea typeface="+mj-ea"/>
              <a:cs typeface="+mj-cs"/>
            </a:endParaRPr>
          </a:p>
        </p:txBody>
      </p:sp>
      <p:sp>
        <p:nvSpPr>
          <p:cNvPr id="11" name="Content Placeholder 10">
            <a:extLst>
              <a:ext uri="{FF2B5EF4-FFF2-40B4-BE49-F238E27FC236}">
                <a16:creationId xmlns:a16="http://schemas.microsoft.com/office/drawing/2014/main" id="{890817A7-8782-1D4B-B0EF-6143D503700B}"/>
              </a:ext>
            </a:extLst>
          </p:cNvPr>
          <p:cNvSpPr>
            <a:spLocks noGrp="1"/>
          </p:cNvSpPr>
          <p:nvPr>
            <p:ph idx="1"/>
          </p:nvPr>
        </p:nvSpPr>
        <p:spPr>
          <a:xfrm>
            <a:off x="4567930" y="601399"/>
            <a:ext cx="3979563" cy="3922976"/>
          </a:xfrm>
        </p:spPr>
        <p:txBody>
          <a:bodyPr vert="horz" lIns="91440" tIns="45720" rIns="91440" bIns="45720" rtlCol="0" anchor="ctr">
            <a:normAutofit/>
          </a:bodyPr>
          <a:lstStyle/>
          <a:p>
            <a:pPr indent="-228600" defTabSz="914400"/>
            <a:r>
              <a:rPr lang="en-US" sz="1800" dirty="0">
                <a:solidFill>
                  <a:srgbClr val="000000"/>
                </a:solidFill>
              </a:rPr>
              <a:t>What are we working on?</a:t>
            </a:r>
          </a:p>
          <a:p>
            <a:pPr indent="-228600" defTabSz="914400"/>
            <a:r>
              <a:rPr lang="en-US" sz="1800" dirty="0">
                <a:solidFill>
                  <a:srgbClr val="000000"/>
                </a:solidFill>
              </a:rPr>
              <a:t>What can go wrong?</a:t>
            </a:r>
          </a:p>
          <a:p>
            <a:pPr indent="-228600" defTabSz="914400"/>
            <a:r>
              <a:rPr lang="en-US" sz="1800" dirty="0">
                <a:solidFill>
                  <a:srgbClr val="000000"/>
                </a:solidFill>
              </a:rPr>
              <a:t>What are we going to do about it?</a:t>
            </a:r>
          </a:p>
          <a:p>
            <a:pPr indent="-228600" defTabSz="914400"/>
            <a:r>
              <a:rPr lang="en-US" sz="1800" dirty="0">
                <a:solidFill>
                  <a:srgbClr val="000000"/>
                </a:solidFill>
              </a:rPr>
              <a:t>Did we do a good enough job?</a:t>
            </a:r>
            <a:endParaRPr lang="en-US" sz="1800" b="0" i="0" dirty="0">
              <a:solidFill>
                <a:srgbClr val="000000"/>
              </a:solidFill>
              <a:effectLst/>
            </a:endParaRPr>
          </a:p>
        </p:txBody>
      </p:sp>
    </p:spTree>
    <p:extLst>
      <p:ext uri="{BB962C8B-B14F-4D97-AF65-F5344CB8AC3E}">
        <p14:creationId xmlns:p14="http://schemas.microsoft.com/office/powerpoint/2010/main" val="177718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CEEA87-3B93-5E43-AD33-EDB5D38FB137}"/>
              </a:ext>
            </a:extLst>
          </p:cNvPr>
          <p:cNvPicPr>
            <a:picLocks noChangeAspect="1"/>
          </p:cNvPicPr>
          <p:nvPr/>
        </p:nvPicPr>
        <p:blipFill rotWithShape="1">
          <a:blip r:embed="rId3">
            <a:extLst>
              <a:ext uri="{28A0092B-C50C-407E-A947-70E740481C1C}">
                <a14:useLocalDpi xmlns:a14="http://schemas.microsoft.com/office/drawing/2010/main" val="0"/>
              </a:ext>
            </a:extLst>
          </a:blip>
          <a:srcRect l="9553" r="23760" b="7034"/>
          <a:stretch/>
        </p:blipFill>
        <p:spPr>
          <a:xfrm>
            <a:off x="2642616" y="10"/>
            <a:ext cx="6501384" cy="51434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51435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4680771-E02B-C642-AD6E-7FCA80D205F0}"/>
              </a:ext>
            </a:extLst>
          </p:cNvPr>
          <p:cNvSpPr>
            <a:spLocks noGrp="1"/>
          </p:cNvSpPr>
          <p:nvPr>
            <p:ph type="title"/>
          </p:nvPr>
        </p:nvSpPr>
        <p:spPr>
          <a:xfrm>
            <a:off x="278320" y="870966"/>
            <a:ext cx="2578608" cy="843534"/>
          </a:xfrm>
        </p:spPr>
        <p:txBody>
          <a:bodyPr anchor="b">
            <a:normAutofit/>
          </a:bodyPr>
          <a:lstStyle/>
          <a:p>
            <a:r>
              <a:rPr lang="en-US" sz="2100"/>
              <a:t>Threat Model Analysis In a Nutshell</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6919"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1832610"/>
            <a:ext cx="2475738" cy="6858"/>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5E4D6744-3E86-9D46-9E8E-9308DE1C2CA9}"/>
              </a:ext>
            </a:extLst>
          </p:cNvPr>
          <p:cNvSpPr>
            <a:spLocks noGrp="1"/>
          </p:cNvSpPr>
          <p:nvPr>
            <p:ph idx="1"/>
          </p:nvPr>
        </p:nvSpPr>
        <p:spPr>
          <a:xfrm>
            <a:off x="278320" y="2038540"/>
            <a:ext cx="2579180" cy="2405444"/>
          </a:xfrm>
        </p:spPr>
        <p:txBody>
          <a:bodyPr anchor="t">
            <a:normAutofit/>
          </a:bodyPr>
          <a:lstStyle/>
          <a:p>
            <a:r>
              <a:rPr lang="en-US" sz="1200"/>
              <a:t>Apply known, successful attacks </a:t>
            </a:r>
          </a:p>
          <a:p>
            <a:r>
              <a:rPr lang="en-US" sz="1200"/>
              <a:t>To points on a system that attackers might reach</a:t>
            </a:r>
          </a:p>
          <a:p>
            <a:r>
              <a:rPr lang="en-US" sz="1200"/>
              <a:t>Gauge the potential (negative) impacts</a:t>
            </a:r>
          </a:p>
          <a:p>
            <a:r>
              <a:rPr lang="en-US" sz="1200"/>
              <a:t>Rate the risk for each attack scenario</a:t>
            </a:r>
          </a:p>
          <a:p>
            <a:r>
              <a:rPr lang="en-US" sz="1200"/>
              <a:t>To identify appropriate defenses</a:t>
            </a:r>
          </a:p>
          <a:p>
            <a:pPr lvl="1"/>
            <a:r>
              <a:rPr lang="en-US" sz="1200"/>
              <a:t>(Sometimes, support the implementation of the defenses)</a:t>
            </a:r>
          </a:p>
        </p:txBody>
      </p:sp>
    </p:spTree>
    <p:extLst>
      <p:ext uri="{BB962C8B-B14F-4D97-AF65-F5344CB8AC3E}">
        <p14:creationId xmlns:p14="http://schemas.microsoft.com/office/powerpoint/2010/main" val="342651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68B474-C217-B241-9124-4B727CC503EF}"/>
              </a:ext>
            </a:extLst>
          </p:cNvPr>
          <p:cNvSpPr>
            <a:spLocks noGrp="1"/>
          </p:cNvSpPr>
          <p:nvPr>
            <p:ph type="title"/>
          </p:nvPr>
        </p:nvSpPr>
        <p:spPr>
          <a:xfrm>
            <a:off x="515125" y="865179"/>
            <a:ext cx="2400300" cy="3345872"/>
          </a:xfrm>
        </p:spPr>
        <p:txBody>
          <a:bodyPr>
            <a:normAutofit/>
          </a:bodyPr>
          <a:lstStyle/>
          <a:p>
            <a:r>
              <a:rPr lang="en-US">
                <a:solidFill>
                  <a:srgbClr val="FFFFFF"/>
                </a:solidFill>
              </a:rPr>
              <a:t>Secure Design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F22863F4-9652-3D4C-B5AE-E3B443F8AC94}"/>
              </a:ext>
            </a:extLst>
          </p:cNvPr>
          <p:cNvSpPr>
            <a:spLocks noGrp="1"/>
          </p:cNvSpPr>
          <p:nvPr>
            <p:ph idx="1"/>
          </p:nvPr>
        </p:nvSpPr>
        <p:spPr>
          <a:xfrm>
            <a:off x="3335481" y="443508"/>
            <a:ext cx="5179868" cy="4189214"/>
          </a:xfrm>
        </p:spPr>
        <p:txBody>
          <a:bodyPr anchor="ctr">
            <a:normAutofit/>
          </a:bodyPr>
          <a:lstStyle/>
          <a:p>
            <a:r>
              <a:rPr lang="en-US" dirty="0"/>
              <a:t>Threat model contributes to design by </a:t>
            </a:r>
            <a:r>
              <a:rPr lang="en-US" u="sng" dirty="0"/>
              <a:t>anticipating</a:t>
            </a:r>
            <a:r>
              <a:rPr lang="en-US" dirty="0"/>
              <a:t> attacks </a:t>
            </a:r>
            <a:r>
              <a:rPr lang="en-US" i="1" dirty="0"/>
              <a:t>before</a:t>
            </a:r>
            <a:r>
              <a:rPr lang="en-US" dirty="0"/>
              <a:t> they occur</a:t>
            </a:r>
          </a:p>
          <a:p>
            <a:r>
              <a:rPr lang="en-US" dirty="0"/>
              <a:t>Threat model is an aspect of design (like performance or scalability, etc.)</a:t>
            </a:r>
          </a:p>
          <a:p>
            <a:r>
              <a:rPr lang="en-US" dirty="0"/>
              <a:t>However implementation specifics are identified, include (iterative) threat modelling</a:t>
            </a:r>
          </a:p>
        </p:txBody>
      </p:sp>
      <p:sp>
        <p:nvSpPr>
          <p:cNvPr id="5" name="TextBox 4">
            <a:extLst>
              <a:ext uri="{FF2B5EF4-FFF2-40B4-BE49-F238E27FC236}">
                <a16:creationId xmlns:a16="http://schemas.microsoft.com/office/drawing/2014/main" id="{06DC1129-7EFD-2246-BCB0-0022A8962CDB}"/>
              </a:ext>
            </a:extLst>
          </p:cNvPr>
          <p:cNvSpPr txBox="1"/>
          <p:nvPr/>
        </p:nvSpPr>
        <p:spPr>
          <a:xfrm>
            <a:off x="3520496" y="3948291"/>
            <a:ext cx="3999246" cy="646331"/>
          </a:xfrm>
          <a:prstGeom prst="rect">
            <a:avLst/>
          </a:prstGeom>
          <a:noFill/>
        </p:spPr>
        <p:txBody>
          <a:bodyPr wrap="square" rtlCol="0">
            <a:spAutoFit/>
          </a:bodyPr>
          <a:lstStyle/>
          <a:p>
            <a:r>
              <a:rPr lang="en-US" sz="1200" dirty="0"/>
              <a:t>“[Threat modeling] allows you to pinpoint design and implementation issues that require mitigation.”</a:t>
            </a:r>
          </a:p>
          <a:p>
            <a:r>
              <a:rPr lang="en-US" sz="1200" dirty="0"/>
              <a:t>-- Threat Modeling Manifesto</a:t>
            </a:r>
          </a:p>
        </p:txBody>
      </p:sp>
    </p:spTree>
    <p:extLst>
      <p:ext uri="{BB962C8B-B14F-4D97-AF65-F5344CB8AC3E}">
        <p14:creationId xmlns:p14="http://schemas.microsoft.com/office/powerpoint/2010/main" val="8855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02A84-F17F-A047-9D81-3C43EDAF6A1C}"/>
              </a:ext>
            </a:extLst>
          </p:cNvPr>
          <p:cNvSpPr>
            <a:spLocks noGrp="1"/>
          </p:cNvSpPr>
          <p:nvPr>
            <p:ph type="title"/>
          </p:nvPr>
        </p:nvSpPr>
        <p:spPr>
          <a:xfrm>
            <a:off x="4554333" y="2730190"/>
            <a:ext cx="3989575" cy="1557250"/>
          </a:xfrm>
        </p:spPr>
        <p:txBody>
          <a:bodyPr vert="horz" lIns="91440" tIns="45720" rIns="91440" bIns="45720" rtlCol="0" anchor="t">
            <a:normAutofit/>
          </a:bodyPr>
          <a:lstStyle/>
          <a:p>
            <a:pPr defTabSz="914400"/>
            <a:r>
              <a:rPr lang="en-US" sz="3600" kern="1200" dirty="0">
                <a:solidFill>
                  <a:schemeClr val="bg1"/>
                </a:solidFill>
                <a:latin typeface="+mj-lt"/>
                <a:ea typeface="+mj-ea"/>
                <a:cs typeface="+mj-cs"/>
              </a:rPr>
              <a:t>Agile Methods?</a:t>
            </a:r>
          </a:p>
        </p:txBody>
      </p:sp>
      <p:sp>
        <p:nvSpPr>
          <p:cNvPr id="12" name="Freeform: Shape 11">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034514" cy="4780901"/>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 y="0"/>
            <a:ext cx="3907610" cy="4657971"/>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Gears">
            <a:extLst>
              <a:ext uri="{FF2B5EF4-FFF2-40B4-BE49-F238E27FC236}">
                <a16:creationId xmlns:a16="http://schemas.microsoft.com/office/drawing/2014/main" id="{F4F3D504-7CD5-49BB-A4A4-E8B4DF6E88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705" y="976163"/>
            <a:ext cx="2580458" cy="2580458"/>
          </a:xfrm>
          <a:prstGeom prst="rect">
            <a:avLst/>
          </a:prstGeom>
        </p:spPr>
      </p:pic>
    </p:spTree>
    <p:extLst>
      <p:ext uri="{BB962C8B-B14F-4D97-AF65-F5344CB8AC3E}">
        <p14:creationId xmlns:p14="http://schemas.microsoft.com/office/powerpoint/2010/main" val="289601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srcRect l="11679" t="2174" r="32369" b="1"/>
          <a:stretch/>
        </p:blipFill>
        <p:spPr>
          <a:xfrm>
            <a:off x="2658670" y="6360"/>
            <a:ext cx="6485330" cy="51307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4">
            <a:extLst>
              <a:ext uri="{FF2B5EF4-FFF2-40B4-BE49-F238E27FC236}">
                <a16:creationId xmlns:a16="http://schemas.microsoft.com/office/drawing/2014/main" id="{8899CA87-ECC2-D845-AA61-33B9AB870587}"/>
              </a:ext>
            </a:extLst>
          </p:cNvPr>
          <p:cNvGraphicFramePr>
            <a:graphicFrameLocks noGrp="1"/>
          </p:cNvGraphicFramePr>
          <p:nvPr>
            <p:ph idx="1"/>
            <p:extLst>
              <p:ext uri="{D42A27DB-BD31-4B8C-83A1-F6EECF244321}">
                <p14:modId xmlns:p14="http://schemas.microsoft.com/office/powerpoint/2010/main" val="841532719"/>
              </p:ext>
            </p:extLst>
          </p:nvPr>
        </p:nvGraphicFramePr>
        <p:xfrm>
          <a:off x="-658049" y="211918"/>
          <a:ext cx="6143624" cy="33938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B788FC49-9FB2-6946-99F3-F5203340EE31}"/>
              </a:ext>
            </a:extLst>
          </p:cNvPr>
          <p:cNvSpPr txBox="1"/>
          <p:nvPr/>
        </p:nvSpPr>
        <p:spPr>
          <a:xfrm>
            <a:off x="260143" y="3495541"/>
            <a:ext cx="1605248" cy="923330"/>
          </a:xfrm>
          <a:prstGeom prst="rect">
            <a:avLst/>
          </a:prstGeom>
          <a:noFill/>
        </p:spPr>
        <p:txBody>
          <a:bodyPr wrap="none" rtlCol="0">
            <a:spAutoFit/>
          </a:bodyPr>
          <a:lstStyle/>
          <a:p>
            <a:r>
              <a:rPr lang="en-US" dirty="0"/>
              <a:t>Anti-agile</a:t>
            </a:r>
          </a:p>
          <a:p>
            <a:r>
              <a:rPr lang="en-US" i="1" dirty="0"/>
              <a:t>Never</a:t>
            </a:r>
            <a:r>
              <a:rPr lang="en-US" dirty="0"/>
              <a:t> effective</a:t>
            </a:r>
          </a:p>
          <a:p>
            <a:endParaRPr lang="en-US" dirty="0"/>
          </a:p>
        </p:txBody>
      </p:sp>
      <p:sp>
        <p:nvSpPr>
          <p:cNvPr id="13" name="Rectangle 12">
            <a:extLst>
              <a:ext uri="{FF2B5EF4-FFF2-40B4-BE49-F238E27FC236}">
                <a16:creationId xmlns:a16="http://schemas.microsoft.com/office/drawing/2014/main" id="{B2CD48F1-66FB-D44D-8AAB-8F633ABAD950}"/>
              </a:ext>
            </a:extLst>
          </p:cNvPr>
          <p:cNvSpPr/>
          <p:nvPr/>
        </p:nvSpPr>
        <p:spPr>
          <a:xfrm>
            <a:off x="234743" y="4302213"/>
            <a:ext cx="3390900" cy="730969"/>
          </a:xfrm>
          <a:prstGeom prst="rect">
            <a:avLst/>
          </a:prstGeom>
        </p:spPr>
        <p:txBody>
          <a:bodyPr wrap="square">
            <a:spAutoFit/>
          </a:bodyPr>
          <a:lstStyle/>
          <a:p>
            <a:r>
              <a:rPr lang="en-US" sz="1050" dirty="0">
                <a:solidFill>
                  <a:schemeClr val="tx1">
                    <a:lumMod val="85000"/>
                  </a:schemeClr>
                </a:solidFill>
                <a:latin typeface="-apple-system"/>
              </a:rPr>
              <a:t>“</a:t>
            </a:r>
            <a:r>
              <a:rPr lang="en-US" sz="1050" dirty="0">
                <a:solidFill>
                  <a:schemeClr val="accent2">
                    <a:lumMod val="60000"/>
                    <a:lumOff val="40000"/>
                  </a:schemeClr>
                </a:solidFill>
                <a:latin typeface="-apple-system"/>
              </a:rPr>
              <a:t>Hero Threat Modeler</a:t>
            </a:r>
          </a:p>
          <a:p>
            <a:r>
              <a:rPr lang="en-US" sz="1050" dirty="0">
                <a:solidFill>
                  <a:schemeClr val="tx1">
                    <a:lumMod val="85000"/>
                  </a:schemeClr>
                </a:solidFill>
                <a:latin typeface="-apple-system"/>
              </a:rPr>
              <a:t>Threat modeling does not depend on one’s innate ability or unique mindset; everyone can and should do it.”</a:t>
            </a:r>
          </a:p>
          <a:p>
            <a:r>
              <a:rPr lang="en-US" sz="900" b="0" i="0" dirty="0">
                <a:solidFill>
                  <a:schemeClr val="tx1">
                    <a:lumMod val="85000"/>
                  </a:schemeClr>
                </a:solidFill>
                <a:effectLst/>
                <a:latin typeface="-apple-system"/>
              </a:rPr>
              <a:t>-- Threat Modeling Manifesto</a:t>
            </a:r>
          </a:p>
        </p:txBody>
      </p:sp>
      <p:sp>
        <p:nvSpPr>
          <p:cNvPr id="9" name="TextBox 8">
            <a:extLst>
              <a:ext uri="{FF2B5EF4-FFF2-40B4-BE49-F238E27FC236}">
                <a16:creationId xmlns:a16="http://schemas.microsoft.com/office/drawing/2014/main" id="{938A6935-33E8-1E4C-BD43-8E2A5F9F68FD}"/>
              </a:ext>
            </a:extLst>
          </p:cNvPr>
          <p:cNvSpPr txBox="1"/>
          <p:nvPr/>
        </p:nvSpPr>
        <p:spPr>
          <a:xfrm>
            <a:off x="2714809" y="2633413"/>
            <a:ext cx="787395" cy="169277"/>
          </a:xfrm>
          <a:prstGeom prst="rect">
            <a:avLst/>
          </a:prstGeom>
          <a:noFill/>
        </p:spPr>
        <p:txBody>
          <a:bodyPr wrap="none" rtlCol="0">
            <a:spAutoFit/>
          </a:bodyPr>
          <a:lstStyle/>
          <a:p>
            <a:r>
              <a:rPr lang="en-US" sz="500" dirty="0">
                <a:solidFill>
                  <a:schemeClr val="tx1">
                    <a:lumMod val="75000"/>
                  </a:schemeClr>
                </a:solidFill>
              </a:rPr>
              <a:t>1. Gary McGraw’s term</a:t>
            </a:r>
          </a:p>
        </p:txBody>
      </p:sp>
    </p:spTree>
    <p:extLst>
      <p:ext uri="{BB962C8B-B14F-4D97-AF65-F5344CB8AC3E}">
        <p14:creationId xmlns:p14="http://schemas.microsoft.com/office/powerpoint/2010/main" val="1911676495"/>
      </p:ext>
    </p:extLst>
  </p:cSld>
  <p:clrMapOvr>
    <a:overrideClrMapping bg1="dk1" tx1="lt1" bg2="dk2" tx2="lt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02781" cy="5143500"/>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5143500"/>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7" name="TextBox 6">
            <a:extLst>
              <a:ext uri="{FF2B5EF4-FFF2-40B4-BE49-F238E27FC236}">
                <a16:creationId xmlns:a16="http://schemas.microsoft.com/office/drawing/2014/main" id="{4AB14B83-4B56-3E43-89E4-C8C50E127658}"/>
              </a:ext>
            </a:extLst>
          </p:cNvPr>
          <p:cNvSpPr txBox="1"/>
          <p:nvPr/>
        </p:nvSpPr>
        <p:spPr>
          <a:xfrm>
            <a:off x="3758056" y="3022600"/>
            <a:ext cx="4864100" cy="565150"/>
          </a:xfrm>
          <a:prstGeom prst="rect">
            <a:avLst/>
          </a:prstGeom>
          <a:noFill/>
        </p:spPr>
        <p:txBody>
          <a:bodyPr wrap="square" rtlCol="0" anchor="t">
            <a:normAutofit/>
          </a:bodyPr>
          <a:lstStyle/>
          <a:p>
            <a:pPr>
              <a:lnSpc>
                <a:spcPct val="90000"/>
              </a:lnSpc>
              <a:spcAft>
                <a:spcPts val="600"/>
              </a:spcAft>
            </a:pPr>
            <a:r>
              <a:rPr lang="en-US" sz="1100" dirty="0">
                <a:solidFill>
                  <a:schemeClr val="bg1">
                    <a:lumMod val="75000"/>
                  </a:schemeClr>
                </a:solidFill>
              </a:rPr>
              <a:t>James Ransome &amp; Brook S.E. Schoenfield, </a:t>
            </a:r>
            <a:endParaRPr lang="en-US" sz="1100" i="1" dirty="0">
              <a:solidFill>
                <a:schemeClr val="bg1">
                  <a:lumMod val="75000"/>
                </a:schemeClr>
              </a:solidFill>
            </a:endParaRPr>
          </a:p>
          <a:p>
            <a:pPr>
              <a:lnSpc>
                <a:spcPct val="90000"/>
              </a:lnSpc>
              <a:spcAft>
                <a:spcPts val="600"/>
              </a:spcAft>
            </a:pPr>
            <a:r>
              <a:rPr lang="en-US" sz="1100" i="1" dirty="0">
                <a:solidFill>
                  <a:schemeClr val="bg1">
                    <a:lumMod val="75000"/>
                  </a:schemeClr>
                </a:solidFill>
              </a:rPr>
              <a:t>Building In Security At Agile Speed</a:t>
            </a:r>
            <a:r>
              <a:rPr lang="en-US" sz="1100" dirty="0">
                <a:solidFill>
                  <a:schemeClr val="bg1">
                    <a:lumMod val="75000"/>
                  </a:schemeClr>
                </a:solidFill>
              </a:rPr>
              <a:t>, © 2020 </a:t>
            </a:r>
          </a:p>
        </p:txBody>
      </p:sp>
      <p:sp>
        <p:nvSpPr>
          <p:cNvPr id="5" name="Title 4">
            <a:extLst>
              <a:ext uri="{FF2B5EF4-FFF2-40B4-BE49-F238E27FC236}">
                <a16:creationId xmlns:a16="http://schemas.microsoft.com/office/drawing/2014/main" id="{7C175D5D-A0D9-9B4B-9D41-849DA97DDFD3}"/>
              </a:ext>
            </a:extLst>
          </p:cNvPr>
          <p:cNvSpPr>
            <a:spLocks noGrp="1"/>
          </p:cNvSpPr>
          <p:nvPr>
            <p:ph type="title"/>
          </p:nvPr>
        </p:nvSpPr>
        <p:spPr>
          <a:xfrm>
            <a:off x="401265" y="514350"/>
            <a:ext cx="2085203" cy="3829050"/>
          </a:xfrm>
        </p:spPr>
        <p:txBody>
          <a:bodyPr vert="horz" lIns="91440" tIns="45720" rIns="91440" bIns="45720" rtlCol="0" anchor="ctr">
            <a:normAutofit/>
          </a:bodyPr>
          <a:lstStyle/>
          <a:p>
            <a:pPr defTabSz="914400"/>
            <a:r>
              <a:rPr lang="en-US" sz="3000" kern="1200">
                <a:solidFill>
                  <a:srgbClr val="FFFFFF"/>
                </a:solidFill>
                <a:latin typeface="+mj-lt"/>
                <a:ea typeface="+mj-ea"/>
                <a:cs typeface="+mj-cs"/>
              </a:rPr>
              <a:t>Software security cannot be imposed. </a:t>
            </a:r>
          </a:p>
        </p:txBody>
      </p:sp>
      <p:sp>
        <p:nvSpPr>
          <p:cNvPr id="6" name="Text Placeholder 5">
            <a:extLst>
              <a:ext uri="{FF2B5EF4-FFF2-40B4-BE49-F238E27FC236}">
                <a16:creationId xmlns:a16="http://schemas.microsoft.com/office/drawing/2014/main" id="{0B688D58-0EF5-C347-B15A-6FB7A99A01A9}"/>
              </a:ext>
            </a:extLst>
          </p:cNvPr>
          <p:cNvSpPr>
            <a:spLocks noGrp="1"/>
          </p:cNvSpPr>
          <p:nvPr>
            <p:ph type="body" idx="1"/>
          </p:nvPr>
        </p:nvSpPr>
        <p:spPr>
          <a:xfrm>
            <a:off x="3746500" y="508000"/>
            <a:ext cx="4864100" cy="2425700"/>
          </a:xfrm>
        </p:spPr>
        <p:txBody>
          <a:bodyPr wrap="square" anchor="t">
            <a:normAutofit/>
          </a:bodyPr>
          <a:lstStyle/>
          <a:p>
            <a:r>
              <a:rPr lang="en-US" sz="2800">
                <a:solidFill>
                  <a:schemeClr val="bg2">
                    <a:lumMod val="50000"/>
                  </a:schemeClr>
                </a:solidFill>
                <a:latin typeface="Helvetica" pitchFamily="2" charset="0"/>
              </a:rPr>
              <a:t>It can only be earned through the inspired and driven efforts of many people from varied roles and specialties working together toward common goals.</a:t>
            </a:r>
            <a:endParaRPr lang="en-US" sz="2800">
              <a:solidFill>
                <a:schemeClr val="bg2">
                  <a:lumMod val="50000"/>
                </a:schemeClr>
              </a:solidFill>
            </a:endParaRPr>
          </a:p>
        </p:txBody>
      </p:sp>
      <p:sp>
        <p:nvSpPr>
          <p:cNvPr id="9" name="Rectangle 8">
            <a:extLst>
              <a:ext uri="{FF2B5EF4-FFF2-40B4-BE49-F238E27FC236}">
                <a16:creationId xmlns:a16="http://schemas.microsoft.com/office/drawing/2014/main" id="{A20F8813-D246-E746-82C2-E8D3A2B7D993}"/>
              </a:ext>
            </a:extLst>
          </p:cNvPr>
          <p:cNvSpPr/>
          <p:nvPr/>
        </p:nvSpPr>
        <p:spPr>
          <a:xfrm>
            <a:off x="3787822" y="3785969"/>
            <a:ext cx="3717878" cy="769441"/>
          </a:xfrm>
          <a:prstGeom prst="rect">
            <a:avLst/>
          </a:prstGeom>
        </p:spPr>
        <p:txBody>
          <a:bodyPr wrap="square">
            <a:spAutoFit/>
          </a:bodyPr>
          <a:lstStyle/>
          <a:p>
            <a:r>
              <a:rPr lang="en-US" sz="1100" dirty="0">
                <a:solidFill>
                  <a:srgbClr val="28A745"/>
                </a:solidFill>
                <a:latin typeface="-apple-system"/>
              </a:rPr>
              <a:t>“</a:t>
            </a:r>
            <a:r>
              <a:rPr lang="en-US" sz="1100" dirty="0">
                <a:solidFill>
                  <a:srgbClr val="1D9A78"/>
                </a:solidFill>
                <a:latin typeface="-apple-system"/>
              </a:rPr>
              <a:t>Varied Viewpoints</a:t>
            </a:r>
          </a:p>
          <a:p>
            <a:r>
              <a:rPr lang="en-US" sz="1100" dirty="0">
                <a:solidFill>
                  <a:srgbClr val="212529"/>
                </a:solidFill>
                <a:latin typeface="-apple-system"/>
              </a:rPr>
              <a:t>Assemble a diverse team with appropriate subject matter experts and cross-functional collaboration.”</a:t>
            </a:r>
          </a:p>
          <a:p>
            <a:r>
              <a:rPr lang="en-US" sz="1100" b="0" i="0" dirty="0">
                <a:solidFill>
                  <a:srgbClr val="212529"/>
                </a:solidFill>
                <a:effectLst/>
                <a:latin typeface="-apple-system"/>
              </a:rPr>
              <a:t>-- </a:t>
            </a:r>
            <a:r>
              <a:rPr lang="en-US" sz="1100" dirty="0">
                <a:solidFill>
                  <a:srgbClr val="212529"/>
                </a:solidFill>
                <a:latin typeface="-apple-system"/>
              </a:rPr>
              <a:t>Threat Modeling Manifesto</a:t>
            </a:r>
            <a:endParaRPr lang="en-US" sz="1100" b="0" i="0" dirty="0">
              <a:solidFill>
                <a:srgbClr val="212529"/>
              </a:solidFill>
              <a:effectLst/>
              <a:latin typeface="-apple-system"/>
            </a:endParaRPr>
          </a:p>
        </p:txBody>
      </p:sp>
    </p:spTree>
    <p:extLst>
      <p:ext uri="{BB962C8B-B14F-4D97-AF65-F5344CB8AC3E}">
        <p14:creationId xmlns:p14="http://schemas.microsoft.com/office/powerpoint/2010/main" val="3294751674"/>
      </p:ext>
    </p:extLst>
  </p:cSld>
  <p:clrMapOvr>
    <a:masterClrMapping/>
  </p:clrMapOvr>
</p:sld>
</file>

<file path=ppt/theme/theme1.xml><?xml version="1.0" encoding="utf-8"?>
<a:theme xmlns:a="http://schemas.openxmlformats.org/drawingml/2006/main" name="Why Should I Care About TM">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838383"/>
      </a:dk2>
      <a:lt2>
        <a:srgbClr val="EEECE1"/>
      </a:lt2>
      <a:accent1>
        <a:srgbClr val="556E70"/>
      </a:accent1>
      <a:accent2>
        <a:srgbClr val="CF0A2C"/>
      </a:accent2>
      <a:accent3>
        <a:srgbClr val="9DC74C"/>
      </a:accent3>
      <a:accent4>
        <a:srgbClr val="F15A24"/>
      </a:accent4>
      <a:accent5>
        <a:srgbClr val="184770"/>
      </a:accent5>
      <a:accent6>
        <a:srgbClr val="F7931E"/>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5721</TotalTime>
  <Words>1448</Words>
  <Application>Microsoft Macintosh PowerPoint</Application>
  <PresentationFormat>On-screen Show (16:9)</PresentationFormat>
  <Paragraphs>164</Paragraphs>
  <Slides>22</Slides>
  <Notes>11</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-apple-system</vt:lpstr>
      <vt:lpstr>AGaramondPro</vt:lpstr>
      <vt:lpstr>Arial</vt:lpstr>
      <vt:lpstr>Calibri</vt:lpstr>
      <vt:lpstr>Calibri Light</vt:lpstr>
      <vt:lpstr>Helvetica</vt:lpstr>
      <vt:lpstr>Wingdings</vt:lpstr>
      <vt:lpstr>Why Should I Care About TM</vt:lpstr>
      <vt:lpstr>1_Office Theme</vt:lpstr>
      <vt:lpstr>Agile Threat Models: Oxymoron?</vt:lpstr>
      <vt:lpstr>Everybody’s talking about threat models</vt:lpstr>
      <vt:lpstr>PowerPoint Presentation</vt:lpstr>
      <vt:lpstr>Adam Shostack Asks: </vt:lpstr>
      <vt:lpstr>Threat Model Analysis In a Nutshell</vt:lpstr>
      <vt:lpstr>Secure Design</vt:lpstr>
      <vt:lpstr>Agile Methods?</vt:lpstr>
      <vt:lpstr>PowerPoint Presentation</vt:lpstr>
      <vt:lpstr>Software security cannot be imposed. </vt:lpstr>
      <vt:lpstr>Context</vt:lpstr>
      <vt:lpstr>Context: SDLC How is software developed?</vt:lpstr>
      <vt:lpstr>“Threat modeling must align with an organization’s development practices.” -- Threat Modeling Manifesto</vt:lpstr>
      <vt:lpstr>Design occurs as a part of implementation?</vt:lpstr>
      <vt:lpstr>Design occurs before implementation?</vt:lpstr>
      <vt:lpstr>Threat model after design is complete?</vt:lpstr>
      <vt:lpstr>DevOps</vt:lpstr>
      <vt:lpstr>“Continuous refinement over a single delivery” --Threat Modeling Manifesto</vt:lpstr>
      <vt:lpstr>Threat Model Automation?</vt:lpstr>
      <vt:lpstr>Q &amp; A</vt:lpstr>
      <vt:lpstr>PowerPoint Presentation</vt:lpstr>
      <vt:lpstr>To The Dust Bin Of History</vt:lpstr>
      <vt:lpstr>KISS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Threat Models?!? An oxymoron?</dc:title>
  <dc:creator>Brook S.E. Schoenfield</dc:creator>
  <cp:lastModifiedBy>Brook S.E. Schoenfield</cp:lastModifiedBy>
  <cp:revision>44</cp:revision>
  <dcterms:created xsi:type="dcterms:W3CDTF">2020-11-19T22:47:51Z</dcterms:created>
  <dcterms:modified xsi:type="dcterms:W3CDTF">2020-11-23T22:09:46Z</dcterms:modified>
</cp:coreProperties>
</file>