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8" r:id="rId2"/>
    <p:sldId id="259" r:id="rId3"/>
    <p:sldId id="265" r:id="rId4"/>
    <p:sldId id="261"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26A16E-8626-4A61-BDA1-6A037D00A04B}" v="1104" dt="2023-12-27T19:51:05.1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662"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502F13-9557-4068-BDF3-685809627EE0}" type="doc">
      <dgm:prSet loTypeId="urn:microsoft.com/office/officeart/2016/7/layout/RepeatingBendingProcessNew" loCatId="process" qsTypeId="urn:microsoft.com/office/officeart/2005/8/quickstyle/3d2" qsCatId="3D" csTypeId="urn:microsoft.com/office/officeart/2005/8/colors/accent1_2" csCatId="accent1" phldr="1"/>
      <dgm:spPr/>
      <dgm:t>
        <a:bodyPr/>
        <a:lstStyle/>
        <a:p>
          <a:endParaRPr lang="en-US"/>
        </a:p>
      </dgm:t>
    </dgm:pt>
    <dgm:pt modelId="{0A7364A8-772E-4E82-A80A-65545F9ABA2B}">
      <dgm:prSet/>
      <dgm:spPr/>
      <dgm:t>
        <a:bodyPr/>
        <a:lstStyle/>
        <a:p>
          <a:r>
            <a:rPr lang="en-US" dirty="0"/>
            <a:t>All-time high of 4.45M average cost for a breach, a 15% increase since 2017</a:t>
          </a:r>
        </a:p>
      </dgm:t>
    </dgm:pt>
    <dgm:pt modelId="{18EFB6F9-310C-4AB0-BB69-045B78116745}" type="parTrans" cxnId="{C1B27B8E-06CB-4ACE-8B3B-6C7D5757FCF6}">
      <dgm:prSet/>
      <dgm:spPr/>
      <dgm:t>
        <a:bodyPr/>
        <a:lstStyle/>
        <a:p>
          <a:endParaRPr lang="en-US"/>
        </a:p>
      </dgm:t>
    </dgm:pt>
    <dgm:pt modelId="{E0E154E8-8D6A-46E7-9B42-5A5AE7F06B59}" type="sibTrans" cxnId="{C1B27B8E-06CB-4ACE-8B3B-6C7D5757FCF6}">
      <dgm:prSet/>
      <dgm:spPr/>
      <dgm:t>
        <a:bodyPr/>
        <a:lstStyle/>
        <a:p>
          <a:endParaRPr lang="en-US"/>
        </a:p>
      </dgm:t>
    </dgm:pt>
    <dgm:pt modelId="{374F5150-5A45-4614-B21B-6D4FE29A1677}">
      <dgm:prSet/>
      <dgm:spPr/>
      <dgm:t>
        <a:bodyPr/>
        <a:lstStyle/>
        <a:p>
          <a:r>
            <a:rPr lang="en-US" dirty="0"/>
            <a:t>Data was collected from 553 breaches across 16 countries and 17 industries</a:t>
          </a:r>
        </a:p>
      </dgm:t>
    </dgm:pt>
    <dgm:pt modelId="{E275A405-8778-49F4-A8C9-B71C59056524}" type="parTrans" cxnId="{4039A0DE-B5C4-458C-B380-6DD49E2673D8}">
      <dgm:prSet/>
      <dgm:spPr/>
      <dgm:t>
        <a:bodyPr/>
        <a:lstStyle/>
        <a:p>
          <a:endParaRPr lang="en-US"/>
        </a:p>
      </dgm:t>
    </dgm:pt>
    <dgm:pt modelId="{929CF7F9-20F7-4513-9679-23800B0C7002}" type="sibTrans" cxnId="{4039A0DE-B5C4-458C-B380-6DD49E2673D8}">
      <dgm:prSet/>
      <dgm:spPr/>
      <dgm:t>
        <a:bodyPr/>
        <a:lstStyle/>
        <a:p>
          <a:endParaRPr lang="en-US"/>
        </a:p>
      </dgm:t>
    </dgm:pt>
    <dgm:pt modelId="{1F79DD02-D869-4B6C-8046-456A75024BFA}">
      <dgm:prSet/>
      <dgm:spPr/>
      <dgm:t>
        <a:bodyPr/>
        <a:lstStyle/>
        <a:p>
          <a:r>
            <a:rPr lang="en-US"/>
            <a:t>Phishing was the most prevalent attack vector and the second most expensive at 4.76M</a:t>
          </a:r>
        </a:p>
      </dgm:t>
    </dgm:pt>
    <dgm:pt modelId="{D985D068-AEDA-4D34-B454-C38D6DE7504A}" type="parTrans" cxnId="{91E40540-B87A-4CD4-97C1-B44A81162158}">
      <dgm:prSet/>
      <dgm:spPr/>
      <dgm:t>
        <a:bodyPr/>
        <a:lstStyle/>
        <a:p>
          <a:endParaRPr lang="en-US"/>
        </a:p>
      </dgm:t>
    </dgm:pt>
    <dgm:pt modelId="{40490A0D-2C13-4D70-A3C5-CA6B8BE18078}" type="sibTrans" cxnId="{91E40540-B87A-4CD4-97C1-B44A81162158}">
      <dgm:prSet/>
      <dgm:spPr/>
      <dgm:t>
        <a:bodyPr/>
        <a:lstStyle/>
        <a:p>
          <a:endParaRPr lang="en-US"/>
        </a:p>
      </dgm:t>
    </dgm:pt>
    <dgm:pt modelId="{5719F712-513B-463B-8761-48F21A0F426A}">
      <dgm:prSet/>
      <dgm:spPr/>
      <dgm:t>
        <a:bodyPr/>
        <a:lstStyle/>
        <a:p>
          <a:r>
            <a:rPr lang="en-US" dirty="0"/>
            <a:t>Employee training is part of the Top 3 cost mitigators to a breach with a difference of 33.9%</a:t>
          </a:r>
        </a:p>
      </dgm:t>
    </dgm:pt>
    <dgm:pt modelId="{8212EB32-B9B6-4948-9578-F5FA1B76404A}" type="parTrans" cxnId="{8F4F62CA-89CA-4156-AC2B-85EF906DFD90}">
      <dgm:prSet/>
      <dgm:spPr/>
      <dgm:t>
        <a:bodyPr/>
        <a:lstStyle/>
        <a:p>
          <a:endParaRPr lang="en-US"/>
        </a:p>
      </dgm:t>
    </dgm:pt>
    <dgm:pt modelId="{D31244DA-C496-4732-BCEA-319D801A9A56}" type="sibTrans" cxnId="{8F4F62CA-89CA-4156-AC2B-85EF906DFD90}">
      <dgm:prSet/>
      <dgm:spPr/>
      <dgm:t>
        <a:bodyPr/>
        <a:lstStyle/>
        <a:p>
          <a:endParaRPr lang="en-US"/>
        </a:p>
      </dgm:t>
    </dgm:pt>
    <dgm:pt modelId="{35505EE9-F91A-4917-A524-2477D28B9B5D}">
      <dgm:prSet/>
      <dgm:spPr/>
      <dgm:t>
        <a:bodyPr/>
        <a:lstStyle/>
        <a:p>
          <a:r>
            <a:rPr lang="en-US" dirty="0"/>
            <a:t>Only 51% of companies increasing security investments after a breach</a:t>
          </a:r>
        </a:p>
      </dgm:t>
    </dgm:pt>
    <dgm:pt modelId="{D3A98B7D-9C6A-41D0-85CA-662A98F497B3}" type="parTrans" cxnId="{633AFBEF-3019-4909-B649-EF9EB98319D8}">
      <dgm:prSet/>
      <dgm:spPr/>
      <dgm:t>
        <a:bodyPr/>
        <a:lstStyle/>
        <a:p>
          <a:endParaRPr lang="en-US"/>
        </a:p>
      </dgm:t>
    </dgm:pt>
    <dgm:pt modelId="{59B67D86-1406-47B9-B1D0-B2F21A6B7B75}" type="sibTrans" cxnId="{633AFBEF-3019-4909-B649-EF9EB98319D8}">
      <dgm:prSet/>
      <dgm:spPr/>
      <dgm:t>
        <a:bodyPr/>
        <a:lstStyle/>
        <a:p>
          <a:endParaRPr lang="en-US"/>
        </a:p>
      </dgm:t>
    </dgm:pt>
    <dgm:pt modelId="{3736C7BB-04E6-43E9-983B-F6AF8417AC7C}">
      <dgm:prSet/>
      <dgm:spPr/>
      <dgm:t>
        <a:bodyPr/>
        <a:lstStyle/>
        <a:p>
          <a:r>
            <a:rPr lang="en-US" dirty="0"/>
            <a:t>82% of all breaches involved data stored in the cloud, often exposing multiple environments </a:t>
          </a:r>
        </a:p>
      </dgm:t>
    </dgm:pt>
    <dgm:pt modelId="{DD03A635-AACE-41D8-8BEE-8F531DEAA4AF}" type="parTrans" cxnId="{9460A7CC-00C6-4C8E-B006-92317E51179C}">
      <dgm:prSet/>
      <dgm:spPr/>
      <dgm:t>
        <a:bodyPr/>
        <a:lstStyle/>
        <a:p>
          <a:endParaRPr lang="en-US"/>
        </a:p>
      </dgm:t>
    </dgm:pt>
    <dgm:pt modelId="{7209D1AE-178D-4338-9742-A112FF33A627}" type="sibTrans" cxnId="{9460A7CC-00C6-4C8E-B006-92317E51179C}">
      <dgm:prSet/>
      <dgm:spPr/>
      <dgm:t>
        <a:bodyPr/>
        <a:lstStyle/>
        <a:p>
          <a:endParaRPr lang="en-US"/>
        </a:p>
      </dgm:t>
    </dgm:pt>
    <dgm:pt modelId="{CFF821E5-996A-4861-A609-7C6E3554A3BE}" type="pres">
      <dgm:prSet presAssocID="{4C502F13-9557-4068-BDF3-685809627EE0}" presName="Name0" presStyleCnt="0">
        <dgm:presLayoutVars>
          <dgm:dir/>
          <dgm:resizeHandles val="exact"/>
        </dgm:presLayoutVars>
      </dgm:prSet>
      <dgm:spPr/>
    </dgm:pt>
    <dgm:pt modelId="{C73386E2-056A-4299-A248-C5157CD56568}" type="pres">
      <dgm:prSet presAssocID="{0A7364A8-772E-4E82-A80A-65545F9ABA2B}" presName="node" presStyleLbl="node1" presStyleIdx="0" presStyleCnt="6">
        <dgm:presLayoutVars>
          <dgm:bulletEnabled val="1"/>
        </dgm:presLayoutVars>
      </dgm:prSet>
      <dgm:spPr/>
    </dgm:pt>
    <dgm:pt modelId="{537B2FA7-DC32-4C70-B496-8C2AEDE6D1B9}" type="pres">
      <dgm:prSet presAssocID="{E0E154E8-8D6A-46E7-9B42-5A5AE7F06B59}" presName="sibTrans" presStyleLbl="sibTrans1D1" presStyleIdx="0" presStyleCnt="5"/>
      <dgm:spPr/>
    </dgm:pt>
    <dgm:pt modelId="{23C2078F-C7E3-4E6F-B6F4-F67ED53F5BCE}" type="pres">
      <dgm:prSet presAssocID="{E0E154E8-8D6A-46E7-9B42-5A5AE7F06B59}" presName="connectorText" presStyleLbl="sibTrans1D1" presStyleIdx="0" presStyleCnt="5"/>
      <dgm:spPr/>
    </dgm:pt>
    <dgm:pt modelId="{EEB23950-B9C6-436B-AD03-2B257F326460}" type="pres">
      <dgm:prSet presAssocID="{374F5150-5A45-4614-B21B-6D4FE29A1677}" presName="node" presStyleLbl="node1" presStyleIdx="1" presStyleCnt="6">
        <dgm:presLayoutVars>
          <dgm:bulletEnabled val="1"/>
        </dgm:presLayoutVars>
      </dgm:prSet>
      <dgm:spPr/>
    </dgm:pt>
    <dgm:pt modelId="{725270F5-EEDB-4E87-A5C5-83AD2E51F4E9}" type="pres">
      <dgm:prSet presAssocID="{929CF7F9-20F7-4513-9679-23800B0C7002}" presName="sibTrans" presStyleLbl="sibTrans1D1" presStyleIdx="1" presStyleCnt="5"/>
      <dgm:spPr/>
    </dgm:pt>
    <dgm:pt modelId="{10F5E702-7D72-401F-9041-48E0DD97DE01}" type="pres">
      <dgm:prSet presAssocID="{929CF7F9-20F7-4513-9679-23800B0C7002}" presName="connectorText" presStyleLbl="sibTrans1D1" presStyleIdx="1" presStyleCnt="5"/>
      <dgm:spPr/>
    </dgm:pt>
    <dgm:pt modelId="{663599D9-FB10-4C0D-8D94-78B08D97DAA9}" type="pres">
      <dgm:prSet presAssocID="{3736C7BB-04E6-43E9-983B-F6AF8417AC7C}" presName="node" presStyleLbl="node1" presStyleIdx="2" presStyleCnt="6">
        <dgm:presLayoutVars>
          <dgm:bulletEnabled val="1"/>
        </dgm:presLayoutVars>
      </dgm:prSet>
      <dgm:spPr/>
    </dgm:pt>
    <dgm:pt modelId="{8E0FB254-3F7E-4237-B33A-D7F6B1163D29}" type="pres">
      <dgm:prSet presAssocID="{7209D1AE-178D-4338-9742-A112FF33A627}" presName="sibTrans" presStyleLbl="sibTrans1D1" presStyleIdx="2" presStyleCnt="5"/>
      <dgm:spPr/>
    </dgm:pt>
    <dgm:pt modelId="{74103BD7-8E2F-44C9-8DEB-CDC6FA1B1824}" type="pres">
      <dgm:prSet presAssocID="{7209D1AE-178D-4338-9742-A112FF33A627}" presName="connectorText" presStyleLbl="sibTrans1D1" presStyleIdx="2" presStyleCnt="5"/>
      <dgm:spPr/>
    </dgm:pt>
    <dgm:pt modelId="{F37EE7EA-424B-454B-B06F-1797D030AE86}" type="pres">
      <dgm:prSet presAssocID="{1F79DD02-D869-4B6C-8046-456A75024BFA}" presName="node" presStyleLbl="node1" presStyleIdx="3" presStyleCnt="6">
        <dgm:presLayoutVars>
          <dgm:bulletEnabled val="1"/>
        </dgm:presLayoutVars>
      </dgm:prSet>
      <dgm:spPr/>
    </dgm:pt>
    <dgm:pt modelId="{93F5D013-7DAD-4DC8-94FB-2A43E1F5EAE6}" type="pres">
      <dgm:prSet presAssocID="{40490A0D-2C13-4D70-A3C5-CA6B8BE18078}" presName="sibTrans" presStyleLbl="sibTrans1D1" presStyleIdx="3" presStyleCnt="5"/>
      <dgm:spPr/>
    </dgm:pt>
    <dgm:pt modelId="{4F9B5462-6AC4-4C02-8D3D-83AE2D1F7EEA}" type="pres">
      <dgm:prSet presAssocID="{40490A0D-2C13-4D70-A3C5-CA6B8BE18078}" presName="connectorText" presStyleLbl="sibTrans1D1" presStyleIdx="3" presStyleCnt="5"/>
      <dgm:spPr/>
    </dgm:pt>
    <dgm:pt modelId="{4E5B5BED-1689-44EB-A23C-4A27BCDFCFAD}" type="pres">
      <dgm:prSet presAssocID="{5719F712-513B-463B-8761-48F21A0F426A}" presName="node" presStyleLbl="node1" presStyleIdx="4" presStyleCnt="6">
        <dgm:presLayoutVars>
          <dgm:bulletEnabled val="1"/>
        </dgm:presLayoutVars>
      </dgm:prSet>
      <dgm:spPr/>
    </dgm:pt>
    <dgm:pt modelId="{30838A21-B7F5-41DA-AF5F-B92EA84CDF3A}" type="pres">
      <dgm:prSet presAssocID="{D31244DA-C496-4732-BCEA-319D801A9A56}" presName="sibTrans" presStyleLbl="sibTrans1D1" presStyleIdx="4" presStyleCnt="5"/>
      <dgm:spPr/>
    </dgm:pt>
    <dgm:pt modelId="{9EFA6530-3BBC-4C8C-8242-9A59E23E8BDC}" type="pres">
      <dgm:prSet presAssocID="{D31244DA-C496-4732-BCEA-319D801A9A56}" presName="connectorText" presStyleLbl="sibTrans1D1" presStyleIdx="4" presStyleCnt="5"/>
      <dgm:spPr/>
    </dgm:pt>
    <dgm:pt modelId="{E8E3DD21-1A49-415E-8E4D-DFB09FA79AC9}" type="pres">
      <dgm:prSet presAssocID="{35505EE9-F91A-4917-A524-2477D28B9B5D}" presName="node" presStyleLbl="node1" presStyleIdx="5" presStyleCnt="6">
        <dgm:presLayoutVars>
          <dgm:bulletEnabled val="1"/>
        </dgm:presLayoutVars>
      </dgm:prSet>
      <dgm:spPr/>
    </dgm:pt>
  </dgm:ptLst>
  <dgm:cxnLst>
    <dgm:cxn modelId="{CF064C07-94B0-43B5-A076-3D149C8D67CA}" type="presOf" srcId="{35505EE9-F91A-4917-A524-2477D28B9B5D}" destId="{E8E3DD21-1A49-415E-8E4D-DFB09FA79AC9}" srcOrd="0" destOrd="0" presId="urn:microsoft.com/office/officeart/2016/7/layout/RepeatingBendingProcessNew"/>
    <dgm:cxn modelId="{DCFE3111-14AB-4433-AF71-D85591A6A568}" type="presOf" srcId="{3736C7BB-04E6-43E9-983B-F6AF8417AC7C}" destId="{663599D9-FB10-4C0D-8D94-78B08D97DAA9}" srcOrd="0" destOrd="0" presId="urn:microsoft.com/office/officeart/2016/7/layout/RepeatingBendingProcessNew"/>
    <dgm:cxn modelId="{BB676313-6CAF-4BAA-A749-2A0E631498A3}" type="presOf" srcId="{D31244DA-C496-4732-BCEA-319D801A9A56}" destId="{9EFA6530-3BBC-4C8C-8242-9A59E23E8BDC}" srcOrd="1" destOrd="0" presId="urn:microsoft.com/office/officeart/2016/7/layout/RepeatingBendingProcessNew"/>
    <dgm:cxn modelId="{69870C17-382F-451C-97A3-CA36E743D834}" type="presOf" srcId="{7209D1AE-178D-4338-9742-A112FF33A627}" destId="{74103BD7-8E2F-44C9-8DEB-CDC6FA1B1824}" srcOrd="1" destOrd="0" presId="urn:microsoft.com/office/officeart/2016/7/layout/RepeatingBendingProcessNew"/>
    <dgm:cxn modelId="{99A3C71B-ADC6-4888-9310-9D84BFFC074F}" type="presOf" srcId="{4C502F13-9557-4068-BDF3-685809627EE0}" destId="{CFF821E5-996A-4861-A609-7C6E3554A3BE}" srcOrd="0" destOrd="0" presId="urn:microsoft.com/office/officeart/2016/7/layout/RepeatingBendingProcessNew"/>
    <dgm:cxn modelId="{9397A122-6EDE-4D8B-928B-A8565D0126AF}" type="presOf" srcId="{40490A0D-2C13-4D70-A3C5-CA6B8BE18078}" destId="{93F5D013-7DAD-4DC8-94FB-2A43E1F5EAE6}" srcOrd="0" destOrd="0" presId="urn:microsoft.com/office/officeart/2016/7/layout/RepeatingBendingProcessNew"/>
    <dgm:cxn modelId="{C91F163C-5FC5-43FC-B6B1-A73F631FAE6D}" type="presOf" srcId="{D31244DA-C496-4732-BCEA-319D801A9A56}" destId="{30838A21-B7F5-41DA-AF5F-B92EA84CDF3A}" srcOrd="0" destOrd="0" presId="urn:microsoft.com/office/officeart/2016/7/layout/RepeatingBendingProcessNew"/>
    <dgm:cxn modelId="{91E40540-B87A-4CD4-97C1-B44A81162158}" srcId="{4C502F13-9557-4068-BDF3-685809627EE0}" destId="{1F79DD02-D869-4B6C-8046-456A75024BFA}" srcOrd="3" destOrd="0" parTransId="{D985D068-AEDA-4D34-B454-C38D6DE7504A}" sibTransId="{40490A0D-2C13-4D70-A3C5-CA6B8BE18078}"/>
    <dgm:cxn modelId="{1201FB73-4F55-45A1-8F91-479E510ED524}" type="presOf" srcId="{40490A0D-2C13-4D70-A3C5-CA6B8BE18078}" destId="{4F9B5462-6AC4-4C02-8D3D-83AE2D1F7EEA}" srcOrd="1" destOrd="0" presId="urn:microsoft.com/office/officeart/2016/7/layout/RepeatingBendingProcessNew"/>
    <dgm:cxn modelId="{3A06E455-B07C-49F3-87CA-FF6E50D15A72}" type="presOf" srcId="{E0E154E8-8D6A-46E7-9B42-5A5AE7F06B59}" destId="{537B2FA7-DC32-4C70-B496-8C2AEDE6D1B9}" srcOrd="0" destOrd="0" presId="urn:microsoft.com/office/officeart/2016/7/layout/RepeatingBendingProcessNew"/>
    <dgm:cxn modelId="{00AED157-9C81-411C-BA74-F7D3873D15D6}" type="presOf" srcId="{E0E154E8-8D6A-46E7-9B42-5A5AE7F06B59}" destId="{23C2078F-C7E3-4E6F-B6F4-F67ED53F5BCE}" srcOrd="1" destOrd="0" presId="urn:microsoft.com/office/officeart/2016/7/layout/RepeatingBendingProcessNew"/>
    <dgm:cxn modelId="{C1B27B8E-06CB-4ACE-8B3B-6C7D5757FCF6}" srcId="{4C502F13-9557-4068-BDF3-685809627EE0}" destId="{0A7364A8-772E-4E82-A80A-65545F9ABA2B}" srcOrd="0" destOrd="0" parTransId="{18EFB6F9-310C-4AB0-BB69-045B78116745}" sibTransId="{E0E154E8-8D6A-46E7-9B42-5A5AE7F06B59}"/>
    <dgm:cxn modelId="{A6FE8191-2DDE-4C23-9039-6C36B3385FC4}" type="presOf" srcId="{7209D1AE-178D-4338-9742-A112FF33A627}" destId="{8E0FB254-3F7E-4237-B33A-D7F6B1163D29}" srcOrd="0" destOrd="0" presId="urn:microsoft.com/office/officeart/2016/7/layout/RepeatingBendingProcessNew"/>
    <dgm:cxn modelId="{1322D7A4-EF88-45BE-8C95-8B9A3AC42D29}" type="presOf" srcId="{1F79DD02-D869-4B6C-8046-456A75024BFA}" destId="{F37EE7EA-424B-454B-B06F-1797D030AE86}" srcOrd="0" destOrd="0" presId="urn:microsoft.com/office/officeart/2016/7/layout/RepeatingBendingProcessNew"/>
    <dgm:cxn modelId="{719503AC-A1A2-4FDA-9569-ACD758BBC3D4}" type="presOf" srcId="{374F5150-5A45-4614-B21B-6D4FE29A1677}" destId="{EEB23950-B9C6-436B-AD03-2B257F326460}" srcOrd="0" destOrd="0" presId="urn:microsoft.com/office/officeart/2016/7/layout/RepeatingBendingProcessNew"/>
    <dgm:cxn modelId="{4ADB0CAF-719C-4533-AB97-A6DA24B24C00}" type="presOf" srcId="{929CF7F9-20F7-4513-9679-23800B0C7002}" destId="{10F5E702-7D72-401F-9041-48E0DD97DE01}" srcOrd="1" destOrd="0" presId="urn:microsoft.com/office/officeart/2016/7/layout/RepeatingBendingProcessNew"/>
    <dgm:cxn modelId="{8F4F62CA-89CA-4156-AC2B-85EF906DFD90}" srcId="{4C502F13-9557-4068-BDF3-685809627EE0}" destId="{5719F712-513B-463B-8761-48F21A0F426A}" srcOrd="4" destOrd="0" parTransId="{8212EB32-B9B6-4948-9578-F5FA1B76404A}" sibTransId="{D31244DA-C496-4732-BCEA-319D801A9A56}"/>
    <dgm:cxn modelId="{B66AEACB-76F5-4CDE-9F7F-D867A38575A5}" type="presOf" srcId="{929CF7F9-20F7-4513-9679-23800B0C7002}" destId="{725270F5-EEDB-4E87-A5C5-83AD2E51F4E9}" srcOrd="0" destOrd="0" presId="urn:microsoft.com/office/officeart/2016/7/layout/RepeatingBendingProcessNew"/>
    <dgm:cxn modelId="{9460A7CC-00C6-4C8E-B006-92317E51179C}" srcId="{4C502F13-9557-4068-BDF3-685809627EE0}" destId="{3736C7BB-04E6-43E9-983B-F6AF8417AC7C}" srcOrd="2" destOrd="0" parTransId="{DD03A635-AACE-41D8-8BEE-8F531DEAA4AF}" sibTransId="{7209D1AE-178D-4338-9742-A112FF33A627}"/>
    <dgm:cxn modelId="{98C8A4D7-8663-4645-AA4A-032DD12C5851}" type="presOf" srcId="{5719F712-513B-463B-8761-48F21A0F426A}" destId="{4E5B5BED-1689-44EB-A23C-4A27BCDFCFAD}" srcOrd="0" destOrd="0" presId="urn:microsoft.com/office/officeart/2016/7/layout/RepeatingBendingProcessNew"/>
    <dgm:cxn modelId="{4039A0DE-B5C4-458C-B380-6DD49E2673D8}" srcId="{4C502F13-9557-4068-BDF3-685809627EE0}" destId="{374F5150-5A45-4614-B21B-6D4FE29A1677}" srcOrd="1" destOrd="0" parTransId="{E275A405-8778-49F4-A8C9-B71C59056524}" sibTransId="{929CF7F9-20F7-4513-9679-23800B0C7002}"/>
    <dgm:cxn modelId="{9D62EFEC-C597-4C2D-BF01-D510676B682F}" type="presOf" srcId="{0A7364A8-772E-4E82-A80A-65545F9ABA2B}" destId="{C73386E2-056A-4299-A248-C5157CD56568}" srcOrd="0" destOrd="0" presId="urn:microsoft.com/office/officeart/2016/7/layout/RepeatingBendingProcessNew"/>
    <dgm:cxn modelId="{633AFBEF-3019-4909-B649-EF9EB98319D8}" srcId="{4C502F13-9557-4068-BDF3-685809627EE0}" destId="{35505EE9-F91A-4917-A524-2477D28B9B5D}" srcOrd="5" destOrd="0" parTransId="{D3A98B7D-9C6A-41D0-85CA-662A98F497B3}" sibTransId="{59B67D86-1406-47B9-B1D0-B2F21A6B7B75}"/>
    <dgm:cxn modelId="{9BC229FF-DD70-47C3-8799-B6E68A10B0B3}" type="presParOf" srcId="{CFF821E5-996A-4861-A609-7C6E3554A3BE}" destId="{C73386E2-056A-4299-A248-C5157CD56568}" srcOrd="0" destOrd="0" presId="urn:microsoft.com/office/officeart/2016/7/layout/RepeatingBendingProcessNew"/>
    <dgm:cxn modelId="{FCB8B759-FEED-40C4-9D83-56193207DE47}" type="presParOf" srcId="{CFF821E5-996A-4861-A609-7C6E3554A3BE}" destId="{537B2FA7-DC32-4C70-B496-8C2AEDE6D1B9}" srcOrd="1" destOrd="0" presId="urn:microsoft.com/office/officeart/2016/7/layout/RepeatingBendingProcessNew"/>
    <dgm:cxn modelId="{C68A2A14-3654-47E2-A5CA-D4D51123804E}" type="presParOf" srcId="{537B2FA7-DC32-4C70-B496-8C2AEDE6D1B9}" destId="{23C2078F-C7E3-4E6F-B6F4-F67ED53F5BCE}" srcOrd="0" destOrd="0" presId="urn:microsoft.com/office/officeart/2016/7/layout/RepeatingBendingProcessNew"/>
    <dgm:cxn modelId="{77E6BCCD-DB3D-4908-86CD-FF15B88F9899}" type="presParOf" srcId="{CFF821E5-996A-4861-A609-7C6E3554A3BE}" destId="{EEB23950-B9C6-436B-AD03-2B257F326460}" srcOrd="2" destOrd="0" presId="urn:microsoft.com/office/officeart/2016/7/layout/RepeatingBendingProcessNew"/>
    <dgm:cxn modelId="{056E50EE-8F1D-4D75-B835-203C0C1E81C6}" type="presParOf" srcId="{CFF821E5-996A-4861-A609-7C6E3554A3BE}" destId="{725270F5-EEDB-4E87-A5C5-83AD2E51F4E9}" srcOrd="3" destOrd="0" presId="urn:microsoft.com/office/officeart/2016/7/layout/RepeatingBendingProcessNew"/>
    <dgm:cxn modelId="{61C4ACF8-B6A6-4C68-A4DB-0E2589AD6FA7}" type="presParOf" srcId="{725270F5-EEDB-4E87-A5C5-83AD2E51F4E9}" destId="{10F5E702-7D72-401F-9041-48E0DD97DE01}" srcOrd="0" destOrd="0" presId="urn:microsoft.com/office/officeart/2016/7/layout/RepeatingBendingProcessNew"/>
    <dgm:cxn modelId="{0994EEC2-36C0-449C-9933-CE50A471C73F}" type="presParOf" srcId="{CFF821E5-996A-4861-A609-7C6E3554A3BE}" destId="{663599D9-FB10-4C0D-8D94-78B08D97DAA9}" srcOrd="4" destOrd="0" presId="urn:microsoft.com/office/officeart/2016/7/layout/RepeatingBendingProcessNew"/>
    <dgm:cxn modelId="{87271E33-2073-4163-8B5B-E0999BCE93BC}" type="presParOf" srcId="{CFF821E5-996A-4861-A609-7C6E3554A3BE}" destId="{8E0FB254-3F7E-4237-B33A-D7F6B1163D29}" srcOrd="5" destOrd="0" presId="urn:microsoft.com/office/officeart/2016/7/layout/RepeatingBendingProcessNew"/>
    <dgm:cxn modelId="{1190A9D7-9B55-4C8B-A2CA-BE4FBD94C3D2}" type="presParOf" srcId="{8E0FB254-3F7E-4237-B33A-D7F6B1163D29}" destId="{74103BD7-8E2F-44C9-8DEB-CDC6FA1B1824}" srcOrd="0" destOrd="0" presId="urn:microsoft.com/office/officeart/2016/7/layout/RepeatingBendingProcessNew"/>
    <dgm:cxn modelId="{76F7CD6B-6EF7-47EE-A69B-C3EF44CB8F1A}" type="presParOf" srcId="{CFF821E5-996A-4861-A609-7C6E3554A3BE}" destId="{F37EE7EA-424B-454B-B06F-1797D030AE86}" srcOrd="6" destOrd="0" presId="urn:microsoft.com/office/officeart/2016/7/layout/RepeatingBendingProcessNew"/>
    <dgm:cxn modelId="{48D89364-783C-471C-8B30-7FBA3CC971A7}" type="presParOf" srcId="{CFF821E5-996A-4861-A609-7C6E3554A3BE}" destId="{93F5D013-7DAD-4DC8-94FB-2A43E1F5EAE6}" srcOrd="7" destOrd="0" presId="urn:microsoft.com/office/officeart/2016/7/layout/RepeatingBendingProcessNew"/>
    <dgm:cxn modelId="{35C73CB7-35F2-47A9-B80C-EC1F078B24E0}" type="presParOf" srcId="{93F5D013-7DAD-4DC8-94FB-2A43E1F5EAE6}" destId="{4F9B5462-6AC4-4C02-8D3D-83AE2D1F7EEA}" srcOrd="0" destOrd="0" presId="urn:microsoft.com/office/officeart/2016/7/layout/RepeatingBendingProcessNew"/>
    <dgm:cxn modelId="{68BDFEA3-BA2A-4568-A01C-27E9CC780033}" type="presParOf" srcId="{CFF821E5-996A-4861-A609-7C6E3554A3BE}" destId="{4E5B5BED-1689-44EB-A23C-4A27BCDFCFAD}" srcOrd="8" destOrd="0" presId="urn:microsoft.com/office/officeart/2016/7/layout/RepeatingBendingProcessNew"/>
    <dgm:cxn modelId="{8162F747-AFE1-42FE-B135-DFB82A24E736}" type="presParOf" srcId="{CFF821E5-996A-4861-A609-7C6E3554A3BE}" destId="{30838A21-B7F5-41DA-AF5F-B92EA84CDF3A}" srcOrd="9" destOrd="0" presId="urn:microsoft.com/office/officeart/2016/7/layout/RepeatingBendingProcessNew"/>
    <dgm:cxn modelId="{A3915CA5-BC3F-4910-B8F1-E78EFB300FA4}" type="presParOf" srcId="{30838A21-B7F5-41DA-AF5F-B92EA84CDF3A}" destId="{9EFA6530-3BBC-4C8C-8242-9A59E23E8BDC}" srcOrd="0" destOrd="0" presId="urn:microsoft.com/office/officeart/2016/7/layout/RepeatingBendingProcessNew"/>
    <dgm:cxn modelId="{F8DA058D-D77D-4247-91B7-6F5B8C1456E4}" type="presParOf" srcId="{CFF821E5-996A-4861-A609-7C6E3554A3BE}" destId="{E8E3DD21-1A49-415E-8E4D-DFB09FA79AC9}"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B2FA7-DC32-4C70-B496-8C2AEDE6D1B9}">
      <dsp:nvSpPr>
        <dsp:cNvPr id="0" name=""/>
        <dsp:cNvSpPr/>
      </dsp:nvSpPr>
      <dsp:spPr>
        <a:xfrm>
          <a:off x="2304021" y="591798"/>
          <a:ext cx="457980" cy="91440"/>
        </a:xfrm>
        <a:custGeom>
          <a:avLst/>
          <a:gdLst/>
          <a:ahLst/>
          <a:cxnLst/>
          <a:rect l="0" t="0" r="0" b="0"/>
          <a:pathLst>
            <a:path>
              <a:moveTo>
                <a:pt x="0" y="45720"/>
              </a:moveTo>
              <a:lnTo>
                <a:pt x="457980"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20796" y="635075"/>
        <a:ext cx="24429" cy="4885"/>
      </dsp:txXfrm>
    </dsp:sp>
    <dsp:sp modelId="{C73386E2-056A-4299-A248-C5157CD56568}">
      <dsp:nvSpPr>
        <dsp:cNvPr id="0" name=""/>
        <dsp:cNvSpPr/>
      </dsp:nvSpPr>
      <dsp:spPr>
        <a:xfrm>
          <a:off x="181558" y="240"/>
          <a:ext cx="2124262" cy="127455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4091" tIns="109261" rIns="104091" bIns="109261" numCol="1" spcCol="1270" anchor="ctr" anchorCtr="0">
          <a:noAutofit/>
        </a:bodyPr>
        <a:lstStyle/>
        <a:p>
          <a:pPr marL="0" lvl="0" indent="0" algn="ctr" defTabSz="666750">
            <a:lnSpc>
              <a:spcPct val="90000"/>
            </a:lnSpc>
            <a:spcBef>
              <a:spcPct val="0"/>
            </a:spcBef>
            <a:spcAft>
              <a:spcPct val="35000"/>
            </a:spcAft>
            <a:buNone/>
          </a:pPr>
          <a:r>
            <a:rPr lang="en-US" sz="1500" kern="1200" dirty="0"/>
            <a:t>All-time high of 4.45M average cost for a breach, a 15% increase since 2017</a:t>
          </a:r>
        </a:p>
      </dsp:txBody>
      <dsp:txXfrm>
        <a:off x="181558" y="240"/>
        <a:ext cx="2124262" cy="1274557"/>
      </dsp:txXfrm>
    </dsp:sp>
    <dsp:sp modelId="{725270F5-EEDB-4E87-A5C5-83AD2E51F4E9}">
      <dsp:nvSpPr>
        <dsp:cNvPr id="0" name=""/>
        <dsp:cNvSpPr/>
      </dsp:nvSpPr>
      <dsp:spPr>
        <a:xfrm>
          <a:off x="1243689" y="1272997"/>
          <a:ext cx="2612843" cy="457980"/>
        </a:xfrm>
        <a:custGeom>
          <a:avLst/>
          <a:gdLst/>
          <a:ahLst/>
          <a:cxnLst/>
          <a:rect l="0" t="0" r="0" b="0"/>
          <a:pathLst>
            <a:path>
              <a:moveTo>
                <a:pt x="2612843" y="0"/>
              </a:moveTo>
              <a:lnTo>
                <a:pt x="2612843" y="246090"/>
              </a:lnTo>
              <a:lnTo>
                <a:pt x="0" y="246090"/>
              </a:lnTo>
              <a:lnTo>
                <a:pt x="0" y="45798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83658" y="1499545"/>
        <a:ext cx="132906" cy="4885"/>
      </dsp:txXfrm>
    </dsp:sp>
    <dsp:sp modelId="{EEB23950-B9C6-436B-AD03-2B257F326460}">
      <dsp:nvSpPr>
        <dsp:cNvPr id="0" name=""/>
        <dsp:cNvSpPr/>
      </dsp:nvSpPr>
      <dsp:spPr>
        <a:xfrm>
          <a:off x="2794401" y="240"/>
          <a:ext cx="2124262" cy="127455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4091" tIns="109261" rIns="104091" bIns="109261" numCol="1" spcCol="1270" anchor="ctr" anchorCtr="0">
          <a:noAutofit/>
        </a:bodyPr>
        <a:lstStyle/>
        <a:p>
          <a:pPr marL="0" lvl="0" indent="0" algn="ctr" defTabSz="666750">
            <a:lnSpc>
              <a:spcPct val="90000"/>
            </a:lnSpc>
            <a:spcBef>
              <a:spcPct val="0"/>
            </a:spcBef>
            <a:spcAft>
              <a:spcPct val="35000"/>
            </a:spcAft>
            <a:buNone/>
          </a:pPr>
          <a:r>
            <a:rPr lang="en-US" sz="1500" kern="1200" dirty="0"/>
            <a:t>Data was collected from 553 breaches across 16 countries and 17 industries</a:t>
          </a:r>
        </a:p>
      </dsp:txBody>
      <dsp:txXfrm>
        <a:off x="2794401" y="240"/>
        <a:ext cx="2124262" cy="1274557"/>
      </dsp:txXfrm>
    </dsp:sp>
    <dsp:sp modelId="{8E0FB254-3F7E-4237-B33A-D7F6B1163D29}">
      <dsp:nvSpPr>
        <dsp:cNvPr id="0" name=""/>
        <dsp:cNvSpPr/>
      </dsp:nvSpPr>
      <dsp:spPr>
        <a:xfrm>
          <a:off x="2304021" y="2354937"/>
          <a:ext cx="457980" cy="91440"/>
        </a:xfrm>
        <a:custGeom>
          <a:avLst/>
          <a:gdLst/>
          <a:ahLst/>
          <a:cxnLst/>
          <a:rect l="0" t="0" r="0" b="0"/>
          <a:pathLst>
            <a:path>
              <a:moveTo>
                <a:pt x="0" y="45720"/>
              </a:moveTo>
              <a:lnTo>
                <a:pt x="457980"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20796" y="2398214"/>
        <a:ext cx="24429" cy="4885"/>
      </dsp:txXfrm>
    </dsp:sp>
    <dsp:sp modelId="{663599D9-FB10-4C0D-8D94-78B08D97DAA9}">
      <dsp:nvSpPr>
        <dsp:cNvPr id="0" name=""/>
        <dsp:cNvSpPr/>
      </dsp:nvSpPr>
      <dsp:spPr>
        <a:xfrm>
          <a:off x="181558" y="1763378"/>
          <a:ext cx="2124262" cy="127455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4091" tIns="109261" rIns="104091" bIns="109261" numCol="1" spcCol="1270" anchor="ctr" anchorCtr="0">
          <a:noAutofit/>
        </a:bodyPr>
        <a:lstStyle/>
        <a:p>
          <a:pPr marL="0" lvl="0" indent="0" algn="ctr" defTabSz="666750">
            <a:lnSpc>
              <a:spcPct val="90000"/>
            </a:lnSpc>
            <a:spcBef>
              <a:spcPct val="0"/>
            </a:spcBef>
            <a:spcAft>
              <a:spcPct val="35000"/>
            </a:spcAft>
            <a:buNone/>
          </a:pPr>
          <a:r>
            <a:rPr lang="en-US" sz="1500" kern="1200" dirty="0"/>
            <a:t>82% of all breaches involved data stored in the cloud, often exposing multiple environments </a:t>
          </a:r>
        </a:p>
      </dsp:txBody>
      <dsp:txXfrm>
        <a:off x="181558" y="1763378"/>
        <a:ext cx="2124262" cy="1274557"/>
      </dsp:txXfrm>
    </dsp:sp>
    <dsp:sp modelId="{93F5D013-7DAD-4DC8-94FB-2A43E1F5EAE6}">
      <dsp:nvSpPr>
        <dsp:cNvPr id="0" name=""/>
        <dsp:cNvSpPr/>
      </dsp:nvSpPr>
      <dsp:spPr>
        <a:xfrm>
          <a:off x="1243689" y="3036135"/>
          <a:ext cx="2612843" cy="457980"/>
        </a:xfrm>
        <a:custGeom>
          <a:avLst/>
          <a:gdLst/>
          <a:ahLst/>
          <a:cxnLst/>
          <a:rect l="0" t="0" r="0" b="0"/>
          <a:pathLst>
            <a:path>
              <a:moveTo>
                <a:pt x="2612843" y="0"/>
              </a:moveTo>
              <a:lnTo>
                <a:pt x="2612843" y="246090"/>
              </a:lnTo>
              <a:lnTo>
                <a:pt x="0" y="246090"/>
              </a:lnTo>
              <a:lnTo>
                <a:pt x="0" y="45798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83658" y="3262683"/>
        <a:ext cx="132906" cy="4885"/>
      </dsp:txXfrm>
    </dsp:sp>
    <dsp:sp modelId="{F37EE7EA-424B-454B-B06F-1797D030AE86}">
      <dsp:nvSpPr>
        <dsp:cNvPr id="0" name=""/>
        <dsp:cNvSpPr/>
      </dsp:nvSpPr>
      <dsp:spPr>
        <a:xfrm>
          <a:off x="2794401" y="1763378"/>
          <a:ext cx="2124262" cy="127455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4091" tIns="109261" rIns="104091" bIns="109261" numCol="1" spcCol="1270" anchor="ctr" anchorCtr="0">
          <a:noAutofit/>
        </a:bodyPr>
        <a:lstStyle/>
        <a:p>
          <a:pPr marL="0" lvl="0" indent="0" algn="ctr" defTabSz="666750">
            <a:lnSpc>
              <a:spcPct val="90000"/>
            </a:lnSpc>
            <a:spcBef>
              <a:spcPct val="0"/>
            </a:spcBef>
            <a:spcAft>
              <a:spcPct val="35000"/>
            </a:spcAft>
            <a:buNone/>
          </a:pPr>
          <a:r>
            <a:rPr lang="en-US" sz="1500" kern="1200"/>
            <a:t>Phishing was the most prevalent attack vector and the second most expensive at 4.76M</a:t>
          </a:r>
        </a:p>
      </dsp:txBody>
      <dsp:txXfrm>
        <a:off x="2794401" y="1763378"/>
        <a:ext cx="2124262" cy="1274557"/>
      </dsp:txXfrm>
    </dsp:sp>
    <dsp:sp modelId="{30838A21-B7F5-41DA-AF5F-B92EA84CDF3A}">
      <dsp:nvSpPr>
        <dsp:cNvPr id="0" name=""/>
        <dsp:cNvSpPr/>
      </dsp:nvSpPr>
      <dsp:spPr>
        <a:xfrm>
          <a:off x="2304021" y="4118075"/>
          <a:ext cx="457980" cy="91440"/>
        </a:xfrm>
        <a:custGeom>
          <a:avLst/>
          <a:gdLst/>
          <a:ahLst/>
          <a:cxnLst/>
          <a:rect l="0" t="0" r="0" b="0"/>
          <a:pathLst>
            <a:path>
              <a:moveTo>
                <a:pt x="0" y="45720"/>
              </a:moveTo>
              <a:lnTo>
                <a:pt x="457980" y="45720"/>
              </a:lnTo>
            </a:path>
          </a:pathLst>
        </a:custGeom>
        <a:noFill/>
        <a:ln w="6350" cap="flat" cmpd="sng" algn="ctr">
          <a:solidFill>
            <a:schemeClr val="accent1">
              <a:hueOff val="0"/>
              <a:satOff val="0"/>
              <a:lumOff val="0"/>
              <a:alphaOff val="0"/>
            </a:schemeClr>
          </a:solidFill>
          <a:prstDash val="solid"/>
          <a:miter lim="800000"/>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20796" y="4161352"/>
        <a:ext cx="24429" cy="4885"/>
      </dsp:txXfrm>
    </dsp:sp>
    <dsp:sp modelId="{4E5B5BED-1689-44EB-A23C-4A27BCDFCFAD}">
      <dsp:nvSpPr>
        <dsp:cNvPr id="0" name=""/>
        <dsp:cNvSpPr/>
      </dsp:nvSpPr>
      <dsp:spPr>
        <a:xfrm>
          <a:off x="181558" y="3526516"/>
          <a:ext cx="2124262" cy="127455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4091" tIns="109261" rIns="104091" bIns="109261" numCol="1" spcCol="1270" anchor="ctr" anchorCtr="0">
          <a:noAutofit/>
        </a:bodyPr>
        <a:lstStyle/>
        <a:p>
          <a:pPr marL="0" lvl="0" indent="0" algn="ctr" defTabSz="666750">
            <a:lnSpc>
              <a:spcPct val="90000"/>
            </a:lnSpc>
            <a:spcBef>
              <a:spcPct val="0"/>
            </a:spcBef>
            <a:spcAft>
              <a:spcPct val="35000"/>
            </a:spcAft>
            <a:buNone/>
          </a:pPr>
          <a:r>
            <a:rPr lang="en-US" sz="1500" kern="1200" dirty="0"/>
            <a:t>Employee training is part of the Top 3 cost mitigators to a breach with a difference of 33.9%</a:t>
          </a:r>
        </a:p>
      </dsp:txBody>
      <dsp:txXfrm>
        <a:off x="181558" y="3526516"/>
        <a:ext cx="2124262" cy="1274557"/>
      </dsp:txXfrm>
    </dsp:sp>
    <dsp:sp modelId="{E8E3DD21-1A49-415E-8E4D-DFB09FA79AC9}">
      <dsp:nvSpPr>
        <dsp:cNvPr id="0" name=""/>
        <dsp:cNvSpPr/>
      </dsp:nvSpPr>
      <dsp:spPr>
        <a:xfrm>
          <a:off x="2794401" y="3526516"/>
          <a:ext cx="2124262" cy="127455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4091" tIns="109261" rIns="104091" bIns="109261" numCol="1" spcCol="1270" anchor="ctr" anchorCtr="0">
          <a:noAutofit/>
        </a:bodyPr>
        <a:lstStyle/>
        <a:p>
          <a:pPr marL="0" lvl="0" indent="0" algn="ctr" defTabSz="666750">
            <a:lnSpc>
              <a:spcPct val="90000"/>
            </a:lnSpc>
            <a:spcBef>
              <a:spcPct val="0"/>
            </a:spcBef>
            <a:spcAft>
              <a:spcPct val="35000"/>
            </a:spcAft>
            <a:buNone/>
          </a:pPr>
          <a:r>
            <a:rPr lang="en-US" sz="1500" kern="1200" dirty="0"/>
            <a:t>Only 51% of companies increasing security investments after a breach</a:t>
          </a:r>
        </a:p>
      </dsp:txBody>
      <dsp:txXfrm>
        <a:off x="2794401" y="3526516"/>
        <a:ext cx="2124262" cy="127455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6B2BA-6B0A-4470-9D90-F6F72B55F5B9}" type="datetimeFigureOut">
              <a:rPr lang="en-US" smtClean="0"/>
              <a:t>1/30/2024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876B15-AEC2-4193-A413-FC11991C7C9E}" type="slidenum">
              <a:rPr lang="en-US" smtClean="0"/>
              <a:t>‹#›</a:t>
            </a:fld>
            <a:endParaRPr lang="en-US"/>
          </a:p>
        </p:txBody>
      </p:sp>
    </p:spTree>
    <p:extLst>
      <p:ext uri="{BB962C8B-B14F-4D97-AF65-F5344CB8AC3E}">
        <p14:creationId xmlns:p14="http://schemas.microsoft.com/office/powerpoint/2010/main" val="2918318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F6E55A-2715-4E40-B8D1-D5D9D1959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3568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775790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518581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398503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4184994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70549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912866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836340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3487016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1681783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2959701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dirty="0"/>
          </a:p>
        </p:txBody>
      </p:sp>
    </p:spTree>
    <p:extLst>
      <p:ext uri="{BB962C8B-B14F-4D97-AF65-F5344CB8AC3E}">
        <p14:creationId xmlns:p14="http://schemas.microsoft.com/office/powerpoint/2010/main" val="921407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1/30/2024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dirty="0"/>
          </a:p>
        </p:txBody>
      </p:sp>
    </p:spTree>
    <p:extLst>
      <p:ext uri="{BB962C8B-B14F-4D97-AF65-F5344CB8AC3E}">
        <p14:creationId xmlns:p14="http://schemas.microsoft.com/office/powerpoint/2010/main" val="1934143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hyperlink" Target="https://www.crowdstrike.com/cybersecurity-101/cyberattacks/supply-chain-attacks/" TargetMode="External"/><Relationship Id="rId3" Type="http://schemas.openxmlformats.org/officeDocument/2006/relationships/hyperlink" Target="https://thehackernews.com/2023/12/fbi-takes-down-blackcat-ransomware.html" TargetMode="External"/><Relationship Id="rId7" Type="http://schemas.openxmlformats.org/officeDocument/2006/relationships/hyperlink" Target="https://www.ibm.com/reports/data-breach"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www.varonis.com/blog/data-breach-statistics" TargetMode="External"/><Relationship Id="rId5" Type="http://schemas.openxmlformats.org/officeDocument/2006/relationships/hyperlink" Target="https://www.microsoft.com/en-us/security/blog/2023/01/25/microsoft-security-reaches-another-milestone-comprehensive-customer-centric-solutions-drive-results/" TargetMode="External"/><Relationship Id="rId4" Type="http://schemas.openxmlformats.org/officeDocument/2006/relationships/hyperlink" Target="https://www.proofpoint.com/us/blog/security-awareness-training/2023-state-of-the-phish-findings-sneak-peek" TargetMode="External"/><Relationship Id="rId9" Type="http://schemas.openxmlformats.org/officeDocument/2006/relationships/hyperlink" Target="https://thehackernews.com/2023/12/new-javascript-malware-targeted-50000.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8" name="Picture 17">
            <a:extLst>
              <a:ext uri="{FF2B5EF4-FFF2-40B4-BE49-F238E27FC236}">
                <a16:creationId xmlns:a16="http://schemas.microsoft.com/office/drawing/2014/main" id="{D60DF054-C277-3D44-C0EB-AADAD7E5719C}"/>
              </a:ext>
            </a:extLst>
          </p:cNvPr>
          <p:cNvPicPr>
            <a:picLocks noChangeAspect="1"/>
          </p:cNvPicPr>
          <p:nvPr/>
        </p:nvPicPr>
        <p:blipFill>
          <a:blip r:embed="rId3">
            <a:extLst>
              <a:ext uri="{28A0092B-C50C-407E-A947-70E740481C1C}">
                <a14:useLocalDpi xmlns:a14="http://schemas.microsoft.com/office/drawing/2010/main" val="0"/>
              </a:ext>
            </a:extLst>
          </a:blip>
          <a:srcRect l="14392" r="14392"/>
          <a:stretch/>
        </p:blipFill>
        <p:spPr>
          <a:xfrm>
            <a:off x="3523488" y="10"/>
            <a:ext cx="8668512" cy="6857990"/>
          </a:xfrm>
          <a:prstGeom prst="rect">
            <a:avLst/>
          </a:prstGeom>
        </p:spPr>
      </p:pic>
      <p:sp>
        <p:nvSpPr>
          <p:cNvPr id="137" name="Rectangle 13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Title 19">
            <a:extLst>
              <a:ext uri="{FF2B5EF4-FFF2-40B4-BE49-F238E27FC236}">
                <a16:creationId xmlns:a16="http://schemas.microsoft.com/office/drawing/2014/main" id="{6F765C4A-3DB0-826B-3BAD-5E75105BC4C4}"/>
              </a:ext>
            </a:extLst>
          </p:cNvPr>
          <p:cNvSpPr>
            <a:spLocks noGrp="1"/>
          </p:cNvSpPr>
          <p:nvPr>
            <p:ph type="title"/>
          </p:nvPr>
        </p:nvSpPr>
        <p:spPr>
          <a:xfrm>
            <a:off x="96981" y="225892"/>
            <a:ext cx="4359536" cy="2534241"/>
          </a:xfrm>
        </p:spPr>
        <p:txBody>
          <a:bodyPr vert="horz" lIns="91440" tIns="45720" rIns="91440" bIns="45720" rtlCol="0" anchor="b">
            <a:normAutofit/>
          </a:bodyPr>
          <a:lstStyle/>
          <a:p>
            <a:r>
              <a:rPr lang="en-US" sz="5400" b="1" dirty="0">
                <a:solidFill>
                  <a:schemeClr val="bg1"/>
                </a:solidFill>
                <a:latin typeface="Calibri"/>
                <a:cs typeface="Calibri"/>
              </a:rPr>
              <a:t>Cyber Minutes </a:t>
            </a:r>
          </a:p>
        </p:txBody>
      </p:sp>
      <p:sp>
        <p:nvSpPr>
          <p:cNvPr id="139" name="Rectangle 138" hidden="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1" name="Rectangle 1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7EBE3386-42E0-686E-C19F-E682567C5CD9}"/>
              </a:ext>
            </a:extLst>
          </p:cNvPr>
          <p:cNvSpPr txBox="1"/>
          <p:nvPr/>
        </p:nvSpPr>
        <p:spPr>
          <a:xfrm>
            <a:off x="96981" y="2760133"/>
            <a:ext cx="3045758"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Comic Sans MS"/>
                <a:ea typeface="+mn-ea"/>
                <a:cs typeface="Calibri"/>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solidFill>
                  <a:prstClr val="white"/>
                </a:solidFill>
                <a:latin typeface="Comic Sans MS"/>
                <a:cs typeface="Calibri"/>
              </a:rPr>
              <a:t>      </a:t>
            </a:r>
            <a:r>
              <a:rPr kumimoji="0" lang="en-US" sz="1800" b="0" i="1" u="none" strike="noStrike" kern="1200" cap="none" spc="0" normalizeH="0" baseline="0" noProof="0" dirty="0">
                <a:ln>
                  <a:noFill/>
                </a:ln>
                <a:solidFill>
                  <a:prstClr val="white"/>
                </a:solidFill>
                <a:effectLst/>
                <a:uLnTx/>
                <a:uFillTx/>
                <a:latin typeface="Comic Sans MS"/>
                <a:ea typeface="+mn-ea"/>
                <a:cs typeface="Calibri"/>
              </a:rPr>
              <a:t>“A Year in Review </a:t>
            </a:r>
            <a:r>
              <a:rPr kumimoji="0" lang="en-US" sz="2000" b="1" i="1" u="none" strike="noStrike" kern="1200" cap="none" spc="0" normalizeH="0" baseline="0" noProof="0" dirty="0">
                <a:ln>
                  <a:noFill/>
                </a:ln>
                <a:solidFill>
                  <a:prstClr val="white"/>
                </a:solidFill>
                <a:effectLst/>
                <a:uLnTx/>
                <a:uFillTx/>
                <a:latin typeface="calibri light"/>
                <a:ea typeface="calibri light"/>
                <a:cs typeface="Calibri"/>
              </a:rPr>
              <a:t>"</a:t>
            </a:r>
            <a:endParaRPr kumimoji="0" lang="en-US" sz="2000" b="1" i="1" u="none" strike="noStrike" kern="1200" cap="none" spc="0" normalizeH="0" baseline="0" noProof="0" dirty="0">
              <a:ln>
                <a:noFill/>
              </a:ln>
              <a:solidFill>
                <a:prstClr val="white"/>
              </a:solidFill>
              <a:effectLst/>
              <a:uLnTx/>
              <a:uFillTx/>
              <a:latin typeface="calibri light"/>
              <a:ea typeface="+mn-ea"/>
              <a:cs typeface="calibri 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prstClr val="white"/>
              </a:solidFill>
              <a:effectLst/>
              <a:uLnTx/>
              <a:uFillTx/>
              <a:latin typeface="Comic Sans MS"/>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prstClr val="white"/>
              </a:solidFill>
              <a:effectLst/>
              <a:uLnTx/>
              <a:uFillTx/>
              <a:latin typeface="Comic Sans MS"/>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prstClr val="white"/>
              </a:solidFill>
              <a:effectLst/>
              <a:uLnTx/>
              <a:uFillTx/>
              <a:latin typeface="Comic Sans MS"/>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prstClr val="white"/>
              </a:solidFill>
              <a:effectLst/>
              <a:uLnTx/>
              <a:uFillTx/>
              <a:latin typeface="Comic Sans MS"/>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prstClr val="white"/>
              </a:solidFill>
              <a:effectLst/>
              <a:uLnTx/>
              <a:uFillTx/>
              <a:latin typeface="Comic Sans MS"/>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prstClr val="white"/>
              </a:solidFill>
              <a:effectLst/>
              <a:uLnTx/>
              <a:uFillTx/>
              <a:latin typeface="Comic Sans MS"/>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prstClr val="white"/>
              </a:solidFill>
              <a:effectLst/>
              <a:uLnTx/>
              <a:uFillTx/>
              <a:latin typeface="Comic Sans MS"/>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prstClr val="white"/>
              </a:solidFill>
              <a:effectLst/>
              <a:uLnTx/>
              <a:uFillTx/>
              <a:latin typeface="Comic Sans MS"/>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prstClr val="white"/>
              </a:solidFill>
              <a:effectLst/>
              <a:uLnTx/>
              <a:uFillTx/>
              <a:latin typeface="Comic Sans MS"/>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prstClr val="white"/>
              </a:solidFill>
              <a:effectLst/>
              <a:uLnTx/>
              <a:uFillTx/>
              <a:latin typeface="Comic Sans MS"/>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prstClr val="white"/>
              </a:solidFill>
              <a:effectLst/>
              <a:uLnTx/>
              <a:uFillTx/>
              <a:latin typeface="Comic Sans MS"/>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prstClr val="white"/>
              </a:solidFill>
              <a:effectLst/>
              <a:uLnTx/>
              <a:uFillTx/>
              <a:latin typeface="Comic Sans MS"/>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prstClr val="white"/>
              </a:solidFill>
              <a:effectLst/>
              <a:uLnTx/>
              <a:uFillTx/>
              <a:latin typeface="Comic Sans MS"/>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prstClr val="white"/>
              </a:solidFill>
              <a:effectLst/>
              <a:uLnTx/>
              <a:uFillTx/>
              <a:latin typeface="Comic Sans MS"/>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prstClr val="white"/>
              </a:solidFill>
              <a:effectLst/>
              <a:uLnTx/>
              <a:uFillTx/>
              <a:latin typeface="Comic Sans MS"/>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prstClr val="white"/>
              </a:solidFill>
              <a:effectLst/>
              <a:uLnTx/>
              <a:uFillTx/>
              <a:latin typeface="Comic Sans MS"/>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1" u="none" strike="noStrike" kern="1200" cap="none" spc="0" normalizeH="0" baseline="0" noProof="0" dirty="0">
              <a:ln>
                <a:noFill/>
              </a:ln>
              <a:solidFill>
                <a:prstClr val="white"/>
              </a:solidFill>
              <a:effectLst/>
              <a:uLnTx/>
              <a:uFillTx/>
              <a:latin typeface="Comic Sans MS"/>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dirty="0">
              <a:solidFill>
                <a:prstClr val="white"/>
              </a:solidFill>
              <a:latin typeface="Comic Sans MS"/>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prstClr val="white"/>
                </a:solidFill>
                <a:effectLst/>
                <a:uLnTx/>
                <a:uFillTx/>
                <a:latin typeface="Comic Sans MS"/>
                <a:ea typeface="+mn-ea"/>
                <a:cs typeface="Calibri"/>
              </a:rPr>
              <a:t>12-27-2023 | Jonathan Montoya</a:t>
            </a:r>
            <a:endParaRPr kumimoji="0" lang="en-US" sz="1800" b="0" i="1" u="none" strike="noStrike" kern="1200" cap="none" spc="0" normalizeH="0" baseline="0" noProof="0" dirty="0">
              <a:ln>
                <a:noFill/>
              </a:ln>
              <a:solidFill>
                <a:prstClr val="white"/>
              </a:solidFill>
              <a:effectLst/>
              <a:uLnTx/>
              <a:uFillTx/>
              <a:latin typeface="Comic Sans MS"/>
              <a:ea typeface="+mn-ea"/>
              <a:cs typeface="Calibri"/>
            </a:endParaRPr>
          </a:p>
        </p:txBody>
      </p:sp>
    </p:spTree>
    <p:extLst>
      <p:ext uri="{BB962C8B-B14F-4D97-AF65-F5344CB8AC3E}">
        <p14:creationId xmlns:p14="http://schemas.microsoft.com/office/powerpoint/2010/main" val="3280294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90">
          <a:fgClr>
            <a:schemeClr val="accent1">
              <a:lumMod val="50000"/>
            </a:schemeClr>
          </a:fgClr>
          <a:bgClr>
            <a:schemeClr val="accent1">
              <a:lumMod val="60000"/>
              <a:lumOff val="40000"/>
            </a:schemeClr>
          </a:bgClr>
        </a:patt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899E58-FD48-7CAC-5AA6-D6513C0FF516}"/>
              </a:ext>
            </a:extLst>
          </p:cNvPr>
          <p:cNvSpPr>
            <a:spLocks noGrp="1"/>
          </p:cNvSpPr>
          <p:nvPr>
            <p:ph type="title"/>
          </p:nvPr>
        </p:nvSpPr>
        <p:spPr>
          <a:xfrm>
            <a:off x="262168" y="107780"/>
            <a:ext cx="3881977" cy="1249374"/>
          </a:xfrm>
        </p:spPr>
        <p:txBody>
          <a:bodyPr vert="horz" lIns="91440" tIns="45720" rIns="91440" bIns="45720" rtlCol="0" anchor="b">
            <a:normAutofit/>
          </a:bodyPr>
          <a:lstStyle/>
          <a:p>
            <a:r>
              <a:rPr lang="en-US" sz="4000" b="1" kern="1200" dirty="0">
                <a:solidFill>
                  <a:srgbClr val="FFFFFF"/>
                </a:solidFill>
                <a:latin typeface="+mn-lt"/>
                <a:ea typeface="+mj-ea"/>
                <a:cs typeface="+mj-cs"/>
              </a:rPr>
              <a:t>IBM Cost of Data Breach Report</a:t>
            </a:r>
          </a:p>
        </p:txBody>
      </p:sp>
      <p:pic>
        <p:nvPicPr>
          <p:cNvPr id="11" name="Content Placeholder 10" descr="A screenshot of a graph&#10;&#10;Description automatically generated">
            <a:extLst>
              <a:ext uri="{FF2B5EF4-FFF2-40B4-BE49-F238E27FC236}">
                <a16:creationId xmlns:a16="http://schemas.microsoft.com/office/drawing/2014/main" id="{AAC12EED-6BBA-FC94-0D6E-7276F145051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674182" y="128665"/>
            <a:ext cx="6423076" cy="6632743"/>
          </a:xfrm>
        </p:spPr>
      </p:pic>
      <p:graphicFrame>
        <p:nvGraphicFramePr>
          <p:cNvPr id="39" name="TextBox 12">
            <a:extLst>
              <a:ext uri="{FF2B5EF4-FFF2-40B4-BE49-F238E27FC236}">
                <a16:creationId xmlns:a16="http://schemas.microsoft.com/office/drawing/2014/main" id="{6FF446C0-6BF0-C8FE-293F-7B2DC628CD2D}"/>
              </a:ext>
            </a:extLst>
          </p:cNvPr>
          <p:cNvGraphicFramePr/>
          <p:nvPr>
            <p:extLst>
              <p:ext uri="{D42A27DB-BD31-4B8C-83A1-F6EECF244321}">
                <p14:modId xmlns:p14="http://schemas.microsoft.com/office/powerpoint/2010/main" val="1795177779"/>
              </p:ext>
            </p:extLst>
          </p:nvPr>
        </p:nvGraphicFramePr>
        <p:xfrm>
          <a:off x="94742" y="1496563"/>
          <a:ext cx="5100223" cy="48013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1653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graphicEl>
                                              <a:dgm id="{C73386E2-056A-4299-A248-C5157CD56568}"/>
                                            </p:graphicEl>
                                          </p:spTgt>
                                        </p:tgtEl>
                                        <p:attrNameLst>
                                          <p:attrName>style.visibility</p:attrName>
                                        </p:attrNameLst>
                                      </p:cBhvr>
                                      <p:to>
                                        <p:strVal val="visible"/>
                                      </p:to>
                                    </p:set>
                                    <p:animEffect transition="in" filter="fade">
                                      <p:cBhvr>
                                        <p:cTn id="7" dur="500"/>
                                        <p:tgtEl>
                                          <p:spTgt spid="39">
                                            <p:graphicEl>
                                              <a:dgm id="{C73386E2-056A-4299-A248-C5157CD5656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graphicEl>
                                              <a:dgm id="{537B2FA7-DC32-4C70-B496-8C2AEDE6D1B9}"/>
                                            </p:graphicEl>
                                          </p:spTgt>
                                        </p:tgtEl>
                                        <p:attrNameLst>
                                          <p:attrName>style.visibility</p:attrName>
                                        </p:attrNameLst>
                                      </p:cBhvr>
                                      <p:to>
                                        <p:strVal val="visible"/>
                                      </p:to>
                                    </p:set>
                                    <p:animEffect transition="in" filter="fade">
                                      <p:cBhvr>
                                        <p:cTn id="12" dur="500"/>
                                        <p:tgtEl>
                                          <p:spTgt spid="39">
                                            <p:graphicEl>
                                              <a:dgm id="{537B2FA7-DC32-4C70-B496-8C2AEDE6D1B9}"/>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9">
                                            <p:graphicEl>
                                              <a:dgm id="{EEB23950-B9C6-436B-AD03-2B257F326460}"/>
                                            </p:graphicEl>
                                          </p:spTgt>
                                        </p:tgtEl>
                                        <p:attrNameLst>
                                          <p:attrName>style.visibility</p:attrName>
                                        </p:attrNameLst>
                                      </p:cBhvr>
                                      <p:to>
                                        <p:strVal val="visible"/>
                                      </p:to>
                                    </p:set>
                                    <p:animEffect transition="in" filter="fade">
                                      <p:cBhvr>
                                        <p:cTn id="15" dur="500"/>
                                        <p:tgtEl>
                                          <p:spTgt spid="39">
                                            <p:graphicEl>
                                              <a:dgm id="{EEB23950-B9C6-436B-AD03-2B257F326460}"/>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9">
                                            <p:graphicEl>
                                              <a:dgm id="{725270F5-EEDB-4E87-A5C5-83AD2E51F4E9}"/>
                                            </p:graphicEl>
                                          </p:spTgt>
                                        </p:tgtEl>
                                        <p:attrNameLst>
                                          <p:attrName>style.visibility</p:attrName>
                                        </p:attrNameLst>
                                      </p:cBhvr>
                                      <p:to>
                                        <p:strVal val="visible"/>
                                      </p:to>
                                    </p:set>
                                    <p:animEffect transition="in" filter="fade">
                                      <p:cBhvr>
                                        <p:cTn id="20" dur="500"/>
                                        <p:tgtEl>
                                          <p:spTgt spid="39">
                                            <p:graphicEl>
                                              <a:dgm id="{725270F5-EEDB-4E87-A5C5-83AD2E51F4E9}"/>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9">
                                            <p:graphicEl>
                                              <a:dgm id="{663599D9-FB10-4C0D-8D94-78B08D97DAA9}"/>
                                            </p:graphicEl>
                                          </p:spTgt>
                                        </p:tgtEl>
                                        <p:attrNameLst>
                                          <p:attrName>style.visibility</p:attrName>
                                        </p:attrNameLst>
                                      </p:cBhvr>
                                      <p:to>
                                        <p:strVal val="visible"/>
                                      </p:to>
                                    </p:set>
                                    <p:animEffect transition="in" filter="fade">
                                      <p:cBhvr>
                                        <p:cTn id="23" dur="500"/>
                                        <p:tgtEl>
                                          <p:spTgt spid="39">
                                            <p:graphicEl>
                                              <a:dgm id="{663599D9-FB10-4C0D-8D94-78B08D97DAA9}"/>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9">
                                            <p:graphicEl>
                                              <a:dgm id="{8E0FB254-3F7E-4237-B33A-D7F6B1163D29}"/>
                                            </p:graphicEl>
                                          </p:spTgt>
                                        </p:tgtEl>
                                        <p:attrNameLst>
                                          <p:attrName>style.visibility</p:attrName>
                                        </p:attrNameLst>
                                      </p:cBhvr>
                                      <p:to>
                                        <p:strVal val="visible"/>
                                      </p:to>
                                    </p:set>
                                    <p:animEffect transition="in" filter="fade">
                                      <p:cBhvr>
                                        <p:cTn id="28" dur="500"/>
                                        <p:tgtEl>
                                          <p:spTgt spid="39">
                                            <p:graphicEl>
                                              <a:dgm id="{8E0FB254-3F7E-4237-B33A-D7F6B1163D29}"/>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graphicEl>
                                              <a:dgm id="{F37EE7EA-424B-454B-B06F-1797D030AE86}"/>
                                            </p:graphicEl>
                                          </p:spTgt>
                                        </p:tgtEl>
                                        <p:attrNameLst>
                                          <p:attrName>style.visibility</p:attrName>
                                        </p:attrNameLst>
                                      </p:cBhvr>
                                      <p:to>
                                        <p:strVal val="visible"/>
                                      </p:to>
                                    </p:set>
                                    <p:animEffect transition="in" filter="fade">
                                      <p:cBhvr>
                                        <p:cTn id="31" dur="500"/>
                                        <p:tgtEl>
                                          <p:spTgt spid="39">
                                            <p:graphicEl>
                                              <a:dgm id="{F37EE7EA-424B-454B-B06F-1797D030AE86}"/>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
                                            <p:graphicEl>
                                              <a:dgm id="{93F5D013-7DAD-4DC8-94FB-2A43E1F5EAE6}"/>
                                            </p:graphicEl>
                                          </p:spTgt>
                                        </p:tgtEl>
                                        <p:attrNameLst>
                                          <p:attrName>style.visibility</p:attrName>
                                        </p:attrNameLst>
                                      </p:cBhvr>
                                      <p:to>
                                        <p:strVal val="visible"/>
                                      </p:to>
                                    </p:set>
                                    <p:animEffect transition="in" filter="fade">
                                      <p:cBhvr>
                                        <p:cTn id="36" dur="500"/>
                                        <p:tgtEl>
                                          <p:spTgt spid="39">
                                            <p:graphicEl>
                                              <a:dgm id="{93F5D013-7DAD-4DC8-94FB-2A43E1F5EAE6}"/>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
                                            <p:graphicEl>
                                              <a:dgm id="{4E5B5BED-1689-44EB-A23C-4A27BCDFCFAD}"/>
                                            </p:graphicEl>
                                          </p:spTgt>
                                        </p:tgtEl>
                                        <p:attrNameLst>
                                          <p:attrName>style.visibility</p:attrName>
                                        </p:attrNameLst>
                                      </p:cBhvr>
                                      <p:to>
                                        <p:strVal val="visible"/>
                                      </p:to>
                                    </p:set>
                                    <p:animEffect transition="in" filter="fade">
                                      <p:cBhvr>
                                        <p:cTn id="39" dur="500"/>
                                        <p:tgtEl>
                                          <p:spTgt spid="39">
                                            <p:graphicEl>
                                              <a:dgm id="{4E5B5BED-1689-44EB-A23C-4A27BCDFCFAD}"/>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9">
                                            <p:graphicEl>
                                              <a:dgm id="{30838A21-B7F5-41DA-AF5F-B92EA84CDF3A}"/>
                                            </p:graphicEl>
                                          </p:spTgt>
                                        </p:tgtEl>
                                        <p:attrNameLst>
                                          <p:attrName>style.visibility</p:attrName>
                                        </p:attrNameLst>
                                      </p:cBhvr>
                                      <p:to>
                                        <p:strVal val="visible"/>
                                      </p:to>
                                    </p:set>
                                    <p:animEffect transition="in" filter="fade">
                                      <p:cBhvr>
                                        <p:cTn id="44" dur="500"/>
                                        <p:tgtEl>
                                          <p:spTgt spid="39">
                                            <p:graphicEl>
                                              <a:dgm id="{30838A21-B7F5-41DA-AF5F-B92EA84CDF3A}"/>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9">
                                            <p:graphicEl>
                                              <a:dgm id="{E8E3DD21-1A49-415E-8E4D-DFB09FA79AC9}"/>
                                            </p:graphicEl>
                                          </p:spTgt>
                                        </p:tgtEl>
                                        <p:attrNameLst>
                                          <p:attrName>style.visibility</p:attrName>
                                        </p:attrNameLst>
                                      </p:cBhvr>
                                      <p:to>
                                        <p:strVal val="visible"/>
                                      </p:to>
                                    </p:set>
                                    <p:animEffect transition="in" filter="fade">
                                      <p:cBhvr>
                                        <p:cTn id="47" dur="500"/>
                                        <p:tgtEl>
                                          <p:spTgt spid="39">
                                            <p:graphicEl>
                                              <a:dgm id="{E8E3DD21-1A49-415E-8E4D-DFB09FA79AC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uiExpand="1">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video game&#10;&#10;Description automatically generated">
            <a:extLst>
              <a:ext uri="{FF2B5EF4-FFF2-40B4-BE49-F238E27FC236}">
                <a16:creationId xmlns:a16="http://schemas.microsoft.com/office/drawing/2014/main" id="{342F7BB1-E271-D479-481C-290C0D586EC2}"/>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4144167" y="-2"/>
            <a:ext cx="8047834" cy="6858002"/>
          </a:xfrm>
          <a:prstGeom prst="rect">
            <a:avLst/>
          </a:prstGeom>
        </p:spPr>
      </p:pic>
      <p:grpSp>
        <p:nvGrpSpPr>
          <p:cNvPr id="13" name="Group 12">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4" name="Group 13">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2" name="Freeform: Shape 21">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5" name="Group 14">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6" name="Group 15">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0" name="Freeform: Shape 19">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7" name="Group 16">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18" name="Freeform: Shape 17">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4" name="Title 3">
            <a:extLst>
              <a:ext uri="{FF2B5EF4-FFF2-40B4-BE49-F238E27FC236}">
                <a16:creationId xmlns:a16="http://schemas.microsoft.com/office/drawing/2014/main" id="{75D46EB5-D41F-ED61-8598-77523210FFCF}"/>
              </a:ext>
            </a:extLst>
          </p:cNvPr>
          <p:cNvSpPr>
            <a:spLocks noGrp="1"/>
          </p:cNvSpPr>
          <p:nvPr>
            <p:ph type="title"/>
          </p:nvPr>
        </p:nvSpPr>
        <p:spPr>
          <a:xfrm>
            <a:off x="176972" y="122798"/>
            <a:ext cx="2655887" cy="921144"/>
          </a:xfrm>
        </p:spPr>
        <p:txBody>
          <a:bodyPr vert="horz" lIns="91440" tIns="45720" rIns="91440" bIns="45720" rtlCol="0" anchor="t">
            <a:normAutofit/>
          </a:bodyPr>
          <a:lstStyle/>
          <a:p>
            <a:r>
              <a:rPr lang="en-US" sz="4000" b="1" kern="1200" dirty="0">
                <a:solidFill>
                  <a:schemeClr val="tx1"/>
                </a:solidFill>
                <a:latin typeface="+mn-lt"/>
                <a:ea typeface="+mj-ea"/>
                <a:cs typeface="+mj-cs"/>
              </a:rPr>
              <a:t>Decrypted</a:t>
            </a:r>
          </a:p>
        </p:txBody>
      </p:sp>
      <p:sp>
        <p:nvSpPr>
          <p:cNvPr id="7" name="TextBox 6">
            <a:extLst>
              <a:ext uri="{FF2B5EF4-FFF2-40B4-BE49-F238E27FC236}">
                <a16:creationId xmlns:a16="http://schemas.microsoft.com/office/drawing/2014/main" id="{58AD36E9-2F22-D67B-0A5B-D84D6F50C6D7}"/>
              </a:ext>
            </a:extLst>
          </p:cNvPr>
          <p:cNvSpPr txBox="1"/>
          <p:nvPr/>
        </p:nvSpPr>
        <p:spPr>
          <a:xfrm>
            <a:off x="171856" y="906369"/>
            <a:ext cx="3515902" cy="5361468"/>
          </a:xfrm>
          <a:prstGeom prst="rect">
            <a:avLst/>
          </a:prstGeom>
          <a:noFill/>
        </p:spPr>
        <p:txBody>
          <a:bodyPr wrap="square" rtlCol="0">
            <a:spAutoFit/>
          </a:bodyPr>
          <a:lstStyle/>
          <a:p>
            <a:pPr lvl="0" indent="-228600">
              <a:lnSpc>
                <a:spcPct val="90000"/>
              </a:lnSpc>
              <a:spcAft>
                <a:spcPts val="600"/>
              </a:spcAft>
              <a:buFont typeface="Arial" panose="020B0604020202020204" pitchFamily="34" charset="0"/>
              <a:buChar char="•"/>
            </a:pPr>
            <a:r>
              <a:rPr lang="en-US" sz="1600" dirty="0"/>
              <a:t>FBI released a free decryption tool for the BlackCat Ransomware</a:t>
            </a:r>
          </a:p>
          <a:p>
            <a:pPr lvl="0" indent="-228600">
              <a:lnSpc>
                <a:spcPct val="90000"/>
              </a:lnSpc>
              <a:spcAft>
                <a:spcPts val="600"/>
              </a:spcAft>
              <a:buFont typeface="Arial" panose="020B0604020202020204" pitchFamily="34" charset="0"/>
              <a:buChar char="•"/>
            </a:pPr>
            <a:endParaRPr lang="en-US" sz="1600" dirty="0"/>
          </a:p>
          <a:p>
            <a:pPr lvl="0" indent="-228600">
              <a:lnSpc>
                <a:spcPct val="90000"/>
              </a:lnSpc>
              <a:spcAft>
                <a:spcPts val="600"/>
              </a:spcAft>
              <a:buFont typeface="Arial" panose="020B0604020202020204" pitchFamily="34" charset="0"/>
              <a:buChar char="•"/>
            </a:pPr>
            <a:r>
              <a:rPr lang="en-US" sz="1600" dirty="0"/>
              <a:t>This decryption tool allows over 500 victims to recover their filed locked by the malware</a:t>
            </a:r>
          </a:p>
          <a:p>
            <a:pPr lvl="0" indent="-228600">
              <a:lnSpc>
                <a:spcPct val="90000"/>
              </a:lnSpc>
              <a:spcAft>
                <a:spcPts val="600"/>
              </a:spcAft>
              <a:buFont typeface="Arial" panose="020B0604020202020204" pitchFamily="34" charset="0"/>
              <a:buChar char="•"/>
            </a:pPr>
            <a:endParaRPr lang="en-US" sz="1600" dirty="0"/>
          </a:p>
          <a:p>
            <a:pPr lvl="0" indent="-228600">
              <a:lnSpc>
                <a:spcPct val="90000"/>
              </a:lnSpc>
              <a:spcAft>
                <a:spcPts val="600"/>
              </a:spcAft>
              <a:buFont typeface="Arial" panose="020B0604020202020204" pitchFamily="34" charset="0"/>
              <a:buChar char="•"/>
            </a:pPr>
            <a:r>
              <a:rPr lang="en-US" sz="1600" dirty="0"/>
              <a:t>BackCat RaaS has breached the networks of over 1,000 victims and has illegally earned close to 300M as of mid-2023</a:t>
            </a:r>
          </a:p>
          <a:p>
            <a:pPr lvl="0" indent="-228600">
              <a:lnSpc>
                <a:spcPct val="90000"/>
              </a:lnSpc>
              <a:spcAft>
                <a:spcPts val="600"/>
              </a:spcAft>
              <a:buFont typeface="Arial" panose="020B0604020202020204" pitchFamily="34" charset="0"/>
              <a:buChar char="•"/>
            </a:pPr>
            <a:endParaRPr lang="en-US" sz="1600" dirty="0"/>
          </a:p>
          <a:p>
            <a:pPr lvl="0" indent="-228600">
              <a:lnSpc>
                <a:spcPct val="90000"/>
              </a:lnSpc>
              <a:spcAft>
                <a:spcPts val="600"/>
              </a:spcAft>
              <a:buFont typeface="Arial" panose="020B0604020202020204" pitchFamily="34" charset="0"/>
              <a:buChar char="•"/>
            </a:pPr>
            <a:r>
              <a:rPr lang="en-US" sz="1600" dirty="0"/>
              <a:t>BlackCat representative told vx-underground reporter that law enforcement only had access to an old key</a:t>
            </a:r>
          </a:p>
          <a:p>
            <a:pPr lvl="0" indent="-228600">
              <a:lnSpc>
                <a:spcPct val="90000"/>
              </a:lnSpc>
              <a:spcAft>
                <a:spcPts val="600"/>
              </a:spcAft>
              <a:buFont typeface="Arial" panose="020B0604020202020204" pitchFamily="34" charset="0"/>
              <a:buChar char="•"/>
            </a:pPr>
            <a:endParaRPr lang="en-US" sz="1600" dirty="0"/>
          </a:p>
          <a:p>
            <a:pPr lvl="0" indent="-228600">
              <a:lnSpc>
                <a:spcPct val="90000"/>
              </a:lnSpc>
              <a:spcAft>
                <a:spcPts val="600"/>
              </a:spcAft>
              <a:buFont typeface="Arial" panose="020B0604020202020204" pitchFamily="34" charset="0"/>
              <a:buChar char="•"/>
            </a:pPr>
            <a:r>
              <a:rPr lang="en-US" sz="1600" dirty="0"/>
              <a:t>Other RaaS groups like LockBit were quick to capitalize on the news by offering those who were still in “negotiations” their infrastructure</a:t>
            </a:r>
          </a:p>
        </p:txBody>
      </p:sp>
      <p:cxnSp>
        <p:nvCxnSpPr>
          <p:cNvPr id="12" name="Straight Connector 11">
            <a:extLst>
              <a:ext uri="{FF2B5EF4-FFF2-40B4-BE49-F238E27FC236}">
                <a16:creationId xmlns:a16="http://schemas.microsoft.com/office/drawing/2014/main" id="{2186FF54-E46D-54E4-8CAB-FC85EF411500}"/>
              </a:ext>
            </a:extLst>
          </p:cNvPr>
          <p:cNvCxnSpPr/>
          <p:nvPr/>
        </p:nvCxnSpPr>
        <p:spPr>
          <a:xfrm>
            <a:off x="171856" y="763051"/>
            <a:ext cx="26091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4864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fade">
                                      <p:cBhvr>
                                        <p:cTn id="11" dur="500"/>
                                        <p:tgtEl>
                                          <p:spTgt spid="7">
                                            <p:txEl>
                                              <p:pRg st="2" end="2"/>
                                            </p:txEl>
                                          </p:spTgt>
                                        </p:tgtEl>
                                      </p:cBhvr>
                                    </p:animEffect>
                                  </p:childTnLst>
                                </p:cTn>
                              </p:par>
                            </p:childTnLst>
                          </p:cTn>
                        </p:par>
                        <p:par>
                          <p:cTn id="12" fill="hold">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500"/>
                                        <p:tgtEl>
                                          <p:spTgt spid="7">
                                            <p:txEl>
                                              <p:pRg st="4" end="4"/>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7">
                                            <p:txEl>
                                              <p:pRg st="6" end="6"/>
                                            </p:txEl>
                                          </p:spTgt>
                                        </p:tgtEl>
                                        <p:attrNameLst>
                                          <p:attrName>style.visibility</p:attrName>
                                        </p:attrNameLst>
                                      </p:cBhvr>
                                      <p:to>
                                        <p:strVal val="visible"/>
                                      </p:to>
                                    </p:set>
                                    <p:animEffect transition="in" filter="fade">
                                      <p:cBhvr>
                                        <p:cTn id="19" dur="500"/>
                                        <p:tgtEl>
                                          <p:spTgt spid="7">
                                            <p:txEl>
                                              <p:pRg st="6" end="6"/>
                                            </p:txEl>
                                          </p:spTgt>
                                        </p:tgtEl>
                                      </p:cBhvr>
                                    </p:animEffect>
                                  </p:childTnLst>
                                </p:cTn>
                              </p:par>
                            </p:childTnLst>
                          </p:cTn>
                        </p:par>
                        <p:par>
                          <p:cTn id="20" fill="hold">
                            <p:stCondLst>
                              <p:cond delay="2750"/>
                            </p:stCondLst>
                            <p:childTnLst>
                              <p:par>
                                <p:cTn id="21" presetID="10" presetClass="entr" presetSubtype="0" fill="hold" grpId="0" nodeType="afterEffect">
                                  <p:stCondLst>
                                    <p:cond delay="250"/>
                                  </p:stCondLst>
                                  <p:childTnLst>
                                    <p:set>
                                      <p:cBhvr>
                                        <p:cTn id="22" dur="1" fill="hold">
                                          <p:stCondLst>
                                            <p:cond delay="0"/>
                                          </p:stCondLst>
                                        </p:cTn>
                                        <p:tgtEl>
                                          <p:spTgt spid="7">
                                            <p:txEl>
                                              <p:pRg st="8" end="8"/>
                                            </p:txEl>
                                          </p:spTgt>
                                        </p:tgtEl>
                                        <p:attrNameLst>
                                          <p:attrName>style.visibility</p:attrName>
                                        </p:attrNameLst>
                                      </p:cBhvr>
                                      <p:to>
                                        <p:strVal val="visible"/>
                                      </p:to>
                                    </p:set>
                                    <p:animEffect transition="in" filter="fade">
                                      <p:cBhvr>
                                        <p:cTn id="23"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tx1">
              <a:lumMod val="95000"/>
              <a:lumOff val="5000"/>
            </a:schemeClr>
          </a:fgClr>
          <a:bgClr>
            <a:schemeClr val="accent1">
              <a:lumMod val="50000"/>
            </a:schemeClr>
          </a:bgClr>
        </a:patt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787792-1317-094A-BA80-3BAE85F5639F}"/>
              </a:ext>
            </a:extLst>
          </p:cNvPr>
          <p:cNvSpPr txBox="1"/>
          <p:nvPr/>
        </p:nvSpPr>
        <p:spPr>
          <a:xfrm>
            <a:off x="481013" y="3752849"/>
            <a:ext cx="3759683" cy="245268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dirty="0">
                <a:solidFill>
                  <a:schemeClr val="bg1"/>
                </a:solidFill>
                <a:ea typeface="+mj-ea"/>
                <a:cs typeface="+mj-cs"/>
              </a:rPr>
              <a:t>JavaScript Malware Infection</a:t>
            </a:r>
          </a:p>
        </p:txBody>
      </p:sp>
      <p:pic>
        <p:nvPicPr>
          <p:cNvPr id="6" name="Content Placeholder 5" descr="A hand holding a key and money&#10;&#10;Description automatically generated">
            <a:extLst>
              <a:ext uri="{FF2B5EF4-FFF2-40B4-BE49-F238E27FC236}">
                <a16:creationId xmlns:a16="http://schemas.microsoft.com/office/drawing/2014/main" id="{192AF97D-90F8-D9EC-FD72-18ED958CD0E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260" b="36853"/>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4" name="Text Placeholder 3">
            <a:extLst>
              <a:ext uri="{FF2B5EF4-FFF2-40B4-BE49-F238E27FC236}">
                <a16:creationId xmlns:a16="http://schemas.microsoft.com/office/drawing/2014/main" id="{1835113C-EEDC-1E48-CDF4-9199F3C697E5}"/>
              </a:ext>
            </a:extLst>
          </p:cNvPr>
          <p:cNvSpPr>
            <a:spLocks noGrp="1"/>
          </p:cNvSpPr>
          <p:nvPr>
            <p:ph type="body" sz="half" idx="2"/>
          </p:nvPr>
        </p:nvSpPr>
        <p:spPr>
          <a:xfrm>
            <a:off x="4240696" y="3538330"/>
            <a:ext cx="7468699" cy="3235957"/>
          </a:xfrm>
        </p:spPr>
        <p:txBody>
          <a:bodyPr vert="horz" lIns="91440" tIns="45720" rIns="91440" bIns="45720" rtlCol="0" anchor="ctr">
            <a:normAutofit/>
          </a:bodyPr>
          <a:lstStyle/>
          <a:p>
            <a:pPr marL="285750" indent="-228600" fontAlgn="ctr">
              <a:spcBef>
                <a:spcPts val="0"/>
              </a:spcBef>
              <a:spcAft>
                <a:spcPts val="0"/>
              </a:spcAft>
              <a:buFont typeface="Arial" panose="020B0604020202020204" pitchFamily="34" charset="0"/>
              <a:buChar char="•"/>
            </a:pPr>
            <a:endParaRPr lang="en-US" dirty="0">
              <a:effectLst/>
            </a:endParaRPr>
          </a:p>
          <a:p>
            <a:pPr marL="285750" indent="-228600" fontAlgn="ctr">
              <a:spcBef>
                <a:spcPts val="0"/>
              </a:spcBef>
              <a:spcAft>
                <a:spcPts val="0"/>
              </a:spcAft>
              <a:buFont typeface="Arial" panose="020B0604020202020204" pitchFamily="34" charset="0"/>
              <a:buChar char="•"/>
            </a:pPr>
            <a:r>
              <a:rPr lang="en-US" b="1" dirty="0">
                <a:solidFill>
                  <a:schemeClr val="bg1"/>
                </a:solidFill>
                <a:effectLst/>
              </a:rPr>
              <a:t>Has been observed attempting to steal user’s online banking account credentials </a:t>
            </a:r>
          </a:p>
          <a:p>
            <a:pPr marL="57150" fontAlgn="ctr">
              <a:spcBef>
                <a:spcPts val="0"/>
              </a:spcBef>
              <a:spcAft>
                <a:spcPts val="0"/>
              </a:spcAft>
            </a:pPr>
            <a:endParaRPr lang="en-US" b="1" dirty="0">
              <a:solidFill>
                <a:schemeClr val="bg1"/>
              </a:solidFill>
              <a:effectLst/>
            </a:endParaRPr>
          </a:p>
          <a:p>
            <a:pPr marL="285750" indent="-228600" fontAlgn="ctr">
              <a:spcBef>
                <a:spcPts val="0"/>
              </a:spcBef>
              <a:spcAft>
                <a:spcPts val="0"/>
              </a:spcAft>
              <a:buFont typeface="Arial" panose="020B0604020202020204" pitchFamily="34" charset="0"/>
              <a:buChar char="•"/>
            </a:pPr>
            <a:r>
              <a:rPr lang="en-US" b="1" dirty="0">
                <a:solidFill>
                  <a:schemeClr val="bg1"/>
                </a:solidFill>
                <a:effectLst/>
              </a:rPr>
              <a:t>Estimated 50,00 infected user sessions across the globe</a:t>
            </a:r>
          </a:p>
          <a:p>
            <a:pPr marL="285750" indent="-228600" fontAlgn="ctr">
              <a:spcBef>
                <a:spcPts val="0"/>
              </a:spcBef>
              <a:spcAft>
                <a:spcPts val="0"/>
              </a:spcAft>
              <a:buFont typeface="Arial" panose="020B0604020202020204" pitchFamily="34" charset="0"/>
              <a:buChar char="•"/>
            </a:pPr>
            <a:endParaRPr lang="en-US" b="1" dirty="0">
              <a:solidFill>
                <a:schemeClr val="bg1"/>
              </a:solidFill>
              <a:effectLst/>
            </a:endParaRPr>
          </a:p>
          <a:p>
            <a:pPr marL="285750" indent="-228600" fontAlgn="ctr">
              <a:spcBef>
                <a:spcPts val="0"/>
              </a:spcBef>
              <a:spcAft>
                <a:spcPts val="0"/>
              </a:spcAft>
              <a:buFont typeface="Arial" panose="020B0604020202020204" pitchFamily="34" charset="0"/>
              <a:buChar char="•"/>
            </a:pPr>
            <a:r>
              <a:rPr lang="en-US" b="1" dirty="0">
                <a:solidFill>
                  <a:schemeClr val="bg1"/>
                </a:solidFill>
              </a:rPr>
              <a:t>W</a:t>
            </a:r>
            <a:r>
              <a:rPr lang="en-US" b="1" dirty="0">
                <a:solidFill>
                  <a:schemeClr val="bg1"/>
                </a:solidFill>
                <a:effectLst/>
              </a:rPr>
              <a:t>eb injection module delivered likely through phishing emails</a:t>
            </a:r>
          </a:p>
          <a:p>
            <a:pPr marL="285750" indent="-228600" fontAlgn="ctr">
              <a:spcBef>
                <a:spcPts val="0"/>
              </a:spcBef>
              <a:spcAft>
                <a:spcPts val="0"/>
              </a:spcAft>
              <a:buFont typeface="Arial" panose="020B0604020202020204" pitchFamily="34" charset="0"/>
              <a:buChar char="•"/>
            </a:pPr>
            <a:endParaRPr lang="en-US" b="1" dirty="0">
              <a:solidFill>
                <a:schemeClr val="bg1"/>
              </a:solidFill>
              <a:effectLst/>
            </a:endParaRPr>
          </a:p>
          <a:p>
            <a:pPr marL="285750" indent="-228600" fontAlgn="ctr">
              <a:spcBef>
                <a:spcPts val="0"/>
              </a:spcBef>
              <a:spcAft>
                <a:spcPts val="0"/>
              </a:spcAft>
              <a:buFont typeface="Arial" panose="020B0604020202020204" pitchFamily="34" charset="0"/>
              <a:buChar char="•"/>
            </a:pPr>
            <a:r>
              <a:rPr lang="en-US" b="1" dirty="0">
                <a:solidFill>
                  <a:schemeClr val="bg1"/>
                </a:solidFill>
                <a:effectLst/>
              </a:rPr>
              <a:t>Described as highly dynamic allowing it to adjust its flow of data to the C2 server or even erase traces of itself. This type of advanced code could possibly delay any immediate deployment, avoiding detection upon download</a:t>
            </a:r>
          </a:p>
          <a:p>
            <a:pPr marL="285750" indent="-228600" fontAlgn="ctr">
              <a:spcBef>
                <a:spcPts val="0"/>
              </a:spcBef>
              <a:spcAft>
                <a:spcPts val="0"/>
              </a:spcAft>
              <a:buFont typeface="Arial" panose="020B0604020202020204" pitchFamily="34" charset="0"/>
              <a:buChar char="•"/>
            </a:pPr>
            <a:endParaRPr lang="en-US" b="1" dirty="0">
              <a:solidFill>
                <a:schemeClr val="bg1"/>
              </a:solidFill>
              <a:effectLst/>
            </a:endParaRPr>
          </a:p>
          <a:p>
            <a:pPr marL="285750" indent="-228600" fontAlgn="ctr">
              <a:spcBef>
                <a:spcPts val="0"/>
              </a:spcBef>
              <a:spcAft>
                <a:spcPts val="0"/>
              </a:spcAft>
              <a:buFont typeface="Arial" panose="020B0604020202020204" pitchFamily="34" charset="0"/>
              <a:buChar char="•"/>
            </a:pPr>
            <a:r>
              <a:rPr lang="en-US" b="1" dirty="0">
                <a:solidFill>
                  <a:schemeClr val="bg1"/>
                </a:solidFill>
              </a:rPr>
              <a:t>W</a:t>
            </a:r>
            <a:r>
              <a:rPr lang="en-US" b="1" dirty="0">
                <a:solidFill>
                  <a:schemeClr val="bg1"/>
                </a:solidFill>
                <a:effectLst/>
              </a:rPr>
              <a:t>ill even display an error message after the user enters their credentials, saying something like this page is unavailable for the next 12 hours. This would give the attackers a window of opportunity to have free reign on the account</a:t>
            </a:r>
          </a:p>
          <a:p>
            <a:pPr indent="-228600">
              <a:buFont typeface="Arial" panose="020B0604020202020204" pitchFamily="34" charset="0"/>
              <a:buChar char="•"/>
            </a:pPr>
            <a:endParaRPr lang="en-US" sz="1300" dirty="0"/>
          </a:p>
        </p:txBody>
      </p:sp>
    </p:spTree>
    <p:extLst>
      <p:ext uri="{BB962C8B-B14F-4D97-AF65-F5344CB8AC3E}">
        <p14:creationId xmlns:p14="http://schemas.microsoft.com/office/powerpoint/2010/main" val="248610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4">
                                            <p:txEl>
                                              <p:pRg st="3" end="3"/>
                                            </p:txEl>
                                          </p:spTgt>
                                        </p:tgtEl>
                                        <p:attrNameLst>
                                          <p:attrName>style.visibility</p:attrName>
                                        </p:attrNameLst>
                                      </p:cBhvr>
                                      <p:to>
                                        <p:strVal val="visible"/>
                                      </p:to>
                                    </p:set>
                                    <p:animEffect transition="in" filter="fade">
                                      <p:cBhvr>
                                        <p:cTn id="11" dur="500"/>
                                        <p:tgtEl>
                                          <p:spTgt spid="4">
                                            <p:txEl>
                                              <p:pRg st="3" end="3"/>
                                            </p:txEl>
                                          </p:spTgt>
                                        </p:tgtEl>
                                      </p:cBhvr>
                                    </p:animEffect>
                                  </p:childTnLst>
                                </p:cTn>
                              </p:par>
                            </p:childTnLst>
                          </p:cTn>
                        </p:par>
                        <p:par>
                          <p:cTn id="12" fill="hold">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fade">
                                      <p:cBhvr>
                                        <p:cTn id="15" dur="500"/>
                                        <p:tgtEl>
                                          <p:spTgt spid="4">
                                            <p:txEl>
                                              <p:pRg st="5" end="5"/>
                                            </p:txEl>
                                          </p:spTgt>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4">
                                            <p:txEl>
                                              <p:pRg st="7" end="7"/>
                                            </p:txEl>
                                          </p:spTgt>
                                        </p:tgtEl>
                                        <p:attrNameLst>
                                          <p:attrName>style.visibility</p:attrName>
                                        </p:attrNameLst>
                                      </p:cBhvr>
                                      <p:to>
                                        <p:strVal val="visible"/>
                                      </p:to>
                                    </p:set>
                                    <p:animEffect transition="in" filter="fade">
                                      <p:cBhvr>
                                        <p:cTn id="19" dur="500"/>
                                        <p:tgtEl>
                                          <p:spTgt spid="4">
                                            <p:txEl>
                                              <p:pRg st="7" end="7"/>
                                            </p:txEl>
                                          </p:spTgt>
                                        </p:tgtEl>
                                      </p:cBhvr>
                                    </p:animEffect>
                                  </p:childTnLst>
                                </p:cTn>
                              </p:par>
                            </p:childTnLst>
                          </p:cTn>
                        </p:par>
                        <p:par>
                          <p:cTn id="20" fill="hold">
                            <p:stCondLst>
                              <p:cond delay="2750"/>
                            </p:stCondLst>
                            <p:childTnLst>
                              <p:par>
                                <p:cTn id="21" presetID="10" presetClass="entr" presetSubtype="0" fill="hold" grpId="0" nodeType="afterEffect">
                                  <p:stCondLst>
                                    <p:cond delay="250"/>
                                  </p:stCondLst>
                                  <p:childTnLst>
                                    <p:set>
                                      <p:cBhvr>
                                        <p:cTn id="22" dur="1" fill="hold">
                                          <p:stCondLst>
                                            <p:cond delay="0"/>
                                          </p:stCondLst>
                                        </p:cTn>
                                        <p:tgtEl>
                                          <p:spTgt spid="4">
                                            <p:txEl>
                                              <p:pRg st="9" end="9"/>
                                            </p:txEl>
                                          </p:spTgt>
                                        </p:tgtEl>
                                        <p:attrNameLst>
                                          <p:attrName>style.visibility</p:attrName>
                                        </p:attrNameLst>
                                      </p:cBhvr>
                                      <p:to>
                                        <p:strVal val="visible"/>
                                      </p:to>
                                    </p:set>
                                    <p:animEffect transition="in" filter="fade">
                                      <p:cBhvr>
                                        <p:cTn id="23"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rawing of a child sitting on a round puzzle piece&#10;&#10;Description automatically generated">
            <a:extLst>
              <a:ext uri="{FF2B5EF4-FFF2-40B4-BE49-F238E27FC236}">
                <a16:creationId xmlns:a16="http://schemas.microsoft.com/office/drawing/2014/main" id="{9754C693-72BD-B2FC-7D51-E0A78E4B03AC}"/>
              </a:ext>
            </a:extLst>
          </p:cNvPr>
          <p:cNvPicPr>
            <a:picLocks noChangeAspect="1"/>
          </p:cNvPicPr>
          <p:nvPr/>
        </p:nvPicPr>
        <p:blipFill rotWithShape="1">
          <a:blip r:embed="rId2"/>
          <a:srcRect r="16568" b="-2"/>
          <a:stretch/>
        </p:blipFill>
        <p:spPr>
          <a:xfrm>
            <a:off x="-1805" y="587064"/>
            <a:ext cx="12193805" cy="6263296"/>
          </a:xfrm>
          <a:prstGeom prst="rect">
            <a:avLst/>
          </a:prstGeom>
        </p:spPr>
      </p:pic>
      <p:sp>
        <p:nvSpPr>
          <p:cNvPr id="5" name="Rectangle 4">
            <a:extLst>
              <a:ext uri="{FF2B5EF4-FFF2-40B4-BE49-F238E27FC236}">
                <a16:creationId xmlns:a16="http://schemas.microsoft.com/office/drawing/2014/main" id="{03880C65-3B69-AB5C-1E12-BD0414E12EFC}"/>
              </a:ext>
            </a:extLst>
          </p:cNvPr>
          <p:cNvSpPr/>
          <p:nvPr/>
        </p:nvSpPr>
        <p:spPr>
          <a:xfrm>
            <a:off x="8374264" y="2036281"/>
            <a:ext cx="3700800" cy="4216032"/>
          </a:xfrm>
          <a:prstGeom prst="rect">
            <a:avLst/>
          </a:prstGeom>
          <a:gradFill>
            <a:gsLst>
              <a:gs pos="0">
                <a:schemeClr val="accent1">
                  <a:lumMod val="5000"/>
                  <a:lumOff val="95000"/>
                </a:schemeClr>
              </a:gs>
              <a:gs pos="74000">
                <a:schemeClr val="bg1">
                  <a:lumMod val="95000"/>
                </a:schemeClr>
              </a:gs>
              <a:gs pos="83000">
                <a:schemeClr val="bg1">
                  <a:lumMod val="95000"/>
                </a:schemeClr>
              </a:gs>
              <a:gs pos="91602">
                <a:schemeClr val="bg1">
                  <a:lumMod val="85000"/>
                </a:schemeClr>
              </a:gs>
              <a:gs pos="100000">
                <a:schemeClr val="bg1">
                  <a:lumMod val="85000"/>
                </a:schemeClr>
              </a:gs>
            </a:gsLst>
            <a:lin ang="5400000" scaled="1"/>
          </a:gra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D77371-9EAA-F01B-B014-A6D3F5B34914}"/>
              </a:ext>
            </a:extLst>
          </p:cNvPr>
          <p:cNvSpPr>
            <a:spLocks noGrp="1"/>
          </p:cNvSpPr>
          <p:nvPr>
            <p:ph type="title"/>
          </p:nvPr>
        </p:nvSpPr>
        <p:spPr>
          <a:xfrm>
            <a:off x="126317" y="33852"/>
            <a:ext cx="11201400" cy="1106424"/>
          </a:xfrm>
        </p:spPr>
        <p:txBody>
          <a:bodyPr>
            <a:normAutofit/>
          </a:bodyPr>
          <a:lstStyle/>
          <a:p>
            <a:r>
              <a:rPr lang="en-US" sz="4000" b="1" dirty="0">
                <a:latin typeface="Calibri"/>
                <a:ea typeface="Calibri Light"/>
                <a:cs typeface="Calibri Light"/>
              </a:rPr>
              <a:t>Sources</a:t>
            </a:r>
            <a:endParaRPr lang="en-US" sz="4000" b="1" dirty="0">
              <a:latin typeface="Calibri"/>
            </a:endParaRPr>
          </a:p>
        </p:txBody>
      </p:sp>
      <p:sp>
        <p:nvSpPr>
          <p:cNvPr id="3" name="Content Placeholder 2">
            <a:extLst>
              <a:ext uri="{FF2B5EF4-FFF2-40B4-BE49-F238E27FC236}">
                <a16:creationId xmlns:a16="http://schemas.microsoft.com/office/drawing/2014/main" id="{2A84C1C2-2B2D-2280-84ED-2CF278FB08D3}"/>
              </a:ext>
            </a:extLst>
          </p:cNvPr>
          <p:cNvSpPr>
            <a:spLocks noGrp="1"/>
          </p:cNvSpPr>
          <p:nvPr>
            <p:ph idx="1"/>
          </p:nvPr>
        </p:nvSpPr>
        <p:spPr>
          <a:xfrm>
            <a:off x="8563878" y="4718386"/>
            <a:ext cx="3551744" cy="1446560"/>
          </a:xfrm>
        </p:spPr>
        <p:txBody>
          <a:bodyPr vert="horz" lIns="91440" tIns="45720" rIns="91440" bIns="45720" rtlCol="0" anchor="ctr">
            <a:noAutofit/>
          </a:bodyPr>
          <a:lstStyle/>
          <a:p>
            <a:pPr fontAlgn="ctr"/>
            <a:r>
              <a:rPr lang="en-US" sz="1400" dirty="0">
                <a:hlinkClick r:id="rId3"/>
              </a:rPr>
              <a:t>https://thehackernews.com/2023/12/fbi-takes-down-blackcat-ransomware.html</a:t>
            </a:r>
            <a:endParaRPr lang="en-US" sz="1400" dirty="0"/>
          </a:p>
          <a:p>
            <a:pPr fontAlgn="ctr"/>
            <a:r>
              <a:rPr lang="en-US" sz="1400" dirty="0">
                <a:hlinkClick r:id="rId4"/>
              </a:rPr>
              <a:t>https://www.proofpoint.com/us/blog/security-awareness-training/2023-state-of-the-phish-findings-sneak-peek</a:t>
            </a:r>
            <a:r>
              <a:rPr lang="en-US" sz="1400" dirty="0"/>
              <a:t> </a:t>
            </a:r>
          </a:p>
          <a:p>
            <a:pPr fontAlgn="ctr"/>
            <a:r>
              <a:rPr lang="en-US" sz="1400" dirty="0">
                <a:hlinkClick r:id="rId5"/>
              </a:rPr>
              <a:t>https://www.microsoft.com/en-us/security/blog/2023/01/25/microsoft-security-reaches-another-milestone-comprehensive-customer-centric-solutions-drive-results/</a:t>
            </a:r>
            <a:endParaRPr lang="en-US" sz="1400" dirty="0"/>
          </a:p>
          <a:p>
            <a:pPr fontAlgn="ctr"/>
            <a:r>
              <a:rPr lang="en-US" sz="1400" dirty="0">
                <a:hlinkClick r:id="rId6"/>
              </a:rPr>
              <a:t>https://www.varonis.com/blog/data-breach-statistics</a:t>
            </a:r>
            <a:endParaRPr lang="en-US" sz="1400" dirty="0"/>
          </a:p>
          <a:p>
            <a:pPr fontAlgn="ctr"/>
            <a:r>
              <a:rPr lang="en-US" sz="1400" dirty="0">
                <a:hlinkClick r:id="rId7"/>
              </a:rPr>
              <a:t>https://www.ibm.com/reports/data-breach</a:t>
            </a:r>
            <a:endParaRPr lang="en-US" sz="1400" dirty="0"/>
          </a:p>
          <a:p>
            <a:pPr fontAlgn="ctr"/>
            <a:r>
              <a:rPr lang="en-US" sz="1400" dirty="0">
                <a:hlinkClick r:id="rId8"/>
              </a:rPr>
              <a:t>https://www.crowdstrike.com/cybersecurity-101/cyberattacks/supply-chain-attacks/</a:t>
            </a:r>
            <a:endParaRPr lang="en-US" sz="1400" dirty="0"/>
          </a:p>
          <a:p>
            <a:pPr fontAlgn="ctr"/>
            <a:r>
              <a:rPr lang="en-US" sz="1400" dirty="0">
                <a:hlinkClick r:id="rId9"/>
              </a:rPr>
              <a:t>https://thehackernews.com/2023/12/new-javascript-malware-targeted-50000.html</a:t>
            </a:r>
            <a:r>
              <a:rPr lang="en-US" sz="1400" dirty="0"/>
              <a:t> </a:t>
            </a:r>
          </a:p>
          <a:p>
            <a:pPr marL="0" indent="0" fontAlgn="ctr">
              <a:buNone/>
            </a:pPr>
            <a:endParaRPr lang="en-US" sz="900" dirty="0"/>
          </a:p>
          <a:p>
            <a:endParaRPr lang="en-US" sz="1400" dirty="0">
              <a:ea typeface="Calibri"/>
              <a:cs typeface="Calibri"/>
            </a:endParaRPr>
          </a:p>
          <a:p>
            <a:endParaRPr lang="en-US" sz="1400" dirty="0">
              <a:ea typeface="Calibri"/>
              <a:cs typeface="Calibri"/>
            </a:endParaRPr>
          </a:p>
          <a:p>
            <a:endParaRPr lang="en-US" sz="1400" dirty="0">
              <a:ea typeface="Calibri"/>
              <a:cs typeface="Calibri"/>
            </a:endParaRPr>
          </a:p>
          <a:p>
            <a:pPr marL="0" indent="0">
              <a:buNone/>
            </a:pPr>
            <a:endParaRPr lang="en-US" sz="1400" dirty="0">
              <a:ea typeface="Calibri"/>
              <a:cs typeface="Calibri"/>
            </a:endParaRPr>
          </a:p>
          <a:p>
            <a:endParaRPr lang="en-US" sz="1400" dirty="0">
              <a:ea typeface="Calibri"/>
              <a:cs typeface="Calibri"/>
            </a:endParaRPr>
          </a:p>
          <a:p>
            <a:pPr marL="0" indent="0">
              <a:buNone/>
            </a:pPr>
            <a:endParaRPr lang="en-US" sz="1400" dirty="0">
              <a:ea typeface="Calibri"/>
              <a:cs typeface="Calibri"/>
            </a:endParaRPr>
          </a:p>
          <a:p>
            <a:endParaRPr lang="en-US" sz="1100" dirty="0">
              <a:ea typeface="Calibri"/>
              <a:cs typeface="Calibri"/>
            </a:endParaRPr>
          </a:p>
          <a:p>
            <a:endParaRPr lang="en-US" sz="1100" dirty="0">
              <a:ea typeface="Calibri"/>
              <a:cs typeface="Calibri"/>
            </a:endParaRPr>
          </a:p>
        </p:txBody>
      </p:sp>
      <p:sp>
        <p:nvSpPr>
          <p:cNvPr id="6" name="Oval 5">
            <a:extLst>
              <a:ext uri="{FF2B5EF4-FFF2-40B4-BE49-F238E27FC236}">
                <a16:creationId xmlns:a16="http://schemas.microsoft.com/office/drawing/2014/main" id="{7646E7F6-6F38-BF11-2430-A1493C79F180}"/>
              </a:ext>
            </a:extLst>
          </p:cNvPr>
          <p:cNvSpPr/>
          <p:nvPr/>
        </p:nvSpPr>
        <p:spPr>
          <a:xfrm>
            <a:off x="8442204" y="2260753"/>
            <a:ext cx="162232" cy="15485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CC9629B5-43D0-61C7-059F-99B030D6FE26}"/>
              </a:ext>
            </a:extLst>
          </p:cNvPr>
          <p:cNvSpPr/>
          <p:nvPr/>
        </p:nvSpPr>
        <p:spPr>
          <a:xfrm>
            <a:off x="8442204" y="4010316"/>
            <a:ext cx="162232" cy="15485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DA404334-D7CF-AE03-6705-ED13E7D75918}"/>
              </a:ext>
            </a:extLst>
          </p:cNvPr>
          <p:cNvSpPr/>
          <p:nvPr/>
        </p:nvSpPr>
        <p:spPr>
          <a:xfrm>
            <a:off x="8442204" y="5605021"/>
            <a:ext cx="162232" cy="15485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66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1296</TotalTime>
  <Words>397</Words>
  <Application>Microsoft Office PowerPoint</Application>
  <PresentationFormat>Widescreen</PresentationFormat>
  <Paragraphs>66</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calibri light</vt:lpstr>
      <vt:lpstr>Comic Sans MS</vt:lpstr>
      <vt:lpstr>1_office theme</vt:lpstr>
      <vt:lpstr>Cyber Minutes </vt:lpstr>
      <vt:lpstr>IBM Cost of Data Breach Report</vt:lpstr>
      <vt:lpstr>Decrypted</vt:lpstr>
      <vt:lpstr>PowerPoint Presentation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Minutes Weekly </dc:title>
  <dc:creator>Jonathan Montoya</dc:creator>
  <cp:lastModifiedBy>Jonathan Montoya</cp:lastModifiedBy>
  <cp:revision>2</cp:revision>
  <dcterms:created xsi:type="dcterms:W3CDTF">2023-12-26T02:43:17Z</dcterms:created>
  <dcterms:modified xsi:type="dcterms:W3CDTF">2024-01-30T15:22:50Z</dcterms:modified>
</cp:coreProperties>
</file>