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6" autoAdjust="0"/>
    <p:restoredTop sz="94660"/>
  </p:normalViewPr>
  <p:slideViewPr>
    <p:cSldViewPr snapToGrid="0">
      <p:cViewPr>
        <p:scale>
          <a:sx n="50" d="100"/>
          <a:sy n="50" d="100"/>
        </p:scale>
        <p:origin x="-1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BAD52-0192-7146-905F-99F44D7DC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45D394-C578-03E8-0AE3-78A4B0BCA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11E4D-99FF-A2E6-B1D2-4DBC1AD1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624-FDE8-4F2E-8D52-88FC07128E7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821C7-0A2F-7420-184A-11FB2EFB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9E47E-E5D4-0D37-2CDC-AF21F6FD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CD08-3802-476A-AFCC-A7C12FF40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24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325C7-98FA-EE2F-86DA-0A2057D7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B54A47-4310-47FE-1516-18DC364F4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F0EA5-4C1D-3299-EBB9-6070E2C4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624-FDE8-4F2E-8D52-88FC07128E7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8C2E6-AF86-F6B9-7944-D2EDBFF0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E678D-D3BB-1BE8-0F62-9FE6A907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CD08-3802-476A-AFCC-A7C12FF40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86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F1E5BA-F094-95BA-7EE6-59E5C983F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B72FCA-79AB-8BAB-CE38-ACEF8AA6F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385DA-0DE4-C65F-681B-5624932A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624-FDE8-4F2E-8D52-88FC07128E7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0CB98E-79E5-DF47-C59D-41F6D08A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A54D6-3617-50C0-1C99-5B59F464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CD08-3802-476A-AFCC-A7C12FF40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45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26D22-D805-33D1-A094-1A21A660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C7A8A-8489-9786-6A75-465EE6ECB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B57D2-2B60-C7B9-D15F-8D7FFE8F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624-FDE8-4F2E-8D52-88FC07128E7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660E6-602E-E57A-6F25-70D99889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D6430-29C7-6419-793E-84AEB111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CD08-3802-476A-AFCC-A7C12FF40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36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36F1E-25BF-8097-F613-1E1A264A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34026E-BEC2-1111-33B5-9E160C377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4260F-556F-E667-757C-0C88EBC8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624-FDE8-4F2E-8D52-88FC07128E7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E2BBB-3A78-9FC4-A296-F530EFCD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3B2E8-B27A-87DF-B339-103EBB83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CD08-3802-476A-AFCC-A7C12FF40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61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F75EB-4469-CCC0-AB85-ECFBC99B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47B207-EBD9-E264-9807-0E9CEC474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061AD-8D4C-B3C4-207F-8BA81E273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20E4A-7E0B-3E0E-8030-112ADB35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624-FDE8-4F2E-8D52-88FC07128E7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AE911E-3E0F-12A7-8B5F-FA2FC19D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DF3725-4214-88D8-431E-FA16E1A7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CD08-3802-476A-AFCC-A7C12FF40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1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9910F-BD6F-E62E-A32A-A7F5E8D7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18A144-4634-1778-1A39-AFA4FD30D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45E517-BD8C-CDD2-BE5E-E9AD9E9EB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2BC168-5711-8DBF-9765-B7C89E522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411651-2C8F-0668-E6B9-488DA50CE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AD241B-29A3-1322-8C22-263985CF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624-FDE8-4F2E-8D52-88FC07128E7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27BA92-750F-59A1-2B6F-CAFC8750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8F92E-FF9B-6899-E513-EA451994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CD08-3802-476A-AFCC-A7C12FF40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8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8CB00-4EC2-11E2-BE33-DA32E2D0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FB7E9F-2094-C9CF-B266-EC53ABF7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624-FDE8-4F2E-8D52-88FC07128E7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091E3B-8FDB-AFEB-4DCE-437275D7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5DAC2-CEB2-556B-D3CE-DEDE6881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CD08-3802-476A-AFCC-A7C12FF40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5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12C330-FBBB-78E7-9C47-F55E7707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624-FDE8-4F2E-8D52-88FC07128E7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AA8334-08AC-DB47-42A1-0EBB3607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4B82FE-EAA3-3D85-20DD-207498EA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CD08-3802-476A-AFCC-A7C12FF40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7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DCB7E-5ADC-84B8-EA71-C634072F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6BD00-7DF3-CC89-97DD-E014200B8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7D2612-D694-277E-6F98-4D4631016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1128DB-5667-4249-512B-EB04830F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624-FDE8-4F2E-8D52-88FC07128E7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E31104-34FE-7489-A14B-28D45018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5903E6-693E-228A-AD91-44D801D1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CD08-3802-476A-AFCC-A7C12FF40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2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CB270-6C88-FA89-583E-05CAF5C9D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D1AC03-633A-68C3-75F3-F900FDC00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35F25-F316-618B-61FB-D86C581DA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9B30C4-F9CD-5778-2FA6-15244079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624-FDE8-4F2E-8D52-88FC07128E7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F17640-34D2-690B-CDEF-9AA38D9B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180F-C265-5254-066E-11212F2D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CD08-3802-476A-AFCC-A7C12FF40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55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0AB2AB-DC24-BDF5-417D-D90A203B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544939-D035-E019-603F-5A9B66196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50AEE-D485-7700-2AC9-8CB697D39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064624-FDE8-4F2E-8D52-88FC07128E7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61CD7F-9DA8-0B42-0FEC-9AD4278B6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E824D-9D62-D916-EDB2-FA04806BA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F7CD08-3802-476A-AFCC-A7C12FF40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18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080A96D-D2C9-B105-C615-F502709A0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2" y="123205"/>
            <a:ext cx="6805333" cy="19208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568B6D4-5420-A491-8147-401AB3960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963" y="3220878"/>
            <a:ext cx="4395955" cy="33561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2821E5C-0DFF-DC83-BA76-A06C83243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765" y="2313225"/>
            <a:ext cx="4443470" cy="42637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9AD9A1-8BC3-7C40-95C9-367B2718F55D}"/>
              </a:ext>
            </a:extLst>
          </p:cNvPr>
          <p:cNvSpPr txBox="1"/>
          <p:nvPr/>
        </p:nvSpPr>
        <p:spPr>
          <a:xfrm>
            <a:off x="6485" y="123205"/>
            <a:ext cx="5035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전부 정상인데 </a:t>
            </a:r>
            <a:r>
              <a:rPr lang="en-US" altLang="ko-KR" b="1" dirty="0">
                <a:solidFill>
                  <a:srgbClr val="FF0000"/>
                </a:solidFill>
              </a:rPr>
              <a:t>DBMS</a:t>
            </a:r>
            <a:r>
              <a:rPr lang="ko-KR" altLang="en-US" b="1" dirty="0">
                <a:solidFill>
                  <a:srgbClr val="FF0000"/>
                </a:solidFill>
              </a:rPr>
              <a:t>정보에 </a:t>
            </a:r>
            <a:r>
              <a:rPr lang="en-US" altLang="ko-KR" b="1" dirty="0">
                <a:solidFill>
                  <a:srgbClr val="FF0000"/>
                </a:solidFill>
              </a:rPr>
              <a:t>REAL</a:t>
            </a:r>
            <a:r>
              <a:rPr lang="ko-KR" altLang="en-US" b="1" dirty="0">
                <a:solidFill>
                  <a:srgbClr val="FF0000"/>
                </a:solidFill>
              </a:rPr>
              <a:t>로 나옵니다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확인이 필요합니다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C0540B-F54A-7D3C-59BF-59B5355500DE}"/>
              </a:ext>
            </a:extLst>
          </p:cNvPr>
          <p:cNvSpPr txBox="1"/>
          <p:nvPr/>
        </p:nvSpPr>
        <p:spPr>
          <a:xfrm>
            <a:off x="548640" y="1083635"/>
            <a:ext cx="327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AAWORKAT </a:t>
            </a:r>
            <a:r>
              <a:rPr lang="ko-KR" altLang="en-US" dirty="0"/>
              <a:t>통계 임시 테이블</a:t>
            </a:r>
          </a:p>
        </p:txBody>
      </p:sp>
    </p:spTree>
    <p:extLst>
      <p:ext uri="{BB962C8B-B14F-4D97-AF65-F5344CB8AC3E}">
        <p14:creationId xmlns:p14="http://schemas.microsoft.com/office/powerpoint/2010/main" val="2249285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chemeClr val="accent5">
                <a:lumMod val="20000"/>
                <a:lumOff val="80000"/>
              </a:schemeClr>
            </a:gs>
            <a:gs pos="83000">
              <a:schemeClr val="tx2">
                <a:lumMod val="50000"/>
                <a:lumOff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49166-A941-E220-AFBB-BB85844415BB}"/>
              </a:ext>
            </a:extLst>
          </p:cNvPr>
          <p:cNvSpPr txBox="1"/>
          <p:nvPr/>
        </p:nvSpPr>
        <p:spPr>
          <a:xfrm>
            <a:off x="692285" y="2009155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이 경우 어떻게 하나요</a:t>
            </a:r>
            <a:r>
              <a:rPr lang="en-US" altLang="ko-KR" b="1" dirty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9248-C320-E37C-70F2-5081D6FC7C82}"/>
              </a:ext>
            </a:extLst>
          </p:cNvPr>
          <p:cNvSpPr txBox="1"/>
          <p:nvPr/>
        </p:nvSpPr>
        <p:spPr>
          <a:xfrm>
            <a:off x="548640" y="1083635"/>
            <a:ext cx="382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666666"/>
                </a:solidFill>
                <a:effectLst/>
                <a:latin typeface="noto"/>
              </a:rPr>
              <a:t>ACPPIRIM</a:t>
            </a:r>
            <a:r>
              <a:rPr lang="en-US" altLang="ko-KR" dirty="0"/>
              <a:t> </a:t>
            </a:r>
            <a:r>
              <a:rPr lang="ko-KR" altLang="en-US" b="1" i="0" dirty="0" err="1">
                <a:solidFill>
                  <a:srgbClr val="666666"/>
                </a:solidFill>
                <a:effectLst/>
                <a:latin typeface="noto"/>
              </a:rPr>
              <a:t>희귀난치상병기본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"/>
              </a:rPr>
              <a:t> 테이블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20F2FD-E685-F913-8976-D22B1BCD6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665" y="3234901"/>
            <a:ext cx="9544050" cy="13734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E304F1-9179-1ABE-06A6-E1CFD5D76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320" y="229594"/>
            <a:ext cx="5036281" cy="28359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45EB46-909C-26B9-5C03-A59E9C2AB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266" y="4873320"/>
            <a:ext cx="10236335" cy="11173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F81E3D7-5814-A321-4514-F8CB81853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634" y="6152156"/>
            <a:ext cx="107918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87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chemeClr val="accent5">
                <a:lumMod val="20000"/>
                <a:lumOff val="80000"/>
              </a:schemeClr>
            </a:gs>
            <a:gs pos="83000">
              <a:schemeClr val="tx2">
                <a:lumMod val="50000"/>
                <a:lumOff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49166-A941-E220-AFBB-BB85844415BB}"/>
              </a:ext>
            </a:extLst>
          </p:cNvPr>
          <p:cNvSpPr txBox="1"/>
          <p:nvPr/>
        </p:nvSpPr>
        <p:spPr>
          <a:xfrm>
            <a:off x="692285" y="2009155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비고 타입 크기 변환 쿼리 입니다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9248-C320-E37C-70F2-5081D6FC7C82}"/>
              </a:ext>
            </a:extLst>
          </p:cNvPr>
          <p:cNvSpPr txBox="1"/>
          <p:nvPr/>
        </p:nvSpPr>
        <p:spPr>
          <a:xfrm>
            <a:off x="548640" y="1083635"/>
            <a:ext cx="3309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666666"/>
                </a:solidFill>
                <a:effectLst/>
                <a:latin typeface="noto"/>
              </a:rPr>
              <a:t>ACPPRPID</a:t>
            </a:r>
            <a:r>
              <a:rPr lang="en-US" altLang="ko-KR" dirty="0"/>
              <a:t> 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"/>
              </a:rPr>
              <a:t>환자보험정보</a:t>
            </a:r>
            <a:r>
              <a:rPr lang="ko-KR" altLang="en-US" dirty="0"/>
              <a:t>테이블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9A44B-0320-1E9A-4454-13FDD8C3D5F1}"/>
              </a:ext>
            </a:extLst>
          </p:cNvPr>
          <p:cNvSpPr txBox="1"/>
          <p:nvPr/>
        </p:nvSpPr>
        <p:spPr>
          <a:xfrm>
            <a:off x="449074" y="4980684"/>
            <a:ext cx="7276351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ACPPRPID </a:t>
            </a:r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MODIFY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RTRC_TGT_RMK </a:t>
            </a:r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VARCHAR2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4000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5488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chemeClr val="accent5">
                <a:lumMod val="20000"/>
                <a:lumOff val="80000"/>
              </a:schemeClr>
            </a:gs>
            <a:gs pos="83000">
              <a:schemeClr val="tx2">
                <a:lumMod val="50000"/>
                <a:lumOff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49166-A941-E220-AFBB-BB85844415BB}"/>
              </a:ext>
            </a:extLst>
          </p:cNvPr>
          <p:cNvSpPr txBox="1"/>
          <p:nvPr/>
        </p:nvSpPr>
        <p:spPr>
          <a:xfrm>
            <a:off x="692285" y="2009155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비고 타입 크기 변환 쿼리 입니다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9248-C320-E37C-70F2-5081D6FC7C82}"/>
              </a:ext>
            </a:extLst>
          </p:cNvPr>
          <p:cNvSpPr txBox="1"/>
          <p:nvPr/>
        </p:nvSpPr>
        <p:spPr>
          <a:xfrm>
            <a:off x="548640" y="1083635"/>
            <a:ext cx="3309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666666"/>
                </a:solidFill>
                <a:effectLst/>
                <a:latin typeface="noto"/>
              </a:rPr>
              <a:t>ACPPRPID</a:t>
            </a:r>
            <a:r>
              <a:rPr lang="en-US" altLang="ko-KR" dirty="0"/>
              <a:t> 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"/>
              </a:rPr>
              <a:t>환자보험정보</a:t>
            </a:r>
            <a:r>
              <a:rPr lang="ko-KR" altLang="en-US" dirty="0"/>
              <a:t>테이블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9A44B-0320-1E9A-4454-13FDD8C3D5F1}"/>
              </a:ext>
            </a:extLst>
          </p:cNvPr>
          <p:cNvSpPr txBox="1"/>
          <p:nvPr/>
        </p:nvSpPr>
        <p:spPr>
          <a:xfrm>
            <a:off x="449074" y="4980684"/>
            <a:ext cx="7276351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ACPPRPID </a:t>
            </a:r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MODIFY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RTRC_TGT_RMK </a:t>
            </a:r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VARCHAR2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4000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39875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chemeClr val="accent5">
                <a:lumMod val="20000"/>
                <a:lumOff val="80000"/>
              </a:schemeClr>
            </a:gs>
            <a:gs pos="83000">
              <a:schemeClr val="tx2">
                <a:lumMod val="50000"/>
                <a:lumOff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49166-A941-E220-AFBB-BB85844415BB}"/>
              </a:ext>
            </a:extLst>
          </p:cNvPr>
          <p:cNvSpPr txBox="1"/>
          <p:nvPr/>
        </p:nvSpPr>
        <p:spPr>
          <a:xfrm>
            <a:off x="692285" y="2009155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비고 타입 크기 변환 쿼리 입니다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9248-C320-E37C-70F2-5081D6FC7C82}"/>
              </a:ext>
            </a:extLst>
          </p:cNvPr>
          <p:cNvSpPr txBox="1"/>
          <p:nvPr/>
        </p:nvSpPr>
        <p:spPr>
          <a:xfrm>
            <a:off x="548640" y="1083635"/>
            <a:ext cx="3309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666666"/>
                </a:solidFill>
                <a:effectLst/>
                <a:latin typeface="noto"/>
              </a:rPr>
              <a:t>ACPPRPID</a:t>
            </a:r>
            <a:r>
              <a:rPr lang="en-US" altLang="ko-KR" dirty="0"/>
              <a:t> 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"/>
              </a:rPr>
              <a:t>환자보험정보</a:t>
            </a:r>
            <a:r>
              <a:rPr lang="ko-KR" altLang="en-US" dirty="0"/>
              <a:t>테이블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9A44B-0320-1E9A-4454-13FDD8C3D5F1}"/>
              </a:ext>
            </a:extLst>
          </p:cNvPr>
          <p:cNvSpPr txBox="1"/>
          <p:nvPr/>
        </p:nvSpPr>
        <p:spPr>
          <a:xfrm>
            <a:off x="449074" y="4980684"/>
            <a:ext cx="7276351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ACPPRPID </a:t>
            </a:r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MODIFY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RTRC_TGT_RMK </a:t>
            </a:r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VARCHAR2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4000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22737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chemeClr val="accent5">
                <a:lumMod val="20000"/>
                <a:lumOff val="80000"/>
              </a:schemeClr>
            </a:gs>
            <a:gs pos="83000">
              <a:schemeClr val="tx2">
                <a:lumMod val="50000"/>
                <a:lumOff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49166-A941-E220-AFBB-BB85844415BB}"/>
              </a:ext>
            </a:extLst>
          </p:cNvPr>
          <p:cNvSpPr txBox="1"/>
          <p:nvPr/>
        </p:nvSpPr>
        <p:spPr>
          <a:xfrm>
            <a:off x="692285" y="2009155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비고 타입 크기 변환 쿼리 입니다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9248-C320-E37C-70F2-5081D6FC7C82}"/>
              </a:ext>
            </a:extLst>
          </p:cNvPr>
          <p:cNvSpPr txBox="1"/>
          <p:nvPr/>
        </p:nvSpPr>
        <p:spPr>
          <a:xfrm>
            <a:off x="548640" y="1083635"/>
            <a:ext cx="3309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666666"/>
                </a:solidFill>
                <a:effectLst/>
                <a:latin typeface="noto"/>
              </a:rPr>
              <a:t>ACPPRPID</a:t>
            </a:r>
            <a:r>
              <a:rPr lang="en-US" altLang="ko-KR" dirty="0"/>
              <a:t> 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"/>
              </a:rPr>
              <a:t>환자보험정보</a:t>
            </a:r>
            <a:r>
              <a:rPr lang="ko-KR" altLang="en-US" dirty="0"/>
              <a:t>테이블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9A44B-0320-1E9A-4454-13FDD8C3D5F1}"/>
              </a:ext>
            </a:extLst>
          </p:cNvPr>
          <p:cNvSpPr txBox="1"/>
          <p:nvPr/>
        </p:nvSpPr>
        <p:spPr>
          <a:xfrm>
            <a:off x="449074" y="4980684"/>
            <a:ext cx="7276351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ACPPRPID </a:t>
            </a:r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MODIFY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RTRC_TGT_RMK </a:t>
            </a:r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VARCHAR2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4000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70621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chemeClr val="accent5">
                <a:lumMod val="20000"/>
                <a:lumOff val="80000"/>
              </a:schemeClr>
            </a:gs>
            <a:gs pos="83000">
              <a:schemeClr val="tx2">
                <a:lumMod val="50000"/>
                <a:lumOff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49166-A941-E220-AFBB-BB85844415BB}"/>
              </a:ext>
            </a:extLst>
          </p:cNvPr>
          <p:cNvSpPr txBox="1"/>
          <p:nvPr/>
        </p:nvSpPr>
        <p:spPr>
          <a:xfrm>
            <a:off x="692285" y="2009155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비고 타입 크기 변환 쿼리 입니다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9248-C320-E37C-70F2-5081D6FC7C82}"/>
              </a:ext>
            </a:extLst>
          </p:cNvPr>
          <p:cNvSpPr txBox="1"/>
          <p:nvPr/>
        </p:nvSpPr>
        <p:spPr>
          <a:xfrm>
            <a:off x="548640" y="1083635"/>
            <a:ext cx="3309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666666"/>
                </a:solidFill>
                <a:effectLst/>
                <a:latin typeface="noto"/>
              </a:rPr>
              <a:t>ACPPRPID</a:t>
            </a:r>
            <a:r>
              <a:rPr lang="en-US" altLang="ko-KR" dirty="0"/>
              <a:t> 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"/>
              </a:rPr>
              <a:t>환자보험정보</a:t>
            </a:r>
            <a:r>
              <a:rPr lang="ko-KR" altLang="en-US" dirty="0"/>
              <a:t>테이블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9A44B-0320-1E9A-4454-13FDD8C3D5F1}"/>
              </a:ext>
            </a:extLst>
          </p:cNvPr>
          <p:cNvSpPr txBox="1"/>
          <p:nvPr/>
        </p:nvSpPr>
        <p:spPr>
          <a:xfrm>
            <a:off x="449074" y="4980684"/>
            <a:ext cx="7276351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ACPPRPID </a:t>
            </a:r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MODIFY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RTRC_TGT_RMK </a:t>
            </a:r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VARCHAR2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4000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27025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chemeClr val="accent5">
                <a:lumMod val="20000"/>
                <a:lumOff val="80000"/>
              </a:schemeClr>
            </a:gs>
            <a:gs pos="83000">
              <a:schemeClr val="tx2">
                <a:lumMod val="50000"/>
                <a:lumOff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49166-A941-E220-AFBB-BB85844415BB}"/>
              </a:ext>
            </a:extLst>
          </p:cNvPr>
          <p:cNvSpPr txBox="1"/>
          <p:nvPr/>
        </p:nvSpPr>
        <p:spPr>
          <a:xfrm>
            <a:off x="692285" y="2009155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비고 타입 크기 변환 쿼리 입니다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9248-C320-E37C-70F2-5081D6FC7C82}"/>
              </a:ext>
            </a:extLst>
          </p:cNvPr>
          <p:cNvSpPr txBox="1"/>
          <p:nvPr/>
        </p:nvSpPr>
        <p:spPr>
          <a:xfrm>
            <a:off x="548640" y="1083635"/>
            <a:ext cx="3309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666666"/>
                </a:solidFill>
                <a:effectLst/>
                <a:latin typeface="noto"/>
              </a:rPr>
              <a:t>ACPPRPID</a:t>
            </a:r>
            <a:r>
              <a:rPr lang="en-US" altLang="ko-KR" dirty="0"/>
              <a:t> 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"/>
              </a:rPr>
              <a:t>환자보험정보</a:t>
            </a:r>
            <a:r>
              <a:rPr lang="ko-KR" altLang="en-US" dirty="0"/>
              <a:t>테이블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9A44B-0320-1E9A-4454-13FDD8C3D5F1}"/>
              </a:ext>
            </a:extLst>
          </p:cNvPr>
          <p:cNvSpPr txBox="1"/>
          <p:nvPr/>
        </p:nvSpPr>
        <p:spPr>
          <a:xfrm>
            <a:off x="449074" y="4980684"/>
            <a:ext cx="7276351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ACPPRPID </a:t>
            </a:r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MODIFY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RTRC_TGT_RMK </a:t>
            </a:r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VARCHAR2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4000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65677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chemeClr val="accent5">
                <a:lumMod val="20000"/>
                <a:lumOff val="80000"/>
              </a:schemeClr>
            </a:gs>
            <a:gs pos="83000">
              <a:schemeClr val="tx2">
                <a:lumMod val="50000"/>
                <a:lumOff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49166-A941-E220-AFBB-BB85844415BB}"/>
              </a:ext>
            </a:extLst>
          </p:cNvPr>
          <p:cNvSpPr txBox="1"/>
          <p:nvPr/>
        </p:nvSpPr>
        <p:spPr>
          <a:xfrm>
            <a:off x="692285" y="2009155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비고 타입 크기 변환 쿼리 입니다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9248-C320-E37C-70F2-5081D6FC7C82}"/>
              </a:ext>
            </a:extLst>
          </p:cNvPr>
          <p:cNvSpPr txBox="1"/>
          <p:nvPr/>
        </p:nvSpPr>
        <p:spPr>
          <a:xfrm>
            <a:off x="548640" y="1083635"/>
            <a:ext cx="3309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666666"/>
                </a:solidFill>
                <a:effectLst/>
                <a:latin typeface="noto"/>
              </a:rPr>
              <a:t>ACPPRPID</a:t>
            </a:r>
            <a:r>
              <a:rPr lang="en-US" altLang="ko-KR" dirty="0"/>
              <a:t> 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"/>
              </a:rPr>
              <a:t>환자보험정보</a:t>
            </a:r>
            <a:r>
              <a:rPr lang="ko-KR" altLang="en-US" dirty="0"/>
              <a:t>테이블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9A44B-0320-1E9A-4454-13FDD8C3D5F1}"/>
              </a:ext>
            </a:extLst>
          </p:cNvPr>
          <p:cNvSpPr txBox="1"/>
          <p:nvPr/>
        </p:nvSpPr>
        <p:spPr>
          <a:xfrm>
            <a:off x="449074" y="4980684"/>
            <a:ext cx="7276351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ACPPRPID </a:t>
            </a:r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MODIFY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RTRC_TGT_RMK </a:t>
            </a:r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VARCHAR2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4000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3783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32042EE-2078-33E0-C645-2E3CD46B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0" y="4331088"/>
            <a:ext cx="2492489" cy="24047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46FD92-3636-6062-3A67-7177C2702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157" y="181958"/>
            <a:ext cx="8137944" cy="23296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0AE695-2EF2-8A5C-6035-DB8B16BAC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243" y="2689289"/>
            <a:ext cx="4682886" cy="19581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DD2884-B500-1EC1-7BF0-1943287090A9}"/>
              </a:ext>
            </a:extLst>
          </p:cNvPr>
          <p:cNvSpPr txBox="1"/>
          <p:nvPr/>
        </p:nvSpPr>
        <p:spPr>
          <a:xfrm>
            <a:off x="6631279" y="4691068"/>
            <a:ext cx="5250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테이블 컬럼명이 이상합니다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확인이 필요합니다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일단 </a:t>
            </a:r>
            <a:r>
              <a:rPr lang="en-US" altLang="ko-KR" b="1" dirty="0">
                <a:solidFill>
                  <a:srgbClr val="FF0000"/>
                </a:solidFill>
              </a:rPr>
              <a:t>DA</a:t>
            </a:r>
            <a:r>
              <a:rPr lang="ko-KR" altLang="en-US" b="1" dirty="0">
                <a:solidFill>
                  <a:srgbClr val="FF0000"/>
                </a:solidFill>
              </a:rPr>
              <a:t>에서 다른 부분은 </a:t>
            </a:r>
            <a:r>
              <a:rPr lang="ko-KR" altLang="en-US" b="1" dirty="0" err="1">
                <a:solidFill>
                  <a:srgbClr val="FF0000"/>
                </a:solidFill>
              </a:rPr>
              <a:t>수정해뒀습니다</a:t>
            </a:r>
            <a:r>
              <a:rPr lang="en-US" altLang="ko-KR" b="1" dirty="0">
                <a:solidFill>
                  <a:srgbClr val="FF0000"/>
                </a:solidFill>
              </a:rPr>
              <a:t>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B19C9F-C7FC-FBBA-902A-648A7B05A04D}"/>
              </a:ext>
            </a:extLst>
          </p:cNvPr>
          <p:cNvSpPr txBox="1"/>
          <p:nvPr/>
        </p:nvSpPr>
        <p:spPr>
          <a:xfrm>
            <a:off x="6485" y="1162110"/>
            <a:ext cx="348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AAWORKTT </a:t>
            </a:r>
            <a:r>
              <a:rPr lang="en-US" altLang="ko-KR" dirty="0" err="1"/>
              <a:t>AAWORKTT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292DCF8-3E24-A9CD-5BC5-362807267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096" y="5515094"/>
            <a:ext cx="3244107" cy="12744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DC9733B-B4FA-6763-5928-3175EE584A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2453" y="2709952"/>
            <a:ext cx="4106368" cy="11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4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9F90FC-6F87-D476-48BE-96710CC64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666" y="2267564"/>
            <a:ext cx="4952453" cy="17135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08B9C7-CE2F-3DEF-CD3F-2DD7922C3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160" y="4137047"/>
            <a:ext cx="3953696" cy="20027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591F36-4DBF-CDF6-A6E8-98FA38A03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419" y="492537"/>
            <a:ext cx="8692055" cy="16190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1F1B63-7CC9-F85F-BDCF-BC5CBB975A9C}"/>
              </a:ext>
            </a:extLst>
          </p:cNvPr>
          <p:cNvSpPr txBox="1"/>
          <p:nvPr/>
        </p:nvSpPr>
        <p:spPr>
          <a:xfrm>
            <a:off x="0" y="4238647"/>
            <a:ext cx="7946406" cy="7017306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COMMENT ON COLUMN AAWORKTT.NUMDUM2 IS 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'number 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여유분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)(1)'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COMMENT ON COLUMN AAWORKTT.NUMDUM3 IS 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'number 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여유분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)(2)'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COMMENT ON COLUMN AAWORKTT.NUMDUM4 IS 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'number 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여유분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)(3)'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COMMENT ON COLUMN AAWORKTT.NUMDUM5 IS 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'number 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여유분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)(4)'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COMMENT ON COLUMN AAWORKTT.NUMDUM6 IS 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'number 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여유분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)(5)'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COMMENT ON COLUMN AAWORKTT.NUMDUM7 IS 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'number 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여유분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)(6)'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COMMENT ON COLUMN AAWORKTT.NUMDUM8 IS 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'number 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여유분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)(7)'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COMMENT ON COLUMN AAWORKTT.NUMDUM9 IS 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'number 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여유분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)(8)'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COMMENT ON COLUMN AAWORKTT.NUMDUM10 IS 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'number 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여유분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)(9)'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COMMENT ON COLUMN AAWORKTT.FLODUM2 IS 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'float 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여유분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)(1)'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COMMENT ON COLUMN AAWORKTT.FLODUM3 IS 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'float 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여유분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)(2)'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COMMENT ON COLUMN AAWORKTT.FLODUM4 IS 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'float 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여유분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)(3)'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COMMENT ON COLUMN AAWORKTT.FLODUM5 IS 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'float 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여유분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)(4)'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COMMENT ON COLUMN AAWORKTT.FLODUM6 IS 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'float 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여유분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)(5)'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COMMENT ON COLUMN AAWORKTT.FLODUM7 IS 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'float 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여유분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)(6)'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COMMENT ON COLUMN AAWORKTT.FLODUM8 IS 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'float 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여유분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)(7)'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COMMENT ON COLUMN AAWORKTT.FLODUM9 IS 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'float 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여유분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)(8)'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COMMENT ON COLUMN AAWORKTT.FLODUM10 IS 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'float 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여유분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)(9)'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COMMENT ON COLUMN AAWORKTT.DATDUM8 IS 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'date 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여유분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)(1)'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COMMENT ON COLUMN AAWORKTT.DATDUM9 IS 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'date 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여유분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)(2)'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COMMENT ON COLUMN AAWORKTT.DATDUM9 IS 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'date 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여유분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)(3)'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COMMENT ON COLUMN AAWORKTT.CHRDUM15 IS 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캐릭터 값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여유분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)(1)'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2142A4-6DF0-4D71-494A-41A5988F7E15}"/>
              </a:ext>
            </a:extLst>
          </p:cNvPr>
          <p:cNvSpPr txBox="1"/>
          <p:nvPr/>
        </p:nvSpPr>
        <p:spPr>
          <a:xfrm>
            <a:off x="36339" y="3740527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테이블 코멘트 수정 쿼리입니다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9AD0EC-7057-FEF4-A95A-D20ACC72A034}"/>
              </a:ext>
            </a:extLst>
          </p:cNvPr>
          <p:cNvSpPr txBox="1"/>
          <p:nvPr/>
        </p:nvSpPr>
        <p:spPr>
          <a:xfrm>
            <a:off x="354582" y="2870179"/>
            <a:ext cx="348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AAWORKTT </a:t>
            </a:r>
            <a:r>
              <a:rPr lang="en-US" altLang="ko-KR" dirty="0" err="1"/>
              <a:t>AAWORKTT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276655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956F87-A8B8-A6E9-ABFE-59F0D09B9B8A}"/>
              </a:ext>
            </a:extLst>
          </p:cNvPr>
          <p:cNvSpPr txBox="1"/>
          <p:nvPr/>
        </p:nvSpPr>
        <p:spPr>
          <a:xfrm>
            <a:off x="180014" y="86829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현재 </a:t>
            </a:r>
            <a:r>
              <a:rPr lang="en-US" altLang="ko-KR" b="1" dirty="0">
                <a:solidFill>
                  <a:srgbClr val="FFFF00"/>
                </a:solidFill>
              </a:rPr>
              <a:t>: </a:t>
            </a:r>
            <a:r>
              <a:rPr lang="ko-KR" altLang="en-US" b="1" dirty="0">
                <a:solidFill>
                  <a:srgbClr val="FFFF00"/>
                </a:solidFill>
              </a:rPr>
              <a:t>용어 신청 후 대기 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AFC68-27FF-D852-A430-AC3004BD6ABB}"/>
              </a:ext>
            </a:extLst>
          </p:cNvPr>
          <p:cNvSpPr txBox="1"/>
          <p:nvPr/>
        </p:nvSpPr>
        <p:spPr>
          <a:xfrm>
            <a:off x="180014" y="498958"/>
            <a:ext cx="347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666666"/>
                </a:solidFill>
                <a:effectLst/>
                <a:latin typeface="noto"/>
              </a:rPr>
              <a:t>ACPPRSAM</a:t>
            </a:r>
            <a:r>
              <a:rPr lang="en-US" altLang="ko-KR" dirty="0"/>
              <a:t> 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"/>
              </a:rPr>
              <a:t>산재환자기본 </a:t>
            </a:r>
            <a:r>
              <a:rPr lang="ko-KR" altLang="en-US" dirty="0"/>
              <a:t>테이블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F84622-B0DD-636A-DE0F-6F766D264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587" y="341283"/>
            <a:ext cx="6537399" cy="14233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2412D1-37DC-98B7-D77B-415785DAD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86" y="1808043"/>
            <a:ext cx="10934700" cy="6518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76A70F-E4F8-78EA-456E-66C8EE105DBC}"/>
              </a:ext>
            </a:extLst>
          </p:cNvPr>
          <p:cNvSpPr txBox="1"/>
          <p:nvPr/>
        </p:nvSpPr>
        <p:spPr>
          <a:xfrm>
            <a:off x="304800" y="6147385"/>
            <a:ext cx="7268336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COMMENT ON COLUMN ACPPRSAM.AFT_SYMP_YN IS 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이후증상여부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DDE652-1D78-4846-F8C7-F7F9613AAFDB}"/>
              </a:ext>
            </a:extLst>
          </p:cNvPr>
          <p:cNvSpPr txBox="1"/>
          <p:nvPr/>
        </p:nvSpPr>
        <p:spPr>
          <a:xfrm>
            <a:off x="760239" y="3323171"/>
            <a:ext cx="851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코멘트 명을 현재 사용중인 컬럼명에 맞게 수정 후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용어신청 승인 신청했습니다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이후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테이블 코멘트 수정 쿼리입니다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683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C6975C-2027-EA0E-9626-E14370DECFB3}"/>
              </a:ext>
            </a:extLst>
          </p:cNvPr>
          <p:cNvSpPr txBox="1"/>
          <p:nvPr/>
        </p:nvSpPr>
        <p:spPr>
          <a:xfrm>
            <a:off x="355885" y="92650"/>
            <a:ext cx="1090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DATAWARE</a:t>
            </a:r>
            <a:r>
              <a:rPr lang="ko-KR" altLang="en-US" b="1" dirty="0">
                <a:solidFill>
                  <a:srgbClr val="FF0000"/>
                </a:solidFill>
              </a:rPr>
              <a:t>에서 현재 화상은 </a:t>
            </a:r>
            <a:r>
              <a:rPr lang="en-US" altLang="ko-KR" b="1" dirty="0">
                <a:solidFill>
                  <a:srgbClr val="FF0000"/>
                </a:solidFill>
              </a:rPr>
              <a:t>SCLD</a:t>
            </a:r>
            <a:r>
              <a:rPr lang="ko-KR" altLang="en-US" b="1" dirty="0">
                <a:solidFill>
                  <a:srgbClr val="FF0000"/>
                </a:solidFill>
              </a:rPr>
              <a:t>로 되어있는데</a:t>
            </a:r>
            <a:r>
              <a:rPr lang="en-US" altLang="ko-KR" b="1" dirty="0">
                <a:solidFill>
                  <a:srgbClr val="FF0000"/>
                </a:solidFill>
              </a:rPr>
              <a:t>, BURN</a:t>
            </a:r>
            <a:r>
              <a:rPr lang="ko-KR" altLang="en-US" b="1" dirty="0">
                <a:solidFill>
                  <a:srgbClr val="FF0000"/>
                </a:solidFill>
              </a:rPr>
              <a:t>으로 단어 변경해야 할 지 확인이 필요합니다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49FA7-8DAB-768B-7823-91AF7A650D44}"/>
              </a:ext>
            </a:extLst>
          </p:cNvPr>
          <p:cNvSpPr txBox="1"/>
          <p:nvPr/>
        </p:nvSpPr>
        <p:spPr>
          <a:xfrm>
            <a:off x="355885" y="643627"/>
            <a:ext cx="465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666666"/>
                </a:solidFill>
                <a:effectLst/>
                <a:latin typeface="noto"/>
              </a:rPr>
              <a:t>ACPPRGHH</a:t>
            </a:r>
            <a:r>
              <a:rPr lang="en-US" altLang="ko-KR" dirty="0"/>
              <a:t> </a:t>
            </a:r>
            <a:r>
              <a:rPr lang="ko-KR" altLang="en-US" dirty="0" err="1"/>
              <a:t>중증산정특례신청서이력</a:t>
            </a:r>
            <a:r>
              <a:rPr lang="ko-KR" altLang="en-US" dirty="0"/>
              <a:t> 테이블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C21DFA-CFF7-2D0E-7B6F-22FA17D00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29" y="1894941"/>
            <a:ext cx="5397443" cy="25439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DDA443-3586-1D2E-3B56-1826B2F7C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418" y="2169499"/>
            <a:ext cx="5397443" cy="9974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FDCA31-B5CC-DA51-91D4-91F7FE3A3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071" y="461982"/>
            <a:ext cx="2524790" cy="1323975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E9DF77F-21C5-F25D-4DE2-924314799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020283"/>
              </p:ext>
            </p:extLst>
          </p:nvPr>
        </p:nvGraphicFramePr>
        <p:xfrm>
          <a:off x="2757486" y="4912658"/>
          <a:ext cx="82010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364">
                  <a:extLst>
                    <a:ext uri="{9D8B030D-6E8A-4147-A177-3AD203B41FA5}">
                      <a16:colId xmlns:a16="http://schemas.microsoft.com/office/drawing/2014/main" val="3271324704"/>
                    </a:ext>
                  </a:extLst>
                </a:gridCol>
                <a:gridCol w="2983282">
                  <a:extLst>
                    <a:ext uri="{9D8B030D-6E8A-4147-A177-3AD203B41FA5}">
                      <a16:colId xmlns:a16="http://schemas.microsoft.com/office/drawing/2014/main" val="2032655082"/>
                    </a:ext>
                  </a:extLst>
                </a:gridCol>
                <a:gridCol w="3020381">
                  <a:extLst>
                    <a:ext uri="{9D8B030D-6E8A-4147-A177-3AD203B41FA5}">
                      <a16:colId xmlns:a16="http://schemas.microsoft.com/office/drawing/2014/main" val="2465470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BURN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SCLD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71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TOBE </a:t>
                      </a:r>
                      <a:r>
                        <a:rPr lang="ko-KR" altLang="en-US" dirty="0"/>
                        <a:t>사용빈도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BURN</a:t>
                      </a:r>
                      <a:r>
                        <a:rPr lang="ko-KR" altLang="en-US" dirty="0"/>
                        <a:t> 보다 </a:t>
                      </a:r>
                      <a:r>
                        <a:rPr lang="en-US" altLang="ko-KR" b="1" dirty="0"/>
                        <a:t>SCLD</a:t>
                      </a:r>
                      <a:r>
                        <a:rPr lang="ko-KR" altLang="en-US" dirty="0"/>
                        <a:t>가 더 많습니다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37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컬럼명</a:t>
                      </a:r>
                      <a:r>
                        <a:rPr lang="ko-KR" altLang="en-US" dirty="0"/>
                        <a:t> 사용빈도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두개 테이블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개 컬럼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하나의 테이블 하나의 컬럼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39530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B616A75-B5EE-48FA-6E01-5E2C5E2500B2}"/>
              </a:ext>
            </a:extLst>
          </p:cNvPr>
          <p:cNvSpPr txBox="1"/>
          <p:nvPr/>
        </p:nvSpPr>
        <p:spPr>
          <a:xfrm>
            <a:off x="355885" y="1009938"/>
            <a:ext cx="462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666666"/>
                </a:solidFill>
                <a:effectLst/>
                <a:latin typeface="noto"/>
              </a:rPr>
              <a:t>ACPPRGHD</a:t>
            </a:r>
            <a:r>
              <a:rPr lang="en-US" altLang="ko-KR" dirty="0"/>
              <a:t>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"/>
              </a:rPr>
              <a:t>중증산정특례신청서정보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"/>
              </a:rPr>
              <a:t> 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35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DD75B8-7496-9FB1-2B6E-3208015A9370}"/>
              </a:ext>
            </a:extLst>
          </p:cNvPr>
          <p:cNvSpPr txBox="1"/>
          <p:nvPr/>
        </p:nvSpPr>
        <p:spPr>
          <a:xfrm>
            <a:off x="2416854" y="3218262"/>
            <a:ext cx="70640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DB</a:t>
            </a:r>
            <a:r>
              <a:rPr lang="ko-KR" altLang="en-US" b="1" dirty="0">
                <a:solidFill>
                  <a:srgbClr val="FF0000"/>
                </a:solidFill>
              </a:rPr>
              <a:t>에 코멘트명이 없습니다</a:t>
            </a:r>
            <a:r>
              <a:rPr lang="en-US" altLang="ko-KR" b="1" dirty="0">
                <a:solidFill>
                  <a:srgbClr val="FF0000"/>
                </a:solidFill>
              </a:rPr>
              <a:t>. LT</a:t>
            </a:r>
            <a:r>
              <a:rPr lang="ko-KR" altLang="en-US" b="1" dirty="0">
                <a:solidFill>
                  <a:srgbClr val="FF0000"/>
                </a:solidFill>
              </a:rPr>
              <a:t>가 </a:t>
            </a:r>
            <a:r>
              <a:rPr lang="en-US" altLang="ko-KR" b="1" dirty="0">
                <a:solidFill>
                  <a:srgbClr val="FF0000"/>
                </a:solidFill>
              </a:rPr>
              <a:t>LAST </a:t>
            </a:r>
            <a:r>
              <a:rPr lang="ko-KR" altLang="en-US" b="1" dirty="0">
                <a:solidFill>
                  <a:srgbClr val="FF0000"/>
                </a:solidFill>
              </a:rPr>
              <a:t>같은데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확인이 필요합니다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(LAST = </a:t>
            </a:r>
            <a:r>
              <a:rPr lang="ko-KR" altLang="en-US" b="1" dirty="0">
                <a:solidFill>
                  <a:srgbClr val="FF0000"/>
                </a:solidFill>
              </a:rPr>
              <a:t>표준에서 </a:t>
            </a:r>
            <a:r>
              <a:rPr lang="en-US" altLang="ko-KR" b="1" dirty="0">
                <a:solidFill>
                  <a:srgbClr val="FF0000"/>
                </a:solidFill>
              </a:rPr>
              <a:t>LST </a:t>
            </a:r>
            <a:r>
              <a:rPr lang="ko-KR" altLang="en-US" b="1" dirty="0">
                <a:solidFill>
                  <a:srgbClr val="FF0000"/>
                </a:solidFill>
              </a:rPr>
              <a:t>입니다</a:t>
            </a:r>
            <a:r>
              <a:rPr lang="en-US" altLang="ko-KR" b="1" dirty="0">
                <a:solidFill>
                  <a:srgbClr val="FF0000"/>
                </a:solidFill>
              </a:rPr>
              <a:t>.)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- TH1 : 1</a:t>
            </a:r>
            <a:r>
              <a:rPr lang="ko-KR" altLang="en-US" b="1" dirty="0">
                <a:solidFill>
                  <a:srgbClr val="FF0000"/>
                </a:solidFill>
              </a:rPr>
              <a:t>번째 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- LT : ???????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- DGRN : </a:t>
            </a:r>
            <a:r>
              <a:rPr lang="ko-KR" altLang="en-US" b="1" dirty="0">
                <a:solidFill>
                  <a:srgbClr val="FF0000"/>
                </a:solidFill>
              </a:rPr>
              <a:t>진단 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- YN : </a:t>
            </a:r>
            <a:r>
              <a:rPr lang="ko-KR" altLang="en-US" b="1" dirty="0">
                <a:solidFill>
                  <a:srgbClr val="FF0000"/>
                </a:solidFill>
              </a:rPr>
              <a:t>여부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A45FD-A107-D347-D935-ACA4228E00EE}"/>
              </a:ext>
            </a:extLst>
          </p:cNvPr>
          <p:cNvSpPr txBox="1"/>
          <p:nvPr/>
        </p:nvSpPr>
        <p:spPr>
          <a:xfrm>
            <a:off x="548640" y="1083635"/>
            <a:ext cx="462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666666"/>
                </a:solidFill>
                <a:effectLst/>
                <a:latin typeface="noto"/>
              </a:rPr>
              <a:t>ACPPRGHD</a:t>
            </a:r>
            <a:r>
              <a:rPr lang="en-US" altLang="ko-KR" dirty="0"/>
              <a:t>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"/>
              </a:rPr>
              <a:t>중증산정특례신청서정보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"/>
              </a:rPr>
              <a:t> 테이블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420B65-0559-1E02-1B94-E92BC2F0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109" y="3785476"/>
            <a:ext cx="5124450" cy="2466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07D923-B083-06BE-454C-121719E90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466" y="1608413"/>
            <a:ext cx="6929438" cy="15328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30E5B3-022B-B5EC-5A1D-566B2E9C8B32}"/>
              </a:ext>
            </a:extLst>
          </p:cNvPr>
          <p:cNvSpPr txBox="1"/>
          <p:nvPr/>
        </p:nvSpPr>
        <p:spPr>
          <a:xfrm>
            <a:off x="176878" y="5331491"/>
            <a:ext cx="6389891" cy="2308324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COMMENT ON COLUMN ACPPRGHD.TH1_LT_DGNS_YN IS 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COMMENT ON COLUMN ACPPRGHD.TH2_LT_DGNS_YN IS 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COMMENT ON COLUMN ACPPRGHD.TH3_LT_DGNS_YN IS 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COMMENT ON COLUMN ACPPRGHD.TH4_LT_DGNS_YN IS 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COMMENT ON COLUMN ACPPRGHD.TH5_LT_DGNS_YN IS 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COMMENT ON COLUMN ACPPRGHD.TH6_LT_DGNS_YN IS 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COMMENT ON COLUMN ACPPRGHD.TH61_LT_DGNS_YN IS 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COMMENT ON COLUMN ACPPRGHD.TH62_LT_DGNS_YN IS 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9928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CFBCC6-7612-33FD-0221-23BB83F00A89}"/>
              </a:ext>
            </a:extLst>
          </p:cNvPr>
          <p:cNvSpPr txBox="1"/>
          <p:nvPr/>
        </p:nvSpPr>
        <p:spPr>
          <a:xfrm>
            <a:off x="548640" y="1083635"/>
            <a:ext cx="416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666666"/>
                </a:solidFill>
                <a:effectLst/>
                <a:latin typeface="noto"/>
              </a:rPr>
              <a:t>ACPPRGCH</a:t>
            </a:r>
            <a:r>
              <a:rPr lang="en-US" altLang="ko-KR" dirty="0"/>
              <a:t> </a:t>
            </a:r>
            <a:r>
              <a:rPr lang="ko-KR" altLang="en-US" b="1" i="0" dirty="0" err="1">
                <a:solidFill>
                  <a:srgbClr val="666666"/>
                </a:solidFill>
                <a:effectLst/>
                <a:latin typeface="noto"/>
              </a:rPr>
              <a:t>중증진료확인증이력</a:t>
            </a:r>
            <a:r>
              <a:rPr lang="ko-KR" altLang="en-US" dirty="0"/>
              <a:t> 테이블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6D4664-574D-9E95-B631-C39E584A7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4" y="2917600"/>
            <a:ext cx="10001250" cy="908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30A598-0150-C78B-AF71-72560B4907E3}"/>
              </a:ext>
            </a:extLst>
          </p:cNvPr>
          <p:cNvSpPr txBox="1"/>
          <p:nvPr/>
        </p:nvSpPr>
        <p:spPr>
          <a:xfrm>
            <a:off x="942974" y="4033433"/>
            <a:ext cx="6300123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COMMENT ON COLUMN ACPPRGCH.CFMT_DT IS 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확인일자</a:t>
            </a:r>
            <a:r>
              <a:rPr lang="en-US" altLang="ko-K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9441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259248-C320-E37C-70F2-5081D6FC7C82}"/>
              </a:ext>
            </a:extLst>
          </p:cNvPr>
          <p:cNvSpPr txBox="1"/>
          <p:nvPr/>
        </p:nvSpPr>
        <p:spPr>
          <a:xfrm>
            <a:off x="548640" y="1083635"/>
            <a:ext cx="3309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666666"/>
                </a:solidFill>
                <a:effectLst/>
                <a:latin typeface="noto"/>
              </a:rPr>
              <a:t>ACPPRPID</a:t>
            </a:r>
            <a:r>
              <a:rPr lang="en-US" altLang="ko-KR" dirty="0"/>
              <a:t> 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"/>
              </a:rPr>
              <a:t>환자보험정보</a:t>
            </a:r>
            <a:r>
              <a:rPr lang="ko-KR" altLang="en-US" dirty="0"/>
              <a:t>테이블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9A44B-0320-1E9A-4454-13FDD8C3D5F1}"/>
              </a:ext>
            </a:extLst>
          </p:cNvPr>
          <p:cNvSpPr txBox="1"/>
          <p:nvPr/>
        </p:nvSpPr>
        <p:spPr>
          <a:xfrm>
            <a:off x="449074" y="4980684"/>
            <a:ext cx="7276351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ACPPRPID </a:t>
            </a:r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MODIFY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RTRC_TGT_RMK </a:t>
            </a:r>
            <a:r>
              <a:rPr lang="en-US" altLang="ko-KR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VARCHAR2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4000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22D48E-E2B3-3B01-F8B6-8C94B3520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9654"/>
            <a:ext cx="12192000" cy="111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7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chemeClr val="accent5">
                <a:lumMod val="20000"/>
                <a:lumOff val="80000"/>
              </a:schemeClr>
            </a:gs>
            <a:gs pos="83000">
              <a:schemeClr val="tx2">
                <a:lumMod val="50000"/>
                <a:lumOff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49166-A941-E220-AFBB-BB85844415BB}"/>
              </a:ext>
            </a:extLst>
          </p:cNvPr>
          <p:cNvSpPr txBox="1"/>
          <p:nvPr/>
        </p:nvSpPr>
        <p:spPr>
          <a:xfrm>
            <a:off x="548640" y="1661152"/>
            <a:ext cx="982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개인키가 </a:t>
            </a:r>
            <a:r>
              <a:rPr lang="en-US" altLang="ko-KR" b="1" dirty="0">
                <a:solidFill>
                  <a:srgbClr val="FF0000"/>
                </a:solidFill>
              </a:rPr>
              <a:t>DA/DH </a:t>
            </a:r>
            <a:r>
              <a:rPr lang="ko-KR" altLang="en-US" b="1" dirty="0">
                <a:solidFill>
                  <a:srgbClr val="FF0000"/>
                </a:solidFill>
              </a:rPr>
              <a:t>둘 다 정상 등록되어 있는데</a:t>
            </a:r>
            <a:r>
              <a:rPr lang="en-US" altLang="ko-KR" b="1" dirty="0">
                <a:solidFill>
                  <a:srgbClr val="FF0000"/>
                </a:solidFill>
              </a:rPr>
              <a:t>, DATAWARE</a:t>
            </a:r>
            <a:r>
              <a:rPr lang="ko-KR" altLang="en-US" b="1" dirty="0">
                <a:solidFill>
                  <a:srgbClr val="FF0000"/>
                </a:solidFill>
              </a:rPr>
              <a:t>에 표시됩니다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r>
              <a:rPr lang="ko-KR" altLang="en-US" b="1" dirty="0">
                <a:solidFill>
                  <a:srgbClr val="FF0000"/>
                </a:solidFill>
              </a:rPr>
              <a:t> 확인이 필요합니다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9248-C320-E37C-70F2-5081D6FC7C82}"/>
              </a:ext>
            </a:extLst>
          </p:cNvPr>
          <p:cNvSpPr txBox="1"/>
          <p:nvPr/>
        </p:nvSpPr>
        <p:spPr>
          <a:xfrm>
            <a:off x="548640" y="1083635"/>
            <a:ext cx="3309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666666"/>
                </a:solidFill>
                <a:effectLst/>
                <a:latin typeface="noto"/>
              </a:rPr>
              <a:t>ACPPRPID</a:t>
            </a:r>
            <a:r>
              <a:rPr lang="en-US" altLang="ko-KR" dirty="0"/>
              <a:t> 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"/>
              </a:rPr>
              <a:t>환자보험정보</a:t>
            </a:r>
            <a:r>
              <a:rPr lang="ko-KR" altLang="en-US" dirty="0"/>
              <a:t>테이블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DCD9B7-7687-C230-C293-6C705AB5F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180" y="3771860"/>
            <a:ext cx="4961747" cy="2748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9954A2-E299-19A7-99C1-5B64EA95D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72" y="2386343"/>
            <a:ext cx="10077855" cy="119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3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789</Words>
  <Application>Microsoft Office PowerPoint</Application>
  <PresentationFormat>와이드스크린</PresentationFormat>
  <Paragraphs>91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noto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김용록</dc:creator>
  <cp:lastModifiedBy>김용록</cp:lastModifiedBy>
  <cp:revision>40</cp:revision>
  <dcterms:created xsi:type="dcterms:W3CDTF">2024-09-03T04:42:52Z</dcterms:created>
  <dcterms:modified xsi:type="dcterms:W3CDTF">2024-09-04T07:47:18Z</dcterms:modified>
</cp:coreProperties>
</file>