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8T03:59:52.8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1,'1795'0,"-1604"13,3 0,-113-14,-59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8T03:59:54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1,'668'16,"-408"-8,-114-6,151 22,-32 3,-233-26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8T03:59:55.6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1,'1279'0,"-1255"1,-1 1,43 10,-45-7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8T03:59:59.2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570 1 24575,'-20'0'0,"0"0"0,0 2 0,1 0 0,-1 2 0,0 0 0,-34 12 0,43-11 0,1 0 0,-1 0 0,1 1 0,0 1 0,1 0 0,0 0 0,0 1 0,0 0 0,1 0 0,0 1 0,1 0 0,0 0 0,-7 12 0,-20 40 0,2 1 0,3 1 0,-35 115 0,37-81 0,-26 196 0,33-34 0,14 278 0,13-363 0,8 0 0,7-2 0,7 0 0,80 257 0,-42-230 0,8-3 0,9-4 0,153 258 0,-151-310 0,180 223 0,-191-278 0,2-3 0,5-4 0,129 98 0,-68-75 0,248 134 0,-296-187 0,3-4 0,2-4 0,200 50 0,-256-81 0,0-1 0,0-3 0,1-1 0,50-3 0,-66-3 0,0-1 0,0-1 0,0-2 0,-1-1 0,0-1 0,0-2 0,37-17 0,-4-4 0,0-3 0,-3-3 0,-1-2 0,74-66 0,-108 83 0,-2-2 0,0-1 0,-2 0 0,0-1 0,-2-1 0,-1-1 0,17-41 0,69-216 0,-89 244 0,54-168 0,77-261 0,-111 339 0,27-222 0,-34-687 0,-25 1021 0,-1 1 0,-1-1 0,-1 1 0,0-1 0,-1 1 0,-1 0 0,-1 0 0,-1 0 0,0 1 0,-11-20 0,-30-37 0,-100-123 0,42 62 0,31 38 0,-4 3 0,-5 3 0,-3 4 0,-148-115 0,-140-61 0,286 210 0,-2 4 0,-145-56 0,37 30 0,-696-227 0,759 270 0,-1 5 0,-1 7 0,0 6 0,-205 4 0,290 11-117,11-1-133,-1 1 1,1 3-1,0 1 0,-46 11 1,61-7-6577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8T04:00:01.1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5759 1127 24575,'-3'-1'0,"1"-1"0,-1 1 0,1-1 0,0 0 0,0 0 0,0 0 0,0 0 0,0 0 0,0 0 0,1 0 0,-1-1 0,1 1 0,0-1 0,-1 1 0,0-4 0,-6-9 0,-55-65 0,-2 3 0,-4 3 0,-3 3 0,-3 3 0,-3 3 0,-3 4 0,-2 3 0,-3 4 0,-1 4 0,-4 4 0,-1 4 0,-104-33 0,-21 12 0,-2 10 0,-307-34 0,-72 35 0,436 53 0,-207 27 0,320-23 0,-120 17 0,-290 76 0,-147 101 0,530-169 0,2 4 0,0 2 0,3 4 0,1 3 0,2 2 0,-91 81 0,116-88 0,1 1 0,-68 86 0,-90 170 0,188-272 0,-18 43 0,-5 11 0,-59 97 0,53-72-1365,32-80-5461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8T04:00:02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24575,'1'1'0,"0"-1"0,0 1 0,0 0 0,0-1 0,0 1 0,0 0 0,-1 0 0,1 0 0,0-1 0,0 1 0,-1 0 0,1 0 0,-1 0 0,1 0 0,0 0 0,-1 0 0,0 1 0,1-1 0,-1 0 0,0 0 0,0 0 0,1 1 0,7 36 0,-6-27 0,29 152 0,17 313 0,-18-121 0,71 638 0,-95-963 0,-6-29 0,1 0 0,-1-1 0,0 1 0,1 0 0,-1-1 0,1 1 0,-1-1 0,0 1 0,1-1 0,-1 1 0,1-1 0,-1 1 0,1-1 0,0 0 0,-1 1 0,1-1 0,-1 0 0,1 1 0,0-1 0,-1 0 0,1 0 0,0 1 0,0-1 0,2-1 0,-1 0 0,1 0 0,-1 0 0,1 0 0,-1 0 0,1 0 0,-1-1 0,0 1 0,0-1 0,0 1 0,0-1 0,0 0 0,0 0 0,0 0 0,0 0 0,2-4 0,137-196 0,-63 85 0,-5 13 0,217-302 0,-195 285 0,139-135 0,-224 247 22,0 1 1,1 0-1,22-13 0,3 0-1476,-21 10-5372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8T04:00:14.6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484.82544"/>
      <inkml:brushProperty name="anchorY" value="1435.11023"/>
      <inkml:brushProperty name="scaleFactor" value="0.5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8T04:00:14.6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484.82544"/>
      <inkml:brushProperty name="anchorY" value="1435.11023"/>
      <inkml:brushProperty name="scaleFactor" value="0.5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8T04:00:14.6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1484.82544"/>
      <inkml:brushProperty name="anchorY" value="1435.11023"/>
      <inkml:brushProperty name="scaleFactor" value="0.5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A8B0D-8A2E-4185-B751-791D29FE2FAF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A1FA-3523-45AC-8466-B6F2EAA769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712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1A1FA-3523-45AC-8466-B6F2EAA769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31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4DD0F-B894-075D-1259-99DBFA4FB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7D0D5D-C821-D805-36B7-492458871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C6138-577B-9B33-A5D3-6553B49E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D2D-6916-407E-A22B-676178789AE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0B1AFF-8EA7-A485-87EC-260156F5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F091E-D648-13CE-0529-B862DE53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3F9-E503-431F-BC6E-AD1DC64F0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19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C8575-AC6C-A10B-0E9A-305072B6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1EF756-7E97-5B70-F3F2-9E03D13C8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9DAFD-30A3-B36E-B720-B9EA7B5E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D2D-6916-407E-A22B-676178789AE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98DF45-484B-9E83-334B-40187C4C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8224F-7EE5-2880-387E-B28CEFD5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3F9-E503-431F-BC6E-AD1DC64F0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60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3412C5-357A-6CE1-E283-BBDF8A22E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16C10-902D-B336-D886-58EF79180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827888-8871-B809-F596-08FA5528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D2D-6916-407E-A22B-676178789AE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07ACF-D524-4370-4F4C-065961D5E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2B2B08-CFAC-5C00-098F-7BE9FF49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3F9-E503-431F-BC6E-AD1DC64F0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42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898B5-A7B6-C1B7-760E-2562D808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F291D-0DA4-A85F-2632-F6A89EC2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95F42-D932-55B1-30C4-46874174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D2D-6916-407E-A22B-676178789AE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4F900-719A-908D-E8F5-FFBDA874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0DBFF-2FD4-2550-4B97-59EE6F83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3F9-E503-431F-BC6E-AD1DC64F0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1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E9847-0F77-6F97-EE89-416FAB66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3B14F-ED8A-6155-C1AD-B88D4456E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3AB4AC-B00F-598D-5077-35FB42E1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D2D-6916-407E-A22B-676178789AE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E62D5-BBD7-2565-E78B-FB88E200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F6178-0108-FD90-DF2B-5BC3E65B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3F9-E503-431F-BC6E-AD1DC64F0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45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5D81B-3E1F-4D16-971A-40B0DB55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22E7F-6BB1-39ED-CFD0-EA523E732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3E253D-765F-6BB1-1D7B-2C919D964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B155C-CE75-7869-CF04-3E77EF40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D2D-6916-407E-A22B-676178789AE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AF4C60-D02B-D81E-E06F-A9028B5D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AE7B52-1191-504D-6B7C-758EE035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3F9-E503-431F-BC6E-AD1DC64F0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78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22D04-A967-030D-D186-04B37AE7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AB76C-E263-6696-D049-045E9093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DFAE43-70A0-3249-F1E2-7EE61B6F2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95E548-B105-6D73-7848-F46E5F3C6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F0B439-DE6C-7B6B-61BC-B884CC019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5336B1-E0FC-31C8-9708-44DAEFBD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D2D-6916-407E-A22B-676178789AE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C5B96A-CF3E-E31D-5FC0-1BE680A4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09B792-350D-EF49-8609-6FC45D6B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3F9-E503-431F-BC6E-AD1DC64F0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3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13DA3-B930-D001-6E0E-D513E3AB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FE1C0A-E4FB-8FA0-9AAE-57CE6DD5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D2D-6916-407E-A22B-676178789AE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3B5181-5E64-6417-A6FB-25B71C4D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A278CE-846F-A34A-4DBA-FB0A7F74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3F9-E503-431F-BC6E-AD1DC64F0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2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A1650C-AE37-8F13-9805-BC02BE1D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D2D-6916-407E-A22B-676178789AE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5EC481-B7AE-4D42-6994-5F6BA96C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392948-2B65-25B3-69D0-EC105E6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3F9-E503-431F-BC6E-AD1DC64F0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3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F0C06-985B-ADA1-143C-57F9E1D8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0E45B5-1703-014C-BBCF-E49D25300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AD9A5-41D1-4FCB-A4DC-C3B8D687E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5638D0-3FD3-BCF2-5713-AA0F6B13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D2D-6916-407E-A22B-676178789AE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DF9D8-2332-FAF5-25CC-4618CDA6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B1DE20-0E94-032D-A8CD-C8B0293B5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3F9-E503-431F-BC6E-AD1DC64F0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5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E09BB-2B19-8923-0EF8-DED53F61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91DE86-33D9-F485-E42C-D532407222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7F498C-8511-A9CB-D435-CFE30FE4D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D066E8-21E1-5430-0610-C47D562E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FD2D-6916-407E-A22B-676178789AE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233F61-D422-7953-F071-AED6D39E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7AA61-F96F-0E4D-3925-7B3B4C98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43F9-E503-431F-BC6E-AD1DC64F0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03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7EF00E-E1F5-D1F7-A677-B55C313F8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104B3B-2B27-5914-E84B-7F586C8C7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7DC201-4A7E-A9FF-F309-393B25911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01FD2D-6916-407E-A22B-676178789AE3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87909B-C399-B3A7-E956-51B7E8DA4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D7D007-5F43-D731-6DD8-6CB1A2F23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643F9-E503-431F-BC6E-AD1DC64F0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3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file:///\\100.5.186\&#50896;&#47924;&#48372;&#54744;_&#44277;&#50976;&#54260;&#45908;\&#53685;&#54633;&#53580;&#49828;&#53944;%20&#49464;&#54021;\&#44060;&#48156;&#44592;%20vcat%20&#47680;&#54000;van&#49444;&#51221;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file:///\\100.5.1.186\&#50896;&#47924;&#48372;&#54744;_&#44277;&#50976;&#54260;&#45908;\&#53685;&#54633;&#53580;&#49828;&#53944;%20&#49464;&#54021;\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7A0DA-7402-25CD-97D6-9BB50836B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리허설 관련 </a:t>
            </a:r>
            <a:r>
              <a:rPr lang="en-US" altLang="ko-KR" dirty="0"/>
              <a:t>NICE </a:t>
            </a:r>
            <a:r>
              <a:rPr lang="ko-KR" altLang="en-US" dirty="0"/>
              <a:t>에이전트</a:t>
            </a:r>
            <a:r>
              <a:rPr lang="en-US" altLang="ko-KR" dirty="0"/>
              <a:t> </a:t>
            </a:r>
            <a:r>
              <a:rPr lang="ko-KR" altLang="en-US" dirty="0"/>
              <a:t>테스트 결제 모드로 변경하기</a:t>
            </a:r>
          </a:p>
        </p:txBody>
      </p:sp>
    </p:spTree>
    <p:extLst>
      <p:ext uri="{BB962C8B-B14F-4D97-AF65-F5344CB8AC3E}">
        <p14:creationId xmlns:p14="http://schemas.microsoft.com/office/powerpoint/2010/main" val="339904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27785-B805-58A9-313A-1670BFD5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754" y="21691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참고자료</a:t>
            </a:r>
            <a:r>
              <a:rPr lang="en-US" altLang="ko-KR" sz="3600" dirty="0"/>
              <a:t>-NICE </a:t>
            </a:r>
            <a:r>
              <a:rPr lang="ko-KR" altLang="en-US" sz="3600" dirty="0"/>
              <a:t>에이전트 상에서의 결제 및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6A6265-5698-D0F5-E7FD-1E4EF880A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54" y="1542473"/>
            <a:ext cx="4959085" cy="49504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5692BE7-3070-79F5-C7A2-DC701D429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562" y="1542473"/>
            <a:ext cx="4959085" cy="491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55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8900-D500-5B97-9C15-80603F86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설정파일 백업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8E791-E3C6-9CE0-D708-1AD2BCE8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8" y="1788679"/>
            <a:ext cx="5036127" cy="262630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600" dirty="0"/>
              <a:t>리허설 때는 </a:t>
            </a:r>
            <a:r>
              <a:rPr lang="en-US" altLang="ko-KR" sz="1600" dirty="0"/>
              <a:t>NICE</a:t>
            </a:r>
            <a:r>
              <a:rPr lang="ko-KR" altLang="en-US" sz="1600" dirty="0"/>
              <a:t>에서 제공하는 테스트 결제망으로 결제를 하고 리허설 종료 후 정상 결제가 되도록 세팅해야 하기 때문에 설정파일을 백업합니다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r>
              <a:rPr lang="ko-KR" altLang="en-US" sz="1600" dirty="0"/>
              <a:t>리허설 때 사용할 자리의 </a:t>
            </a:r>
            <a:r>
              <a:rPr lang="en-US" altLang="ko-KR" sz="1600" dirty="0"/>
              <a:t>C:\NICEVCAT</a:t>
            </a:r>
            <a:r>
              <a:rPr lang="ko-KR" altLang="en-US" sz="1600" dirty="0"/>
              <a:t> 폴더 안에 있는 </a:t>
            </a:r>
            <a:endParaRPr lang="en-US" altLang="ko-KR" sz="1600" dirty="0"/>
          </a:p>
          <a:p>
            <a:pPr>
              <a:buFontTx/>
              <a:buChar char="-"/>
            </a:pPr>
            <a:r>
              <a:rPr lang="en-US" altLang="ko-KR" sz="1600" b="1" dirty="0">
                <a:solidFill>
                  <a:srgbClr val="FF0000"/>
                </a:solidFill>
              </a:rPr>
              <a:t>NiceOption.ini, MultiVanInfo.ini, NVCAT.ini </a:t>
            </a:r>
          </a:p>
          <a:p>
            <a:pPr>
              <a:buFontTx/>
              <a:buChar char="-"/>
            </a:pPr>
            <a:r>
              <a:rPr lang="ko-KR" altLang="en-US" sz="1600" dirty="0"/>
              <a:t>이 </a:t>
            </a:r>
            <a:r>
              <a:rPr lang="en-US" altLang="ko-KR" sz="1600" dirty="0"/>
              <a:t>3</a:t>
            </a:r>
            <a:r>
              <a:rPr lang="ko-KR" altLang="en-US" sz="1600" dirty="0"/>
              <a:t>개 파일을 복사해서 바탕화면에 </a:t>
            </a:r>
            <a:r>
              <a:rPr lang="en-US" altLang="ko-KR" sz="1600" dirty="0"/>
              <a:t>“</a:t>
            </a:r>
            <a:r>
              <a:rPr lang="ko-KR" altLang="en-US" sz="1600" dirty="0" err="1"/>
              <a:t>나이스설정백업</a:t>
            </a:r>
            <a:r>
              <a:rPr lang="en-US" altLang="ko-KR" sz="1600" dirty="0"/>
              <a:t>” </a:t>
            </a:r>
            <a:r>
              <a:rPr lang="ko-KR" altLang="en-US" sz="1600" dirty="0"/>
              <a:t>폴더를 만들고 거기에 넣어둡니다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68CD8C-6E6C-2BCE-EE15-17AD503CA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473" y="1422400"/>
            <a:ext cx="6307709" cy="4548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8D3FEDB-B1E4-51CB-2BBC-324E263F9336}"/>
                  </a:ext>
                </a:extLst>
              </p14:cNvPr>
              <p14:cNvContentPartPr/>
              <p14:nvPr/>
            </p14:nvContentPartPr>
            <p14:xfrm>
              <a:off x="8146367" y="2798469"/>
              <a:ext cx="822240" cy="97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8D3FEDB-B1E4-51CB-2BBC-324E263F93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2367" y="2690829"/>
                <a:ext cx="9298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08B6DDA-DDBC-40C1-F777-1EF82B356022}"/>
                  </a:ext>
                </a:extLst>
              </p14:cNvPr>
              <p14:cNvContentPartPr/>
              <p14:nvPr/>
            </p14:nvContentPartPr>
            <p14:xfrm>
              <a:off x="8173727" y="3592629"/>
              <a:ext cx="600840" cy="284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08B6DDA-DDBC-40C1-F777-1EF82B3560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0087" y="3484989"/>
                <a:ext cx="7084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AF1B58C-90A0-5428-83C3-8CA99CD8AAC1}"/>
                  </a:ext>
                </a:extLst>
              </p14:cNvPr>
              <p14:cNvContentPartPr/>
              <p14:nvPr/>
            </p14:nvContentPartPr>
            <p14:xfrm>
              <a:off x="8164727" y="3786669"/>
              <a:ext cx="509040" cy="75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AF1B58C-90A0-5428-83C3-8CA99CD8AA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11087" y="3679029"/>
                <a:ext cx="616680" cy="2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BD4CE6E0-3ACB-EB5E-F103-1CDBAB29971A}"/>
              </a:ext>
            </a:extLst>
          </p:cNvPr>
          <p:cNvGrpSpPr/>
          <p:nvPr/>
        </p:nvGrpSpPr>
        <p:grpSpPr>
          <a:xfrm>
            <a:off x="5800247" y="2263509"/>
            <a:ext cx="3650400" cy="2141640"/>
            <a:chOff x="5800247" y="2263509"/>
            <a:chExt cx="3650400" cy="214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A9F12F9-C7BF-4263-6195-4EC8E670694D}"/>
                    </a:ext>
                  </a:extLst>
                </p14:cNvPr>
                <p14:cNvContentPartPr/>
                <p14:nvPr/>
              </p14:nvContentPartPr>
              <p14:xfrm>
                <a:off x="7978247" y="2475189"/>
                <a:ext cx="1472400" cy="19299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A9F12F9-C7BF-4263-6195-4EC8E670694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72127" y="2469069"/>
                  <a:ext cx="1484640" cy="19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52EFE23-5A26-C3F7-83B2-C2D33D496446}"/>
                    </a:ext>
                  </a:extLst>
                </p14:cNvPr>
                <p14:cNvContentPartPr/>
                <p14:nvPr/>
              </p14:nvContentPartPr>
              <p14:xfrm>
                <a:off x="5944247" y="2263509"/>
                <a:ext cx="2073240" cy="6004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52EFE23-5A26-C3F7-83B2-C2D33D49644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38127" y="2257389"/>
                  <a:ext cx="208548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D4C4520-FC2F-1B6A-FF5A-21C6893DC671}"/>
                    </a:ext>
                  </a:extLst>
                </p14:cNvPr>
                <p14:cNvContentPartPr/>
                <p14:nvPr/>
              </p14:nvContentPartPr>
              <p14:xfrm>
                <a:off x="5800247" y="2493909"/>
                <a:ext cx="475560" cy="7560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D4C4520-FC2F-1B6A-FF5A-21C6893DC6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94127" y="2487789"/>
                  <a:ext cx="487800" cy="76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971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8900-D500-5B97-9C15-80603F86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8" y="247952"/>
            <a:ext cx="11710982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설정파일 바꾸기</a:t>
            </a:r>
            <a:r>
              <a:rPr lang="en-US" altLang="ko-KR" sz="3600" dirty="0"/>
              <a:t>(1) – NICE</a:t>
            </a:r>
            <a:r>
              <a:rPr lang="ko-KR" altLang="en-US" sz="3600" dirty="0"/>
              <a:t> 개발기로 설정 바꾸기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8E791-E3C6-9CE0-D708-1AD2BCE8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18" y="1178883"/>
            <a:ext cx="8736873" cy="69123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1600" dirty="0"/>
              <a:t>시스템 트레이에 올라와 있는 </a:t>
            </a:r>
            <a:r>
              <a:rPr lang="en-US" altLang="ko-KR" sz="1600" dirty="0"/>
              <a:t>NVCAT.exe </a:t>
            </a:r>
            <a:r>
              <a:rPr lang="ko-KR" altLang="en-US" sz="1600" dirty="0"/>
              <a:t>에이전트를 종료한 뒤 설정파일을 바꿔야 합니다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endParaRPr lang="ko-KR" altLang="en-US" sz="16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97E5FBE-F3E4-326D-C813-C9CF03D2BBE4}"/>
                  </a:ext>
                </a:extLst>
              </p14:cNvPr>
              <p14:cNvContentPartPr/>
              <p14:nvPr/>
            </p14:nvContentPartPr>
            <p14:xfrm>
              <a:off x="3084767" y="1154349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97E5FBE-F3E4-326D-C813-C9CF03D2BB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6127" y="114570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6A433DF-D20D-CD64-703C-C4D860FFA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374" y="1573515"/>
            <a:ext cx="1676634" cy="118126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BBB1681-5996-E9D8-50F0-70F243F03518}"/>
              </a:ext>
            </a:extLst>
          </p:cNvPr>
          <p:cNvSpPr txBox="1">
            <a:spLocks/>
          </p:cNvSpPr>
          <p:nvPr/>
        </p:nvSpPr>
        <p:spPr>
          <a:xfrm>
            <a:off x="277818" y="1612491"/>
            <a:ext cx="7573091" cy="4834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Tx/>
              <a:buChar char="-"/>
            </a:pPr>
            <a:r>
              <a:rPr lang="en-US" altLang="ko-KR" sz="1600" dirty="0"/>
              <a:t>C:\NICEVCAT\NiceOption.ini </a:t>
            </a:r>
            <a:r>
              <a:rPr lang="ko-KR" altLang="en-US" sz="1600" dirty="0"/>
              <a:t>파일에서 아래 항목들을 찾은 뒤 다음과 같이 변경합니다</a:t>
            </a:r>
            <a:r>
              <a:rPr lang="en-US" altLang="ko-KR" sz="1600" dirty="0"/>
              <a:t>. 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altLang="ko-KR" sz="1600" b="1" dirty="0"/>
              <a:t>KEY_DOWN_IP=203.234.227.191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altLang="ko-KR" sz="1600" b="1" dirty="0"/>
              <a:t>KEY_DOWN_PORT=7846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altLang="ko-KR" sz="1600" b="1" dirty="0"/>
              <a:t>RIP=203.234.227.191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altLang="ko-KR" sz="1600" b="1" dirty="0"/>
              <a:t>RPORT=7846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altLang="ko-KR" sz="1600" b="1" dirty="0"/>
              <a:t>NVCAT </a:t>
            </a:r>
            <a:r>
              <a:rPr lang="ko-KR" altLang="en-US" sz="1600" b="1" dirty="0"/>
              <a:t>키다운로드 세팅 및 </a:t>
            </a:r>
            <a:r>
              <a:rPr lang="en-US" altLang="ko-KR" sz="1600" b="1" dirty="0"/>
              <a:t>NICE </a:t>
            </a:r>
            <a:r>
              <a:rPr lang="ko-KR" altLang="en-US" sz="1600" b="1" dirty="0" err="1"/>
              <a:t>결제망</a:t>
            </a:r>
            <a:r>
              <a:rPr lang="ko-KR" altLang="en-US" sz="1600" b="1" dirty="0"/>
              <a:t> 세팅을 바꾸는 과정이라 보시면 됩니다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ko-KR" altLang="en-US" sz="2000" dirty="0">
                <a:solidFill>
                  <a:srgbClr val="FF0000"/>
                </a:solidFill>
              </a:rPr>
              <a:t>해당 설정은 </a:t>
            </a:r>
            <a:r>
              <a:rPr lang="en-US" altLang="ko-KR" sz="2000" dirty="0">
                <a:solidFill>
                  <a:srgbClr val="FF0000"/>
                </a:solidFill>
              </a:rPr>
              <a:t>NICE </a:t>
            </a:r>
            <a:r>
              <a:rPr lang="ko-KR" altLang="en-US" sz="2000" dirty="0">
                <a:solidFill>
                  <a:srgbClr val="FF0000"/>
                </a:solidFill>
              </a:rPr>
              <a:t>측에서 보라매병원 원내망에서 테스트 결제 가능하도록 열어준 </a:t>
            </a:r>
            <a:r>
              <a:rPr lang="en-US" altLang="ko-KR" sz="2000" dirty="0">
                <a:solidFill>
                  <a:srgbClr val="FF0000"/>
                </a:solidFill>
              </a:rPr>
              <a:t>IP</a:t>
            </a:r>
            <a:r>
              <a:rPr lang="ko-KR" altLang="en-US" sz="2000" dirty="0">
                <a:solidFill>
                  <a:srgbClr val="FF0000"/>
                </a:solidFill>
              </a:rPr>
              <a:t>입니다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en-US" altLang="ko-KR" sz="2000" dirty="0">
                <a:solidFill>
                  <a:srgbClr val="FF0000"/>
                </a:solidFill>
              </a:rPr>
              <a:t>(NiceOption.ini </a:t>
            </a:r>
            <a:r>
              <a:rPr lang="ko-KR" altLang="en-US" sz="2000" dirty="0">
                <a:solidFill>
                  <a:srgbClr val="FF0000"/>
                </a:solidFill>
              </a:rPr>
              <a:t>파일 사진은 결제 설정을 바꾸려는 자리의 해당파일을 열었을 때 나오는 예시입니다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  <a:p>
            <a:pPr>
              <a:buFontTx/>
              <a:buChar char="-"/>
            </a:pPr>
            <a:endParaRPr lang="ko-KR" altLang="en-US" sz="16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597287B-D48B-566F-8136-1703BCA47A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067" y="3055300"/>
            <a:ext cx="3471353" cy="33272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80B1223-B426-1A99-DCD2-D3F2B2C25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5876" y="1573515"/>
            <a:ext cx="1909896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8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8900-D500-5B97-9C15-80603F86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11" y="45994"/>
            <a:ext cx="11128598" cy="1290319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설정파일 바꾸기</a:t>
            </a:r>
            <a:r>
              <a:rPr lang="en-US" altLang="ko-KR" sz="2800" dirty="0"/>
              <a:t>(2) – </a:t>
            </a:r>
            <a:r>
              <a:rPr lang="ko-KR" altLang="en-US" sz="2800" dirty="0" err="1"/>
              <a:t>멀티밴</a:t>
            </a:r>
            <a:r>
              <a:rPr lang="ko-KR" altLang="en-US" sz="2800" dirty="0"/>
              <a:t> 설정을 </a:t>
            </a:r>
            <a:r>
              <a:rPr lang="en-US" altLang="ko-KR" sz="2800" dirty="0"/>
              <a:t>NICE, KIS</a:t>
            </a:r>
            <a:r>
              <a:rPr lang="ko-KR" altLang="en-US" sz="2800" dirty="0"/>
              <a:t> 개발기로 변경하기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97E5FBE-F3E4-326D-C813-C9CF03D2BBE4}"/>
                  </a:ext>
                </a:extLst>
              </p14:cNvPr>
              <p14:cNvContentPartPr/>
              <p14:nvPr/>
            </p14:nvContentPartPr>
            <p14:xfrm>
              <a:off x="3084767" y="1154349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97E5FBE-F3E4-326D-C813-C9CF03D2BB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6127" y="114570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BBB1681-5996-E9D8-50F0-70F243F03518}"/>
              </a:ext>
            </a:extLst>
          </p:cNvPr>
          <p:cNvSpPr txBox="1">
            <a:spLocks/>
          </p:cNvSpPr>
          <p:nvPr/>
        </p:nvSpPr>
        <p:spPr>
          <a:xfrm>
            <a:off x="379911" y="1336313"/>
            <a:ext cx="8736873" cy="504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1600" dirty="0"/>
              <a:t>C:\NICEVCAT\MultiVanInfo.ini </a:t>
            </a:r>
            <a:r>
              <a:rPr lang="ko-KR" altLang="en-US" sz="1600" dirty="0"/>
              <a:t>파일을 열어서</a:t>
            </a:r>
            <a:r>
              <a:rPr lang="en-US" altLang="ko-KR" sz="1600" dirty="0"/>
              <a:t>, NICE</a:t>
            </a:r>
            <a:r>
              <a:rPr lang="ko-KR" altLang="en-US" sz="1600" dirty="0"/>
              <a:t>와 </a:t>
            </a:r>
            <a:r>
              <a:rPr lang="en-US" altLang="ko-KR" sz="1600" dirty="0"/>
              <a:t>KIS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결제망</a:t>
            </a:r>
            <a:r>
              <a:rPr lang="ko-KR" altLang="en-US" sz="1600" dirty="0"/>
              <a:t> </a:t>
            </a:r>
            <a:r>
              <a:rPr lang="en-US" altLang="ko-KR" sz="1600" dirty="0"/>
              <a:t>IP</a:t>
            </a:r>
            <a:r>
              <a:rPr lang="ko-KR" altLang="en-US" sz="1600" dirty="0"/>
              <a:t>를 다음과 같이 변경합니다</a:t>
            </a:r>
            <a:r>
              <a:rPr lang="en-US" altLang="ko-KR" sz="1600" dirty="0"/>
              <a:t>.</a:t>
            </a:r>
          </a:p>
          <a:p>
            <a:pPr>
              <a:buFontTx/>
              <a:buChar char="-"/>
            </a:pPr>
            <a:r>
              <a:rPr lang="en-US" altLang="ko-KR" sz="1600" b="1" dirty="0"/>
              <a:t>NICE </a:t>
            </a:r>
            <a:r>
              <a:rPr lang="ko-KR" altLang="en-US" sz="1600" b="1" dirty="0"/>
              <a:t>결제정보</a:t>
            </a:r>
            <a:r>
              <a:rPr lang="en-US" altLang="ko-KR" sz="1600" b="1" dirty="0"/>
              <a:t>: VAN=NICE / KIS</a:t>
            </a:r>
            <a:r>
              <a:rPr lang="ko-KR" altLang="en-US" sz="1600" b="1" dirty="0"/>
              <a:t> 결제정보</a:t>
            </a:r>
            <a:r>
              <a:rPr lang="en-US" altLang="ko-KR" sz="1600" b="1" dirty="0"/>
              <a:t>: VAN = KIS</a:t>
            </a:r>
            <a:r>
              <a:rPr lang="ko-KR" altLang="en-US" sz="1600" b="1" dirty="0"/>
              <a:t>로 </a:t>
            </a:r>
            <a:r>
              <a:rPr lang="ko-KR" altLang="en-US" sz="1600" b="1" dirty="0" err="1"/>
              <a:t>세팅되어</a:t>
            </a:r>
            <a:r>
              <a:rPr lang="ko-KR" altLang="en-US" sz="1600" b="1" dirty="0"/>
              <a:t> 있습니다</a:t>
            </a:r>
            <a:r>
              <a:rPr lang="en-US" altLang="ko-KR" sz="1600" b="1" dirty="0"/>
              <a:t>.</a:t>
            </a:r>
          </a:p>
          <a:p>
            <a:pPr>
              <a:buFontTx/>
              <a:buChar char="-"/>
            </a:pPr>
            <a:r>
              <a:rPr lang="ko-KR" altLang="en-US" sz="1600" b="1" dirty="0"/>
              <a:t>아래 설정들은 </a:t>
            </a:r>
            <a:r>
              <a:rPr lang="en-US" altLang="ko-KR" sz="1600" b="1" dirty="0"/>
              <a:t>NICE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KIS</a:t>
            </a:r>
            <a:r>
              <a:rPr lang="ko-KR" altLang="en-US" sz="1600" b="1" dirty="0"/>
              <a:t>에서 보라매병원 원내망에서 테스트 결제가 가능하도록 오픈해준 </a:t>
            </a:r>
            <a:r>
              <a:rPr lang="en-US" altLang="ko-KR" sz="1600" b="1" dirty="0"/>
              <a:t>IP</a:t>
            </a:r>
            <a:r>
              <a:rPr lang="ko-KR" altLang="en-US" sz="1600" b="1" dirty="0"/>
              <a:t>와 포트입니다</a:t>
            </a:r>
            <a:r>
              <a:rPr lang="en-US" altLang="ko-KR" sz="1600" b="1" dirty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400" b="1" dirty="0"/>
              <a:t>NICE </a:t>
            </a:r>
            <a:r>
              <a:rPr lang="ko-KR" altLang="en-US" sz="2400" b="1" dirty="0"/>
              <a:t>테스트 결제 세팅</a:t>
            </a:r>
            <a:endParaRPr lang="en-US" altLang="ko-KR" sz="2400" b="1" dirty="0"/>
          </a:p>
          <a:p>
            <a:pPr>
              <a:buFontTx/>
              <a:buChar char="-"/>
            </a:pPr>
            <a:r>
              <a:rPr lang="en-US" altLang="ko-KR" sz="1600" b="1" dirty="0">
                <a:solidFill>
                  <a:srgbClr val="FF0000"/>
                </a:solidFill>
              </a:rPr>
              <a:t>VAN_IP=203.234.227.191</a:t>
            </a:r>
          </a:p>
          <a:p>
            <a:pPr>
              <a:buFontTx/>
              <a:buChar char="-"/>
            </a:pPr>
            <a:r>
              <a:rPr lang="en-US" altLang="ko-KR" sz="1600" b="1" dirty="0">
                <a:solidFill>
                  <a:srgbClr val="FF0000"/>
                </a:solidFill>
              </a:rPr>
              <a:t>VAN_PORT=7846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400" b="1" dirty="0"/>
              <a:t>KIS </a:t>
            </a:r>
            <a:r>
              <a:rPr lang="ko-KR" altLang="en-US" sz="2400" b="1" dirty="0"/>
              <a:t>테스트 결제 세팅</a:t>
            </a:r>
            <a:endParaRPr lang="en-US" altLang="ko-KR" sz="2400" b="1" dirty="0"/>
          </a:p>
          <a:p>
            <a:pPr>
              <a:buFontTx/>
              <a:buChar char="-"/>
            </a:pPr>
            <a:r>
              <a:rPr lang="en-US" altLang="ko-KR" sz="1600" b="1" dirty="0">
                <a:solidFill>
                  <a:srgbClr val="FF0000"/>
                </a:solidFill>
              </a:rPr>
              <a:t>VAN_IP=210.112.100.97</a:t>
            </a:r>
          </a:p>
          <a:p>
            <a:pPr>
              <a:buFontTx/>
              <a:buChar char="-"/>
            </a:pPr>
            <a:r>
              <a:rPr lang="en-US" altLang="ko-KR" sz="1600" b="1" dirty="0">
                <a:solidFill>
                  <a:srgbClr val="FF0000"/>
                </a:solidFill>
              </a:rPr>
              <a:t>VAN_PORT=50336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1600" b="1" dirty="0"/>
              <a:t>TCP_YN, VAN_RATE, COMN_CNT</a:t>
            </a:r>
            <a:r>
              <a:rPr lang="ko-KR" altLang="en-US" sz="1600" b="1" dirty="0"/>
              <a:t> 는 수정하지 않습니다</a:t>
            </a:r>
            <a:r>
              <a:rPr lang="en-US" altLang="ko-KR" sz="1600" b="1" dirty="0"/>
              <a:t>.(</a:t>
            </a:r>
            <a:r>
              <a:rPr lang="ko-KR" altLang="en-US" sz="1600" b="1" dirty="0"/>
              <a:t>각각 전용선여부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승인비율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순서입니다</a:t>
            </a:r>
            <a:r>
              <a:rPr lang="en-US" altLang="ko-KR" sz="1600" b="1" dirty="0"/>
              <a:t>.)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1600" b="1" dirty="0" err="1"/>
              <a:t>멀티밴설정</a:t>
            </a:r>
            <a:r>
              <a:rPr lang="ko-KR" altLang="en-US" sz="1600" b="1" dirty="0"/>
              <a:t> 변경 시 </a:t>
            </a:r>
            <a:r>
              <a:rPr lang="en-US" altLang="ko-KR" sz="1600" b="1" dirty="0">
                <a:hlinkClick r:id="rId4" action="ppaction://hlinkfile"/>
              </a:rPr>
              <a:t>\\100.5.186\</a:t>
            </a:r>
            <a:r>
              <a:rPr lang="ko-KR" altLang="en-US" sz="1600" b="1" dirty="0">
                <a:hlinkClick r:id="rId4" action="ppaction://hlinkfile"/>
              </a:rPr>
              <a:t>원무보험</a:t>
            </a:r>
            <a:r>
              <a:rPr lang="en-US" altLang="ko-KR" sz="1600" b="1" dirty="0">
                <a:hlinkClick r:id="rId4" action="ppaction://hlinkfile"/>
              </a:rPr>
              <a:t>_</a:t>
            </a:r>
            <a:r>
              <a:rPr lang="ko-KR" altLang="en-US" sz="1600" b="1" dirty="0" err="1">
                <a:hlinkClick r:id="rId4" action="ppaction://hlinkfile"/>
              </a:rPr>
              <a:t>공유폴더</a:t>
            </a:r>
            <a:r>
              <a:rPr lang="en-US" altLang="ko-KR" sz="1600" b="1" dirty="0">
                <a:hlinkClick r:id="rId4" action="ppaction://hlinkfile"/>
              </a:rPr>
              <a:t>\</a:t>
            </a:r>
            <a:r>
              <a:rPr lang="ko-KR" altLang="en-US" sz="1600" b="1" dirty="0">
                <a:hlinkClick r:id="rId4" action="ppaction://hlinkfile"/>
              </a:rPr>
              <a:t>통합테스트 세팅</a:t>
            </a:r>
            <a:r>
              <a:rPr lang="en-US" altLang="ko-KR" sz="1600" b="1" dirty="0">
                <a:hlinkClick r:id="rId4" action="ppaction://hlinkfile"/>
              </a:rPr>
              <a:t>\</a:t>
            </a:r>
            <a:r>
              <a:rPr lang="ko-KR" altLang="en-US" sz="1600" b="1" dirty="0" err="1">
                <a:hlinkClick r:id="rId4" action="ppaction://hlinkfile"/>
              </a:rPr>
              <a:t>개발기</a:t>
            </a:r>
            <a:r>
              <a:rPr lang="ko-KR" altLang="en-US" sz="1600" b="1" dirty="0">
                <a:hlinkClick r:id="rId4" action="ppaction://hlinkfile"/>
              </a:rPr>
              <a:t> </a:t>
            </a:r>
            <a:r>
              <a:rPr lang="en-US" altLang="ko-KR" sz="1600" b="1" dirty="0" err="1">
                <a:hlinkClick r:id="rId4" action="ppaction://hlinkfile"/>
              </a:rPr>
              <a:t>vcat</a:t>
            </a:r>
            <a:r>
              <a:rPr lang="en-US" altLang="ko-KR" sz="1600" b="1" dirty="0">
                <a:hlinkClick r:id="rId4" action="ppaction://hlinkfile"/>
              </a:rPr>
              <a:t> </a:t>
            </a:r>
            <a:r>
              <a:rPr lang="ko-KR" altLang="en-US" sz="1600" b="1" dirty="0">
                <a:hlinkClick r:id="rId4" action="ppaction://hlinkfile"/>
              </a:rPr>
              <a:t>멀티</a:t>
            </a:r>
            <a:r>
              <a:rPr lang="en-US" altLang="ko-KR" sz="1600" b="1" dirty="0">
                <a:hlinkClick r:id="rId4" action="ppaction://hlinkfile"/>
              </a:rPr>
              <a:t>van</a:t>
            </a:r>
            <a:r>
              <a:rPr lang="ko-KR" altLang="en-US" sz="1600" b="1" dirty="0">
                <a:hlinkClick r:id="rId4" action="ppaction://hlinkfile"/>
              </a:rPr>
              <a:t>설정</a:t>
            </a:r>
            <a:r>
              <a:rPr lang="en-US" altLang="ko-KR" sz="1600" b="1" dirty="0">
                <a:hlinkClick r:id="rId4" action="ppaction://hlinkfile"/>
              </a:rPr>
              <a:t>.</a:t>
            </a:r>
            <a:r>
              <a:rPr lang="en-US" altLang="ko-KR" sz="1600" b="1" dirty="0" err="1">
                <a:hlinkClick r:id="rId4" action="ppaction://hlinkfile"/>
              </a:rPr>
              <a:t>png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사진 파일을 참고해서 </a:t>
            </a:r>
            <a:r>
              <a:rPr lang="en-US" altLang="ko-KR" sz="1600" b="1" dirty="0"/>
              <a:t>NVCAT.exe </a:t>
            </a:r>
            <a:r>
              <a:rPr lang="ko-KR" altLang="en-US" sz="1600" b="1" dirty="0"/>
              <a:t>에이전트 상에서 변경해도 됩니다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E21282-BEF0-0875-EEAB-AAEE1C0C5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8877" y="1336313"/>
            <a:ext cx="2738482" cy="474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8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C8900-D500-5B97-9C15-80603F86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8" y="247952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변경한 설정파일 반영하기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97E5FBE-F3E4-326D-C813-C9CF03D2BBE4}"/>
                  </a:ext>
                </a:extLst>
              </p14:cNvPr>
              <p14:cNvContentPartPr/>
              <p14:nvPr/>
            </p14:nvContentPartPr>
            <p14:xfrm>
              <a:off x="3084767" y="1154349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97E5FBE-F3E4-326D-C813-C9CF03D2BB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6127" y="1145709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BBB1681-5996-E9D8-50F0-70F243F03518}"/>
              </a:ext>
            </a:extLst>
          </p:cNvPr>
          <p:cNvSpPr txBox="1">
            <a:spLocks/>
          </p:cNvSpPr>
          <p:nvPr/>
        </p:nvSpPr>
        <p:spPr>
          <a:xfrm>
            <a:off x="379911" y="1336313"/>
            <a:ext cx="8736873" cy="504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AE17D6-D284-D039-EC13-B1C698F744BE}"/>
              </a:ext>
            </a:extLst>
          </p:cNvPr>
          <p:cNvSpPr txBox="1"/>
          <p:nvPr/>
        </p:nvSpPr>
        <p:spPr>
          <a:xfrm>
            <a:off x="203200" y="1336313"/>
            <a:ext cx="7277895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프로그램 검색에서 </a:t>
            </a:r>
            <a:r>
              <a:rPr lang="en-US" altLang="ko-KR" dirty="0"/>
              <a:t>“NVCAT”</a:t>
            </a:r>
            <a:r>
              <a:rPr lang="ko-KR" altLang="en-US" dirty="0"/>
              <a:t>을 찾아 </a:t>
            </a:r>
            <a:r>
              <a:rPr lang="en-US" altLang="ko-KR" dirty="0"/>
              <a:t>NICE </a:t>
            </a:r>
            <a:r>
              <a:rPr lang="ko-KR" altLang="en-US" dirty="0"/>
              <a:t>에이전트를 실행합니다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</a:t>
            </a:r>
            <a:r>
              <a:rPr lang="ko-KR" altLang="en-US" dirty="0"/>
              <a:t>바탕화면에 </a:t>
            </a:r>
            <a:r>
              <a:rPr lang="en-US" altLang="ko-KR" dirty="0"/>
              <a:t>NVCAT </a:t>
            </a:r>
            <a:r>
              <a:rPr lang="ko-KR" altLang="en-US" dirty="0"/>
              <a:t>바로가기가 있다면 그걸로 실행해도 됩니다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2. NVCAT </a:t>
            </a:r>
            <a:r>
              <a:rPr lang="ko-KR" altLang="en-US" dirty="0"/>
              <a:t>환경설정 탭에서 </a:t>
            </a:r>
            <a:r>
              <a:rPr lang="en-US" altLang="ko-KR" dirty="0"/>
              <a:t>“</a:t>
            </a:r>
            <a:r>
              <a:rPr lang="ko-KR" altLang="en-US" dirty="0"/>
              <a:t>환경설정 불러오기</a:t>
            </a:r>
            <a:r>
              <a:rPr lang="en-US" altLang="ko-KR" dirty="0"/>
              <a:t>” </a:t>
            </a:r>
            <a:r>
              <a:rPr lang="ko-KR" altLang="en-US" dirty="0"/>
              <a:t>버튼을 눌러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앞서 테스트 결제 모드로 변경한 설정파일을 불러옵니다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3.</a:t>
            </a:r>
            <a:r>
              <a:rPr lang="ko-KR" altLang="en-US" dirty="0"/>
              <a:t> 상호인증 및 무결성 점검을 눌러 해당 자리에 설치된 카드리더기 인증을 재처리합니다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D8139E-10F8-08F0-FFEB-AE068B7199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4496"/>
          <a:stretch/>
        </p:blipFill>
        <p:spPr>
          <a:xfrm>
            <a:off x="7662469" y="247952"/>
            <a:ext cx="4261264" cy="23289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033218-553B-5287-0193-2EA613079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9066" y="2597727"/>
            <a:ext cx="4123023" cy="407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6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01F4C-7B83-5552-FB29-0CFBDCB0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564" y="213735"/>
            <a:ext cx="10515600" cy="1325563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테스트모드 세팅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CE8CA-099A-05D6-6FC3-DB550EF87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64" y="1225261"/>
            <a:ext cx="10965872" cy="468601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테스트 결제모드로 </a:t>
            </a:r>
            <a:r>
              <a:rPr lang="ko-KR" altLang="en-US" sz="1800" dirty="0" err="1"/>
              <a:t>세팅되었는지</a:t>
            </a:r>
            <a:r>
              <a:rPr lang="ko-KR" altLang="en-US" sz="1800" dirty="0"/>
              <a:t> 확인하려면</a:t>
            </a:r>
            <a:r>
              <a:rPr lang="en-US" altLang="ko-KR" sz="1800" dirty="0"/>
              <a:t>, </a:t>
            </a:r>
            <a:r>
              <a:rPr lang="ko-KR" altLang="en-US" sz="1800" dirty="0"/>
              <a:t>신용결제 탭에서 결제를 진행해볼 수 있습니다</a:t>
            </a:r>
            <a:r>
              <a:rPr lang="en-US" altLang="ko-KR" sz="1800" dirty="0"/>
              <a:t>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테스트 결제의 경우 승인</a:t>
            </a:r>
            <a:r>
              <a:rPr lang="en-US" altLang="ko-KR" sz="1800" dirty="0"/>
              <a:t>/</a:t>
            </a:r>
            <a:r>
              <a:rPr lang="ko-KR" altLang="en-US" sz="1800" dirty="0"/>
              <a:t>취소 시 카드사용 알림 문자가 오지 않으므로 </a:t>
            </a:r>
            <a:r>
              <a:rPr lang="en-US" altLang="ko-KR" sz="1800" dirty="0"/>
              <a:t>NVCAT </a:t>
            </a:r>
            <a:r>
              <a:rPr lang="ko-KR" altLang="en-US" sz="1800" dirty="0"/>
              <a:t>설정이 테스트로 정상 처리되었는지 식별 가능합니다</a:t>
            </a:r>
            <a:r>
              <a:rPr lang="en-US" altLang="ko-KR" sz="1800" dirty="0"/>
              <a:t>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결제 후 취소 테스트는 승인내역 조회 탭에서 결제내역을 조회하여 취소가 가능합니다</a:t>
            </a:r>
            <a:r>
              <a:rPr lang="en-US" altLang="ko-KR" sz="1800" dirty="0"/>
              <a:t>.(</a:t>
            </a:r>
            <a:r>
              <a:rPr lang="ko-KR" altLang="en-US" sz="1800" dirty="0"/>
              <a:t>취소 시 실물 매체</a:t>
            </a:r>
            <a:r>
              <a:rPr lang="en-US" altLang="ko-KR" sz="1800" dirty="0"/>
              <a:t>-</a:t>
            </a:r>
            <a:r>
              <a:rPr lang="ko-KR" altLang="en-US" sz="1800" dirty="0"/>
              <a:t>카드</a:t>
            </a:r>
            <a:r>
              <a:rPr lang="en-US" altLang="ko-KR" sz="1800" dirty="0"/>
              <a:t>, </a:t>
            </a:r>
            <a:r>
              <a:rPr lang="ko-KR" altLang="en-US" sz="1800" dirty="0"/>
              <a:t>삼성페이 등등</a:t>
            </a:r>
            <a:r>
              <a:rPr lang="en-US" altLang="ko-KR" sz="1800" dirty="0"/>
              <a:t>..</a:t>
            </a:r>
            <a:r>
              <a:rPr lang="ko-KR" altLang="en-US" sz="1800" dirty="0"/>
              <a:t>이 필요합니다</a:t>
            </a:r>
            <a:r>
              <a:rPr lang="en-US" altLang="ko-KR" sz="1800" dirty="0"/>
              <a:t>.)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800" dirty="0"/>
              <a:t>4. </a:t>
            </a:r>
            <a:r>
              <a:rPr lang="ko-KR" altLang="en-US" sz="1800" dirty="0"/>
              <a:t>테스트 신용결제 했는데 </a:t>
            </a:r>
            <a:r>
              <a:rPr lang="ko-KR" altLang="en-US" sz="1800" dirty="0" err="1"/>
              <a:t>결제알림이</a:t>
            </a:r>
            <a:r>
              <a:rPr lang="ko-KR" altLang="en-US" sz="1800" dirty="0"/>
              <a:t> 왔다 </a:t>
            </a:r>
            <a:r>
              <a:rPr lang="en-US" altLang="ko-KR" sz="1800" dirty="0"/>
              <a:t>= </a:t>
            </a:r>
            <a:r>
              <a:rPr lang="ko-KR" altLang="en-US" sz="1800" dirty="0"/>
              <a:t>설정이 안 바뀐 것입니다</a:t>
            </a:r>
            <a:r>
              <a:rPr lang="en-US" altLang="ko-KR" sz="1800" dirty="0"/>
              <a:t>.</a:t>
            </a:r>
          </a:p>
          <a:p>
            <a:pPr>
              <a:lnSpc>
                <a:spcPct val="170000"/>
              </a:lnSpc>
              <a:buFontTx/>
              <a:buChar char="-"/>
            </a:pPr>
            <a:r>
              <a:rPr lang="ko-KR" altLang="en-US" sz="1800" dirty="0"/>
              <a:t>이럴 경우</a:t>
            </a:r>
            <a:r>
              <a:rPr lang="en-US" altLang="ko-KR" sz="1800" dirty="0"/>
              <a:t> NVCAT </a:t>
            </a:r>
            <a:r>
              <a:rPr lang="ko-KR" altLang="en-US" sz="1800" dirty="0"/>
              <a:t>에이전트 상의 서버</a:t>
            </a:r>
            <a:r>
              <a:rPr lang="en-US" altLang="ko-KR" sz="1800" dirty="0"/>
              <a:t>IP</a:t>
            </a:r>
            <a:r>
              <a:rPr lang="ko-KR" altLang="en-US" sz="1800" dirty="0"/>
              <a:t>와 서버</a:t>
            </a:r>
            <a:r>
              <a:rPr lang="en-US" altLang="ko-KR" sz="1800" dirty="0"/>
              <a:t>PORT </a:t>
            </a:r>
            <a:r>
              <a:rPr lang="ko-KR" altLang="en-US" sz="1800" dirty="0" err="1"/>
              <a:t>설정값을</a:t>
            </a:r>
            <a:r>
              <a:rPr lang="ko-KR" altLang="en-US" sz="1800" dirty="0"/>
              <a:t> 테스트 모드로 변경 후 저장 </a:t>
            </a:r>
            <a:r>
              <a:rPr lang="en-US" altLang="ko-KR" sz="1800" dirty="0"/>
              <a:t>-&gt; </a:t>
            </a:r>
            <a:r>
              <a:rPr lang="ko-KR" altLang="en-US" sz="1800" dirty="0"/>
              <a:t>상호인증 및 </a:t>
            </a:r>
            <a:r>
              <a:rPr lang="ko-KR" altLang="en-US" sz="1800" dirty="0" err="1"/>
              <a:t>무결성점검을</a:t>
            </a:r>
            <a:r>
              <a:rPr lang="ko-KR" altLang="en-US" sz="1800" dirty="0"/>
              <a:t> 재진행한 후 </a:t>
            </a:r>
            <a:r>
              <a:rPr lang="en-US" altLang="ko-KR" sz="1800" dirty="0"/>
              <a:t>NVCAT </a:t>
            </a:r>
            <a:r>
              <a:rPr lang="ko-KR" altLang="en-US" sz="1800" dirty="0"/>
              <a:t>에이전트를 종료 후 재실행합니다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5. NVCAT </a:t>
            </a:r>
            <a:r>
              <a:rPr lang="ko-KR" altLang="en-US" sz="1800" dirty="0"/>
              <a:t>에이전트 상에서 테스트 결제가 끝났으면 </a:t>
            </a:r>
            <a:r>
              <a:rPr lang="en-US" altLang="ko-KR" sz="1800" b="1" dirty="0">
                <a:solidFill>
                  <a:srgbClr val="FF0000"/>
                </a:solidFill>
              </a:rPr>
              <a:t>BestCare2.0 </a:t>
            </a:r>
            <a:r>
              <a:rPr lang="ko-KR" altLang="en-US" sz="1800" b="1" dirty="0" err="1">
                <a:solidFill>
                  <a:srgbClr val="FF0000"/>
                </a:solidFill>
              </a:rPr>
              <a:t>운영기</a:t>
            </a:r>
            <a:r>
              <a:rPr lang="ko-KR" altLang="en-US" sz="1800" b="1" dirty="0">
                <a:solidFill>
                  <a:srgbClr val="FF0000"/>
                </a:solidFill>
              </a:rPr>
              <a:t> 프로그램을 실행하여 </a:t>
            </a:r>
            <a:r>
              <a:rPr lang="ko-KR" altLang="en-US" sz="1800" b="1" dirty="0" err="1">
                <a:solidFill>
                  <a:srgbClr val="FF0000"/>
                </a:solidFill>
              </a:rPr>
              <a:t>외래예약금수납</a:t>
            </a:r>
            <a:r>
              <a:rPr lang="ko-KR" altLang="en-US" sz="1800" b="1" dirty="0">
                <a:solidFill>
                  <a:srgbClr val="FF0000"/>
                </a:solidFill>
              </a:rPr>
              <a:t> 화면에서 결제 테스트를 진행합니다</a:t>
            </a:r>
            <a:r>
              <a:rPr lang="en-US" altLang="ko-KR" sz="1800" b="1" dirty="0">
                <a:solidFill>
                  <a:srgbClr val="FF0000"/>
                </a:solidFill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/>
              <a:t>이 때 결제 과정에서 </a:t>
            </a:r>
            <a:r>
              <a:rPr lang="en-US" altLang="ko-KR" sz="1800" dirty="0"/>
              <a:t>“TEST </a:t>
            </a:r>
            <a:r>
              <a:rPr lang="ko-KR" altLang="en-US" sz="1800" dirty="0" err="1"/>
              <a:t>연결중입니다</a:t>
            </a:r>
            <a:r>
              <a:rPr lang="en-US" altLang="ko-KR" sz="1800" dirty="0"/>
              <a:t>” </a:t>
            </a:r>
            <a:r>
              <a:rPr lang="ko-KR" altLang="en-US" sz="1800" dirty="0"/>
              <a:t>알림이 나오고</a:t>
            </a:r>
            <a:r>
              <a:rPr lang="en-US" altLang="ko-KR" sz="1800" dirty="0"/>
              <a:t>, </a:t>
            </a:r>
            <a:r>
              <a:rPr lang="ko-KR" altLang="en-US" sz="1800" dirty="0"/>
              <a:t> 결과값이 일반 카드결제처럼 들어온다면 정상적으로 테스트 결제 세팅이 완료된 것입니다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4100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733F2-0E9C-7F96-DBF2-34606647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3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</a:t>
            </a:r>
            <a:r>
              <a:rPr lang="ko-KR" altLang="en-US" sz="3600" dirty="0"/>
              <a:t>리허설 종료 후 해야 할 일</a:t>
            </a:r>
            <a:r>
              <a:rPr lang="en-US" altLang="ko-KR" sz="3600" dirty="0"/>
              <a:t>(1) – </a:t>
            </a:r>
            <a:r>
              <a:rPr lang="ko-KR" altLang="en-US" sz="3600" dirty="0"/>
              <a:t>로그파일 복사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8C3A9-F491-ABC4-6219-F577F6219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09988"/>
            <a:ext cx="4463473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C:\NICEVCAT\LOG </a:t>
            </a:r>
            <a:r>
              <a:rPr lang="ko-KR" altLang="en-US" sz="1600" dirty="0"/>
              <a:t>폴더 안에 있는 오늘날짜</a:t>
            </a:r>
            <a:r>
              <a:rPr lang="en-US" altLang="ko-KR" sz="1600" dirty="0"/>
              <a:t>.log,</a:t>
            </a:r>
            <a:r>
              <a:rPr lang="ko-KR" altLang="en-US" sz="1600" dirty="0"/>
              <a:t> </a:t>
            </a:r>
            <a:r>
              <a:rPr lang="en-US" altLang="ko-KR" sz="1600" dirty="0"/>
              <a:t>VCAT_</a:t>
            </a:r>
            <a:r>
              <a:rPr lang="ko-KR" altLang="en-US" sz="1600" dirty="0"/>
              <a:t>오늘날짜</a:t>
            </a:r>
            <a:r>
              <a:rPr lang="en-US" altLang="ko-KR" sz="1600" dirty="0"/>
              <a:t>.log,</a:t>
            </a:r>
            <a:r>
              <a:rPr lang="ko-KR" altLang="en-US" sz="1600" dirty="0"/>
              <a:t> </a:t>
            </a:r>
            <a:r>
              <a:rPr lang="en-US" altLang="ko-KR" sz="1600" dirty="0"/>
              <a:t>NVCAT_</a:t>
            </a:r>
            <a:r>
              <a:rPr lang="ko-KR" altLang="en-US" sz="1600" dirty="0"/>
              <a:t>오늘날짜</a:t>
            </a:r>
            <a:r>
              <a:rPr lang="en-US" altLang="ko-KR" sz="1600" dirty="0"/>
              <a:t>.log </a:t>
            </a:r>
            <a:r>
              <a:rPr lang="ko-KR" altLang="en-US" sz="1600" dirty="0"/>
              <a:t>파일을 복사해서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hlinkClick r:id="rId2" action="ppaction://hlinkfile"/>
              </a:rPr>
              <a:t>\\100.5.1.186\</a:t>
            </a:r>
            <a:r>
              <a:rPr lang="ko-KR" altLang="en-US" sz="1600" dirty="0">
                <a:hlinkClick r:id="rId2" action="ppaction://hlinkfile"/>
              </a:rPr>
              <a:t>원무보험</a:t>
            </a:r>
            <a:r>
              <a:rPr lang="en-US" altLang="ko-KR" sz="1600" dirty="0">
                <a:hlinkClick r:id="rId2" action="ppaction://hlinkfile"/>
              </a:rPr>
              <a:t>_</a:t>
            </a:r>
            <a:r>
              <a:rPr lang="ko-KR" altLang="en-US" sz="1600" dirty="0" err="1">
                <a:hlinkClick r:id="rId2" action="ppaction://hlinkfile"/>
              </a:rPr>
              <a:t>공유폴더</a:t>
            </a:r>
            <a:r>
              <a:rPr lang="en-US" altLang="ko-KR" sz="1600" dirty="0">
                <a:hlinkClick r:id="rId2" action="ppaction://hlinkfile"/>
              </a:rPr>
              <a:t>\</a:t>
            </a:r>
            <a:r>
              <a:rPr lang="ko-KR" altLang="en-US" sz="1600" dirty="0">
                <a:hlinkClick r:id="rId2" action="ppaction://hlinkfile"/>
              </a:rPr>
              <a:t>통합테스트 세팅</a:t>
            </a:r>
            <a:r>
              <a:rPr lang="en-US" altLang="ko-KR" sz="1600" dirty="0">
                <a:hlinkClick r:id="rId2" action="ppaction://hlinkfile"/>
              </a:rPr>
              <a:t>\</a:t>
            </a:r>
            <a:r>
              <a:rPr lang="en-US" altLang="ko-KR" sz="1600" dirty="0"/>
              <a:t>N</a:t>
            </a:r>
            <a:r>
              <a:rPr lang="ko-KR" altLang="en-US" sz="1600" dirty="0" err="1"/>
              <a:t>차리허설</a:t>
            </a:r>
            <a:r>
              <a:rPr lang="en-US" altLang="ko-KR" sz="1600" dirty="0"/>
              <a:t>_</a:t>
            </a:r>
            <a:r>
              <a:rPr lang="ko-KR" altLang="en-US" sz="1600" dirty="0"/>
              <a:t>에이전트로그 폴더 안에 자리 이름으로 폴더를 만들어 로그 파일을 넣습니다</a:t>
            </a:r>
            <a:r>
              <a:rPr lang="en-US" altLang="ko-KR" sz="16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자리 이름은 원무과 수납창구 출입문 기준으로 가장 가까운 자리가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번입니다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해당 로그 파일 </a:t>
            </a:r>
            <a:r>
              <a:rPr lang="en-US" altLang="ko-KR" sz="1600" dirty="0"/>
              <a:t>3</a:t>
            </a:r>
            <a:r>
              <a:rPr lang="ko-KR" altLang="en-US" sz="1600" dirty="0"/>
              <a:t>개가 있어야 </a:t>
            </a:r>
            <a:r>
              <a:rPr lang="en-US" altLang="ko-KR" sz="1600" dirty="0"/>
              <a:t>NICE </a:t>
            </a:r>
            <a:r>
              <a:rPr lang="ko-KR" altLang="en-US" sz="1600" dirty="0"/>
              <a:t>측에서 전문 결과를 점검할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473F93-5ED6-1452-A27A-3826F2832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77901"/>
            <a:ext cx="4257964" cy="18286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BA86DE-F8AE-C6DE-36BB-CBB3CBF9E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65601"/>
            <a:ext cx="5772728" cy="19009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AF5746-86E4-A328-E296-8CBFE3B9B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704298"/>
            <a:ext cx="3946672" cy="196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0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733F2-0E9C-7F96-DBF2-34606647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5. </a:t>
            </a:r>
            <a:r>
              <a:rPr lang="ko-KR" altLang="en-US" sz="3600" dirty="0"/>
              <a:t>리허설 종료 후 해야 할 일</a:t>
            </a:r>
            <a:r>
              <a:rPr lang="en-US" altLang="ko-KR" sz="3600" dirty="0"/>
              <a:t>(2) – </a:t>
            </a:r>
            <a:r>
              <a:rPr lang="ko-KR" altLang="en-US" sz="3600" dirty="0" err="1"/>
              <a:t>실결제세팅으로</a:t>
            </a:r>
            <a:r>
              <a:rPr lang="ko-KR" altLang="en-US" sz="3600" dirty="0"/>
              <a:t> 환원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F8C3A9-F491-ABC4-6219-F577F6219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3473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바탕화면에 </a:t>
            </a:r>
            <a:r>
              <a:rPr lang="ko-KR" altLang="en-US" sz="1600" dirty="0" err="1"/>
              <a:t>백업해뒀던</a:t>
            </a:r>
            <a:r>
              <a:rPr lang="ko-KR" altLang="en-US" sz="1600" dirty="0"/>
              <a:t> 설정파일 </a:t>
            </a:r>
            <a:r>
              <a:rPr lang="en-US" altLang="ko-KR" sz="1600" dirty="0"/>
              <a:t>3</a:t>
            </a:r>
            <a:r>
              <a:rPr lang="ko-KR" altLang="en-US" sz="1600" dirty="0"/>
              <a:t>개를 </a:t>
            </a:r>
            <a:r>
              <a:rPr lang="en-US" altLang="ko-KR" sz="1600" dirty="0"/>
              <a:t>C:\NICEVCAT </a:t>
            </a:r>
            <a:r>
              <a:rPr lang="ko-KR" altLang="en-US" sz="1600" dirty="0"/>
              <a:t>폴더안에 다시 붙여넣기를 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결제 세팅 변경은 </a:t>
            </a:r>
            <a:r>
              <a:rPr lang="ko-KR" altLang="en-US" sz="1600" dirty="0" err="1"/>
              <a:t>앞번</a:t>
            </a:r>
            <a:r>
              <a:rPr lang="ko-KR" altLang="en-US" sz="1600" dirty="0"/>
              <a:t> </a:t>
            </a:r>
            <a:r>
              <a:rPr lang="en-US" altLang="ko-KR" sz="1600" dirty="0"/>
              <a:t>PPT</a:t>
            </a:r>
            <a:r>
              <a:rPr lang="ko-KR" altLang="en-US" sz="1600" dirty="0"/>
              <a:t>의 </a:t>
            </a:r>
            <a:r>
              <a:rPr lang="en-US" altLang="ko-KR" sz="1600" dirty="0"/>
              <a:t>“</a:t>
            </a:r>
            <a:r>
              <a:rPr lang="ko-KR" altLang="en-US" sz="1600" dirty="0"/>
              <a:t>변경한 설정파일 반영하기</a:t>
            </a:r>
            <a:r>
              <a:rPr lang="en-US" altLang="ko-KR" sz="1600" dirty="0"/>
              <a:t>”, “</a:t>
            </a:r>
            <a:r>
              <a:rPr lang="ko-KR" altLang="en-US" sz="1600" dirty="0"/>
              <a:t>테스트모드 세팅 확인</a:t>
            </a:r>
            <a:r>
              <a:rPr lang="en-US" altLang="ko-KR" sz="1600" dirty="0"/>
              <a:t>” </a:t>
            </a:r>
            <a:r>
              <a:rPr lang="ko-KR" altLang="en-US" sz="1600" dirty="0"/>
              <a:t>부분을 참고하여 설정을 변경합니다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테스트</a:t>
            </a:r>
            <a:r>
              <a:rPr lang="en-US" altLang="ko-KR" sz="1600" dirty="0"/>
              <a:t>-&gt;</a:t>
            </a:r>
            <a:r>
              <a:rPr lang="ko-KR" altLang="en-US" sz="1600" dirty="0" err="1"/>
              <a:t>실결제</a:t>
            </a:r>
            <a:r>
              <a:rPr lang="ko-KR" altLang="en-US" sz="1600" dirty="0"/>
              <a:t> 모드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신용결제 테스트 후 결제 알림이 온다면 정상적으로 </a:t>
            </a:r>
            <a:r>
              <a:rPr lang="ko-KR" altLang="en-US" sz="1600" dirty="0" err="1"/>
              <a:t>실결제</a:t>
            </a:r>
            <a:r>
              <a:rPr lang="ko-KR" altLang="en-US" sz="1600" dirty="0"/>
              <a:t> 세팅이 변경된 것입니다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NVCAT </a:t>
            </a:r>
            <a:r>
              <a:rPr lang="ko-KR" altLang="en-US" sz="1600" dirty="0"/>
              <a:t>에이전트 상의 결제 테스트가 끝났으면</a:t>
            </a:r>
            <a:r>
              <a:rPr lang="en-US" altLang="ko-KR" sz="1600" dirty="0"/>
              <a:t>, </a:t>
            </a:r>
            <a:r>
              <a:rPr lang="ko-KR" altLang="en-US" sz="1600" dirty="0"/>
              <a:t>원무과 직원분들께 부탁하여 </a:t>
            </a:r>
            <a:r>
              <a:rPr lang="en-US" altLang="ko-KR" sz="1600" dirty="0"/>
              <a:t>1.0 </a:t>
            </a:r>
            <a:r>
              <a:rPr lang="ko-KR" altLang="en-US" sz="1600" dirty="0"/>
              <a:t>프로그램에서 테스트 결제를 진행해주세요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473F93-5ED6-1452-A27A-3826F2832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46470"/>
            <a:ext cx="5855855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51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7F028-5ED1-1EDA-579A-FFF1ECDF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514"/>
            <a:ext cx="10515600" cy="714087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참고자료</a:t>
            </a:r>
            <a:r>
              <a:rPr lang="en-US" altLang="ko-KR" sz="2800" dirty="0"/>
              <a:t>-NICE </a:t>
            </a:r>
            <a:r>
              <a:rPr lang="ko-KR" altLang="en-US" sz="2800" dirty="0"/>
              <a:t>테스트 결제 세팅</a:t>
            </a:r>
            <a:r>
              <a:rPr lang="en-US" altLang="ko-KR" sz="2800" dirty="0"/>
              <a:t>(</a:t>
            </a:r>
            <a:r>
              <a:rPr lang="ko-KR" altLang="en-US" sz="2800" dirty="0"/>
              <a:t>보라매병원 </a:t>
            </a:r>
            <a:r>
              <a:rPr lang="ko-KR" altLang="en-US" sz="2800" dirty="0" err="1"/>
              <a:t>원내망</a:t>
            </a:r>
            <a:r>
              <a:rPr lang="ko-KR" altLang="en-US" sz="2800" dirty="0"/>
              <a:t> 기준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5" name="내용 개체 틀 4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F2364A92-51A6-3700-D262-F7263E5C7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682" y="1530061"/>
            <a:ext cx="4396901" cy="4351338"/>
          </a:xfrm>
        </p:spPr>
      </p:pic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FF712988-D178-28C8-8AB3-1108042E5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418" y="1530061"/>
            <a:ext cx="44426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8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719</Words>
  <Application>Microsoft Office PowerPoint</Application>
  <PresentationFormat>와이드스크린</PresentationFormat>
  <Paragraphs>55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리허설 관련 NICE 에이전트 테스트 결제 모드로 변경하기</vt:lpstr>
      <vt:lpstr>1. 설정파일 백업</vt:lpstr>
      <vt:lpstr>2. 설정파일 바꾸기(1) – NICE 개발기로 설정 바꾸기</vt:lpstr>
      <vt:lpstr>2. 설정파일 바꾸기(2) – 멀티밴 설정을 NICE, KIS 개발기로 변경하기</vt:lpstr>
      <vt:lpstr>3. 변경한 설정파일 반영하기</vt:lpstr>
      <vt:lpstr>4. 테스트모드 세팅 확인</vt:lpstr>
      <vt:lpstr>5. 리허설 종료 후 해야 할 일(1) – 로그파일 복사</vt:lpstr>
      <vt:lpstr>5. 리허설 종료 후 해야 할 일(2) – 실결제세팅으로 환원</vt:lpstr>
      <vt:lpstr>참고자료-NICE 테스트 결제 세팅(보라매병원 원내망 기준)</vt:lpstr>
      <vt:lpstr>참고자료-NICE 에이전트 상에서의 결제 및 취소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dametime</dc:creator>
  <cp:lastModifiedBy>dametime</cp:lastModifiedBy>
  <cp:revision>3</cp:revision>
  <dcterms:created xsi:type="dcterms:W3CDTF">2024-08-08T03:59:09Z</dcterms:created>
  <dcterms:modified xsi:type="dcterms:W3CDTF">2024-08-08T04:52:00Z</dcterms:modified>
</cp:coreProperties>
</file>