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A98C8-8F21-F0B4-6407-09DB70C08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4B31B-66F7-76D1-AE87-A4FE30DB1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4110E-C916-FECC-9BC4-D59A90B3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559C-38A3-4359-9444-57AF469C050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A2016-13B3-A300-19C8-4DAF5047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00227-D7C4-38DB-2D52-08D74F37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F441-F6ED-4FE6-B2F4-F0931DFB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9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E7C2-F151-8A50-6863-BA224A7D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F3309-14AD-C0CD-33EB-E9824DD7A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B1FBF-DA29-B240-2A2F-FDC767D0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559C-38A3-4359-9444-57AF469C050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20FB3-50F0-B186-AF07-9E8C0FD9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E1AC7-FCCC-1A6A-6D0D-1530B41E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F441-F6ED-4FE6-B2F4-F0931DFB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0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47990C-7972-B23C-290D-48E400710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C2C78-F7CE-74D7-EED8-B959CB9E0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4B569-2CB4-76D7-ADCE-F9E01E73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559C-38A3-4359-9444-57AF469C050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A10BE-73B7-1D64-1171-24F9B7DC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70165-8CAC-7294-2F52-C2196315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F441-F6ED-4FE6-B2F4-F0931DFB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2D160-54CA-0971-9EAB-12E2DCD2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D2999-83ED-6147-436C-2A7670BC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2BDB8-95C2-77B7-2502-A2345546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559C-38A3-4359-9444-57AF469C050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80D0A-7F96-3291-B29B-50C12285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85613-1443-7C8A-5218-C71D92CB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F441-F6ED-4FE6-B2F4-F0931DFB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4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9F88F-E117-ECCC-BE07-6652D362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06D24-4A43-9238-593C-08BDDFEE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6018A-0062-B515-5F0E-4A21FEE2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559C-38A3-4359-9444-57AF469C050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746E4-E8DA-E547-CDB0-E28DD1A2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CDE1B-1EB0-6CE6-D611-4C50B57C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F441-F6ED-4FE6-B2F4-F0931DFB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6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4FF10-42AF-7085-7467-2D4C113F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9AB3C-EEB1-4DFF-348E-538D5A3E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ADA1E7-4BFB-7B1E-516F-5C167482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2C8BE-485A-710C-EF42-C172E73F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559C-38A3-4359-9444-57AF469C050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D42A8-FC7F-FA9F-A18D-D474223B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BB314-7308-11B2-4523-84795A67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F441-F6ED-4FE6-B2F4-F0931DFB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9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A7CFF-F3C1-E349-EE13-34E1AD61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BCDE4-A508-B2E2-C6D6-485EE3D8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6013E-3389-4A63-DF1B-902CB8FB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B374C9-583F-2444-A337-57F686D42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D3F55D-ABDD-7D1F-A717-A83EE026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34B7FF-19F8-E505-EF58-BB1852CA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559C-38A3-4359-9444-57AF469C050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4BC99-70AA-15A8-2C78-B87E7D94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3C7272-9EAF-EB71-4DFE-EE845E41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F441-F6ED-4FE6-B2F4-F0931DFB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3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572FD-2CB9-F429-C872-455CC1C9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41A1A1-8FF5-E929-237B-118F9BC9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559C-38A3-4359-9444-57AF469C050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E2EB37-C65D-5CAD-CC61-110168AF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0302D5-2675-1C7C-8830-5E4618E8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F441-F6ED-4FE6-B2F4-F0931DFB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4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FF8A30-6115-D24E-8665-1AE710EA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559C-38A3-4359-9444-57AF469C050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FFA541-654D-CBBF-6048-722D775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A2FE3-E5AB-8E49-1D69-2C561DBB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F441-F6ED-4FE6-B2F4-F0931DFB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8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F07CC-531E-15A4-C6C6-59B1069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957E2-6307-B461-BFA8-F2F77110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274A0-62EA-CF5D-5742-F8296245A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6BE06-6C21-602F-96C4-A98A6876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559C-38A3-4359-9444-57AF469C050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01E85-52F1-24C7-498D-2C037A5E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896A5-D476-623F-0E44-4F5C154E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F441-F6ED-4FE6-B2F4-F0931DFB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2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31F3-DB77-B57C-5AA3-6676E42B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3B414-30FB-4E0A-AE41-6DE5A5AFF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2F299-7F3D-F7F4-DE27-889A5A95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07E5A-5C7C-3B2C-B7D9-FA171E08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559C-38A3-4359-9444-57AF469C050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29804-F6BB-1F58-3B63-48DA1F0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03FAC-3A49-D6D7-75EE-3EE25697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F441-F6ED-4FE6-B2F4-F0931DFB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8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B64777-82CC-334D-0C10-415FE944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021E3-1F20-3176-A2AF-64E940E1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393AF-C853-93C4-AFE5-E43ABBB70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0559C-38A3-4359-9444-57AF469C050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62AF2-FD35-0A9C-5A7E-14F4D700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FFE25-B00D-6DA7-88A9-522EB701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AF441-F6ED-4FE6-B2F4-F0931DFB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5C35A-BC13-B54C-AF33-7718831A4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키오스크 테스트</a:t>
            </a:r>
          </a:p>
        </p:txBody>
      </p:sp>
    </p:spTree>
    <p:extLst>
      <p:ext uri="{BB962C8B-B14F-4D97-AF65-F5344CB8AC3E}">
        <p14:creationId xmlns:p14="http://schemas.microsoft.com/office/powerpoint/2010/main" val="293864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67099" y="48015"/>
            <a:ext cx="302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01741540</a:t>
            </a:r>
          </a:p>
          <a:p>
            <a:r>
              <a:rPr lang="en-US" altLang="ko-KR" dirty="0"/>
              <a:t>RPY_PACT_ID : 0008141135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F8873-3A09-940C-66A1-D111F4A37471}"/>
              </a:ext>
            </a:extLst>
          </p:cNvPr>
          <p:cNvSpPr txBox="1"/>
          <p:nvPr/>
        </p:nvSpPr>
        <p:spPr>
          <a:xfrm>
            <a:off x="143088" y="6045200"/>
            <a:ext cx="119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IMI77(</a:t>
            </a:r>
            <a:r>
              <a:rPr lang="ko-KR" altLang="en-US" dirty="0">
                <a:highlight>
                  <a:srgbClr val="FFFF00"/>
                </a:highlight>
              </a:rPr>
              <a:t>감염내과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 로 로그인 후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오더발행 화면에서 알레르기 관련 약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원내 만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 처방을 넣고 서명 버튼 </a:t>
            </a:r>
            <a:r>
              <a:rPr lang="en-US" altLang="ko-KR" dirty="0">
                <a:highlight>
                  <a:srgbClr val="FFFF00"/>
                </a:highlight>
              </a:rPr>
              <a:t>-&gt; </a:t>
            </a:r>
            <a:r>
              <a:rPr lang="ko-KR" altLang="en-US" dirty="0" err="1">
                <a:highlight>
                  <a:srgbClr val="FFFF00"/>
                </a:highlight>
              </a:rPr>
              <a:t>변화없음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E81462-54F7-13D8-2548-40D19DB8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6" y="1711779"/>
            <a:ext cx="4373840" cy="29224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3A7CD1C-4608-28B9-F5F3-15CF6A4BB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013" y="2211619"/>
            <a:ext cx="2675808" cy="24226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4625635-5875-8C55-B16A-2BDE4DC7A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458" y="1823469"/>
            <a:ext cx="3990518" cy="281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2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67099" y="48015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01741540</a:t>
            </a:r>
          </a:p>
          <a:p>
            <a:r>
              <a:rPr lang="en-US" altLang="ko-KR" dirty="0"/>
              <a:t>RPY_PACT_ID 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12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5C35A-BC13-B54C-AF33-7718831A4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직원감면환자</a:t>
            </a:r>
            <a:r>
              <a:rPr lang="en-US" altLang="ko-KR" dirty="0"/>
              <a:t>(00657508)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14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67099" y="48015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00657508</a:t>
            </a:r>
          </a:p>
          <a:p>
            <a:r>
              <a:rPr lang="en-US" altLang="ko-KR" dirty="0"/>
              <a:t>RPY_PACT_ID 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0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67099" y="48015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00657508</a:t>
            </a:r>
          </a:p>
          <a:p>
            <a:r>
              <a:rPr lang="en-US" altLang="ko-KR" dirty="0"/>
              <a:t>RPY_PACT_ID 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0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67099" y="48015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00657508</a:t>
            </a:r>
          </a:p>
          <a:p>
            <a:r>
              <a:rPr lang="en-US" altLang="ko-KR" dirty="0"/>
              <a:t>RPY_PACT_ID 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1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67099" y="48015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00657508</a:t>
            </a:r>
          </a:p>
          <a:p>
            <a:r>
              <a:rPr lang="en-US" altLang="ko-KR" dirty="0"/>
              <a:t>RPY_PACT_ID 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67099" y="48015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01741540</a:t>
            </a:r>
          </a:p>
          <a:p>
            <a:r>
              <a:rPr lang="en-US" altLang="ko-KR" dirty="0"/>
              <a:t>RPY_PACT_ID 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D73AA-CB03-5195-FB50-8ABE36646925}"/>
              </a:ext>
            </a:extLst>
          </p:cNvPr>
          <p:cNvSpPr txBox="1"/>
          <p:nvPr/>
        </p:nvSpPr>
        <p:spPr>
          <a:xfrm>
            <a:off x="998598" y="1583831"/>
            <a:ext cx="94884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24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년 </a:t>
            </a:r>
            <a:r>
              <a:rPr lang="en-US" altLang="ko-KR" sz="1400" dirty="0">
                <a:highlight>
                  <a:srgbClr val="FFFF00"/>
                </a:highlight>
                <a:latin typeface="Consolas" panose="020B0609020204030204" pitchFamily="49" charset="0"/>
              </a:rPr>
              <a:t>8</a:t>
            </a:r>
            <a:r>
              <a:rPr lang="ko-KR" alt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월 </a:t>
            </a:r>
            <a:r>
              <a:rPr lang="en-US" altLang="ko-KR" sz="1400" dirty="0">
                <a:highlight>
                  <a:srgbClr val="FFFF00"/>
                </a:highlight>
                <a:latin typeface="Consolas" panose="020B0609020204030204" pitchFamily="49" charset="0"/>
              </a:rPr>
              <a:t>27</a:t>
            </a:r>
            <a:r>
              <a:rPr lang="ko-KR" alt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일 테스트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참고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ko-KR" sz="1400" b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환자번호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01966485</a:t>
            </a:r>
          </a:p>
          <a:p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1.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외래환자예약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수정 신경외과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01923 </a:t>
            </a:r>
            <a:r>
              <a:rPr lang="ko-KR" altLang="en-US" sz="14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손영재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진료 예약</a:t>
            </a:r>
          </a:p>
          <a:p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2. ☆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키오스크 카드결제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-&gt; </a:t>
            </a:r>
            <a:r>
              <a:rPr lang="ko-KR" altLang="en-US" sz="14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외래진료비수납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en-US" sz="14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현급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승인이 </a:t>
            </a:r>
            <a:r>
              <a:rPr lang="ko-KR" altLang="en-US" sz="14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됐음</a:t>
            </a:r>
            <a:endParaRPr lang="ko-KR" altLang="en-US" sz="1400" b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2.1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신경외과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01923 </a:t>
            </a:r>
            <a:r>
              <a:rPr lang="ko-KR" altLang="en-US" sz="14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손영재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-&gt; NS777 -2300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원 발생</a:t>
            </a:r>
          </a:p>
          <a:p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2.2 ☆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외래환자예약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수정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같은 날짜 알림 이후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-&gt; NS777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이 추가되고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ko-KR" altLang="en-US" sz="14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손영제가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사라지지 않았음</a:t>
            </a:r>
          </a:p>
          <a:p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2.3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날짜를 다르게 하고 저장 시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변경 </a:t>
            </a:r>
          </a:p>
          <a:p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2.4 x☆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외래환자예약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수정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진료의 검색 시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창이 뜨기 전에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ns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를 먼저 치면 튕김 현상</a:t>
            </a:r>
          </a:p>
          <a:p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2.5 ☆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외래환자예약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수정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ko-KR" altLang="en-US" sz="14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여러번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변경 시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2300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원이 사라졌음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-&gt;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심지어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2300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원 납부로 떴음</a:t>
            </a:r>
          </a:p>
          <a:p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3.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외래환자예약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수정 감염내과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IMI77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진료 예약 </a:t>
            </a:r>
          </a:p>
          <a:p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4.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키오스크 수납</a:t>
            </a:r>
          </a:p>
          <a:p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5. IMI77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로그인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-&gt;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오더발행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처방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 </a:t>
            </a:r>
            <a:r>
              <a:rPr lang="ko-KR" altLang="en-US" sz="14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패니실린</a:t>
            </a:r>
            <a:endParaRPr lang="ko-KR" altLang="en-US" sz="1400" b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5.1 ☆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키오스크에서 조회가 안된다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.(17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시 </a:t>
            </a:r>
            <a:r>
              <a:rPr lang="ko-KR" altLang="en-US" sz="14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쯤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6.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새로운 환자번호 생성 </a:t>
            </a:r>
          </a:p>
          <a:p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6.1 </a:t>
            </a:r>
            <a:r>
              <a:rPr lang="ko-KR" alt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환자번호 </a:t>
            </a:r>
            <a:r>
              <a:rPr lang="en-US" altLang="ko-KR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01741540 </a:t>
            </a:r>
          </a:p>
          <a:p>
            <a:endParaRPr lang="ko-KR" alt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389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67099" y="48015"/>
            <a:ext cx="302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01741540</a:t>
            </a:r>
          </a:p>
          <a:p>
            <a:r>
              <a:rPr lang="en-US" altLang="ko-KR" dirty="0"/>
              <a:t>RPY_PACT_ID : 0008141120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C9F5F-E763-95D4-37BB-71FD1E8E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005" y="1158062"/>
            <a:ext cx="3094672" cy="39931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88F3FC-769B-5049-80E9-D696FDEF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8" y="1355932"/>
            <a:ext cx="6020730" cy="3597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145D4C-DF75-DDA7-905D-4943AB43FD0A}"/>
              </a:ext>
            </a:extLst>
          </p:cNvPr>
          <p:cNvSpPr txBox="1"/>
          <p:nvPr/>
        </p:nvSpPr>
        <p:spPr>
          <a:xfrm>
            <a:off x="550251" y="6045200"/>
            <a:ext cx="1109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9</a:t>
            </a:r>
            <a:r>
              <a:rPr lang="ko-KR" altLang="en-US" dirty="0">
                <a:highlight>
                  <a:srgbClr val="FFFF00"/>
                </a:highlight>
              </a:rPr>
              <a:t>시</a:t>
            </a:r>
            <a:r>
              <a:rPr lang="en-US" altLang="ko-KR" dirty="0">
                <a:highlight>
                  <a:srgbClr val="FFFF00"/>
                </a:highlight>
              </a:rPr>
              <a:t>20</a:t>
            </a:r>
            <a:r>
              <a:rPr lang="ko-KR" altLang="en-US" dirty="0">
                <a:highlight>
                  <a:srgbClr val="FFFF00"/>
                </a:highlight>
              </a:rPr>
              <a:t>분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>
                <a:highlight>
                  <a:srgbClr val="FFFF00"/>
                </a:highlight>
              </a:rPr>
              <a:t>환자 추가 정보 작성 및 </a:t>
            </a:r>
            <a:r>
              <a:rPr lang="en-US" altLang="ko-KR" dirty="0">
                <a:highlight>
                  <a:srgbClr val="FFFF00"/>
                </a:highlight>
              </a:rPr>
              <a:t>BB </a:t>
            </a:r>
            <a:r>
              <a:rPr lang="ko-KR" altLang="en-US" dirty="0">
                <a:highlight>
                  <a:srgbClr val="FFFF00"/>
                </a:highlight>
              </a:rPr>
              <a:t>등 개인정보 변경 후 </a:t>
            </a:r>
            <a:r>
              <a:rPr lang="en-US" altLang="ko-KR" dirty="0">
                <a:highlight>
                  <a:srgbClr val="FFFF00"/>
                </a:highlight>
              </a:rPr>
              <a:t>-&gt; IMC77(</a:t>
            </a:r>
            <a:r>
              <a:rPr lang="ko-KR" altLang="en-US" dirty="0">
                <a:highlight>
                  <a:srgbClr val="FFFF00"/>
                </a:highlight>
              </a:rPr>
              <a:t>순환기내과</a:t>
            </a:r>
            <a:r>
              <a:rPr lang="en-US" altLang="ko-KR" dirty="0">
                <a:highlight>
                  <a:srgbClr val="FFFF00"/>
                </a:highlight>
              </a:rPr>
              <a:t>) -&gt; </a:t>
            </a:r>
            <a:r>
              <a:rPr lang="ko-KR" altLang="en-US" dirty="0">
                <a:highlight>
                  <a:srgbClr val="FFFF00"/>
                </a:highlight>
              </a:rPr>
              <a:t>키오스크 조회 수납 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-&gt; </a:t>
            </a:r>
            <a:r>
              <a:rPr lang="ko-KR" altLang="en-US" dirty="0">
                <a:highlight>
                  <a:srgbClr val="FFFF00"/>
                </a:highlight>
              </a:rPr>
              <a:t>납부가 </a:t>
            </a:r>
            <a:r>
              <a:rPr lang="en-US" altLang="ko-KR" dirty="0">
                <a:highlight>
                  <a:srgbClr val="FFFF00"/>
                </a:highlight>
              </a:rPr>
              <a:t>Y</a:t>
            </a:r>
            <a:r>
              <a:rPr lang="ko-KR" altLang="en-US" dirty="0">
                <a:highlight>
                  <a:srgbClr val="FFFF00"/>
                </a:highlight>
              </a:rPr>
              <a:t>로 변경 안됩니다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CCC4E-B64F-DD18-C7C0-152FC470517E}"/>
              </a:ext>
            </a:extLst>
          </p:cNvPr>
          <p:cNvCxnSpPr/>
          <p:nvPr/>
        </p:nvCxnSpPr>
        <p:spPr>
          <a:xfrm>
            <a:off x="165100" y="102967"/>
            <a:ext cx="11772900" cy="66026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40DD23-4E10-F87C-1146-B90A33070B19}"/>
              </a:ext>
            </a:extLst>
          </p:cNvPr>
          <p:cNvSpPr txBox="1"/>
          <p:nvPr/>
        </p:nvSpPr>
        <p:spPr>
          <a:xfrm>
            <a:off x="4396289" y="3154625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highlight>
                  <a:srgbClr val="FF0000"/>
                </a:highlight>
              </a:rPr>
              <a:t>이미 인지하신 문제</a:t>
            </a:r>
            <a:endParaRPr lang="ko-KR" altLang="en-US" b="1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45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7648897" y="47488"/>
            <a:ext cx="4543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01741540</a:t>
            </a:r>
          </a:p>
          <a:p>
            <a:r>
              <a:rPr lang="en-US" altLang="ko-KR" dirty="0"/>
              <a:t>RPY_PACT_ID : 0008141135 / 0008141137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376CC5-E2C7-178F-EDDC-01D78ABF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03" y="1221169"/>
            <a:ext cx="5194697" cy="37070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A55AE6-9767-77CE-889B-83A67EF8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153" y="1173079"/>
            <a:ext cx="2830544" cy="36048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F6B4F-5C2B-961C-075B-179543703214}"/>
              </a:ext>
            </a:extLst>
          </p:cNvPr>
          <p:cNvSpPr txBox="1"/>
          <p:nvPr/>
        </p:nvSpPr>
        <p:spPr>
          <a:xfrm>
            <a:off x="635477" y="5222410"/>
            <a:ext cx="11255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Golden</a:t>
            </a:r>
            <a:r>
              <a:rPr lang="ko-KR" altLang="en-US" dirty="0">
                <a:highlight>
                  <a:srgbClr val="FFFF00"/>
                </a:highlight>
              </a:rPr>
              <a:t>에서 개인정보 </a:t>
            </a:r>
            <a:r>
              <a:rPr lang="en-US" altLang="ko-KR" dirty="0">
                <a:highlight>
                  <a:srgbClr val="FFFF00"/>
                </a:highlight>
              </a:rPr>
              <a:t>INSERT </a:t>
            </a:r>
            <a:r>
              <a:rPr lang="ko-KR" altLang="en-US" dirty="0">
                <a:highlight>
                  <a:srgbClr val="FFFF00"/>
                </a:highlight>
              </a:rPr>
              <a:t>후</a:t>
            </a:r>
            <a:r>
              <a:rPr lang="en-US" altLang="ko-KR" dirty="0">
                <a:highlight>
                  <a:srgbClr val="FFFF00"/>
                </a:highlight>
              </a:rPr>
              <a:t> -&gt; IMI77(</a:t>
            </a:r>
            <a:r>
              <a:rPr lang="ko-KR" altLang="en-US" dirty="0">
                <a:highlight>
                  <a:srgbClr val="FFFF00"/>
                </a:highlight>
              </a:rPr>
              <a:t>감염내과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로 예약 </a:t>
            </a:r>
            <a:r>
              <a:rPr lang="en-US" altLang="ko-KR" dirty="0">
                <a:highlight>
                  <a:srgbClr val="FFFF00"/>
                </a:highlight>
              </a:rPr>
              <a:t>-&gt; </a:t>
            </a:r>
            <a:r>
              <a:rPr lang="ko-KR" altLang="en-US" dirty="0">
                <a:highlight>
                  <a:srgbClr val="FFFF00"/>
                </a:highlight>
              </a:rPr>
              <a:t>키오스크 수납 </a:t>
            </a:r>
            <a:r>
              <a:rPr lang="en-US" altLang="ko-KR" dirty="0">
                <a:highlight>
                  <a:srgbClr val="FFFF00"/>
                </a:highlight>
              </a:rPr>
              <a:t>-&gt; </a:t>
            </a:r>
            <a:r>
              <a:rPr lang="ko-KR" altLang="en-US" dirty="0">
                <a:highlight>
                  <a:srgbClr val="FFFF00"/>
                </a:highlight>
              </a:rPr>
              <a:t>수납 </a:t>
            </a:r>
            <a:r>
              <a:rPr lang="en-US" altLang="ko-KR" dirty="0">
                <a:highlight>
                  <a:srgbClr val="FFFF00"/>
                </a:highlight>
              </a:rPr>
              <a:t>N </a:t>
            </a:r>
            <a:r>
              <a:rPr lang="ko-KR" altLang="en-US" dirty="0">
                <a:highlight>
                  <a:srgbClr val="FFFF00"/>
                </a:highlight>
              </a:rPr>
              <a:t>표시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원래 </a:t>
            </a:r>
            <a:r>
              <a:rPr lang="en-US" altLang="ko-KR" dirty="0">
                <a:highlight>
                  <a:srgbClr val="FFFF00"/>
                </a:highlight>
              </a:rPr>
              <a:t>N</a:t>
            </a:r>
            <a:r>
              <a:rPr lang="ko-KR" altLang="en-US" dirty="0">
                <a:highlight>
                  <a:srgbClr val="FFFF00"/>
                </a:highlight>
              </a:rPr>
              <a:t>인지 확인하기 위해 </a:t>
            </a:r>
            <a:r>
              <a:rPr lang="en-US" altLang="ko-KR" dirty="0">
                <a:highlight>
                  <a:srgbClr val="FFFF00"/>
                </a:highlight>
              </a:rPr>
              <a:t>IMH77(</a:t>
            </a:r>
            <a:r>
              <a:rPr lang="ko-KR" altLang="en-US" dirty="0">
                <a:highlight>
                  <a:srgbClr val="FFFF00"/>
                </a:highlight>
              </a:rPr>
              <a:t>혈액종양내과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로 예약 수납 </a:t>
            </a:r>
            <a:r>
              <a:rPr lang="en-US" altLang="ko-KR" dirty="0">
                <a:highlight>
                  <a:srgbClr val="FFFF00"/>
                </a:highlight>
              </a:rPr>
              <a:t>-&gt; </a:t>
            </a:r>
            <a:r>
              <a:rPr lang="ko-KR" altLang="en-US" dirty="0" err="1">
                <a:highlight>
                  <a:srgbClr val="FFFF00"/>
                </a:highlight>
              </a:rPr>
              <a:t>외래진료비수납</a:t>
            </a:r>
            <a:r>
              <a:rPr lang="ko-KR" altLang="en-US" dirty="0">
                <a:highlight>
                  <a:srgbClr val="FFFF00"/>
                </a:highlight>
              </a:rPr>
              <a:t> 화면에서 수납 </a:t>
            </a:r>
            <a:r>
              <a:rPr lang="en-US" altLang="ko-KR" dirty="0">
                <a:highlight>
                  <a:srgbClr val="FFFF00"/>
                </a:highlight>
              </a:rPr>
              <a:t>-&gt; ERROR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>
                <a:highlight>
                  <a:srgbClr val="FFFF00"/>
                </a:highlight>
              </a:rPr>
              <a:t>참고 </a:t>
            </a:r>
            <a:r>
              <a:rPr lang="en-US" altLang="ko-KR" sz="1400" dirty="0">
                <a:highlight>
                  <a:srgbClr val="FFFF00"/>
                </a:highlight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캡쳐 사진에 납입금액이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인 이유는 다시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캡쳐하려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눌렀고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이미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개체인스턴스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에러가 보였습니다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r>
              <a:rPr lang="en-US" altLang="ko-KR" sz="1400" dirty="0">
                <a:highlight>
                  <a:srgbClr val="FFFF00"/>
                </a:highlight>
              </a:rPr>
              <a:t>)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 err="1">
                <a:highlight>
                  <a:srgbClr val="FFFF00"/>
                </a:highlight>
              </a:rPr>
              <a:t>외래진료비수납</a:t>
            </a:r>
            <a:r>
              <a:rPr lang="ko-KR" altLang="en-US" dirty="0">
                <a:highlight>
                  <a:srgbClr val="FFFF00"/>
                </a:highlight>
              </a:rPr>
              <a:t> 화면에서 수납한 </a:t>
            </a:r>
            <a:r>
              <a:rPr lang="en-US" altLang="ko-KR" dirty="0">
                <a:highlight>
                  <a:srgbClr val="FFFF00"/>
                </a:highlight>
              </a:rPr>
              <a:t>IMH77(</a:t>
            </a:r>
            <a:r>
              <a:rPr lang="ko-KR" altLang="en-US" dirty="0">
                <a:highlight>
                  <a:srgbClr val="FFFF00"/>
                </a:highlight>
              </a:rPr>
              <a:t>혈액종양내과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는 키오스크 화면에서 조회되지 않았습니다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368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67099" y="48015"/>
            <a:ext cx="302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01741540</a:t>
            </a:r>
          </a:p>
          <a:p>
            <a:r>
              <a:rPr lang="en-US" altLang="ko-KR" dirty="0"/>
              <a:t>RPY_PACT_ID : 0008141142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359C91-F155-5EF3-ADFE-79034435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" y="917371"/>
            <a:ext cx="4829684" cy="2074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E0B9FA-A8C1-3748-3F07-942D0FCBC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25" y="1712128"/>
            <a:ext cx="1883566" cy="2398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87DF8-5697-0DD9-D246-E3D1A01BC28D}"/>
              </a:ext>
            </a:extLst>
          </p:cNvPr>
          <p:cNvSpPr txBox="1"/>
          <p:nvPr/>
        </p:nvSpPr>
        <p:spPr>
          <a:xfrm>
            <a:off x="1006305" y="5338723"/>
            <a:ext cx="10179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11</a:t>
            </a:r>
            <a:r>
              <a:rPr lang="ko-KR" altLang="en-US" dirty="0">
                <a:highlight>
                  <a:srgbClr val="FFFF00"/>
                </a:highlight>
              </a:rPr>
              <a:t>시 경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외래환자예약</a:t>
            </a:r>
            <a:r>
              <a:rPr lang="en-US" altLang="ko-KR" dirty="0">
                <a:highlight>
                  <a:srgbClr val="FFFF00"/>
                </a:highlight>
              </a:rPr>
              <a:t>/</a:t>
            </a:r>
            <a:r>
              <a:rPr lang="ko-KR" altLang="en-US" dirty="0">
                <a:highlight>
                  <a:srgbClr val="FFFF00"/>
                </a:highlight>
              </a:rPr>
              <a:t>수정에서</a:t>
            </a:r>
            <a:r>
              <a:rPr lang="en-US" altLang="ko-KR" dirty="0">
                <a:highlight>
                  <a:srgbClr val="FFFF00"/>
                </a:highlight>
              </a:rPr>
              <a:t> IMG77(</a:t>
            </a:r>
            <a:r>
              <a:rPr lang="ko-KR" altLang="en-US" dirty="0">
                <a:highlight>
                  <a:srgbClr val="FFFF00"/>
                </a:highlight>
              </a:rPr>
              <a:t>소화기내과</a:t>
            </a:r>
            <a:r>
              <a:rPr lang="en-US" altLang="ko-KR" dirty="0">
                <a:highlight>
                  <a:srgbClr val="FFFF00"/>
                </a:highlight>
              </a:rPr>
              <a:t>) </a:t>
            </a:r>
            <a:r>
              <a:rPr lang="ko-KR" altLang="en-US" dirty="0">
                <a:highlight>
                  <a:srgbClr val="FFFF00"/>
                </a:highlight>
              </a:rPr>
              <a:t>예약 후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 err="1">
                <a:highlight>
                  <a:srgbClr val="FFFF00"/>
                </a:highlight>
              </a:rPr>
              <a:t>외래진료비수납</a:t>
            </a:r>
            <a:r>
              <a:rPr lang="ko-KR" altLang="en-US" dirty="0">
                <a:highlight>
                  <a:srgbClr val="FFFF00"/>
                </a:highlight>
              </a:rPr>
              <a:t> 화면에서 조회 시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IMC77(</a:t>
            </a:r>
            <a:r>
              <a:rPr lang="ko-KR" altLang="en-US" dirty="0">
                <a:highlight>
                  <a:srgbClr val="FFFF00"/>
                </a:highlight>
              </a:rPr>
              <a:t>순환기내과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과 </a:t>
            </a:r>
            <a:r>
              <a:rPr lang="en-US" altLang="ko-KR" dirty="0">
                <a:highlight>
                  <a:srgbClr val="FFFF00"/>
                </a:highlight>
              </a:rPr>
              <a:t>IMH77(</a:t>
            </a:r>
            <a:r>
              <a:rPr lang="ko-KR" altLang="en-US" dirty="0">
                <a:highlight>
                  <a:srgbClr val="FFFF00"/>
                </a:highlight>
              </a:rPr>
              <a:t>혈액종양내과</a:t>
            </a:r>
            <a:r>
              <a:rPr lang="en-US" altLang="ko-KR" dirty="0">
                <a:highlight>
                  <a:srgbClr val="FFFF00"/>
                </a:highlight>
              </a:rPr>
              <a:t>) </a:t>
            </a:r>
            <a:r>
              <a:rPr lang="ko-KR" altLang="en-US" dirty="0">
                <a:highlight>
                  <a:srgbClr val="FFFF00"/>
                </a:highlight>
              </a:rPr>
              <a:t>수납이 갑자기 </a:t>
            </a:r>
            <a:r>
              <a:rPr lang="en-US" altLang="ko-KR" dirty="0">
                <a:highlight>
                  <a:srgbClr val="FFFF00"/>
                </a:highlight>
              </a:rPr>
              <a:t>Y</a:t>
            </a:r>
            <a:r>
              <a:rPr lang="ko-KR" altLang="en-US" dirty="0">
                <a:highlight>
                  <a:srgbClr val="FFFF00"/>
                </a:highlight>
              </a:rPr>
              <a:t>로 변경되어 있었습니다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-&gt; </a:t>
            </a:r>
            <a:r>
              <a:rPr lang="ko-KR" altLang="en-US" dirty="0">
                <a:highlight>
                  <a:srgbClr val="FFFF00"/>
                </a:highlight>
              </a:rPr>
              <a:t>키오스크에서 </a:t>
            </a:r>
            <a:r>
              <a:rPr lang="en-US" altLang="ko-KR" dirty="0">
                <a:highlight>
                  <a:srgbClr val="FFFF00"/>
                </a:highlight>
              </a:rPr>
              <a:t>IMG77(</a:t>
            </a:r>
            <a:r>
              <a:rPr lang="ko-KR" altLang="en-US" dirty="0">
                <a:highlight>
                  <a:srgbClr val="FFFF00"/>
                </a:highlight>
              </a:rPr>
              <a:t>소화기내과</a:t>
            </a:r>
            <a:r>
              <a:rPr lang="en-US" altLang="ko-KR" dirty="0">
                <a:highlight>
                  <a:srgbClr val="FFFF00"/>
                </a:highlight>
              </a:rPr>
              <a:t>) </a:t>
            </a:r>
            <a:r>
              <a:rPr lang="ko-KR" altLang="en-US" dirty="0">
                <a:highlight>
                  <a:srgbClr val="FFFF00"/>
                </a:highlight>
              </a:rPr>
              <a:t>수납 건 조회 안됩니다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93BDF0-602C-4C78-AB69-6407584F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928" y="1515169"/>
            <a:ext cx="4219819" cy="29960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A5D05D-5872-B143-651D-AD8E26EDE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861" y="1836879"/>
            <a:ext cx="3370596" cy="4993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84D0DD-0FC1-A6BB-D63A-1DEA51DDA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0463" y="3843235"/>
            <a:ext cx="1364256" cy="5469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678257-38CA-5127-31FA-F52E28B71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5969" y="2754905"/>
            <a:ext cx="2757488" cy="7202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0A35DC-7637-612D-BD0E-0840B81A2B3A}"/>
              </a:ext>
            </a:extLst>
          </p:cNvPr>
          <p:cNvSpPr txBox="1"/>
          <p:nvPr/>
        </p:nvSpPr>
        <p:spPr>
          <a:xfrm>
            <a:off x="5174483" y="4615318"/>
            <a:ext cx="711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highlight>
                  <a:srgbClr val="00FF00"/>
                </a:highlight>
              </a:rPr>
              <a:t>외래진료비수납</a:t>
            </a:r>
            <a:r>
              <a:rPr lang="ko-KR" altLang="en-US" dirty="0">
                <a:highlight>
                  <a:srgbClr val="00FF00"/>
                </a:highlight>
              </a:rPr>
              <a:t> 화면에서 수납 시</a:t>
            </a:r>
            <a:r>
              <a:rPr lang="en-US" altLang="ko-KR" dirty="0">
                <a:highlight>
                  <a:srgbClr val="00FF00"/>
                </a:highlight>
              </a:rPr>
              <a:t>, </a:t>
            </a:r>
            <a:r>
              <a:rPr lang="ko-KR" altLang="en-US" dirty="0">
                <a:highlight>
                  <a:srgbClr val="00FF00"/>
                </a:highlight>
              </a:rPr>
              <a:t>전과 동일한 </a:t>
            </a:r>
            <a:r>
              <a:rPr lang="en-US" altLang="ko-KR" dirty="0">
                <a:highlight>
                  <a:srgbClr val="00FF00"/>
                </a:highlight>
              </a:rPr>
              <a:t>ERROR</a:t>
            </a:r>
            <a:r>
              <a:rPr lang="ko-KR" altLang="en-US" dirty="0">
                <a:highlight>
                  <a:srgbClr val="00FF00"/>
                </a:highlight>
              </a:rPr>
              <a:t>이 나옵니다</a:t>
            </a:r>
            <a:r>
              <a:rPr lang="en-US" altLang="ko-KR" dirty="0">
                <a:highlight>
                  <a:srgbClr val="00FF00"/>
                </a:highlight>
              </a:rPr>
              <a:t>.</a:t>
            </a:r>
            <a:endParaRPr lang="ko-KR" alt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31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67099" y="48015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01741540</a:t>
            </a:r>
          </a:p>
          <a:p>
            <a:r>
              <a:rPr lang="en-US" altLang="ko-KR" dirty="0"/>
              <a:t>RPY_PACT_ID 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C76F71-98DA-A15B-83D3-0A36787FC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74233"/>
              </p:ext>
            </p:extLst>
          </p:nvPr>
        </p:nvGraphicFramePr>
        <p:xfrm>
          <a:off x="2406650" y="2499783"/>
          <a:ext cx="7378699" cy="1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6090475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2864633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542190448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1881438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키오스크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6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호흡기내과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IMR77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시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분 예약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25227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OT777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시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분 예약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580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비뇨기과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UR777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시 </a:t>
                      </a:r>
                      <a:r>
                        <a:rPr lang="en-US" altLang="ko-KR" dirty="0"/>
                        <a:t>45</a:t>
                      </a:r>
                      <a:r>
                        <a:rPr lang="ko-KR" altLang="en-US" dirty="0"/>
                        <a:t>분 예약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6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내분비대사내과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IME77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시 예약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174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FF37ED-39CB-E81E-40C4-08E6C1E1D308}"/>
              </a:ext>
            </a:extLst>
          </p:cNvPr>
          <p:cNvSpPr txBox="1"/>
          <p:nvPr/>
        </p:nvSpPr>
        <p:spPr>
          <a:xfrm>
            <a:off x="292589" y="4692102"/>
            <a:ext cx="11899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IMG77(</a:t>
            </a:r>
            <a:r>
              <a:rPr lang="ko-KR" altLang="en-US" dirty="0">
                <a:highlight>
                  <a:srgbClr val="FFFF00"/>
                </a:highlight>
              </a:rPr>
              <a:t>소화기내과</a:t>
            </a:r>
            <a:r>
              <a:rPr lang="en-US" altLang="ko-KR" dirty="0">
                <a:highlight>
                  <a:srgbClr val="FFFF00"/>
                </a:highlight>
              </a:rPr>
              <a:t>) 11</a:t>
            </a:r>
            <a:r>
              <a:rPr lang="ko-KR" altLang="en-US" dirty="0">
                <a:highlight>
                  <a:srgbClr val="FFFF00"/>
                </a:highlight>
              </a:rPr>
              <a:t>시 </a:t>
            </a:r>
            <a:r>
              <a:rPr lang="en-US" altLang="ko-KR" dirty="0">
                <a:highlight>
                  <a:srgbClr val="FFFF00"/>
                </a:highlight>
              </a:rPr>
              <a:t>30</a:t>
            </a:r>
            <a:r>
              <a:rPr lang="ko-KR" altLang="en-US" dirty="0">
                <a:highlight>
                  <a:srgbClr val="FFFF00"/>
                </a:highlight>
              </a:rPr>
              <a:t>분 예약 시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키오스크 화면에 출력이 안돼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현재시각 </a:t>
            </a:r>
            <a:r>
              <a:rPr lang="en-US" altLang="ko-KR" dirty="0">
                <a:highlight>
                  <a:srgbClr val="FFFF00"/>
                </a:highlight>
              </a:rPr>
              <a:t>11</a:t>
            </a:r>
            <a:r>
              <a:rPr lang="ko-KR" altLang="en-US" dirty="0">
                <a:highlight>
                  <a:srgbClr val="FFFF00"/>
                </a:highlight>
              </a:rPr>
              <a:t>시 </a:t>
            </a:r>
            <a:r>
              <a:rPr lang="en-US" altLang="ko-KR" dirty="0">
                <a:highlight>
                  <a:srgbClr val="FFFF00"/>
                </a:highlight>
              </a:rPr>
              <a:t>30</a:t>
            </a:r>
            <a:r>
              <a:rPr lang="ko-KR" altLang="en-US" dirty="0">
                <a:highlight>
                  <a:srgbClr val="FFFF00"/>
                </a:highlight>
              </a:rPr>
              <a:t>분 경</a:t>
            </a:r>
            <a:r>
              <a:rPr lang="en-US" altLang="ko-KR" dirty="0">
                <a:highlight>
                  <a:srgbClr val="FFFF00"/>
                </a:highlight>
              </a:rPr>
              <a:t>) 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1.</a:t>
            </a:r>
            <a:r>
              <a:rPr lang="ko-KR" altLang="en-US" dirty="0">
                <a:highlight>
                  <a:srgbClr val="FFFF00"/>
                </a:highlight>
              </a:rPr>
              <a:t>예약시간에 따른 화면 출력 차이인지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2.</a:t>
            </a:r>
            <a:r>
              <a:rPr lang="ko-KR" altLang="en-US" dirty="0">
                <a:highlight>
                  <a:srgbClr val="FFFF00"/>
                </a:highlight>
              </a:rPr>
              <a:t>외부 서버와 응답시간 차이가 있는지 확인하고자 테스트를 진행했고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특이하게도 호흡기내과</a:t>
            </a:r>
            <a:r>
              <a:rPr lang="en-US" altLang="ko-KR" dirty="0">
                <a:highlight>
                  <a:srgbClr val="FFFF00"/>
                </a:highlight>
              </a:rPr>
              <a:t>(IMR77) </a:t>
            </a:r>
            <a:r>
              <a:rPr lang="ko-KR" altLang="en-US" dirty="0">
                <a:highlight>
                  <a:srgbClr val="FFFF00"/>
                </a:highlight>
              </a:rPr>
              <a:t>만 확인이 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가능했습니다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 err="1">
                <a:highlight>
                  <a:srgbClr val="FFFF00"/>
                </a:highlight>
              </a:rPr>
              <a:t>베스트케어</a:t>
            </a:r>
            <a:r>
              <a:rPr lang="en-US" altLang="ko-KR" dirty="0">
                <a:highlight>
                  <a:srgbClr val="FFFF00"/>
                </a:highlight>
              </a:rPr>
              <a:t>2.0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&lt;–(</a:t>
            </a:r>
            <a:r>
              <a:rPr lang="ko-KR" altLang="en-US" dirty="0" err="1">
                <a:highlight>
                  <a:srgbClr val="FFFF00"/>
                </a:highlight>
              </a:rPr>
              <a:t>내부망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)-&gt; DB</a:t>
            </a:r>
            <a:r>
              <a:rPr lang="ko-KR" altLang="en-US" dirty="0">
                <a:highlight>
                  <a:srgbClr val="FFFF00"/>
                </a:highlight>
              </a:rPr>
              <a:t>서버 </a:t>
            </a:r>
            <a:r>
              <a:rPr lang="en-US" altLang="ko-KR" dirty="0">
                <a:highlight>
                  <a:srgbClr val="FFFF00"/>
                </a:highlight>
              </a:rPr>
              <a:t>&lt;–(</a:t>
            </a:r>
            <a:r>
              <a:rPr lang="ko-KR" altLang="en-US" dirty="0" err="1">
                <a:highlight>
                  <a:srgbClr val="FFFF00"/>
                </a:highlight>
              </a:rPr>
              <a:t>외부망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TCP/IP)-&gt; </a:t>
            </a:r>
            <a:r>
              <a:rPr lang="ko-KR" altLang="en-US" dirty="0">
                <a:highlight>
                  <a:srgbClr val="FFFF00"/>
                </a:highlight>
              </a:rPr>
              <a:t>키오스크 회사</a:t>
            </a:r>
            <a:endParaRPr lang="en-US" altLang="ko-K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756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28999" y="102967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01741540</a:t>
            </a:r>
          </a:p>
          <a:p>
            <a:r>
              <a:rPr lang="en-US" altLang="ko-KR" dirty="0"/>
              <a:t>RPY_PACT_ID 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7212E-88EC-C9D1-BFFA-166846DD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0" y="1133021"/>
            <a:ext cx="3291100" cy="389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00C1FD-5301-7FCC-F176-5B5D51CD755F}"/>
              </a:ext>
            </a:extLst>
          </p:cNvPr>
          <p:cNvSpPr txBox="1"/>
          <p:nvPr/>
        </p:nvSpPr>
        <p:spPr>
          <a:xfrm>
            <a:off x="2989220" y="615496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12</a:t>
            </a:r>
            <a:r>
              <a:rPr lang="ko-KR" altLang="en-US" dirty="0">
                <a:highlight>
                  <a:srgbClr val="FFFF00"/>
                </a:highlight>
              </a:rPr>
              <a:t>시 </a:t>
            </a:r>
            <a:r>
              <a:rPr lang="en-US" altLang="ko-KR" dirty="0">
                <a:highlight>
                  <a:srgbClr val="FFFF00"/>
                </a:highlight>
              </a:rPr>
              <a:t>30</a:t>
            </a:r>
            <a:r>
              <a:rPr lang="ko-KR" altLang="en-US" dirty="0">
                <a:highlight>
                  <a:srgbClr val="FFFF00"/>
                </a:highlight>
              </a:rPr>
              <a:t>분 경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 사무실 복귀하고 키오스크 조회가 안됩니다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4897C9-41FA-A5D0-6DC0-D7003A9C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031" y="1133021"/>
            <a:ext cx="4040269" cy="19578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C13D3E-4C3A-5508-1042-69F1EFA61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484" y="3151534"/>
            <a:ext cx="1932542" cy="19247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496A3-9DA3-8853-30BE-032D6216A955}"/>
              </a:ext>
            </a:extLst>
          </p:cNvPr>
          <p:cNvSpPr txBox="1"/>
          <p:nvPr/>
        </p:nvSpPr>
        <p:spPr>
          <a:xfrm>
            <a:off x="4164221" y="5145264"/>
            <a:ext cx="3863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00FF00"/>
                </a:highlight>
              </a:rPr>
              <a:t>13</a:t>
            </a:r>
            <a:r>
              <a:rPr lang="ko-KR" altLang="en-US" sz="1200" dirty="0">
                <a:highlight>
                  <a:srgbClr val="00FF00"/>
                </a:highlight>
              </a:rPr>
              <a:t>시 </a:t>
            </a:r>
            <a:r>
              <a:rPr lang="en-US" altLang="ko-KR" sz="1200" dirty="0">
                <a:highlight>
                  <a:srgbClr val="00FF00"/>
                </a:highlight>
              </a:rPr>
              <a:t>20</a:t>
            </a:r>
            <a:r>
              <a:rPr lang="ko-KR" altLang="en-US" sz="1200" dirty="0">
                <a:highlight>
                  <a:srgbClr val="00FF00"/>
                </a:highlight>
              </a:rPr>
              <a:t>분 경</a:t>
            </a:r>
            <a:r>
              <a:rPr lang="en-US" altLang="ko-KR" sz="1200" dirty="0">
                <a:highlight>
                  <a:srgbClr val="00FF00"/>
                </a:highlight>
              </a:rPr>
              <a:t>. </a:t>
            </a:r>
            <a:r>
              <a:rPr lang="ko-KR" altLang="en-US" sz="1200" dirty="0">
                <a:highlight>
                  <a:srgbClr val="00FF00"/>
                </a:highlight>
              </a:rPr>
              <a:t>현석 책임님께 말씀드리고 발생한 에러</a:t>
            </a:r>
            <a:endParaRPr lang="en-US" altLang="ko-KR" sz="1200" dirty="0">
              <a:highlight>
                <a:srgbClr val="00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9C5595-AD7B-44DA-22B1-07E232A2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359002"/>
            <a:ext cx="3046889" cy="389492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4272A5-15C4-5B2E-2E8C-FD605AAF4916}"/>
              </a:ext>
            </a:extLst>
          </p:cNvPr>
          <p:cNvCxnSpPr/>
          <p:nvPr/>
        </p:nvCxnSpPr>
        <p:spPr>
          <a:xfrm>
            <a:off x="165100" y="102967"/>
            <a:ext cx="11772900" cy="66026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C959B8-6827-40DA-3A45-6452CA5E424F}"/>
              </a:ext>
            </a:extLst>
          </p:cNvPr>
          <p:cNvSpPr txBox="1"/>
          <p:nvPr/>
        </p:nvSpPr>
        <p:spPr>
          <a:xfrm>
            <a:off x="8780938" y="4992321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highlight>
                  <a:srgbClr val="FF0000"/>
                </a:highlight>
              </a:rPr>
              <a:t>13</a:t>
            </a:r>
            <a:r>
              <a:rPr lang="ko-KR" altLang="en-US" sz="2800" b="1" dirty="0">
                <a:highlight>
                  <a:srgbClr val="FF0000"/>
                </a:highlight>
              </a:rPr>
              <a:t>시 </a:t>
            </a:r>
            <a:r>
              <a:rPr lang="en-US" altLang="ko-KR" sz="2800" b="1" dirty="0">
                <a:highlight>
                  <a:srgbClr val="FF0000"/>
                </a:highlight>
              </a:rPr>
              <a:t>40</a:t>
            </a:r>
            <a:r>
              <a:rPr lang="ko-KR" altLang="en-US" sz="2800" b="1" dirty="0">
                <a:highlight>
                  <a:srgbClr val="FF0000"/>
                </a:highlight>
              </a:rPr>
              <a:t>분 경</a:t>
            </a:r>
            <a:r>
              <a:rPr lang="en-US" altLang="ko-KR" sz="2800" b="1" dirty="0">
                <a:highlight>
                  <a:srgbClr val="FF0000"/>
                </a:highlight>
              </a:rPr>
              <a:t>, </a:t>
            </a:r>
            <a:r>
              <a:rPr lang="ko-KR" altLang="en-US" sz="2800" b="1" dirty="0">
                <a:highlight>
                  <a:srgbClr val="FF0000"/>
                </a:highlight>
              </a:rPr>
              <a:t>해결</a:t>
            </a:r>
            <a:endParaRPr lang="ko-KR" altLang="en-US" b="1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124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67099" y="48015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01741540</a:t>
            </a:r>
          </a:p>
          <a:p>
            <a:r>
              <a:rPr lang="en-US" altLang="ko-KR" dirty="0"/>
              <a:t>RPY_PACT_ID 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C257E-9BE0-2117-5DB9-CAA67DFD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7" y="1480816"/>
            <a:ext cx="5961643" cy="3108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CAB6A-E8D5-00C4-41D2-C2A4237AC6E7}"/>
              </a:ext>
            </a:extLst>
          </p:cNvPr>
          <p:cNvSpPr txBox="1"/>
          <p:nvPr/>
        </p:nvSpPr>
        <p:spPr>
          <a:xfrm>
            <a:off x="1895717" y="5377184"/>
            <a:ext cx="8685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13</a:t>
            </a:r>
            <a:r>
              <a:rPr lang="ko-KR" altLang="en-US" dirty="0">
                <a:highlight>
                  <a:srgbClr val="FFFF00"/>
                </a:highlight>
              </a:rPr>
              <a:t>시 </a:t>
            </a:r>
            <a:r>
              <a:rPr lang="en-US" altLang="ko-KR" dirty="0">
                <a:highlight>
                  <a:srgbClr val="FFFF00"/>
                </a:highlight>
              </a:rPr>
              <a:t>45</a:t>
            </a:r>
            <a:r>
              <a:rPr lang="ko-KR" altLang="en-US" dirty="0">
                <a:highlight>
                  <a:srgbClr val="FFFF00"/>
                </a:highlight>
              </a:rPr>
              <a:t>분 경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 키오스크로 수납 시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수납금액은 </a:t>
            </a:r>
            <a:r>
              <a:rPr lang="en-US" altLang="ko-KR" dirty="0">
                <a:highlight>
                  <a:srgbClr val="FFFF00"/>
                </a:highlight>
              </a:rPr>
              <a:t>0</a:t>
            </a:r>
            <a:r>
              <a:rPr lang="ko-KR" altLang="en-US" dirty="0">
                <a:highlight>
                  <a:srgbClr val="FFFF00"/>
                </a:highlight>
              </a:rPr>
              <a:t>인데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여전히 수납이 </a:t>
            </a:r>
            <a:r>
              <a:rPr lang="en-US" altLang="ko-KR" dirty="0">
                <a:highlight>
                  <a:srgbClr val="FFFF00"/>
                </a:highlight>
              </a:rPr>
              <a:t>N </a:t>
            </a:r>
            <a:r>
              <a:rPr lang="ko-KR" altLang="en-US" dirty="0">
                <a:highlight>
                  <a:srgbClr val="FFFF00"/>
                </a:highlight>
              </a:rPr>
              <a:t>입니다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확인 중 갑자기 </a:t>
            </a:r>
            <a:r>
              <a:rPr lang="en-US" altLang="ko-KR" dirty="0">
                <a:highlight>
                  <a:srgbClr val="FFFF00"/>
                </a:highlight>
              </a:rPr>
              <a:t>IMC77(</a:t>
            </a:r>
            <a:r>
              <a:rPr lang="ko-KR" altLang="en-US" dirty="0">
                <a:highlight>
                  <a:srgbClr val="FFFF00"/>
                </a:highlight>
              </a:rPr>
              <a:t>순환기내과</a:t>
            </a:r>
            <a:r>
              <a:rPr lang="en-US" altLang="ko-KR" dirty="0">
                <a:highlight>
                  <a:srgbClr val="FFFF00"/>
                </a:highlight>
              </a:rPr>
              <a:t>) </a:t>
            </a:r>
            <a:r>
              <a:rPr lang="ko-KR" altLang="en-US" dirty="0">
                <a:highlight>
                  <a:srgbClr val="FFFF00"/>
                </a:highlight>
              </a:rPr>
              <a:t>의 진료가 </a:t>
            </a:r>
            <a:r>
              <a:rPr lang="en-US" altLang="ko-KR" dirty="0">
                <a:highlight>
                  <a:srgbClr val="FFFF00"/>
                </a:highlight>
              </a:rPr>
              <a:t>Y</a:t>
            </a:r>
            <a:r>
              <a:rPr lang="ko-KR" altLang="en-US" dirty="0">
                <a:highlight>
                  <a:srgbClr val="FFFF00"/>
                </a:highlight>
              </a:rPr>
              <a:t>가 되었습니다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-&gt; </a:t>
            </a:r>
            <a:r>
              <a:rPr lang="ko-KR" altLang="en-US" dirty="0">
                <a:highlight>
                  <a:srgbClr val="FFFF00"/>
                </a:highlight>
              </a:rPr>
              <a:t>수납금액도 </a:t>
            </a:r>
            <a:r>
              <a:rPr lang="en-US" altLang="ko-KR" dirty="0">
                <a:highlight>
                  <a:srgbClr val="FFFF00"/>
                </a:highlight>
              </a:rPr>
              <a:t>40000</a:t>
            </a:r>
            <a:r>
              <a:rPr lang="ko-KR" altLang="en-US" dirty="0">
                <a:highlight>
                  <a:srgbClr val="FFFF00"/>
                </a:highlight>
              </a:rPr>
              <a:t>원이 잡히는데 혹시 환자번호 </a:t>
            </a:r>
            <a:r>
              <a:rPr lang="en-US" altLang="ko-KR" dirty="0">
                <a:highlight>
                  <a:srgbClr val="FFFF00"/>
                </a:highlight>
              </a:rPr>
              <a:t>01741540</a:t>
            </a:r>
            <a:r>
              <a:rPr lang="ko-KR" altLang="en-US" dirty="0">
                <a:highlight>
                  <a:srgbClr val="FFFF00"/>
                </a:highlight>
              </a:rPr>
              <a:t>으로 테스트하셨나요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81BD82-A00A-D31F-731E-30AF9B45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57" y="2149259"/>
            <a:ext cx="5400675" cy="17716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D4E305-772C-1904-7B96-C0B783380FEC}"/>
              </a:ext>
            </a:extLst>
          </p:cNvPr>
          <p:cNvCxnSpPr/>
          <p:nvPr/>
        </p:nvCxnSpPr>
        <p:spPr>
          <a:xfrm>
            <a:off x="165100" y="102967"/>
            <a:ext cx="11772900" cy="66026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EED4DD-C738-0C8D-52F7-DDEDA1E0F51B}"/>
              </a:ext>
            </a:extLst>
          </p:cNvPr>
          <p:cNvSpPr txBox="1"/>
          <p:nvPr/>
        </p:nvSpPr>
        <p:spPr>
          <a:xfrm>
            <a:off x="4396289" y="3154625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highlight>
                  <a:srgbClr val="FF0000"/>
                </a:highlight>
              </a:rPr>
              <a:t>이미 인지하신 문제</a:t>
            </a:r>
            <a:endParaRPr lang="ko-KR" altLang="en-US" b="1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725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4F32-1383-1BE8-C37B-ED57E0EB948D}"/>
              </a:ext>
            </a:extLst>
          </p:cNvPr>
          <p:cNvSpPr txBox="1"/>
          <p:nvPr/>
        </p:nvSpPr>
        <p:spPr>
          <a:xfrm>
            <a:off x="9167099" y="48015"/>
            <a:ext cx="302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PT_NO : 01741540</a:t>
            </a:r>
          </a:p>
          <a:p>
            <a:r>
              <a:rPr lang="en-US" altLang="ko-KR" dirty="0"/>
              <a:t>RPY_PACT_ID : 0008141120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473FA-3E27-784D-13A2-AB1C5B8C7B5A}"/>
              </a:ext>
            </a:extLst>
          </p:cNvPr>
          <p:cNvSpPr/>
          <p:nvPr/>
        </p:nvSpPr>
        <p:spPr>
          <a:xfrm>
            <a:off x="0" y="812800"/>
            <a:ext cx="12192000" cy="502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E6178F-B865-F6D8-C8BB-D4930F18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31" y="1602782"/>
            <a:ext cx="5101671" cy="28540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5C50A1-441F-ED3F-C9FF-AD9D1FC34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" y="3118354"/>
            <a:ext cx="2004784" cy="621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670474-B5F4-FFD0-B963-E81D58706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580" y="1253793"/>
            <a:ext cx="2056994" cy="579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5FF97F-BCAC-0C17-13AC-92B479A880A3}"/>
              </a:ext>
            </a:extLst>
          </p:cNvPr>
          <p:cNvSpPr txBox="1"/>
          <p:nvPr/>
        </p:nvSpPr>
        <p:spPr>
          <a:xfrm>
            <a:off x="1916309" y="946016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총진료비 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800000"/>
                </a:highlight>
              </a:rPr>
              <a:t>-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본인부담액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8F11D-59A2-5966-EF59-65124426E114}"/>
              </a:ext>
            </a:extLst>
          </p:cNvPr>
          <p:cNvSpPr txBox="1"/>
          <p:nvPr/>
        </p:nvSpPr>
        <p:spPr>
          <a:xfrm>
            <a:off x="-11643" y="3739645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8000"/>
                </a:highlight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8000"/>
                </a:highlight>
              </a:rPr>
              <a:t>급여총액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8000"/>
                </a:highlight>
              </a:rPr>
              <a:t>+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8000"/>
                </a:highlight>
              </a:rPr>
              <a:t>조합부담액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8000"/>
                </a:highlight>
              </a:rPr>
              <a:t>) -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8000"/>
                </a:highlight>
              </a:rPr>
              <a:t>총진료비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EC117-F389-3E91-7476-D6F7D79D5080}"/>
              </a:ext>
            </a:extLst>
          </p:cNvPr>
          <p:cNvSpPr txBox="1"/>
          <p:nvPr/>
        </p:nvSpPr>
        <p:spPr>
          <a:xfrm>
            <a:off x="924555" y="5285051"/>
            <a:ext cx="10605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IMC77(</a:t>
            </a:r>
            <a:r>
              <a:rPr lang="ko-KR" altLang="en-US" dirty="0">
                <a:highlight>
                  <a:srgbClr val="FFFF00"/>
                </a:highlight>
              </a:rPr>
              <a:t>순환기내과</a:t>
            </a:r>
            <a:r>
              <a:rPr lang="en-US" altLang="ko-KR" dirty="0">
                <a:highlight>
                  <a:srgbClr val="FFFF00"/>
                </a:highlight>
              </a:rPr>
              <a:t>) 40000</a:t>
            </a:r>
            <a:r>
              <a:rPr lang="ko-KR" altLang="en-US" dirty="0">
                <a:highlight>
                  <a:srgbClr val="FFFF00"/>
                </a:highlight>
              </a:rPr>
              <a:t>원이 어떻게 나오게 된 금액인가 계산하던 도중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ACPPEOPD(</a:t>
            </a:r>
            <a:r>
              <a:rPr lang="ko-KR" altLang="en-US" dirty="0" err="1">
                <a:highlight>
                  <a:srgbClr val="FFFF00"/>
                </a:highlight>
              </a:rPr>
              <a:t>외래수납정보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와 </a:t>
            </a:r>
            <a:r>
              <a:rPr lang="en-US" altLang="ko-KR" dirty="0">
                <a:highlight>
                  <a:srgbClr val="FFFF00"/>
                </a:highlight>
              </a:rPr>
              <a:t>ACPPEOCE(</a:t>
            </a:r>
            <a:r>
              <a:rPr lang="ko-KR" altLang="en-US" dirty="0" err="1">
                <a:highlight>
                  <a:srgbClr val="FFFF00"/>
                </a:highlight>
              </a:rPr>
              <a:t>외래계산상세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 테이블에는 </a:t>
            </a:r>
            <a:r>
              <a:rPr lang="en-US" altLang="ko-KR" dirty="0">
                <a:highlight>
                  <a:srgbClr val="FFFF00"/>
                </a:highlight>
              </a:rPr>
              <a:t>40000</a:t>
            </a:r>
            <a:r>
              <a:rPr lang="ko-KR" altLang="en-US" dirty="0">
                <a:highlight>
                  <a:srgbClr val="FFFF00"/>
                </a:highlight>
              </a:rPr>
              <a:t>원에 대한 금액이 없습니다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- </a:t>
            </a:r>
            <a:r>
              <a:rPr lang="ko-KR" altLang="en-US" dirty="0">
                <a:highlight>
                  <a:srgbClr val="FFFF00"/>
                </a:highlight>
              </a:rPr>
              <a:t>환자번호 </a:t>
            </a:r>
            <a:r>
              <a:rPr lang="en-US" altLang="ko-KR" dirty="0">
                <a:highlight>
                  <a:srgbClr val="FFFF00"/>
                </a:highlight>
              </a:rPr>
              <a:t>: 01741540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- </a:t>
            </a:r>
            <a:r>
              <a:rPr lang="ko-KR" altLang="en-US" dirty="0">
                <a:highlight>
                  <a:srgbClr val="FFFF00"/>
                </a:highlight>
              </a:rPr>
              <a:t>수납원무</a:t>
            </a:r>
            <a:r>
              <a:rPr lang="en-US" altLang="ko-KR" dirty="0">
                <a:highlight>
                  <a:srgbClr val="FFFF00"/>
                </a:highlight>
              </a:rPr>
              <a:t>ID : 0008141120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0D4CD6-BCD2-C09D-BBED-06EB90AA4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604" y="1023257"/>
            <a:ext cx="4178366" cy="22835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373D7CB-7F77-9A61-FC20-4B6D55AF8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953" y="3029803"/>
            <a:ext cx="2989076" cy="21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743</Words>
  <Application>Microsoft Office PowerPoint</Application>
  <PresentationFormat>와이드스크린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8월 28일 키오스크 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직원감면환자(00657508)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김용록</dc:creator>
  <cp:lastModifiedBy>김용록</cp:lastModifiedBy>
  <cp:revision>63</cp:revision>
  <dcterms:created xsi:type="dcterms:W3CDTF">2024-08-28T00:21:12Z</dcterms:created>
  <dcterms:modified xsi:type="dcterms:W3CDTF">2024-08-29T09:14:29Z</dcterms:modified>
</cp:coreProperties>
</file>