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1" r:id="rId4"/>
    <p:sldId id="272" r:id="rId5"/>
    <p:sldId id="274" r:id="rId6"/>
    <p:sldId id="273" r:id="rId7"/>
    <p:sldId id="278" r:id="rId8"/>
    <p:sldId id="279" r:id="rId9"/>
    <p:sldId id="275" r:id="rId10"/>
    <p:sldId id="276" r:id="rId11"/>
    <p:sldId id="277" r:id="rId12"/>
    <p:sldId id="257" r:id="rId13"/>
  </p:sldIdLst>
  <p:sldSz cx="9144000" cy="5143500" type="screen16x9"/>
  <p:notesSz cx="20104100" cy="11309350"/>
  <p:defaultTextStyle>
    <a:defPPr>
      <a:defRPr lang="ru-RU"/>
    </a:defPPr>
    <a:lvl1pPr marL="0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1pPr>
    <a:lvl2pPr marL="207935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2pPr>
    <a:lvl3pPr marL="415869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3pPr>
    <a:lvl4pPr marL="623804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4pPr>
    <a:lvl5pPr marL="831738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5E169E-E1CE-AF44-8373-DA231036344E}">
          <p14:sldIdLst>
            <p14:sldId id="269"/>
            <p14:sldId id="270"/>
          </p14:sldIdLst>
        </p14:section>
        <p14:section name="Раздел без заголовка" id="{A194E897-81C2-4D4D-B6F1-C1441590612F}">
          <p14:sldIdLst>
            <p14:sldId id="271"/>
            <p14:sldId id="272"/>
            <p14:sldId id="274"/>
            <p14:sldId id="273"/>
            <p14:sldId id="278"/>
            <p14:sldId id="279"/>
            <p14:sldId id="275"/>
            <p14:sldId id="276"/>
            <p14:sldId id="27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vtsov Viktor" initials="SV" lastIdx="2" clrIdx="0">
    <p:extLst>
      <p:ext uri="{19B8F6BF-5375-455C-9EA6-DF929625EA0E}">
        <p15:presenceInfo xmlns:p15="http://schemas.microsoft.com/office/powerpoint/2012/main" userId="S-1-5-21-1200119191-682303521-433219294-645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E77"/>
    <a:srgbClr val="D03A2B"/>
    <a:srgbClr val="BBCF2E"/>
    <a:srgbClr val="E09431"/>
    <a:srgbClr val="48B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01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310"/>
        <p:guide pos="9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9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569C6-7FE9-427B-ADC7-21642DF6481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B427-6FDA-4B30-A6B7-FE45B5517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7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318F8-E971-41B2-8EEE-4AE0434BCB65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34DAD-DED8-43CD-B631-0014C0374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935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869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804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738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34DAD-DED8-43CD-B631-0014C03744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5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info@docsvision.com?subject=&#1047;&#1072;&#1087;&#1088;&#1086;&#1089;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docsvision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B0EC9B-EBAD-D241-8DA7-3643D7778F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Holder 2">
            <a:extLst>
              <a:ext uri="{FF2B5EF4-FFF2-40B4-BE49-F238E27FC236}">
                <a16:creationId xmlns:a16="http://schemas.microsoft.com/office/drawing/2014/main" id="{B25AA51E-B576-3D44-B1C9-76AF90F69C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4227" y="1833086"/>
            <a:ext cx="6146146" cy="73866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spAutoFit/>
          </a:bodyPr>
          <a:lstStyle>
            <a:lvl1pPr algn="r" defTabSz="914400">
              <a:defRPr sz="2400" b="1" i="0" cap="all" baseline="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 algn="r" defTabSz="914400"/>
            <a:r>
              <a:rPr lang="ru-RU" sz="2400" b="1" kern="0" dirty="0">
                <a:solidFill>
                  <a:schemeClr val="bg1"/>
                </a:solidFill>
              </a:rPr>
              <a:t>ЗАГОЛОВОК</a:t>
            </a:r>
            <a:br>
              <a:rPr lang="ru-RU" sz="2400" b="1" kern="0" dirty="0">
                <a:solidFill>
                  <a:schemeClr val="bg1"/>
                </a:solidFill>
              </a:rPr>
            </a:br>
            <a:r>
              <a:rPr lang="ru-RU" sz="2400" b="1" kern="0" dirty="0">
                <a:solidFill>
                  <a:schemeClr val="bg1"/>
                </a:solidFill>
              </a:rPr>
              <a:t>СЛАЙДА</a:t>
            </a:r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2988FED2-EC49-1348-995E-39527F5C5ECB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2819400" y="3165127"/>
            <a:ext cx="532097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defTabSz="914400">
              <a:lnSpc>
                <a:spcPct val="100000"/>
              </a:lnSpc>
              <a:defRPr sz="1500" b="0">
                <a:solidFill>
                  <a:schemeClr val="bg1"/>
                </a:solidFill>
              </a:defRPr>
            </a:lvl1pPr>
          </a:lstStyle>
          <a:p>
            <a:pPr algn="r" defTabSz="914400"/>
            <a:r>
              <a:rPr lang="ru-RU" sz="1500" b="1" kern="0" dirty="0">
                <a:solidFill>
                  <a:schemeClr val="bg1"/>
                </a:solidFill>
              </a:rPr>
              <a:t>Сотрудник</a:t>
            </a:r>
          </a:p>
          <a:p>
            <a:pPr algn="r" defTabSz="914400"/>
            <a:r>
              <a:rPr lang="ru-RU" sz="1500" kern="0" dirty="0">
                <a:solidFill>
                  <a:schemeClr val="bg1"/>
                </a:solidFill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40331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рывающи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809"/>
            <a:ext cx="9144000" cy="514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72"/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322863" y="982220"/>
            <a:ext cx="3096202" cy="6155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0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pPr marL="5776">
              <a:spcBef>
                <a:spcPts val="52"/>
              </a:spcBef>
            </a:pPr>
            <a:r>
              <a:rPr lang="ru-RU" sz="2000" spc="5" dirty="0">
                <a:solidFill>
                  <a:srgbClr val="BBCF2E"/>
                </a:solidFill>
              </a:rPr>
              <a:t>СПАСИБО</a:t>
            </a:r>
            <a:br>
              <a:rPr lang="ru-RU" sz="2000" dirty="0"/>
            </a:br>
            <a:r>
              <a:rPr lang="ru-RU" sz="2000" spc="5" dirty="0">
                <a:solidFill>
                  <a:srgbClr val="BBCF2E"/>
                </a:solidFill>
              </a:rPr>
              <a:t>ЗА</a:t>
            </a:r>
            <a:r>
              <a:rPr lang="ru-RU" sz="2000" spc="-39" dirty="0">
                <a:solidFill>
                  <a:srgbClr val="BBCF2E"/>
                </a:solidFill>
              </a:rPr>
              <a:t> </a:t>
            </a:r>
            <a:r>
              <a:rPr lang="ru-RU" sz="2000" spc="5" dirty="0">
                <a:solidFill>
                  <a:srgbClr val="BBCF2E"/>
                </a:solidFill>
              </a:rPr>
              <a:t>ВНИМАНИЕ!</a:t>
            </a:r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5618679" y="3132548"/>
            <a:ext cx="2800386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marL="5776">
              <a:spcBef>
                <a:spcPts val="850"/>
              </a:spcBef>
            </a:pP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</a:rPr>
              <a:t>E-mail: </a:t>
            </a: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  <a:hlinkClick r:id="rId2"/>
              </a:rPr>
              <a:t>info@docsvision.com</a:t>
            </a:r>
            <a:endParaRPr lang="en" sz="1200" dirty="0">
              <a:latin typeface="+mn-lt"/>
              <a:cs typeface="Verdana"/>
            </a:endParaRPr>
          </a:p>
          <a:p>
            <a:pPr marL="5776">
              <a:spcBef>
                <a:spcPts val="807"/>
              </a:spcBef>
            </a:pPr>
            <a:r>
              <a:rPr lang="en" sz="1200" spc="11" dirty="0">
                <a:solidFill>
                  <a:srgbClr val="FFFFFF"/>
                </a:solidFill>
                <a:latin typeface="+mn-lt"/>
                <a:cs typeface="Verdana"/>
              </a:rPr>
              <a:t>+7 </a:t>
            </a: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</a:rPr>
              <a:t>(812) </a:t>
            </a:r>
            <a:r>
              <a:rPr lang="en" sz="1200" spc="7" dirty="0">
                <a:solidFill>
                  <a:srgbClr val="FFFFFF"/>
                </a:solidFill>
                <a:cs typeface="Verdana"/>
              </a:rPr>
              <a:t>622-16-89 </a:t>
            </a:r>
            <a:r>
              <a:rPr lang="ru-RU" sz="1200" spc="9" dirty="0">
                <a:solidFill>
                  <a:srgbClr val="FFFFFF"/>
                </a:solidFill>
                <a:latin typeface="+mn-lt"/>
                <a:cs typeface="Verdana"/>
              </a:rPr>
              <a:t>доб.</a:t>
            </a:r>
            <a:endParaRPr lang="ru-RU" sz="1200" dirty="0">
              <a:latin typeface="+mn-lt"/>
              <a:cs typeface="Verdana"/>
            </a:endParaRPr>
          </a:p>
          <a:p>
            <a:pPr marL="5776">
              <a:spcBef>
                <a:spcPts val="807"/>
              </a:spcBef>
            </a:pPr>
            <a:r>
              <a:rPr lang="ru-RU" sz="1200" spc="11" dirty="0">
                <a:solidFill>
                  <a:srgbClr val="FFFFFF"/>
                </a:solidFill>
                <a:latin typeface="+mn-lt"/>
                <a:cs typeface="Verdana"/>
              </a:rPr>
              <a:t>+7 </a:t>
            </a:r>
            <a:r>
              <a:rPr lang="ru-RU" sz="1200" spc="7" dirty="0">
                <a:solidFill>
                  <a:srgbClr val="FFFFFF"/>
                </a:solidFill>
                <a:latin typeface="+mn-lt"/>
                <a:cs typeface="Verdana"/>
              </a:rPr>
              <a:t>(111)</a:t>
            </a:r>
            <a:r>
              <a:rPr lang="ru-RU" sz="1200" spc="-9" dirty="0">
                <a:solidFill>
                  <a:srgbClr val="FFFFFF"/>
                </a:solidFill>
                <a:latin typeface="+mn-lt"/>
                <a:cs typeface="Verdana"/>
              </a:rPr>
              <a:t> </a:t>
            </a:r>
            <a:r>
              <a:rPr lang="ru-RU" sz="1200" spc="9" dirty="0">
                <a:solidFill>
                  <a:srgbClr val="FFFFFF"/>
                </a:solidFill>
                <a:latin typeface="+mn-lt"/>
                <a:cs typeface="Verdana"/>
              </a:rPr>
              <a:t>111-11-11</a:t>
            </a:r>
            <a:endParaRPr lang="ru-RU" sz="1200" dirty="0">
              <a:latin typeface="+mn-lt"/>
              <a:cs typeface="Verdana"/>
            </a:endParaRPr>
          </a:p>
        </p:txBody>
      </p:sp>
      <p:sp>
        <p:nvSpPr>
          <p:cNvPr id="6" name="object 3"/>
          <p:cNvSpPr/>
          <p:nvPr userDrawn="1"/>
        </p:nvSpPr>
        <p:spPr>
          <a:xfrm>
            <a:off x="0" y="982220"/>
            <a:ext cx="4114800" cy="4160934"/>
          </a:xfrm>
          <a:custGeom>
            <a:avLst/>
            <a:gdLst/>
            <a:ahLst/>
            <a:cxnLst/>
            <a:rect l="l" t="t" r="r" b="b"/>
            <a:pathLst>
              <a:path w="11306810" h="11306810">
                <a:moveTo>
                  <a:pt x="0" y="0"/>
                </a:moveTo>
                <a:lnTo>
                  <a:pt x="0" y="11306776"/>
                </a:lnTo>
                <a:lnTo>
                  <a:pt x="11306776" y="11306776"/>
                </a:lnTo>
                <a:lnTo>
                  <a:pt x="0" y="0"/>
                </a:lnTo>
                <a:close/>
              </a:path>
            </a:pathLst>
          </a:custGeom>
          <a:solidFill>
            <a:srgbClr val="BBCF2E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23" y="3160899"/>
            <a:ext cx="173291" cy="173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79" y="3438145"/>
            <a:ext cx="173291" cy="17327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79" y="3715392"/>
            <a:ext cx="173291" cy="173279"/>
          </a:xfrm>
          <a:prstGeom prst="rect">
            <a:avLst/>
          </a:prstGeom>
        </p:spPr>
      </p:pic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2406506"/>
            <a:ext cx="3161265" cy="30196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7" name="Текст 15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2021855"/>
            <a:ext cx="3160995" cy="280684"/>
          </a:xfrm>
          <a:prstGeom prst="rect">
            <a:avLst/>
          </a:prstGeom>
        </p:spPr>
        <p:txBody>
          <a:bodyPr/>
          <a:lstStyle>
            <a:lvl1pPr algn="l"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2B29F88-F242-4F4B-A40E-1584AE084ACA}"/>
              </a:ext>
            </a:extLst>
          </p:cNvPr>
          <p:cNvSpPr txBox="1"/>
          <p:nvPr userDrawn="1"/>
        </p:nvSpPr>
        <p:spPr>
          <a:xfrm>
            <a:off x="5308312" y="4304298"/>
            <a:ext cx="3110483" cy="23753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500" b="1" spc="2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docsvision.com</a:t>
            </a:r>
            <a:endParaRPr sz="1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25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729220" y="483789"/>
            <a:ext cx="7603200" cy="27464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281E46"/>
                </a:solidFill>
                <a:latin typeface="+mj-lt"/>
                <a:cs typeface="Verdana"/>
              </a:defRPr>
            </a:lvl1pPr>
          </a:lstStyle>
          <a:p>
            <a:endParaRPr lang="ru-RU" dirty="0"/>
          </a:p>
        </p:txBody>
      </p:sp>
      <p:sp>
        <p:nvSpPr>
          <p:cNvPr id="6" name="Текст 11">
            <a:extLst>
              <a:ext uri="{FF2B5EF4-FFF2-40B4-BE49-F238E27FC236}">
                <a16:creationId xmlns:a16="http://schemas.microsoft.com/office/drawing/2014/main" id="{C19C24A8-5047-1D42-BCED-CA8891BAEA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268" y="1276350"/>
            <a:ext cx="7603152" cy="3429000"/>
          </a:xfrm>
          <a:prstGeom prst="rect">
            <a:avLst/>
          </a:prstGeom>
          <a:noFill/>
          <a:ln>
            <a:noFill/>
          </a:ln>
        </p:spPr>
        <p:txBody>
          <a:bodyPr numCol="1" spcCol="1080000"/>
          <a:lstStyle>
            <a:lvl1pPr marL="207935" indent="-207935" algn="just">
              <a:lnSpc>
                <a:spcPct val="150000"/>
              </a:lnSpc>
              <a:buFontTx/>
              <a:buBlip>
                <a:blip r:embed="rId2"/>
              </a:buBlip>
              <a:defRPr sz="1500" baseline="0">
                <a:solidFill>
                  <a:schemeClr val="tx1"/>
                </a:solidFill>
              </a:defRPr>
            </a:lvl1pPr>
            <a:lvl2pPr marL="363885" indent="-155951" algn="just">
              <a:lnSpc>
                <a:spcPct val="150000"/>
              </a:lnSpc>
              <a:buFontTx/>
              <a:buBlip>
                <a:blip r:embed="rId2"/>
              </a:buBlip>
              <a:defRPr sz="1001" baseline="0">
                <a:solidFill>
                  <a:schemeClr val="tx1"/>
                </a:solidFill>
              </a:defRPr>
            </a:lvl2pPr>
            <a:lvl3pPr marL="545828" indent="-129959" algn="just">
              <a:lnSpc>
                <a:spcPct val="150000"/>
              </a:lnSpc>
              <a:buFontTx/>
              <a:buBlip>
                <a:blip r:embed="rId2"/>
              </a:buBlip>
              <a:defRPr sz="800" baseline="0">
                <a:solidFill>
                  <a:schemeClr val="tx1"/>
                </a:solidFill>
              </a:defRPr>
            </a:lvl3pPr>
            <a:lvl4pPr algn="just">
              <a:lnSpc>
                <a:spcPct val="150000"/>
              </a:lnSpc>
              <a:defRPr sz="728">
                <a:solidFill>
                  <a:schemeClr val="tx1"/>
                </a:solidFill>
              </a:defRPr>
            </a:lvl4pPr>
            <a:lvl5pPr algn="just">
              <a:lnSpc>
                <a:spcPct val="150000"/>
              </a:lnSpc>
              <a:defRPr sz="100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Текст слайда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759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ромежуточн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13CD8B-66F6-A442-89D2-95E901980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Holder 2">
            <a:extLst>
              <a:ext uri="{FF2B5EF4-FFF2-40B4-BE49-F238E27FC236}">
                <a16:creationId xmlns:a16="http://schemas.microsoft.com/office/drawing/2014/main" id="{1983D0EC-F6BD-4A4F-A075-0EF7D7C542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9800" y="2228850"/>
            <a:ext cx="59436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2400" b="1" i="0" cap="all" baseline="0">
                <a:solidFill>
                  <a:srgbClr val="281E46"/>
                </a:solidFill>
                <a:latin typeface="+mj-lt"/>
                <a:cs typeface="Verdana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СЛАЙДА</a:t>
            </a:r>
          </a:p>
        </p:txBody>
      </p:sp>
    </p:spTree>
    <p:extLst>
      <p:ext uri="{BB962C8B-B14F-4D97-AF65-F5344CB8AC3E}">
        <p14:creationId xmlns:p14="http://schemas.microsoft.com/office/powerpoint/2010/main" val="2781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платформа / разрабо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911A73-53EC-6B48-85EA-6ABE497315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845371"/>
            <a:ext cx="3051370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Платформа / разработка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012432-4CD6-EF49-B2AB-687840E93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5" r="26792" b="12037"/>
          <a:stretch/>
        </p:blipFill>
        <p:spPr>
          <a:xfrm>
            <a:off x="0" y="971550"/>
            <a:ext cx="4158146" cy="4171733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65874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коммерция / маркетин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F1E9BA-BBE4-6A4F-B206-C50D4431B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832797"/>
            <a:ext cx="3051370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Коммерция / маркетинг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CCADA-B35A-5B4B-8DA8-638F011AF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6772"/>
          <a:stretch/>
        </p:blipFill>
        <p:spPr>
          <a:xfrm>
            <a:off x="0" y="971550"/>
            <a:ext cx="4158078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7276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внедрение / консалтинг / обуч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E5FF75-D0B2-E547-9199-D057469D2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463465"/>
            <a:ext cx="3051370" cy="110799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Внедрение / консалтинг / обучение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 28">
            <a:extLst>
              <a:ext uri="{FF2B5EF4-FFF2-40B4-BE49-F238E27FC236}">
                <a16:creationId xmlns:a16="http://schemas.microsoft.com/office/drawing/2014/main" id="{C712E2C7-114F-994D-BD9D-CEA574E4C028}"/>
              </a:ext>
            </a:extLst>
          </p:cNvPr>
          <p:cNvPicPr>
            <a:picLocks noGrp="1"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-332" r="-380" b="1566"/>
          <a:stretch/>
        </p:blipFill>
        <p:spPr>
          <a:xfrm>
            <a:off x="-11722" y="971550"/>
            <a:ext cx="4157786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7821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Н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697857-599D-7840-BC20-8963600EE2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2202129"/>
            <a:ext cx="305137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HR</a:t>
            </a:r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1C27CF-991F-4141-A83D-6C23C61BED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0" t="300" r="304" b="-300"/>
          <a:stretch/>
        </p:blipFill>
        <p:spPr>
          <a:xfrm>
            <a:off x="1" y="971550"/>
            <a:ext cx="4157786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6475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финанс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99CE59-4AF1-3E42-B2B8-DED581BBE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2202129"/>
            <a:ext cx="305137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Финансы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762F81-62B7-3E4E-BC55-6D757B069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0" r="16990"/>
          <a:stretch>
            <a:fillRect/>
          </a:stretch>
        </p:blipFill>
        <p:spPr>
          <a:xfrm>
            <a:off x="1" y="971550"/>
            <a:ext cx="4158362" cy="417195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8741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. 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/>
          <p:cNvSpPr>
            <a:spLocks noGrp="1"/>
          </p:cNvSpPr>
          <p:nvPr>
            <p:ph type="title" hasCustomPrompt="1"/>
          </p:nvPr>
        </p:nvSpPr>
        <p:spPr>
          <a:xfrm>
            <a:off x="729220" y="483789"/>
            <a:ext cx="7603200" cy="27464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281E46"/>
                </a:solidFill>
                <a:latin typeface="Verdana"/>
                <a:cs typeface="Verdan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/>
              <a:t>Организационные вопросы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AA7FDD-34C9-5348-B0EC-E2B14E036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20" y="1657350"/>
            <a:ext cx="818895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 userDrawn="1"/>
        </p:nvSpPr>
        <p:spPr>
          <a:xfrm>
            <a:off x="0" y="4004986"/>
            <a:ext cx="1138234" cy="1138155"/>
          </a:xfrm>
          <a:custGeom>
            <a:avLst/>
            <a:gdLst/>
            <a:ahLst/>
            <a:cxnLst/>
            <a:rect l="l" t="t" r="r" b="b"/>
            <a:pathLst>
              <a:path w="2502535" h="2502534">
                <a:moveTo>
                  <a:pt x="0" y="0"/>
                </a:moveTo>
                <a:lnTo>
                  <a:pt x="0" y="2502531"/>
                </a:lnTo>
                <a:lnTo>
                  <a:pt x="2502531" y="2502531"/>
                </a:lnTo>
                <a:lnTo>
                  <a:pt x="0" y="0"/>
                </a:lnTo>
                <a:close/>
              </a:path>
            </a:pathLst>
          </a:custGeom>
          <a:solidFill>
            <a:srgbClr val="BBCF2E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sp>
        <p:nvSpPr>
          <p:cNvPr id="8" name="Holder 4"/>
          <p:cNvSpPr txBox="1">
            <a:spLocks/>
          </p:cNvSpPr>
          <p:nvPr userDrawn="1"/>
        </p:nvSpPr>
        <p:spPr>
          <a:xfrm>
            <a:off x="8534400" y="4705350"/>
            <a:ext cx="483713" cy="209966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3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ru-RU" sz="1400" smtClean="0">
                <a:solidFill>
                  <a:schemeClr val="tx1"/>
                </a:solidFill>
              </a:rPr>
              <a:pPr/>
              <a:t>‹#›</a:t>
            </a:fld>
            <a:endParaRPr lang="ru-RU" sz="1364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5" r:id="rId2"/>
    <p:sldLayoutId id="2147483704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697" r:id="rId9"/>
    <p:sldLayoutId id="2147483694" r:id="rId10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823B4-B4E2-D845-8EA2-B4970EBE7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227" y="1833086"/>
            <a:ext cx="6146146" cy="738664"/>
          </a:xfrm>
        </p:spPr>
        <p:txBody>
          <a:bodyPr/>
          <a:lstStyle/>
          <a:p>
            <a:pPr algn="l"/>
            <a:r>
              <a:rPr lang="ru-RU" dirty="0"/>
              <a:t>Новая документация – удобно и расширяемо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6571C-070C-9048-A1B7-F5E29E1F9F4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9400" y="3165127"/>
            <a:ext cx="5320973" cy="230832"/>
          </a:xfrm>
        </p:spPr>
        <p:txBody>
          <a:bodyPr/>
          <a:lstStyle/>
          <a:p>
            <a:pPr algn="l"/>
            <a:r>
              <a:rPr lang="ru-RU" dirty="0" err="1"/>
              <a:t>Маркиев</a:t>
            </a:r>
            <a:r>
              <a:rPr lang="ru-RU" dirty="0"/>
              <a:t> </a:t>
            </a:r>
            <a:r>
              <a:rPr lang="ru-RU" dirty="0" err="1"/>
              <a:t>В.Я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87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CD2DD-5274-4E89-AF85-E1B88BF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38C0-18F1-497E-8E7F-2CAE08CD47BC}"/>
              </a:ext>
            </a:extLst>
          </p:cNvPr>
          <p:cNvSpPr txBox="1"/>
          <p:nvPr/>
        </p:nvSpPr>
        <p:spPr>
          <a:xfrm>
            <a:off x="1110669" y="1047750"/>
            <a:ext cx="18473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defTabSz="914400"/>
            <a:endParaRPr lang="ru-RU" sz="2400" b="1" kern="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0CE433-3EA2-43E9-B53F-F091FB6DEBEA}"/>
              </a:ext>
            </a:extLst>
          </p:cNvPr>
          <p:cNvSpPr/>
          <p:nvPr/>
        </p:nvSpPr>
        <p:spPr>
          <a:xfrm>
            <a:off x="1022406" y="4728266"/>
            <a:ext cx="731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WebC-Antora</a:t>
            </a:r>
            <a:r>
              <a:rPr lang="en-US" sz="1800" dirty="0"/>
              <a:t>/modules/layouts/pages/ctrl/</a:t>
            </a:r>
            <a:r>
              <a:rPr lang="en-US" sz="1800" dirty="0" err="1"/>
              <a:t>folderComponents</a:t>
            </a:r>
            <a:r>
              <a:rPr lang="en-US" sz="1800" dirty="0"/>
              <a:t>/</a:t>
            </a:r>
            <a:endParaRPr lang="ru-RU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022A81-0972-4AC8-9ADF-50AA6B36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70" y="1011657"/>
            <a:ext cx="7089397" cy="36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9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75160-A222-49FF-8343-1B4582C4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источники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23D404-2045-4594-ABFE-A2777987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71550"/>
            <a:ext cx="6580952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486AE-0E1B-004B-BEC5-49710F3DE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FFE09B-8754-5F49-B984-ACB622374F69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DFFB55-B0D1-5542-97C4-74D085B2C1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033398-E637-3E4F-A674-B4830C2E9B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ED19D-8B4E-144C-8945-3C6FB6E2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статических сайтов </a:t>
            </a:r>
            <a:r>
              <a:rPr lang="en-US" dirty="0" err="1"/>
              <a:t>Antora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C1B453-471B-1141-AB51-353897F0C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123950"/>
            <a:ext cx="2895600" cy="3381701"/>
          </a:xfrm>
        </p:spPr>
        <p:txBody>
          <a:bodyPr/>
          <a:lstStyle/>
          <a:p>
            <a:pPr algn="l"/>
            <a:r>
              <a:rPr lang="ru-RU" dirty="0"/>
              <a:t>Программа для создания сайтов документации</a:t>
            </a:r>
          </a:p>
          <a:p>
            <a:pPr algn="l"/>
            <a:r>
              <a:rPr lang="ru-RU" dirty="0"/>
              <a:t>Бесплатная</a:t>
            </a:r>
          </a:p>
          <a:p>
            <a:pPr algn="l"/>
            <a:r>
              <a:rPr lang="ru-RU" dirty="0"/>
              <a:t>С открытым исходным кодом</a:t>
            </a:r>
          </a:p>
          <a:p>
            <a:pPr algn="l"/>
            <a:r>
              <a:rPr lang="ru-RU" dirty="0"/>
              <a:t>Не требует навыков разработки</a:t>
            </a:r>
          </a:p>
          <a:p>
            <a:pPr algn="l"/>
            <a:r>
              <a:rPr lang="ru-RU" dirty="0"/>
              <a:t>Единственный файл конфигурации</a:t>
            </a:r>
          </a:p>
          <a:p>
            <a:pPr algn="l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3AFB4C-DF78-4B82-9F47-DDF19F3E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123950"/>
            <a:ext cx="5068931" cy="33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3B3D659-CA11-495D-9BB2-EBDD4A85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подхода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B40C02-9B83-4433-979F-A1CA153F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0" y="1352550"/>
            <a:ext cx="6866667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5D25836-0A1A-46C3-879B-C521D8F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документации (базовый уровень)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9501C2-170C-47DA-8A02-4E56A8A538AC}"/>
              </a:ext>
            </a:extLst>
          </p:cNvPr>
          <p:cNvSpPr/>
          <p:nvPr/>
        </p:nvSpPr>
        <p:spPr>
          <a:xfrm>
            <a:off x="642332" y="1504950"/>
            <a:ext cx="19812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AsciiDoc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A6A153-4EB3-4ED3-A706-52265BEA17F7}"/>
              </a:ext>
            </a:extLst>
          </p:cNvPr>
          <p:cNvSpPr/>
          <p:nvPr/>
        </p:nvSpPr>
        <p:spPr>
          <a:xfrm>
            <a:off x="642332" y="1473200"/>
            <a:ext cx="1981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Исходный 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15710F-05C1-409D-9937-11488ABCF098}"/>
              </a:ext>
            </a:extLst>
          </p:cNvPr>
          <p:cNvSpPr/>
          <p:nvPr/>
        </p:nvSpPr>
        <p:spPr>
          <a:xfrm>
            <a:off x="3461732" y="1504950"/>
            <a:ext cx="1981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GitHub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484895-E720-44E5-AC8A-6A60D8AF7559}"/>
              </a:ext>
            </a:extLst>
          </p:cNvPr>
          <p:cNvSpPr/>
          <p:nvPr/>
        </p:nvSpPr>
        <p:spPr>
          <a:xfrm>
            <a:off x="3461732" y="1473200"/>
            <a:ext cx="19812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Хранилище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6F7F25-4319-4641-A2F4-9FAA1BDD0BD0}"/>
              </a:ext>
            </a:extLst>
          </p:cNvPr>
          <p:cNvSpPr/>
          <p:nvPr/>
        </p:nvSpPr>
        <p:spPr>
          <a:xfrm>
            <a:off x="6433532" y="1504950"/>
            <a:ext cx="1981200" cy="2286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Antora</a:t>
            </a:r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09D0DD-E619-4F1A-AD96-D108D4CBBBF6}"/>
              </a:ext>
            </a:extLst>
          </p:cNvPr>
          <p:cNvSpPr/>
          <p:nvPr/>
        </p:nvSpPr>
        <p:spPr>
          <a:xfrm>
            <a:off x="6433532" y="1473200"/>
            <a:ext cx="1981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Публикация</a:t>
            </a:r>
          </a:p>
        </p:txBody>
      </p:sp>
    </p:spTree>
    <p:extLst>
      <p:ext uri="{BB962C8B-B14F-4D97-AF65-F5344CB8AC3E}">
        <p14:creationId xmlns:p14="http://schemas.microsoft.com/office/powerpoint/2010/main" val="4476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D961-B695-4D66-B2D0-5128D37B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документации (продвинутый уровень)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2322E9-7C78-4551-BCDF-878F821989B1}"/>
              </a:ext>
            </a:extLst>
          </p:cNvPr>
          <p:cNvSpPr/>
          <p:nvPr/>
        </p:nvSpPr>
        <p:spPr>
          <a:xfrm>
            <a:off x="642332" y="1504950"/>
            <a:ext cx="19812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AsciiDoc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62C179-9D95-4A40-85A6-3EE1ECF18B32}"/>
              </a:ext>
            </a:extLst>
          </p:cNvPr>
          <p:cNvSpPr/>
          <p:nvPr/>
        </p:nvSpPr>
        <p:spPr>
          <a:xfrm>
            <a:off x="642332" y="1473200"/>
            <a:ext cx="1981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Исходный 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4CC760-9807-4D31-A172-AC65DEF64D0B}"/>
              </a:ext>
            </a:extLst>
          </p:cNvPr>
          <p:cNvSpPr/>
          <p:nvPr/>
        </p:nvSpPr>
        <p:spPr>
          <a:xfrm>
            <a:off x="3461732" y="1504950"/>
            <a:ext cx="1981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GitHub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4A994B-9110-4FB8-9073-23334B207A1D}"/>
              </a:ext>
            </a:extLst>
          </p:cNvPr>
          <p:cNvSpPr/>
          <p:nvPr/>
        </p:nvSpPr>
        <p:spPr>
          <a:xfrm>
            <a:off x="3461732" y="1473200"/>
            <a:ext cx="19812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Хранилище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ABB281-66BF-4576-9562-5C7FC8F2E3C4}"/>
              </a:ext>
            </a:extLst>
          </p:cNvPr>
          <p:cNvSpPr/>
          <p:nvPr/>
        </p:nvSpPr>
        <p:spPr>
          <a:xfrm>
            <a:off x="6433532" y="1504950"/>
            <a:ext cx="1981200" cy="2286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Antora</a:t>
            </a:r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01FC0A-8104-49F8-A6B3-398B998F672B}"/>
              </a:ext>
            </a:extLst>
          </p:cNvPr>
          <p:cNvSpPr/>
          <p:nvPr/>
        </p:nvSpPr>
        <p:spPr>
          <a:xfrm>
            <a:off x="6433532" y="1473200"/>
            <a:ext cx="1981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Публикация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67B49D-E6FE-4EEA-86C7-9031EF3386CE}"/>
              </a:ext>
            </a:extLst>
          </p:cNvPr>
          <p:cNvSpPr/>
          <p:nvPr/>
        </p:nvSpPr>
        <p:spPr>
          <a:xfrm>
            <a:off x="4953000" y="4095750"/>
            <a:ext cx="19812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82BD501-7A42-438B-B865-4DB7A2E75068}"/>
              </a:ext>
            </a:extLst>
          </p:cNvPr>
          <p:cNvSpPr/>
          <p:nvPr/>
        </p:nvSpPr>
        <p:spPr>
          <a:xfrm>
            <a:off x="4953000" y="4370397"/>
            <a:ext cx="1981200" cy="639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Шаблоны пользовательского интерфейса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A6F7B-87C4-4976-A0E7-D4E6317BAF67}"/>
              </a:ext>
            </a:extLst>
          </p:cNvPr>
          <p:cNvSpPr txBox="1"/>
          <p:nvPr/>
        </p:nvSpPr>
        <p:spPr>
          <a:xfrm>
            <a:off x="5486400" y="4035708"/>
            <a:ext cx="609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defTabSz="914400"/>
            <a:r>
              <a:rPr lang="en-US" sz="1800" kern="0" dirty="0">
                <a:solidFill>
                  <a:schemeClr val="bg1"/>
                </a:solidFill>
              </a:rPr>
              <a:t>UI</a:t>
            </a:r>
            <a:endParaRPr lang="ru-RU" sz="1800" kern="0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C0FE-5FE8-4AF3-9942-F934CC63A3F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>
            <a:off x="4452332" y="3790950"/>
            <a:ext cx="500668" cy="89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C827669-45F9-483B-8602-2E3E315B5A7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23532" y="264795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8C92FDB-AC19-4BF9-AF5D-BA93AC70AEF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442932" y="26479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E67D792-D21A-406C-9031-C3B45044FACD}"/>
              </a:ext>
            </a:extLst>
          </p:cNvPr>
          <p:cNvCxnSpPr>
            <a:endCxn id="8" idx="2"/>
          </p:cNvCxnSpPr>
          <p:nvPr/>
        </p:nvCxnSpPr>
        <p:spPr>
          <a:xfrm flipV="1">
            <a:off x="5938232" y="3790950"/>
            <a:ext cx="14859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6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50335-D611-411C-B7DE-94668E0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20" y="483789"/>
            <a:ext cx="7603200" cy="274647"/>
          </a:xfrm>
        </p:spPr>
        <p:txBody>
          <a:bodyPr/>
          <a:lstStyle/>
          <a:p>
            <a:r>
              <a:rPr lang="ru-RU" dirty="0"/>
              <a:t>Пользовательский интерфейс сайта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388A1E-3409-4835-8257-6115FB4F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3976"/>
            <a:ext cx="6866667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DA65-5240-4612-910F-4DAA6E8F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сайта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234E43-F0EC-44F4-9E1E-4E18733A2989}"/>
              </a:ext>
            </a:extLst>
          </p:cNvPr>
          <p:cNvSpPr/>
          <p:nvPr/>
        </p:nvSpPr>
        <p:spPr>
          <a:xfrm>
            <a:off x="6654798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Web-</a:t>
            </a:r>
            <a:r>
              <a:rPr lang="ru-RU" dirty="0"/>
              <a:t>клиент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ED5786-20E6-422E-9495-E64EB368FA21}"/>
              </a:ext>
            </a:extLst>
          </p:cNvPr>
          <p:cNvSpPr/>
          <p:nvPr/>
        </p:nvSpPr>
        <p:spPr>
          <a:xfrm>
            <a:off x="1422403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Платформа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80CECD-8E4E-4B96-9A9D-AA324B15509B}"/>
              </a:ext>
            </a:extLst>
          </p:cNvPr>
          <p:cNvSpPr/>
          <p:nvPr/>
        </p:nvSpPr>
        <p:spPr>
          <a:xfrm>
            <a:off x="2730502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Базовые объекты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E355E-761A-48AE-93C9-B1C86CE99A1B}"/>
              </a:ext>
            </a:extLst>
          </p:cNvPr>
          <p:cNvSpPr/>
          <p:nvPr/>
        </p:nvSpPr>
        <p:spPr>
          <a:xfrm>
            <a:off x="5346699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20" dirty="0">
                <a:solidFill>
                  <a:schemeClr val="bg1"/>
                </a:solidFill>
              </a:rPr>
              <a:t>Конструктор согласований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01470F-275F-4067-B5AE-53D7D8C2A9DD}"/>
              </a:ext>
            </a:extLst>
          </p:cNvPr>
          <p:cNvSpPr/>
          <p:nvPr/>
        </p:nvSpPr>
        <p:spPr>
          <a:xfrm>
            <a:off x="4038600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Служба фоновых операций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CF3BC2-E62B-489F-88BA-0CD729917109}"/>
              </a:ext>
            </a:extLst>
          </p:cNvPr>
          <p:cNvSpPr/>
          <p:nvPr/>
        </p:nvSpPr>
        <p:spPr>
          <a:xfrm>
            <a:off x="4038600" y="1030093"/>
            <a:ext cx="106413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sz="820" dirty="0" err="1">
                <a:solidFill>
                  <a:schemeClr val="bg1"/>
                </a:solidFill>
              </a:rPr>
              <a:t>antora</a:t>
            </a:r>
            <a:r>
              <a:rPr lang="en-US" sz="820" dirty="0">
                <a:solidFill>
                  <a:schemeClr val="bg1"/>
                </a:solidFill>
              </a:rPr>
              <a:t>-playbook</a:t>
            </a:r>
            <a:endParaRPr lang="ru-RU" sz="82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9073CBC-13B8-4707-A5C2-01A74B392EDA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4570670" y="1487293"/>
            <a:ext cx="1330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3F43E25-CA10-4627-A4B2-34354BA60310}"/>
              </a:ext>
            </a:extLst>
          </p:cNvPr>
          <p:cNvCxnSpPr>
            <a:stCxn id="7" idx="0"/>
          </p:cNvCxnSpPr>
          <p:nvPr/>
        </p:nvCxnSpPr>
        <p:spPr>
          <a:xfrm flipV="1">
            <a:off x="1955803" y="1487293"/>
            <a:ext cx="2082797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E8C1CAC-E9D3-403B-904C-99F41D327C0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105400" y="1487293"/>
            <a:ext cx="2082798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65C9F8A-542D-4E09-AA81-445A50357BEF}"/>
              </a:ext>
            </a:extLst>
          </p:cNvPr>
          <p:cNvCxnSpPr>
            <a:stCxn id="9" idx="0"/>
          </p:cNvCxnSpPr>
          <p:nvPr/>
        </p:nvCxnSpPr>
        <p:spPr>
          <a:xfrm flipV="1">
            <a:off x="3263902" y="1487293"/>
            <a:ext cx="1066799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23636DA-75FB-4351-9D62-C1D42CCE4FD7}"/>
              </a:ext>
            </a:extLst>
          </p:cNvPr>
          <p:cNvCxnSpPr>
            <a:cxnSpLocks/>
          </p:cNvCxnSpPr>
          <p:nvPr/>
        </p:nvCxnSpPr>
        <p:spPr>
          <a:xfrm flipH="1" flipV="1">
            <a:off x="4864100" y="1487989"/>
            <a:ext cx="1015998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2">
            <a:extLst>
              <a:ext uri="{FF2B5EF4-FFF2-40B4-BE49-F238E27FC236}">
                <a16:creationId xmlns:a16="http://schemas.microsoft.com/office/drawing/2014/main" id="{ECA83EC9-DE8F-4DC1-8798-085F87FE0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7000" y="3105150"/>
            <a:ext cx="6680200" cy="1905000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/>
              <a:t>Файл конфигурации сайта — </a:t>
            </a:r>
            <a:r>
              <a:rPr lang="en-US" b="1" dirty="0" err="1"/>
              <a:t>antora-playbook.yml</a:t>
            </a:r>
            <a:r>
              <a:rPr lang="ru-RU" b="1" dirty="0"/>
              <a:t> </a:t>
            </a:r>
            <a:r>
              <a:rPr lang="ru-RU" dirty="0"/>
              <a:t>содержит:</a:t>
            </a:r>
          </a:p>
          <a:p>
            <a:r>
              <a:rPr lang="ru-RU" dirty="0"/>
              <a:t>Ссылки на репозитории</a:t>
            </a:r>
          </a:p>
          <a:p>
            <a:r>
              <a:rPr lang="ru-RU" dirty="0"/>
              <a:t>Ветки компонентов</a:t>
            </a:r>
          </a:p>
          <a:p>
            <a:r>
              <a:rPr lang="ru-RU" dirty="0"/>
              <a:t>Адрес сайта</a:t>
            </a:r>
          </a:p>
          <a:p>
            <a:r>
              <a:rPr lang="ru-RU" dirty="0"/>
              <a:t>Общие атрибуты</a:t>
            </a:r>
          </a:p>
          <a:p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C5CD72-56B6-43C8-A7E9-A12BB33B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3" y="2247204"/>
            <a:ext cx="101598" cy="10010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087BECF-90A2-4297-B82A-45989A5D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64" y="2251189"/>
            <a:ext cx="101598" cy="10010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E75CDAE-CEB8-42A5-BBC8-23B46979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22" y="2247204"/>
            <a:ext cx="101598" cy="10010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2442139-2E24-487F-8E72-101A75AC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98" y="2252058"/>
            <a:ext cx="104775" cy="9525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A2BABB6-5419-424B-B9C3-FA464363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47" y="2252058"/>
            <a:ext cx="104775" cy="9525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09694436-44C3-4EF4-B2BF-1989AE38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22" y="1044186"/>
            <a:ext cx="10477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83DE2-E417-47B4-A9C2-06D0B104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86AE53-E800-419A-B0D9-7614A32C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9268" y="1276350"/>
            <a:ext cx="4604732" cy="3429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правило, у каждого компонента есть: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admin</a:t>
            </a:r>
            <a:r>
              <a:rPr lang="ru-RU" dirty="0"/>
              <a:t>» — руководство администратора</a:t>
            </a:r>
          </a:p>
          <a:p>
            <a:pPr algn="l"/>
            <a:r>
              <a:rPr lang="ru-RU" dirty="0"/>
              <a:t>Папки «</a:t>
            </a:r>
            <a:r>
              <a:rPr lang="en-US" dirty="0"/>
              <a:t>ROOT</a:t>
            </a:r>
            <a:r>
              <a:rPr lang="ru-RU" dirty="0"/>
              <a:t>» и «</a:t>
            </a:r>
            <a:r>
              <a:rPr lang="en-US" dirty="0"/>
              <a:t>common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— общая документация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user</a:t>
            </a:r>
            <a:r>
              <a:rPr lang="ru-RU" dirty="0"/>
              <a:t>» — руководство пользователя</a:t>
            </a:r>
          </a:p>
          <a:p>
            <a:pPr algn="l"/>
            <a:r>
              <a:rPr lang="ru-RU" dirty="0"/>
              <a:t>Файл </a:t>
            </a:r>
            <a:r>
              <a:rPr lang="en-US" dirty="0" err="1"/>
              <a:t>antora.yml</a:t>
            </a:r>
            <a:r>
              <a:rPr lang="en-US" dirty="0"/>
              <a:t> </a:t>
            </a:r>
            <a:r>
              <a:rPr lang="ru-RU" dirty="0"/>
              <a:t>— описатель компонента (версия, название).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A9EB40-70F5-429C-9338-42BFDED7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30" y="0"/>
            <a:ext cx="27499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7BEAB-2CBB-4CE5-BA92-E31162A5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Репозитории документации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38BB4F-D435-4FEA-AEC2-B4EF4E14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75370"/>
            <a:ext cx="5106620" cy="4030959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7AD7D5F1-C1D4-439A-900B-5F2BD881D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48400" y="2533649"/>
            <a:ext cx="2819400" cy="457200"/>
          </a:xfrm>
        </p:spPr>
        <p:txBody>
          <a:bodyPr/>
          <a:lstStyle/>
          <a:p>
            <a:r>
              <a:rPr lang="ru-RU" dirty="0"/>
              <a:t>Имя-компонента-</a:t>
            </a:r>
            <a:r>
              <a:rPr lang="en-US" dirty="0" err="1"/>
              <a:t>Antora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84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csvision">
      <a:dk1>
        <a:srgbClr val="281E46"/>
      </a:dk1>
      <a:lt1>
        <a:srgbClr val="FFFFFF"/>
      </a:lt1>
      <a:dk2>
        <a:srgbClr val="BBCF2E"/>
      </a:dk2>
      <a:lt2>
        <a:srgbClr val="FFFFFF"/>
      </a:lt2>
      <a:accent1>
        <a:srgbClr val="D03A2B"/>
      </a:accent1>
      <a:accent2>
        <a:srgbClr val="E09431"/>
      </a:accent2>
      <a:accent3>
        <a:srgbClr val="48BBC6"/>
      </a:accent3>
      <a:accent4>
        <a:srgbClr val="D8D8D8"/>
      </a:accent4>
      <a:accent5>
        <a:srgbClr val="A5A5A5"/>
      </a:accent5>
      <a:accent6>
        <a:srgbClr val="7F7F7F"/>
      </a:accent6>
      <a:hlink>
        <a:srgbClr val="BBCF2E"/>
      </a:hlink>
      <a:folHlink>
        <a:srgbClr val="846FC1"/>
      </a:folHlink>
    </a:clrScheme>
    <a:fontScheme name="docsvision-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r" defTabSz="914400">
          <a:defRPr sz="2400" b="1" kern="0"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21028</TotalTime>
  <Words>166</Words>
  <Application>Microsoft Office PowerPoint</Application>
  <PresentationFormat>Экран (16:9)</PresentationFormat>
  <Paragraphs>50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Calibri</vt:lpstr>
      <vt:lpstr>Verdana</vt:lpstr>
      <vt:lpstr>Office Theme</vt:lpstr>
      <vt:lpstr>Новая документация – удобно и расширяемо</vt:lpstr>
      <vt:lpstr>Генератор статических сайтов Antora</vt:lpstr>
      <vt:lpstr>Преимущества подхода</vt:lpstr>
      <vt:lpstr>Устройство документации (базовый уровень)</vt:lpstr>
      <vt:lpstr>Устройство документации (продвинутый уровень)</vt:lpstr>
      <vt:lpstr>Пользовательский интерфейс сайта</vt:lpstr>
      <vt:lpstr>Компоненты сайта</vt:lpstr>
      <vt:lpstr>Структура компонента</vt:lpstr>
      <vt:lpstr>Репозитории документации</vt:lpstr>
      <vt:lpstr>Редактирование</vt:lpstr>
      <vt:lpstr>Ссылки на источники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preza_docs</dc:title>
  <dc:creator>pB</dc:creator>
  <cp:lastModifiedBy>Markiev Vladimir</cp:lastModifiedBy>
  <cp:revision>180</cp:revision>
  <dcterms:created xsi:type="dcterms:W3CDTF">2019-01-21T08:22:09Z</dcterms:created>
  <dcterms:modified xsi:type="dcterms:W3CDTF">2023-01-19T10:35:42Z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2019-01-16T00:00:00Z</vt:filetime>
  </property>
  <property fmtid="{D5CDD505-2E9C-101B-9397-08002B2CF9AE}" pid="3" name="Creator">
    <vt:lpwstr>Adobe Illustrator CC 22.0 (Macintosh)</vt:lpwstr>
  </property>
  <property fmtid="{D5CDD505-2E9C-101B-9397-08002B2CF9AE}" pid="4" name="LastSaved">
    <vt:filetime>2019-01-21T00:00:00Z</vt:filetime>
  </property>
</Properties>
</file>