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33" autoAdjust="0"/>
  </p:normalViewPr>
  <p:slideViewPr>
    <p:cSldViewPr snapToGrid="0">
      <p:cViewPr varScale="1">
        <p:scale>
          <a:sx n="83" d="100"/>
          <a:sy n="83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1DB-1128-42D6-B65E-BC41CB28187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611-78E4-408C-926B-8407AF2F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3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1DB-1128-42D6-B65E-BC41CB28187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611-78E4-408C-926B-8407AF2F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1DB-1128-42D6-B65E-BC41CB28187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611-78E4-408C-926B-8407AF2F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6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1DB-1128-42D6-B65E-BC41CB28187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611-78E4-408C-926B-8407AF2FF6F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2118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1DB-1128-42D6-B65E-BC41CB28187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611-78E4-408C-926B-8407AF2F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75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1DB-1128-42D6-B65E-BC41CB28187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611-78E4-408C-926B-8407AF2F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00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1DB-1128-42D6-B65E-BC41CB28187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611-78E4-408C-926B-8407AF2F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86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1DB-1128-42D6-B65E-BC41CB28187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611-78E4-408C-926B-8407AF2F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1DB-1128-42D6-B65E-BC41CB28187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611-78E4-408C-926B-8407AF2F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5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1DB-1128-42D6-B65E-BC41CB28187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611-78E4-408C-926B-8407AF2F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4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1DB-1128-42D6-B65E-BC41CB28187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611-78E4-408C-926B-8407AF2F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6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1DB-1128-42D6-B65E-BC41CB28187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611-78E4-408C-926B-8407AF2F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1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1DB-1128-42D6-B65E-BC41CB28187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611-78E4-408C-926B-8407AF2F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0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1DB-1128-42D6-B65E-BC41CB28187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611-78E4-408C-926B-8407AF2F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0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1DB-1128-42D6-B65E-BC41CB28187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611-78E4-408C-926B-8407AF2F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9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1DB-1128-42D6-B65E-BC41CB28187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611-78E4-408C-926B-8407AF2F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3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1DB-1128-42D6-B65E-BC41CB28187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611-78E4-408C-926B-8407AF2F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0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ACF21DB-1128-42D6-B65E-BC41CB28187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28611-78E4-408C-926B-8407AF2F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54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5784" y="174096"/>
            <a:ext cx="9144000" cy="2387600"/>
          </a:xfrm>
        </p:spPr>
        <p:txBody>
          <a:bodyPr/>
          <a:lstStyle/>
          <a:p>
            <a:pPr algn="ctr"/>
            <a:r>
              <a:rPr lang="en-US" sz="4400" dirty="0" smtClean="0"/>
              <a:t>A Study on Biodiversity for National Parks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4748" y="3196934"/>
            <a:ext cx="8825658" cy="263670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600" dirty="0" smtClean="0"/>
              <a:t>Analyses and recommendations</a:t>
            </a:r>
          </a:p>
          <a:p>
            <a:pPr algn="ctr"/>
            <a:endParaRPr lang="en-US" sz="3600" dirty="0"/>
          </a:p>
          <a:p>
            <a:pPr algn="ctr"/>
            <a:endParaRPr lang="en-US" sz="3600" dirty="0" smtClean="0"/>
          </a:p>
          <a:p>
            <a:pPr algn="r"/>
            <a:r>
              <a:rPr lang="en-US" sz="3600" dirty="0"/>
              <a:t> </a:t>
            </a:r>
            <a:r>
              <a:rPr lang="en-US" sz="3600" dirty="0" smtClean="0"/>
              <a:t>               </a:t>
            </a:r>
            <a:r>
              <a:rPr lang="en-US" dirty="0" smtClean="0"/>
              <a:t>by </a:t>
            </a:r>
            <a:r>
              <a:rPr lang="en-US" dirty="0" err="1" smtClean="0"/>
              <a:t>louie</a:t>
            </a:r>
            <a:r>
              <a:rPr lang="en-US" dirty="0" smtClean="0"/>
              <a:t> 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5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578"/>
          </a:xfrm>
        </p:spPr>
        <p:txBody>
          <a:bodyPr/>
          <a:lstStyle/>
          <a:p>
            <a:pPr algn="ctr"/>
            <a:r>
              <a:rPr lang="en-US" sz="3200" b="1" dirty="0" smtClean="0"/>
              <a:t>Foot and Mouth Disease Reduction Effort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55180"/>
            <a:ext cx="8946541" cy="453534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To help Park Rangers at Yellowstone National Park running a program to reduce the rate of foot and mouth disease, we observed: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From the record that 15% of sheep at Bryce National Park had the disease, the </a:t>
            </a:r>
            <a:r>
              <a:rPr lang="en-US" u="sng" dirty="0" smtClean="0"/>
              <a:t>baseline conversation rate is set at 15%</a:t>
            </a:r>
            <a:r>
              <a:rPr lang="en-US" dirty="0" smtClean="0"/>
              <a:t>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Park Rangers would like to detect at least 5% disease reduction.  The minimum detectable effect is calculated as 33.3%.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Statistical Significance is set at 90% confidence interval.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Then, the sample size needed per variant </a:t>
            </a:r>
            <a:r>
              <a:rPr lang="en-US" dirty="0" smtClean="0"/>
              <a:t>was 870.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Therefore, to conduct the study at Yellowstone National Park, it would need about 2 weeks to complete the project.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For Bryce National Park, where there are less sheep observed, it would </a:t>
            </a:r>
            <a:r>
              <a:rPr lang="en-US" smtClean="0"/>
              <a:t>need about 3 and a half weeks.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0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Species Information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87565" y="1578356"/>
            <a:ext cx="9857913" cy="4521502"/>
          </a:xfrm>
        </p:spPr>
        <p:txBody>
          <a:bodyPr>
            <a:noAutofit/>
          </a:bodyPr>
          <a:lstStyle/>
          <a:p>
            <a:r>
              <a:rPr lang="en-US" sz="2200" dirty="0" smtClean="0"/>
              <a:t>What was observed in species_info.csv: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 dirty="0" smtClean="0"/>
              <a:t>The </a:t>
            </a:r>
            <a:r>
              <a:rPr lang="en-US" sz="2200" dirty="0" err="1" smtClean="0"/>
              <a:t>DataFrame</a:t>
            </a:r>
            <a:r>
              <a:rPr lang="en-US" sz="2200" dirty="0" smtClean="0"/>
              <a:t> included the category of the species, their scientific names, common names, and conservation status.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 dirty="0" smtClean="0"/>
              <a:t>The categories of specimens include mammal, bird, reptile, amphibian, fish, and vascular and nonvascular plants.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 dirty="0" smtClean="0"/>
              <a:t>Total of 5,541 different species are recorded, both animals and plants. </a:t>
            </a:r>
          </a:p>
        </p:txBody>
      </p:sp>
    </p:spTree>
    <p:extLst>
      <p:ext uri="{BB962C8B-B14F-4D97-AF65-F5344CB8AC3E}">
        <p14:creationId xmlns:p14="http://schemas.microsoft.com/office/powerpoint/2010/main" val="111850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12378" cy="1179312"/>
          </a:xfrm>
        </p:spPr>
        <p:txBody>
          <a:bodyPr/>
          <a:lstStyle/>
          <a:p>
            <a:pPr algn="ctr"/>
            <a:r>
              <a:rPr lang="en-US" sz="3200" dirty="0" smtClean="0"/>
              <a:t>No. of Species Plotted Against Their Conservation Statues 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2060796"/>
            <a:ext cx="5720130" cy="424740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5139" y="2060796"/>
            <a:ext cx="3853350" cy="424740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From the bar chart, majority of species are in good hands; no intervention needed. 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Most of the species that needed intervention are in “Species of Concern” category.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6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176"/>
          </a:xfrm>
        </p:spPr>
        <p:txBody>
          <a:bodyPr/>
          <a:lstStyle/>
          <a:p>
            <a:pPr algn="ctr"/>
            <a:r>
              <a:rPr lang="en-US" sz="2400" dirty="0" smtClean="0"/>
              <a:t>Observations from Species’ Conservation Statuses 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0781" y="1284790"/>
            <a:ext cx="9310053" cy="293996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781" y="4456252"/>
            <a:ext cx="9310053" cy="1678330"/>
          </a:xfrm>
        </p:spPr>
        <p:txBody>
          <a:bodyPr>
            <a:normAutofit fontScale="92500" lnSpcReduction="10000"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200" dirty="0"/>
              <a:t>Among them, approximately 3.2% of the species had concerns on their conservation statuses and needed interventions on their survival.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 dirty="0"/>
              <a:t>Among those needed interventions, 84% belonged to the category of “Species of Concern”.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4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289" y="464293"/>
            <a:ext cx="9404723" cy="577429"/>
          </a:xfrm>
        </p:spPr>
        <p:txBody>
          <a:bodyPr/>
          <a:lstStyle/>
          <a:p>
            <a:pPr algn="ctr"/>
            <a:r>
              <a:rPr lang="en-US" sz="2700" b="1" dirty="0" smtClean="0"/>
              <a:t>Observation of “% Protected” by Categories of Species</a:t>
            </a:r>
            <a:endParaRPr lang="en-US" sz="27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67" y="1041722"/>
            <a:ext cx="9109566" cy="247698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867" y="3680749"/>
            <a:ext cx="9109565" cy="2546431"/>
          </a:xfrm>
        </p:spPr>
        <p:txBody>
          <a:bodyPr/>
          <a:lstStyle/>
          <a:p>
            <a:r>
              <a:rPr lang="en-US" dirty="0" smtClean="0"/>
              <a:t>The numbers of “</a:t>
            </a:r>
            <a:r>
              <a:rPr lang="en-US" dirty="0" err="1" smtClean="0"/>
              <a:t>not_protected</a:t>
            </a:r>
            <a:r>
              <a:rPr lang="en-US" dirty="0" smtClean="0"/>
              <a:t>” species versus “protected” are shown in the table above.  Percentages of those “protected” are calculated. </a:t>
            </a:r>
          </a:p>
          <a:p>
            <a:r>
              <a:rPr lang="en-US" dirty="0" smtClean="0"/>
              <a:t>Among the species observed, Mammal and Bird had highest percentages of being “protected”.  </a:t>
            </a:r>
          </a:p>
          <a:p>
            <a:r>
              <a:rPr lang="en-US" dirty="0" smtClean="0"/>
              <a:t>The plants, both vascular and nonvascular, had lowest percentages.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3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28" y="591614"/>
            <a:ext cx="9404723" cy="762624"/>
          </a:xfrm>
        </p:spPr>
        <p:txBody>
          <a:bodyPr/>
          <a:lstStyle/>
          <a:p>
            <a:r>
              <a:rPr lang="en-US" sz="2400" b="1" dirty="0" smtClean="0"/>
              <a:t>Observing Significance of “Protected” Status between Species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218" y="1115368"/>
            <a:ext cx="8946541" cy="5424328"/>
          </a:xfrm>
        </p:spPr>
        <p:txBody>
          <a:bodyPr>
            <a:normAutofit/>
          </a:bodyPr>
          <a:lstStyle/>
          <a:p>
            <a:r>
              <a:rPr lang="en-US" dirty="0" smtClean="0"/>
              <a:t>Chi-Squared Test is utilized to perform significance comparisons.  </a:t>
            </a:r>
          </a:p>
          <a:p>
            <a:r>
              <a:rPr lang="en-US" dirty="0" smtClean="0"/>
              <a:t>The data were categorical with 2 pieces of data we are comparing. </a:t>
            </a:r>
          </a:p>
          <a:p>
            <a:pPr marL="0" indent="0">
              <a:buNone/>
            </a:pPr>
            <a:r>
              <a:rPr lang="en-US" dirty="0" smtClean="0"/>
              <a:t>Observation:</a:t>
            </a:r>
          </a:p>
          <a:p>
            <a:pPr marL="457200" indent="-457200">
              <a:buAutoNum type="arabicPeriod"/>
            </a:pPr>
            <a:r>
              <a:rPr lang="en-US" dirty="0" smtClean="0"/>
              <a:t>Between Mammal and Bird, though17% and 15% protected, respectively, the p-value was 0.69, which was much higher than commonly acceptable level of 0.05.  Between them, one species was not significantly protected than one another.  </a:t>
            </a:r>
          </a:p>
          <a:p>
            <a:pPr marL="457200" indent="-457200">
              <a:buAutoNum type="arabicPeriod"/>
            </a:pPr>
            <a:r>
              <a:rPr lang="en-US" dirty="0" smtClean="0"/>
              <a:t>However, when Chi-Squared Test performed between Mammal and Reptile, which are 17% and 6% protected, respectively, the p-value was 0.038, which was under the commonly acceptable level of 0.05.  Reptile was significantly less protected comparing to Mammal.  </a:t>
            </a:r>
          </a:p>
          <a:p>
            <a:pPr marL="457200" indent="-457200">
              <a:buAutoNum type="arabicPeriod"/>
            </a:pPr>
            <a:r>
              <a:rPr lang="en-US" dirty="0" smtClean="0"/>
              <a:t>Additional Chi-Squared Test was performed between Nonvascular and vascular plants.  The p-value was 0.66.  Their endanger statuses were not significant.  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1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2543"/>
          </a:xfrm>
        </p:spPr>
        <p:txBody>
          <a:bodyPr/>
          <a:lstStyle/>
          <a:p>
            <a:pPr algn="ctr"/>
            <a:r>
              <a:rPr lang="en-US" sz="2400" dirty="0" smtClean="0"/>
              <a:t>Conclusions after Completing Part 1 of the Biodiversity Analysis and a Recommendation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825" y="1944547"/>
            <a:ext cx="9167149" cy="4303853"/>
          </a:xfrm>
        </p:spPr>
        <p:txBody>
          <a:bodyPr/>
          <a:lstStyle/>
          <a:p>
            <a:r>
              <a:rPr lang="en-US" dirty="0" smtClean="0"/>
              <a:t>Certain types of species are more likely to be endangered than others.  </a:t>
            </a:r>
          </a:p>
          <a:p>
            <a:r>
              <a:rPr lang="en-US" dirty="0" smtClean="0"/>
              <a:t>From the Chi-Square Test between Mammal and Reptile, one concludes that Reptiles were less protected than Mammals.  Therefore, more efforts should be put into protecting Reptiles.  </a:t>
            </a:r>
          </a:p>
          <a:p>
            <a:r>
              <a:rPr lang="en-US" dirty="0" smtClean="0"/>
              <a:t>No significance of endangerment observed between Nonvascular and Vascular plants.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369704" cy="889945"/>
          </a:xfrm>
        </p:spPr>
        <p:txBody>
          <a:bodyPr/>
          <a:lstStyle/>
          <a:p>
            <a:pPr algn="ctr"/>
            <a:r>
              <a:rPr lang="en-US" dirty="0" smtClean="0"/>
              <a:t>Observations of Sheep in Mammal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77356"/>
            <a:ext cx="10369704" cy="205292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11" y="3711268"/>
            <a:ext cx="10370917" cy="2087648"/>
          </a:xfrm>
        </p:spPr>
        <p:txBody>
          <a:bodyPr/>
          <a:lstStyle/>
          <a:p>
            <a:r>
              <a:rPr lang="en-US" dirty="0" smtClean="0"/>
              <a:t>After extracting sheep information from Mammal, one observes that both Bighorn Sheep and Sierra Nevada Bighorn Sheep are in “Species of Concern” and “Endangered” conservation statuses, respectively.  </a:t>
            </a:r>
          </a:p>
          <a:p>
            <a:r>
              <a:rPr lang="en-US" dirty="0" smtClean="0"/>
              <a:t>Their whereabouts should be found in order to direct more efforts in their protections.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8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000" b="1" dirty="0" smtClean="0"/>
              <a:t>From the observation table and the plot, it is recommended that Yellowstone National Park has more sheep needed improvements in their conservation efforts.  </a:t>
            </a:r>
            <a:endParaRPr lang="en-US" sz="2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92145"/>
            <a:ext cx="5066150" cy="263165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860" y="3507129"/>
            <a:ext cx="5359079" cy="2928395"/>
          </a:xfrm>
        </p:spPr>
      </p:pic>
    </p:spTree>
    <p:extLst>
      <p:ext uri="{BB962C8B-B14F-4D97-AF65-F5344CB8AC3E}">
        <p14:creationId xmlns:p14="http://schemas.microsoft.com/office/powerpoint/2010/main" val="1666616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267</TotalTime>
  <Words>659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A Study on Biodiversity for National Parks</vt:lpstr>
      <vt:lpstr>Species Information</vt:lpstr>
      <vt:lpstr>No. of Species Plotted Against Their Conservation Statues </vt:lpstr>
      <vt:lpstr>Observations from Species’ Conservation Statuses </vt:lpstr>
      <vt:lpstr>Observation of “% Protected” by Categories of Species</vt:lpstr>
      <vt:lpstr>Observing Significance of “Protected” Status between Species</vt:lpstr>
      <vt:lpstr>Conclusions after Completing Part 1 of the Biodiversity Analysis and a Recommendation</vt:lpstr>
      <vt:lpstr>Observations of Sheep in Mammal</vt:lpstr>
      <vt:lpstr>From the observation table and the plot, it is recommended that Yellowstone National Park has more sheep needed improvements in their conservation efforts.  </vt:lpstr>
      <vt:lpstr>Foot and Mouth Disease Reduction Effort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Biodiversity for National Parks</dc:title>
  <dc:creator>Gromit Lulu</dc:creator>
  <cp:lastModifiedBy>Gromit Lulu</cp:lastModifiedBy>
  <cp:revision>25</cp:revision>
  <dcterms:created xsi:type="dcterms:W3CDTF">2018-06-17T21:45:00Z</dcterms:created>
  <dcterms:modified xsi:type="dcterms:W3CDTF">2018-06-20T00:52:12Z</dcterms:modified>
</cp:coreProperties>
</file>