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6" r:id="rId2"/>
    <p:sldId id="336" r:id="rId3"/>
    <p:sldId id="335" r:id="rId4"/>
    <p:sldId id="322" r:id="rId5"/>
    <p:sldId id="324" r:id="rId6"/>
    <p:sldId id="346" r:id="rId7"/>
    <p:sldId id="349" r:id="rId8"/>
    <p:sldId id="352" r:id="rId9"/>
    <p:sldId id="325" r:id="rId10"/>
    <p:sldId id="344" r:id="rId11"/>
    <p:sldId id="323" r:id="rId12"/>
    <p:sldId id="338" r:id="rId13"/>
    <p:sldId id="343" r:id="rId14"/>
    <p:sldId id="351" r:id="rId15"/>
    <p:sldId id="339" r:id="rId16"/>
    <p:sldId id="340" r:id="rId17"/>
    <p:sldId id="350" r:id="rId18"/>
    <p:sldId id="337" r:id="rId19"/>
    <p:sldId id="342" r:id="rId20"/>
    <p:sldId id="3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67918" autoAdjust="0"/>
  </p:normalViewPr>
  <p:slideViewPr>
    <p:cSldViewPr snapToGrid="0">
      <p:cViewPr varScale="1">
        <p:scale>
          <a:sx n="60" d="100"/>
          <a:sy n="60" d="100"/>
        </p:scale>
        <p:origin x="127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lsea Smalley" userId="8533924d-6706-46d6-86e3-bd61747c045a" providerId="ADAL" clId="{F9F86A0C-EA2E-4DE1-85BA-D23D972F0BD4}"/>
    <pc:docChg chg="modSld">
      <pc:chgData name="Chelsea Smalley" userId="8533924d-6706-46d6-86e3-bd61747c045a" providerId="ADAL" clId="{F9F86A0C-EA2E-4DE1-85BA-D23D972F0BD4}" dt="2024-05-09T13:57:30.334" v="16" actId="20577"/>
      <pc:docMkLst>
        <pc:docMk/>
      </pc:docMkLst>
      <pc:sldChg chg="modNotesTx">
        <pc:chgData name="Chelsea Smalley" userId="8533924d-6706-46d6-86e3-bd61747c045a" providerId="ADAL" clId="{F9F86A0C-EA2E-4DE1-85BA-D23D972F0BD4}" dt="2024-05-09T13:57:30.334" v="16" actId="20577"/>
        <pc:sldMkLst>
          <pc:docMk/>
          <pc:sldMk cId="1455058458" sldId="286"/>
        </pc:sldMkLst>
      </pc:sldChg>
      <pc:sldChg chg="modNotesTx">
        <pc:chgData name="Chelsea Smalley" userId="8533924d-6706-46d6-86e3-bd61747c045a" providerId="ADAL" clId="{F9F86A0C-EA2E-4DE1-85BA-D23D972F0BD4}" dt="2024-05-09T13:57:21.841" v="14" actId="20577"/>
        <pc:sldMkLst>
          <pc:docMk/>
          <pc:sldMk cId="4214216161" sldId="322"/>
        </pc:sldMkLst>
      </pc:sldChg>
      <pc:sldChg chg="modNotesTx">
        <pc:chgData name="Chelsea Smalley" userId="8533924d-6706-46d6-86e3-bd61747c045a" providerId="ADAL" clId="{F9F86A0C-EA2E-4DE1-85BA-D23D972F0BD4}" dt="2024-05-09T13:56:55.472" v="7" actId="20577"/>
        <pc:sldMkLst>
          <pc:docMk/>
          <pc:sldMk cId="2367563500" sldId="323"/>
        </pc:sldMkLst>
      </pc:sldChg>
      <pc:sldChg chg="modNotesTx">
        <pc:chgData name="Chelsea Smalley" userId="8533924d-6706-46d6-86e3-bd61747c045a" providerId="ADAL" clId="{F9F86A0C-EA2E-4DE1-85BA-D23D972F0BD4}" dt="2024-05-09T13:57:18.798" v="13" actId="20577"/>
        <pc:sldMkLst>
          <pc:docMk/>
          <pc:sldMk cId="1902672151" sldId="324"/>
        </pc:sldMkLst>
      </pc:sldChg>
      <pc:sldChg chg="modNotesTx">
        <pc:chgData name="Chelsea Smalley" userId="8533924d-6706-46d6-86e3-bd61747c045a" providerId="ADAL" clId="{F9F86A0C-EA2E-4DE1-85BA-D23D972F0BD4}" dt="2024-05-09T13:57:03.830" v="9" actId="20577"/>
        <pc:sldMkLst>
          <pc:docMk/>
          <pc:sldMk cId="676179095" sldId="325"/>
        </pc:sldMkLst>
      </pc:sldChg>
      <pc:sldChg chg="modNotesTx">
        <pc:chgData name="Chelsea Smalley" userId="8533924d-6706-46d6-86e3-bd61747c045a" providerId="ADAL" clId="{F9F86A0C-EA2E-4DE1-85BA-D23D972F0BD4}" dt="2024-05-09T13:57:26.680" v="15" actId="20577"/>
        <pc:sldMkLst>
          <pc:docMk/>
          <pc:sldMk cId="321755184" sldId="336"/>
        </pc:sldMkLst>
      </pc:sldChg>
      <pc:sldChg chg="modNotesTx">
        <pc:chgData name="Chelsea Smalley" userId="8533924d-6706-46d6-86e3-bd61747c045a" providerId="ADAL" clId="{F9F86A0C-EA2E-4DE1-85BA-D23D972F0BD4}" dt="2024-05-09T13:56:28.713" v="0" actId="20577"/>
        <pc:sldMkLst>
          <pc:docMk/>
          <pc:sldMk cId="4177940032" sldId="337"/>
        </pc:sldMkLst>
      </pc:sldChg>
      <pc:sldChg chg="modNotesTx">
        <pc:chgData name="Chelsea Smalley" userId="8533924d-6706-46d6-86e3-bd61747c045a" providerId="ADAL" clId="{F9F86A0C-EA2E-4DE1-85BA-D23D972F0BD4}" dt="2024-05-09T13:56:51.263" v="6" actId="20577"/>
        <pc:sldMkLst>
          <pc:docMk/>
          <pc:sldMk cId="2637216853" sldId="338"/>
        </pc:sldMkLst>
      </pc:sldChg>
      <pc:sldChg chg="modNotesTx">
        <pc:chgData name="Chelsea Smalley" userId="8533924d-6706-46d6-86e3-bd61747c045a" providerId="ADAL" clId="{F9F86A0C-EA2E-4DE1-85BA-D23D972F0BD4}" dt="2024-05-09T13:56:38.838" v="3" actId="20577"/>
        <pc:sldMkLst>
          <pc:docMk/>
          <pc:sldMk cId="771913096" sldId="339"/>
        </pc:sldMkLst>
      </pc:sldChg>
      <pc:sldChg chg="modNotesTx">
        <pc:chgData name="Chelsea Smalley" userId="8533924d-6706-46d6-86e3-bd61747c045a" providerId="ADAL" clId="{F9F86A0C-EA2E-4DE1-85BA-D23D972F0BD4}" dt="2024-05-09T13:56:35.410" v="2" actId="20577"/>
        <pc:sldMkLst>
          <pc:docMk/>
          <pc:sldMk cId="2576130663" sldId="340"/>
        </pc:sldMkLst>
      </pc:sldChg>
      <pc:sldChg chg="modNotesTx">
        <pc:chgData name="Chelsea Smalley" userId="8533924d-6706-46d6-86e3-bd61747c045a" providerId="ADAL" clId="{F9F86A0C-EA2E-4DE1-85BA-D23D972F0BD4}" dt="2024-05-09T13:56:48.072" v="5" actId="20577"/>
        <pc:sldMkLst>
          <pc:docMk/>
          <pc:sldMk cId="2452171939" sldId="343"/>
        </pc:sldMkLst>
      </pc:sldChg>
      <pc:sldChg chg="modNotesTx">
        <pc:chgData name="Chelsea Smalley" userId="8533924d-6706-46d6-86e3-bd61747c045a" providerId="ADAL" clId="{F9F86A0C-EA2E-4DE1-85BA-D23D972F0BD4}" dt="2024-05-09T13:56:59.719" v="8" actId="20577"/>
        <pc:sldMkLst>
          <pc:docMk/>
          <pc:sldMk cId="1820512586" sldId="344"/>
        </pc:sldMkLst>
      </pc:sldChg>
      <pc:sldChg chg="modNotesTx">
        <pc:chgData name="Chelsea Smalley" userId="8533924d-6706-46d6-86e3-bd61747c045a" providerId="ADAL" clId="{F9F86A0C-EA2E-4DE1-85BA-D23D972F0BD4}" dt="2024-05-09T13:57:13.520" v="12" actId="20577"/>
        <pc:sldMkLst>
          <pc:docMk/>
          <pc:sldMk cId="4175563433" sldId="346"/>
        </pc:sldMkLst>
      </pc:sldChg>
      <pc:sldChg chg="modNotesTx">
        <pc:chgData name="Chelsea Smalley" userId="8533924d-6706-46d6-86e3-bd61747c045a" providerId="ADAL" clId="{F9F86A0C-EA2E-4DE1-85BA-D23D972F0BD4}" dt="2024-05-09T13:57:10.319" v="11" actId="20577"/>
        <pc:sldMkLst>
          <pc:docMk/>
          <pc:sldMk cId="791594932" sldId="349"/>
        </pc:sldMkLst>
      </pc:sldChg>
      <pc:sldChg chg="modNotesTx">
        <pc:chgData name="Chelsea Smalley" userId="8533924d-6706-46d6-86e3-bd61747c045a" providerId="ADAL" clId="{F9F86A0C-EA2E-4DE1-85BA-D23D972F0BD4}" dt="2024-05-09T13:56:32.337" v="1" actId="20577"/>
        <pc:sldMkLst>
          <pc:docMk/>
          <pc:sldMk cId="2243021852" sldId="350"/>
        </pc:sldMkLst>
      </pc:sldChg>
      <pc:sldChg chg="modNotesTx">
        <pc:chgData name="Chelsea Smalley" userId="8533924d-6706-46d6-86e3-bd61747c045a" providerId="ADAL" clId="{F9F86A0C-EA2E-4DE1-85BA-D23D972F0BD4}" dt="2024-05-09T13:56:42.697" v="4" actId="20577"/>
        <pc:sldMkLst>
          <pc:docMk/>
          <pc:sldMk cId="3518810763" sldId="351"/>
        </pc:sldMkLst>
      </pc:sldChg>
      <pc:sldChg chg="modNotesTx">
        <pc:chgData name="Chelsea Smalley" userId="8533924d-6706-46d6-86e3-bd61747c045a" providerId="ADAL" clId="{F9F86A0C-EA2E-4DE1-85BA-D23D972F0BD4}" dt="2024-05-09T13:57:06.800" v="10" actId="20577"/>
        <pc:sldMkLst>
          <pc:docMk/>
          <pc:sldMk cId="1346416265" sldId="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6E57A-62FF-4AAD-96A8-6474BCF4CB01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7A6E2-85FE-43B9-9D9F-C1EC38CC1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8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1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63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26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55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52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39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09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505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36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F5F4EF"/>
              </a:solidFill>
              <a:effectLst/>
              <a:highlight>
                <a:srgbClr val="2B2A27"/>
              </a:highlight>
              <a:latin typeface="__tiempos_b6f14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06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61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0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3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74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01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63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33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2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A6E2-85FE-43B9-9D9F-C1EC38CC1D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04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959-711F-2A87-DAA2-5CF64C2BF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0144B-907D-D276-906E-9A4870855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243F-EEAB-784E-214B-7CDD5871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CDBE-032E-E6C5-0016-22CE67A5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A146-797A-F574-85D3-17CD4897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F0D5-97D6-84D8-5DBF-85CD3F61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12A0-4227-0B32-D16B-F81AFF060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6FD7-6675-3B20-FA7E-D94AD9A4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334D-0B90-4B46-41F0-634978A2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2AC1-02CE-AE3F-76EF-9C8A04EB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3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DE2EC-15CD-BAA1-548B-1757B1B23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1178F-C567-4F42-6A46-3A29BB011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7646-545B-DFC6-E60A-004C231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ED0C-FEF3-1A43-C64A-BB2EF959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361D-2894-6DDC-644A-6C5CCF5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49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2123692" y="0"/>
            <a:ext cx="8532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292" y="6398453"/>
            <a:ext cx="3017520" cy="280920"/>
          </a:xfrm>
          <a:prstGeom prst="rect">
            <a:avLst/>
          </a:prstGeom>
        </p:spPr>
        <p:txBody>
          <a:bodyPr/>
          <a:lstStyle>
            <a:lvl1pPr algn="r">
              <a:defRPr sz="132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6C6E50D4-DB5D-6F40-B581-FA0565CF74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001" y="5241835"/>
            <a:ext cx="8279130" cy="5981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36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16ED0A5-6F7B-8C44-8513-770D879EF4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1" y="6014146"/>
            <a:ext cx="8279130" cy="412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6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sub-header</a:t>
            </a:r>
          </a:p>
        </p:txBody>
      </p:sp>
      <p:pic>
        <p:nvPicPr>
          <p:cNvPr id="13" name="Picture 12" descr="Corndel_Logo_Various.ai">
            <a:extLst>
              <a:ext uri="{FF2B5EF4-FFF2-40B4-BE49-F238E27FC236}">
                <a16:creationId xmlns:a16="http://schemas.microsoft.com/office/drawing/2014/main" id="{11C3F835-F570-064E-A543-944D88E67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208" y="-3379"/>
            <a:ext cx="5475568" cy="54755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9E6BAF-73B7-3E4B-80EA-A429A993E3E3}"/>
              </a:ext>
            </a:extLst>
          </p:cNvPr>
          <p:cNvCxnSpPr>
            <a:cxnSpLocks/>
          </p:cNvCxnSpPr>
          <p:nvPr userDrawn="1"/>
        </p:nvCxnSpPr>
        <p:spPr>
          <a:xfrm flipH="1">
            <a:off x="9175" y="1876137"/>
            <a:ext cx="2500691" cy="2500694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2F52CCD-99F6-A441-A609-09724BDB0221}"/>
              </a:ext>
            </a:extLst>
          </p:cNvPr>
          <p:cNvSpPr/>
          <p:nvPr userDrawn="1"/>
        </p:nvSpPr>
        <p:spPr>
          <a:xfrm rot="2700000">
            <a:off x="8353153" y="-1480872"/>
            <a:ext cx="2582779" cy="3823968"/>
          </a:xfrm>
          <a:custGeom>
            <a:avLst/>
            <a:gdLst>
              <a:gd name="connsiteX0" fmla="*/ 0 w 2152316"/>
              <a:gd name="connsiteY0" fmla="*/ 0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0 w 2152316"/>
              <a:gd name="connsiteY4" fmla="*/ 0 h 3452877"/>
              <a:gd name="connsiteX0" fmla="*/ 4754 w 2152316"/>
              <a:gd name="connsiteY0" fmla="*/ 2410406 h 3452877"/>
              <a:gd name="connsiteX1" fmla="*/ 2152316 w 2152316"/>
              <a:gd name="connsiteY1" fmla="*/ 0 h 3452877"/>
              <a:gd name="connsiteX2" fmla="*/ 2152316 w 2152316"/>
              <a:gd name="connsiteY2" fmla="*/ 3452877 h 3452877"/>
              <a:gd name="connsiteX3" fmla="*/ 0 w 2152316"/>
              <a:gd name="connsiteY3" fmla="*/ 3452877 h 3452877"/>
              <a:gd name="connsiteX4" fmla="*/ 4754 w 2152316"/>
              <a:gd name="connsiteY4" fmla="*/ 2410406 h 3452877"/>
              <a:gd name="connsiteX0" fmla="*/ 4754 w 2152316"/>
              <a:gd name="connsiteY0" fmla="*/ 2144169 h 3186640"/>
              <a:gd name="connsiteX1" fmla="*/ 2152315 w 2152316"/>
              <a:gd name="connsiteY1" fmla="*/ 0 h 3186640"/>
              <a:gd name="connsiteX2" fmla="*/ 2152316 w 2152316"/>
              <a:gd name="connsiteY2" fmla="*/ 3186640 h 3186640"/>
              <a:gd name="connsiteX3" fmla="*/ 0 w 2152316"/>
              <a:gd name="connsiteY3" fmla="*/ 3186640 h 3186640"/>
              <a:gd name="connsiteX4" fmla="*/ 4754 w 2152316"/>
              <a:gd name="connsiteY4" fmla="*/ 2144169 h 318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316" h="3186640">
                <a:moveTo>
                  <a:pt x="4754" y="2144169"/>
                </a:moveTo>
                <a:lnTo>
                  <a:pt x="2152315" y="0"/>
                </a:lnTo>
                <a:cubicBezTo>
                  <a:pt x="2152315" y="1062213"/>
                  <a:pt x="2152316" y="2124427"/>
                  <a:pt x="2152316" y="3186640"/>
                </a:cubicBezTo>
                <a:lnTo>
                  <a:pt x="0" y="3186640"/>
                </a:lnTo>
                <a:cubicBezTo>
                  <a:pt x="1585" y="2839150"/>
                  <a:pt x="3169" y="2491659"/>
                  <a:pt x="4754" y="2144169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45219-E292-944F-B091-478F46D40720}"/>
              </a:ext>
            </a:extLst>
          </p:cNvPr>
          <p:cNvCxnSpPr>
            <a:cxnSpLocks/>
          </p:cNvCxnSpPr>
          <p:nvPr userDrawn="1"/>
        </p:nvCxnSpPr>
        <p:spPr>
          <a:xfrm flipH="1">
            <a:off x="6612867" y="0"/>
            <a:ext cx="655976" cy="65597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4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- 2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rndel_Logo_Various.ai">
            <a:extLst>
              <a:ext uri="{FF2B5EF4-FFF2-40B4-BE49-F238E27FC236}">
                <a16:creationId xmlns:a16="http://schemas.microsoft.com/office/drawing/2014/main" id="{38E748FE-5D8C-6942-A5A9-354C894B0E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112" y="7366"/>
            <a:ext cx="1796888" cy="17968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FC22AC-D45A-2642-82D3-3A5A77769FD9}"/>
              </a:ext>
            </a:extLst>
          </p:cNvPr>
          <p:cNvSpPr/>
          <p:nvPr userDrawn="1"/>
        </p:nvSpPr>
        <p:spPr>
          <a:xfrm>
            <a:off x="12123692" y="0"/>
            <a:ext cx="85321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DDE507-3EDE-CA41-A702-78C5042E67BE}"/>
              </a:ext>
            </a:extLst>
          </p:cNvPr>
          <p:cNvCxnSpPr>
            <a:cxnSpLocks/>
          </p:cNvCxnSpPr>
          <p:nvPr userDrawn="1"/>
        </p:nvCxnSpPr>
        <p:spPr>
          <a:xfrm flipH="1">
            <a:off x="9593214" y="1"/>
            <a:ext cx="1307128" cy="1307132"/>
          </a:xfrm>
          <a:prstGeom prst="line">
            <a:avLst/>
          </a:prstGeom>
          <a:ln cap="rnd">
            <a:solidFill>
              <a:schemeClr val="accent1"/>
            </a:solidFill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521-9A01-C24D-AA5F-9CE883D93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2292" y="6398453"/>
            <a:ext cx="3017520" cy="280920"/>
          </a:xfrm>
          <a:prstGeom prst="rect">
            <a:avLst/>
          </a:prstGeom>
        </p:spPr>
        <p:txBody>
          <a:bodyPr/>
          <a:lstStyle>
            <a:lvl1pPr algn="r">
              <a:defRPr sz="1320" b="0" i="0">
                <a:latin typeface="Helvetica" pitchFamily="2" charset="0"/>
              </a:defRPr>
            </a:lvl1pPr>
          </a:lstStyle>
          <a:p>
            <a:fld id="{C990CCEA-A22F-F746-B7E2-BF8790CB1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781635-B862-9B4E-BA3D-960D65442B21}"/>
              </a:ext>
            </a:extLst>
          </p:cNvPr>
          <p:cNvCxnSpPr>
            <a:cxnSpLocks/>
          </p:cNvCxnSpPr>
          <p:nvPr userDrawn="1"/>
        </p:nvCxnSpPr>
        <p:spPr>
          <a:xfrm flipH="1">
            <a:off x="637954" y="5503620"/>
            <a:ext cx="1355791" cy="1355788"/>
          </a:xfrm>
          <a:prstGeom prst="line">
            <a:avLst/>
          </a:prstGeom>
          <a:ln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">
            <a:extLst>
              <a:ext uri="{FF2B5EF4-FFF2-40B4-BE49-F238E27FC236}">
                <a16:creationId xmlns:a16="http://schemas.microsoft.com/office/drawing/2014/main" id="{F0FE76D2-50A9-5D4D-B8D8-562F4C38F735}"/>
              </a:ext>
            </a:extLst>
          </p:cNvPr>
          <p:cNvSpPr/>
          <p:nvPr userDrawn="1"/>
        </p:nvSpPr>
        <p:spPr>
          <a:xfrm>
            <a:off x="-5716" y="5512117"/>
            <a:ext cx="1360171" cy="1348740"/>
          </a:xfrm>
          <a:custGeom>
            <a:avLst/>
            <a:gdLst>
              <a:gd name="connsiteX0" fmla="*/ 0 w 1133476"/>
              <a:gd name="connsiteY0" fmla="*/ 778669 h 1123950"/>
              <a:gd name="connsiteX1" fmla="*/ 0 w 1133476"/>
              <a:gd name="connsiteY1" fmla="*/ 1123950 h 1123950"/>
              <a:gd name="connsiteX2" fmla="*/ 354807 w 1133476"/>
              <a:gd name="connsiteY2" fmla="*/ 1123950 h 1123950"/>
              <a:gd name="connsiteX3" fmla="*/ 1133476 w 1133476"/>
              <a:gd name="connsiteY3" fmla="*/ 350044 h 1123950"/>
              <a:gd name="connsiteX4" fmla="*/ 788194 w 1133476"/>
              <a:gd name="connsiteY4" fmla="*/ 0 h 1123950"/>
              <a:gd name="connsiteX5" fmla="*/ 0 w 1133476"/>
              <a:gd name="connsiteY5" fmla="*/ 778669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476" h="1123950">
                <a:moveTo>
                  <a:pt x="0" y="778669"/>
                </a:moveTo>
                <a:lnTo>
                  <a:pt x="0" y="1123950"/>
                </a:lnTo>
                <a:lnTo>
                  <a:pt x="354807" y="1123950"/>
                </a:lnTo>
                <a:lnTo>
                  <a:pt x="1133476" y="350044"/>
                </a:lnTo>
                <a:lnTo>
                  <a:pt x="788194" y="0"/>
                </a:lnTo>
                <a:lnTo>
                  <a:pt x="0" y="778669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0137D-6BE2-024C-AB69-3AE510170783}"/>
              </a:ext>
            </a:extLst>
          </p:cNvPr>
          <p:cNvSpPr txBox="1"/>
          <p:nvPr userDrawn="1"/>
        </p:nvSpPr>
        <p:spPr>
          <a:xfrm>
            <a:off x="4590520" y="1006998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marL="0" indent="0" algn="l">
              <a:buNone/>
            </a:pPr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2743DA1-F030-FE40-8CC1-F6A2526220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001" y="759382"/>
            <a:ext cx="8279130" cy="5981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360">
                <a:solidFill>
                  <a:schemeClr val="accent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8FA2B09E-6FA6-6D4C-BE73-AC7F80157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6001" y="1531694"/>
            <a:ext cx="8279130" cy="4124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16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sub-header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F63E1064-DA1B-B54E-B6EA-1EF2EBF97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6001" y="2306631"/>
            <a:ext cx="8279130" cy="3089488"/>
          </a:xfrm>
          <a:prstGeom prst="rect">
            <a:avLst/>
          </a:prstGeom>
        </p:spPr>
        <p:txBody>
          <a:bodyPr numCol="2">
            <a:noAutofit/>
          </a:bodyPr>
          <a:lstStyle>
            <a:lvl1pPr marL="205740" indent="-205740">
              <a:buFont typeface="Arial" panose="020B0604020202020204" pitchFamily="34" charset="0"/>
              <a:buChar char="•"/>
              <a:defRPr sz="1440">
                <a:solidFill>
                  <a:schemeClr val="tx1"/>
                </a:solidFill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add paragraph</a:t>
            </a:r>
          </a:p>
        </p:txBody>
      </p:sp>
    </p:spTree>
    <p:extLst>
      <p:ext uri="{BB962C8B-B14F-4D97-AF65-F5344CB8AC3E}">
        <p14:creationId xmlns:p14="http://schemas.microsoft.com/office/powerpoint/2010/main" val="37937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3BAE-9919-9F3E-14B8-E8F9B912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D6AB-C32F-C0F9-8814-D669C946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4AAD-D175-22E7-855C-A1EE4B3F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C432-B718-30A9-AD5E-67F0B1BB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80F6-FB39-9F4C-42AF-A31AC926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8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BC21-9E0D-D823-0B53-E250EF05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04DD9-8F6E-5DC2-F628-A4625208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C8C0-B13B-BC2B-8533-477B1055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473E-AB49-9DA5-F781-1B0783D1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86E6-1889-CDBB-6B8E-66B109CF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8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3056-E806-0EC6-5EDB-C8CBCE4E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001E-2183-1D02-5167-8C2CDAB37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CA93C-CED7-7067-09C4-630AA6695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8432-72FF-772D-1C89-283BA482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6F87E-2949-785A-DF2B-8560E3F3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86464-B438-D303-0182-445917F4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3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AACF-BB13-CF0E-E3D7-6C059F47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96041-9FCE-504C-0A68-9BBA520F5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151DE-E89D-08EB-3AE9-FE13BB6A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4A4A2-4608-AB30-726F-630F020EF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21000D-7BB3-0490-4007-7920A67F1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BFDE6-0D96-2BB2-EDCB-C5D3100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706F5-D478-DC82-9E0B-3330501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58427-8C1A-FE60-A973-ABE0AE2F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27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A52A-44B0-6561-6097-4EB0B7F6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3732A-B475-E15D-88A3-305CD1A4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E830-AEDA-80C6-145A-EEC0D678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7D6C3-189B-8A9C-9E59-A10D76E7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46ACD-94DE-7A7D-AA23-D824A30B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66B55-62D3-B35D-848A-555976EE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B8678-1882-C7AF-C3D2-6C9FBF4E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7B24-45EF-BD10-1D82-14553879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1992-F4BC-72BC-3D4C-7ADCC033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E9891-75EE-AFEE-2CC2-51C6F831F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72446-2C8C-8620-BB4F-F71FABED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E3952-4F6F-CC6D-AE16-934B8342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3AB1F-4FD0-23D0-2D38-67EDC8D9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344D-FBD7-CE2F-8773-7C68AAF2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B221E-FDA3-5ECB-88DD-3831B8503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516A-75F0-26BF-6814-CAD1FFC1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DBA2D-927C-1DA0-6374-600248CB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6F54-7C09-EEE5-A1A1-C250B745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71EF-2180-6451-45DC-A34D1DB0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27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0FF0-65C9-E46E-34A6-81A9DAA9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03B40-05B3-5D83-D516-E2F478AA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8FA1-5482-B588-B4FD-FD190504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65391-D922-42B2-9C40-EDF0542A455D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4BE1-9113-0050-450A-C01A2FFDD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9199-F0AA-794D-C1BE-329A35E1E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B12E0-CB25-4ACB-94EF-BBB57D078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5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18CE3-07A3-0547-9658-FF99BFEA2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000" y="5241835"/>
            <a:ext cx="9254691" cy="598170"/>
          </a:xfrm>
        </p:spPr>
        <p:txBody>
          <a:bodyPr vert="horz" lIns="109728" tIns="54864" rIns="109728" bIns="54864" rtlCol="0" anchor="t">
            <a:noAutofit/>
          </a:bodyPr>
          <a:lstStyle/>
          <a:p>
            <a:r>
              <a:rPr lang="en-US" b="1" dirty="0">
                <a:latin typeface="Helvetica"/>
                <a:cs typeface="Helvetica"/>
              </a:rPr>
              <a:t>Modules, Packages &amp; Virtual Environments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505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6A0BCC-3A94-D622-E743-A1A98C88C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Discussion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AD9C5-36F4-4F7C-0766-68A34AF2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09" y="142287"/>
            <a:ext cx="4106697" cy="2430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0E90BB-03DA-6ADD-E5CC-17701B599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993" y="2681131"/>
            <a:ext cx="3657642" cy="13173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B49A49-84BE-90C2-58E7-B98F7EFFD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960" y="4068502"/>
            <a:ext cx="3644575" cy="2647211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3CB39DC-DCCB-EB65-80C3-F3097A1811BD}"/>
              </a:ext>
            </a:extLst>
          </p:cNvPr>
          <p:cNvSpPr txBox="1">
            <a:spLocks/>
          </p:cNvSpPr>
          <p:nvPr/>
        </p:nvSpPr>
        <p:spPr>
          <a:xfrm>
            <a:off x="756001" y="1884256"/>
            <a:ext cx="17372974" cy="308948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05740" indent="-2057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8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How did you find that exercise?</a:t>
            </a:r>
            <a:br>
              <a:rPr lang="en-GB" sz="28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GB" sz="28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8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Did you experience any challenges?</a:t>
            </a:r>
          </a:p>
        </p:txBody>
      </p:sp>
    </p:spTree>
    <p:extLst>
      <p:ext uri="{BB962C8B-B14F-4D97-AF65-F5344CB8AC3E}">
        <p14:creationId xmlns:p14="http://schemas.microsoft.com/office/powerpoint/2010/main" val="182051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6F50CA-2E26-9A1F-9C88-E0D870AE3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Introduction to Packages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DCC7-41CA-501F-028F-BD066D52AD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697030"/>
            <a:ext cx="12363652" cy="4551369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400" dirty="0">
                <a:solidFill>
                  <a:schemeClr val="accent1"/>
                </a:solidFill>
              </a:rPr>
              <a:t>What are packages?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Directories that contain multiple modules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Organise related modules into a hierarchical structure</a:t>
            </a:r>
            <a:br>
              <a:rPr lang="en-GB" sz="2400" dirty="0">
                <a:solidFill>
                  <a:schemeClr val="accent1"/>
                </a:solidFill>
              </a:rPr>
            </a:br>
            <a:endParaRPr lang="en-GB" sz="2400" dirty="0">
              <a:solidFill>
                <a:schemeClr val="accent1"/>
              </a:solidFill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Easily shared and reused across different projects</a:t>
            </a:r>
          </a:p>
        </p:txBody>
      </p:sp>
    </p:spTree>
    <p:extLst>
      <p:ext uri="{BB962C8B-B14F-4D97-AF65-F5344CB8AC3E}">
        <p14:creationId xmlns:p14="http://schemas.microsoft.com/office/powerpoint/2010/main" val="236756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666C04-2A4C-86CC-47B2-BBFF6FDA32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Creating Packages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84C9A-8E3B-DE56-678C-C85CF0C7E3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2306630"/>
            <a:ext cx="11097017" cy="419671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</a:rPr>
              <a:t>Create a new directory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Add an __init__.py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__init__.py file initialises the package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Import modules from a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9F2CB-E938-E80B-1E7A-A921B97FD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06" y="885390"/>
            <a:ext cx="3283691" cy="1203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C304B-DA06-AF4C-0752-2D02AA959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006" y="2306630"/>
            <a:ext cx="4242707" cy="1549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E26E8-B818-9A0D-3596-CF132F988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006" y="3985886"/>
            <a:ext cx="3616202" cy="10007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7B8FC-CEC4-390C-85CE-89085A241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006" y="5241436"/>
            <a:ext cx="4671940" cy="13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1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94B6F-F7FF-DB81-7B98-64E253847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000" y="759382"/>
            <a:ext cx="9881821" cy="598170"/>
          </a:xfrm>
        </p:spPr>
        <p:txBody>
          <a:bodyPr/>
          <a:lstStyle/>
          <a:p>
            <a:r>
              <a:rPr lang="en-GB" b="1" dirty="0"/>
              <a:t>Practical Exercise 2: Creating Packages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7DA28-8EFC-584E-B60A-83C7C21D30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796" y="1540477"/>
            <a:ext cx="9580694" cy="5143588"/>
          </a:xfrm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1"/>
                </a:solidFill>
              </a:rPr>
              <a:t>Exercise instructions:</a:t>
            </a:r>
          </a:p>
          <a:p>
            <a:pPr marL="0" indent="0">
              <a:buNone/>
            </a:pPr>
            <a:endParaRPr lang="en-GB" sz="1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C12F-8ECE-5E23-B97A-35ADBA7D2F20}"/>
              </a:ext>
            </a:extLst>
          </p:cNvPr>
          <p:cNvSpPr txBox="1"/>
          <p:nvPr/>
        </p:nvSpPr>
        <p:spPr>
          <a:xfrm>
            <a:off x="2107096" y="196795"/>
            <a:ext cx="813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https://github.com/Gromm21xx/Modules-Packages-VirtualEnvironments.git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FC83AD-D521-F97B-FD9A-CF67CE0CB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96" y="1849561"/>
            <a:ext cx="1255378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Create a new directory called customer_management inside the existing customer_management directory.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Move the customer.py and customer_utils.py files into the new customer_management directory.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Create a new file called __init__.py inside the customer_management directory. Leave this file empty.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Open the main.py file in the root customer_management directory.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Update the import statements in main.py to use the package name when importing the Customer class and utility functions: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Import the Customer class from customer_management.customer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Import the get_preferred_customers and get_customer_emails functions from customer_management.customer_utils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 main.py, use the imported classes and functions: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Load the "Ecommerce Customers.csv" dataset using pandas.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Create instances of the Customer class based on the dataset.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Use the get_preferred_customers function to get the preferred customers and print their information.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Use the get_customer_emails function to get a list of all customer emails and print the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Run the main.py script and verify that it works correctly with the new package structure.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Stretch Activity: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Inside the customer_management package directory, create a new file called customer_analytics.py.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 customer_analytics.py, define a function called get_top_customers(customers, n) that takes a list of customer instances and an integer n as parameters. This function should return a list of the top n customers based on their total amount spent.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Open the main.py file in the root customer_management directory.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Import the get_top_customers function from the customer_management.customer_analytics module.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Call the get_top_customers function with the list of customers and a desired value of n, and print the information of the top customers.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altLang="en-US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Run the main.py script and verify that the top customers are displayed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7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6A0BCC-3A94-D622-E743-A1A98C88C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Discussion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0C10F-5320-C4BA-26D9-EE06728EB8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2306631"/>
            <a:ext cx="17372974" cy="3089488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How did you find that exercise?</a:t>
            </a:r>
            <a:b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GB" sz="36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Did you experience any challenges?</a:t>
            </a:r>
          </a:p>
        </p:txBody>
      </p:sp>
    </p:spTree>
    <p:extLst>
      <p:ext uri="{BB962C8B-B14F-4D97-AF65-F5344CB8AC3E}">
        <p14:creationId xmlns:p14="http://schemas.microsoft.com/office/powerpoint/2010/main" val="351881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1606CB-E155-9261-C6E6-C31F9B1E5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Introduction to Virtual Environments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B2308-2D5A-31D9-E553-4E578D80CD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1765942"/>
            <a:ext cx="12093307" cy="4222356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400" b="1" dirty="0">
                <a:solidFill>
                  <a:schemeClr val="accent1"/>
                </a:solidFill>
              </a:rPr>
              <a:t>What are virtual environments?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Isolated Python Environment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Manage packages separately for each project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Avoid conflicts between projects</a:t>
            </a:r>
          </a:p>
          <a:p>
            <a:r>
              <a:rPr lang="en-GB" sz="2400" dirty="0">
                <a:solidFill>
                  <a:schemeClr val="accent1"/>
                </a:solidFill>
              </a:rPr>
              <a:t>Easier to reproduce</a:t>
            </a:r>
          </a:p>
        </p:txBody>
      </p:sp>
    </p:spTree>
    <p:extLst>
      <p:ext uri="{BB962C8B-B14F-4D97-AF65-F5344CB8AC3E}">
        <p14:creationId xmlns:p14="http://schemas.microsoft.com/office/powerpoint/2010/main" val="77191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AF1108-7616-81C5-E5C2-A3ED3A8CE7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Creating Virtual Environments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B879E-4983-AF0F-D786-7EF64DC269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833533"/>
            <a:ext cx="10899054" cy="468653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chemeClr val="accent1"/>
                </a:solidFill>
              </a:rPr>
              <a:t>Venv module in Python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chemeClr val="accent1"/>
                </a:solidFill>
              </a:rPr>
              <a:t>Create environment using -m venv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chemeClr val="accent1"/>
                </a:solidFill>
              </a:rPr>
              <a:t>Activate environment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chemeClr val="accent1"/>
                </a:solidFill>
              </a:rPr>
              <a:t>use a requirements.txt file to specify the required packages for your project.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chemeClr val="accent1"/>
                </a:solidFill>
              </a:rPr>
              <a:t>To install packages from requirements.txt file run pip install -r requirements.txt </a:t>
            </a:r>
            <a:endParaRPr lang="en-GB" sz="2400" dirty="0">
              <a:solidFill>
                <a:schemeClr val="accent1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chemeClr val="accent1"/>
                </a:solidFill>
              </a:rPr>
              <a:t>Deactivate the environment by running the deactivate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DC821-A7B8-E6D4-EC0C-1B137762F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317" y="1647262"/>
            <a:ext cx="5200849" cy="2332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45DF5B-94C5-E864-1984-BE2B971E8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317" y="4332187"/>
            <a:ext cx="4101177" cy="12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3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94B6F-F7FF-DB81-7B98-64E253847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000" y="759382"/>
            <a:ext cx="9881821" cy="598170"/>
          </a:xfrm>
        </p:spPr>
        <p:txBody>
          <a:bodyPr/>
          <a:lstStyle/>
          <a:p>
            <a:r>
              <a:rPr lang="en-GB" b="1" dirty="0"/>
              <a:t>Practical Exercise 3: Creating/ Activating Virtual Environments 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C12F-8ECE-5E23-B97A-35ADBA7D2F20}"/>
              </a:ext>
            </a:extLst>
          </p:cNvPr>
          <p:cNvSpPr txBox="1"/>
          <p:nvPr/>
        </p:nvSpPr>
        <p:spPr>
          <a:xfrm>
            <a:off x="2170706" y="148584"/>
            <a:ext cx="813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https://github.com/Gromm21xx/Modules-Packages-VirtualEnvironments.git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76FE30-7B1A-BF8C-385A-CE73C3C9856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56000" y="1968350"/>
            <a:ext cx="1042891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accent1"/>
                </a:solidFill>
              </a:rPr>
              <a:t>Instructions: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Open a terminal or command prompt and navigate to the customer_management directory that contains the main.py file.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Create a new virtual environment called </a:t>
            </a:r>
            <a:r>
              <a:rPr lang="en-US" altLang="en-US" sz="2000" dirty="0" err="1">
                <a:solidFill>
                  <a:schemeClr val="accent1"/>
                </a:solidFill>
              </a:rPr>
              <a:t>myenv</a:t>
            </a:r>
            <a:r>
              <a:rPr lang="en-US" altLang="en-US" sz="2000" dirty="0">
                <a:solidFill>
                  <a:schemeClr val="accent1"/>
                </a:solidFill>
              </a:rPr>
              <a:t> using the appropriate command for your operating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Activate the virtual environment using the appropriate command for your operating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Install the necessary dependencies (pandas) inside the virtual environment using pip.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Run the main.py script within the virtual environment.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altLang="en-US" sz="2000" dirty="0">
                <a:solidFill>
                  <a:schemeClr val="accent1"/>
                </a:solidFill>
              </a:rPr>
              <a:t>Deactivate the virtual environment when you're done.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2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332F65-7780-9356-27AC-13DEBD429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Discussion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C8007E-52EE-6688-6CAA-2047D380F3CE}"/>
              </a:ext>
            </a:extLst>
          </p:cNvPr>
          <p:cNvSpPr txBox="1">
            <a:spLocks/>
          </p:cNvSpPr>
          <p:nvPr/>
        </p:nvSpPr>
        <p:spPr>
          <a:xfrm>
            <a:off x="756000" y="2306631"/>
            <a:ext cx="17372974" cy="308948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05740" indent="-2057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How did you find that exercise?</a:t>
            </a:r>
            <a:b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en-GB" sz="36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Did you experience any challenges?</a:t>
            </a:r>
          </a:p>
        </p:txBody>
      </p:sp>
    </p:spTree>
    <p:extLst>
      <p:ext uri="{BB962C8B-B14F-4D97-AF65-F5344CB8AC3E}">
        <p14:creationId xmlns:p14="http://schemas.microsoft.com/office/powerpoint/2010/main" val="417794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D3785-3B27-DB70-24CC-5F466C4A90B4}"/>
              </a:ext>
            </a:extLst>
          </p:cNvPr>
          <p:cNvSpPr/>
          <p:nvPr/>
        </p:nvSpPr>
        <p:spPr>
          <a:xfrm>
            <a:off x="-706341" y="-69664"/>
            <a:ext cx="136046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CHEAT 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DA57D7-B37F-A34C-FEAF-036A3206B532}"/>
              </a:ext>
            </a:extLst>
          </p:cNvPr>
          <p:cNvSpPr txBox="1"/>
          <p:nvPr/>
        </p:nvSpPr>
        <p:spPr>
          <a:xfrm>
            <a:off x="437322" y="1678587"/>
            <a:ext cx="2289976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60EB8-FCA8-48B8-00E2-09E351C2417C}"/>
              </a:ext>
            </a:extLst>
          </p:cNvPr>
          <p:cNvSpPr txBox="1"/>
          <p:nvPr/>
        </p:nvSpPr>
        <p:spPr>
          <a:xfrm>
            <a:off x="4326836" y="1678587"/>
            <a:ext cx="2582850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Packages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C89BA-DA42-9261-EA70-C5E5027462B7}"/>
              </a:ext>
            </a:extLst>
          </p:cNvPr>
          <p:cNvSpPr txBox="1"/>
          <p:nvPr/>
        </p:nvSpPr>
        <p:spPr>
          <a:xfrm>
            <a:off x="8139485" y="1678587"/>
            <a:ext cx="3615193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Virtual Environments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F7B93-F8EA-9DFF-756F-389408625D36}"/>
              </a:ext>
            </a:extLst>
          </p:cNvPr>
          <p:cNvSpPr txBox="1"/>
          <p:nvPr/>
        </p:nvSpPr>
        <p:spPr>
          <a:xfrm>
            <a:off x="318051" y="2545982"/>
            <a:ext cx="3450867" cy="92333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module is a Python file (.py) containing definitions and statements.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CB882-3232-A79A-03CD-5117623049B6}"/>
              </a:ext>
            </a:extLst>
          </p:cNvPr>
          <p:cNvSpPr txBox="1"/>
          <p:nvPr/>
        </p:nvSpPr>
        <p:spPr>
          <a:xfrm>
            <a:off x="318050" y="3740003"/>
            <a:ext cx="3450867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 import to access modules and their contents.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48479-BC5D-079F-DC91-C899ACC6295F}"/>
              </a:ext>
            </a:extLst>
          </p:cNvPr>
          <p:cNvSpPr txBox="1"/>
          <p:nvPr/>
        </p:nvSpPr>
        <p:spPr>
          <a:xfrm>
            <a:off x="4215514" y="2545982"/>
            <a:ext cx="3450867" cy="9233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package is a directory containing multiple modules and an __init__.py file.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AB60F-9300-F5FF-DA32-72DC53F62C07}"/>
              </a:ext>
            </a:extLst>
          </p:cNvPr>
          <p:cNvSpPr txBox="1"/>
          <p:nvPr/>
        </p:nvSpPr>
        <p:spPr>
          <a:xfrm>
            <a:off x="4215513" y="3684344"/>
            <a:ext cx="3450867" cy="12003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 import with the package name and module name to access modules within a package.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8928B-C726-7027-F73D-CACEAB9BCBE8}"/>
              </a:ext>
            </a:extLst>
          </p:cNvPr>
          <p:cNvSpPr txBox="1"/>
          <p:nvPr/>
        </p:nvSpPr>
        <p:spPr>
          <a:xfrm>
            <a:off x="8112976" y="2407482"/>
            <a:ext cx="345086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virtual environment is an isolated Python environment for managing project dependencies.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63015-145D-9E81-33A2-8E8F41B6BCD8}"/>
              </a:ext>
            </a:extLst>
          </p:cNvPr>
          <p:cNvSpPr txBox="1"/>
          <p:nvPr/>
        </p:nvSpPr>
        <p:spPr>
          <a:xfrm>
            <a:off x="8112975" y="3474282"/>
            <a:ext cx="345086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Use python -m venv myenv to create a virtual environment named "myenv".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36F706-8538-2A9D-22AE-7542460C58F2}"/>
              </a:ext>
            </a:extLst>
          </p:cNvPr>
          <p:cNvSpPr txBox="1"/>
          <p:nvPr/>
        </p:nvSpPr>
        <p:spPr>
          <a:xfrm>
            <a:off x="8112975" y="4556993"/>
            <a:ext cx="3188472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Activate a virtual environment using the activate script in the virtual environment's directory.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D9163-D1C2-9BAC-A2D7-8C7E13F2C30C}"/>
              </a:ext>
            </a:extLst>
          </p:cNvPr>
          <p:cNvSpPr txBox="1"/>
          <p:nvPr/>
        </p:nvSpPr>
        <p:spPr>
          <a:xfrm>
            <a:off x="8112975" y="5838479"/>
            <a:ext cx="318847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Deactivate the environment using the deactivate command</a:t>
            </a:r>
          </a:p>
        </p:txBody>
      </p:sp>
    </p:spTree>
    <p:extLst>
      <p:ext uri="{BB962C8B-B14F-4D97-AF65-F5344CB8AC3E}">
        <p14:creationId xmlns:p14="http://schemas.microsoft.com/office/powerpoint/2010/main" val="296125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32E1F-A19F-8A4F-1232-D834F3B17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8667-4699-CB10-5DAC-82259B2CDE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1" y="1423283"/>
            <a:ext cx="11258420" cy="5263764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Introduction to Modules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Paths and Directories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Practical Exercise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Introduction to Packages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Practical Exercise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Introduction to Virtual Environments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2000" dirty="0">
                <a:solidFill>
                  <a:schemeClr val="accent1"/>
                </a:solidFill>
              </a:rPr>
              <a:t>Practical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17318-68EE-3838-F569-702C5E19B6B0}"/>
              </a:ext>
            </a:extLst>
          </p:cNvPr>
          <p:cNvSpPr txBox="1"/>
          <p:nvPr/>
        </p:nvSpPr>
        <p:spPr>
          <a:xfrm>
            <a:off x="1924216" y="250837"/>
            <a:ext cx="9120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https://github.com/Gromm21xx/Modules-Packages-VirtualEnvironments.git</a:t>
            </a:r>
          </a:p>
        </p:txBody>
      </p:sp>
    </p:spTree>
    <p:extLst>
      <p:ext uri="{BB962C8B-B14F-4D97-AF65-F5344CB8AC3E}">
        <p14:creationId xmlns:p14="http://schemas.microsoft.com/office/powerpoint/2010/main" val="321755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E3C86B-CFCD-4E6A-F064-311F7F3D6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6807" y="2763111"/>
            <a:ext cx="8279130" cy="598170"/>
          </a:xfrm>
        </p:spPr>
        <p:txBody>
          <a:bodyPr/>
          <a:lstStyle/>
          <a:p>
            <a:r>
              <a:rPr lang="en-GB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26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764D83-E662-CC5A-1CEA-3D3C9FF332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Learning Outcomes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3001E-A28A-BCA3-D339-F029F8836E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518699"/>
            <a:ext cx="15059144" cy="5098001"/>
          </a:xfrm>
        </p:spPr>
        <p:txBody>
          <a:bodyPr/>
          <a:lstStyle/>
          <a:p>
            <a:r>
              <a:rPr lang="en-GB" sz="2000" dirty="0">
                <a:solidFill>
                  <a:schemeClr val="accent1"/>
                </a:solidFill>
              </a:rPr>
              <a:t>1. Understand the concept of modules and packages in Python and their advantages in writing modular and reusable code.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2. Learn how to organize code into modules and packages and how to import and use functions/classes from different modules within several packages.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3. Gain knowledge about external packages, pip install, and PyPI (Python Package Index).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4. Understand paths and how to refer to modules/packages.</a:t>
            </a:r>
            <a:br>
              <a:rPr lang="en-GB" sz="2000" dirty="0">
                <a:solidFill>
                  <a:schemeClr val="accent1"/>
                </a:solidFill>
              </a:rPr>
            </a:br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5. Learn about requirements.txt, virtual environments (.venv), and how to create, activate, and deactivate them.</a:t>
            </a:r>
          </a:p>
          <a:p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36746-5EDE-F1F7-B6F2-6F43306E70EE}"/>
              </a:ext>
            </a:extLst>
          </p:cNvPr>
          <p:cNvSpPr txBox="1"/>
          <p:nvPr/>
        </p:nvSpPr>
        <p:spPr>
          <a:xfrm>
            <a:off x="1928190" y="169739"/>
            <a:ext cx="1020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https://github.com/Gromm21xx/Modules-Packages-VirtualEnvironments.git</a:t>
            </a:r>
          </a:p>
        </p:txBody>
      </p:sp>
    </p:spTree>
    <p:extLst>
      <p:ext uri="{BB962C8B-B14F-4D97-AF65-F5344CB8AC3E}">
        <p14:creationId xmlns:p14="http://schemas.microsoft.com/office/powerpoint/2010/main" val="193856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202D7B-81B2-1957-7C90-D4A37EA8B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1"/>
                </a:solidFill>
              </a:rPr>
              <a:t>Introduction to Modules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3295-BF86-40CB-608D-839421A346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773884"/>
            <a:ext cx="13667665" cy="4265085"/>
          </a:xfrm>
        </p:spPr>
        <p:txBody>
          <a:bodyPr/>
          <a:lstStyle/>
          <a:p>
            <a:r>
              <a:rPr lang="en-GB" sz="2000" dirty="0">
                <a:solidFill>
                  <a:schemeClr val="accent1"/>
                </a:solidFill>
              </a:rPr>
              <a:t>Single files that contain Python Code</a:t>
            </a: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They can include functions, classes, and variables. </a:t>
            </a: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Organise code</a:t>
            </a:r>
          </a:p>
          <a:p>
            <a:endParaRPr lang="en-GB" sz="2000" dirty="0">
              <a:solidFill>
                <a:schemeClr val="accent1"/>
              </a:solidFill>
            </a:endParaRPr>
          </a:p>
          <a:p>
            <a:r>
              <a:rPr lang="en-GB" sz="2000" dirty="0">
                <a:solidFill>
                  <a:schemeClr val="accent1"/>
                </a:solidFill>
              </a:rPr>
              <a:t>Modular and reusable</a:t>
            </a:r>
          </a:p>
        </p:txBody>
      </p:sp>
    </p:spTree>
    <p:extLst>
      <p:ext uri="{BB962C8B-B14F-4D97-AF65-F5344CB8AC3E}">
        <p14:creationId xmlns:p14="http://schemas.microsoft.com/office/powerpoint/2010/main" val="421421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1FB080-4186-2FBB-9731-F8777FF54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Creating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9B9AD-1ABF-21E3-4CE9-314659ABF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828" y="1969016"/>
            <a:ext cx="6157547" cy="2306881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Create a Python file with .py extension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Define functions, classes or variables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Import module into another Python file by using the import statement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Import specific function or class by using the from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6BEED-07CC-1859-005A-F73B8892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12" y="691254"/>
            <a:ext cx="3645113" cy="1944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23EDC-9975-451F-6F10-9D6DC5AE1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412" y="2785586"/>
            <a:ext cx="4155955" cy="178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67FE9F-9466-E674-BA30-F9DEDA5AB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412" y="4846656"/>
            <a:ext cx="3580883" cy="125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7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FC2171-1907-417E-E509-80BC95535B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Understanding Paths and Importing Modules/Packages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657F6-9881-7F81-B470-2DB21A40B0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828" y="2191107"/>
            <a:ext cx="15059144" cy="437246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There are two types of paths: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4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b="1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Absolute Paths: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An absolute path provides the complete location of a file or directory starting from the root directory of the file system.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It begins with the root directory and specifies the entire path to the desired file or directory.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Example (Windows): C:\Users\YourName\Documents\project\file.txt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Example (macOS/Linux): /home/</a:t>
            </a:r>
            <a:r>
              <a:rPr lang="en-GB" sz="1400" dirty="0" err="1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YourName</a:t>
            </a: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/Documents/project/file.txt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GB" sz="14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AutoNum type="arabicPeriod" startAt="2"/>
              <a:defRPr/>
            </a:pPr>
            <a:r>
              <a:rPr lang="en-GB" sz="1400" b="1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Relative Paths: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 relative path specifies the location of a file or directory relative to the current working directory.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It does not start with the root directory but instead uses the current location as a reference point.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Example: project/file.txt (assumes the current directory contains the "project" directory)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dirty="0">
              <a:solidFill>
                <a:schemeClr val="accent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1BBF1-6FB9-67B1-AC8D-8B25ABB8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19" y="2076200"/>
            <a:ext cx="3613946" cy="598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857CE-765E-3EAF-34CB-F175A8D72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19" y="2842152"/>
            <a:ext cx="3633318" cy="948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856D43-0064-C456-BD2A-17846B031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19" y="3906078"/>
            <a:ext cx="4050061" cy="26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6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DA8660-AF2C-A071-377B-9937FE7C8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Python Path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EF3C2-414F-7983-1DAB-D5EF245515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5170" y="1805698"/>
            <a:ext cx="15059143" cy="485749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Python path typically includes the following locations: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directory of the current script: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When you run a Python script, the directory containing the script is automatically added to the Python path.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This allows you to import modules and packages located in the same directory as the script.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directories listed in the PYTHONPATH environment variable: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PYTHONPATH environment variable is a list of directories that Python adds to the Python path.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You can set the PYTHONPATH variable to include additional directories where you have installed modules or packages.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To set the PYTHONPATH variable, you can use the following syntax: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Windows: set PYTHONPATH=C:\path\to\directory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macOS/Linux: export PYTHONPATH=/path/to/directory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installation-dependent default directories: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Python also includes a set of default directories in the Python path.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These directories are specific to your Python installation and may include locations such as the Python standard library and site-packages directory.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1400" dirty="0">
                <a:solidFill>
                  <a:schemeClr val="accent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site-packages directory is where third-party packages installed using pip are typically located.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AB202-B365-D089-81C6-CC2A81E9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795" y="1372231"/>
            <a:ext cx="2737272" cy="1553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6CEFEE-4D25-2F46-6EFC-659D7ED21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95" y="3102194"/>
            <a:ext cx="3802676" cy="18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9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37EB08-6B27-558B-D718-D9D8915F1A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Directories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3867-4FAE-FCFE-9546-4676FED186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975" y="1757990"/>
            <a:ext cx="8279130" cy="4340627"/>
          </a:xfrm>
        </p:spPr>
        <p:txBody>
          <a:bodyPr/>
          <a:lstStyle/>
          <a:p>
            <a:r>
              <a:rPr lang="en-GB" sz="1600" dirty="0">
                <a:solidFill>
                  <a:schemeClr val="accent1"/>
                </a:solidFill>
              </a:rPr>
              <a:t>Import the </a:t>
            </a:r>
            <a:r>
              <a:rPr lang="en-GB" sz="1600" dirty="0" err="1">
                <a:solidFill>
                  <a:schemeClr val="accent1"/>
                </a:solidFill>
              </a:rPr>
              <a:t>os</a:t>
            </a:r>
            <a:r>
              <a:rPr lang="en-GB" sz="1600" dirty="0">
                <a:solidFill>
                  <a:schemeClr val="accent1"/>
                </a:solidFill>
              </a:rPr>
              <a:t> module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Specify the path where you want to create the new directory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Specify the name of the new directory you want to create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Create the full path by joining the parent path and the new directory name using os.path.join()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Use the os.mkdir() function to create the new directory at the specified path</a:t>
            </a:r>
          </a:p>
          <a:p>
            <a:r>
              <a:rPr lang="en-GB" sz="1600" dirty="0">
                <a:solidFill>
                  <a:schemeClr val="accent1"/>
                </a:solidFill>
              </a:rPr>
              <a:t>Alternatively, you can use os.makedirs() instead of os.mkdir() if you want to create intermediate directories as well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140C9-3980-26CF-89BC-F540EA59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39" y="1944171"/>
            <a:ext cx="7061289" cy="359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1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294B6F-F7FF-DB81-7B98-64E253847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000" y="759382"/>
            <a:ext cx="9881821" cy="598170"/>
          </a:xfrm>
        </p:spPr>
        <p:txBody>
          <a:bodyPr/>
          <a:lstStyle/>
          <a:p>
            <a:r>
              <a:rPr lang="en-GB" b="1" dirty="0"/>
              <a:t>Practical Exercise 1: Creating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7DA28-8EFC-584E-B60A-83C7C21D30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" y="1507287"/>
            <a:ext cx="11184208" cy="5143588"/>
          </a:xfrm>
        </p:spPr>
        <p:txBody>
          <a:bodyPr/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1"/>
                </a:solidFill>
              </a:rPr>
              <a:t>Exercise instructions:</a:t>
            </a:r>
          </a:p>
          <a:p>
            <a:pPr marL="0" indent="0">
              <a:buNone/>
            </a:pPr>
            <a:endParaRPr lang="en-GB" sz="1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C12F-8ECE-5E23-B97A-35ADBA7D2F20}"/>
              </a:ext>
            </a:extLst>
          </p:cNvPr>
          <p:cNvSpPr txBox="1"/>
          <p:nvPr/>
        </p:nvSpPr>
        <p:spPr>
          <a:xfrm>
            <a:off x="2158684" y="137519"/>
            <a:ext cx="813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https://github.com/Gromm21xx/Modules-Packages-VirtualEnvironments.git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1335B-2BEE-BE5E-F617-5BD50DDA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00" y="1643799"/>
            <a:ext cx="10940994" cy="487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new directory called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your desktop.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directory, create a new file called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 and paste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code from the previous session into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another file in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 called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customer_utils.py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customer_utils.py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define two new utility functions: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get_preferred_customers(customers)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function should take a list of customer instances and return a list of preferred customers based on the criteria of total spent &gt; 1000 or membership length &gt; 2.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get_customer_emails(customers)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function should take a list of customer instances and return a list of their email addresses.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new file in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customer_management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directory called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import the necessary classes and functions: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get_preferred_customers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get_customer_emails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functions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customer_utils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"Ecommerce Customers.csv" dataset using pandas, just like in the previous session.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instances of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based on the dataset, similar to the previous session.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newly created utility functions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get_preferred_customers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get_customer_emails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perform operations on the customer instances.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the preferred customers' information and the list of customer emails.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script and observe the output.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Stretch Activity: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customer_utils.py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new utility function called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get_top_spenders(customers, n)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takes a list of customer instances and an integer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parameters. This function should return the top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customers based on their total amount spent.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and import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get_top_spenders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from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customer_utils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get_top_spenders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with the list of customers and a desired value of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print the information of the top spenders.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7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1867</Words>
  <Application>Microsoft Office PowerPoint</Application>
  <PresentationFormat>Widescreen</PresentationFormat>
  <Paragraphs>188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__tiempos_b6f14e</vt:lpstr>
      <vt:lpstr>Aptos</vt:lpstr>
      <vt:lpstr>Aptos Display</vt:lpstr>
      <vt:lpstr>Arial</vt:lpstr>
      <vt:lpstr>Arial Unicode MS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Chelsea Smalley</dc:creator>
  <cp:lastModifiedBy>Chelsea Smalley</cp:lastModifiedBy>
  <cp:revision>3</cp:revision>
  <dcterms:created xsi:type="dcterms:W3CDTF">2024-04-14T19:30:14Z</dcterms:created>
  <dcterms:modified xsi:type="dcterms:W3CDTF">2024-05-09T13:57:31Z</dcterms:modified>
</cp:coreProperties>
</file>