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6" r:id="rId2"/>
    <p:sldId id="336" r:id="rId3"/>
    <p:sldId id="335" r:id="rId4"/>
    <p:sldId id="322" r:id="rId5"/>
    <p:sldId id="324" r:id="rId6"/>
    <p:sldId id="323" r:id="rId7"/>
    <p:sldId id="338" r:id="rId8"/>
    <p:sldId id="339" r:id="rId9"/>
    <p:sldId id="340" r:id="rId10"/>
    <p:sldId id="341" r:id="rId11"/>
    <p:sldId id="325" r:id="rId12"/>
    <p:sldId id="337" r:id="rId13"/>
    <p:sldId id="326" r:id="rId14"/>
    <p:sldId id="334" r:id="rId15"/>
    <p:sldId id="333" r:id="rId16"/>
    <p:sldId id="342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223" autoAdjust="0"/>
  </p:normalViewPr>
  <p:slideViewPr>
    <p:cSldViewPr snapToGrid="0">
      <p:cViewPr varScale="1">
        <p:scale>
          <a:sx n="84" d="100"/>
          <a:sy n="84" d="100"/>
        </p:scale>
        <p:origin x="3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Smalley" userId="8533924d-6706-46d6-86e3-bd61747c045a" providerId="ADAL" clId="{08B5965A-4796-4A39-813A-11164C61DEED}"/>
    <pc:docChg chg="modSld">
      <pc:chgData name="Chelsea Smalley" userId="8533924d-6706-46d6-86e3-bd61747c045a" providerId="ADAL" clId="{08B5965A-4796-4A39-813A-11164C61DEED}" dt="2024-04-15T20:15:37.351" v="44" actId="20577"/>
      <pc:docMkLst>
        <pc:docMk/>
      </pc:docMkLst>
      <pc:sldChg chg="modNotesTx">
        <pc:chgData name="Chelsea Smalley" userId="8533924d-6706-46d6-86e3-bd61747c045a" providerId="ADAL" clId="{08B5965A-4796-4A39-813A-11164C61DEED}" dt="2024-04-15T19:36:08.331" v="0" actId="20577"/>
        <pc:sldMkLst>
          <pc:docMk/>
          <pc:sldMk cId="1455058458" sldId="286"/>
        </pc:sldMkLst>
      </pc:sldChg>
      <pc:sldChg chg="modNotesTx">
        <pc:chgData name="Chelsea Smalley" userId="8533924d-6706-46d6-86e3-bd61747c045a" providerId="ADAL" clId="{08B5965A-4796-4A39-813A-11164C61DEED}" dt="2024-04-15T19:36:15.187" v="1" actId="20577"/>
        <pc:sldMkLst>
          <pc:docMk/>
          <pc:sldMk cId="4214216161" sldId="322"/>
        </pc:sldMkLst>
      </pc:sldChg>
      <pc:sldChg chg="modNotesTx">
        <pc:chgData name="Chelsea Smalley" userId="8533924d-6706-46d6-86e3-bd61747c045a" providerId="ADAL" clId="{08B5965A-4796-4A39-813A-11164C61DEED}" dt="2024-04-15T19:36:19.215" v="2" actId="20577"/>
        <pc:sldMkLst>
          <pc:docMk/>
          <pc:sldMk cId="1902672151" sldId="324"/>
        </pc:sldMkLst>
      </pc:sldChg>
      <pc:sldChg chg="modSp mod modNotesTx">
        <pc:chgData name="Chelsea Smalley" userId="8533924d-6706-46d6-86e3-bd61747c045a" providerId="ADAL" clId="{08B5965A-4796-4A39-813A-11164C61DEED}" dt="2024-04-15T20:15:37.351" v="44" actId="20577"/>
        <pc:sldMkLst>
          <pc:docMk/>
          <pc:sldMk cId="676179095" sldId="325"/>
        </pc:sldMkLst>
        <pc:spChg chg="mod">
          <ac:chgData name="Chelsea Smalley" userId="8533924d-6706-46d6-86e3-bd61747c045a" providerId="ADAL" clId="{08B5965A-4796-4A39-813A-11164C61DEED}" dt="2024-04-15T20:15:37.351" v="44" actId="20577"/>
          <ac:spMkLst>
            <pc:docMk/>
            <pc:sldMk cId="676179095" sldId="325"/>
            <ac:spMk id="2" creationId="{CB294B6F-F7FF-DB81-7B98-64E253847846}"/>
          </ac:spMkLst>
        </pc:spChg>
      </pc:sldChg>
      <pc:sldChg chg="modNotesTx">
        <pc:chgData name="Chelsea Smalley" userId="8533924d-6706-46d6-86e3-bd61747c045a" providerId="ADAL" clId="{08B5965A-4796-4A39-813A-11164C61DEED}" dt="2024-04-15T19:36:46.810" v="9" actId="20577"/>
        <pc:sldMkLst>
          <pc:docMk/>
          <pc:sldMk cId="1771453135" sldId="326"/>
        </pc:sldMkLst>
      </pc:sldChg>
      <pc:sldChg chg="modNotesTx">
        <pc:chgData name="Chelsea Smalley" userId="8533924d-6706-46d6-86e3-bd61747c045a" providerId="ADAL" clId="{08B5965A-4796-4A39-813A-11164C61DEED}" dt="2024-04-15T19:36:54.340" v="11" actId="20577"/>
        <pc:sldMkLst>
          <pc:docMk/>
          <pc:sldMk cId="478576688" sldId="333"/>
        </pc:sldMkLst>
      </pc:sldChg>
      <pc:sldChg chg="modNotesTx">
        <pc:chgData name="Chelsea Smalley" userId="8533924d-6706-46d6-86e3-bd61747c045a" providerId="ADAL" clId="{08B5965A-4796-4A39-813A-11164C61DEED}" dt="2024-04-15T19:36:49.953" v="10" actId="20577"/>
        <pc:sldMkLst>
          <pc:docMk/>
          <pc:sldMk cId="686735436" sldId="334"/>
        </pc:sldMkLst>
      </pc:sldChg>
      <pc:sldChg chg="modSp mod">
        <pc:chgData name="Chelsea Smalley" userId="8533924d-6706-46d6-86e3-bd61747c045a" providerId="ADAL" clId="{08B5965A-4796-4A39-813A-11164C61DEED}" dt="2024-04-15T19:37:29.590" v="12" actId="20577"/>
        <pc:sldMkLst>
          <pc:docMk/>
          <pc:sldMk cId="1938562765" sldId="335"/>
        </pc:sldMkLst>
        <pc:spChg chg="mod">
          <ac:chgData name="Chelsea Smalley" userId="8533924d-6706-46d6-86e3-bd61747c045a" providerId="ADAL" clId="{08B5965A-4796-4A39-813A-11164C61DEED}" dt="2024-04-15T19:37:29.590" v="12" actId="20577"/>
          <ac:spMkLst>
            <pc:docMk/>
            <pc:sldMk cId="1938562765" sldId="335"/>
            <ac:spMk id="4" creationId="{1553001E-A28A-BCA3-D339-F029F8836E43}"/>
          </ac:spMkLst>
        </pc:spChg>
      </pc:sldChg>
      <pc:sldChg chg="modNotesTx">
        <pc:chgData name="Chelsea Smalley" userId="8533924d-6706-46d6-86e3-bd61747c045a" providerId="ADAL" clId="{08B5965A-4796-4A39-813A-11164C61DEED}" dt="2024-04-15T19:36:43.702" v="8" actId="20577"/>
        <pc:sldMkLst>
          <pc:docMk/>
          <pc:sldMk cId="4177940032" sldId="337"/>
        </pc:sldMkLst>
      </pc:sldChg>
      <pc:sldChg chg="modNotesTx">
        <pc:chgData name="Chelsea Smalley" userId="8533924d-6706-46d6-86e3-bd61747c045a" providerId="ADAL" clId="{08B5965A-4796-4A39-813A-11164C61DEED}" dt="2024-04-15T19:36:25.444" v="3" actId="20577"/>
        <pc:sldMkLst>
          <pc:docMk/>
          <pc:sldMk cId="2637216853" sldId="338"/>
        </pc:sldMkLst>
      </pc:sldChg>
      <pc:sldChg chg="modNotesTx">
        <pc:chgData name="Chelsea Smalley" userId="8533924d-6706-46d6-86e3-bd61747c045a" providerId="ADAL" clId="{08B5965A-4796-4A39-813A-11164C61DEED}" dt="2024-04-15T19:36:28.825" v="4" actId="20577"/>
        <pc:sldMkLst>
          <pc:docMk/>
          <pc:sldMk cId="771913096" sldId="339"/>
        </pc:sldMkLst>
      </pc:sldChg>
      <pc:sldChg chg="modNotesTx">
        <pc:chgData name="Chelsea Smalley" userId="8533924d-6706-46d6-86e3-bd61747c045a" providerId="ADAL" clId="{08B5965A-4796-4A39-813A-11164C61DEED}" dt="2024-04-15T19:36:32.401" v="5" actId="20577"/>
        <pc:sldMkLst>
          <pc:docMk/>
          <pc:sldMk cId="2576130663" sldId="340"/>
        </pc:sldMkLst>
      </pc:sldChg>
      <pc:sldChg chg="modNotesTx">
        <pc:chgData name="Chelsea Smalley" userId="8533924d-6706-46d6-86e3-bd61747c045a" providerId="ADAL" clId="{08B5965A-4796-4A39-813A-11164C61DEED}" dt="2024-04-15T19:36:35.534" v="6" actId="20577"/>
        <pc:sldMkLst>
          <pc:docMk/>
          <pc:sldMk cId="1569292793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6E57A-62FF-4AAD-96A8-6474BCF4CB01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A6E2-85FE-43B9-9D9F-C1EC38CC1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8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1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04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F5F4EF"/>
              </a:solidFill>
              <a:effectLst/>
              <a:highlight>
                <a:srgbClr val="2B2A27"/>
              </a:highlight>
              <a:latin typeface="__tiempos_b6f14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06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6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3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9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7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0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4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1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6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5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0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959-711F-2A87-DAA2-5CF64C2BF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144B-907D-D276-906E-9A487085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243F-EEAB-784E-214B-7CDD5871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CDBE-032E-E6C5-0016-22CE67A5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A146-797A-F574-85D3-17CD4897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F0D5-97D6-84D8-5DBF-85CD3F61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12A0-4227-0B32-D16B-F81AFF06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FD7-6675-3B20-FA7E-D94AD9A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34D-0B90-4B46-41F0-634978A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2AC1-02CE-AE3F-76EF-9C8A04EB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DE2EC-15CD-BAA1-548B-1757B1B23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1178F-C567-4F42-6A46-3A29BB01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7646-545B-DFC6-E60A-004C231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ED0C-FEF3-1A43-C64A-BB2EF95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361D-2894-6DDC-644A-6C5CCF5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9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5241835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6014146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pic>
        <p:nvPicPr>
          <p:cNvPr id="13" name="Picture 12" descr="Corndel_Logo_Various.ai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208" y="-3379"/>
            <a:ext cx="5475568" cy="5475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9175" y="1876137"/>
            <a:ext cx="2500691" cy="250069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8353153" y="-1480872"/>
            <a:ext cx="2582779" cy="3823968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6612867" y="0"/>
            <a:ext cx="655976" cy="65597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ndel_Logo_Various.ai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112" y="7366"/>
            <a:ext cx="1796888" cy="1796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9593214" y="1"/>
            <a:ext cx="1307128" cy="130713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954" y="5503620"/>
            <a:ext cx="1355791" cy="1355788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5716" y="5512117"/>
            <a:ext cx="1360171" cy="134874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4590520" y="1006998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1" y="759382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1531694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2306631"/>
            <a:ext cx="8279130" cy="3089488"/>
          </a:xfrm>
          <a:prstGeom prst="rect">
            <a:avLst/>
          </a:prstGeom>
        </p:spPr>
        <p:txBody>
          <a:bodyPr numCol="2">
            <a:noAutofit/>
          </a:bodyPr>
          <a:lstStyle>
            <a:lvl1pPr marL="205740" indent="-205740">
              <a:buFont typeface="Arial" panose="020B0604020202020204" pitchFamily="34" charset="0"/>
              <a:buChar char="•"/>
              <a:defRPr sz="144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paragraph</a:t>
            </a:r>
          </a:p>
        </p:txBody>
      </p:sp>
    </p:spTree>
    <p:extLst>
      <p:ext uri="{BB962C8B-B14F-4D97-AF65-F5344CB8AC3E}">
        <p14:creationId xmlns:p14="http://schemas.microsoft.com/office/powerpoint/2010/main" val="37937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3BAE-9919-9F3E-14B8-E8F9B912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D6AB-C32F-C0F9-8814-D669C946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4AAD-D175-22E7-855C-A1EE4B3F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C432-B718-30A9-AD5E-67F0B1BB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80F6-FB39-9F4C-42AF-A31AC926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C21-9E0D-D823-0B53-E250EF05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4DD9-8F6E-5DC2-F628-A4625208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C8C0-B13B-BC2B-8533-477B105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473E-AB49-9DA5-F781-1B0783D1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86E6-1889-CDBB-6B8E-66B109C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3056-E806-0EC6-5EDB-C8CBCE4E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01E-2183-1D02-5167-8C2CDAB3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CA93C-CED7-7067-09C4-630AA669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8432-72FF-772D-1C89-283BA482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F87E-2949-785A-DF2B-8560E3F3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6464-B438-D303-0182-445917F4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ACF-BB13-CF0E-E3D7-6C059F4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6041-9FCE-504C-0A68-9BBA520F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51DE-E89D-08EB-3AE9-FE13BB6A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4A4A2-4608-AB30-726F-630F020EF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1000D-7BB3-0490-4007-7920A67F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BFDE6-0D96-2BB2-EDCB-C5D3100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706F5-D478-DC82-9E0B-333050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58427-8C1A-FE60-A973-ABE0AE2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A52A-44B0-6561-6097-4EB0B7F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3732A-B475-E15D-88A3-305CD1A4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E830-AEDA-80C6-145A-EEC0D67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D6C3-189B-8A9C-9E59-A10D76E7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6ACD-94DE-7A7D-AA23-D824A30B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6B55-62D3-B35D-848A-555976EE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B8678-1882-C7AF-C3D2-6C9FBF4E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B24-45EF-BD10-1D82-14553879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1992-F4BC-72BC-3D4C-7ADCC033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9891-75EE-AFEE-2CC2-51C6F831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2446-2C8C-8620-BB4F-F71FABED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3952-4F6F-CC6D-AE16-934B834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AB1F-4FD0-23D0-2D38-67EDC8D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344D-FBD7-CE2F-8773-7C68AAF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B221E-FDA3-5ECB-88DD-3831B850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516A-75F0-26BF-6814-CAD1FFC1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BA2D-927C-1DA0-6374-600248CB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6F54-7C09-EEE5-A1A1-C250B74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71EF-2180-6451-45DC-A34D1DB0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0FF0-65C9-E46E-34A6-81A9DAA9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3B40-05B3-5D83-D516-E2F478AA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8FA1-5482-B588-B4FD-FD190504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65391-D922-42B2-9C40-EDF0542A455D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4BE1-9113-0050-450A-C01A2FFDD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9199-F0AA-794D-C1BE-329A35E1E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5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18CE3-07A3-0547-9658-FF99BFEA2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9728" tIns="54864" rIns="109728" bIns="54864" rtlCol="0" anchor="t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Object-oriented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05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7DDCA-56B7-FAC8-48FF-D325751F1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F3A6-DDFD-9691-686B-A48CCB556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13122370" cy="3089488"/>
          </a:xfrm>
        </p:spPr>
        <p:txBody>
          <a:bodyPr/>
          <a:lstStyle/>
          <a:p>
            <a:r>
              <a:rPr lang="en-GB" sz="2400" dirty="0">
                <a:solidFill>
                  <a:schemeClr val="accent1"/>
                </a:solidFill>
              </a:rPr>
              <a:t>Objects with multiple forms or behaviours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Treating objects of different classes interchangeably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2AB47-1FA1-8DFA-67A2-DFA1DBDD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75" y="1324964"/>
            <a:ext cx="3476650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Exercise: Creating a class and method - 40 Mins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DA28-8EFC-584E-B60A-83C7C21D3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2" y="1909809"/>
            <a:ext cx="11184208" cy="5038725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</a:rPr>
              <a:t>Exercise instructions: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accent1"/>
                </a:solidFill>
              </a:rPr>
              <a:t>Create a class called Customer with the following attributes: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>
                <a:solidFill>
                  <a:schemeClr val="accent1"/>
                </a:solidFill>
              </a:rPr>
              <a:t>	email: The customer's email address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>
                <a:solidFill>
                  <a:schemeClr val="accent1"/>
                </a:solidFill>
              </a:rPr>
              <a:t>	total_spent: The total amount spent by the customer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>
                <a:solidFill>
                  <a:schemeClr val="accent1"/>
                </a:solidFill>
              </a:rPr>
              <a:t>	membership_length: The length of the customer's membership in years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accent1"/>
                </a:solidFill>
              </a:rPr>
              <a:t>Define an __init__ method in the Customer class that takes email, total_spent, and membership_length as parameters and initializes the corresponding attributes.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accent1"/>
                </a:solidFill>
              </a:rPr>
              <a:t>Create a method called get_customer_info in the Customer class that returns a string with the customer's email and total amount spent.</a:t>
            </a:r>
            <a:br>
              <a:rPr lang="en-GB" sz="1400" dirty="0">
                <a:solidFill>
                  <a:schemeClr val="accent1"/>
                </a:solidFill>
              </a:rPr>
            </a:b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>
                <a:solidFill>
                  <a:srgbClr val="FF0000"/>
                </a:solidFill>
              </a:rPr>
              <a:t>STRETCH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accent1"/>
                </a:solidFill>
              </a:rPr>
              <a:t>Add a method called get_membership_level in the Customer class that determines the customer's membership level based on the membership_length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accent1"/>
                </a:solidFill>
              </a:rPr>
              <a:t>Modify the get_customer_info method to include the membership level in the returned string.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accent1"/>
                </a:solidFill>
              </a:rPr>
              <a:t>Instantiate instances of the Customer class with sample data and call the get_customer_info method to print their information.</a:t>
            </a:r>
            <a:endParaRPr lang="en-GB" sz="336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7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332F65-7780-9356-27AC-13DEBD429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34E44-A436-99DF-9568-1A6BE3D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53" y="1268652"/>
            <a:ext cx="9161494" cy="54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4E4D9-0E46-920F-AB44-589F9BCF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Inheritance and 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2F1E4-9407-C441-2FFE-F69F68CDE8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785930"/>
            <a:ext cx="11755042" cy="4666737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1"/>
                </a:solidFill>
              </a:rPr>
              <a:t>Inheritance</a:t>
            </a:r>
          </a:p>
          <a:p>
            <a:r>
              <a:rPr lang="en-GB" sz="1800" dirty="0">
                <a:solidFill>
                  <a:schemeClr val="accent1"/>
                </a:solidFill>
              </a:rPr>
              <a:t>Creating specialized classes based on existing classes</a:t>
            </a:r>
          </a:p>
          <a:p>
            <a:r>
              <a:rPr lang="en-GB" sz="1800" dirty="0">
                <a:solidFill>
                  <a:schemeClr val="accent1"/>
                </a:solidFill>
              </a:rPr>
              <a:t>Inheriting attributes and methods from the parent class</a:t>
            </a:r>
            <a:br>
              <a:rPr lang="en-GB" sz="1800" dirty="0">
                <a:solidFill>
                  <a:schemeClr val="accent1"/>
                </a:solidFill>
              </a:rPr>
            </a:b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accent1"/>
                </a:solidFill>
              </a:rPr>
              <a:t>Polymorphism</a:t>
            </a:r>
            <a:r>
              <a:rPr lang="en-GB" sz="18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1800" dirty="0">
                <a:solidFill>
                  <a:schemeClr val="accent1"/>
                </a:solidFill>
              </a:rPr>
              <a:t>Objects with multiple forms or behaviours</a:t>
            </a:r>
          </a:p>
          <a:p>
            <a:r>
              <a:rPr lang="en-GB" sz="1800" dirty="0">
                <a:solidFill>
                  <a:schemeClr val="accent1"/>
                </a:solidFill>
              </a:rPr>
              <a:t>Overriding methods in subclasses for specific behaviours</a:t>
            </a:r>
          </a:p>
        </p:txBody>
      </p:sp>
    </p:spTree>
    <p:extLst>
      <p:ext uri="{BB962C8B-B14F-4D97-AF65-F5344CB8AC3E}">
        <p14:creationId xmlns:p14="http://schemas.microsoft.com/office/powerpoint/2010/main" val="177145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364B8-1B44-F5DF-92E5-1E25F559E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Inheritance and Polymorphism </a:t>
            </a:r>
            <a:br>
              <a:rPr lang="en-GB" b="1" dirty="0"/>
            </a:br>
            <a:r>
              <a:rPr lang="en-GB" b="1" dirty="0"/>
              <a:t>Practical Exercise – 40 mins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4A176-DF81-6568-FF96-E2E4E89B87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000" y="1749426"/>
            <a:ext cx="11435999" cy="490537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Create a subclass called PreferredCustomer that inherits from the Customer class.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Add an attribute called preferred_status to the PreferredCustomer class and set it to True.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Override the get_customer_info method in the PreferredCustomer class. Call the get_customer_info method from the parent Customer class using Customer.get_customer_info(self) and store the result in a variable called info. Append the preferred_status to the info string and return the updated string.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Add a method called get_preferred_gift in the PreferredCustomer class that returns a string representing a gift for preferred customers (e.g., "Free shipping coupon").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Create another subclass called VIPCustomer that inherits from the Customer class.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Add an attribute called vip_status to the VIPCustomer class and set it to True.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Override the get_customer_info method in the VIPCustomer class. Call the get_customer_info method from the parent Customer class using Customer.get_customer_info(self) and store the result in a variable called info. Append the vip_status to the info string and return the updated string.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Add a method called get_vip_gift in the VIPCustomer class that returns a string representing a gift for VIP customers (e.g., "Exclusive VIP gift").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Load the "Ecommerce Customers.csv" dataset using pandas and create instances of different customer types (Customer, PreferredCustomer, and VIPCustomer) based on the following conditions: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If the total amount spent is greater than 5000, create a VIPCustomer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If the membership length is greater than 2, create a PreferredCustomer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Otherwise, create a regular Customer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FF0000"/>
                </a:solidFill>
              </a:rPr>
              <a:t>(Stretch Goal) </a:t>
            </a:r>
            <a:r>
              <a:rPr lang="en-GB" sz="1200" dirty="0">
                <a:solidFill>
                  <a:schemeClr val="accent1"/>
                </a:solidFill>
              </a:rPr>
              <a:t>Use polymorphism to call the get_customer_info method for each customer in the customers list, which will display the appropriate information based on the customer type.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FF0000"/>
                </a:solidFill>
              </a:rPr>
              <a:t>(Stretch Goal) </a:t>
            </a:r>
            <a:r>
              <a:rPr lang="en-GB" sz="1200" dirty="0">
                <a:solidFill>
                  <a:schemeClr val="accent1"/>
                </a:solidFill>
              </a:rPr>
              <a:t>Use polymorphism to determine and print the gift for each customer based on their customer type.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If the customer is a PreferredCustomer, call the get_preferred_gift method and print the result. Also, print the customer's email and membership level.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If the customer is a VIPCustomer, call the get_vip_gift method and print the result. Also, print the customer's email and membership level.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accent1"/>
                </a:solidFill>
              </a:rPr>
              <a:t>If the customer is a regular Customer, print a message indicating that no special gift is available. Also, print the customer's email and membership level.</a:t>
            </a:r>
          </a:p>
        </p:txBody>
      </p:sp>
    </p:spTree>
    <p:extLst>
      <p:ext uri="{BB962C8B-B14F-4D97-AF65-F5344CB8AC3E}">
        <p14:creationId xmlns:p14="http://schemas.microsoft.com/office/powerpoint/2010/main" val="68673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492A7-5056-1CE8-73AE-2E05045F8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549D50-529B-78B0-19DE-BD48AEE9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7" y="1395652"/>
            <a:ext cx="4472003" cy="53530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B8E312-A3D4-C1CC-4BF3-4D07B5259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30" y="1395652"/>
            <a:ext cx="5295939" cy="26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1CD3323-3CE6-8AB6-BA9C-511C6D3AE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t="7422" r="2884" b="7362"/>
          <a:stretch/>
        </p:blipFill>
        <p:spPr bwMode="auto">
          <a:xfrm>
            <a:off x="0" y="0"/>
            <a:ext cx="7673691" cy="69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D3785-3B27-DB70-24CC-5F466C4A90B4}"/>
              </a:ext>
            </a:extLst>
          </p:cNvPr>
          <p:cNvSpPr/>
          <p:nvPr/>
        </p:nvSpPr>
        <p:spPr>
          <a:xfrm>
            <a:off x="6393426" y="1051468"/>
            <a:ext cx="6225294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OOP</a:t>
            </a:r>
            <a:br>
              <a:rPr lang="en-US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296125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3C86B-CFCD-4E6A-F064-311F7F3D6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807" y="2763111"/>
            <a:ext cx="8279130" cy="598170"/>
          </a:xfrm>
        </p:spPr>
        <p:txBody>
          <a:bodyPr/>
          <a:lstStyle/>
          <a:p>
            <a:r>
              <a:rPr lang="en-GB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260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32E1F-A19F-8A4F-1232-D834F3B17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8667-4699-CB10-5DAC-82259B2CD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794899"/>
            <a:ext cx="8279130" cy="4303719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OOP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Creating Classes and Objects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Four Principles of OOP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Inheritance and Polymorphism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3217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64D83-E662-CC5A-1CEA-3D3C9FF33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001E-A28A-BCA3-D339-F029F8836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831418"/>
            <a:ext cx="14420499" cy="4785282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Understand the concepts of objects, classes, and OOP principles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Learn the fundamentals of OOP and its terminology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Learn how to create classes and define methods in Python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Gain practical skills in implementing OOP in Python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Apply OOP concepts using a real-world dataset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Reinforce learning through hands-on practice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Understand inheritance and polymorphism </a:t>
            </a:r>
          </a:p>
        </p:txBody>
      </p:sp>
    </p:spTree>
    <p:extLst>
      <p:ext uri="{BB962C8B-B14F-4D97-AF65-F5344CB8AC3E}">
        <p14:creationId xmlns:p14="http://schemas.microsoft.com/office/powerpoint/2010/main" val="19385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02D7B-81B2-1957-7C90-D4A37EA8B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Object-oriented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1D9E-F6E2-8CAB-A0E5-C15370946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b="1" dirty="0">
                <a:solidFill>
                  <a:schemeClr val="accent1"/>
                </a:solidFill>
              </a:rPr>
              <a:t>What is 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3295-BF86-40CB-608D-839421A346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2306630"/>
            <a:ext cx="11592672" cy="4265085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OOP</a:t>
            </a:r>
            <a:br>
              <a:rPr lang="en-GB" dirty="0"/>
            </a:br>
            <a:r>
              <a:rPr lang="en-GB" sz="1600" dirty="0">
                <a:solidFill>
                  <a:schemeClr val="accent1"/>
                </a:solidFill>
              </a:rPr>
              <a:t>Programming paradigm based on objects and classes</a:t>
            </a:r>
            <a:br>
              <a:rPr lang="en-GB" sz="1600" dirty="0">
                <a:solidFill>
                  <a:schemeClr val="accent1"/>
                </a:solidFill>
              </a:rPr>
            </a:br>
            <a:endParaRPr lang="en-GB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Objects and Classes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1600" dirty="0">
                <a:solidFill>
                  <a:schemeClr val="accent1"/>
                </a:solidFill>
              </a:rPr>
              <a:t>Objects: Instances of classes with attributes and methods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en-GB" sz="1600" dirty="0">
                <a:solidFill>
                  <a:schemeClr val="accent1"/>
                </a:solidFill>
              </a:rPr>
              <a:t>Classes: Blueprints or templates for creating objects</a:t>
            </a:r>
            <a:br>
              <a:rPr lang="en-GB" sz="1400" dirty="0">
                <a:solidFill>
                  <a:schemeClr val="accent1"/>
                </a:solidFill>
              </a:rPr>
            </a:br>
            <a:endParaRPr lang="en-GB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1"/>
                </a:solidFill>
              </a:rPr>
              <a:t>Advantages of OOP in data engineering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1600" dirty="0">
                <a:solidFill>
                  <a:schemeClr val="accent1"/>
                </a:solidFill>
              </a:rPr>
              <a:t>Modularity, reusability, and maintainability of code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FB080-4186-2FBB-9731-F8777FF54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Creating Classes and Objects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B9AD-1ABF-21E3-4CE9-314659ABF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000" y="1531694"/>
            <a:ext cx="6157547" cy="2306881"/>
          </a:xfrm>
        </p:spPr>
        <p:txBody>
          <a:bodyPr/>
          <a:lstStyle/>
          <a:p>
            <a:r>
              <a:rPr lang="en-GB" sz="2000" b="1" dirty="0">
                <a:solidFill>
                  <a:schemeClr val="accent1"/>
                </a:solidFill>
              </a:rPr>
              <a:t>class</a:t>
            </a:r>
            <a:r>
              <a:rPr lang="en-GB" sz="20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a class describes the contents of the objects that belong to it: it describes an aggregate of data fields (called instance variables) and defines the operations (called methods).</a:t>
            </a:r>
          </a:p>
          <a:p>
            <a:r>
              <a:rPr lang="en-GB" sz="2000" b="1" dirty="0">
                <a:solidFill>
                  <a:schemeClr val="accent1"/>
                </a:solidFill>
              </a:rPr>
              <a:t>object</a:t>
            </a:r>
            <a:r>
              <a:rPr lang="en-GB" sz="20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an object is an element (or instance) of a class; objects have the behaviours of their class. The object is the actual component of programs, while the class specifies how instances are created and how they behave.</a:t>
            </a:r>
          </a:p>
          <a:p>
            <a:r>
              <a:rPr lang="en-GB" sz="2000" b="1" dirty="0">
                <a:solidFill>
                  <a:schemeClr val="accent1"/>
                </a:solidFill>
              </a:rPr>
              <a:t>method</a:t>
            </a:r>
            <a:r>
              <a:rPr lang="en-GB" sz="2000" dirty="0">
                <a:solidFill>
                  <a:schemeClr val="accent1"/>
                </a:solidFill>
              </a:rPr>
              <a:t>: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a method is an action which an object is able to perform.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D81D8E-0979-F9FF-848A-BCBAA13C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44" y="1531694"/>
            <a:ext cx="4238656" cy="2428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C84B10-EBCA-1E7C-A009-63F3BD17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45" y="4134729"/>
            <a:ext cx="4238656" cy="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F50CA-2E26-9A1F-9C88-E0D870AE3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Four principles of 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DCC7-41CA-501F-028F-BD066D52AD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697030"/>
            <a:ext cx="8279130" cy="4551369"/>
          </a:xfrm>
        </p:spPr>
        <p:txBody>
          <a:bodyPr/>
          <a:lstStyle/>
          <a:p>
            <a:r>
              <a:rPr lang="en-GB" sz="2400" dirty="0">
                <a:solidFill>
                  <a:schemeClr val="accent1"/>
                </a:solidFill>
              </a:rPr>
              <a:t>Encapsulation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Abstraction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Inheritance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36756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666C04-2A4C-86CC-47B2-BBFF6FDA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Encapsulation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84C9A-8E3B-DE56-678C-C85CF0C7E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0"/>
            <a:ext cx="11097017" cy="4196719"/>
          </a:xfrm>
        </p:spPr>
        <p:txBody>
          <a:bodyPr/>
          <a:lstStyle/>
          <a:p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Bundling data and methods within a class</a:t>
            </a:r>
            <a:b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Hiding internal details and providing a public interface</a:t>
            </a:r>
            <a:b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3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B4E79-1D23-8FE5-71F5-B1B4B52C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24" y="2143112"/>
            <a:ext cx="5134013" cy="3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1606CB-E155-9261-C6E6-C31F9B1E5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Abstraction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B2308-2D5A-31D9-E553-4E578D80C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11310661" cy="4222356"/>
          </a:xfrm>
        </p:spPr>
        <p:txBody>
          <a:bodyPr/>
          <a:lstStyle/>
          <a:p>
            <a:r>
              <a:rPr lang="en-GB" sz="2400" dirty="0">
                <a:solidFill>
                  <a:schemeClr val="accent1"/>
                </a:solidFill>
              </a:rPr>
              <a:t>Focusing on essential features and hiding unnecessary details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Creating abstract classes and interfaces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F8AC-7150-82CF-B152-1DBA3B17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816" y="1593833"/>
            <a:ext cx="4038630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AF1108-7616-81C5-E5C2-A3ED3A8CE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B879E-4983-AF0F-D786-7EF64DC269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2306630"/>
            <a:ext cx="8279130" cy="4265085"/>
          </a:xfrm>
        </p:spPr>
        <p:txBody>
          <a:bodyPr/>
          <a:lstStyle/>
          <a:p>
            <a:r>
              <a:rPr lang="en-GB" sz="2400" dirty="0">
                <a:solidFill>
                  <a:schemeClr val="accent1"/>
                </a:solidFill>
              </a:rPr>
              <a:t>Creating specialized classes based on existing classes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Promoting code reuse and hierarchical structure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12BE6-8AAF-BB33-DC8D-FB53F2CE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507" y="2052630"/>
            <a:ext cx="2943247" cy="30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1026</Words>
  <Application>Microsoft Office PowerPoint</Application>
  <PresentationFormat>Widescreen</PresentationFormat>
  <Paragraphs>100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__tiempos_b6f14e</vt:lpstr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Smalley</dc:creator>
  <cp:lastModifiedBy>Chelsea Smalley</cp:lastModifiedBy>
  <cp:revision>2</cp:revision>
  <dcterms:created xsi:type="dcterms:W3CDTF">2024-04-14T19:30:14Z</dcterms:created>
  <dcterms:modified xsi:type="dcterms:W3CDTF">2024-04-15T20:15:43Z</dcterms:modified>
</cp:coreProperties>
</file>