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337" r:id="rId3"/>
    <p:sldId id="336" r:id="rId4"/>
    <p:sldId id="338" r:id="rId5"/>
    <p:sldId id="342" r:id="rId6"/>
    <p:sldId id="339" r:id="rId7"/>
    <p:sldId id="340" r:id="rId8"/>
    <p:sldId id="349" r:id="rId9"/>
    <p:sldId id="341" r:id="rId10"/>
    <p:sldId id="358" r:id="rId11"/>
    <p:sldId id="356" r:id="rId12"/>
    <p:sldId id="357" r:id="rId13"/>
    <p:sldId id="344" r:id="rId14"/>
    <p:sldId id="345" r:id="rId15"/>
    <p:sldId id="359" r:id="rId16"/>
    <p:sldId id="353" r:id="rId17"/>
    <p:sldId id="354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09" autoAdjust="0"/>
  </p:normalViewPr>
  <p:slideViewPr>
    <p:cSldViewPr snapToGrid="0">
      <p:cViewPr varScale="1">
        <p:scale>
          <a:sx n="60" d="100"/>
          <a:sy n="60" d="100"/>
        </p:scale>
        <p:origin x="2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Smalley" userId="8533924d-6706-46d6-86e3-bd61747c045a" providerId="ADAL" clId="{137BA5E8-8807-4168-90D9-7198741016D0}"/>
    <pc:docChg chg="modSld">
      <pc:chgData name="Chelsea Smalley" userId="8533924d-6706-46d6-86e3-bd61747c045a" providerId="ADAL" clId="{137BA5E8-8807-4168-90D9-7198741016D0}" dt="2024-06-28T11:14:56.544" v="13" actId="20577"/>
      <pc:docMkLst>
        <pc:docMk/>
      </pc:docMkLst>
      <pc:sldChg chg="modNotesTx">
        <pc:chgData name="Chelsea Smalley" userId="8533924d-6706-46d6-86e3-bd61747c045a" providerId="ADAL" clId="{137BA5E8-8807-4168-90D9-7198741016D0}" dt="2024-06-28T11:14:16.953" v="0" actId="20577"/>
        <pc:sldMkLst>
          <pc:docMk/>
          <pc:sldMk cId="1455058458" sldId="286"/>
        </pc:sldMkLst>
      </pc:sldChg>
      <pc:sldChg chg="modNotesTx">
        <pc:chgData name="Chelsea Smalley" userId="8533924d-6706-46d6-86e3-bd61747c045a" providerId="ADAL" clId="{137BA5E8-8807-4168-90D9-7198741016D0}" dt="2024-06-28T11:14:22.104" v="1" actId="20577"/>
        <pc:sldMkLst>
          <pc:docMk/>
          <pc:sldMk cId="2909409707" sldId="338"/>
        </pc:sldMkLst>
      </pc:sldChg>
      <pc:sldChg chg="modNotesTx">
        <pc:chgData name="Chelsea Smalley" userId="8533924d-6706-46d6-86e3-bd61747c045a" providerId="ADAL" clId="{137BA5E8-8807-4168-90D9-7198741016D0}" dt="2024-06-28T11:14:26.721" v="3" actId="20577"/>
        <pc:sldMkLst>
          <pc:docMk/>
          <pc:sldMk cId="2122171899" sldId="339"/>
        </pc:sldMkLst>
      </pc:sldChg>
      <pc:sldChg chg="modNotesTx">
        <pc:chgData name="Chelsea Smalley" userId="8533924d-6706-46d6-86e3-bd61747c045a" providerId="ADAL" clId="{137BA5E8-8807-4168-90D9-7198741016D0}" dt="2024-06-28T11:14:29.890" v="4" actId="20577"/>
        <pc:sldMkLst>
          <pc:docMk/>
          <pc:sldMk cId="107647600" sldId="340"/>
        </pc:sldMkLst>
      </pc:sldChg>
      <pc:sldChg chg="modNotesTx">
        <pc:chgData name="Chelsea Smalley" userId="8533924d-6706-46d6-86e3-bd61747c045a" providerId="ADAL" clId="{137BA5E8-8807-4168-90D9-7198741016D0}" dt="2024-06-28T11:14:34.970" v="6" actId="20577"/>
        <pc:sldMkLst>
          <pc:docMk/>
          <pc:sldMk cId="2776040455" sldId="341"/>
        </pc:sldMkLst>
      </pc:sldChg>
      <pc:sldChg chg="modNotesTx">
        <pc:chgData name="Chelsea Smalley" userId="8533924d-6706-46d6-86e3-bd61747c045a" providerId="ADAL" clId="{137BA5E8-8807-4168-90D9-7198741016D0}" dt="2024-06-28T11:14:24.689" v="2" actId="20577"/>
        <pc:sldMkLst>
          <pc:docMk/>
          <pc:sldMk cId="1361176371" sldId="342"/>
        </pc:sldMkLst>
      </pc:sldChg>
      <pc:sldChg chg="modNotesTx">
        <pc:chgData name="Chelsea Smalley" userId="8533924d-6706-46d6-86e3-bd61747c045a" providerId="ADAL" clId="{137BA5E8-8807-4168-90D9-7198741016D0}" dt="2024-06-28T11:14:44.965" v="10" actId="20577"/>
        <pc:sldMkLst>
          <pc:docMk/>
          <pc:sldMk cId="498185083" sldId="344"/>
        </pc:sldMkLst>
      </pc:sldChg>
      <pc:sldChg chg="modNotesTx">
        <pc:chgData name="Chelsea Smalley" userId="8533924d-6706-46d6-86e3-bd61747c045a" providerId="ADAL" clId="{137BA5E8-8807-4168-90D9-7198741016D0}" dt="2024-06-28T11:14:46.914" v="11" actId="20577"/>
        <pc:sldMkLst>
          <pc:docMk/>
          <pc:sldMk cId="692960309" sldId="345"/>
        </pc:sldMkLst>
      </pc:sldChg>
      <pc:sldChg chg="modNotesTx">
        <pc:chgData name="Chelsea Smalley" userId="8533924d-6706-46d6-86e3-bd61747c045a" providerId="ADAL" clId="{137BA5E8-8807-4168-90D9-7198741016D0}" dt="2024-06-28T11:14:32.104" v="5" actId="20577"/>
        <pc:sldMkLst>
          <pc:docMk/>
          <pc:sldMk cId="3587066427" sldId="349"/>
        </pc:sldMkLst>
      </pc:sldChg>
      <pc:sldChg chg="modNotesTx">
        <pc:chgData name="Chelsea Smalley" userId="8533924d-6706-46d6-86e3-bd61747c045a" providerId="ADAL" clId="{137BA5E8-8807-4168-90D9-7198741016D0}" dt="2024-06-28T11:14:56.544" v="13" actId="20577"/>
        <pc:sldMkLst>
          <pc:docMk/>
          <pc:sldMk cId="2152617543" sldId="354"/>
        </pc:sldMkLst>
      </pc:sldChg>
      <pc:sldChg chg="modNotesTx">
        <pc:chgData name="Chelsea Smalley" userId="8533924d-6706-46d6-86e3-bd61747c045a" providerId="ADAL" clId="{137BA5E8-8807-4168-90D9-7198741016D0}" dt="2024-06-28T11:14:40.113" v="8" actId="20577"/>
        <pc:sldMkLst>
          <pc:docMk/>
          <pc:sldMk cId="2873453397" sldId="356"/>
        </pc:sldMkLst>
      </pc:sldChg>
      <pc:sldChg chg="modNotesTx">
        <pc:chgData name="Chelsea Smalley" userId="8533924d-6706-46d6-86e3-bd61747c045a" providerId="ADAL" clId="{137BA5E8-8807-4168-90D9-7198741016D0}" dt="2024-06-28T11:14:42.899" v="9" actId="20577"/>
        <pc:sldMkLst>
          <pc:docMk/>
          <pc:sldMk cId="409834842" sldId="357"/>
        </pc:sldMkLst>
      </pc:sldChg>
      <pc:sldChg chg="modNotesTx">
        <pc:chgData name="Chelsea Smalley" userId="8533924d-6706-46d6-86e3-bd61747c045a" providerId="ADAL" clId="{137BA5E8-8807-4168-90D9-7198741016D0}" dt="2024-06-28T11:14:37.209" v="7" actId="20577"/>
        <pc:sldMkLst>
          <pc:docMk/>
          <pc:sldMk cId="1559971894" sldId="358"/>
        </pc:sldMkLst>
      </pc:sldChg>
      <pc:sldChg chg="modNotesTx">
        <pc:chgData name="Chelsea Smalley" userId="8533924d-6706-46d6-86e3-bd61747c045a" providerId="ADAL" clId="{137BA5E8-8807-4168-90D9-7198741016D0}" dt="2024-06-28T11:14:50.122" v="12" actId="20577"/>
        <pc:sldMkLst>
          <pc:docMk/>
          <pc:sldMk cId="3575259270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B44BE-4E9A-43FD-8465-FE35AD8D2139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7CD8E-5165-4F5F-9B74-682C5BF3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0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1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6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2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90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50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4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35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00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7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0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1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4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1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9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7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289-5FAA-AEA5-06C6-BBF0D371B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88F91-8FB9-E7C6-B9CB-023A490F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263D-6B62-A29F-CB50-E341249D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F1E-E42A-0FA2-1A93-08E065D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95E9-B592-89ED-F4AD-B4E48514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D1B9-0818-D300-01A1-F2B4AD22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40968-B6A5-E424-0C6C-D5B25D54C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D4266-011A-A9CB-2229-65F09D9B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2C4F-C18D-8DF4-3B81-E39F361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A4FD-749D-C88A-927F-99E4F919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5BACE-385A-976A-D20D-A0242DFAB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1B74-90B2-3AAC-FDE2-06DF745B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ADFA-D9A9-056B-5C70-1E4D68F4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DD4C-C0A7-1C77-E61A-104DF9D0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61C0-4E1A-92D9-8F8A-4010A4ED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3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C6E50D4-DB5D-6F40-B581-FA0565CF7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5241835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16ED0A5-6F7B-8C44-8513-770D879EF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6014146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pic>
        <p:nvPicPr>
          <p:cNvPr id="13" name="Picture 12" descr="Corndel_Logo_Various.ai">
            <a:extLst>
              <a:ext uri="{FF2B5EF4-FFF2-40B4-BE49-F238E27FC236}">
                <a16:creationId xmlns:a16="http://schemas.microsoft.com/office/drawing/2014/main" id="{11C3F835-F570-064E-A543-944D88E67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208" y="-3379"/>
            <a:ext cx="5475568" cy="5475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E6BAF-73B7-3E4B-80EA-A429A993E3E3}"/>
              </a:ext>
            </a:extLst>
          </p:cNvPr>
          <p:cNvCxnSpPr>
            <a:cxnSpLocks/>
          </p:cNvCxnSpPr>
          <p:nvPr userDrawn="1"/>
        </p:nvCxnSpPr>
        <p:spPr>
          <a:xfrm flipH="1">
            <a:off x="9175" y="1876137"/>
            <a:ext cx="2500691" cy="2500694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52CCD-99F6-A441-A609-09724BDB0221}"/>
              </a:ext>
            </a:extLst>
          </p:cNvPr>
          <p:cNvSpPr/>
          <p:nvPr userDrawn="1"/>
        </p:nvSpPr>
        <p:spPr>
          <a:xfrm rot="2700000">
            <a:off x="8353153" y="-1480872"/>
            <a:ext cx="2582779" cy="3823968"/>
          </a:xfrm>
          <a:custGeom>
            <a:avLst/>
            <a:gdLst>
              <a:gd name="connsiteX0" fmla="*/ 0 w 2152316"/>
              <a:gd name="connsiteY0" fmla="*/ 0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0 w 2152316"/>
              <a:gd name="connsiteY4" fmla="*/ 0 h 3452877"/>
              <a:gd name="connsiteX0" fmla="*/ 4754 w 2152316"/>
              <a:gd name="connsiteY0" fmla="*/ 2410406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4754 w 2152316"/>
              <a:gd name="connsiteY4" fmla="*/ 2410406 h 3452877"/>
              <a:gd name="connsiteX0" fmla="*/ 4754 w 2152316"/>
              <a:gd name="connsiteY0" fmla="*/ 2144169 h 3186640"/>
              <a:gd name="connsiteX1" fmla="*/ 2152315 w 2152316"/>
              <a:gd name="connsiteY1" fmla="*/ 0 h 3186640"/>
              <a:gd name="connsiteX2" fmla="*/ 2152316 w 2152316"/>
              <a:gd name="connsiteY2" fmla="*/ 3186640 h 3186640"/>
              <a:gd name="connsiteX3" fmla="*/ 0 w 2152316"/>
              <a:gd name="connsiteY3" fmla="*/ 3186640 h 3186640"/>
              <a:gd name="connsiteX4" fmla="*/ 4754 w 2152316"/>
              <a:gd name="connsiteY4" fmla="*/ 2144169 h 31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16" h="3186640">
                <a:moveTo>
                  <a:pt x="4754" y="2144169"/>
                </a:moveTo>
                <a:lnTo>
                  <a:pt x="2152315" y="0"/>
                </a:lnTo>
                <a:cubicBezTo>
                  <a:pt x="2152315" y="1062213"/>
                  <a:pt x="2152316" y="2124427"/>
                  <a:pt x="2152316" y="3186640"/>
                </a:cubicBezTo>
                <a:lnTo>
                  <a:pt x="0" y="3186640"/>
                </a:lnTo>
                <a:cubicBezTo>
                  <a:pt x="1585" y="2839150"/>
                  <a:pt x="3169" y="2491659"/>
                  <a:pt x="4754" y="21441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45219-E292-944F-B091-478F46D40720}"/>
              </a:ext>
            </a:extLst>
          </p:cNvPr>
          <p:cNvCxnSpPr>
            <a:cxnSpLocks/>
          </p:cNvCxnSpPr>
          <p:nvPr userDrawn="1"/>
        </p:nvCxnSpPr>
        <p:spPr>
          <a:xfrm flipH="1">
            <a:off x="6612867" y="0"/>
            <a:ext cx="655976" cy="65597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- 2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ndel_Logo_Various.ai">
            <a:extLst>
              <a:ext uri="{FF2B5EF4-FFF2-40B4-BE49-F238E27FC236}">
                <a16:creationId xmlns:a16="http://schemas.microsoft.com/office/drawing/2014/main" id="{38E748FE-5D8C-6942-A5A9-354C894B0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112" y="7366"/>
            <a:ext cx="1796888" cy="1796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DE507-3EDE-CA41-A702-78C5042E67BE}"/>
              </a:ext>
            </a:extLst>
          </p:cNvPr>
          <p:cNvCxnSpPr>
            <a:cxnSpLocks/>
          </p:cNvCxnSpPr>
          <p:nvPr userDrawn="1"/>
        </p:nvCxnSpPr>
        <p:spPr>
          <a:xfrm flipH="1">
            <a:off x="9593214" y="1"/>
            <a:ext cx="1307128" cy="130713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954" y="5503620"/>
            <a:ext cx="1355791" cy="1355788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5716" y="5512117"/>
            <a:ext cx="1360171" cy="134874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4590520" y="1006998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1" y="759382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1531694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2306631"/>
            <a:ext cx="8279130" cy="3089488"/>
          </a:xfrm>
          <a:prstGeom prst="rect">
            <a:avLst/>
          </a:prstGeom>
        </p:spPr>
        <p:txBody>
          <a:bodyPr numCol="2">
            <a:noAutofit/>
          </a:bodyPr>
          <a:lstStyle>
            <a:lvl1pPr marL="205740" indent="-205740">
              <a:buFont typeface="Arial" panose="020B0604020202020204" pitchFamily="34" charset="0"/>
              <a:buChar char="•"/>
              <a:defRPr sz="144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paragraph</a:t>
            </a:r>
          </a:p>
        </p:txBody>
      </p:sp>
    </p:spTree>
    <p:extLst>
      <p:ext uri="{BB962C8B-B14F-4D97-AF65-F5344CB8AC3E}">
        <p14:creationId xmlns:p14="http://schemas.microsoft.com/office/powerpoint/2010/main" val="26857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8F9-2697-45D2-B5E0-B3A4407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4817-DF30-4243-4D67-1C530F63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61E9-9CD9-65D0-8D65-969BFFE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D58B-EE55-B89D-12EE-D8B8476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DE2F-8550-B3C1-F538-A7D5EC11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0565-C5CD-D599-AF9A-5B6AE7DA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3EA2-6560-A878-F415-FC971C8B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12FA-78FE-CFCD-CA0F-58061DCA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3800-B7BC-E595-EEF4-3E3D0D9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CD82-4116-EFB3-605E-22FE00A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1921-3863-3F72-1073-74EE2E19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2B6B-9F97-7678-816E-68B67DC2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7323-8D0B-1724-18F6-E16B2728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7AF4-429B-24EA-CA3C-FEA345E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08E64-1FDF-3F75-CF78-04380F40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64CE-6B60-5C86-9A0F-718EEC01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AD53-2C71-7BE7-70DF-0C192328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570A-AA3C-98A2-2CCA-CD351328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14FE-E784-2857-D176-74D961F1F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A955-D717-D0E6-FB0C-E334F970C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0E036-1986-33D4-C15A-CFC3FEF15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BDAA8-35D1-8122-3550-DD2A8CED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94D2-63B7-428B-B70A-4B55C462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4DBF4-B0B1-8326-7365-F717289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436-E430-6F65-9693-71F72F2E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E7E42-9BF1-E558-A666-FBAE6956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E7852-88D9-FF6E-A79C-B2FC0CE8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4F8C3-8513-0BC2-BFE5-4236536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4EAAA-6815-7F7F-1302-A91EF07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A0C3E-DD7B-3017-C464-0840F25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A0CEA-8B89-69D3-ECA5-A306E6C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3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7E69-4617-72E3-364F-4EB57799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7EE8-BBEA-72DB-AAEF-49E0DF5C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030CB-3813-EEEE-DE85-6F31CE1E0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6619-4338-6CA1-C115-931B7C63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541C-67D6-8494-40A3-455BC78B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6A84B-189D-2D34-C81C-48A58DD8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7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0CFF-2B4C-5D15-EEFF-F2A540F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7EF7A-C8CC-43DA-69A9-B84FD2CA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B31A-F841-EE2F-AEDA-C0B29030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4A59C-E59B-28ED-E25B-AE04F2E3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E110-0091-B891-429A-A7B717AA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1676-F568-D8D8-2430-604CB6D1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6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48C0E-2F39-56DA-C5A8-4F99F588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A76DC-E55A-9D42-882D-ED82C5B3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2E38-4996-B368-B474-0FCC1F33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F6403-84BB-4EC6-997B-C4C41C4277C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05A6-89EB-2067-656C-438221DC3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DAF9-7182-BA44-8BA9-3B1062B90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5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18CE3-07A3-0547-9658-FF99BFEA2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000" y="5241835"/>
            <a:ext cx="9254691" cy="598170"/>
          </a:xfrm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en-US" b="1" dirty="0">
                <a:latin typeface="Helvetica"/>
                <a:cs typeface="Helvetica"/>
              </a:rPr>
              <a:t>Python Unit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05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C54CFC-8D21-7EB4-76A4-A6983ED3E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Running Tests from the Command Line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51617F-E400-0929-2AC1-587B8A16254F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79801" y="1722479"/>
            <a:ext cx="783259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 all tests in current directory: pytest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 tests in a specific file: pytest test_file.py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 a specific test function: pytest test_file.py::test_function_name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r>
              <a:rPr lang="en-US" altLang="en-US" sz="2000" dirty="0">
                <a:solidFill>
                  <a:schemeClr val="accent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 tests matching a pattern: pytest -k "pattern"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 tests with detailed output: pytest -v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Show extra test summary info: pytest -ra </a:t>
            </a:r>
          </a:p>
        </p:txBody>
      </p:sp>
    </p:spTree>
    <p:extLst>
      <p:ext uri="{BB962C8B-B14F-4D97-AF65-F5344CB8AC3E}">
        <p14:creationId xmlns:p14="http://schemas.microsoft.com/office/powerpoint/2010/main" val="155997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8D0A54-8942-3CA0-D251-62FD5DD046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Practical Exercise 1: Writing Unit Tests using the </a:t>
            </a:r>
            <a:r>
              <a:rPr lang="en-GB" dirty="0" err="1"/>
              <a:t>unittest</a:t>
            </a:r>
            <a:r>
              <a:rPr lang="en-GB" dirty="0"/>
              <a:t>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51BA6-20FF-01CA-56CB-1C963FD13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1"/>
            <a:ext cx="19177919" cy="3089488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>
                <a:solidFill>
                  <a:schemeClr val="accent1"/>
                </a:solidFill>
              </a:rPr>
              <a:t>Instructions for ‘Practical Exercise 1.md’ :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>
                <a:solidFill>
                  <a:srgbClr val="FF0000"/>
                </a:solidFill>
              </a:rPr>
              <a:t>https://github.com/Gromm21xx/Unit_Testing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45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82319-E635-7F45-AE9F-C975DAA7E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Practical Exercise 1 -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E98F0-589A-3452-D713-6F6F4369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11" y="1357552"/>
            <a:ext cx="68580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2FFFE6-80D5-17A9-50CF-FCCF099AA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Practical Exercise 2: Unit Testing with </a:t>
            </a:r>
            <a:r>
              <a:rPr lang="en-GB" dirty="0" err="1"/>
              <a:t>pytest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6AF0A7-1CF0-9D3E-CA11-E4C42E8EED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1"/>
            <a:ext cx="20237099" cy="30894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Instructions for ‘Practical Exercise 2.md’ :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</a:b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</a:b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https://github.com/Gromm21xx/Unit_Testing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18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CF5ED-FBA4-1E9B-60BA-CE38E3BA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481" y="515542"/>
            <a:ext cx="8279130" cy="598170"/>
          </a:xfrm>
        </p:spPr>
        <p:txBody>
          <a:bodyPr/>
          <a:lstStyle/>
          <a:p>
            <a:r>
              <a:rPr lang="en-GB" dirty="0"/>
              <a:t>Practical Exercise 2 - Discussion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3BE1DFB-7570-4D51-915B-17CDE678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20" y="1228725"/>
            <a:ext cx="7048500" cy="52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6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82AE16-EF71-4D71-04AF-377FAE177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Stretch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06CD-C552-59C2-3BCE-C75019C1E4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1"/>
            <a:ext cx="17448179" cy="30894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TDD Exercise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Stretch Exercise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</a:b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</a:b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https://github.com/Gromm21xx/Unit_Testing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25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F21711-8B19-DBB7-97F9-3B9E540E2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Recap of learning outcomes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9A8A45-6E09-1A95-DC56-C7C973B0375B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92208" y="1661370"/>
            <a:ext cx="106075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Understand the importance of unit testing and its place in the testing pyramid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Write and run effective unit tests using pytest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Implement the Arrange-Act-Assert (AAA) pattern in unit tests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Apply Test-Driven Development (TDD) principles using the Red-Green-Refactor cycle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Implement advanced testing techniques such as mocking and patching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Write testable code and refactor existing code to improve test coverage and maintainability </a:t>
            </a:r>
          </a:p>
        </p:txBody>
      </p:sp>
    </p:spTree>
    <p:extLst>
      <p:ext uri="{BB962C8B-B14F-4D97-AF65-F5344CB8AC3E}">
        <p14:creationId xmlns:p14="http://schemas.microsoft.com/office/powerpoint/2010/main" val="53931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21ABD2-6B75-3BEC-8DF9-ACDCA79CF311}"/>
              </a:ext>
            </a:extLst>
          </p:cNvPr>
          <p:cNvSpPr/>
          <p:nvPr/>
        </p:nvSpPr>
        <p:spPr>
          <a:xfrm>
            <a:off x="685800" y="2331720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919BF-FD97-00A4-9377-AF686F04522B}"/>
              </a:ext>
            </a:extLst>
          </p:cNvPr>
          <p:cNvSpPr/>
          <p:nvPr/>
        </p:nvSpPr>
        <p:spPr>
          <a:xfrm>
            <a:off x="685800" y="2966919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B79A4-BDC1-68EF-307A-3CD387E6B4D7}"/>
              </a:ext>
            </a:extLst>
          </p:cNvPr>
          <p:cNvSpPr/>
          <p:nvPr/>
        </p:nvSpPr>
        <p:spPr>
          <a:xfrm>
            <a:off x="685800" y="3602118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pytest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CD4F7-FDC3-E1CE-649B-ECCF3DD27172}"/>
              </a:ext>
            </a:extLst>
          </p:cNvPr>
          <p:cNvSpPr/>
          <p:nvPr/>
        </p:nvSpPr>
        <p:spPr>
          <a:xfrm>
            <a:off x="685800" y="4275417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CE3B6-6F6F-5331-D90F-4020AAA659BF}"/>
              </a:ext>
            </a:extLst>
          </p:cNvPr>
          <p:cNvSpPr/>
          <p:nvPr/>
        </p:nvSpPr>
        <p:spPr>
          <a:xfrm>
            <a:off x="685800" y="4948716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Patching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3A05E-5C50-BCB5-8D7B-31D9F4D9AE89}"/>
              </a:ext>
            </a:extLst>
          </p:cNvPr>
          <p:cNvSpPr/>
          <p:nvPr/>
        </p:nvSpPr>
        <p:spPr>
          <a:xfrm>
            <a:off x="685800" y="5622015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 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48150B-4DF7-635C-678D-3C64C65DCF61}"/>
              </a:ext>
            </a:extLst>
          </p:cNvPr>
          <p:cNvSpPr/>
          <p:nvPr/>
        </p:nvSpPr>
        <p:spPr>
          <a:xfrm>
            <a:off x="3078480" y="2331720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AAA pattern: Arrange, Act, Assert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0AF4A-A668-0FC6-2D40-D29FA1180B57}"/>
              </a:ext>
            </a:extLst>
          </p:cNvPr>
          <p:cNvSpPr/>
          <p:nvPr/>
        </p:nvSpPr>
        <p:spPr>
          <a:xfrm>
            <a:off x="3078480" y="2933700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Test-Driven Development: Red: Write a failing test, Green: Write minimal code to pass the test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0E819-1D77-A8AA-4C78-4358DB49FF5F}"/>
              </a:ext>
            </a:extLst>
          </p:cNvPr>
          <p:cNvSpPr/>
          <p:nvPr/>
        </p:nvSpPr>
        <p:spPr>
          <a:xfrm>
            <a:off x="3078480" y="3602118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Name test files with "test_" prefix • Name test functions with "test_" prefix • Run tests: </a:t>
            </a:r>
            <a:r>
              <a:rPr lang="en-GB" sz="1600" dirty="0" err="1"/>
              <a:t>pytest</a:t>
            </a:r>
            <a:r>
              <a:rPr lang="en-GB" sz="1600" dirty="0"/>
              <a:t> test_file.py • Run specific test: </a:t>
            </a:r>
            <a:r>
              <a:rPr lang="en-GB" sz="1600" dirty="0" err="1"/>
              <a:t>pytest</a:t>
            </a:r>
            <a:r>
              <a:rPr lang="en-GB" sz="1600" dirty="0"/>
              <a:t> test_file.py::</a:t>
            </a:r>
            <a:r>
              <a:rPr lang="en-GB" sz="1600" dirty="0" err="1"/>
              <a:t>test_function</a:t>
            </a:r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094E7-9D4D-70A7-7650-52192A82E156}"/>
              </a:ext>
            </a:extLst>
          </p:cNvPr>
          <p:cNvSpPr/>
          <p:nvPr/>
        </p:nvSpPr>
        <p:spPr>
          <a:xfrm>
            <a:off x="3074386" y="4275417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 mock objects to simulate </a:t>
            </a:r>
            <a:r>
              <a:rPr lang="en-GB" dirty="0" err="1"/>
              <a:t>behavior</a:t>
            </a:r>
            <a:r>
              <a:rPr lang="en-GB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7FFB9-6F53-39A4-2D09-F3C4C28FF07C}"/>
              </a:ext>
            </a:extLst>
          </p:cNvPr>
          <p:cNvSpPr/>
          <p:nvPr/>
        </p:nvSpPr>
        <p:spPr>
          <a:xfrm>
            <a:off x="3074386" y="4942764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Patch to temporarily replace functions/objects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FD710-B3F3-FF3B-BC64-FA65C953EE59}"/>
              </a:ext>
            </a:extLst>
          </p:cNvPr>
          <p:cNvSpPr/>
          <p:nvPr/>
        </p:nvSpPr>
        <p:spPr>
          <a:xfrm>
            <a:off x="3074386" y="5622014"/>
            <a:ext cx="7871460" cy="10683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Keep tests independent and isolated • Test happy paths, edge cases, and error conditions • Aim for high test coverage (&gt;85% at JLR) • Regularly run and maintain tests</a:t>
            </a:r>
          </a:p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D4292B-2452-A113-D7A8-0B1822A8FB85}"/>
              </a:ext>
            </a:extLst>
          </p:cNvPr>
          <p:cNvSpPr/>
          <p:nvPr/>
        </p:nvSpPr>
        <p:spPr>
          <a:xfrm>
            <a:off x="1227066" y="551913"/>
            <a:ext cx="91056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215261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28C43-7712-B0C8-D2FE-F068792B9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5801" y="2526030"/>
            <a:ext cx="8279130" cy="598170"/>
          </a:xfrm>
        </p:spPr>
        <p:txBody>
          <a:bodyPr/>
          <a:lstStyle/>
          <a:p>
            <a:r>
              <a:rPr lang="en-GB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1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C208DE-D69E-B323-6ECB-C63E19D04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3C16-842D-D544-9A7A-16377DF7E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659702"/>
            <a:ext cx="12427261" cy="6156430"/>
          </a:xfrm>
        </p:spPr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Warm-up 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Theory Section 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Exercise 1: 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Exercise 2: 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Exercise 3: Stretch Exercise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502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32E1F-A19F-8A4F-1232-D834F3B17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8667-4699-CB10-5DAC-82259B2CDE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423283"/>
            <a:ext cx="17652769" cy="5263764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Understand the importance of unit testing and its place in the testing pyramid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Write and run effective unit tests using </a:t>
            </a:r>
            <a:r>
              <a:rPr lang="en-GB" sz="2000" dirty="0" err="1">
                <a:solidFill>
                  <a:schemeClr val="accent1"/>
                </a:solidFill>
              </a:rPr>
              <a:t>pytest</a:t>
            </a:r>
            <a:r>
              <a:rPr lang="en-GB" sz="2000" dirty="0">
                <a:solidFill>
                  <a:schemeClr val="accent1"/>
                </a:solidFill>
              </a:rPr>
              <a:t>, including happy paths, unhappy paths, and edge cases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Implement the Arrange-Act-Assert (AAA) pattern in unit tests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Apply Test-Driven Development (TDD) principles using the Red-Green-Refactor cycle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Implement advanced testing techniques such as mocking and patching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Write testable code and refactor existing code to improve test coverage and maintainability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17318-68EE-3838-F569-702C5E19B6B0}"/>
              </a:ext>
            </a:extLst>
          </p:cNvPr>
          <p:cNvSpPr txBox="1"/>
          <p:nvPr/>
        </p:nvSpPr>
        <p:spPr>
          <a:xfrm>
            <a:off x="1961286" y="263193"/>
            <a:ext cx="912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https://github.com/Gromm21xx/Unit_Testing</a:t>
            </a:r>
          </a:p>
        </p:txBody>
      </p:sp>
    </p:spTree>
    <p:extLst>
      <p:ext uri="{BB962C8B-B14F-4D97-AF65-F5344CB8AC3E}">
        <p14:creationId xmlns:p14="http://schemas.microsoft.com/office/powerpoint/2010/main" val="3217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D88E89-38C7-EFC2-DC4B-2C669F206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Importance of unit testing and the testing pyramid</a:t>
            </a:r>
          </a:p>
          <a:p>
            <a:endParaRPr lang="en-GB" dirty="0"/>
          </a:p>
        </p:txBody>
      </p:sp>
      <p:pic>
        <p:nvPicPr>
          <p:cNvPr id="10242" name="Picture 2" descr="What is Testing Pyramid?">
            <a:extLst>
              <a:ext uri="{FF2B5EF4-FFF2-40B4-BE49-F238E27FC236}">
                <a16:creationId xmlns:a16="http://schemas.microsoft.com/office/drawing/2014/main" id="{E2EC9C7E-79C3-304A-2732-28884C1B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85" y="1665901"/>
            <a:ext cx="6254224" cy="36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75FB0-765E-5613-78C2-63E0449FFF29}"/>
              </a:ext>
            </a:extLst>
          </p:cNvPr>
          <p:cNvSpPr txBox="1"/>
          <p:nvPr/>
        </p:nvSpPr>
        <p:spPr>
          <a:xfrm>
            <a:off x="1176793" y="2695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E3ACFB-A3BD-2CB4-5100-6064942B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91" y="2094522"/>
            <a:ext cx="58609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Helvetica" pitchFamily="2" charset="0"/>
              </a:rPr>
              <a:t>Catches bugs early in the development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Helvetica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Helvetica" pitchFamily="2" charset="0"/>
              </a:rPr>
              <a:t>Improves code quality and maintainability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1"/>
              </a:solidFill>
              <a:latin typeface="Helvetica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Helvetica" pitchFamily="2" charset="0"/>
              </a:rPr>
              <a:t>Serves as documentation for code behavior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1"/>
              </a:solidFill>
              <a:latin typeface="Helvetica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Helvetica" pitchFamily="2" charset="0"/>
              </a:rPr>
              <a:t>Facilitates safe refactoring and code changes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1"/>
              </a:solidFill>
              <a:latin typeface="Helvetica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Helvetica" pitchFamily="2" charset="0"/>
              </a:rPr>
              <a:t>Enhances developer confidence and productivity </a:t>
            </a:r>
          </a:p>
        </p:txBody>
      </p:sp>
    </p:spTree>
    <p:extLst>
      <p:ext uri="{BB962C8B-B14F-4D97-AF65-F5344CB8AC3E}">
        <p14:creationId xmlns:p14="http://schemas.microsoft.com/office/powerpoint/2010/main" val="290940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C6951-73B0-9A06-5236-D1E4C8517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Principles of Test-Driven Development (TDD)</a:t>
            </a:r>
          </a:p>
          <a:p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E6FF22-232E-BBF3-ACDF-BD48A870177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1" y="1976915"/>
            <a:ext cx="58993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Write tests before writing code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Follow the Red-Green-Refactor cycle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Leads to more focused and modular code design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Provides instant feedback on code functionality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Results in a comprehensive test suite </a:t>
            </a:r>
          </a:p>
        </p:txBody>
      </p:sp>
    </p:spTree>
    <p:extLst>
      <p:ext uri="{BB962C8B-B14F-4D97-AF65-F5344CB8AC3E}">
        <p14:creationId xmlns:p14="http://schemas.microsoft.com/office/powerpoint/2010/main" val="136117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F2E3F-812B-6CD2-9C60-CE317B9F9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Arrange-Act-Assert (AAA) pattern</a:t>
            </a:r>
          </a:p>
          <a:p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0EAE25-E441-D88C-9F54-3C693792718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6461" y="926666"/>
            <a:ext cx="1067999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</a:rPr>
              <a:t>Arrange: Set up the test conditions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</a:rPr>
              <a:t>Act: Execute the code being tested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</a:rPr>
              <a:t>Assert: Verify the results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	- Improves test readability and structure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	- Helps isolate what's being tested </a:t>
            </a:r>
          </a:p>
        </p:txBody>
      </p:sp>
    </p:spTree>
    <p:extLst>
      <p:ext uri="{BB962C8B-B14F-4D97-AF65-F5344CB8AC3E}">
        <p14:creationId xmlns:p14="http://schemas.microsoft.com/office/powerpoint/2010/main" val="212217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245E5-A167-1E0D-4B19-0930882F4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Happy paths, unhappy paths, and edge cases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73A9E6-824A-8CD0-BDDC-B248F7A6A72C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1" y="2281715"/>
            <a:ext cx="645721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Happy path: Expected, normal flow of operation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Unhappy path: Error conditions and unexpected inputs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r>
              <a:rPr lang="en-US" altLang="en-US" sz="2000" dirty="0">
                <a:solidFill>
                  <a:schemeClr val="accent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Edge cases: Extreme or unusual scenarios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Comprehensive testing includes all three types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Helps ensure robust and reliable software </a:t>
            </a:r>
          </a:p>
        </p:txBody>
      </p:sp>
    </p:spTree>
    <p:extLst>
      <p:ext uri="{BB962C8B-B14F-4D97-AF65-F5344CB8AC3E}">
        <p14:creationId xmlns:p14="http://schemas.microsoft.com/office/powerpoint/2010/main" val="10764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789D67-C494-CEC3-240E-41A5D9AB4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to Mocking and Patching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DBAB-14FF-F447-3BC5-FB8BA57439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9300" y="1918010"/>
            <a:ext cx="13043819" cy="4642809"/>
          </a:xfrm>
        </p:spPr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solidFill>
                  <a:schemeClr val="accent1"/>
                </a:solidFill>
              </a:rPr>
              <a:t>Mocking: Creating fake objects to simulate behaviour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solidFill>
                  <a:schemeClr val="accent1"/>
                </a:solidFill>
              </a:rPr>
              <a:t>Patching: Temporarily replacing a function or object during testing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solidFill>
                  <a:schemeClr val="accent1"/>
                </a:solidFill>
              </a:rPr>
              <a:t>Use cases: Testing external dependencies, APIs, or complex objects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solidFill>
                  <a:schemeClr val="accent1"/>
                </a:solidFill>
              </a:rPr>
              <a:t>Benefits: Isolation, control over test scenarios, faster test execution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06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179E7-A1EA-C18C-EF63-47E3F21EF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pytest</a:t>
            </a:r>
            <a:endParaRPr lang="en-GB" dirty="0"/>
          </a:p>
          <a:p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863102-A723-91E4-065D-A722DE00BBB7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23111" y="1840371"/>
            <a:ext cx="63892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solidFill>
                  <a:schemeClr val="accent1"/>
                </a:solidFill>
              </a:rPr>
              <a:t>Popular Python testing framework with simple syntax</a:t>
            </a:r>
            <a:br>
              <a:rPr lang="en-GB" altLang="en-US" sz="2000" dirty="0">
                <a:solidFill>
                  <a:schemeClr val="accent1"/>
                </a:solidFill>
              </a:rPr>
            </a:br>
            <a:endParaRPr lang="en-GB" altLang="en-US" sz="2000" dirty="0">
              <a:solidFill>
                <a:schemeClr val="accent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solidFill>
                  <a:schemeClr val="accent1"/>
                </a:solidFill>
              </a:rPr>
              <a:t>Write tests as functions starting </a:t>
            </a:r>
            <a:r>
              <a:rPr lang="en-GB" altLang="en-US" sz="2000" dirty="0" err="1">
                <a:solidFill>
                  <a:schemeClr val="accent1"/>
                </a:solidFill>
              </a:rPr>
              <a:t>with'test</a:t>
            </a:r>
            <a:r>
              <a:rPr lang="en-GB" altLang="en-US" sz="2000" dirty="0">
                <a:solidFill>
                  <a:schemeClr val="accent1"/>
                </a:solidFill>
              </a:rPr>
              <a:t>_’</a:t>
            </a:r>
            <a:br>
              <a:rPr lang="en-GB" altLang="en-US" sz="2000" dirty="0">
                <a:solidFill>
                  <a:schemeClr val="accent1"/>
                </a:solidFill>
              </a:rPr>
            </a:br>
            <a:endParaRPr lang="en-GB" altLang="en-US" sz="2000" dirty="0">
              <a:solidFill>
                <a:schemeClr val="accent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solidFill>
                  <a:schemeClr val="accent1"/>
                </a:solidFill>
              </a:rPr>
              <a:t>Use 'assert' statements to check conditions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dirty="0">
                <a:solidFill>
                  <a:schemeClr val="accent1"/>
                </a:solidFill>
              </a:rPr>
              <a:t>Example: assert add(2, 3) == 5</a:t>
            </a:r>
            <a:br>
              <a:rPr lang="en-GB" altLang="en-US" dirty="0">
                <a:solidFill>
                  <a:schemeClr val="accent1"/>
                </a:solidFill>
              </a:rPr>
            </a:br>
            <a:endParaRPr lang="en-GB" altLang="en-US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accent1"/>
                </a:solidFill>
              </a:rPr>
              <a:t> Run tests with '</a:t>
            </a:r>
            <a:r>
              <a:rPr lang="en-GB" altLang="en-US" sz="2000" dirty="0" err="1">
                <a:solidFill>
                  <a:schemeClr val="accent1"/>
                </a:solidFill>
              </a:rPr>
              <a:t>pytest</a:t>
            </a:r>
            <a:r>
              <a:rPr lang="en-GB" altLang="en-US" sz="2000" dirty="0">
                <a:solidFill>
                  <a:schemeClr val="accent1"/>
                </a:solidFill>
              </a:rPr>
              <a:t>' command in terminal</a:t>
            </a:r>
            <a:br>
              <a:rPr lang="en-GB" altLang="en-US" sz="2000" dirty="0">
                <a:solidFill>
                  <a:schemeClr val="accent1"/>
                </a:solidFill>
              </a:rPr>
            </a:br>
            <a:endParaRPr lang="en-GB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accent1"/>
                </a:solidFill>
              </a:rPr>
              <a:t> Powerful features: fixtures, parameterized testing</a:t>
            </a:r>
            <a:br>
              <a:rPr lang="en-GB" altLang="en-US" sz="2000" dirty="0">
                <a:solidFill>
                  <a:schemeClr val="accent1"/>
                </a:solidFill>
              </a:rPr>
            </a:br>
            <a:endParaRPr lang="en-GB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accent1"/>
                </a:solidFill>
              </a:rPr>
              <a:t> Extensive plugin ecosystem for added functionality</a:t>
            </a:r>
            <a:endParaRPr lang="en-US" alt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A8893-0DCA-835B-FE36-9A8FD225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61" y="1550656"/>
            <a:ext cx="5505398" cy="43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789</Words>
  <Application>Microsoft Office PowerPoint</Application>
  <PresentationFormat>Widescreen</PresentationFormat>
  <Paragraphs>119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Helvetica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Chelsea Smalley</dc:creator>
  <cp:lastModifiedBy>Chelsea Smalley</cp:lastModifiedBy>
  <cp:revision>1</cp:revision>
  <dcterms:created xsi:type="dcterms:W3CDTF">2024-06-26T10:03:14Z</dcterms:created>
  <dcterms:modified xsi:type="dcterms:W3CDTF">2024-06-28T11:15:02Z</dcterms:modified>
</cp:coreProperties>
</file>