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86" r:id="rId2"/>
    <p:sldId id="337" r:id="rId3"/>
    <p:sldId id="356" r:id="rId4"/>
    <p:sldId id="357" r:id="rId5"/>
    <p:sldId id="358" r:id="rId6"/>
    <p:sldId id="359" r:id="rId7"/>
    <p:sldId id="367" r:id="rId8"/>
    <p:sldId id="360" r:id="rId9"/>
    <p:sldId id="362" r:id="rId10"/>
    <p:sldId id="366" r:id="rId11"/>
    <p:sldId id="361" r:id="rId12"/>
    <p:sldId id="363" r:id="rId13"/>
    <p:sldId id="364" r:id="rId14"/>
    <p:sldId id="354" r:id="rId15"/>
    <p:sldId id="365" r:id="rId16"/>
    <p:sldId id="35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2536AA8-FD63-4E0D-B00F-0CDD3EA953F1}" v="5" dt="2024-07-31T11:40:48.6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49" autoAdjust="0"/>
    <p:restoredTop sz="71109" autoAdjust="0"/>
  </p:normalViewPr>
  <p:slideViewPr>
    <p:cSldViewPr snapToGrid="0">
      <p:cViewPr varScale="1">
        <p:scale>
          <a:sx n="63" d="100"/>
          <a:sy n="63" d="100"/>
        </p:scale>
        <p:origin x="1161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elsea Smalley" userId="8533924d-6706-46d6-86e3-bd61747c045a" providerId="ADAL" clId="{32536AA8-FD63-4E0D-B00F-0CDD3EA953F1}"/>
    <pc:docChg chg="modSld">
      <pc:chgData name="Chelsea Smalley" userId="8533924d-6706-46d6-86e3-bd61747c045a" providerId="ADAL" clId="{32536AA8-FD63-4E0D-B00F-0CDD3EA953F1}" dt="2024-07-31T11:40:48.611" v="15" actId="1076"/>
      <pc:docMkLst>
        <pc:docMk/>
      </pc:docMkLst>
      <pc:sldChg chg="modNotesTx">
        <pc:chgData name="Chelsea Smalley" userId="8533924d-6706-46d6-86e3-bd61747c045a" providerId="ADAL" clId="{32536AA8-FD63-4E0D-B00F-0CDD3EA953F1}" dt="2024-07-31T11:39:05.042" v="0" actId="20577"/>
        <pc:sldMkLst>
          <pc:docMk/>
          <pc:sldMk cId="1125493065" sldId="356"/>
        </pc:sldMkLst>
      </pc:sldChg>
      <pc:sldChg chg="modNotesTx">
        <pc:chgData name="Chelsea Smalley" userId="8533924d-6706-46d6-86e3-bd61747c045a" providerId="ADAL" clId="{32536AA8-FD63-4E0D-B00F-0CDD3EA953F1}" dt="2024-07-31T11:39:08.399" v="1" actId="20577"/>
        <pc:sldMkLst>
          <pc:docMk/>
          <pc:sldMk cId="2241187756" sldId="357"/>
        </pc:sldMkLst>
      </pc:sldChg>
      <pc:sldChg chg="addSp modSp modNotesTx">
        <pc:chgData name="Chelsea Smalley" userId="8533924d-6706-46d6-86e3-bd61747c045a" providerId="ADAL" clId="{32536AA8-FD63-4E0D-B00F-0CDD3EA953F1}" dt="2024-07-31T11:40:48.611" v="15" actId="1076"/>
        <pc:sldMkLst>
          <pc:docMk/>
          <pc:sldMk cId="1546561258" sldId="358"/>
        </pc:sldMkLst>
        <pc:picChg chg="add mod">
          <ac:chgData name="Chelsea Smalley" userId="8533924d-6706-46d6-86e3-bd61747c045a" providerId="ADAL" clId="{32536AA8-FD63-4E0D-B00F-0CDD3EA953F1}" dt="2024-07-31T11:40:48.611" v="15" actId="1076"/>
          <ac:picMkLst>
            <pc:docMk/>
            <pc:sldMk cId="1546561258" sldId="358"/>
            <ac:picMk id="3076" creationId="{89AAE2A7-2F86-490B-D0D0-E489F285C8EF}"/>
          </ac:picMkLst>
        </pc:picChg>
      </pc:sldChg>
      <pc:sldChg chg="modNotesTx">
        <pc:chgData name="Chelsea Smalley" userId="8533924d-6706-46d6-86e3-bd61747c045a" providerId="ADAL" clId="{32536AA8-FD63-4E0D-B00F-0CDD3EA953F1}" dt="2024-07-31T11:39:14.097" v="3" actId="20577"/>
        <pc:sldMkLst>
          <pc:docMk/>
          <pc:sldMk cId="2380982282" sldId="359"/>
        </pc:sldMkLst>
      </pc:sldChg>
      <pc:sldChg chg="modNotesTx">
        <pc:chgData name="Chelsea Smalley" userId="8533924d-6706-46d6-86e3-bd61747c045a" providerId="ADAL" clId="{32536AA8-FD63-4E0D-B00F-0CDD3EA953F1}" dt="2024-07-31T11:39:19.445" v="5" actId="20577"/>
        <pc:sldMkLst>
          <pc:docMk/>
          <pc:sldMk cId="1695654728" sldId="360"/>
        </pc:sldMkLst>
      </pc:sldChg>
      <pc:sldChg chg="modNotesTx">
        <pc:chgData name="Chelsea Smalley" userId="8533924d-6706-46d6-86e3-bd61747c045a" providerId="ADAL" clId="{32536AA8-FD63-4E0D-B00F-0CDD3EA953F1}" dt="2024-07-31T11:39:27.242" v="8" actId="20577"/>
        <pc:sldMkLst>
          <pc:docMk/>
          <pc:sldMk cId="3683148239" sldId="361"/>
        </pc:sldMkLst>
      </pc:sldChg>
      <pc:sldChg chg="modNotesTx">
        <pc:chgData name="Chelsea Smalley" userId="8533924d-6706-46d6-86e3-bd61747c045a" providerId="ADAL" clId="{32536AA8-FD63-4E0D-B00F-0CDD3EA953F1}" dt="2024-07-31T11:39:21.845" v="6" actId="20577"/>
        <pc:sldMkLst>
          <pc:docMk/>
          <pc:sldMk cId="2235593644" sldId="362"/>
        </pc:sldMkLst>
      </pc:sldChg>
      <pc:sldChg chg="modNotesTx">
        <pc:chgData name="Chelsea Smalley" userId="8533924d-6706-46d6-86e3-bd61747c045a" providerId="ADAL" clId="{32536AA8-FD63-4E0D-B00F-0CDD3EA953F1}" dt="2024-07-31T11:39:29.729" v="9" actId="20577"/>
        <pc:sldMkLst>
          <pc:docMk/>
          <pc:sldMk cId="979708697" sldId="363"/>
        </pc:sldMkLst>
      </pc:sldChg>
      <pc:sldChg chg="modNotesTx">
        <pc:chgData name="Chelsea Smalley" userId="8533924d-6706-46d6-86e3-bd61747c045a" providerId="ADAL" clId="{32536AA8-FD63-4E0D-B00F-0CDD3EA953F1}" dt="2024-07-31T11:39:33.271" v="10" actId="20577"/>
        <pc:sldMkLst>
          <pc:docMk/>
          <pc:sldMk cId="2875406387" sldId="364"/>
        </pc:sldMkLst>
      </pc:sldChg>
      <pc:sldChg chg="modNotesTx">
        <pc:chgData name="Chelsea Smalley" userId="8533924d-6706-46d6-86e3-bd61747c045a" providerId="ADAL" clId="{32536AA8-FD63-4E0D-B00F-0CDD3EA953F1}" dt="2024-07-31T11:39:24.414" v="7" actId="20577"/>
        <pc:sldMkLst>
          <pc:docMk/>
          <pc:sldMk cId="1549484971" sldId="366"/>
        </pc:sldMkLst>
      </pc:sldChg>
      <pc:sldChg chg="modNotesTx">
        <pc:chgData name="Chelsea Smalley" userId="8533924d-6706-46d6-86e3-bd61747c045a" providerId="ADAL" clId="{32536AA8-FD63-4E0D-B00F-0CDD3EA953F1}" dt="2024-07-31T11:39:16.765" v="4" actId="20577"/>
        <pc:sldMkLst>
          <pc:docMk/>
          <pc:sldMk cId="2937305917" sldId="36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EB44BE-4E9A-43FD-8465-FE35AD8D2139}" type="datetimeFigureOut">
              <a:rPr lang="en-GB" smtClean="0"/>
              <a:t>30/07/2024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07CD8E-5165-4F5F-9B74-682C5BF33E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0102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Welcome to session 4 – unit testing in python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07A6E2-85FE-43B9-9D9F-C1EC38CC1DE6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53174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07CD8E-5165-4F5F-9B74-682C5BF33ECB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45799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07CD8E-5165-4F5F-9B74-682C5BF33ECB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45530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07CD8E-5165-4F5F-9B74-682C5BF33ECB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49968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07CD8E-5165-4F5F-9B74-682C5BF33ECB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88365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07CD8E-5165-4F5F-9B74-682C5BF33ECB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03717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07CD8E-5165-4F5F-9B74-682C5BF33ECB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9584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07CD8E-5165-4F5F-9B74-682C5BF33ECB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15857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07CD8E-5165-4F5F-9B74-682C5BF33ECB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38482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07CD8E-5165-4F5F-9B74-682C5BF33ECB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62947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07CD8E-5165-4F5F-9B74-682C5BF33ECB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83309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07CD8E-5165-4F5F-9B74-682C5BF33ECB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48224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07CD8E-5165-4F5F-9B74-682C5BF33ECB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46077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07CD8E-5165-4F5F-9B74-682C5BF33ECB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54552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09289-5FAA-AEA5-06C6-BBF0D371BB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E88F91-8FB9-E7C6-B9CB-023A490F83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A3263D-6B62-A29F-CB50-E341249D6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F6403-84BB-4EC6-997B-C4C41C4277CD}" type="datetimeFigureOut">
              <a:rPr lang="en-GB" smtClean="0"/>
              <a:t>30/07/2024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A60F1E-E42A-0FA2-1A93-08E065D50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9C95E9-B592-89ED-F4AD-B4E485145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4E7C7-65A1-4AAC-B84F-27DB30EC0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0859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9D1B9-0818-D300-01A1-F2B4AD227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940968-B6A5-E424-0C6C-D5B25D54C5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1D4266-011A-A9CB-2229-65F09D9B9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F6403-84BB-4EC6-997B-C4C41C4277CD}" type="datetimeFigureOut">
              <a:rPr lang="en-GB" smtClean="0"/>
              <a:t>30/07/2024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572C4F-C18D-8DF4-3B81-E39F361AB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C3A4FD-749D-C88A-927F-99E4F9195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4E7C7-65A1-4AAC-B84F-27DB30EC0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1350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05BACE-385A-976A-D20D-A0242DFABF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FF1B74-90B2-3AAC-FDE2-06DF745BE0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ADADFA-D9A9-056B-5C70-1E4D68F4D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F6403-84BB-4EC6-997B-C4C41C4277CD}" type="datetimeFigureOut">
              <a:rPr lang="en-GB" smtClean="0"/>
              <a:t>30/07/2024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B4DD4C-C0A7-1C77-E61A-104DF9D02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BF61C0-4E1A-92D9-8F8A-4010A4EDE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4E7C7-65A1-4AAC-B84F-27DB30EC0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29326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- larg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1FC22AC-D45A-2642-82D3-3A5A77769FD9}"/>
              </a:ext>
            </a:extLst>
          </p:cNvPr>
          <p:cNvSpPr/>
          <p:nvPr userDrawn="1"/>
        </p:nvSpPr>
        <p:spPr>
          <a:xfrm>
            <a:off x="12123692" y="0"/>
            <a:ext cx="85321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>
              <a:solidFill>
                <a:schemeClr val="accent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17F521-9A01-C24D-AA5F-9CE883D93C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22292" y="6398453"/>
            <a:ext cx="3017520" cy="280920"/>
          </a:xfrm>
          <a:prstGeom prst="rect">
            <a:avLst/>
          </a:prstGeom>
        </p:spPr>
        <p:txBody>
          <a:bodyPr/>
          <a:lstStyle>
            <a:lvl1pPr algn="r">
              <a:defRPr sz="1320" b="0" i="0">
                <a:latin typeface="Helvetica" pitchFamily="2" charset="0"/>
              </a:defRPr>
            </a:lvl1pPr>
          </a:lstStyle>
          <a:p>
            <a:fld id="{C990CCEA-A22F-F746-B7E2-BF8790CB1DE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6C6E50D4-DB5D-6F40-B581-FA0565CF744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56001" y="5241835"/>
            <a:ext cx="8279130" cy="59817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360">
                <a:solidFill>
                  <a:schemeClr val="accent1"/>
                </a:solidFill>
                <a:latin typeface="Helvetica" pitchFamily="2" charset="0"/>
              </a:defRPr>
            </a:lvl1pPr>
            <a:lvl2pPr>
              <a:defRPr>
                <a:latin typeface="Helvetica" pitchFamily="2" charset="0"/>
              </a:defRPr>
            </a:lvl2pPr>
            <a:lvl3pPr>
              <a:defRPr>
                <a:latin typeface="Helvetica" pitchFamily="2" charset="0"/>
              </a:defRPr>
            </a:lvl3pPr>
            <a:lvl4pPr>
              <a:defRPr>
                <a:latin typeface="Helvetica" pitchFamily="2" charset="0"/>
              </a:defRPr>
            </a:lvl4pPr>
            <a:lvl5pPr>
              <a:defRPr>
                <a:latin typeface="Helvetica" pitchFamily="2" charset="0"/>
              </a:defRPr>
            </a:lvl5pPr>
          </a:lstStyle>
          <a:p>
            <a:pPr lvl="0"/>
            <a:r>
              <a:rPr lang="en-US" dirty="0"/>
              <a:t>Click to add Header</a:t>
            </a:r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D16ED0A5-6F7B-8C44-8513-770D879EF4B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56001" y="6014146"/>
            <a:ext cx="8279130" cy="41247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160">
                <a:solidFill>
                  <a:schemeClr val="tx1"/>
                </a:solidFill>
                <a:latin typeface="Helvetica" pitchFamily="2" charset="0"/>
              </a:defRPr>
            </a:lvl1pPr>
            <a:lvl2pPr>
              <a:defRPr>
                <a:latin typeface="Helvetica" pitchFamily="2" charset="0"/>
              </a:defRPr>
            </a:lvl2pPr>
            <a:lvl3pPr>
              <a:defRPr>
                <a:latin typeface="Helvetica" pitchFamily="2" charset="0"/>
              </a:defRPr>
            </a:lvl3pPr>
            <a:lvl4pPr>
              <a:defRPr>
                <a:latin typeface="Helvetica" pitchFamily="2" charset="0"/>
              </a:defRPr>
            </a:lvl4pPr>
            <a:lvl5pPr>
              <a:defRPr>
                <a:latin typeface="Helvetica" pitchFamily="2" charset="0"/>
              </a:defRPr>
            </a:lvl5pPr>
          </a:lstStyle>
          <a:p>
            <a:pPr lvl="0"/>
            <a:r>
              <a:rPr lang="en-US" dirty="0"/>
              <a:t>Click to add sub-header</a:t>
            </a:r>
          </a:p>
        </p:txBody>
      </p:sp>
      <p:pic>
        <p:nvPicPr>
          <p:cNvPr id="13" name="Picture 12" descr="Corndel_Logo_Various.ai">
            <a:extLst>
              <a:ext uri="{FF2B5EF4-FFF2-40B4-BE49-F238E27FC236}">
                <a16:creationId xmlns:a16="http://schemas.microsoft.com/office/drawing/2014/main" id="{11C3F835-F570-064E-A543-944D88E670F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74208" y="-3379"/>
            <a:ext cx="5475568" cy="5475568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F9E6BAF-73B7-3E4B-80EA-A429A993E3E3}"/>
              </a:ext>
            </a:extLst>
          </p:cNvPr>
          <p:cNvCxnSpPr>
            <a:cxnSpLocks/>
          </p:cNvCxnSpPr>
          <p:nvPr userDrawn="1"/>
        </p:nvCxnSpPr>
        <p:spPr>
          <a:xfrm flipH="1">
            <a:off x="9175" y="1876137"/>
            <a:ext cx="2500691" cy="2500694"/>
          </a:xfrm>
          <a:prstGeom prst="line">
            <a:avLst/>
          </a:prstGeom>
          <a:ln cap="rnd">
            <a:solidFill>
              <a:schemeClr val="accent1"/>
            </a:solidFill>
            <a:round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62F52CCD-99F6-A441-A609-09724BDB0221}"/>
              </a:ext>
            </a:extLst>
          </p:cNvPr>
          <p:cNvSpPr/>
          <p:nvPr userDrawn="1"/>
        </p:nvSpPr>
        <p:spPr>
          <a:xfrm rot="2700000">
            <a:off x="8353153" y="-1480872"/>
            <a:ext cx="2582779" cy="3823968"/>
          </a:xfrm>
          <a:custGeom>
            <a:avLst/>
            <a:gdLst>
              <a:gd name="connsiteX0" fmla="*/ 0 w 2152316"/>
              <a:gd name="connsiteY0" fmla="*/ 0 h 3452877"/>
              <a:gd name="connsiteX1" fmla="*/ 2152316 w 2152316"/>
              <a:gd name="connsiteY1" fmla="*/ 0 h 3452877"/>
              <a:gd name="connsiteX2" fmla="*/ 2152316 w 2152316"/>
              <a:gd name="connsiteY2" fmla="*/ 3452877 h 3452877"/>
              <a:gd name="connsiteX3" fmla="*/ 0 w 2152316"/>
              <a:gd name="connsiteY3" fmla="*/ 3452877 h 3452877"/>
              <a:gd name="connsiteX4" fmla="*/ 0 w 2152316"/>
              <a:gd name="connsiteY4" fmla="*/ 0 h 3452877"/>
              <a:gd name="connsiteX0" fmla="*/ 4754 w 2152316"/>
              <a:gd name="connsiteY0" fmla="*/ 2410406 h 3452877"/>
              <a:gd name="connsiteX1" fmla="*/ 2152316 w 2152316"/>
              <a:gd name="connsiteY1" fmla="*/ 0 h 3452877"/>
              <a:gd name="connsiteX2" fmla="*/ 2152316 w 2152316"/>
              <a:gd name="connsiteY2" fmla="*/ 3452877 h 3452877"/>
              <a:gd name="connsiteX3" fmla="*/ 0 w 2152316"/>
              <a:gd name="connsiteY3" fmla="*/ 3452877 h 3452877"/>
              <a:gd name="connsiteX4" fmla="*/ 4754 w 2152316"/>
              <a:gd name="connsiteY4" fmla="*/ 2410406 h 3452877"/>
              <a:gd name="connsiteX0" fmla="*/ 4754 w 2152316"/>
              <a:gd name="connsiteY0" fmla="*/ 2144169 h 3186640"/>
              <a:gd name="connsiteX1" fmla="*/ 2152315 w 2152316"/>
              <a:gd name="connsiteY1" fmla="*/ 0 h 3186640"/>
              <a:gd name="connsiteX2" fmla="*/ 2152316 w 2152316"/>
              <a:gd name="connsiteY2" fmla="*/ 3186640 h 3186640"/>
              <a:gd name="connsiteX3" fmla="*/ 0 w 2152316"/>
              <a:gd name="connsiteY3" fmla="*/ 3186640 h 3186640"/>
              <a:gd name="connsiteX4" fmla="*/ 4754 w 2152316"/>
              <a:gd name="connsiteY4" fmla="*/ 2144169 h 3186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2316" h="3186640">
                <a:moveTo>
                  <a:pt x="4754" y="2144169"/>
                </a:moveTo>
                <a:lnTo>
                  <a:pt x="2152315" y="0"/>
                </a:lnTo>
                <a:cubicBezTo>
                  <a:pt x="2152315" y="1062213"/>
                  <a:pt x="2152316" y="2124427"/>
                  <a:pt x="2152316" y="3186640"/>
                </a:cubicBezTo>
                <a:lnTo>
                  <a:pt x="0" y="3186640"/>
                </a:lnTo>
                <a:cubicBezTo>
                  <a:pt x="1585" y="2839150"/>
                  <a:pt x="3169" y="2491659"/>
                  <a:pt x="4754" y="2144169"/>
                </a:cubicBezTo>
                <a:close/>
              </a:path>
            </a:pathLst>
          </a:custGeom>
          <a:solidFill>
            <a:schemeClr val="accent1">
              <a:alpha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5645219-E292-944F-B091-478F46D40720}"/>
              </a:ext>
            </a:extLst>
          </p:cNvPr>
          <p:cNvCxnSpPr>
            <a:cxnSpLocks/>
          </p:cNvCxnSpPr>
          <p:nvPr userDrawn="1"/>
        </p:nvCxnSpPr>
        <p:spPr>
          <a:xfrm flipH="1">
            <a:off x="6612867" y="0"/>
            <a:ext cx="655976" cy="655978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70056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 - 2 columns (Bulle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orndel_Logo_Various.ai">
            <a:extLst>
              <a:ext uri="{FF2B5EF4-FFF2-40B4-BE49-F238E27FC236}">
                <a16:creationId xmlns:a16="http://schemas.microsoft.com/office/drawing/2014/main" id="{38E748FE-5D8C-6942-A5A9-354C894B0ED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95112" y="7366"/>
            <a:ext cx="1796888" cy="179688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1FC22AC-D45A-2642-82D3-3A5A77769FD9}"/>
              </a:ext>
            </a:extLst>
          </p:cNvPr>
          <p:cNvSpPr/>
          <p:nvPr userDrawn="1"/>
        </p:nvSpPr>
        <p:spPr>
          <a:xfrm>
            <a:off x="12123692" y="0"/>
            <a:ext cx="85321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>
              <a:solidFill>
                <a:schemeClr val="accent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DDDE507-3EDE-CA41-A702-78C5042E67BE}"/>
              </a:ext>
            </a:extLst>
          </p:cNvPr>
          <p:cNvCxnSpPr>
            <a:cxnSpLocks/>
          </p:cNvCxnSpPr>
          <p:nvPr userDrawn="1"/>
        </p:nvCxnSpPr>
        <p:spPr>
          <a:xfrm flipH="1">
            <a:off x="9593214" y="1"/>
            <a:ext cx="1307128" cy="1307132"/>
          </a:xfrm>
          <a:prstGeom prst="line">
            <a:avLst/>
          </a:prstGeom>
          <a:ln cap="rnd">
            <a:solidFill>
              <a:schemeClr val="accent1"/>
            </a:solidFill>
            <a:round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17F521-9A01-C24D-AA5F-9CE883D93C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22292" y="6398453"/>
            <a:ext cx="3017520" cy="280920"/>
          </a:xfrm>
          <a:prstGeom prst="rect">
            <a:avLst/>
          </a:prstGeom>
        </p:spPr>
        <p:txBody>
          <a:bodyPr/>
          <a:lstStyle>
            <a:lvl1pPr algn="r">
              <a:defRPr sz="1320" b="0" i="0">
                <a:latin typeface="Helvetica" pitchFamily="2" charset="0"/>
              </a:defRPr>
            </a:lvl1pPr>
          </a:lstStyle>
          <a:p>
            <a:fld id="{C990CCEA-A22F-F746-B7E2-BF8790CB1DE4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C781635-B862-9B4E-BA3D-960D65442B21}"/>
              </a:ext>
            </a:extLst>
          </p:cNvPr>
          <p:cNvCxnSpPr>
            <a:cxnSpLocks/>
          </p:cNvCxnSpPr>
          <p:nvPr userDrawn="1"/>
        </p:nvCxnSpPr>
        <p:spPr>
          <a:xfrm flipH="1">
            <a:off x="637954" y="5503620"/>
            <a:ext cx="1355791" cy="1355788"/>
          </a:xfrm>
          <a:prstGeom prst="line">
            <a:avLst/>
          </a:prstGeom>
          <a:ln cap="rnd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Freeform: Shape 1">
            <a:extLst>
              <a:ext uri="{FF2B5EF4-FFF2-40B4-BE49-F238E27FC236}">
                <a16:creationId xmlns:a16="http://schemas.microsoft.com/office/drawing/2014/main" id="{F0FE76D2-50A9-5D4D-B8D8-562F4C38F735}"/>
              </a:ext>
            </a:extLst>
          </p:cNvPr>
          <p:cNvSpPr/>
          <p:nvPr userDrawn="1"/>
        </p:nvSpPr>
        <p:spPr>
          <a:xfrm>
            <a:off x="-5716" y="5512117"/>
            <a:ext cx="1360171" cy="1348740"/>
          </a:xfrm>
          <a:custGeom>
            <a:avLst/>
            <a:gdLst>
              <a:gd name="connsiteX0" fmla="*/ 0 w 1133476"/>
              <a:gd name="connsiteY0" fmla="*/ 778669 h 1123950"/>
              <a:gd name="connsiteX1" fmla="*/ 0 w 1133476"/>
              <a:gd name="connsiteY1" fmla="*/ 1123950 h 1123950"/>
              <a:gd name="connsiteX2" fmla="*/ 354807 w 1133476"/>
              <a:gd name="connsiteY2" fmla="*/ 1123950 h 1123950"/>
              <a:gd name="connsiteX3" fmla="*/ 1133476 w 1133476"/>
              <a:gd name="connsiteY3" fmla="*/ 350044 h 1123950"/>
              <a:gd name="connsiteX4" fmla="*/ 788194 w 1133476"/>
              <a:gd name="connsiteY4" fmla="*/ 0 h 1123950"/>
              <a:gd name="connsiteX5" fmla="*/ 0 w 1133476"/>
              <a:gd name="connsiteY5" fmla="*/ 778669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33476" h="1123950">
                <a:moveTo>
                  <a:pt x="0" y="778669"/>
                </a:moveTo>
                <a:lnTo>
                  <a:pt x="0" y="1123950"/>
                </a:lnTo>
                <a:lnTo>
                  <a:pt x="354807" y="1123950"/>
                </a:lnTo>
                <a:lnTo>
                  <a:pt x="1133476" y="350044"/>
                </a:lnTo>
                <a:lnTo>
                  <a:pt x="788194" y="0"/>
                </a:lnTo>
                <a:lnTo>
                  <a:pt x="0" y="778669"/>
                </a:lnTo>
                <a:close/>
              </a:path>
            </a:pathLst>
          </a:custGeom>
          <a:solidFill>
            <a:schemeClr val="accent1">
              <a:alpha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16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ED0137D-6BE2-024C-AB69-3AE510170783}"/>
              </a:ext>
            </a:extLst>
          </p:cNvPr>
          <p:cNvSpPr txBox="1"/>
          <p:nvPr userDrawn="1"/>
        </p:nvSpPr>
        <p:spPr>
          <a:xfrm>
            <a:off x="4590520" y="1006998"/>
            <a:ext cx="0" cy="0"/>
          </a:xfrm>
          <a:prstGeom prst="rect">
            <a:avLst/>
          </a:prstGeom>
        </p:spPr>
        <p:txBody>
          <a:bodyPr wrap="none" rtlCol="0">
            <a:normAutofit fontScale="25000" lnSpcReduction="20000"/>
          </a:bodyPr>
          <a:lstStyle/>
          <a:p>
            <a:pPr marL="0" indent="0" algn="l">
              <a:buNone/>
            </a:pPr>
            <a:endParaRPr lang="en-US" sz="1200" dirty="0">
              <a:latin typeface="Helvetica" pitchFamily="2" charset="0"/>
            </a:endParaRPr>
          </a:p>
        </p:txBody>
      </p:sp>
      <p:sp>
        <p:nvSpPr>
          <p:cNvPr id="21" name="Text Placeholder 16">
            <a:extLst>
              <a:ext uri="{FF2B5EF4-FFF2-40B4-BE49-F238E27FC236}">
                <a16:creationId xmlns:a16="http://schemas.microsoft.com/office/drawing/2014/main" id="{22743DA1-F030-FE40-8CC1-F6A25262208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56001" y="759382"/>
            <a:ext cx="8279130" cy="59817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360">
                <a:solidFill>
                  <a:schemeClr val="accent1"/>
                </a:solidFill>
                <a:latin typeface="Helvetica" pitchFamily="2" charset="0"/>
              </a:defRPr>
            </a:lvl1pPr>
            <a:lvl2pPr>
              <a:defRPr>
                <a:latin typeface="Helvetica" pitchFamily="2" charset="0"/>
              </a:defRPr>
            </a:lvl2pPr>
            <a:lvl3pPr>
              <a:defRPr>
                <a:latin typeface="Helvetica" pitchFamily="2" charset="0"/>
              </a:defRPr>
            </a:lvl3pPr>
            <a:lvl4pPr>
              <a:defRPr>
                <a:latin typeface="Helvetica" pitchFamily="2" charset="0"/>
              </a:defRPr>
            </a:lvl4pPr>
            <a:lvl5pPr>
              <a:defRPr>
                <a:latin typeface="Helvetica" pitchFamily="2" charset="0"/>
              </a:defRPr>
            </a:lvl5pPr>
          </a:lstStyle>
          <a:p>
            <a:pPr lvl="0"/>
            <a:r>
              <a:rPr lang="en-US" dirty="0"/>
              <a:t>Click to add Header</a:t>
            </a:r>
          </a:p>
        </p:txBody>
      </p:sp>
      <p:sp>
        <p:nvSpPr>
          <p:cNvPr id="22" name="Text Placeholder 16">
            <a:extLst>
              <a:ext uri="{FF2B5EF4-FFF2-40B4-BE49-F238E27FC236}">
                <a16:creationId xmlns:a16="http://schemas.microsoft.com/office/drawing/2014/main" id="{8FA2B09E-6FA6-6D4C-BE73-AC7F8015767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56001" y="1531694"/>
            <a:ext cx="8279130" cy="41247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160">
                <a:solidFill>
                  <a:schemeClr val="tx1"/>
                </a:solidFill>
                <a:latin typeface="Helvetica" pitchFamily="2" charset="0"/>
              </a:defRPr>
            </a:lvl1pPr>
            <a:lvl2pPr>
              <a:defRPr>
                <a:latin typeface="Helvetica" pitchFamily="2" charset="0"/>
              </a:defRPr>
            </a:lvl2pPr>
            <a:lvl3pPr>
              <a:defRPr>
                <a:latin typeface="Helvetica" pitchFamily="2" charset="0"/>
              </a:defRPr>
            </a:lvl3pPr>
            <a:lvl4pPr>
              <a:defRPr>
                <a:latin typeface="Helvetica" pitchFamily="2" charset="0"/>
              </a:defRPr>
            </a:lvl4pPr>
            <a:lvl5pPr>
              <a:defRPr>
                <a:latin typeface="Helvetica" pitchFamily="2" charset="0"/>
              </a:defRPr>
            </a:lvl5pPr>
          </a:lstStyle>
          <a:p>
            <a:pPr lvl="0"/>
            <a:r>
              <a:rPr lang="en-US" dirty="0"/>
              <a:t>Click to add sub-header</a:t>
            </a:r>
          </a:p>
        </p:txBody>
      </p:sp>
      <p:sp>
        <p:nvSpPr>
          <p:cNvPr id="23" name="Text Placeholder 16">
            <a:extLst>
              <a:ext uri="{FF2B5EF4-FFF2-40B4-BE49-F238E27FC236}">
                <a16:creationId xmlns:a16="http://schemas.microsoft.com/office/drawing/2014/main" id="{F63E1064-DA1B-B54E-B6EA-1EF2EBF9776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56001" y="2306631"/>
            <a:ext cx="8279130" cy="3089488"/>
          </a:xfrm>
          <a:prstGeom prst="rect">
            <a:avLst/>
          </a:prstGeom>
        </p:spPr>
        <p:txBody>
          <a:bodyPr numCol="2">
            <a:noAutofit/>
          </a:bodyPr>
          <a:lstStyle>
            <a:lvl1pPr marL="205740" indent="-205740">
              <a:buFont typeface="Arial" panose="020B0604020202020204" pitchFamily="34" charset="0"/>
              <a:buChar char="•"/>
              <a:defRPr sz="1440">
                <a:solidFill>
                  <a:schemeClr val="tx1"/>
                </a:solidFill>
                <a:latin typeface="Helvetica" pitchFamily="2" charset="0"/>
              </a:defRPr>
            </a:lvl1pPr>
            <a:lvl2pPr>
              <a:defRPr>
                <a:latin typeface="Helvetica" pitchFamily="2" charset="0"/>
              </a:defRPr>
            </a:lvl2pPr>
            <a:lvl3pPr>
              <a:defRPr>
                <a:latin typeface="Helvetica" pitchFamily="2" charset="0"/>
              </a:defRPr>
            </a:lvl3pPr>
            <a:lvl4pPr>
              <a:defRPr>
                <a:latin typeface="Helvetica" pitchFamily="2" charset="0"/>
              </a:defRPr>
            </a:lvl4pPr>
            <a:lvl5pPr>
              <a:defRPr>
                <a:latin typeface="Helvetica" pitchFamily="2" charset="0"/>
              </a:defRPr>
            </a:lvl5pPr>
          </a:lstStyle>
          <a:p>
            <a:pPr lvl="0"/>
            <a:r>
              <a:rPr lang="en-US" dirty="0"/>
              <a:t>Click to add paragraph</a:t>
            </a:r>
          </a:p>
        </p:txBody>
      </p:sp>
    </p:spTree>
    <p:extLst>
      <p:ext uri="{BB962C8B-B14F-4D97-AF65-F5344CB8AC3E}">
        <p14:creationId xmlns:p14="http://schemas.microsoft.com/office/powerpoint/2010/main" val="268575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588F9-2697-45D2-B5E0-B3A44078F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764817-DF30-4243-4D67-1C530F635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D061E9-9CD9-65D0-8D65-969BFFE94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F6403-84BB-4EC6-997B-C4C41C4277CD}" type="datetimeFigureOut">
              <a:rPr lang="en-GB" smtClean="0"/>
              <a:t>30/07/2024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7CD58B-EE55-B89D-12EE-D8B84765D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A2DE2F-8550-B3C1-F538-A7D5EC112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4E7C7-65A1-4AAC-B84F-27DB30EC0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5630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B0565-C5CD-D599-AF9A-5B6AE7DAB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C73EA2-6560-A878-F415-FC971C8B4F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ED12FA-78FE-CFCD-CA0F-58061DCA8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F6403-84BB-4EC6-997B-C4C41C4277CD}" type="datetimeFigureOut">
              <a:rPr lang="en-GB" smtClean="0"/>
              <a:t>30/07/2024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8E3800-B7BC-E595-EEF4-3E3D0D983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5ECD82-4116-EFB3-605E-22FE00A2D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4E7C7-65A1-4AAC-B84F-27DB30EC0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22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E1921-3863-3F72-1073-74EE2E193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032B6B-9F97-7678-816E-68B67DC2F6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137323-8D0B-1724-18F6-E16B27283A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B97AF4-429B-24EA-CA3C-FEA345EF9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F6403-84BB-4EC6-997B-C4C41C4277CD}" type="datetimeFigureOut">
              <a:rPr lang="en-GB" smtClean="0"/>
              <a:t>30/07/2024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108E64-1FDF-3F75-CF78-04380F40A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F964CE-6B60-5C86-9A0F-718EEC01C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4E7C7-65A1-4AAC-B84F-27DB30EC0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0824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6AD53-2C71-7BE7-70DF-0C192328C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8F570A-AA3C-98A2-2CCA-CD351328A1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9B14FE-E784-2857-D176-74D961F1F6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69A955-D717-D0E6-FB0C-E334F970CA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E0E036-1986-33D4-C15A-CFC3FEF151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1BDAA8-35D1-8122-3550-DD2A8CEDC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F6403-84BB-4EC6-997B-C4C41C4277CD}" type="datetimeFigureOut">
              <a:rPr lang="en-GB" smtClean="0"/>
              <a:t>30/07/2024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EC94D2-63B7-428B-B70A-4B55C462D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D4DBF4-B0B1-8326-7365-F71728935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4E7C7-65A1-4AAC-B84F-27DB30EC0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428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70436-E430-6F65-9693-71F72F2EF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9E7E42-9BF1-E558-A666-FBAE69560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F6403-84BB-4EC6-997B-C4C41C4277CD}" type="datetimeFigureOut">
              <a:rPr lang="en-GB" smtClean="0"/>
              <a:t>30/07/2024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EE7852-88D9-FF6E-A79C-B2FC0CE85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84F8C3-8513-0BC2-BFE5-423653636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4E7C7-65A1-4AAC-B84F-27DB30EC0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9952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64EAAA-6815-7F7F-1302-A91EF073E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F6403-84BB-4EC6-997B-C4C41C4277CD}" type="datetimeFigureOut">
              <a:rPr lang="en-GB" smtClean="0"/>
              <a:t>30/07/2024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6A0C3E-DD7B-3017-C464-0840F2534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EA0CEA-8B89-69D3-ECA5-A306E6C95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4E7C7-65A1-4AAC-B84F-27DB30EC0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4134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67E69-4617-72E3-364F-4EB577992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7EE8-BBEA-72DB-AAEF-49E0DF5CF3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7030CB-3813-EEEE-DE85-6F31CE1E0F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C26619-4338-6CA1-C115-931B7C632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F6403-84BB-4EC6-997B-C4C41C4277CD}" type="datetimeFigureOut">
              <a:rPr lang="en-GB" smtClean="0"/>
              <a:t>30/07/2024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5B541C-67D6-8494-40A3-455BC78BD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A6A84B-189D-2D34-C81C-48A58DD82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4E7C7-65A1-4AAC-B84F-27DB30EC0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5078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30CFF-2B4C-5D15-EEFF-F2A540FA5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E7EF7A-C8CC-43DA-69A9-B84FD2CA00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60B31A-F841-EE2F-AEDA-C0B29030B3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34A59C-E59B-28ED-E25B-AE04F2E3C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F6403-84BB-4EC6-997B-C4C41C4277CD}" type="datetimeFigureOut">
              <a:rPr lang="en-GB" smtClean="0"/>
              <a:t>30/07/2024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0BE110-0091-B891-429A-A7B717AA1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0D1676-F568-D8D8-2430-604CB6D17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4E7C7-65A1-4AAC-B84F-27DB30EC0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2863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648C0E-2F39-56DA-C5A8-4F99F588E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0A76DC-E55A-9D42-882D-ED82C5B3EE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762E38-4996-B368-B474-0FCC1F3362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5BF6403-84BB-4EC6-997B-C4C41C4277CD}" type="datetimeFigureOut">
              <a:rPr lang="en-GB" smtClean="0"/>
              <a:t>30/07/2024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FE05A6-89EB-2067-656C-438221DC3C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F5DAF9-7182-BA44-8BA9-3B1062B908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194E7C7-65A1-4AAC-B84F-27DB30EC0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0458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forms.office.com/e/GAEZ93D1yj" TargetMode="Externa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7718CE3-07A3-0547-9658-FF99BFEA269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56000" y="5241835"/>
            <a:ext cx="9254691" cy="598170"/>
          </a:xfrm>
        </p:spPr>
        <p:txBody>
          <a:bodyPr vert="horz" lIns="109728" tIns="54864" rIns="109728" bIns="54864" rtlCol="0" anchor="t">
            <a:noAutofit/>
          </a:bodyPr>
          <a:lstStyle/>
          <a:p>
            <a:r>
              <a:rPr lang="en-US" b="1" dirty="0">
                <a:latin typeface="Helvetica"/>
                <a:cs typeface="Helvetica"/>
              </a:rPr>
              <a:t>Debugging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550584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40D2AF3-36B4-57D3-0226-CE288E5CE7C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Exercise 2: Bug Hunt and Fix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66291D2-46BD-F762-A7E3-E96AD020CC7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624681" y="2783205"/>
            <a:ext cx="10712450" cy="368300"/>
          </a:xfrm>
        </p:spPr>
        <p:txBody>
          <a:bodyPr/>
          <a:lstStyle/>
          <a:p>
            <a:pPr marL="0" indent="0">
              <a:buNone/>
            </a:pPr>
            <a:r>
              <a:rPr lang="en-GB" sz="2800" b="1" dirty="0">
                <a:solidFill>
                  <a:srgbClr val="FF0000"/>
                </a:solidFill>
              </a:rPr>
              <a:t>https://github.com/Gromm21xx/debugging.git</a:t>
            </a:r>
          </a:p>
        </p:txBody>
      </p:sp>
    </p:spTree>
    <p:extLst>
      <p:ext uri="{BB962C8B-B14F-4D97-AF65-F5344CB8AC3E}">
        <p14:creationId xmlns:p14="http://schemas.microsoft.com/office/powerpoint/2010/main" val="15494849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A400668-6C86-7003-2F26-22C8E2D57DB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nl-NL" dirty="0"/>
              <a:t>Debugging in Visual Studio Code</a:t>
            </a:r>
            <a:endParaRPr lang="en-GB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A15A3E65-FC2F-9E02-D7F3-F6F34387164A}"/>
              </a:ext>
            </a:extLst>
          </p:cNvPr>
          <p:cNvSpPr>
            <a:spLocks noGrp="1" noChangeArrowheads="1"/>
          </p:cNvSpPr>
          <p:nvPr>
            <p:ph type="body" sz="quarter" idx="12"/>
          </p:nvPr>
        </p:nvSpPr>
        <p:spPr bwMode="auto">
          <a:xfrm>
            <a:off x="756001" y="1773567"/>
            <a:ext cx="2997937" cy="3170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000" dirty="0">
              <a:solidFill>
                <a:schemeClr val="accent1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000" dirty="0">
                <a:solidFill>
                  <a:schemeClr val="accent1"/>
                </a:solidFill>
              </a:rPr>
              <a:t>Set breakpoints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2000" dirty="0">
              <a:solidFill>
                <a:schemeClr val="accent1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000" dirty="0">
                <a:solidFill>
                  <a:schemeClr val="accent1"/>
                </a:solidFill>
              </a:rPr>
              <a:t>Use the Debug Console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2000" dirty="0">
              <a:solidFill>
                <a:schemeClr val="accent1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000" dirty="0">
                <a:solidFill>
                  <a:schemeClr val="accent1"/>
                </a:solidFill>
              </a:rPr>
              <a:t>Inspect variables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2000" dirty="0">
              <a:solidFill>
                <a:schemeClr val="accent1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000" dirty="0">
                <a:solidFill>
                  <a:schemeClr val="accent1"/>
                </a:solidFill>
              </a:rPr>
              <a:t>Step through code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2000" dirty="0">
              <a:solidFill>
                <a:schemeClr val="accent1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000" dirty="0">
                <a:solidFill>
                  <a:schemeClr val="accent1"/>
                </a:solidFill>
              </a:rPr>
              <a:t>Use the Watch window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EB78248-F234-2E6C-D011-8A693B55D1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6929" y="1773567"/>
            <a:ext cx="8002641" cy="3949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1482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13263EA-C7E3-9351-4D51-E747119D563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Exercise 3: Debugging with VS Code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33DFF666-3DB0-24B6-B032-27E3D72B4C5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447800" y="2314258"/>
            <a:ext cx="16482060" cy="3089275"/>
          </a:xfrm>
        </p:spPr>
        <p:txBody>
          <a:bodyPr/>
          <a:lstStyle/>
          <a:p>
            <a:pPr marL="0" indent="0">
              <a:buNone/>
            </a:pPr>
            <a:r>
              <a:rPr lang="en-GB" sz="2800" b="1" dirty="0">
                <a:solidFill>
                  <a:srgbClr val="FF0000"/>
                </a:solidFill>
              </a:rPr>
              <a:t>https://github.com/Gromm21xx/debugging.git</a:t>
            </a:r>
          </a:p>
        </p:txBody>
      </p:sp>
    </p:spTree>
    <p:extLst>
      <p:ext uri="{BB962C8B-B14F-4D97-AF65-F5344CB8AC3E}">
        <p14:creationId xmlns:p14="http://schemas.microsoft.com/office/powerpoint/2010/main" val="9797086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B06FB5-B2B4-D634-3DB6-9EBA4B92F13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Stretch Exercise - Advanced Debugging with Concurrency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CD22C2D8-B96F-B4C6-6CE6-B7066EE34AA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653540" y="2657158"/>
            <a:ext cx="16596360" cy="3089275"/>
          </a:xfrm>
        </p:spPr>
        <p:txBody>
          <a:bodyPr/>
          <a:lstStyle/>
          <a:p>
            <a:pPr marL="0" indent="0">
              <a:buNone/>
            </a:pPr>
            <a:r>
              <a:rPr lang="en-GB" sz="2800" b="1" dirty="0">
                <a:solidFill>
                  <a:srgbClr val="FF0000"/>
                </a:solidFill>
              </a:rPr>
              <a:t>https://github.com/Gromm21xx/debugging.git</a:t>
            </a:r>
          </a:p>
        </p:txBody>
      </p:sp>
    </p:spTree>
    <p:extLst>
      <p:ext uri="{BB962C8B-B14F-4D97-AF65-F5344CB8AC3E}">
        <p14:creationId xmlns:p14="http://schemas.microsoft.com/office/powerpoint/2010/main" val="28754063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E21ABD2-6B75-3BEC-8DF9-ACDCA79CF311}"/>
              </a:ext>
            </a:extLst>
          </p:cNvPr>
          <p:cNvSpPr/>
          <p:nvPr/>
        </p:nvSpPr>
        <p:spPr>
          <a:xfrm>
            <a:off x="685800" y="2331720"/>
            <a:ext cx="2095500" cy="4953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Logging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148150B-4DF7-635C-678D-3C64C65DCF61}"/>
              </a:ext>
            </a:extLst>
          </p:cNvPr>
          <p:cNvSpPr/>
          <p:nvPr/>
        </p:nvSpPr>
        <p:spPr>
          <a:xfrm>
            <a:off x="3078480" y="2331720"/>
            <a:ext cx="7871460" cy="4953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logging.basicConfig</a:t>
            </a:r>
            <a:r>
              <a:rPr lang="en-GB" dirty="0"/>
              <a:t>(level=logging.INFO, format='%(asctime)s - %(levelname)s - %(message)s')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AD4292B-2452-A113-D7A8-0B1822A8FB85}"/>
              </a:ext>
            </a:extLst>
          </p:cNvPr>
          <p:cNvSpPr/>
          <p:nvPr/>
        </p:nvSpPr>
        <p:spPr>
          <a:xfrm>
            <a:off x="1227066" y="551913"/>
            <a:ext cx="9105654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CHEAT SHEET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C02CF1A-F9DA-F810-9A91-4790308ECE89}"/>
              </a:ext>
            </a:extLst>
          </p:cNvPr>
          <p:cNvSpPr/>
          <p:nvPr/>
        </p:nvSpPr>
        <p:spPr>
          <a:xfrm>
            <a:off x="685800" y="3037167"/>
            <a:ext cx="2095500" cy="4953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Debugger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EB1F1DA-979A-8D73-FAB5-90B92B50C8B5}"/>
              </a:ext>
            </a:extLst>
          </p:cNvPr>
          <p:cNvSpPr/>
          <p:nvPr/>
        </p:nvSpPr>
        <p:spPr>
          <a:xfrm>
            <a:off x="3078480" y="3037167"/>
            <a:ext cx="7871460" cy="4953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Set breakpoint: breakpoint() or import pdb; pdb.set_trace()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DD7D82E-AFF4-784F-20B8-8C72CBD27A96}"/>
              </a:ext>
            </a:extLst>
          </p:cNvPr>
          <p:cNvSpPr/>
          <p:nvPr/>
        </p:nvSpPr>
        <p:spPr>
          <a:xfrm>
            <a:off x="685800" y="3715821"/>
            <a:ext cx="2095500" cy="4953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Print Debugging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0FF07C-8B66-2A66-BADE-F48D64CE6F96}"/>
              </a:ext>
            </a:extLst>
          </p:cNvPr>
          <p:cNvSpPr/>
          <p:nvPr/>
        </p:nvSpPr>
        <p:spPr>
          <a:xfrm>
            <a:off x="3078480" y="3715821"/>
            <a:ext cx="7871460" cy="4953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Print variable state: print(f"Variable x: {x}")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1262F97-E7A2-B7D3-10BC-923CF26681E2}"/>
              </a:ext>
            </a:extLst>
          </p:cNvPr>
          <p:cNvSpPr/>
          <p:nvPr/>
        </p:nvSpPr>
        <p:spPr>
          <a:xfrm>
            <a:off x="685800" y="4437105"/>
            <a:ext cx="2095500" cy="4953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Exception Handling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BFC5D0D-04A4-E1BE-5917-873B834E5E78}"/>
              </a:ext>
            </a:extLst>
          </p:cNvPr>
          <p:cNvSpPr/>
          <p:nvPr/>
        </p:nvSpPr>
        <p:spPr>
          <a:xfrm>
            <a:off x="3078480" y="4437105"/>
            <a:ext cx="7871460" cy="4953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/>
              <a:t>Try-except block: try: ... except Exception as e: print(f"Error: {e}")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93D24C9-8272-F3C0-AA4F-3E56C91730BC}"/>
              </a:ext>
            </a:extLst>
          </p:cNvPr>
          <p:cNvSpPr/>
          <p:nvPr/>
        </p:nvSpPr>
        <p:spPr>
          <a:xfrm>
            <a:off x="685800" y="5126715"/>
            <a:ext cx="2095500" cy="4953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Assertions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DD6EC50-E64A-CFE5-E03F-8B76681A038F}"/>
              </a:ext>
            </a:extLst>
          </p:cNvPr>
          <p:cNvSpPr/>
          <p:nvPr/>
        </p:nvSpPr>
        <p:spPr>
          <a:xfrm>
            <a:off x="3078480" y="5126715"/>
            <a:ext cx="7871460" cy="4953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Assert condition: assert condition, "Error message if condition is False"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A17E09E-668A-E5D5-6D3F-1B10BF902350}"/>
              </a:ext>
            </a:extLst>
          </p:cNvPr>
          <p:cNvSpPr/>
          <p:nvPr/>
        </p:nvSpPr>
        <p:spPr>
          <a:xfrm>
            <a:off x="685800" y="5816325"/>
            <a:ext cx="2095500" cy="4953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VS Code Debugging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2ABA740-69F5-60A5-44A5-9856F6581D16}"/>
              </a:ext>
            </a:extLst>
          </p:cNvPr>
          <p:cNvSpPr/>
          <p:nvPr/>
        </p:nvSpPr>
        <p:spPr>
          <a:xfrm>
            <a:off x="3078480" y="5816325"/>
            <a:ext cx="7871460" cy="4953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Start debugger: F5 key or Run &gt; Start Debugging</a:t>
            </a:r>
          </a:p>
        </p:txBody>
      </p:sp>
    </p:spTree>
    <p:extLst>
      <p:ext uri="{BB962C8B-B14F-4D97-AF65-F5344CB8AC3E}">
        <p14:creationId xmlns:p14="http://schemas.microsoft.com/office/powerpoint/2010/main" val="21526175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63D8C48-F3CF-AD42-F008-A08881C98CF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01821" y="1300402"/>
            <a:ext cx="8279130" cy="598170"/>
          </a:xfrm>
        </p:spPr>
        <p:txBody>
          <a:bodyPr/>
          <a:lstStyle/>
          <a:p>
            <a:r>
              <a:rPr lang="en-US" sz="72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Feedback Survey</a:t>
            </a:r>
          </a:p>
          <a:p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C7206D-935B-78BD-D756-AAC3614954B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461100" y="3131819"/>
            <a:ext cx="9988199" cy="1227979"/>
          </a:xfrm>
        </p:spPr>
        <p:txBody>
          <a:bodyPr/>
          <a:lstStyle/>
          <a:p>
            <a:pPr marL="0" indent="0">
              <a:buNone/>
            </a:pPr>
            <a:r>
              <a:rPr lang="en-GB" sz="1800" u="sng" dirty="0">
                <a:solidFill>
                  <a:srgbClr val="467886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  <a:hlinkClick r:id="rId2"/>
              </a:rPr>
              <a:t>https://forms.office.com/e/GAEZ93D1yj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235634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E328C43-7712-B0C8-D2FE-F068792B978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965801" y="2526030"/>
            <a:ext cx="8279130" cy="598170"/>
          </a:xfrm>
        </p:spPr>
        <p:txBody>
          <a:bodyPr/>
          <a:lstStyle/>
          <a:p>
            <a:r>
              <a:rPr lang="en-GB" sz="8800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90161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AC208DE-D69E-B323-6ECB-C63E19D045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Learning Outcomes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F03C16-842D-D544-9A7A-16377DF7E79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56001" y="1794874"/>
            <a:ext cx="19695381" cy="6156430"/>
          </a:xfrm>
        </p:spPr>
        <p:txBody>
          <a:bodyPr/>
          <a:lstStyle/>
          <a:p>
            <a:pPr marL="0" indent="0">
              <a:buNone/>
            </a:pPr>
            <a:r>
              <a:rPr lang="en-GB" sz="2000" dirty="0">
                <a:solidFill>
                  <a:schemeClr val="accent1"/>
                </a:solidFill>
              </a:rPr>
              <a:t>1.	Understand and apply best practices for debugging in Python, including recognising different types of errors and their corresponding messages. </a:t>
            </a:r>
          </a:p>
          <a:p>
            <a:pPr marL="0" indent="0">
              <a:buNone/>
            </a:pPr>
            <a:r>
              <a:rPr lang="en-GB" sz="2000" dirty="0">
                <a:solidFill>
                  <a:schemeClr val="accent1"/>
                </a:solidFill>
              </a:rPr>
              <a:t>2.	Gain practical experience in identifying and fixing intentional bugs in provided code samples. </a:t>
            </a:r>
          </a:p>
          <a:p>
            <a:pPr marL="0" indent="0">
              <a:buNone/>
            </a:pPr>
            <a:r>
              <a:rPr lang="en-GB" sz="2000" dirty="0">
                <a:solidFill>
                  <a:schemeClr val="accent1"/>
                </a:solidFill>
              </a:rPr>
              <a:t>3.	Learn when and how to use various debugging approaches, including when to use tools like the VS Code debugger, when to add logging, and when to seek help appropriately. </a:t>
            </a:r>
          </a:p>
          <a:p>
            <a:pPr marL="0" indent="0">
              <a:buNone/>
            </a:pPr>
            <a:r>
              <a:rPr lang="en-GB" sz="2000" dirty="0">
                <a:solidFill>
                  <a:schemeClr val="accent1"/>
                </a:solidFill>
              </a:rPr>
              <a:t>4.	Develop skills in implementing error handling and logging in Python code and understand the importance of these practices. </a:t>
            </a:r>
          </a:p>
          <a:p>
            <a:pPr marL="0" indent="0">
              <a:buNone/>
            </a:pPr>
            <a:r>
              <a:rPr lang="en-GB" sz="2000" dirty="0">
                <a:solidFill>
                  <a:schemeClr val="accent1"/>
                </a:solidFill>
              </a:rPr>
              <a:t>5.	Recognise the importance of code refactoring and writing tests after fixing bugs to prevent future occurrences and improve code quality.</a:t>
            </a:r>
          </a:p>
        </p:txBody>
      </p:sp>
    </p:spTree>
    <p:extLst>
      <p:ext uri="{BB962C8B-B14F-4D97-AF65-F5344CB8AC3E}">
        <p14:creationId xmlns:p14="http://schemas.microsoft.com/office/powerpoint/2010/main" val="1850246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AA28A39-62C8-EB21-C847-A92FB46AC7C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Introduction to Debugging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98AB0480-2040-4D24-83E2-8E0E15EF6917}"/>
              </a:ext>
            </a:extLst>
          </p:cNvPr>
          <p:cNvSpPr>
            <a:spLocks noGrp="1" noChangeArrowheads="1"/>
          </p:cNvSpPr>
          <p:nvPr>
            <p:ph type="body" sz="quarter" idx="12"/>
          </p:nvPr>
        </p:nvSpPr>
        <p:spPr bwMode="auto">
          <a:xfrm>
            <a:off x="756001" y="2002752"/>
            <a:ext cx="7154523" cy="25237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dirty="0">
                <a:solidFill>
                  <a:schemeClr val="accent1"/>
                </a:solidFill>
              </a:rPr>
              <a:t>Debugging is the process of finding and fixing errors in code </a:t>
            </a:r>
            <a:br>
              <a:rPr lang="en-US" altLang="en-US" sz="2000" dirty="0">
                <a:solidFill>
                  <a:schemeClr val="accent1"/>
                </a:solidFill>
              </a:rPr>
            </a:br>
            <a:endParaRPr lang="en-US" altLang="en-US" sz="2000" dirty="0">
              <a:solidFill>
                <a:schemeClr val="accent1"/>
              </a:solidFill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dirty="0">
                <a:solidFill>
                  <a:schemeClr val="accent1"/>
                </a:solidFill>
              </a:rPr>
              <a:t>Essential skill for all developers </a:t>
            </a:r>
            <a:br>
              <a:rPr lang="en-US" altLang="en-US" sz="2000" dirty="0">
                <a:solidFill>
                  <a:schemeClr val="accent1"/>
                </a:solidFill>
              </a:rPr>
            </a:br>
            <a:endParaRPr lang="en-US" altLang="en-US" sz="2000" dirty="0">
              <a:solidFill>
                <a:schemeClr val="accent1"/>
              </a:solidFill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dirty="0">
                <a:solidFill>
                  <a:schemeClr val="accent1"/>
                </a:solidFill>
              </a:rPr>
              <a:t>Improves code quality and reliability </a:t>
            </a:r>
            <a:br>
              <a:rPr lang="en-US" altLang="en-US" sz="2000" dirty="0">
                <a:solidFill>
                  <a:schemeClr val="accent1"/>
                </a:solidFill>
              </a:rPr>
            </a:br>
            <a:endParaRPr lang="en-US" altLang="en-US" sz="2000" dirty="0">
              <a:solidFill>
                <a:schemeClr val="accent1"/>
              </a:solidFill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dirty="0">
                <a:solidFill>
                  <a:schemeClr val="accent1"/>
                </a:solidFill>
              </a:rPr>
              <a:t>Can be proactive or reactive </a:t>
            </a:r>
          </a:p>
        </p:txBody>
      </p:sp>
    </p:spTree>
    <p:extLst>
      <p:ext uri="{BB962C8B-B14F-4D97-AF65-F5344CB8AC3E}">
        <p14:creationId xmlns:p14="http://schemas.microsoft.com/office/powerpoint/2010/main" val="1125493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60AF702-7FE9-9779-87C7-9AE4B4B6D5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Debugging in the Context of AAA and TDD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F7BF2D5E-1EC1-D3A0-1FBD-187383C32C59}"/>
              </a:ext>
            </a:extLst>
          </p:cNvPr>
          <p:cNvSpPr>
            <a:spLocks noGrp="1" noChangeArrowheads="1"/>
          </p:cNvSpPr>
          <p:nvPr>
            <p:ph type="body" sz="quarter" idx="12"/>
          </p:nvPr>
        </p:nvSpPr>
        <p:spPr bwMode="auto">
          <a:xfrm>
            <a:off x="756001" y="2147941"/>
            <a:ext cx="5516254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000" dirty="0">
              <a:solidFill>
                <a:schemeClr val="accent1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000" dirty="0">
                <a:solidFill>
                  <a:schemeClr val="accent1"/>
                </a:solidFill>
              </a:rPr>
              <a:t>AAA: Arrange, Act, Assert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sz="2000" dirty="0">
              <a:solidFill>
                <a:schemeClr val="accent1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000" dirty="0">
                <a:solidFill>
                  <a:schemeClr val="accent1"/>
                </a:solidFill>
              </a:rPr>
              <a:t>TDD: Test-Driven Development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sz="2000" dirty="0">
              <a:solidFill>
                <a:schemeClr val="accent1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000" dirty="0">
                <a:solidFill>
                  <a:schemeClr val="accent1"/>
                </a:solidFill>
              </a:rPr>
              <a:t>Tests provide a framework for debugging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sz="2000" dirty="0">
              <a:solidFill>
                <a:schemeClr val="accent1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000" dirty="0">
                <a:solidFill>
                  <a:schemeClr val="accent1"/>
                </a:solidFill>
              </a:rPr>
              <a:t>Failed tests pinpoint where to start debugging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B1C19C0-5E26-42C2-728E-0FD630E51E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5231" y="2538406"/>
            <a:ext cx="5659799" cy="2155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187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0D7C718-095E-AECB-29B0-989CF979C9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When to Debug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768E1CE3-E0A5-D059-1CB9-4B18FB1CA6D1}"/>
              </a:ext>
            </a:extLst>
          </p:cNvPr>
          <p:cNvSpPr>
            <a:spLocks noGrp="1" noChangeArrowheads="1"/>
          </p:cNvSpPr>
          <p:nvPr>
            <p:ph type="body" sz="quarter" idx="12"/>
          </p:nvPr>
        </p:nvSpPr>
        <p:spPr bwMode="auto">
          <a:xfrm>
            <a:off x="679155" y="1865592"/>
            <a:ext cx="4216411" cy="25237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000" dirty="0">
                <a:solidFill>
                  <a:schemeClr val="accent1"/>
                </a:solidFill>
              </a:rPr>
              <a:t>During TDD cycle (when tests fail)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2000" dirty="0">
              <a:solidFill>
                <a:schemeClr val="accent1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000" dirty="0">
                <a:solidFill>
                  <a:schemeClr val="accent1"/>
                </a:solidFill>
              </a:rPr>
              <a:t>After implementing new features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2000" dirty="0">
              <a:solidFill>
                <a:schemeClr val="accent1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000" dirty="0">
                <a:solidFill>
                  <a:schemeClr val="accent1"/>
                </a:solidFill>
              </a:rPr>
              <a:t>In response to reported issues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2000" dirty="0">
              <a:solidFill>
                <a:schemeClr val="accent1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000" dirty="0">
                <a:solidFill>
                  <a:schemeClr val="accent1"/>
                </a:solidFill>
              </a:rPr>
              <a:t>During code reviews </a:t>
            </a:r>
          </a:p>
        </p:txBody>
      </p:sp>
      <p:pic>
        <p:nvPicPr>
          <p:cNvPr id="3076" name="Picture 4" descr="Software development life-cycle (SDLC) | by Artjoms Prokopiško | Medium">
            <a:extLst>
              <a:ext uri="{FF2B5EF4-FFF2-40B4-BE49-F238E27FC236}">
                <a16:creationId xmlns:a16="http://schemas.microsoft.com/office/drawing/2014/main" id="{89AAE2A7-2F86-490B-D0D0-E489F285C8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5566" y="1691640"/>
            <a:ext cx="7173550" cy="3601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65612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1F4F1CA-5FD8-6593-C0B5-37D59AB75DC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Types of Errors in Python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5BEA06A6-311C-5736-2FDF-291B2053D382}"/>
              </a:ext>
            </a:extLst>
          </p:cNvPr>
          <p:cNvSpPr>
            <a:spLocks noGrp="1" noChangeArrowheads="1"/>
          </p:cNvSpPr>
          <p:nvPr>
            <p:ph type="body" sz="quarter" idx="12"/>
          </p:nvPr>
        </p:nvSpPr>
        <p:spPr bwMode="auto">
          <a:xfrm>
            <a:off x="756001" y="1705451"/>
            <a:ext cx="5637179" cy="3447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000" dirty="0">
                <a:solidFill>
                  <a:schemeClr val="accent1"/>
                </a:solidFill>
              </a:rPr>
              <a:t>Syntax Errors: Invalid Python code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2000" dirty="0">
              <a:solidFill>
                <a:schemeClr val="accent1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000" dirty="0">
                <a:solidFill>
                  <a:schemeClr val="accent1"/>
                </a:solidFill>
              </a:rPr>
              <a:t>Runtime Errors: Occur during program execution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2000" dirty="0">
              <a:solidFill>
                <a:schemeClr val="accent1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000" dirty="0">
                <a:solidFill>
                  <a:schemeClr val="accent1"/>
                </a:solidFill>
              </a:rPr>
              <a:t>Logical Errors: Code runs but produces incorrect results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2000" dirty="0">
              <a:solidFill>
                <a:schemeClr val="accent1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000" dirty="0">
                <a:solidFill>
                  <a:schemeClr val="accent1"/>
                </a:solidFill>
              </a:rPr>
              <a:t>Each type requires different debugging approaches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72E8B67-C1C7-187D-2A0E-9F26A79AE5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4140" y="2117452"/>
            <a:ext cx="5532120" cy="2623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9822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717CF86-C6B8-28CB-687B-EF219A7BBE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Key Debugging Functions in Python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E9D954-1AA4-C506-75D1-479D7A13A8F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-1987199" y="1780516"/>
            <a:ext cx="14285879" cy="4664901"/>
          </a:xfrm>
        </p:spPr>
        <p:txBody>
          <a:bodyPr/>
          <a:lstStyle/>
          <a:p>
            <a:pPr marL="0" indent="0" algn="r">
              <a:buNone/>
            </a:pPr>
            <a:r>
              <a:rPr lang="en-GB" sz="1600" dirty="0">
                <a:solidFill>
                  <a:schemeClr val="accent1"/>
                </a:solidFill>
              </a:rPr>
              <a:t>Creates a custom logger object</a:t>
            </a:r>
          </a:p>
          <a:p>
            <a:pPr marL="0" indent="0" algn="r">
              <a:buNone/>
            </a:pPr>
            <a:r>
              <a:rPr lang="en-GB" sz="1600" dirty="0">
                <a:solidFill>
                  <a:schemeClr val="accent1"/>
                </a:solidFill>
              </a:rPr>
              <a:t>Setting Log Levels</a:t>
            </a:r>
            <a:br>
              <a:rPr lang="en-GB" sz="1600" dirty="0">
                <a:solidFill>
                  <a:schemeClr val="accent1"/>
                </a:solidFill>
              </a:rPr>
            </a:br>
            <a:r>
              <a:rPr lang="en-GB" sz="1600" dirty="0">
                <a:solidFill>
                  <a:schemeClr val="accent1"/>
                </a:solidFill>
              </a:rPr>
              <a:t>- Sets the minimum severity of messages to log</a:t>
            </a:r>
            <a:br>
              <a:rPr lang="en-GB" sz="1600" dirty="0">
                <a:solidFill>
                  <a:schemeClr val="accent1"/>
                </a:solidFill>
              </a:rPr>
            </a:br>
            <a:r>
              <a:rPr lang="en-GB" sz="1600" dirty="0">
                <a:solidFill>
                  <a:schemeClr val="accent1"/>
                </a:solidFill>
              </a:rPr>
              <a:t>- Levels: DEBUG, INFO, WARNING, ERROR, CRITICAL</a:t>
            </a:r>
          </a:p>
          <a:p>
            <a:pPr marL="0" indent="0" algn="r">
              <a:buNone/>
            </a:pPr>
            <a:r>
              <a:rPr lang="en-GB" sz="1600" dirty="0">
                <a:solidFill>
                  <a:schemeClr val="accent1"/>
                </a:solidFill>
              </a:rPr>
              <a:t>Creating File Handlers</a:t>
            </a:r>
          </a:p>
          <a:p>
            <a:pPr marL="0" indent="0" algn="r">
              <a:buNone/>
            </a:pPr>
            <a:endParaRPr lang="en-GB" sz="1600" dirty="0">
              <a:solidFill>
                <a:schemeClr val="accent1"/>
              </a:solidFill>
            </a:endParaRPr>
          </a:p>
          <a:p>
            <a:pPr marL="0" indent="0" algn="r">
              <a:buNone/>
            </a:pPr>
            <a:r>
              <a:rPr lang="en-GB" sz="1600" dirty="0">
                <a:solidFill>
                  <a:schemeClr val="accent1"/>
                </a:solidFill>
              </a:rPr>
              <a:t>Formatting Log Messages</a:t>
            </a:r>
          </a:p>
          <a:p>
            <a:pPr marL="0" indent="0" algn="r">
              <a:buNone/>
            </a:pPr>
            <a:endParaRPr lang="en-GB" sz="1600" dirty="0">
              <a:solidFill>
                <a:schemeClr val="accent1"/>
              </a:solidFill>
            </a:endParaRPr>
          </a:p>
          <a:p>
            <a:pPr marL="0" indent="0" algn="r">
              <a:buNone/>
            </a:pPr>
            <a:r>
              <a:rPr lang="en-GB" sz="1600" dirty="0">
                <a:solidFill>
                  <a:schemeClr val="accent1"/>
                </a:solidFill>
              </a:rPr>
              <a:t>Adding Handlers to Logger</a:t>
            </a:r>
          </a:p>
          <a:p>
            <a:pPr marL="0" indent="0" algn="r">
              <a:buNone/>
            </a:pPr>
            <a:endParaRPr lang="en-GB" sz="1600" dirty="0">
              <a:solidFill>
                <a:schemeClr val="accent1"/>
              </a:solidFill>
            </a:endParaRPr>
          </a:p>
          <a:p>
            <a:pPr marL="0" indent="0" algn="r">
              <a:buNone/>
            </a:pPr>
            <a:r>
              <a:rPr lang="en-GB" sz="1600" dirty="0">
                <a:solidFill>
                  <a:schemeClr val="accent1"/>
                </a:solidFill>
              </a:rPr>
              <a:t>Logging Messages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B115185-11BF-BA8E-14C0-894D729515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3230" y="1820852"/>
            <a:ext cx="3057547" cy="4857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55952B7-C3B4-5A3B-AF3F-39115B5F38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3230" y="2516183"/>
            <a:ext cx="2419368" cy="27622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91ACEF9-F10B-A8FD-1654-26079268E1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63230" y="3001962"/>
            <a:ext cx="3571901" cy="29527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91E76B7-13B7-343A-B313-62B407D6DE4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63230" y="3506791"/>
            <a:ext cx="5343564" cy="43815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06983C4-4F22-7034-E075-CAFFA2716FF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63230" y="4112967"/>
            <a:ext cx="2457468" cy="26670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B3671F8-1915-62A6-5817-160BBE66798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63230" y="4642177"/>
            <a:ext cx="3228999" cy="752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3059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9C69993-3D48-B069-710A-64B45568BF6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Debugging Best Practices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72635021-7D9A-A5AD-1CDD-4E6BF51DDF10}"/>
              </a:ext>
            </a:extLst>
          </p:cNvPr>
          <p:cNvSpPr>
            <a:spLocks noGrp="1" noChangeArrowheads="1"/>
          </p:cNvSpPr>
          <p:nvPr>
            <p:ph type="body" sz="quarter" idx="12"/>
          </p:nvPr>
        </p:nvSpPr>
        <p:spPr bwMode="auto">
          <a:xfrm>
            <a:off x="756001" y="1843950"/>
            <a:ext cx="5846472" cy="3170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000" dirty="0">
              <a:solidFill>
                <a:schemeClr val="accent1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000" dirty="0">
                <a:solidFill>
                  <a:schemeClr val="accent1"/>
                </a:solidFill>
              </a:rPr>
              <a:t>Read and understand error messages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2000" dirty="0">
              <a:solidFill>
                <a:schemeClr val="accent1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000" dirty="0">
                <a:solidFill>
                  <a:schemeClr val="accent1"/>
                </a:solidFill>
              </a:rPr>
              <a:t>Use print statements strategically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2000" dirty="0">
              <a:solidFill>
                <a:schemeClr val="accent1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000" dirty="0">
                <a:solidFill>
                  <a:schemeClr val="accent1"/>
                </a:solidFill>
              </a:rPr>
              <a:t>Utilize debugging tools (e.g., VS Code debugger)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2000" dirty="0">
                <a:solidFill>
                  <a:schemeClr val="accent1"/>
                </a:solidFill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000" dirty="0">
                <a:solidFill>
                  <a:schemeClr val="accent1"/>
                </a:solidFill>
              </a:rPr>
              <a:t>Implement logging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2000" dirty="0">
              <a:solidFill>
                <a:schemeClr val="accent1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000" dirty="0">
                <a:solidFill>
                  <a:schemeClr val="accent1"/>
                </a:solidFill>
              </a:rPr>
              <a:t>Leverage unit tests for debugging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CE9F53E-F39F-045C-3723-B202B12742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2565" y="1944171"/>
            <a:ext cx="5574197" cy="353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6547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E4826AC-B06A-0454-6823-F096DAC8C1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Exercise 1: Debugging with Error Logging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3F93344-724D-A537-86D4-C5C78D60529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432560" y="2763831"/>
            <a:ext cx="16062959" cy="3089488"/>
          </a:xfrm>
        </p:spPr>
        <p:txBody>
          <a:bodyPr/>
          <a:lstStyle/>
          <a:p>
            <a:pPr marL="0" indent="0">
              <a:buNone/>
            </a:pPr>
            <a:r>
              <a:rPr lang="en-GB" sz="2800" b="1" dirty="0">
                <a:solidFill>
                  <a:srgbClr val="FF0000"/>
                </a:solidFill>
              </a:rPr>
              <a:t>https://github.com/Gromm21xx/debugging.git</a:t>
            </a:r>
          </a:p>
        </p:txBody>
      </p:sp>
    </p:spTree>
    <p:extLst>
      <p:ext uri="{BB962C8B-B14F-4D97-AF65-F5344CB8AC3E}">
        <p14:creationId xmlns:p14="http://schemas.microsoft.com/office/powerpoint/2010/main" val="22355936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4160</TotalTime>
  <Words>567</Words>
  <Application>Microsoft Office PowerPoint</Application>
  <PresentationFormat>Widescreen</PresentationFormat>
  <Paragraphs>111</Paragraphs>
  <Slides>16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Aptos</vt:lpstr>
      <vt:lpstr>Aptos Display</vt:lpstr>
      <vt:lpstr>Arial</vt:lpstr>
      <vt:lpstr>Helvetica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Chelsea Smalley</dc:creator>
  <cp:lastModifiedBy>Chelsea Smalley</cp:lastModifiedBy>
  <cp:revision>3</cp:revision>
  <dcterms:created xsi:type="dcterms:W3CDTF">2024-06-26T10:03:14Z</dcterms:created>
  <dcterms:modified xsi:type="dcterms:W3CDTF">2024-07-31T11:40:48Z</dcterms:modified>
</cp:coreProperties>
</file>