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478D70-4421-4369-A0CC-60C2649DCB80}">
  <a:tblStyle styleId="{D5478D70-4421-4369-A0CC-60C2649DCB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CenturyGothic-regular.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de9246cc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de9246cc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de9246cc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de9246cc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de9246cc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de9246cc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de9246cc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de9246cc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de9246cc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de9246cc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de9246cc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de9246cc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de9246cc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de9246cc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de9246cc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de9246cc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de9246cc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de9246cc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de9246cc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de9246cc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de9246cc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de9246cc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de9246cc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de9246cc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Skip-team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1200"/>
              </a:spcAft>
              <a:buNone/>
            </a:pPr>
            <a:r>
              <a:rPr lang="uk" sz="3000">
                <a:latin typeface="Times New Roman"/>
                <a:ea typeface="Times New Roman"/>
                <a:cs typeface="Times New Roman"/>
                <a:sym typeface="Times New Roman"/>
              </a:rPr>
              <a:t>З</a:t>
            </a:r>
            <a:r>
              <a:rPr lang="uk" sz="3000">
                <a:latin typeface="Times New Roman"/>
                <a:ea typeface="Times New Roman"/>
                <a:cs typeface="Times New Roman"/>
                <a:sym typeface="Times New Roman"/>
              </a:rPr>
              <a:t>агальні вимоги до аплікації</a:t>
            </a:r>
            <a:endParaRPr sz="3000">
              <a:latin typeface="Times New Roman"/>
              <a:ea typeface="Times New Roman"/>
              <a:cs typeface="Times New Roman"/>
              <a:sym typeface="Times New Roman"/>
            </a:endParaRPr>
          </a:p>
        </p:txBody>
      </p:sp>
      <p:sp>
        <p:nvSpPr>
          <p:cNvPr id="198" name="Google Shape;19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Font typeface="Times New Roman"/>
              <a:buChar char="●"/>
            </a:pPr>
            <a:r>
              <a:rPr lang="uk" sz="1700">
                <a:latin typeface="Times New Roman"/>
                <a:ea typeface="Times New Roman"/>
                <a:cs typeface="Times New Roman"/>
                <a:sym typeface="Times New Roman"/>
              </a:rPr>
              <a:t>Швидке отримання студентами та викладачами даних про оцінки та у випадку викладачів можливість виставляти та редагувати бали;</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uk" sz="1700">
                <a:latin typeface="Times New Roman"/>
                <a:ea typeface="Times New Roman"/>
                <a:cs typeface="Times New Roman"/>
                <a:sym typeface="Times New Roman"/>
              </a:rPr>
              <a:t>Аплікація повинна бути легка для використання та мати інтуїтивно зрозумілий інтерфейс;</a:t>
            </a:r>
            <a:endParaRPr sz="17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152600" y="411050"/>
            <a:ext cx="7038900" cy="914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uk" sz="2500">
                <a:latin typeface="Times New Roman"/>
                <a:ea typeface="Times New Roman"/>
                <a:cs typeface="Times New Roman"/>
                <a:sym typeface="Times New Roman"/>
              </a:rPr>
              <a:t>Опис юзерів аплікації, їх потреби та функціонал.</a:t>
            </a:r>
            <a:endParaRPr sz="2500">
              <a:latin typeface="Times New Roman"/>
              <a:ea typeface="Times New Roman"/>
              <a:cs typeface="Times New Roman"/>
              <a:sym typeface="Times New Roman"/>
            </a:endParaRPr>
          </a:p>
        </p:txBody>
      </p:sp>
      <p:graphicFrame>
        <p:nvGraphicFramePr>
          <p:cNvPr id="204" name="Google Shape;204;p23"/>
          <p:cNvGraphicFramePr/>
          <p:nvPr/>
        </p:nvGraphicFramePr>
        <p:xfrm>
          <a:off x="1152600" y="1498225"/>
          <a:ext cx="3000000" cy="3000000"/>
        </p:xfrm>
        <a:graphic>
          <a:graphicData uri="http://schemas.openxmlformats.org/drawingml/2006/table">
            <a:tbl>
              <a:tblPr>
                <a:noFill/>
                <a:tableStyleId>{D5478D70-4421-4369-A0CC-60C2649DCB80}</a:tableStyleId>
              </a:tblPr>
              <a:tblGrid>
                <a:gridCol w="1259550"/>
                <a:gridCol w="5979450"/>
              </a:tblGrid>
              <a:tr h="932175">
                <a:tc>
                  <a:txBody>
                    <a:bodyPr/>
                    <a:lstStyle/>
                    <a:p>
                      <a:pPr indent="0" lvl="0" marL="0" rtl="0" algn="just">
                        <a:spcBef>
                          <a:spcPts val="0"/>
                        </a:spcBef>
                        <a:spcAft>
                          <a:spcPts val="0"/>
                        </a:spcAft>
                        <a:buNone/>
                      </a:pPr>
                      <a:r>
                        <a:rPr lang="uk" sz="1600">
                          <a:solidFill>
                            <a:schemeClr val="lt1"/>
                          </a:solidFill>
                          <a:latin typeface="Times New Roman"/>
                          <a:ea typeface="Times New Roman"/>
                          <a:cs typeface="Times New Roman"/>
                          <a:sym typeface="Times New Roman"/>
                        </a:rPr>
                        <a:t>Користувач</a:t>
                      </a:r>
                      <a:endParaRPr sz="1600">
                        <a:solidFill>
                          <a:schemeClr val="lt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uk" sz="1600">
                          <a:solidFill>
                            <a:schemeClr val="lt1"/>
                          </a:solidFill>
                          <a:latin typeface="Times New Roman"/>
                          <a:ea typeface="Times New Roman"/>
                          <a:cs typeface="Times New Roman"/>
                          <a:sym typeface="Times New Roman"/>
                        </a:rPr>
                        <a:t>Потреби та функціонал</a:t>
                      </a:r>
                      <a:endParaRPr sz="1600">
                        <a:solidFill>
                          <a:schemeClr val="lt1"/>
                        </a:solidFill>
                        <a:latin typeface="Times New Roman"/>
                        <a:ea typeface="Times New Roman"/>
                        <a:cs typeface="Times New Roman"/>
                        <a:sym typeface="Times New Roman"/>
                      </a:endParaRPr>
                    </a:p>
                  </a:txBody>
                  <a:tcPr marT="91425" marB="91425" marR="91425" marL="91425" anchor="ctr"/>
                </a:tc>
              </a:tr>
              <a:tr h="984025">
                <a:tc>
                  <a:txBody>
                    <a:bodyPr/>
                    <a:lstStyle/>
                    <a:p>
                      <a:pPr indent="0" lvl="0" marL="0" rtl="0" algn="just">
                        <a:spcBef>
                          <a:spcPts val="0"/>
                        </a:spcBef>
                        <a:spcAft>
                          <a:spcPts val="0"/>
                        </a:spcAft>
                        <a:buNone/>
                      </a:pPr>
                      <a:r>
                        <a:rPr lang="uk" sz="1600">
                          <a:solidFill>
                            <a:schemeClr val="lt1"/>
                          </a:solidFill>
                          <a:latin typeface="Times New Roman"/>
                          <a:ea typeface="Times New Roman"/>
                          <a:cs typeface="Times New Roman"/>
                          <a:sym typeface="Times New Roman"/>
                        </a:rPr>
                        <a:t>Гість</a:t>
                      </a:r>
                      <a:endParaRPr sz="1600">
                        <a:solidFill>
                          <a:schemeClr val="lt1"/>
                        </a:solidFill>
                        <a:latin typeface="Times New Roman"/>
                        <a:ea typeface="Times New Roman"/>
                        <a:cs typeface="Times New Roman"/>
                        <a:sym typeface="Times New Roman"/>
                      </a:endParaRPr>
                    </a:p>
                  </a:txBody>
                  <a:tcPr marT="91425" marB="91425" marR="91425" marL="91425" anchor="ctr"/>
                </a:tc>
                <a:tc>
                  <a:txBody>
                    <a:bodyPr/>
                    <a:lstStyle/>
                    <a:p>
                      <a:pPr indent="0" lvl="0" marL="0" rtl="0" algn="just">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uk" sz="1600">
                          <a:solidFill>
                            <a:schemeClr val="lt1"/>
                          </a:solidFill>
                          <a:latin typeface="Times New Roman"/>
                          <a:ea typeface="Times New Roman"/>
                          <a:cs typeface="Times New Roman"/>
                          <a:sym typeface="Times New Roman"/>
                        </a:rPr>
                        <a:t>Користувач, який не увійшов у систему, може зареєструватися та увійти.</a:t>
                      </a:r>
                      <a:endParaRPr sz="16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chemeClr val="lt1"/>
                        </a:solidFill>
                        <a:latin typeface="Times New Roman"/>
                        <a:ea typeface="Times New Roman"/>
                        <a:cs typeface="Times New Roman"/>
                        <a:sym typeface="Times New Roman"/>
                      </a:endParaRPr>
                    </a:p>
                  </a:txBody>
                  <a:tcPr marT="91425" marB="91425" marR="91425" marL="91425" anchor="ctr"/>
                </a:tc>
              </a:tr>
              <a:tr h="992675">
                <a:tc>
                  <a:txBody>
                    <a:bodyPr/>
                    <a:lstStyle/>
                    <a:p>
                      <a:pPr indent="0" lvl="0" marL="0" rtl="0" algn="just">
                        <a:spcBef>
                          <a:spcPts val="0"/>
                        </a:spcBef>
                        <a:spcAft>
                          <a:spcPts val="0"/>
                        </a:spcAft>
                        <a:buNone/>
                      </a:pPr>
                      <a:r>
                        <a:rPr lang="uk" sz="1600">
                          <a:solidFill>
                            <a:schemeClr val="lt1"/>
                          </a:solidFill>
                          <a:latin typeface="Times New Roman"/>
                          <a:ea typeface="Times New Roman"/>
                          <a:cs typeface="Times New Roman"/>
                          <a:sym typeface="Times New Roman"/>
                        </a:rPr>
                        <a:t>Студент</a:t>
                      </a:r>
                      <a:endParaRPr sz="1600">
                        <a:solidFill>
                          <a:schemeClr val="lt1"/>
                        </a:solidFill>
                        <a:latin typeface="Times New Roman"/>
                        <a:ea typeface="Times New Roman"/>
                        <a:cs typeface="Times New Roman"/>
                        <a:sym typeface="Times New Roman"/>
                      </a:endParaRPr>
                    </a:p>
                  </a:txBody>
                  <a:tcPr marT="91425" marB="91425" marR="91425" marL="91425" anchor="ctr"/>
                </a:tc>
                <a:tc>
                  <a:txBody>
                    <a:bodyPr/>
                    <a:lstStyle/>
                    <a:p>
                      <a:pPr indent="0" lvl="0" marL="0" rtl="0" algn="just">
                        <a:spcBef>
                          <a:spcPts val="0"/>
                        </a:spcBef>
                        <a:spcAft>
                          <a:spcPts val="0"/>
                        </a:spcAft>
                        <a:buNone/>
                      </a:pPr>
                      <a:r>
                        <a:rPr lang="uk" sz="1600">
                          <a:solidFill>
                            <a:schemeClr val="lt1"/>
                          </a:solidFill>
                          <a:latin typeface="Times New Roman"/>
                          <a:ea typeface="Times New Roman"/>
                          <a:cs typeface="Times New Roman"/>
                          <a:sym typeface="Times New Roman"/>
                        </a:rPr>
                        <a:t>Користувач, який може переглядати власну інформацію, власні бали, </a:t>
                      </a:r>
                      <a:r>
                        <a:rPr lang="uk" sz="1600">
                          <a:solidFill>
                            <a:schemeClr val="lt1"/>
                          </a:solidFill>
                          <a:latin typeface="Times New Roman"/>
                          <a:ea typeface="Times New Roman"/>
                          <a:cs typeface="Times New Roman"/>
                          <a:sym typeface="Times New Roman"/>
                        </a:rPr>
                        <a:t>бали</a:t>
                      </a:r>
                      <a:r>
                        <a:rPr lang="uk" sz="1600">
                          <a:solidFill>
                            <a:schemeClr val="lt1"/>
                          </a:solidFill>
                          <a:latin typeface="Times New Roman"/>
                          <a:ea typeface="Times New Roman"/>
                          <a:cs typeface="Times New Roman"/>
                          <a:sym typeface="Times New Roman"/>
                        </a:rPr>
                        <a:t> групи, список предметів, список викладачів. Може змінити свій пароль.</a:t>
                      </a:r>
                      <a:endParaRPr sz="16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chemeClr val="lt1"/>
                        </a:solidFill>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152600" y="419675"/>
            <a:ext cx="7038900" cy="9141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1200"/>
              </a:spcAft>
              <a:buNone/>
            </a:pPr>
            <a:r>
              <a:rPr lang="uk" sz="2500">
                <a:latin typeface="Times New Roman"/>
                <a:ea typeface="Times New Roman"/>
                <a:cs typeface="Times New Roman"/>
                <a:sym typeface="Times New Roman"/>
              </a:rPr>
              <a:t>Опис юзерів аплікації, їх потреби та функціонал.</a:t>
            </a:r>
            <a:endParaRPr/>
          </a:p>
        </p:txBody>
      </p:sp>
      <p:graphicFrame>
        <p:nvGraphicFramePr>
          <p:cNvPr id="210" name="Google Shape;210;p24"/>
          <p:cNvGraphicFramePr/>
          <p:nvPr/>
        </p:nvGraphicFramePr>
        <p:xfrm>
          <a:off x="1152600" y="1489550"/>
          <a:ext cx="3000000" cy="3000000"/>
        </p:xfrm>
        <a:graphic>
          <a:graphicData uri="http://schemas.openxmlformats.org/drawingml/2006/table">
            <a:tbl>
              <a:tblPr>
                <a:noFill/>
                <a:tableStyleId>{D5478D70-4421-4369-A0CC-60C2649DCB80}</a:tableStyleId>
              </a:tblPr>
              <a:tblGrid>
                <a:gridCol w="1250900"/>
                <a:gridCol w="5988100"/>
              </a:tblGrid>
              <a:tr h="932175">
                <a:tc>
                  <a:txBody>
                    <a:bodyPr/>
                    <a:lstStyle/>
                    <a:p>
                      <a:pPr indent="0" lvl="0" marL="0" rtl="0" algn="just">
                        <a:spcBef>
                          <a:spcPts val="0"/>
                        </a:spcBef>
                        <a:spcAft>
                          <a:spcPts val="0"/>
                        </a:spcAft>
                        <a:buNone/>
                      </a:pPr>
                      <a:r>
                        <a:rPr lang="uk" sz="1600">
                          <a:solidFill>
                            <a:schemeClr val="lt1"/>
                          </a:solidFill>
                          <a:latin typeface="Times New Roman"/>
                          <a:ea typeface="Times New Roman"/>
                          <a:cs typeface="Times New Roman"/>
                          <a:sym typeface="Times New Roman"/>
                        </a:rPr>
                        <a:t>Користувач</a:t>
                      </a:r>
                      <a:endParaRPr sz="1600">
                        <a:solidFill>
                          <a:schemeClr val="lt1"/>
                        </a:solidFill>
                        <a:latin typeface="Times New Roman"/>
                        <a:ea typeface="Times New Roman"/>
                        <a:cs typeface="Times New Roman"/>
                        <a:sym typeface="Times New Roman"/>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uk" sz="1600">
                          <a:solidFill>
                            <a:schemeClr val="lt1"/>
                          </a:solidFill>
                          <a:latin typeface="Times New Roman"/>
                          <a:ea typeface="Times New Roman"/>
                          <a:cs typeface="Times New Roman"/>
                          <a:sym typeface="Times New Roman"/>
                        </a:rPr>
                        <a:t>Потреби та функціонал</a:t>
                      </a:r>
                      <a:endParaRPr/>
                    </a:p>
                  </a:txBody>
                  <a:tcPr marT="91425" marB="91425" marR="91425" marL="91425" anchor="ctr">
                    <a:lnB cap="flat" cmpd="sng" w="9525">
                      <a:solidFill>
                        <a:srgbClr val="9E9E9E"/>
                      </a:solidFill>
                      <a:prstDash val="solid"/>
                      <a:round/>
                      <a:headEnd len="sm" w="sm" type="none"/>
                      <a:tailEnd len="sm" w="sm" type="none"/>
                    </a:lnB>
                  </a:tcPr>
                </a:tc>
              </a:tr>
              <a:tr h="1230250">
                <a:tc>
                  <a:txBody>
                    <a:bodyPr/>
                    <a:lstStyle/>
                    <a:p>
                      <a:pPr indent="0" lvl="0" marL="0" rtl="0" algn="just">
                        <a:spcBef>
                          <a:spcPts val="0"/>
                        </a:spcBef>
                        <a:spcAft>
                          <a:spcPts val="0"/>
                        </a:spcAft>
                        <a:buNone/>
                      </a:pPr>
                      <a:r>
                        <a:rPr lang="uk" sz="1600">
                          <a:solidFill>
                            <a:schemeClr val="lt1"/>
                          </a:solidFill>
                          <a:latin typeface="Times New Roman"/>
                          <a:ea typeface="Times New Roman"/>
                          <a:cs typeface="Times New Roman"/>
                          <a:sym typeface="Times New Roman"/>
                        </a:rPr>
                        <a:t>Лектор</a:t>
                      </a:r>
                      <a:endParaRPr sz="1600">
                        <a:solidFill>
                          <a:schemeClr val="lt1"/>
                        </a:solidFill>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uk" sz="1500">
                          <a:solidFill>
                            <a:schemeClr val="lt1"/>
                          </a:solidFill>
                          <a:latin typeface="Times New Roman"/>
                          <a:ea typeface="Times New Roman"/>
                          <a:cs typeface="Times New Roman"/>
                          <a:sym typeface="Times New Roman"/>
                        </a:rPr>
                        <a:t>Користувач, який може переглянути список предметів, список груп, бал студента. Може поставити оцінки із предмету, який викладає. Можна змінити пароль.</a:t>
                      </a:r>
                      <a:endParaRPr sz="1600">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74800">
                <a:tc>
                  <a:txBody>
                    <a:bodyPr/>
                    <a:lstStyle/>
                    <a:p>
                      <a:pPr indent="0" lvl="0" marL="0" rtl="0" algn="just">
                        <a:spcBef>
                          <a:spcPts val="0"/>
                        </a:spcBef>
                        <a:spcAft>
                          <a:spcPts val="0"/>
                        </a:spcAft>
                        <a:buNone/>
                      </a:pPr>
                      <a:r>
                        <a:rPr lang="uk" sz="1600">
                          <a:solidFill>
                            <a:schemeClr val="lt1"/>
                          </a:solidFill>
                          <a:latin typeface="Times New Roman"/>
                          <a:ea typeface="Times New Roman"/>
                          <a:cs typeface="Times New Roman"/>
                          <a:sym typeface="Times New Roman"/>
                        </a:rPr>
                        <a:t>Адмін</a:t>
                      </a:r>
                      <a:endParaRPr sz="1600">
                        <a:solidFill>
                          <a:schemeClr val="lt1"/>
                        </a:solidFill>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uk" sz="1500">
                          <a:solidFill>
                            <a:schemeClr val="lt1"/>
                          </a:solidFill>
                          <a:latin typeface="Times New Roman"/>
                          <a:ea typeface="Times New Roman"/>
                          <a:cs typeface="Times New Roman"/>
                          <a:sym typeface="Times New Roman"/>
                        </a:rPr>
                        <a:t>Користувач, який має доступ до інформації про студента та викладача та може зміни її. Може керувати реєстрацією користувача. Може змінити свій пароль.</a:t>
                      </a:r>
                      <a:endParaRPr sz="15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chemeClr val="lt1"/>
                        </a:solidFill>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idx="1" type="body"/>
          </p:nvPr>
        </p:nvSpPr>
        <p:spPr>
          <a:xfrm>
            <a:off x="1434450" y="1218900"/>
            <a:ext cx="6275100" cy="2705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uk" sz="3000">
                <a:latin typeface="Times New Roman"/>
                <a:ea typeface="Times New Roman"/>
                <a:cs typeface="Times New Roman"/>
                <a:sym typeface="Times New Roman"/>
              </a:rPr>
              <a:t>Дякую за увагу!</a:t>
            </a:r>
            <a:endParaRPr sz="3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3000">
                <a:latin typeface="Times New Roman"/>
                <a:ea typeface="Times New Roman"/>
                <a:cs typeface="Times New Roman"/>
                <a:sym typeface="Times New Roman"/>
              </a:rPr>
              <a:t>Ціль аплікації</a:t>
            </a:r>
            <a:endParaRPr sz="3000">
              <a:latin typeface="Times New Roman"/>
              <a:ea typeface="Times New Roman"/>
              <a:cs typeface="Times New Roman"/>
              <a:sym typeface="Times New Roman"/>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38100" rtl="0" algn="just">
              <a:lnSpc>
                <a:spcPct val="128571"/>
              </a:lnSpc>
              <a:spcBef>
                <a:spcPts val="0"/>
              </a:spcBef>
              <a:spcAft>
                <a:spcPts val="0"/>
              </a:spcAft>
              <a:buNone/>
            </a:pPr>
            <a:r>
              <a:rPr lang="uk" sz="1600">
                <a:latin typeface="Times New Roman"/>
                <a:ea typeface="Times New Roman"/>
                <a:cs typeface="Times New Roman"/>
                <a:sym typeface="Times New Roman"/>
              </a:rPr>
              <a:t>Мета проекту – забезпечити простий та зручний спосіб відстеження успішність студентів. Система діє для авторизованих користувачів і надає їм доступ до таких дій: переглядати </a:t>
            </a:r>
            <a:r>
              <a:rPr lang="uk" sz="1600">
                <a:latin typeface="Times New Roman"/>
                <a:ea typeface="Times New Roman"/>
                <a:cs typeface="Times New Roman"/>
                <a:sym typeface="Times New Roman"/>
              </a:rPr>
              <a:t>успішність</a:t>
            </a:r>
            <a:r>
              <a:rPr lang="uk" sz="1600">
                <a:latin typeface="Times New Roman"/>
                <a:ea typeface="Times New Roman"/>
                <a:cs typeface="Times New Roman"/>
                <a:sym typeface="Times New Roman"/>
              </a:rPr>
              <a:t> конкретного студента або групи, переглядати предмети та списки викладачів, виставляти оцінки за предмети (функціонал для викладачів), керувати своїми особистими даними.</a:t>
            </a:r>
            <a:endParaRPr sz="16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2000">
                <a:latin typeface="Century Gothic"/>
                <a:ea typeface="Century Gothic"/>
                <a:cs typeface="Century Gothic"/>
                <a:sym typeface="Century Gothic"/>
              </a:rPr>
              <a:t>Аналіз ринку</a:t>
            </a:r>
            <a:endParaRPr sz="2000">
              <a:latin typeface="Century Gothic"/>
              <a:ea typeface="Century Gothic"/>
              <a:cs typeface="Century Gothic"/>
              <a:sym typeface="Century Gothic"/>
            </a:endParaRPr>
          </a:p>
        </p:txBody>
      </p:sp>
      <p:sp>
        <p:nvSpPr>
          <p:cNvPr id="147" name="Google Shape;147;p15"/>
          <p:cNvSpPr txBox="1"/>
          <p:nvPr>
            <p:ph idx="1" type="body"/>
          </p:nvPr>
        </p:nvSpPr>
        <p:spPr>
          <a:xfrm>
            <a:off x="1297500" y="1409050"/>
            <a:ext cx="7260600" cy="3069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uk" sz="1600">
                <a:latin typeface="Times New Roman"/>
                <a:ea typeface="Times New Roman"/>
                <a:cs typeface="Times New Roman"/>
                <a:sym typeface="Times New Roman"/>
              </a:rPr>
              <a:t>Проаналізувавши ринок можна сказати, що програми такого типу найчастіше використовуються закладами вищої освіти для надання доступу студентам до їх поточної успішності.</a:t>
            </a:r>
            <a:endParaRPr sz="1600">
              <a:latin typeface="Times New Roman"/>
              <a:ea typeface="Times New Roman"/>
              <a:cs typeface="Times New Roman"/>
              <a:sym typeface="Times New Roman"/>
            </a:endParaRPr>
          </a:p>
        </p:txBody>
      </p:sp>
      <p:pic>
        <p:nvPicPr>
          <p:cNvPr id="148" name="Google Shape;148;p15"/>
          <p:cNvPicPr preferRelativeResize="0"/>
          <p:nvPr/>
        </p:nvPicPr>
        <p:blipFill rotWithShape="1">
          <a:blip r:embed="rId3">
            <a:alphaModFix/>
          </a:blip>
          <a:srcRect b="4711" l="0" r="24259" t="6722"/>
          <a:stretch/>
        </p:blipFill>
        <p:spPr>
          <a:xfrm>
            <a:off x="4183950" y="2074700"/>
            <a:ext cx="4296326" cy="2826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3000">
                <a:latin typeface="Times New Roman"/>
                <a:ea typeface="Times New Roman"/>
                <a:cs typeface="Times New Roman"/>
                <a:sym typeface="Times New Roman"/>
              </a:rPr>
              <a:t>Описати подібних програм</a:t>
            </a:r>
            <a:endParaRPr sz="3000">
              <a:latin typeface="Times New Roman"/>
              <a:ea typeface="Times New Roman"/>
              <a:cs typeface="Times New Roman"/>
              <a:sym typeface="Times New Roman"/>
            </a:endParaRPr>
          </a:p>
        </p:txBody>
      </p:sp>
      <p:sp>
        <p:nvSpPr>
          <p:cNvPr id="154" name="Google Shape;154;p16"/>
          <p:cNvSpPr txBox="1"/>
          <p:nvPr>
            <p:ph idx="1" type="body"/>
          </p:nvPr>
        </p:nvSpPr>
        <p:spPr>
          <a:xfrm>
            <a:off x="4451925" y="1567550"/>
            <a:ext cx="38844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uk" sz="1600">
                <a:latin typeface="Times New Roman"/>
                <a:ea typeface="Times New Roman"/>
                <a:cs typeface="Times New Roman"/>
                <a:sym typeface="Times New Roman"/>
              </a:rPr>
              <a:t>Одним із прикладів такої аплікації є система Деканат Львівського національного імені Івана Франка. Ця система надає можливість викладачам виставляти та редагувати бали студентів та переглядати їх успішність. Також викладачі мають можливість перегляду своїх курсів та груп, які відвідують ці курси.</a:t>
            </a:r>
            <a:endParaRPr sz="1600">
              <a:latin typeface="Times New Roman"/>
              <a:ea typeface="Times New Roman"/>
              <a:cs typeface="Times New Roman"/>
              <a:sym typeface="Times New Roman"/>
            </a:endParaRPr>
          </a:p>
        </p:txBody>
      </p:sp>
      <p:pic>
        <p:nvPicPr>
          <p:cNvPr id="155" name="Google Shape;155;p16"/>
          <p:cNvPicPr preferRelativeResize="0"/>
          <p:nvPr/>
        </p:nvPicPr>
        <p:blipFill rotWithShape="1">
          <a:blip r:embed="rId3">
            <a:alphaModFix/>
          </a:blip>
          <a:srcRect b="4531" l="0" r="447" t="7657"/>
          <a:stretch/>
        </p:blipFill>
        <p:spPr>
          <a:xfrm>
            <a:off x="423550" y="1941125"/>
            <a:ext cx="3806102" cy="1888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3000">
                <a:latin typeface="Times New Roman"/>
                <a:ea typeface="Times New Roman"/>
                <a:cs typeface="Times New Roman"/>
                <a:sym typeface="Times New Roman"/>
              </a:rPr>
              <a:t>Описати подібних програм</a:t>
            </a:r>
            <a:endParaRPr/>
          </a:p>
        </p:txBody>
      </p:sp>
      <p:sp>
        <p:nvSpPr>
          <p:cNvPr id="161" name="Google Shape;161;p17"/>
          <p:cNvSpPr txBox="1"/>
          <p:nvPr>
            <p:ph idx="1" type="body"/>
          </p:nvPr>
        </p:nvSpPr>
        <p:spPr>
          <a:xfrm>
            <a:off x="1254275" y="1567550"/>
            <a:ext cx="33792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uk" sz="1600">
                <a:latin typeface="Times New Roman"/>
                <a:ea typeface="Times New Roman"/>
                <a:cs typeface="Times New Roman"/>
                <a:sym typeface="Times New Roman"/>
              </a:rPr>
              <a:t>Щодо можливостей студентів, система Деканат надає доступ до поточної успішності, семестрових балів та статистики оцінок. Також студент має змогу переглядати наукову активність та заборгованості. </a:t>
            </a:r>
            <a:endParaRPr sz="1600">
              <a:latin typeface="Times New Roman"/>
              <a:ea typeface="Times New Roman"/>
              <a:cs typeface="Times New Roman"/>
              <a:sym typeface="Times New Roman"/>
            </a:endParaRPr>
          </a:p>
        </p:txBody>
      </p:sp>
      <p:pic>
        <p:nvPicPr>
          <p:cNvPr id="162" name="Google Shape;162;p17"/>
          <p:cNvPicPr preferRelativeResize="0"/>
          <p:nvPr/>
        </p:nvPicPr>
        <p:blipFill rotWithShape="1">
          <a:blip r:embed="rId3">
            <a:alphaModFix/>
          </a:blip>
          <a:srcRect b="52559" l="18571" r="18325" t="8801"/>
          <a:stretch/>
        </p:blipFill>
        <p:spPr>
          <a:xfrm>
            <a:off x="4783749" y="1737550"/>
            <a:ext cx="3990451" cy="1374476"/>
          </a:xfrm>
          <a:prstGeom prst="rect">
            <a:avLst/>
          </a:prstGeom>
          <a:noFill/>
          <a:ln>
            <a:noFill/>
          </a:ln>
        </p:spPr>
      </p:pic>
      <p:pic>
        <p:nvPicPr>
          <p:cNvPr id="163" name="Google Shape;163;p17"/>
          <p:cNvPicPr preferRelativeResize="0"/>
          <p:nvPr/>
        </p:nvPicPr>
        <p:blipFill rotWithShape="1">
          <a:blip r:embed="rId4">
            <a:alphaModFix/>
          </a:blip>
          <a:srcRect b="70272" l="17846" r="18508" t="7699"/>
          <a:stretch/>
        </p:blipFill>
        <p:spPr>
          <a:xfrm>
            <a:off x="2507386" y="3907325"/>
            <a:ext cx="4129224" cy="803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3000">
                <a:latin typeface="Times New Roman"/>
                <a:ea typeface="Times New Roman"/>
                <a:cs typeface="Times New Roman"/>
                <a:sym typeface="Times New Roman"/>
              </a:rPr>
              <a:t>Описати подібних програм</a:t>
            </a:r>
            <a:endParaRPr/>
          </a:p>
        </p:txBody>
      </p:sp>
      <p:sp>
        <p:nvSpPr>
          <p:cNvPr id="169" name="Google Shape;169;p18"/>
          <p:cNvSpPr txBox="1"/>
          <p:nvPr>
            <p:ph idx="1" type="body"/>
          </p:nvPr>
        </p:nvSpPr>
        <p:spPr>
          <a:xfrm>
            <a:off x="1297500" y="3276275"/>
            <a:ext cx="7038900" cy="1599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0"/>
              </a:spcAft>
              <a:buNone/>
            </a:pPr>
            <a:r>
              <a:rPr lang="uk" sz="1600">
                <a:latin typeface="Times New Roman"/>
                <a:ea typeface="Times New Roman"/>
                <a:cs typeface="Times New Roman"/>
                <a:sym typeface="Times New Roman"/>
              </a:rPr>
              <a:t>Основні недоліки цієї системи:</a:t>
            </a:r>
            <a:endParaRPr sz="1600">
              <a:latin typeface="Times New Roman"/>
              <a:ea typeface="Times New Roman"/>
              <a:cs typeface="Times New Roman"/>
              <a:sym typeface="Times New Roman"/>
            </a:endParaRPr>
          </a:p>
          <a:p>
            <a:pPr indent="-330200" lvl="0" marL="457200" rtl="0" algn="just">
              <a:spcBef>
                <a:spcPts val="1200"/>
              </a:spcBef>
              <a:spcAft>
                <a:spcPts val="0"/>
              </a:spcAft>
              <a:buSzPts val="1600"/>
              <a:buFont typeface="Times New Roman"/>
              <a:buChar char="●"/>
            </a:pPr>
            <a:r>
              <a:rPr lang="uk" sz="1600">
                <a:latin typeface="Times New Roman"/>
                <a:ea typeface="Times New Roman"/>
                <a:cs typeface="Times New Roman"/>
                <a:sym typeface="Times New Roman"/>
              </a:rPr>
              <a:t>Довгий відклик сайту</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uk" sz="1600">
                <a:latin typeface="Times New Roman"/>
                <a:ea typeface="Times New Roman"/>
                <a:cs typeface="Times New Roman"/>
                <a:sym typeface="Times New Roman"/>
              </a:rPr>
              <a:t>Складність із відновленням паролю користувача</a:t>
            </a:r>
            <a:endParaRPr sz="1600">
              <a:latin typeface="Times New Roman"/>
              <a:ea typeface="Times New Roman"/>
              <a:cs typeface="Times New Roman"/>
              <a:sym typeface="Times New Roman"/>
            </a:endParaRPr>
          </a:p>
        </p:txBody>
      </p:sp>
      <p:pic>
        <p:nvPicPr>
          <p:cNvPr id="170" name="Google Shape;170;p18"/>
          <p:cNvPicPr preferRelativeResize="0"/>
          <p:nvPr/>
        </p:nvPicPr>
        <p:blipFill rotWithShape="1">
          <a:blip r:embed="rId3">
            <a:alphaModFix/>
          </a:blip>
          <a:srcRect b="96470" l="47399" r="37280" t="0"/>
          <a:stretch/>
        </p:blipFill>
        <p:spPr>
          <a:xfrm>
            <a:off x="4390975" y="3962500"/>
            <a:ext cx="3510125" cy="454850"/>
          </a:xfrm>
          <a:prstGeom prst="rect">
            <a:avLst/>
          </a:prstGeom>
          <a:noFill/>
          <a:ln>
            <a:noFill/>
          </a:ln>
        </p:spPr>
      </p:pic>
      <p:pic>
        <p:nvPicPr>
          <p:cNvPr id="171" name="Google Shape;171;p18"/>
          <p:cNvPicPr preferRelativeResize="0"/>
          <p:nvPr/>
        </p:nvPicPr>
        <p:blipFill rotWithShape="1">
          <a:blip r:embed="rId4">
            <a:alphaModFix/>
          </a:blip>
          <a:srcRect b="53047" l="33439" r="33376" t="8526"/>
          <a:stretch/>
        </p:blipFill>
        <p:spPr>
          <a:xfrm>
            <a:off x="700225" y="1583543"/>
            <a:ext cx="3034248" cy="1976400"/>
          </a:xfrm>
          <a:prstGeom prst="rect">
            <a:avLst/>
          </a:prstGeom>
          <a:noFill/>
          <a:ln>
            <a:noFill/>
          </a:ln>
        </p:spPr>
      </p:pic>
      <p:sp>
        <p:nvSpPr>
          <p:cNvPr id="172" name="Google Shape;172;p18"/>
          <p:cNvSpPr txBox="1"/>
          <p:nvPr/>
        </p:nvSpPr>
        <p:spPr>
          <a:xfrm>
            <a:off x="3835050" y="1583550"/>
            <a:ext cx="5019600" cy="1717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uk" sz="1600">
                <a:solidFill>
                  <a:schemeClr val="lt1"/>
                </a:solidFill>
                <a:latin typeface="Times New Roman"/>
                <a:ea typeface="Times New Roman"/>
                <a:cs typeface="Times New Roman"/>
                <a:sym typeface="Times New Roman"/>
              </a:rPr>
              <a:t>Основні переваги цієї системи:</a:t>
            </a:r>
            <a:endParaRPr sz="1600">
              <a:solidFill>
                <a:schemeClr val="lt1"/>
              </a:solidFill>
              <a:latin typeface="Times New Roman"/>
              <a:ea typeface="Times New Roman"/>
              <a:cs typeface="Times New Roman"/>
              <a:sym typeface="Times New Roman"/>
            </a:endParaRPr>
          </a:p>
          <a:p>
            <a:pPr indent="-330200" lvl="0" marL="457200" rtl="0" algn="just">
              <a:lnSpc>
                <a:spcPct val="115000"/>
              </a:lnSpc>
              <a:spcBef>
                <a:spcPts val="1200"/>
              </a:spcBef>
              <a:spcAft>
                <a:spcPts val="0"/>
              </a:spcAft>
              <a:buClr>
                <a:schemeClr val="lt1"/>
              </a:buClr>
              <a:buSzPts val="1600"/>
              <a:buFont typeface="Times New Roman"/>
              <a:buChar char="●"/>
            </a:pPr>
            <a:r>
              <a:rPr lang="uk" sz="1600">
                <a:solidFill>
                  <a:schemeClr val="lt1"/>
                </a:solidFill>
                <a:latin typeface="Times New Roman"/>
                <a:ea typeface="Times New Roman"/>
                <a:cs typeface="Times New Roman"/>
                <a:sym typeface="Times New Roman"/>
              </a:rPr>
              <a:t>Багатофункціональний проект</a:t>
            </a:r>
            <a:endParaRPr sz="1600">
              <a:solidFill>
                <a:schemeClr val="lt1"/>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lt1"/>
              </a:buClr>
              <a:buSzPts val="1600"/>
              <a:buFont typeface="Times New Roman"/>
              <a:buChar char="●"/>
            </a:pPr>
            <a:r>
              <a:rPr lang="uk" sz="1600">
                <a:solidFill>
                  <a:schemeClr val="lt1"/>
                </a:solidFill>
                <a:latin typeface="Times New Roman"/>
                <a:ea typeface="Times New Roman"/>
                <a:cs typeface="Times New Roman"/>
                <a:sym typeface="Times New Roman"/>
              </a:rPr>
              <a:t>Легкість у використанні</a:t>
            </a:r>
            <a:endParaRPr sz="1600">
              <a:solidFill>
                <a:schemeClr val="lt1"/>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lt1"/>
              </a:buClr>
              <a:buSzPts val="1600"/>
              <a:buFont typeface="Lato"/>
              <a:buChar char="●"/>
            </a:pPr>
            <a:r>
              <a:rPr lang="uk" sz="1600">
                <a:solidFill>
                  <a:schemeClr val="lt1"/>
                </a:solidFill>
                <a:latin typeface="Times New Roman"/>
                <a:ea typeface="Times New Roman"/>
                <a:cs typeface="Times New Roman"/>
                <a:sym typeface="Times New Roman"/>
              </a:rPr>
              <a:t>Інтуїтивно зрозумілий користувальницький інтерфейс</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3000">
                <a:latin typeface="Times New Roman"/>
                <a:ea typeface="Times New Roman"/>
                <a:cs typeface="Times New Roman"/>
                <a:sym typeface="Times New Roman"/>
              </a:rPr>
              <a:t>Описати подібних програм</a:t>
            </a:r>
            <a:endParaRPr/>
          </a:p>
        </p:txBody>
      </p:sp>
      <p:sp>
        <p:nvSpPr>
          <p:cNvPr id="178" name="Google Shape;178;p19"/>
          <p:cNvSpPr txBox="1"/>
          <p:nvPr>
            <p:ph idx="1" type="body"/>
          </p:nvPr>
        </p:nvSpPr>
        <p:spPr>
          <a:xfrm>
            <a:off x="1037350" y="1567550"/>
            <a:ext cx="3743100" cy="33339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uk" sz="1600">
                <a:latin typeface="Times New Roman"/>
                <a:ea typeface="Times New Roman"/>
                <a:cs typeface="Times New Roman"/>
                <a:sym typeface="Times New Roman"/>
              </a:rPr>
              <a:t>Ще однією схожою програмою є журнал оцінок </a:t>
            </a:r>
            <a:r>
              <a:rPr lang="uk" sz="1600">
                <a:latin typeface="Times New Roman"/>
                <a:ea typeface="Times New Roman"/>
                <a:cs typeface="Times New Roman"/>
                <a:sym typeface="Times New Roman"/>
              </a:rPr>
              <a:t>Львівського національного медичного університету імені Данила Галицького.</a:t>
            </a:r>
            <a:endParaRPr sz="1600">
              <a:latin typeface="Times New Roman"/>
              <a:ea typeface="Times New Roman"/>
              <a:cs typeface="Times New Roman"/>
              <a:sym typeface="Times New Roman"/>
            </a:endParaRPr>
          </a:p>
          <a:p>
            <a:pPr indent="0" lvl="0" marL="0" rtl="0" algn="just">
              <a:spcBef>
                <a:spcPts val="1200"/>
              </a:spcBef>
              <a:spcAft>
                <a:spcPts val="0"/>
              </a:spcAft>
              <a:buNone/>
            </a:pPr>
            <a:r>
              <a:rPr lang="uk" sz="1600">
                <a:latin typeface="Times New Roman"/>
                <a:ea typeface="Times New Roman"/>
                <a:cs typeface="Times New Roman"/>
                <a:sym typeface="Times New Roman"/>
              </a:rPr>
              <a:t>Основною ідеєю є відображення успішності студента у вибраній дисципліні. </a:t>
            </a:r>
            <a:r>
              <a:rPr lang="uk" sz="1600">
                <a:latin typeface="Times New Roman"/>
                <a:ea typeface="Times New Roman"/>
                <a:cs typeface="Times New Roman"/>
                <a:sym typeface="Times New Roman"/>
              </a:rPr>
              <a:t>Функіонал цієї аплікації є дещо спрощеним у порівнянні із Деканатом.</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79" name="Google Shape;179;p19"/>
          <p:cNvPicPr preferRelativeResize="0"/>
          <p:nvPr/>
        </p:nvPicPr>
        <p:blipFill rotWithShape="1">
          <a:blip r:embed="rId3">
            <a:alphaModFix/>
          </a:blip>
          <a:srcRect b="4871" l="26566" r="26636" t="6554"/>
          <a:stretch/>
        </p:blipFill>
        <p:spPr>
          <a:xfrm>
            <a:off x="5480650" y="1449850"/>
            <a:ext cx="2955523" cy="3146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3000">
                <a:latin typeface="Times New Roman"/>
                <a:ea typeface="Times New Roman"/>
                <a:cs typeface="Times New Roman"/>
                <a:sym typeface="Times New Roman"/>
              </a:rPr>
              <a:t>Описати подібних програм</a:t>
            </a:r>
            <a:endParaRPr/>
          </a:p>
        </p:txBody>
      </p:sp>
      <p:sp>
        <p:nvSpPr>
          <p:cNvPr id="185" name="Google Shape;185;p20"/>
          <p:cNvSpPr txBox="1"/>
          <p:nvPr>
            <p:ph idx="1" type="body"/>
          </p:nvPr>
        </p:nvSpPr>
        <p:spPr>
          <a:xfrm>
            <a:off x="1054625" y="1567550"/>
            <a:ext cx="44433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uk" sz="1600">
                <a:latin typeface="Times New Roman"/>
                <a:ea typeface="Times New Roman"/>
                <a:cs typeface="Times New Roman"/>
                <a:sym typeface="Times New Roman"/>
              </a:rPr>
              <a:t>Основні переваги цієї системи:</a:t>
            </a:r>
            <a:endParaRPr sz="1600">
              <a:latin typeface="Times New Roman"/>
              <a:ea typeface="Times New Roman"/>
              <a:cs typeface="Times New Roman"/>
              <a:sym typeface="Times New Roman"/>
            </a:endParaRPr>
          </a:p>
          <a:p>
            <a:pPr indent="-330200" lvl="0" marL="457200" rtl="0" algn="just">
              <a:spcBef>
                <a:spcPts val="1200"/>
              </a:spcBef>
              <a:spcAft>
                <a:spcPts val="0"/>
              </a:spcAft>
              <a:buSzPts val="1600"/>
              <a:buFont typeface="Times New Roman"/>
              <a:buChar char="●"/>
            </a:pPr>
            <a:r>
              <a:rPr lang="uk" sz="1600">
                <a:latin typeface="Times New Roman"/>
                <a:ea typeface="Times New Roman"/>
                <a:cs typeface="Times New Roman"/>
                <a:sym typeface="Times New Roman"/>
              </a:rPr>
              <a:t>Неймовірно простий та зрозумілий інтерфейс</a:t>
            </a:r>
            <a:endParaRPr sz="1600">
              <a:latin typeface="Times New Roman"/>
              <a:ea typeface="Times New Roman"/>
              <a:cs typeface="Times New Roman"/>
              <a:sym typeface="Times New Roman"/>
            </a:endParaRPr>
          </a:p>
          <a:p>
            <a:pPr indent="0" lvl="0" marL="0" rtl="0" algn="just">
              <a:spcBef>
                <a:spcPts val="1200"/>
              </a:spcBef>
              <a:spcAft>
                <a:spcPts val="0"/>
              </a:spcAft>
              <a:buNone/>
            </a:pPr>
            <a:r>
              <a:rPr lang="uk" sz="1600">
                <a:latin typeface="Times New Roman"/>
                <a:ea typeface="Times New Roman"/>
                <a:cs typeface="Times New Roman"/>
                <a:sym typeface="Times New Roman"/>
              </a:rPr>
              <a:t>Основні недоліки цієї системи:</a:t>
            </a:r>
            <a:endParaRPr sz="1600">
              <a:latin typeface="Times New Roman"/>
              <a:ea typeface="Times New Roman"/>
              <a:cs typeface="Times New Roman"/>
              <a:sym typeface="Times New Roman"/>
            </a:endParaRPr>
          </a:p>
          <a:p>
            <a:pPr indent="-330200" lvl="0" marL="457200" rtl="0" algn="just">
              <a:spcBef>
                <a:spcPts val="1200"/>
              </a:spcBef>
              <a:spcAft>
                <a:spcPts val="0"/>
              </a:spcAft>
              <a:buSzPts val="1600"/>
              <a:buFont typeface="Times New Roman"/>
              <a:buChar char="●"/>
            </a:pPr>
            <a:r>
              <a:rPr lang="uk" sz="1600">
                <a:latin typeface="Times New Roman"/>
                <a:ea typeface="Times New Roman"/>
                <a:cs typeface="Times New Roman"/>
                <a:sym typeface="Times New Roman"/>
              </a:rPr>
              <a:t>Застарілий інтерфейс</a:t>
            </a:r>
            <a:endParaRPr sz="1600">
              <a:latin typeface="Times New Roman"/>
              <a:ea typeface="Times New Roman"/>
              <a:cs typeface="Times New Roman"/>
              <a:sym typeface="Times New Roman"/>
            </a:endParaRPr>
          </a:p>
        </p:txBody>
      </p:sp>
      <p:pic>
        <p:nvPicPr>
          <p:cNvPr id="186" name="Google Shape;186;p20"/>
          <p:cNvPicPr preferRelativeResize="0"/>
          <p:nvPr/>
        </p:nvPicPr>
        <p:blipFill rotWithShape="1">
          <a:blip r:embed="rId3">
            <a:alphaModFix/>
          </a:blip>
          <a:srcRect b="3530" l="29401" r="28625" t="30475"/>
          <a:stretch/>
        </p:blipFill>
        <p:spPr>
          <a:xfrm>
            <a:off x="5497925" y="1567538"/>
            <a:ext cx="3476525" cy="3074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uk" sz="3000">
                <a:latin typeface="Times New Roman"/>
                <a:ea typeface="Times New Roman"/>
                <a:cs typeface="Times New Roman"/>
                <a:sym typeface="Times New Roman"/>
              </a:rPr>
              <a:t>О</a:t>
            </a:r>
            <a:r>
              <a:rPr lang="uk" sz="3000">
                <a:latin typeface="Times New Roman"/>
                <a:ea typeface="Times New Roman"/>
                <a:cs typeface="Times New Roman"/>
                <a:sym typeface="Times New Roman"/>
              </a:rPr>
              <a:t>сновний функціонал та вимоги до проекту</a:t>
            </a:r>
            <a:endParaRPr sz="3000">
              <a:latin typeface="Times New Roman"/>
              <a:ea typeface="Times New Roman"/>
              <a:cs typeface="Times New Roman"/>
              <a:sym typeface="Times New Roman"/>
            </a:endParaRPr>
          </a:p>
        </p:txBody>
      </p:sp>
      <p:sp>
        <p:nvSpPr>
          <p:cNvPr id="192" name="Google Shape;19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uk" sz="1700">
                <a:latin typeface="Times New Roman"/>
                <a:ea typeface="Times New Roman"/>
                <a:cs typeface="Times New Roman"/>
                <a:sym typeface="Times New Roman"/>
              </a:rPr>
              <a:t>Бізнес вимоги:</a:t>
            </a:r>
            <a:endParaRPr sz="1700">
              <a:latin typeface="Times New Roman"/>
              <a:ea typeface="Times New Roman"/>
              <a:cs typeface="Times New Roman"/>
              <a:sym typeface="Times New Roman"/>
            </a:endParaRPr>
          </a:p>
          <a:p>
            <a:pPr indent="0" lvl="0" marL="457200" rtl="0" algn="just">
              <a:spcBef>
                <a:spcPts val="1200"/>
              </a:spcBef>
              <a:spcAft>
                <a:spcPts val="0"/>
              </a:spcAft>
              <a:buNone/>
            </a:pPr>
            <a:r>
              <a:rPr lang="uk" sz="1700">
                <a:latin typeface="Times New Roman"/>
                <a:ea typeface="Times New Roman"/>
                <a:cs typeface="Times New Roman"/>
                <a:sym typeface="Times New Roman"/>
              </a:rPr>
              <a:t>Створити зручну аплікацію для відслідковування балів студентами та ведення журналу викладачами.</a:t>
            </a:r>
            <a:endParaRPr sz="1700">
              <a:latin typeface="Times New Roman"/>
              <a:ea typeface="Times New Roman"/>
              <a:cs typeface="Times New Roman"/>
              <a:sym typeface="Times New Roman"/>
            </a:endParaRPr>
          </a:p>
          <a:p>
            <a:pPr indent="0" lvl="0" marL="0" rtl="0" algn="just">
              <a:spcBef>
                <a:spcPts val="1200"/>
              </a:spcBef>
              <a:spcAft>
                <a:spcPts val="0"/>
              </a:spcAft>
              <a:buNone/>
            </a:pPr>
            <a:r>
              <a:rPr lang="uk" sz="1700">
                <a:latin typeface="Times New Roman"/>
                <a:ea typeface="Times New Roman"/>
                <a:cs typeface="Times New Roman"/>
                <a:sym typeface="Times New Roman"/>
              </a:rPr>
              <a:t>О</a:t>
            </a:r>
            <a:r>
              <a:rPr lang="uk" sz="1700">
                <a:latin typeface="Times New Roman"/>
                <a:ea typeface="Times New Roman"/>
                <a:cs typeface="Times New Roman"/>
                <a:sym typeface="Times New Roman"/>
              </a:rPr>
              <a:t>сновний функціонал: </a:t>
            </a:r>
            <a:endParaRPr sz="1700">
              <a:latin typeface="Times New Roman"/>
              <a:ea typeface="Times New Roman"/>
              <a:cs typeface="Times New Roman"/>
              <a:sym typeface="Times New Roman"/>
            </a:endParaRPr>
          </a:p>
          <a:p>
            <a:pPr indent="0" lvl="0" marL="457200" rtl="0" algn="just">
              <a:spcBef>
                <a:spcPts val="1200"/>
              </a:spcBef>
              <a:spcAft>
                <a:spcPts val="0"/>
              </a:spcAft>
              <a:buNone/>
            </a:pPr>
            <a:r>
              <a:rPr lang="uk" sz="1700">
                <a:latin typeface="Times New Roman"/>
                <a:ea typeface="Times New Roman"/>
                <a:cs typeface="Times New Roman"/>
                <a:sym typeface="Times New Roman"/>
              </a:rPr>
              <a:t>Викладач - додає студентів у групи та виставляє бали</a:t>
            </a:r>
            <a:endParaRPr sz="1700">
              <a:latin typeface="Times New Roman"/>
              <a:ea typeface="Times New Roman"/>
              <a:cs typeface="Times New Roman"/>
              <a:sym typeface="Times New Roman"/>
            </a:endParaRPr>
          </a:p>
          <a:p>
            <a:pPr indent="0" lvl="0" marL="457200" rtl="0" algn="just">
              <a:spcBef>
                <a:spcPts val="1200"/>
              </a:spcBef>
              <a:spcAft>
                <a:spcPts val="0"/>
              </a:spcAft>
              <a:buNone/>
            </a:pPr>
            <a:r>
              <a:rPr lang="uk" sz="1700">
                <a:latin typeface="Times New Roman"/>
                <a:ea typeface="Times New Roman"/>
                <a:cs typeface="Times New Roman"/>
                <a:sym typeface="Times New Roman"/>
              </a:rPr>
              <a:t>Студент - переглядає свої бали по тому чи іншому предмету</a:t>
            </a:r>
            <a:endParaRPr sz="17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1200"/>
              </a:spcAft>
              <a:buNone/>
            </a:pPr>
            <a:r>
              <a:t/>
            </a:r>
            <a:endParaRPr sz="1400">
              <a:solidFill>
                <a:schemeClr val="dk1"/>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