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871C7-FFFD-4BB5-844F-5090F25F5334}" type="datetimeFigureOut">
              <a:rPr lang="cs-CZ" smtClean="0"/>
              <a:t>03.07.2025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8F5D3-E1F3-4F5C-B779-D5D4A4ED5D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184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8F5D3-E1F3-4F5C-B779-D5D4A4ED5D72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303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4605-9263-4028-BEEE-FA3D8D71AE12}" type="datetimeFigureOut">
              <a:rPr lang="cs-CZ" smtClean="0"/>
              <a:t>03.07.2025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AD3E-DEEE-40FC-B6A8-33FA5F5C0A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969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4605-9263-4028-BEEE-FA3D8D71AE12}" type="datetimeFigureOut">
              <a:rPr lang="cs-CZ" smtClean="0"/>
              <a:t>03.07.2025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AD3E-DEEE-40FC-B6A8-33FA5F5C0A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854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4605-9263-4028-BEEE-FA3D8D71AE12}" type="datetimeFigureOut">
              <a:rPr lang="cs-CZ" smtClean="0"/>
              <a:t>03.07.2025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AD3E-DEEE-40FC-B6A8-33FA5F5C0A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057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4605-9263-4028-BEEE-FA3D8D71AE12}" type="datetimeFigureOut">
              <a:rPr lang="cs-CZ" smtClean="0"/>
              <a:t>03.07.2025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AD3E-DEEE-40FC-B6A8-33FA5F5C0AFD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7360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4605-9263-4028-BEEE-FA3D8D71AE12}" type="datetimeFigureOut">
              <a:rPr lang="cs-CZ" smtClean="0"/>
              <a:t>03.07.2025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AD3E-DEEE-40FC-B6A8-33FA5F5C0A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1735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4605-9263-4028-BEEE-FA3D8D71AE12}" type="datetimeFigureOut">
              <a:rPr lang="cs-CZ" smtClean="0"/>
              <a:t>03.07.2025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AD3E-DEEE-40FC-B6A8-33FA5F5C0A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5801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4605-9263-4028-BEEE-FA3D8D71AE12}" type="datetimeFigureOut">
              <a:rPr lang="cs-CZ" smtClean="0"/>
              <a:t>03.07.2025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AD3E-DEEE-40FC-B6A8-33FA5F5C0A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7999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4605-9263-4028-BEEE-FA3D8D71AE12}" type="datetimeFigureOut">
              <a:rPr lang="cs-CZ" smtClean="0"/>
              <a:t>03.07.2025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AD3E-DEEE-40FC-B6A8-33FA5F5C0A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1698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4605-9263-4028-BEEE-FA3D8D71AE12}" type="datetimeFigureOut">
              <a:rPr lang="cs-CZ" smtClean="0"/>
              <a:t>03.07.2025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AD3E-DEEE-40FC-B6A8-33FA5F5C0A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029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4605-9263-4028-BEEE-FA3D8D71AE12}" type="datetimeFigureOut">
              <a:rPr lang="cs-CZ" smtClean="0"/>
              <a:t>03.07.2025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AD3E-DEEE-40FC-B6A8-33FA5F5C0A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062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4605-9263-4028-BEEE-FA3D8D71AE12}" type="datetimeFigureOut">
              <a:rPr lang="cs-CZ" smtClean="0"/>
              <a:t>03.07.2025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AD3E-DEEE-40FC-B6A8-33FA5F5C0A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233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4605-9263-4028-BEEE-FA3D8D71AE12}" type="datetimeFigureOut">
              <a:rPr lang="cs-CZ" smtClean="0"/>
              <a:t>03.07.2025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AD3E-DEEE-40FC-B6A8-33FA5F5C0A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751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4605-9263-4028-BEEE-FA3D8D71AE12}" type="datetimeFigureOut">
              <a:rPr lang="cs-CZ" smtClean="0"/>
              <a:t>03.07.2025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AD3E-DEEE-40FC-B6A8-33FA5F5C0A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208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4605-9263-4028-BEEE-FA3D8D71AE12}" type="datetimeFigureOut">
              <a:rPr lang="cs-CZ" smtClean="0"/>
              <a:t>03.07.2025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AD3E-DEEE-40FC-B6A8-33FA5F5C0A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314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4605-9263-4028-BEEE-FA3D8D71AE12}" type="datetimeFigureOut">
              <a:rPr lang="cs-CZ" smtClean="0"/>
              <a:t>03.07.2025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AD3E-DEEE-40FC-B6A8-33FA5F5C0A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283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4605-9263-4028-BEEE-FA3D8D71AE12}" type="datetimeFigureOut">
              <a:rPr lang="cs-CZ" smtClean="0"/>
              <a:t>03.07.2025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AD3E-DEEE-40FC-B6A8-33FA5F5C0A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987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4605-9263-4028-BEEE-FA3D8D71AE12}" type="datetimeFigureOut">
              <a:rPr lang="cs-CZ" smtClean="0"/>
              <a:t>03.07.2025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AD3E-DEEE-40FC-B6A8-33FA5F5C0A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966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674605-9263-4028-BEEE-FA3D8D71AE12}" type="datetimeFigureOut">
              <a:rPr lang="cs-CZ" smtClean="0"/>
              <a:t>03.07.2025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927AD3E-DEEE-40FC-B6A8-33FA5F5C0A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505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43556F-ED24-4DEC-8831-BF5973B7B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668" y="1300785"/>
            <a:ext cx="10490664" cy="2509213"/>
          </a:xfrm>
        </p:spPr>
        <p:txBody>
          <a:bodyPr/>
          <a:lstStyle/>
          <a:p>
            <a:r>
              <a:rPr lang="cs-CZ" b="1" dirty="0" err="1"/>
              <a:t>Stroke</a:t>
            </a:r>
            <a:r>
              <a:rPr lang="cs-CZ" b="1" dirty="0"/>
              <a:t> Risk </a:t>
            </a:r>
            <a:r>
              <a:rPr lang="cs-CZ" b="1" dirty="0" err="1"/>
              <a:t>Factors</a:t>
            </a:r>
            <a:r>
              <a:rPr lang="cs-CZ" b="1" dirty="0"/>
              <a:t> </a:t>
            </a:r>
            <a:r>
              <a:rPr lang="cs-CZ" b="1" dirty="0" err="1"/>
              <a:t>Analysis</a:t>
            </a:r>
            <a:endParaRPr lang="cs-CZ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BCC5041-EB04-45E7-BDC4-CE8EDD3484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Data-</a:t>
            </a:r>
            <a:r>
              <a:rPr lang="cs-CZ" dirty="0" err="1"/>
              <a:t>Driven</a:t>
            </a:r>
            <a:r>
              <a:rPr lang="cs-CZ" dirty="0"/>
              <a:t> </a:t>
            </a:r>
            <a:r>
              <a:rPr lang="cs-CZ" dirty="0" err="1"/>
              <a:t>Insights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Prevention</a:t>
            </a:r>
            <a:endParaRPr lang="cs-CZ" dirty="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A4AB603-C51E-4A23-B110-E3D16A42A0DD}"/>
              </a:ext>
            </a:extLst>
          </p:cNvPr>
          <p:cNvSpPr/>
          <p:nvPr/>
        </p:nvSpPr>
        <p:spPr>
          <a:xfrm>
            <a:off x="3854777" y="4418110"/>
            <a:ext cx="4482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quote-cjk-patch"/>
              </a:rPr>
              <a:t>CREATED FOR EDUCATIONAL PURPOSES BY MICHAL FILIPEK</a:t>
            </a:r>
            <a:endParaRPr lang="cs-CZ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58C94467-1542-49EC-AC95-90AF8E14483C}"/>
              </a:ext>
            </a:extLst>
          </p:cNvPr>
          <p:cNvSpPr/>
          <p:nvPr/>
        </p:nvSpPr>
        <p:spPr>
          <a:xfrm>
            <a:off x="5566047" y="4684065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03.07.2025</a:t>
            </a:r>
          </a:p>
        </p:txBody>
      </p:sp>
      <p:pic>
        <p:nvPicPr>
          <p:cNvPr id="9" name="Grafický objekt 8" descr="Mozek">
            <a:extLst>
              <a:ext uri="{FF2B5EF4-FFF2-40B4-BE49-F238E27FC236}">
                <a16:creationId xmlns:a16="http://schemas.microsoft.com/office/drawing/2014/main" id="{8CF31D60-696D-4AB7-AC46-2F7ACC63A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0644" y="400441"/>
            <a:ext cx="1800688" cy="18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4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C99F26-9CA7-4A02-BBF8-1EF8AF5C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Research</a:t>
            </a:r>
            <a:r>
              <a:rPr lang="cs-CZ" b="1" dirty="0"/>
              <a:t> </a:t>
            </a:r>
            <a:r>
              <a:rPr lang="cs-CZ" b="1" dirty="0" err="1"/>
              <a:t>Methodology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693D6AF-0D86-4D1D-99BD-B07C1538E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r>
              <a:rPr lang="cs-CZ" b="1" dirty="0"/>
              <a:t>Data Source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Healthcare</a:t>
            </a:r>
            <a:r>
              <a:rPr lang="cs-CZ" dirty="0"/>
              <a:t> </a:t>
            </a:r>
            <a:r>
              <a:rPr lang="cs-CZ" dirty="0" err="1"/>
              <a:t>Dataset</a:t>
            </a:r>
            <a:r>
              <a:rPr lang="cs-CZ" dirty="0"/>
              <a:t> </a:t>
            </a:r>
            <a:r>
              <a:rPr lang="cs-CZ" dirty="0" err="1"/>
              <a:t>Stroke</a:t>
            </a:r>
            <a:r>
              <a:rPr lang="cs-CZ" dirty="0"/>
              <a:t> Data (5,100 </a:t>
            </a:r>
            <a:r>
              <a:rPr lang="cs-CZ" dirty="0" err="1"/>
              <a:t>records</a:t>
            </a:r>
            <a:r>
              <a:rPr lang="cs-CZ" dirty="0"/>
              <a:t>)</a:t>
            </a:r>
          </a:p>
          <a:p>
            <a:r>
              <a:rPr lang="cs-CZ" b="1" dirty="0" err="1"/>
              <a:t>Key</a:t>
            </a:r>
            <a:r>
              <a:rPr lang="cs-CZ" b="1" dirty="0"/>
              <a:t> </a:t>
            </a:r>
            <a:r>
              <a:rPr lang="cs-CZ" b="1" dirty="0" err="1"/>
              <a:t>Steps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Data </a:t>
            </a:r>
            <a:r>
              <a:rPr lang="cs-CZ" dirty="0" err="1"/>
              <a:t>cleaning</a:t>
            </a:r>
            <a:r>
              <a:rPr lang="cs-CZ" dirty="0"/>
              <a:t> (BMI </a:t>
            </a:r>
            <a:r>
              <a:rPr lang="cs-CZ" dirty="0" err="1"/>
              <a:t>imputation</a:t>
            </a:r>
            <a:r>
              <a:rPr lang="cs-CZ" dirty="0"/>
              <a:t>, data </a:t>
            </a:r>
            <a:r>
              <a:rPr lang="cs-CZ" dirty="0" err="1"/>
              <a:t>conversion</a:t>
            </a:r>
            <a:r>
              <a:rPr lang="cs-CZ" dirty="0"/>
              <a:t>)</a:t>
            </a:r>
          </a:p>
          <a:p>
            <a:pPr lvl="1"/>
            <a:r>
              <a:rPr lang="cs-CZ" dirty="0" err="1"/>
              <a:t>Statistical</a:t>
            </a:r>
            <a:r>
              <a:rPr lang="cs-CZ" dirty="0"/>
              <a:t> </a:t>
            </a:r>
            <a:r>
              <a:rPr lang="cs-CZ" dirty="0" err="1"/>
              <a:t>analysis</a:t>
            </a:r>
            <a:r>
              <a:rPr lang="cs-CZ" dirty="0"/>
              <a:t> (t-</a:t>
            </a:r>
            <a:r>
              <a:rPr lang="cs-CZ" dirty="0" err="1"/>
              <a:t>tests</a:t>
            </a:r>
            <a:r>
              <a:rPr lang="cs-CZ" dirty="0"/>
              <a:t>, </a:t>
            </a:r>
            <a:r>
              <a:rPr lang="cs-CZ" dirty="0" err="1"/>
              <a:t>chi</a:t>
            </a:r>
            <a:r>
              <a:rPr lang="cs-CZ" dirty="0"/>
              <a:t>-square)</a:t>
            </a:r>
          </a:p>
          <a:p>
            <a:pPr lvl="1"/>
            <a:r>
              <a:rPr lang="cs-CZ" dirty="0" err="1"/>
              <a:t>Visualization</a:t>
            </a:r>
            <a:r>
              <a:rPr lang="cs-CZ" dirty="0"/>
              <a:t> (</a:t>
            </a:r>
            <a:r>
              <a:rPr lang="cs-CZ" dirty="0" err="1"/>
              <a:t>Seaborn</a:t>
            </a:r>
            <a:r>
              <a:rPr lang="cs-CZ" dirty="0"/>
              <a:t>/</a:t>
            </a:r>
            <a:r>
              <a:rPr lang="cs-CZ" dirty="0" err="1"/>
              <a:t>Matplotlib</a:t>
            </a:r>
            <a:r>
              <a:rPr lang="cs-CZ" dirty="0"/>
              <a:t>)</a:t>
            </a:r>
          </a:p>
          <a:p>
            <a:r>
              <a:rPr lang="cs-CZ" b="1" dirty="0" err="1"/>
              <a:t>Tools</a:t>
            </a:r>
            <a:r>
              <a:rPr lang="cs-CZ" b="1" dirty="0"/>
              <a:t> </a:t>
            </a:r>
            <a:r>
              <a:rPr lang="cs-CZ" b="1" dirty="0" err="1"/>
              <a:t>Used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Python, </a:t>
            </a:r>
            <a:r>
              <a:rPr lang="cs-CZ" dirty="0" err="1"/>
              <a:t>Pandas</a:t>
            </a:r>
            <a:r>
              <a:rPr lang="cs-CZ" dirty="0"/>
              <a:t>, </a:t>
            </a:r>
            <a:r>
              <a:rPr lang="cs-CZ" dirty="0" err="1"/>
              <a:t>Scipy</a:t>
            </a:r>
            <a:r>
              <a:rPr lang="cs-CZ" dirty="0"/>
              <a:t>, </a:t>
            </a:r>
            <a:r>
              <a:rPr lang="cs-CZ" dirty="0" err="1"/>
              <a:t>numpy</a:t>
            </a:r>
            <a:r>
              <a:rPr lang="cs-CZ" dirty="0"/>
              <a:t>, </a:t>
            </a:r>
            <a:r>
              <a:rPr lang="cs-CZ" dirty="0" err="1"/>
              <a:t>Matplotlib</a:t>
            </a:r>
            <a:r>
              <a:rPr lang="cs-CZ" dirty="0"/>
              <a:t>, </a:t>
            </a:r>
            <a:r>
              <a:rPr lang="cs-CZ" dirty="0" err="1"/>
              <a:t>Seaborn</a:t>
            </a: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255B7686-39D1-432A-9493-62BB7105E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046" y="5295622"/>
            <a:ext cx="540000" cy="5400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CE6546A9-4139-45C3-805D-280DAF71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46" y="5331622"/>
            <a:ext cx="468000" cy="46800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FF81DC8E-D23E-4036-BEF8-391328A39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046" y="5313622"/>
            <a:ext cx="504000" cy="504000"/>
          </a:xfrm>
          <a:prstGeom prst="rect">
            <a:avLst/>
          </a:prstGeom>
        </p:spPr>
      </p:pic>
      <p:pic>
        <p:nvPicPr>
          <p:cNvPr id="1030" name="Picture 6" descr="https://numfocus.org/wp-content/uploads/2017/11/scipy_logo300x300.png">
            <a:extLst>
              <a:ext uri="{FF2B5EF4-FFF2-40B4-BE49-F238E27FC236}">
                <a16:creationId xmlns:a16="http://schemas.microsoft.com/office/drawing/2014/main" id="{766ADA55-300A-4750-8CDA-AA45D66E9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046" y="529562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9C70771E-7317-45F8-8AEA-F50C8EF0F7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046" y="5295622"/>
            <a:ext cx="540000" cy="540000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10F353EB-BBDB-4804-81D5-A65A319EAE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1046" y="5309411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5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FFF6AF-D4D2-40A3-B468-5B81B6FB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78813"/>
          </a:xfrm>
        </p:spPr>
        <p:txBody>
          <a:bodyPr>
            <a:normAutofit/>
          </a:bodyPr>
          <a:lstStyle/>
          <a:p>
            <a:r>
              <a:rPr lang="cs-CZ" b="1" dirty="0" err="1"/>
              <a:t>Key</a:t>
            </a:r>
            <a:r>
              <a:rPr lang="cs-CZ" b="1" dirty="0"/>
              <a:t> </a:t>
            </a:r>
            <a:r>
              <a:rPr lang="cs-CZ" b="1" dirty="0" err="1"/>
              <a:t>findings</a:t>
            </a:r>
            <a:endParaRPr lang="cs-CZ" b="1" dirty="0"/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94BFC8FF-0B0E-4691-B011-22D01469F7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80" y="1588902"/>
            <a:ext cx="7323446" cy="4394067"/>
          </a:xfr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2514D053-7E9D-49E5-82C9-BACE3DD9CAC2}"/>
              </a:ext>
            </a:extLst>
          </p:cNvPr>
          <p:cNvSpPr txBox="1"/>
          <p:nvPr/>
        </p:nvSpPr>
        <p:spPr>
          <a:xfrm>
            <a:off x="913774" y="1674674"/>
            <a:ext cx="3292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TOP 4 RISK FACTORS</a:t>
            </a:r>
            <a:r>
              <a:rPr lang="en-US" dirty="0"/>
              <a:t>:</a:t>
            </a:r>
            <a:endParaRPr lang="cs-CZ" dirty="0"/>
          </a:p>
          <a:p>
            <a:r>
              <a:rPr lang="cs-CZ" dirty="0"/>
              <a:t>AGE</a:t>
            </a:r>
            <a:r>
              <a:rPr lang="en-US" dirty="0"/>
              <a:t> (p &lt; 0.001)</a:t>
            </a:r>
            <a:endParaRPr lang="cs-CZ" dirty="0"/>
          </a:p>
          <a:p>
            <a:r>
              <a:rPr lang="cs-CZ" dirty="0"/>
              <a:t>GLUCOSE LEVELS </a:t>
            </a:r>
            <a:r>
              <a:rPr lang="en-US" dirty="0"/>
              <a:t>(p &lt; 0.001)</a:t>
            </a:r>
            <a:endParaRPr lang="cs-CZ" dirty="0"/>
          </a:p>
          <a:p>
            <a:r>
              <a:rPr lang="cs-CZ" dirty="0"/>
              <a:t>HYPERTENSION</a:t>
            </a:r>
            <a:r>
              <a:rPr lang="en-US" dirty="0"/>
              <a:t> (OR = 2.5)</a:t>
            </a:r>
            <a:endParaRPr lang="cs-CZ" dirty="0"/>
          </a:p>
          <a:p>
            <a:r>
              <a:rPr lang="cs-CZ" dirty="0"/>
              <a:t>HEARTH DISSEASE </a:t>
            </a:r>
            <a:r>
              <a:rPr lang="en-US" dirty="0"/>
              <a:t>(OR = 2.1)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283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763DD5-5F8F-4AAD-9288-CF8E0C51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Age-vise </a:t>
            </a:r>
            <a:r>
              <a:rPr lang="cs-CZ" b="1" dirty="0" err="1"/>
              <a:t>Analysis</a:t>
            </a:r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3F41CAF-FEAE-492B-B960-43113263DB6A}"/>
              </a:ext>
            </a:extLst>
          </p:cNvPr>
          <p:cNvSpPr txBox="1"/>
          <p:nvPr/>
        </p:nvSpPr>
        <p:spPr>
          <a:xfrm>
            <a:off x="913774" y="1674674"/>
            <a:ext cx="1036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r>
              <a:rPr lang="cs-CZ" b="1" dirty="0"/>
              <a:t>INDING</a:t>
            </a:r>
            <a:r>
              <a:rPr lang="en-US" dirty="0"/>
              <a:t>:</a:t>
            </a:r>
            <a:endParaRPr lang="cs-CZ" dirty="0"/>
          </a:p>
          <a:p>
            <a:r>
              <a:rPr lang="en-US" dirty="0"/>
              <a:t>Patients with stroke were significantly older (median </a:t>
            </a:r>
            <a:r>
              <a:rPr lang="cs-CZ" dirty="0"/>
              <a:t>71</a:t>
            </a:r>
            <a:r>
              <a:rPr lang="en-US" dirty="0"/>
              <a:t> vs </a:t>
            </a:r>
            <a:r>
              <a:rPr lang="cs-CZ" dirty="0"/>
              <a:t>43</a:t>
            </a:r>
            <a:r>
              <a:rPr lang="en-US" dirty="0"/>
              <a:t> years)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14B2EEBD-95C8-4211-8AD6-6804F085D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294" y="2321005"/>
            <a:ext cx="5106785" cy="43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5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566204-AFFC-45E7-94AA-CA63A58D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Glucose</a:t>
            </a:r>
            <a:r>
              <a:rPr lang="cs-CZ" b="1" dirty="0"/>
              <a:t>-vise </a:t>
            </a:r>
            <a:r>
              <a:rPr lang="cs-CZ" b="1" dirty="0" err="1"/>
              <a:t>Analysis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CEF0398-53F7-4ADE-BC5C-D51B7913CB79}"/>
              </a:ext>
            </a:extLst>
          </p:cNvPr>
          <p:cNvSpPr txBox="1"/>
          <p:nvPr/>
        </p:nvSpPr>
        <p:spPr>
          <a:xfrm>
            <a:off x="913774" y="1674674"/>
            <a:ext cx="1036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r>
              <a:rPr lang="cs-CZ" b="1" dirty="0"/>
              <a:t>INDING</a:t>
            </a:r>
            <a:r>
              <a:rPr lang="en-US" dirty="0"/>
              <a:t>:</a:t>
            </a:r>
            <a:endParaRPr lang="cs-CZ" dirty="0"/>
          </a:p>
          <a:p>
            <a:r>
              <a:rPr lang="en-US" dirty="0"/>
              <a:t>P</a:t>
            </a:r>
            <a:r>
              <a:rPr lang="cs-CZ" dirty="0" err="1"/>
              <a:t>atients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stroke</a:t>
            </a:r>
            <a:r>
              <a:rPr lang="cs-CZ" dirty="0"/>
              <a:t> had </a:t>
            </a:r>
            <a:r>
              <a:rPr lang="cs-CZ" dirty="0" err="1"/>
              <a:t>higher</a:t>
            </a:r>
            <a:r>
              <a:rPr lang="cs-CZ" dirty="0"/>
              <a:t> </a:t>
            </a:r>
            <a:r>
              <a:rPr lang="cs-CZ" dirty="0" err="1"/>
              <a:t>glucose</a:t>
            </a:r>
            <a:r>
              <a:rPr lang="cs-CZ" dirty="0"/>
              <a:t> </a:t>
            </a:r>
            <a:r>
              <a:rPr lang="cs-CZ" dirty="0" err="1"/>
              <a:t>level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cs-CZ" dirty="0" err="1"/>
              <a:t>median</a:t>
            </a:r>
            <a:r>
              <a:rPr lang="en-US" dirty="0"/>
              <a:t> </a:t>
            </a:r>
            <a:r>
              <a:rPr lang="cs-CZ" dirty="0"/>
              <a:t>105,2 mg/dl </a:t>
            </a:r>
            <a:r>
              <a:rPr lang="cs-CZ" dirty="0" err="1"/>
              <a:t>vs</a:t>
            </a:r>
            <a:r>
              <a:rPr lang="en-US" dirty="0"/>
              <a:t> </a:t>
            </a:r>
            <a:r>
              <a:rPr lang="cs-CZ" dirty="0"/>
              <a:t>91,5 mg/dl</a:t>
            </a:r>
            <a:r>
              <a:rPr lang="en-US" dirty="0"/>
              <a:t>)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43F7934-34CF-4E75-86E1-A747FF03D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892" y="2321005"/>
            <a:ext cx="5163589" cy="431388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4B03BA3-91A7-430A-8E39-25557F7A4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59471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900" b="0" i="0" u="sng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105.2 mg/dl</a:t>
            </a:r>
            <a:r>
              <a:rPr kumimoji="0" lang="cs-CZ" altLang="cs-CZ" sz="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cs-CZ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73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011906-0B88-4658-8D1A-A3399BF6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Heart</a:t>
            </a:r>
            <a:r>
              <a:rPr lang="cs-CZ" b="1" dirty="0"/>
              <a:t> </a:t>
            </a:r>
            <a:r>
              <a:rPr lang="cs-CZ" b="1" dirty="0" err="1"/>
              <a:t>dissease</a:t>
            </a:r>
            <a:r>
              <a:rPr lang="cs-CZ" b="1" dirty="0"/>
              <a:t>-vise </a:t>
            </a:r>
            <a:r>
              <a:rPr lang="cs-CZ" b="1" dirty="0" err="1"/>
              <a:t>Analysis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ACA4702F-FA97-4853-B35E-153DE2F7CDA0}"/>
              </a:ext>
            </a:extLst>
          </p:cNvPr>
          <p:cNvSpPr txBox="1"/>
          <p:nvPr/>
        </p:nvSpPr>
        <p:spPr>
          <a:xfrm>
            <a:off x="913774" y="1674674"/>
            <a:ext cx="1036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r>
              <a:rPr lang="cs-CZ" b="1" dirty="0"/>
              <a:t>INDING</a:t>
            </a:r>
            <a:r>
              <a:rPr lang="en-US" dirty="0"/>
              <a:t>:</a:t>
            </a:r>
            <a:endParaRPr lang="cs-CZ" dirty="0"/>
          </a:p>
          <a:p>
            <a:r>
              <a:rPr lang="en-US" dirty="0"/>
              <a:t>P</a:t>
            </a:r>
            <a:r>
              <a:rPr lang="cs-CZ" dirty="0" err="1"/>
              <a:t>atients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heart</a:t>
            </a:r>
            <a:r>
              <a:rPr lang="cs-CZ" dirty="0"/>
              <a:t> </a:t>
            </a:r>
            <a:r>
              <a:rPr lang="cs-CZ" dirty="0" err="1"/>
              <a:t>dissease</a:t>
            </a:r>
            <a:r>
              <a:rPr lang="cs-CZ" dirty="0"/>
              <a:t> had 4,1x more </a:t>
            </a:r>
            <a:r>
              <a:rPr lang="cs-CZ" dirty="0" err="1"/>
              <a:t>stroke</a:t>
            </a:r>
            <a:r>
              <a:rPr lang="cs-CZ" dirty="0"/>
              <a:t> </a:t>
            </a:r>
            <a:r>
              <a:rPr lang="cs-CZ" dirty="0" err="1"/>
              <a:t>occurences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cs-CZ" dirty="0"/>
              <a:t>17,1%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dissease</a:t>
            </a:r>
            <a:r>
              <a:rPr lang="cs-CZ" dirty="0"/>
              <a:t> and 4,2% </a:t>
            </a:r>
            <a:r>
              <a:rPr lang="cs-CZ" dirty="0" err="1"/>
              <a:t>without</a:t>
            </a:r>
            <a:r>
              <a:rPr lang="en-US" dirty="0"/>
              <a:t>)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C5FB907-CD7C-4422-9027-E6AE5893A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420" y="2321005"/>
            <a:ext cx="507853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5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D5EC42-0CC9-4A4A-84EA-FF8E386E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Hypertension</a:t>
            </a:r>
            <a:r>
              <a:rPr lang="cs-CZ" b="1" dirty="0"/>
              <a:t>-vise </a:t>
            </a:r>
            <a:r>
              <a:rPr lang="cs-CZ" b="1" dirty="0" err="1"/>
              <a:t>Analysis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B46605D-F421-441D-8888-2DE29D35ABDA}"/>
              </a:ext>
            </a:extLst>
          </p:cNvPr>
          <p:cNvSpPr txBox="1"/>
          <p:nvPr/>
        </p:nvSpPr>
        <p:spPr>
          <a:xfrm>
            <a:off x="913774" y="1674674"/>
            <a:ext cx="1036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r>
              <a:rPr lang="cs-CZ" b="1" dirty="0"/>
              <a:t>INDING</a:t>
            </a:r>
            <a:r>
              <a:rPr lang="en-US" dirty="0"/>
              <a:t>:</a:t>
            </a:r>
            <a:endParaRPr lang="cs-CZ" dirty="0"/>
          </a:p>
          <a:p>
            <a:r>
              <a:rPr lang="en-US" dirty="0"/>
              <a:t>P</a:t>
            </a:r>
            <a:r>
              <a:rPr lang="cs-CZ" dirty="0" err="1"/>
              <a:t>atients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hypertension</a:t>
            </a:r>
            <a:r>
              <a:rPr lang="cs-CZ" dirty="0"/>
              <a:t> had 3,3x more </a:t>
            </a:r>
            <a:r>
              <a:rPr lang="cs-CZ" dirty="0" err="1"/>
              <a:t>stroke</a:t>
            </a:r>
            <a:r>
              <a:rPr lang="cs-CZ" dirty="0"/>
              <a:t> </a:t>
            </a:r>
            <a:r>
              <a:rPr lang="cs-CZ" dirty="0" err="1"/>
              <a:t>occurences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cs-CZ" dirty="0"/>
              <a:t>13,3%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hypertension</a:t>
            </a:r>
            <a:r>
              <a:rPr lang="cs-CZ" dirty="0"/>
              <a:t> and 4,0% </a:t>
            </a:r>
            <a:r>
              <a:rPr lang="cs-CZ" dirty="0" err="1"/>
              <a:t>without</a:t>
            </a:r>
            <a:r>
              <a:rPr lang="en-US" dirty="0"/>
              <a:t>)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EB3D250-93FF-4A12-8D37-9C04D0FD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07" y="2321005"/>
            <a:ext cx="506456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4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D48992-4F82-4D91-AA17-7A9177A7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Conclusions</a:t>
            </a:r>
            <a:r>
              <a:rPr lang="cs-CZ" b="1" dirty="0"/>
              <a:t> &amp; </a:t>
            </a:r>
            <a:r>
              <a:rPr lang="cs-CZ" b="1" dirty="0" err="1"/>
              <a:t>Clinical</a:t>
            </a:r>
            <a:r>
              <a:rPr lang="cs-CZ" b="1" dirty="0"/>
              <a:t> </a:t>
            </a:r>
            <a:r>
              <a:rPr lang="cs-CZ" b="1" dirty="0" err="1"/>
              <a:t>Recommendations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773AF9C-B44D-46F7-AADA-3364F57D99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25765"/>
            <a:ext cx="10360641" cy="4113718"/>
          </a:xfrm>
        </p:spPr>
        <p:txBody>
          <a:bodyPr>
            <a:normAutofit fontScale="92500" lnSpcReduction="20000"/>
          </a:bodyPr>
          <a:lstStyle/>
          <a:p>
            <a:r>
              <a:rPr lang="cs-CZ" b="1" dirty="0" err="1"/>
              <a:t>Key</a:t>
            </a:r>
            <a:r>
              <a:rPr lang="cs-CZ" b="1" dirty="0"/>
              <a:t> </a:t>
            </a:r>
            <a:r>
              <a:rPr lang="cs-CZ" b="1" dirty="0" err="1"/>
              <a:t>Takeaways</a:t>
            </a:r>
            <a:endParaRPr lang="cs-CZ" dirty="0"/>
          </a:p>
          <a:p>
            <a:r>
              <a:rPr lang="cs-CZ" b="1" dirty="0"/>
              <a:t>Age </a:t>
            </a:r>
            <a:r>
              <a:rPr lang="cs-CZ" b="1" dirty="0" err="1"/>
              <a:t>is</a:t>
            </a:r>
            <a:r>
              <a:rPr lang="cs-CZ" b="1" dirty="0"/>
              <a:t> </a:t>
            </a:r>
            <a:r>
              <a:rPr lang="cs-CZ" b="1" dirty="0" err="1"/>
              <a:t>the</a:t>
            </a:r>
            <a:r>
              <a:rPr lang="cs-CZ" b="1" dirty="0"/>
              <a:t> </a:t>
            </a:r>
            <a:r>
              <a:rPr lang="cs-CZ" b="1" dirty="0" err="1"/>
              <a:t>strongest</a:t>
            </a:r>
            <a:r>
              <a:rPr lang="cs-CZ" b="1" dirty="0"/>
              <a:t> </a:t>
            </a:r>
            <a:r>
              <a:rPr lang="cs-CZ" b="1" dirty="0" err="1"/>
              <a:t>predictor</a:t>
            </a:r>
            <a:endParaRPr lang="cs-CZ" dirty="0"/>
          </a:p>
          <a:p>
            <a:pPr lvl="1"/>
            <a:r>
              <a:rPr lang="cs-CZ" dirty="0" err="1"/>
              <a:t>Patients</a:t>
            </a:r>
            <a:r>
              <a:rPr lang="cs-CZ" dirty="0"/>
              <a:t> &gt;70 </a:t>
            </a:r>
            <a:r>
              <a:rPr lang="cs-CZ" dirty="0" err="1"/>
              <a:t>years</a:t>
            </a:r>
            <a:r>
              <a:rPr lang="cs-CZ" dirty="0"/>
              <a:t> </a:t>
            </a:r>
            <a:r>
              <a:rPr lang="cs-CZ" dirty="0" err="1"/>
              <a:t>have</a:t>
            </a:r>
            <a:r>
              <a:rPr lang="cs-CZ" dirty="0"/>
              <a:t> 3× </a:t>
            </a:r>
            <a:r>
              <a:rPr lang="cs-CZ" dirty="0" err="1"/>
              <a:t>higher</a:t>
            </a:r>
            <a:r>
              <a:rPr lang="cs-CZ" dirty="0"/>
              <a:t> </a:t>
            </a:r>
            <a:r>
              <a:rPr lang="cs-CZ" dirty="0" err="1"/>
              <a:t>stroke</a:t>
            </a:r>
            <a:r>
              <a:rPr lang="cs-CZ" dirty="0"/>
              <a:t> risk</a:t>
            </a:r>
          </a:p>
          <a:p>
            <a:pPr lvl="1"/>
            <a:r>
              <a:rPr lang="cs-CZ" i="1" dirty="0" err="1"/>
              <a:t>Recommendation</a:t>
            </a:r>
            <a:r>
              <a:rPr lang="cs-CZ" i="1" dirty="0"/>
              <a:t>:</a:t>
            </a:r>
            <a:r>
              <a:rPr lang="cs-CZ" dirty="0"/>
              <a:t> </a:t>
            </a:r>
            <a:r>
              <a:rPr lang="cs-CZ" dirty="0" err="1"/>
              <a:t>Prioritize</a:t>
            </a:r>
            <a:r>
              <a:rPr lang="cs-CZ" dirty="0"/>
              <a:t> </a:t>
            </a:r>
            <a:r>
              <a:rPr lang="cs-CZ" dirty="0" err="1"/>
              <a:t>screening</a:t>
            </a:r>
            <a:r>
              <a:rPr lang="cs-CZ" dirty="0"/>
              <a:t> in </a:t>
            </a:r>
            <a:r>
              <a:rPr lang="cs-CZ" dirty="0" err="1"/>
              <a:t>elderly</a:t>
            </a:r>
            <a:r>
              <a:rPr lang="cs-CZ" dirty="0"/>
              <a:t> </a:t>
            </a:r>
            <a:r>
              <a:rPr lang="cs-CZ" dirty="0" err="1"/>
              <a:t>populations</a:t>
            </a:r>
            <a:endParaRPr lang="cs-CZ" dirty="0"/>
          </a:p>
          <a:p>
            <a:r>
              <a:rPr lang="cs-CZ" b="1" dirty="0" err="1"/>
              <a:t>Controllable</a:t>
            </a:r>
            <a:r>
              <a:rPr lang="cs-CZ" b="1" dirty="0"/>
              <a:t> risk </a:t>
            </a:r>
            <a:r>
              <a:rPr lang="cs-CZ" b="1" dirty="0" err="1"/>
              <a:t>factors</a:t>
            </a:r>
            <a:r>
              <a:rPr lang="cs-CZ" b="1" dirty="0"/>
              <a:t> </a:t>
            </a:r>
            <a:r>
              <a:rPr lang="cs-CZ" b="1" dirty="0" err="1"/>
              <a:t>matter</a:t>
            </a:r>
            <a:endParaRPr lang="cs-CZ" dirty="0"/>
          </a:p>
          <a:p>
            <a:pPr lvl="1"/>
            <a:r>
              <a:rPr lang="cs-CZ" dirty="0" err="1"/>
              <a:t>Hypertension</a:t>
            </a:r>
            <a:r>
              <a:rPr lang="cs-CZ" dirty="0"/>
              <a:t> (13.3% </a:t>
            </a:r>
            <a:r>
              <a:rPr lang="cs-CZ" dirty="0" err="1"/>
              <a:t>vs</a:t>
            </a:r>
            <a:r>
              <a:rPr lang="cs-CZ" dirty="0"/>
              <a:t> 4.0%, p&lt;0.001)</a:t>
            </a:r>
          </a:p>
          <a:p>
            <a:pPr lvl="1"/>
            <a:r>
              <a:rPr lang="cs-CZ" dirty="0" err="1"/>
              <a:t>Heart</a:t>
            </a:r>
            <a:r>
              <a:rPr lang="cs-CZ" dirty="0"/>
              <a:t> </a:t>
            </a:r>
            <a:r>
              <a:rPr lang="cs-CZ" dirty="0" err="1"/>
              <a:t>disease</a:t>
            </a:r>
            <a:r>
              <a:rPr lang="cs-CZ" dirty="0"/>
              <a:t> (17.0% </a:t>
            </a:r>
            <a:r>
              <a:rPr lang="cs-CZ" dirty="0" err="1"/>
              <a:t>vs</a:t>
            </a:r>
            <a:r>
              <a:rPr lang="cs-CZ" dirty="0"/>
              <a:t> 4.2%, p&lt;0.001)</a:t>
            </a:r>
          </a:p>
          <a:p>
            <a:pPr lvl="1"/>
            <a:r>
              <a:rPr lang="cs-CZ" i="1" dirty="0" err="1"/>
              <a:t>Recommendation</a:t>
            </a:r>
            <a:r>
              <a:rPr lang="cs-CZ" i="1" dirty="0"/>
              <a:t>:</a:t>
            </a:r>
            <a:r>
              <a:rPr lang="cs-CZ" dirty="0"/>
              <a:t> </a:t>
            </a:r>
            <a:r>
              <a:rPr lang="cs-CZ" dirty="0" err="1"/>
              <a:t>Aggressive</a:t>
            </a:r>
            <a:r>
              <a:rPr lang="cs-CZ" dirty="0"/>
              <a:t> BP </a:t>
            </a:r>
            <a:r>
              <a:rPr lang="cs-CZ" dirty="0" err="1"/>
              <a:t>control</a:t>
            </a:r>
            <a:r>
              <a:rPr lang="cs-CZ" dirty="0"/>
              <a:t> and </a:t>
            </a:r>
            <a:r>
              <a:rPr lang="cs-CZ" dirty="0" err="1"/>
              <a:t>cardiac</a:t>
            </a:r>
            <a:r>
              <a:rPr lang="cs-CZ" dirty="0"/>
              <a:t> monitoring</a:t>
            </a:r>
          </a:p>
          <a:p>
            <a:r>
              <a:rPr lang="cs-CZ" b="1" dirty="0" err="1"/>
              <a:t>Glucose</a:t>
            </a:r>
            <a:r>
              <a:rPr lang="cs-CZ" b="1" dirty="0"/>
              <a:t> </a:t>
            </a:r>
            <a:r>
              <a:rPr lang="cs-CZ" b="1" dirty="0" err="1"/>
              <a:t>levels</a:t>
            </a:r>
            <a:r>
              <a:rPr lang="cs-CZ" b="1" dirty="0"/>
              <a:t> </a:t>
            </a:r>
            <a:r>
              <a:rPr lang="cs-CZ" b="1" dirty="0" err="1"/>
              <a:t>signal</a:t>
            </a:r>
            <a:r>
              <a:rPr lang="cs-CZ" b="1" dirty="0"/>
              <a:t> risk</a:t>
            </a:r>
            <a:endParaRPr lang="cs-CZ" dirty="0"/>
          </a:p>
          <a:p>
            <a:pPr lvl="1"/>
            <a:r>
              <a:rPr lang="cs-CZ" dirty="0" err="1"/>
              <a:t>Even</a:t>
            </a:r>
            <a:r>
              <a:rPr lang="cs-CZ" dirty="0"/>
              <a:t> </a:t>
            </a:r>
            <a:r>
              <a:rPr lang="cs-CZ" dirty="0" err="1"/>
              <a:t>moderately</a:t>
            </a:r>
            <a:r>
              <a:rPr lang="cs-CZ" dirty="0"/>
              <a:t> </a:t>
            </a:r>
            <a:r>
              <a:rPr lang="cs-CZ" dirty="0" err="1"/>
              <a:t>elevated</a:t>
            </a:r>
            <a:r>
              <a:rPr lang="cs-CZ" dirty="0"/>
              <a:t> </a:t>
            </a:r>
            <a:r>
              <a:rPr lang="cs-CZ" dirty="0" err="1"/>
              <a:t>levels</a:t>
            </a:r>
            <a:r>
              <a:rPr lang="cs-CZ" dirty="0"/>
              <a:t> (105 </a:t>
            </a:r>
            <a:r>
              <a:rPr lang="cs-CZ" dirty="0" err="1"/>
              <a:t>vs</a:t>
            </a:r>
            <a:r>
              <a:rPr lang="cs-CZ" dirty="0"/>
              <a:t> 92 mg/dl) </a:t>
            </a:r>
            <a:r>
              <a:rPr lang="cs-CZ" dirty="0" err="1"/>
              <a:t>increase</a:t>
            </a:r>
            <a:r>
              <a:rPr lang="cs-CZ" dirty="0"/>
              <a:t> risk</a:t>
            </a:r>
          </a:p>
          <a:p>
            <a:pPr lvl="1"/>
            <a:r>
              <a:rPr lang="cs-CZ" i="1" dirty="0" err="1"/>
              <a:t>Recommendation</a:t>
            </a:r>
            <a:r>
              <a:rPr lang="cs-CZ" i="1" dirty="0"/>
              <a:t>:</a:t>
            </a:r>
            <a:r>
              <a:rPr lang="cs-CZ" dirty="0"/>
              <a:t> </a:t>
            </a:r>
            <a:r>
              <a:rPr lang="cs-CZ" dirty="0" err="1"/>
              <a:t>Annual</a:t>
            </a:r>
            <a:r>
              <a:rPr lang="cs-CZ" dirty="0"/>
              <a:t> </a:t>
            </a:r>
            <a:r>
              <a:rPr lang="cs-CZ" dirty="0" err="1"/>
              <a:t>glucose</a:t>
            </a:r>
            <a:r>
              <a:rPr lang="cs-CZ" dirty="0"/>
              <a:t> </a:t>
            </a:r>
            <a:r>
              <a:rPr lang="cs-CZ" dirty="0" err="1"/>
              <a:t>checks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patients</a:t>
            </a:r>
            <a:r>
              <a:rPr lang="cs-CZ" dirty="0"/>
              <a:t> &gt;50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1881262"/>
      </p:ext>
    </p:extLst>
  </p:cSld>
  <p:clrMapOvr>
    <a:masterClrMapping/>
  </p:clrMapOvr>
</p:sld>
</file>

<file path=ppt/theme/theme1.xml><?xml version="1.0" encoding="utf-8"?>
<a:theme xmlns:a="http://schemas.openxmlformats.org/drawingml/2006/main" name="Kapka">
  <a:themeElements>
    <a:clrScheme name="Kapk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Kapk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pk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TM04033925[[fn=Kapka]]</Template>
  <TotalTime>176</TotalTime>
  <Words>292</Words>
  <Application>Microsoft Office PowerPoint</Application>
  <PresentationFormat>Širokoúhlá obrazovka</PresentationFormat>
  <Paragraphs>45</Paragraphs>
  <Slides>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4" baseType="lpstr">
      <vt:lpstr>Arial</vt:lpstr>
      <vt:lpstr>Calibri</vt:lpstr>
      <vt:lpstr>Menlo</vt:lpstr>
      <vt:lpstr>quote-cjk-patch</vt:lpstr>
      <vt:lpstr>Tw Cen MT</vt:lpstr>
      <vt:lpstr>Kapka</vt:lpstr>
      <vt:lpstr>Stroke Risk Factors Analysis</vt:lpstr>
      <vt:lpstr>Research Methodology</vt:lpstr>
      <vt:lpstr>Key findings</vt:lpstr>
      <vt:lpstr>Age-vise Analysis</vt:lpstr>
      <vt:lpstr>Glucose-vise Analysis</vt:lpstr>
      <vt:lpstr>Heart dissease-vise Analysis</vt:lpstr>
      <vt:lpstr>Hypertension-vise Analysis</vt:lpstr>
      <vt:lpstr>Conclusions &amp; Clinical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Risk Factors Analysis</dc:title>
  <dc:creator>Michal Filipek</dc:creator>
  <cp:lastModifiedBy>Michal Filipek</cp:lastModifiedBy>
  <cp:revision>9</cp:revision>
  <dcterms:created xsi:type="dcterms:W3CDTF">2025-07-03T08:28:24Z</dcterms:created>
  <dcterms:modified xsi:type="dcterms:W3CDTF">2025-07-03T11:25:02Z</dcterms:modified>
</cp:coreProperties>
</file>