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981D8A-70AD-4A6A-8C16-63EA76F4A14D}" v="17" dt="2021-07-07T04:32:07.803"/>
    <p1510:client id="{F146B6F4-4D99-47BD-AE5A-7D48EB116016}" v="176" dt="2021-07-07T07:14:57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3733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N-Queen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34B436-5A7F-4ABE-A0DE-87A4DCEDCDF0}"/>
              </a:ext>
            </a:extLst>
          </p:cNvPr>
          <p:cNvSpPr txBox="1"/>
          <p:nvPr/>
        </p:nvSpPr>
        <p:spPr>
          <a:xfrm>
            <a:off x="270882" y="1223846"/>
            <a:ext cx="1044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Queen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감시할 수 있는 구간을 찾아야 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03E59A27-F8AA-4BA5-A085-A99993147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267390"/>
              </p:ext>
            </p:extLst>
          </p:nvPr>
        </p:nvGraphicFramePr>
        <p:xfrm>
          <a:off x="312822" y="1993988"/>
          <a:ext cx="4142445" cy="2295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815">
                  <a:extLst>
                    <a:ext uri="{9D8B030D-6E8A-4147-A177-3AD203B41FA5}">
                      <a16:colId xmlns:a16="http://schemas.microsoft.com/office/drawing/2014/main" val="126305669"/>
                    </a:ext>
                  </a:extLst>
                </a:gridCol>
                <a:gridCol w="1380815">
                  <a:extLst>
                    <a:ext uri="{9D8B030D-6E8A-4147-A177-3AD203B41FA5}">
                      <a16:colId xmlns:a16="http://schemas.microsoft.com/office/drawing/2014/main" val="4205946153"/>
                    </a:ext>
                  </a:extLst>
                </a:gridCol>
                <a:gridCol w="1380815">
                  <a:extLst>
                    <a:ext uri="{9D8B030D-6E8A-4147-A177-3AD203B41FA5}">
                      <a16:colId xmlns:a16="http://schemas.microsoft.com/office/drawing/2014/main" val="2810503599"/>
                    </a:ext>
                  </a:extLst>
                </a:gridCol>
              </a:tblGrid>
              <a:tr h="7653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061162"/>
                  </a:ext>
                </a:extLst>
              </a:tr>
              <a:tr h="7653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</a:rPr>
                        <a:t>Q</a:t>
                      </a:r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028681"/>
                  </a:ext>
                </a:extLst>
              </a:tr>
              <a:tr h="76530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786270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7CE89F3-D455-49BB-91DD-0A83D7659527}"/>
              </a:ext>
            </a:extLst>
          </p:cNvPr>
          <p:cNvCxnSpPr>
            <a:cxnSpLocks/>
          </p:cNvCxnSpPr>
          <p:nvPr/>
        </p:nvCxnSpPr>
        <p:spPr>
          <a:xfrm flipV="1">
            <a:off x="2859932" y="2311399"/>
            <a:ext cx="992401" cy="6652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885737F-E73B-4507-BC32-3C6472BCCB36}"/>
              </a:ext>
            </a:extLst>
          </p:cNvPr>
          <p:cNvCxnSpPr>
            <a:cxnSpLocks/>
          </p:cNvCxnSpPr>
          <p:nvPr/>
        </p:nvCxnSpPr>
        <p:spPr>
          <a:xfrm flipV="1">
            <a:off x="2402732" y="2311400"/>
            <a:ext cx="0" cy="6652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02EA3D9-C223-4573-B64F-018B36FEAC19}"/>
              </a:ext>
            </a:extLst>
          </p:cNvPr>
          <p:cNvCxnSpPr>
            <a:cxnSpLocks/>
          </p:cNvCxnSpPr>
          <p:nvPr/>
        </p:nvCxnSpPr>
        <p:spPr>
          <a:xfrm flipH="1" flipV="1">
            <a:off x="1152624" y="2441643"/>
            <a:ext cx="759041" cy="5519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8FFA9F7-924D-452E-B114-616F8F2E9E7C}"/>
              </a:ext>
            </a:extLst>
          </p:cNvPr>
          <p:cNvCxnSpPr>
            <a:cxnSpLocks/>
          </p:cNvCxnSpPr>
          <p:nvPr/>
        </p:nvCxnSpPr>
        <p:spPr>
          <a:xfrm flipH="1" flipV="1">
            <a:off x="939800" y="3179865"/>
            <a:ext cx="1124266" cy="169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EAE9AF-8B82-4697-8240-1622E85BEC58}"/>
              </a:ext>
            </a:extLst>
          </p:cNvPr>
          <p:cNvCxnSpPr>
            <a:cxnSpLocks/>
          </p:cNvCxnSpPr>
          <p:nvPr/>
        </p:nvCxnSpPr>
        <p:spPr>
          <a:xfrm flipH="1">
            <a:off x="1049867" y="3366135"/>
            <a:ext cx="1056532" cy="7238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54E141-E1B3-4A60-B22C-BDE4C75FA9EC}"/>
              </a:ext>
            </a:extLst>
          </p:cNvPr>
          <p:cNvCxnSpPr>
            <a:cxnSpLocks/>
          </p:cNvCxnSpPr>
          <p:nvPr/>
        </p:nvCxnSpPr>
        <p:spPr>
          <a:xfrm>
            <a:off x="2380664" y="3411932"/>
            <a:ext cx="0" cy="6780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9D28448-43EB-44C4-8DF3-6FDAA433853E}"/>
              </a:ext>
            </a:extLst>
          </p:cNvPr>
          <p:cNvCxnSpPr>
            <a:cxnSpLocks/>
          </p:cNvCxnSpPr>
          <p:nvPr/>
        </p:nvCxnSpPr>
        <p:spPr>
          <a:xfrm>
            <a:off x="2736265" y="3234131"/>
            <a:ext cx="13104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1D91E9-0774-4962-AFE9-B1D9797355F5}"/>
              </a:ext>
            </a:extLst>
          </p:cNvPr>
          <p:cNvCxnSpPr>
            <a:cxnSpLocks/>
          </p:cNvCxnSpPr>
          <p:nvPr/>
        </p:nvCxnSpPr>
        <p:spPr>
          <a:xfrm>
            <a:off x="2888665" y="3386531"/>
            <a:ext cx="963668" cy="6012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EE25AE8-BC5E-4B17-9B4B-6E57FF5F5468}"/>
              </a:ext>
            </a:extLst>
          </p:cNvPr>
          <p:cNvSpPr txBox="1"/>
          <p:nvPr/>
        </p:nvSpPr>
        <p:spPr>
          <a:xfrm>
            <a:off x="4746369" y="1993345"/>
            <a:ext cx="72360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Queen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(1,1)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칸에 있다고 가정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Queen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기준 세로 가로열은 놓을 수 없음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새로 놓이는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Queen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기존의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Queen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같은지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확인하면 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우측 대각선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q_y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– 1,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q_x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+1)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q_y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+ 1,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q_x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-1)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만족하는 모든 칸을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False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로 두면 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수식을 좀 더 보면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q_y-1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q_x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+ 1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그리고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q_y+1,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q_x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-1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은 서로 더하면 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q_y-1 +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q_x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+1 =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q_y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+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q_x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q_y+1 +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q_x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– 1 =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q_y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+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만족함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90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051DD3-79C3-40CA-A952-2817DEA97705}"/>
              </a:ext>
            </a:extLst>
          </p:cNvPr>
          <p:cNvSpPr txBox="1"/>
          <p:nvPr/>
        </p:nvSpPr>
        <p:spPr>
          <a:xfrm>
            <a:off x="702131" y="312821"/>
            <a:ext cx="48672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1 *x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값은 내부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문으로 순회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ISUSED_X[X = 2]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,0,1,0,0,0]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ISUSED_DIAGONAL_PLUS[N+X = 3]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[1,0,0,1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ISUSED_DIAGONAL_MINUS[</a:t>
            </a:r>
            <a:r>
              <a:rPr lang="en-US" altLang="ko-KR" dirty="0">
                <a:solidFill>
                  <a:srgbClr val="FF0000"/>
                </a:solidFill>
              </a:rPr>
              <a:t>N-X+6-1 = -1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]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인덱스는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–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될 수 없음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약간의 꼼수를 사용해야 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수식을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Q_Y – Q_X +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board_y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– 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로 변환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[0,0,0,0,1,</a:t>
            </a:r>
            <a:r>
              <a:rPr lang="en-US" altLang="ko-KR" dirty="0">
                <a:solidFill>
                  <a:schemeClr val="bg1"/>
                </a:solidFill>
              </a:rPr>
              <a:t>1,0,0,0,0,0]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3C14AC40-753F-4E81-8AD9-20FC98709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94420"/>
              </p:ext>
            </p:extLst>
          </p:nvPr>
        </p:nvGraphicFramePr>
        <p:xfrm>
          <a:off x="1503446" y="5472641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06676485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7761349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846773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3765276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3465864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88719438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072219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849998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3957112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889075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852317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99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16546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CC0D04-B207-4AF4-9A44-221B4E6A6B5C}"/>
              </a:ext>
            </a:extLst>
          </p:cNvPr>
          <p:cNvCxnSpPr/>
          <p:nvPr/>
        </p:nvCxnSpPr>
        <p:spPr>
          <a:xfrm>
            <a:off x="5553075" y="4838700"/>
            <a:ext cx="0" cy="5810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386941-FF1E-42D6-835D-041BDF14E48B}"/>
              </a:ext>
            </a:extLst>
          </p:cNvPr>
          <p:cNvSpPr txBox="1"/>
          <p:nvPr/>
        </p:nvSpPr>
        <p:spPr>
          <a:xfrm>
            <a:off x="4948236" y="4540277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시작 위치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화살표: 굽음 5">
            <a:extLst>
              <a:ext uri="{FF2B5EF4-FFF2-40B4-BE49-F238E27FC236}">
                <a16:creationId xmlns:a16="http://schemas.microsoft.com/office/drawing/2014/main" id="{871F6454-3DB8-48BD-8611-442BC753011F}"/>
              </a:ext>
            </a:extLst>
          </p:cNvPr>
          <p:cNvSpPr/>
          <p:nvPr/>
        </p:nvSpPr>
        <p:spPr>
          <a:xfrm rot="5400000">
            <a:off x="5069244" y="2235073"/>
            <a:ext cx="1153886" cy="3280487"/>
          </a:xfrm>
          <a:prstGeom prst="bentArrow">
            <a:avLst>
              <a:gd name="adj1" fmla="val 25000"/>
              <a:gd name="adj2" fmla="val 2476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91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D22FCD-D825-43B3-8335-FEB582452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37819"/>
              </p:ext>
            </p:extLst>
          </p:nvPr>
        </p:nvGraphicFramePr>
        <p:xfrm>
          <a:off x="288924" y="1443566"/>
          <a:ext cx="6397626" cy="48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71">
                  <a:extLst>
                    <a:ext uri="{9D8B030D-6E8A-4147-A177-3AD203B41FA5}">
                      <a16:colId xmlns:a16="http://schemas.microsoft.com/office/drawing/2014/main" val="1312750645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538983954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916591712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688851428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893998610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491046730"/>
                    </a:ext>
                  </a:extLst>
                </a:gridCol>
              </a:tblGrid>
              <a:tr h="80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</a:rPr>
                        <a:t>Q(0,0)</a:t>
                      </a:r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4960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Q(1,2)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97388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17217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574261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921010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28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051DD3-79C3-40CA-A952-2817DEA97705}"/>
              </a:ext>
            </a:extLst>
          </p:cNvPr>
          <p:cNvSpPr txBox="1"/>
          <p:nvPr/>
        </p:nvSpPr>
        <p:spPr>
          <a:xfrm>
            <a:off x="6896099" y="1368737"/>
            <a:ext cx="4867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1 *x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값은 내부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문으로 순회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ISUSED_X[X = 2]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,0,1,0,0,0]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ISUSED_DIAGONAL_PLUS[N+X = 3]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[1,0,0,1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ISUSED_DIAGONAL_MINUS[</a:t>
            </a:r>
            <a:r>
              <a:rPr lang="en-US" altLang="ko-KR" dirty="0">
                <a:solidFill>
                  <a:srgbClr val="FF0000"/>
                </a:solidFill>
              </a:rPr>
              <a:t>N-X+5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] = 4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[0,0,0,0,1,</a:t>
            </a:r>
            <a:r>
              <a:rPr lang="en-US" altLang="ko-KR" dirty="0">
                <a:solidFill>
                  <a:schemeClr val="bg1"/>
                </a:solidFill>
              </a:rPr>
              <a:t>1,0,0,0,0,0]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54718C7-F284-4ED4-883F-63E31E87EFD4}"/>
              </a:ext>
            </a:extLst>
          </p:cNvPr>
          <p:cNvCxnSpPr>
            <a:cxnSpLocks/>
          </p:cNvCxnSpPr>
          <p:nvPr/>
        </p:nvCxnSpPr>
        <p:spPr>
          <a:xfrm>
            <a:off x="857250" y="2067147"/>
            <a:ext cx="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5ED6B6-B150-44A2-8E2F-F34E461426A1}"/>
              </a:ext>
            </a:extLst>
          </p:cNvPr>
          <p:cNvCxnSpPr>
            <a:cxnSpLocks/>
          </p:cNvCxnSpPr>
          <p:nvPr/>
        </p:nvCxnSpPr>
        <p:spPr>
          <a:xfrm>
            <a:off x="1133475" y="2067147"/>
            <a:ext cx="548640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C826E2-E54E-487F-9A29-AD154D711570}"/>
              </a:ext>
            </a:extLst>
          </p:cNvPr>
          <p:cNvCxnSpPr>
            <a:cxnSpLocks/>
          </p:cNvCxnSpPr>
          <p:nvPr/>
        </p:nvCxnSpPr>
        <p:spPr>
          <a:xfrm>
            <a:off x="3457575" y="3076575"/>
            <a:ext cx="3314700" cy="24574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8992783-9205-4CC5-8A4B-459F19BEC8C2}"/>
              </a:ext>
            </a:extLst>
          </p:cNvPr>
          <p:cNvCxnSpPr>
            <a:cxnSpLocks/>
          </p:cNvCxnSpPr>
          <p:nvPr/>
        </p:nvCxnSpPr>
        <p:spPr>
          <a:xfrm>
            <a:off x="2933700" y="3076575"/>
            <a:ext cx="0" cy="3238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4E7208E-616D-4859-AE52-6D699EE69B45}"/>
              </a:ext>
            </a:extLst>
          </p:cNvPr>
          <p:cNvCxnSpPr>
            <a:cxnSpLocks/>
          </p:cNvCxnSpPr>
          <p:nvPr/>
        </p:nvCxnSpPr>
        <p:spPr>
          <a:xfrm flipH="1">
            <a:off x="312821" y="3067050"/>
            <a:ext cx="2077954" cy="1524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78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D22FCD-D825-43B3-8335-FEB582452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642657"/>
              </p:ext>
            </p:extLst>
          </p:nvPr>
        </p:nvGraphicFramePr>
        <p:xfrm>
          <a:off x="288924" y="1443566"/>
          <a:ext cx="6397626" cy="48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71">
                  <a:extLst>
                    <a:ext uri="{9D8B030D-6E8A-4147-A177-3AD203B41FA5}">
                      <a16:colId xmlns:a16="http://schemas.microsoft.com/office/drawing/2014/main" val="1312750645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538983954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916591712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688851428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893998610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491046730"/>
                    </a:ext>
                  </a:extLst>
                </a:gridCol>
              </a:tblGrid>
              <a:tr h="80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Q(0,0)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4960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Q(1,2)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97388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Q(2,0)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17217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574261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921010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28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051DD3-79C3-40CA-A952-2817DEA97705}"/>
              </a:ext>
            </a:extLst>
          </p:cNvPr>
          <p:cNvSpPr txBox="1"/>
          <p:nvPr/>
        </p:nvSpPr>
        <p:spPr>
          <a:xfrm>
            <a:off x="6896099" y="1477593"/>
            <a:ext cx="4867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1 *x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값은 내부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문으로 순회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ISUSED_X[X = 0]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,0,1,0,0,0]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ISUSED_DIAGONAL_PLUS[N+X = 3]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[1,0,0,1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ISUSED_DIAGONAL_MINUS[</a:t>
            </a:r>
            <a:r>
              <a:rPr lang="en-US" altLang="ko-KR" dirty="0">
                <a:solidFill>
                  <a:schemeClr val="bg1"/>
                </a:solidFill>
              </a:rPr>
              <a:t>N-X+5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] = 4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[0,0,0,0,1,</a:t>
            </a:r>
            <a:r>
              <a:rPr lang="en-US" altLang="ko-KR" dirty="0">
                <a:solidFill>
                  <a:schemeClr val="bg1"/>
                </a:solidFill>
              </a:rPr>
              <a:t>1,0,0,0,0,0]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54718C7-F284-4ED4-883F-63E31E87EFD4}"/>
              </a:ext>
            </a:extLst>
          </p:cNvPr>
          <p:cNvCxnSpPr>
            <a:cxnSpLocks/>
          </p:cNvCxnSpPr>
          <p:nvPr/>
        </p:nvCxnSpPr>
        <p:spPr>
          <a:xfrm>
            <a:off x="857250" y="2067147"/>
            <a:ext cx="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5ED6B6-B150-44A2-8E2F-F34E461426A1}"/>
              </a:ext>
            </a:extLst>
          </p:cNvPr>
          <p:cNvCxnSpPr>
            <a:cxnSpLocks/>
          </p:cNvCxnSpPr>
          <p:nvPr/>
        </p:nvCxnSpPr>
        <p:spPr>
          <a:xfrm>
            <a:off x="1133475" y="2067147"/>
            <a:ext cx="548640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1E3910-C9C6-422A-BA04-BB80BB548963}"/>
              </a:ext>
            </a:extLst>
          </p:cNvPr>
          <p:cNvCxnSpPr>
            <a:cxnSpLocks/>
          </p:cNvCxnSpPr>
          <p:nvPr/>
        </p:nvCxnSpPr>
        <p:spPr>
          <a:xfrm>
            <a:off x="3457575" y="3076575"/>
            <a:ext cx="3314700" cy="24574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C640895-93AB-49AA-B353-42FEB960DB03}"/>
              </a:ext>
            </a:extLst>
          </p:cNvPr>
          <p:cNvCxnSpPr>
            <a:cxnSpLocks/>
          </p:cNvCxnSpPr>
          <p:nvPr/>
        </p:nvCxnSpPr>
        <p:spPr>
          <a:xfrm>
            <a:off x="2933700" y="3076575"/>
            <a:ext cx="0" cy="3238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A6AAB9C-2E9A-4535-B9CE-61D7BED2BFAF}"/>
              </a:ext>
            </a:extLst>
          </p:cNvPr>
          <p:cNvCxnSpPr>
            <a:cxnSpLocks/>
          </p:cNvCxnSpPr>
          <p:nvPr/>
        </p:nvCxnSpPr>
        <p:spPr>
          <a:xfrm flipH="1">
            <a:off x="312821" y="3067050"/>
            <a:ext cx="2077954" cy="1524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D22FCD-D825-43B3-8335-FEB582452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844479"/>
              </p:ext>
            </p:extLst>
          </p:nvPr>
        </p:nvGraphicFramePr>
        <p:xfrm>
          <a:off x="288924" y="1443566"/>
          <a:ext cx="6397626" cy="48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71">
                  <a:extLst>
                    <a:ext uri="{9D8B030D-6E8A-4147-A177-3AD203B41FA5}">
                      <a16:colId xmlns:a16="http://schemas.microsoft.com/office/drawing/2014/main" val="1312750645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538983954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916591712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688851428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893998610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491046730"/>
                    </a:ext>
                  </a:extLst>
                </a:gridCol>
              </a:tblGrid>
              <a:tr h="80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Q(0,0)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4960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Q(1,2)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97388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Q(2,1)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17217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574261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921010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28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051DD3-79C3-40CA-A952-2817DEA97705}"/>
              </a:ext>
            </a:extLst>
          </p:cNvPr>
          <p:cNvSpPr txBox="1"/>
          <p:nvPr/>
        </p:nvSpPr>
        <p:spPr>
          <a:xfrm>
            <a:off x="6896099" y="1390508"/>
            <a:ext cx="4867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1 *x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값은 내부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문으로 순회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ISUSED_X[X = 1]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,1,1,0,0,0]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ISUSED_DIAGONAL_PLUS[N+X =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[1,0,0,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ISUSED_DIAGONAL_MINUS[</a:t>
            </a:r>
            <a:r>
              <a:rPr lang="en-US" altLang="ko-KR" dirty="0">
                <a:solidFill>
                  <a:schemeClr val="bg1"/>
                </a:solidFill>
              </a:rPr>
              <a:t>N-X+5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] = 4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[0,0,0,0,1,</a:t>
            </a:r>
            <a:r>
              <a:rPr lang="en-US" altLang="ko-KR" dirty="0">
                <a:solidFill>
                  <a:schemeClr val="bg1"/>
                </a:solidFill>
              </a:rPr>
              <a:t>1,0,0,0,0,0]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54718C7-F284-4ED4-883F-63E31E87EFD4}"/>
              </a:ext>
            </a:extLst>
          </p:cNvPr>
          <p:cNvCxnSpPr>
            <a:cxnSpLocks/>
          </p:cNvCxnSpPr>
          <p:nvPr/>
        </p:nvCxnSpPr>
        <p:spPr>
          <a:xfrm>
            <a:off x="857250" y="2067147"/>
            <a:ext cx="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5ED6B6-B150-44A2-8E2F-F34E461426A1}"/>
              </a:ext>
            </a:extLst>
          </p:cNvPr>
          <p:cNvCxnSpPr>
            <a:cxnSpLocks/>
          </p:cNvCxnSpPr>
          <p:nvPr/>
        </p:nvCxnSpPr>
        <p:spPr>
          <a:xfrm>
            <a:off x="1133475" y="2067147"/>
            <a:ext cx="548640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CD1B800-CDDA-4BD8-84DA-B57B803293EF}"/>
              </a:ext>
            </a:extLst>
          </p:cNvPr>
          <p:cNvCxnSpPr>
            <a:cxnSpLocks/>
          </p:cNvCxnSpPr>
          <p:nvPr/>
        </p:nvCxnSpPr>
        <p:spPr>
          <a:xfrm>
            <a:off x="3457575" y="3076575"/>
            <a:ext cx="3314700" cy="24574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E77F65-8634-4472-9B06-CCD0161796B4}"/>
              </a:ext>
            </a:extLst>
          </p:cNvPr>
          <p:cNvCxnSpPr>
            <a:cxnSpLocks/>
          </p:cNvCxnSpPr>
          <p:nvPr/>
        </p:nvCxnSpPr>
        <p:spPr>
          <a:xfrm>
            <a:off x="2933700" y="3076575"/>
            <a:ext cx="0" cy="3238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873C91C-8E1C-4E41-B6B8-77403B31D6E1}"/>
              </a:ext>
            </a:extLst>
          </p:cNvPr>
          <p:cNvCxnSpPr>
            <a:cxnSpLocks/>
          </p:cNvCxnSpPr>
          <p:nvPr/>
        </p:nvCxnSpPr>
        <p:spPr>
          <a:xfrm flipH="1">
            <a:off x="312821" y="3067050"/>
            <a:ext cx="2077954" cy="1524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50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D22FCD-D825-43B3-8335-FEB582452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149866"/>
              </p:ext>
            </p:extLst>
          </p:nvPr>
        </p:nvGraphicFramePr>
        <p:xfrm>
          <a:off x="288924" y="1443566"/>
          <a:ext cx="6397626" cy="48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71">
                  <a:extLst>
                    <a:ext uri="{9D8B030D-6E8A-4147-A177-3AD203B41FA5}">
                      <a16:colId xmlns:a16="http://schemas.microsoft.com/office/drawing/2014/main" val="1312750645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538983954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916591712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688851428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893998610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491046730"/>
                    </a:ext>
                  </a:extLst>
                </a:gridCol>
              </a:tblGrid>
              <a:tr h="80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Q(0,0)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4960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Q(1,2)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97388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Q(2,2)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17217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574261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921010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28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051DD3-79C3-40CA-A952-2817DEA97705}"/>
              </a:ext>
            </a:extLst>
          </p:cNvPr>
          <p:cNvSpPr txBox="1"/>
          <p:nvPr/>
        </p:nvSpPr>
        <p:spPr>
          <a:xfrm>
            <a:off x="6896099" y="1368737"/>
            <a:ext cx="4867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1 *x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값은 내부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문으로 순회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ISUSED_X[X = 2]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,1,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,0,0,0]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ISUSED_DIAGONAL_PLUS[N+X =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[1,0,0,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ISUSED_DIAGONAL_MINUS[</a:t>
            </a:r>
            <a:r>
              <a:rPr lang="en-US" altLang="ko-KR" dirty="0">
                <a:solidFill>
                  <a:schemeClr val="bg1"/>
                </a:solidFill>
              </a:rPr>
              <a:t>N-X+5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] = 4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[0,0,0,0,1,</a:t>
            </a:r>
            <a:r>
              <a:rPr lang="en-US" altLang="ko-KR" dirty="0">
                <a:solidFill>
                  <a:schemeClr val="bg1"/>
                </a:solidFill>
              </a:rPr>
              <a:t>1,0,0,0,0,0]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54718C7-F284-4ED4-883F-63E31E87EFD4}"/>
              </a:ext>
            </a:extLst>
          </p:cNvPr>
          <p:cNvCxnSpPr>
            <a:cxnSpLocks/>
          </p:cNvCxnSpPr>
          <p:nvPr/>
        </p:nvCxnSpPr>
        <p:spPr>
          <a:xfrm>
            <a:off x="857250" y="2067147"/>
            <a:ext cx="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5ED6B6-B150-44A2-8E2F-F34E461426A1}"/>
              </a:ext>
            </a:extLst>
          </p:cNvPr>
          <p:cNvCxnSpPr>
            <a:cxnSpLocks/>
          </p:cNvCxnSpPr>
          <p:nvPr/>
        </p:nvCxnSpPr>
        <p:spPr>
          <a:xfrm>
            <a:off x="1133475" y="2067147"/>
            <a:ext cx="548640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CD1B800-CDDA-4BD8-84DA-B57B803293EF}"/>
              </a:ext>
            </a:extLst>
          </p:cNvPr>
          <p:cNvCxnSpPr>
            <a:cxnSpLocks/>
          </p:cNvCxnSpPr>
          <p:nvPr/>
        </p:nvCxnSpPr>
        <p:spPr>
          <a:xfrm>
            <a:off x="3457575" y="3076575"/>
            <a:ext cx="3314700" cy="24574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E77F65-8634-4472-9B06-CCD0161796B4}"/>
              </a:ext>
            </a:extLst>
          </p:cNvPr>
          <p:cNvCxnSpPr>
            <a:cxnSpLocks/>
          </p:cNvCxnSpPr>
          <p:nvPr/>
        </p:nvCxnSpPr>
        <p:spPr>
          <a:xfrm>
            <a:off x="2933700" y="3076575"/>
            <a:ext cx="0" cy="3238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873C91C-8E1C-4E41-B6B8-77403B31D6E1}"/>
              </a:ext>
            </a:extLst>
          </p:cNvPr>
          <p:cNvCxnSpPr>
            <a:cxnSpLocks/>
          </p:cNvCxnSpPr>
          <p:nvPr/>
        </p:nvCxnSpPr>
        <p:spPr>
          <a:xfrm flipH="1">
            <a:off x="312821" y="3067050"/>
            <a:ext cx="2077954" cy="1524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80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D22FCD-D825-43B3-8335-FEB582452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281725"/>
              </p:ext>
            </p:extLst>
          </p:nvPr>
        </p:nvGraphicFramePr>
        <p:xfrm>
          <a:off x="288924" y="1443566"/>
          <a:ext cx="6397626" cy="48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71">
                  <a:extLst>
                    <a:ext uri="{9D8B030D-6E8A-4147-A177-3AD203B41FA5}">
                      <a16:colId xmlns:a16="http://schemas.microsoft.com/office/drawing/2014/main" val="1312750645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538983954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916591712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688851428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893998610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491046730"/>
                    </a:ext>
                  </a:extLst>
                </a:gridCol>
              </a:tblGrid>
              <a:tr h="80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Q(0,0)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4960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Q(1,2)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97388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Q(2,3)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17217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574261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921010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28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051DD3-79C3-40CA-A952-2817DEA97705}"/>
              </a:ext>
            </a:extLst>
          </p:cNvPr>
          <p:cNvSpPr txBox="1"/>
          <p:nvPr/>
        </p:nvSpPr>
        <p:spPr>
          <a:xfrm>
            <a:off x="6896099" y="1368737"/>
            <a:ext cx="4867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1 *x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값은 내부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문으로 순회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ISUSED_X[X = 2]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,1,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,0,0,0]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ISUSED_DIAGONAL_PLUS[N+X =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[1,0,0,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ISUSED_DIAGONAL_MINUS[</a:t>
            </a:r>
            <a:r>
              <a:rPr lang="en-US" altLang="ko-KR" dirty="0">
                <a:solidFill>
                  <a:schemeClr val="bg1"/>
                </a:solidFill>
              </a:rPr>
              <a:t>N-X+5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] = 4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[0,0,0,0,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en-US" altLang="ko-KR" dirty="0">
                <a:solidFill>
                  <a:schemeClr val="bg1"/>
                </a:solidFill>
              </a:rPr>
              <a:t>1,0,0,0,0,0]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54718C7-F284-4ED4-883F-63E31E87EFD4}"/>
              </a:ext>
            </a:extLst>
          </p:cNvPr>
          <p:cNvCxnSpPr>
            <a:cxnSpLocks/>
          </p:cNvCxnSpPr>
          <p:nvPr/>
        </p:nvCxnSpPr>
        <p:spPr>
          <a:xfrm>
            <a:off x="857250" y="2067147"/>
            <a:ext cx="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5ED6B6-B150-44A2-8E2F-F34E461426A1}"/>
              </a:ext>
            </a:extLst>
          </p:cNvPr>
          <p:cNvCxnSpPr>
            <a:cxnSpLocks/>
          </p:cNvCxnSpPr>
          <p:nvPr/>
        </p:nvCxnSpPr>
        <p:spPr>
          <a:xfrm>
            <a:off x="1133475" y="2067147"/>
            <a:ext cx="548640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CD1B800-CDDA-4BD8-84DA-B57B803293EF}"/>
              </a:ext>
            </a:extLst>
          </p:cNvPr>
          <p:cNvCxnSpPr>
            <a:cxnSpLocks/>
          </p:cNvCxnSpPr>
          <p:nvPr/>
        </p:nvCxnSpPr>
        <p:spPr>
          <a:xfrm>
            <a:off x="3457575" y="3076575"/>
            <a:ext cx="3314700" cy="24574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E77F65-8634-4472-9B06-CCD0161796B4}"/>
              </a:ext>
            </a:extLst>
          </p:cNvPr>
          <p:cNvCxnSpPr>
            <a:cxnSpLocks/>
          </p:cNvCxnSpPr>
          <p:nvPr/>
        </p:nvCxnSpPr>
        <p:spPr>
          <a:xfrm>
            <a:off x="2933700" y="3076575"/>
            <a:ext cx="0" cy="3238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873C91C-8E1C-4E41-B6B8-77403B31D6E1}"/>
              </a:ext>
            </a:extLst>
          </p:cNvPr>
          <p:cNvCxnSpPr>
            <a:cxnSpLocks/>
          </p:cNvCxnSpPr>
          <p:nvPr/>
        </p:nvCxnSpPr>
        <p:spPr>
          <a:xfrm flipH="1">
            <a:off x="312821" y="3067050"/>
            <a:ext cx="2077954" cy="1524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081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D22FCD-D825-43B3-8335-FEB582452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590698"/>
              </p:ext>
            </p:extLst>
          </p:nvPr>
        </p:nvGraphicFramePr>
        <p:xfrm>
          <a:off x="288924" y="1443566"/>
          <a:ext cx="6397626" cy="48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71">
                  <a:extLst>
                    <a:ext uri="{9D8B030D-6E8A-4147-A177-3AD203B41FA5}">
                      <a16:colId xmlns:a16="http://schemas.microsoft.com/office/drawing/2014/main" val="1312750645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538983954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916591712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688851428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893998610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491046730"/>
                    </a:ext>
                  </a:extLst>
                </a:gridCol>
              </a:tblGrid>
              <a:tr h="80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Q(0,0)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4960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Q(1,2)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97388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Q(2,4)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17217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574261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921010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28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051DD3-79C3-40CA-A952-2817DEA97705}"/>
              </a:ext>
            </a:extLst>
          </p:cNvPr>
          <p:cNvSpPr txBox="1"/>
          <p:nvPr/>
        </p:nvSpPr>
        <p:spPr>
          <a:xfrm>
            <a:off x="6896099" y="1357853"/>
            <a:ext cx="4867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1 *x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값은 내부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문으로 순회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ISUSED_X[X = 4]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,1,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,1,0,0]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ISUSED_DIAGONAL_PLUS[N+X = </a:t>
            </a:r>
            <a:r>
              <a:rPr lang="en-US" altLang="ko-KR" dirty="0">
                <a:solidFill>
                  <a:schemeClr val="bg1"/>
                </a:solidFill>
              </a:rPr>
              <a:t>6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[1,0,0,</a:t>
            </a:r>
            <a:r>
              <a:rPr lang="en-US" altLang="ko-KR" dirty="0">
                <a:solidFill>
                  <a:schemeClr val="bg1"/>
                </a:solidFill>
              </a:rPr>
              <a:t>1,0,0,1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ISUSED_DIAGONAL_MINUS[</a:t>
            </a:r>
            <a:r>
              <a:rPr lang="en-US" altLang="ko-KR" dirty="0">
                <a:solidFill>
                  <a:schemeClr val="bg1"/>
                </a:solidFill>
              </a:rPr>
              <a:t>N-X+5=3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] = 1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[0,0,0,1,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en-US" altLang="ko-KR" dirty="0">
                <a:solidFill>
                  <a:schemeClr val="bg1"/>
                </a:solidFill>
              </a:rPr>
              <a:t>1,0,0,0,0,0]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54718C7-F284-4ED4-883F-63E31E87EFD4}"/>
              </a:ext>
            </a:extLst>
          </p:cNvPr>
          <p:cNvCxnSpPr>
            <a:cxnSpLocks/>
          </p:cNvCxnSpPr>
          <p:nvPr/>
        </p:nvCxnSpPr>
        <p:spPr>
          <a:xfrm>
            <a:off x="857250" y="2067147"/>
            <a:ext cx="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5ED6B6-B150-44A2-8E2F-F34E461426A1}"/>
              </a:ext>
            </a:extLst>
          </p:cNvPr>
          <p:cNvCxnSpPr>
            <a:cxnSpLocks/>
          </p:cNvCxnSpPr>
          <p:nvPr/>
        </p:nvCxnSpPr>
        <p:spPr>
          <a:xfrm>
            <a:off x="1133475" y="2067147"/>
            <a:ext cx="548640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CD1B800-CDDA-4BD8-84DA-B57B803293EF}"/>
              </a:ext>
            </a:extLst>
          </p:cNvPr>
          <p:cNvCxnSpPr>
            <a:cxnSpLocks/>
          </p:cNvCxnSpPr>
          <p:nvPr/>
        </p:nvCxnSpPr>
        <p:spPr>
          <a:xfrm>
            <a:off x="3457575" y="3076575"/>
            <a:ext cx="3314700" cy="24574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E77F65-8634-4472-9B06-CCD0161796B4}"/>
              </a:ext>
            </a:extLst>
          </p:cNvPr>
          <p:cNvCxnSpPr>
            <a:cxnSpLocks/>
          </p:cNvCxnSpPr>
          <p:nvPr/>
        </p:nvCxnSpPr>
        <p:spPr>
          <a:xfrm>
            <a:off x="2933700" y="3076575"/>
            <a:ext cx="0" cy="3238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873C91C-8E1C-4E41-B6B8-77403B31D6E1}"/>
              </a:ext>
            </a:extLst>
          </p:cNvPr>
          <p:cNvCxnSpPr>
            <a:cxnSpLocks/>
          </p:cNvCxnSpPr>
          <p:nvPr/>
        </p:nvCxnSpPr>
        <p:spPr>
          <a:xfrm flipH="1">
            <a:off x="312821" y="3067050"/>
            <a:ext cx="2077954" cy="1524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AD8B2B3-0681-4D0C-9FA4-F95E36FE0D0E}"/>
              </a:ext>
            </a:extLst>
          </p:cNvPr>
          <p:cNvCxnSpPr>
            <a:cxnSpLocks/>
          </p:cNvCxnSpPr>
          <p:nvPr/>
        </p:nvCxnSpPr>
        <p:spPr>
          <a:xfrm>
            <a:off x="5591175" y="3838575"/>
            <a:ext cx="1143000" cy="8096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1AF68BA-0F04-414F-9C85-C9D727D35BE5}"/>
              </a:ext>
            </a:extLst>
          </p:cNvPr>
          <p:cNvCxnSpPr>
            <a:cxnSpLocks/>
          </p:cNvCxnSpPr>
          <p:nvPr/>
        </p:nvCxnSpPr>
        <p:spPr>
          <a:xfrm flipH="1">
            <a:off x="1400175" y="3857625"/>
            <a:ext cx="3152775" cy="23907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96841B5-A7E6-446A-8012-358D9CDF558E}"/>
              </a:ext>
            </a:extLst>
          </p:cNvPr>
          <p:cNvCxnSpPr>
            <a:cxnSpLocks/>
          </p:cNvCxnSpPr>
          <p:nvPr/>
        </p:nvCxnSpPr>
        <p:spPr>
          <a:xfrm>
            <a:off x="5067300" y="3838575"/>
            <a:ext cx="0" cy="24765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69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34B436-5A7F-4ABE-A0DE-87A4DCEDCDF0}"/>
              </a:ext>
            </a:extLst>
          </p:cNvPr>
          <p:cNvSpPr txBox="1"/>
          <p:nvPr/>
        </p:nvSpPr>
        <p:spPr>
          <a:xfrm>
            <a:off x="1152624" y="1223846"/>
            <a:ext cx="1044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Queen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감시할 수 있는 구간을 찾아야 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03E59A27-F8AA-4BA5-A085-A99993147927}"/>
              </a:ext>
            </a:extLst>
          </p:cNvPr>
          <p:cNvGraphicFramePr>
            <a:graphicFrameLocks noGrp="1"/>
          </p:cNvGraphicFramePr>
          <p:nvPr/>
        </p:nvGraphicFramePr>
        <p:xfrm>
          <a:off x="312822" y="1993988"/>
          <a:ext cx="4142445" cy="2295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815">
                  <a:extLst>
                    <a:ext uri="{9D8B030D-6E8A-4147-A177-3AD203B41FA5}">
                      <a16:colId xmlns:a16="http://schemas.microsoft.com/office/drawing/2014/main" val="126305669"/>
                    </a:ext>
                  </a:extLst>
                </a:gridCol>
                <a:gridCol w="1380815">
                  <a:extLst>
                    <a:ext uri="{9D8B030D-6E8A-4147-A177-3AD203B41FA5}">
                      <a16:colId xmlns:a16="http://schemas.microsoft.com/office/drawing/2014/main" val="4205946153"/>
                    </a:ext>
                  </a:extLst>
                </a:gridCol>
                <a:gridCol w="1380815">
                  <a:extLst>
                    <a:ext uri="{9D8B030D-6E8A-4147-A177-3AD203B41FA5}">
                      <a16:colId xmlns:a16="http://schemas.microsoft.com/office/drawing/2014/main" val="2810503599"/>
                    </a:ext>
                  </a:extLst>
                </a:gridCol>
              </a:tblGrid>
              <a:tr h="7653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061162"/>
                  </a:ext>
                </a:extLst>
              </a:tr>
              <a:tr h="7653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</a:rPr>
                        <a:t>Q</a:t>
                      </a:r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028681"/>
                  </a:ext>
                </a:extLst>
              </a:tr>
              <a:tr h="76530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786270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7CE89F3-D455-49BB-91DD-0A83D7659527}"/>
              </a:ext>
            </a:extLst>
          </p:cNvPr>
          <p:cNvCxnSpPr>
            <a:cxnSpLocks/>
          </p:cNvCxnSpPr>
          <p:nvPr/>
        </p:nvCxnSpPr>
        <p:spPr>
          <a:xfrm flipV="1">
            <a:off x="2859932" y="2311399"/>
            <a:ext cx="992401" cy="6652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885737F-E73B-4507-BC32-3C6472BCCB36}"/>
              </a:ext>
            </a:extLst>
          </p:cNvPr>
          <p:cNvCxnSpPr>
            <a:cxnSpLocks/>
          </p:cNvCxnSpPr>
          <p:nvPr/>
        </p:nvCxnSpPr>
        <p:spPr>
          <a:xfrm flipV="1">
            <a:off x="2402732" y="2311400"/>
            <a:ext cx="0" cy="6652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02EA3D9-C223-4573-B64F-018B36FEAC19}"/>
              </a:ext>
            </a:extLst>
          </p:cNvPr>
          <p:cNvCxnSpPr>
            <a:cxnSpLocks/>
          </p:cNvCxnSpPr>
          <p:nvPr/>
        </p:nvCxnSpPr>
        <p:spPr>
          <a:xfrm flipH="1" flipV="1">
            <a:off x="1152624" y="2441643"/>
            <a:ext cx="759041" cy="5519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8FFA9F7-924D-452E-B114-616F8F2E9E7C}"/>
              </a:ext>
            </a:extLst>
          </p:cNvPr>
          <p:cNvCxnSpPr>
            <a:cxnSpLocks/>
          </p:cNvCxnSpPr>
          <p:nvPr/>
        </p:nvCxnSpPr>
        <p:spPr>
          <a:xfrm flipH="1" flipV="1">
            <a:off x="939800" y="3179865"/>
            <a:ext cx="1124266" cy="169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EAE9AF-8B82-4697-8240-1622E85BEC58}"/>
              </a:ext>
            </a:extLst>
          </p:cNvPr>
          <p:cNvCxnSpPr>
            <a:cxnSpLocks/>
          </p:cNvCxnSpPr>
          <p:nvPr/>
        </p:nvCxnSpPr>
        <p:spPr>
          <a:xfrm flipH="1">
            <a:off x="1049867" y="3366135"/>
            <a:ext cx="1056532" cy="7238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54E141-E1B3-4A60-B22C-BDE4C75FA9EC}"/>
              </a:ext>
            </a:extLst>
          </p:cNvPr>
          <p:cNvCxnSpPr>
            <a:cxnSpLocks/>
          </p:cNvCxnSpPr>
          <p:nvPr/>
        </p:nvCxnSpPr>
        <p:spPr>
          <a:xfrm>
            <a:off x="2380664" y="3411932"/>
            <a:ext cx="0" cy="6780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9D28448-43EB-44C4-8DF3-6FDAA433853E}"/>
              </a:ext>
            </a:extLst>
          </p:cNvPr>
          <p:cNvCxnSpPr>
            <a:cxnSpLocks/>
          </p:cNvCxnSpPr>
          <p:nvPr/>
        </p:nvCxnSpPr>
        <p:spPr>
          <a:xfrm>
            <a:off x="2736265" y="3234131"/>
            <a:ext cx="13104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1D91E9-0774-4962-AFE9-B1D9797355F5}"/>
              </a:ext>
            </a:extLst>
          </p:cNvPr>
          <p:cNvCxnSpPr>
            <a:cxnSpLocks/>
          </p:cNvCxnSpPr>
          <p:nvPr/>
        </p:nvCxnSpPr>
        <p:spPr>
          <a:xfrm>
            <a:off x="2888665" y="3386531"/>
            <a:ext cx="963668" cy="6012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EE25AE8-BC5E-4B17-9B4B-6E57FF5F5468}"/>
              </a:ext>
            </a:extLst>
          </p:cNvPr>
          <p:cNvSpPr txBox="1"/>
          <p:nvPr/>
        </p:nvSpPr>
        <p:spPr>
          <a:xfrm>
            <a:off x="4746369" y="1993345"/>
            <a:ext cx="72360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좌측 대각선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좌상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q_y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-1,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q_x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-1)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우하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q_y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+1,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q_x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+1)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만족하는 모든 대각선을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False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로 두면 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수식을 좀 더 살펴보면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q_y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- 1 – 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q_x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– 1) =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q_y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q_x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q_y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+ 1 – 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q_x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+ 1) =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q_y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+ 1 –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q_x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– 1 =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q_y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q_x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5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34B436-5A7F-4ABE-A0DE-87A4DCEDCDF0}"/>
              </a:ext>
            </a:extLst>
          </p:cNvPr>
          <p:cNvSpPr txBox="1"/>
          <p:nvPr/>
        </p:nvSpPr>
        <p:spPr>
          <a:xfrm>
            <a:off x="314424" y="1223846"/>
            <a:ext cx="1044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Queen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감시할 수 있는 구간을 찾아야 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03E59A27-F8AA-4BA5-A085-A99993147927}"/>
              </a:ext>
            </a:extLst>
          </p:cNvPr>
          <p:cNvGraphicFramePr>
            <a:graphicFrameLocks noGrp="1"/>
          </p:cNvGraphicFramePr>
          <p:nvPr/>
        </p:nvGraphicFramePr>
        <p:xfrm>
          <a:off x="312822" y="1993988"/>
          <a:ext cx="4142445" cy="2295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815">
                  <a:extLst>
                    <a:ext uri="{9D8B030D-6E8A-4147-A177-3AD203B41FA5}">
                      <a16:colId xmlns:a16="http://schemas.microsoft.com/office/drawing/2014/main" val="126305669"/>
                    </a:ext>
                  </a:extLst>
                </a:gridCol>
                <a:gridCol w="1380815">
                  <a:extLst>
                    <a:ext uri="{9D8B030D-6E8A-4147-A177-3AD203B41FA5}">
                      <a16:colId xmlns:a16="http://schemas.microsoft.com/office/drawing/2014/main" val="4205946153"/>
                    </a:ext>
                  </a:extLst>
                </a:gridCol>
                <a:gridCol w="1380815">
                  <a:extLst>
                    <a:ext uri="{9D8B030D-6E8A-4147-A177-3AD203B41FA5}">
                      <a16:colId xmlns:a16="http://schemas.microsoft.com/office/drawing/2014/main" val="2810503599"/>
                    </a:ext>
                  </a:extLst>
                </a:gridCol>
              </a:tblGrid>
              <a:tr h="7653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061162"/>
                  </a:ext>
                </a:extLst>
              </a:tr>
              <a:tr h="7653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</a:rPr>
                        <a:t>Q</a:t>
                      </a:r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028681"/>
                  </a:ext>
                </a:extLst>
              </a:tr>
              <a:tr h="76530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78627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EE25AE8-BC5E-4B17-9B4B-6E57FF5F5468}"/>
              </a:ext>
            </a:extLst>
          </p:cNvPr>
          <p:cNvSpPr txBox="1"/>
          <p:nvPr/>
        </p:nvSpPr>
        <p:spPr>
          <a:xfrm>
            <a:off x="4746369" y="1993345"/>
            <a:ext cx="7236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base_condition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Queen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특성상 각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 밖에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Queen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둘 수가 없음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즉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== board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값이 되면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base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내부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값을 의미하는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문이 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3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D22FCD-D825-43B3-8335-FEB582452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580123"/>
              </p:ext>
            </p:extLst>
          </p:nvPr>
        </p:nvGraphicFramePr>
        <p:xfrm>
          <a:off x="288924" y="1443566"/>
          <a:ext cx="6397626" cy="48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71">
                  <a:extLst>
                    <a:ext uri="{9D8B030D-6E8A-4147-A177-3AD203B41FA5}">
                      <a16:colId xmlns:a16="http://schemas.microsoft.com/office/drawing/2014/main" val="1312750645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538983954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916591712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688851428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893998610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491046730"/>
                    </a:ext>
                  </a:extLst>
                </a:gridCol>
              </a:tblGrid>
              <a:tr h="80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</a:rPr>
                        <a:t>Q(0,0)</a:t>
                      </a:r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4960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97388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17217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574261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921010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28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051DD3-79C3-40CA-A952-2817DEA97705}"/>
              </a:ext>
            </a:extLst>
          </p:cNvPr>
          <p:cNvSpPr txBox="1"/>
          <p:nvPr/>
        </p:nvSpPr>
        <p:spPr>
          <a:xfrm>
            <a:off x="6994269" y="1477593"/>
            <a:ext cx="119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0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9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D22FCD-D825-43B3-8335-FEB5824526B6}"/>
              </a:ext>
            </a:extLst>
          </p:cNvPr>
          <p:cNvGraphicFramePr>
            <a:graphicFrameLocks noGrp="1"/>
          </p:cNvGraphicFramePr>
          <p:nvPr/>
        </p:nvGraphicFramePr>
        <p:xfrm>
          <a:off x="288924" y="1443566"/>
          <a:ext cx="6397626" cy="48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71">
                  <a:extLst>
                    <a:ext uri="{9D8B030D-6E8A-4147-A177-3AD203B41FA5}">
                      <a16:colId xmlns:a16="http://schemas.microsoft.com/office/drawing/2014/main" val="1312750645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538983954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916591712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688851428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893998610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491046730"/>
                    </a:ext>
                  </a:extLst>
                </a:gridCol>
              </a:tblGrid>
              <a:tr h="80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</a:rPr>
                        <a:t>Q(0,0)</a:t>
                      </a:r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4960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97388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17217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574261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921010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28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051DD3-79C3-40CA-A952-2817DEA97705}"/>
              </a:ext>
            </a:extLst>
          </p:cNvPr>
          <p:cNvSpPr txBox="1"/>
          <p:nvPr/>
        </p:nvSpPr>
        <p:spPr>
          <a:xfrm>
            <a:off x="6994269" y="1444935"/>
            <a:ext cx="4597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ISUSED_X[0] = [1,0,0,0,0,0]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54718C7-F284-4ED4-883F-63E31E87EFD4}"/>
              </a:ext>
            </a:extLst>
          </p:cNvPr>
          <p:cNvCxnSpPr>
            <a:cxnSpLocks/>
          </p:cNvCxnSpPr>
          <p:nvPr/>
        </p:nvCxnSpPr>
        <p:spPr>
          <a:xfrm>
            <a:off x="762000" y="2200275"/>
            <a:ext cx="0" cy="3962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14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D22FCD-D825-43B3-8335-FEB5824526B6}"/>
              </a:ext>
            </a:extLst>
          </p:cNvPr>
          <p:cNvGraphicFramePr>
            <a:graphicFrameLocks noGrp="1"/>
          </p:cNvGraphicFramePr>
          <p:nvPr/>
        </p:nvGraphicFramePr>
        <p:xfrm>
          <a:off x="288924" y="1443566"/>
          <a:ext cx="6397626" cy="48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71">
                  <a:extLst>
                    <a:ext uri="{9D8B030D-6E8A-4147-A177-3AD203B41FA5}">
                      <a16:colId xmlns:a16="http://schemas.microsoft.com/office/drawing/2014/main" val="1312750645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538983954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916591712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688851428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893998610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491046730"/>
                    </a:ext>
                  </a:extLst>
                </a:gridCol>
              </a:tblGrid>
              <a:tr h="800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</a:rPr>
                        <a:t>Q(0,0)</a:t>
                      </a:r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4960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97388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17217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574261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921010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28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051DD3-79C3-40CA-A952-2817DEA97705}"/>
              </a:ext>
            </a:extLst>
          </p:cNvPr>
          <p:cNvSpPr txBox="1"/>
          <p:nvPr/>
        </p:nvSpPr>
        <p:spPr>
          <a:xfrm>
            <a:off x="6994269" y="1423164"/>
            <a:ext cx="4769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0 *x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값은 내부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문으로 순회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ISUSED_X[0] = [1,0,0,0,0,0]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ISUSED_DIAGONAL_PLUS[N+X = 0]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ISUSED_DIAGONAL_MINUS[N-X = 0] =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54718C7-F284-4ED4-883F-63E31E87EFD4}"/>
              </a:ext>
            </a:extLst>
          </p:cNvPr>
          <p:cNvCxnSpPr>
            <a:cxnSpLocks/>
          </p:cNvCxnSpPr>
          <p:nvPr/>
        </p:nvCxnSpPr>
        <p:spPr>
          <a:xfrm>
            <a:off x="857250" y="2067147"/>
            <a:ext cx="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5ED6B6-B150-44A2-8E2F-F34E461426A1}"/>
              </a:ext>
            </a:extLst>
          </p:cNvPr>
          <p:cNvCxnSpPr>
            <a:cxnSpLocks/>
          </p:cNvCxnSpPr>
          <p:nvPr/>
        </p:nvCxnSpPr>
        <p:spPr>
          <a:xfrm>
            <a:off x="1133475" y="2067147"/>
            <a:ext cx="548640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08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D22FCD-D825-43B3-8335-FEB582452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393606"/>
              </p:ext>
            </p:extLst>
          </p:nvPr>
        </p:nvGraphicFramePr>
        <p:xfrm>
          <a:off x="288924" y="1443566"/>
          <a:ext cx="6397626" cy="48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71">
                  <a:extLst>
                    <a:ext uri="{9D8B030D-6E8A-4147-A177-3AD203B41FA5}">
                      <a16:colId xmlns:a16="http://schemas.microsoft.com/office/drawing/2014/main" val="1312750645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538983954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916591712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688851428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893998610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491046730"/>
                    </a:ext>
                  </a:extLst>
                </a:gridCol>
              </a:tblGrid>
              <a:tr h="800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</a:rPr>
                        <a:t>Q(0,0)</a:t>
                      </a:r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4960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Q(1,0)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97388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17217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574261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921010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28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051DD3-79C3-40CA-A952-2817DEA97705}"/>
              </a:ext>
            </a:extLst>
          </p:cNvPr>
          <p:cNvSpPr txBox="1"/>
          <p:nvPr/>
        </p:nvSpPr>
        <p:spPr>
          <a:xfrm>
            <a:off x="6994269" y="1401393"/>
            <a:ext cx="4769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1 *x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값은 내부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문으로 순회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ISUSED_X[0] = [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,0,0,0,0,0]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ISUSED_DIAGONAL_PLUS[N+X = 0]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ISUSED_DIAGONAL_MINUS[N-X = 0] =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54718C7-F284-4ED4-883F-63E31E87EFD4}"/>
              </a:ext>
            </a:extLst>
          </p:cNvPr>
          <p:cNvCxnSpPr>
            <a:cxnSpLocks/>
          </p:cNvCxnSpPr>
          <p:nvPr/>
        </p:nvCxnSpPr>
        <p:spPr>
          <a:xfrm>
            <a:off x="857250" y="2067147"/>
            <a:ext cx="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5ED6B6-B150-44A2-8E2F-F34E461426A1}"/>
              </a:ext>
            </a:extLst>
          </p:cNvPr>
          <p:cNvCxnSpPr>
            <a:cxnSpLocks/>
          </p:cNvCxnSpPr>
          <p:nvPr/>
        </p:nvCxnSpPr>
        <p:spPr>
          <a:xfrm>
            <a:off x="1133475" y="2067147"/>
            <a:ext cx="548640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97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D22FCD-D825-43B3-8335-FEB582452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672797"/>
              </p:ext>
            </p:extLst>
          </p:nvPr>
        </p:nvGraphicFramePr>
        <p:xfrm>
          <a:off x="288924" y="1443566"/>
          <a:ext cx="6397626" cy="48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71">
                  <a:extLst>
                    <a:ext uri="{9D8B030D-6E8A-4147-A177-3AD203B41FA5}">
                      <a16:colId xmlns:a16="http://schemas.microsoft.com/office/drawing/2014/main" val="1312750645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538983954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916591712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688851428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893998610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491046730"/>
                    </a:ext>
                  </a:extLst>
                </a:gridCol>
              </a:tblGrid>
              <a:tr h="800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</a:rPr>
                        <a:t>Q(0,0)</a:t>
                      </a:r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4960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Q(1,1)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97388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17217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574261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921010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28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051DD3-79C3-40CA-A952-2817DEA97705}"/>
              </a:ext>
            </a:extLst>
          </p:cNvPr>
          <p:cNvSpPr txBox="1"/>
          <p:nvPr/>
        </p:nvSpPr>
        <p:spPr>
          <a:xfrm>
            <a:off x="6994269" y="1401393"/>
            <a:ext cx="4769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1 *x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값은 내부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문으로 순회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ISUSED_X[0] = [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,0,0,0,0,0]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ISUSED_DIAGONAL_PLUS[N+X = 0]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ISUSED_DIAGONAL_MINUS[N-X = 0]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54718C7-F284-4ED4-883F-63E31E87EFD4}"/>
              </a:ext>
            </a:extLst>
          </p:cNvPr>
          <p:cNvCxnSpPr>
            <a:cxnSpLocks/>
          </p:cNvCxnSpPr>
          <p:nvPr/>
        </p:nvCxnSpPr>
        <p:spPr>
          <a:xfrm>
            <a:off x="857250" y="2067147"/>
            <a:ext cx="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5ED6B6-B150-44A2-8E2F-F34E461426A1}"/>
              </a:ext>
            </a:extLst>
          </p:cNvPr>
          <p:cNvCxnSpPr>
            <a:cxnSpLocks/>
          </p:cNvCxnSpPr>
          <p:nvPr/>
        </p:nvCxnSpPr>
        <p:spPr>
          <a:xfrm>
            <a:off x="1133475" y="2067147"/>
            <a:ext cx="548640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64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D22FCD-D825-43B3-8335-FEB582452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928555"/>
              </p:ext>
            </p:extLst>
          </p:nvPr>
        </p:nvGraphicFramePr>
        <p:xfrm>
          <a:off x="288924" y="1443566"/>
          <a:ext cx="6397626" cy="48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71">
                  <a:extLst>
                    <a:ext uri="{9D8B030D-6E8A-4147-A177-3AD203B41FA5}">
                      <a16:colId xmlns:a16="http://schemas.microsoft.com/office/drawing/2014/main" val="1312750645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538983954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916591712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688851428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893998610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1491046730"/>
                    </a:ext>
                  </a:extLst>
                </a:gridCol>
              </a:tblGrid>
              <a:tr h="800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</a:rPr>
                        <a:t>Q(0,0)</a:t>
                      </a:r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4960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</a:rPr>
                        <a:t>Q(1,2)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973882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817217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574261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921010"/>
                  </a:ext>
                </a:extLst>
              </a:tr>
              <a:tr h="800806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28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051DD3-79C3-40CA-A952-2817DEA97705}"/>
              </a:ext>
            </a:extLst>
          </p:cNvPr>
          <p:cNvSpPr txBox="1"/>
          <p:nvPr/>
        </p:nvSpPr>
        <p:spPr>
          <a:xfrm>
            <a:off x="6896099" y="1379622"/>
            <a:ext cx="48672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 = 1 *x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값은 내부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문으로 순회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X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ISUSED_X[X = 2]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,0,1,0,0,0]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ISUSED_DIAGONAL_PLUS[N+X = 3] =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[1,0,0,1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ISUSED_DIAGONAL_MINUS[</a:t>
            </a:r>
            <a:r>
              <a:rPr lang="en-US" altLang="ko-KR" dirty="0">
                <a:solidFill>
                  <a:srgbClr val="FF0000"/>
                </a:solidFill>
              </a:rPr>
              <a:t>N-X = -1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]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인덱스는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–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될 수 없음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약간의 꼼수를 사용해야 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수식을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Q_Y – Q_X +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board_y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– 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로 변환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54718C7-F284-4ED4-883F-63E31E87EFD4}"/>
              </a:ext>
            </a:extLst>
          </p:cNvPr>
          <p:cNvCxnSpPr>
            <a:cxnSpLocks/>
          </p:cNvCxnSpPr>
          <p:nvPr/>
        </p:nvCxnSpPr>
        <p:spPr>
          <a:xfrm>
            <a:off x="857250" y="2067147"/>
            <a:ext cx="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5ED6B6-B150-44A2-8E2F-F34E461426A1}"/>
              </a:ext>
            </a:extLst>
          </p:cNvPr>
          <p:cNvCxnSpPr>
            <a:cxnSpLocks/>
          </p:cNvCxnSpPr>
          <p:nvPr/>
        </p:nvCxnSpPr>
        <p:spPr>
          <a:xfrm>
            <a:off x="1133475" y="2067147"/>
            <a:ext cx="5486400" cy="40955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91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1131</Words>
  <Application>Microsoft Office PowerPoint</Application>
  <PresentationFormat>와이드스크린</PresentationFormat>
  <Paragraphs>175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37</cp:revision>
  <dcterms:created xsi:type="dcterms:W3CDTF">2021-04-28T09:36:51Z</dcterms:created>
  <dcterms:modified xsi:type="dcterms:W3CDTF">2021-08-07T10:02:04Z</dcterms:modified>
</cp:coreProperties>
</file>