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이미지 회전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3FD38E-1E26-423D-916D-DC33D8A7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60749"/>
              </p:ext>
            </p:extLst>
          </p:nvPr>
        </p:nvGraphicFramePr>
        <p:xfrm>
          <a:off x="312823" y="1212961"/>
          <a:ext cx="3525252" cy="237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084">
                  <a:extLst>
                    <a:ext uri="{9D8B030D-6E8A-4147-A177-3AD203B41FA5}">
                      <a16:colId xmlns:a16="http://schemas.microsoft.com/office/drawing/2014/main" val="4160572867"/>
                    </a:ext>
                  </a:extLst>
                </a:gridCol>
                <a:gridCol w="1175084">
                  <a:extLst>
                    <a:ext uri="{9D8B030D-6E8A-4147-A177-3AD203B41FA5}">
                      <a16:colId xmlns:a16="http://schemas.microsoft.com/office/drawing/2014/main" val="3592296968"/>
                    </a:ext>
                  </a:extLst>
                </a:gridCol>
                <a:gridCol w="1175084">
                  <a:extLst>
                    <a:ext uri="{9D8B030D-6E8A-4147-A177-3AD203B41FA5}">
                      <a16:colId xmlns:a16="http://schemas.microsoft.com/office/drawing/2014/main" val="3053513779"/>
                    </a:ext>
                  </a:extLst>
                </a:gridCol>
              </a:tblGrid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3657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16600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C8C8B4-3844-48BF-A41A-251BE3018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91570"/>
              </p:ext>
            </p:extLst>
          </p:nvPr>
        </p:nvGraphicFramePr>
        <p:xfrm>
          <a:off x="7395412" y="1212961"/>
          <a:ext cx="3525252" cy="237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084">
                  <a:extLst>
                    <a:ext uri="{9D8B030D-6E8A-4147-A177-3AD203B41FA5}">
                      <a16:colId xmlns:a16="http://schemas.microsoft.com/office/drawing/2014/main" val="4160572867"/>
                    </a:ext>
                  </a:extLst>
                </a:gridCol>
                <a:gridCol w="1175084">
                  <a:extLst>
                    <a:ext uri="{9D8B030D-6E8A-4147-A177-3AD203B41FA5}">
                      <a16:colId xmlns:a16="http://schemas.microsoft.com/office/drawing/2014/main" val="3592296968"/>
                    </a:ext>
                  </a:extLst>
                </a:gridCol>
                <a:gridCol w="1175084">
                  <a:extLst>
                    <a:ext uri="{9D8B030D-6E8A-4147-A177-3AD203B41FA5}">
                      <a16:colId xmlns:a16="http://schemas.microsoft.com/office/drawing/2014/main" val="3053513779"/>
                    </a:ext>
                  </a:extLst>
                </a:gridCol>
              </a:tblGrid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3657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16600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0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D596EDE-4DFE-4D63-8503-24DDDCE24B0B}"/>
              </a:ext>
            </a:extLst>
          </p:cNvPr>
          <p:cNvSpPr/>
          <p:nvPr/>
        </p:nvSpPr>
        <p:spPr>
          <a:xfrm>
            <a:off x="4728411" y="1828801"/>
            <a:ext cx="1792706" cy="10467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360945" y="3850103"/>
            <a:ext cx="10816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오른쪽 </a:t>
            </a:r>
            <a:r>
              <a:rPr lang="en-US" altLang="ko-KR" dirty="0">
                <a:solidFill>
                  <a:schemeClr val="bg1"/>
                </a:solidFill>
              </a:rPr>
              <a:t>board</a:t>
            </a:r>
            <a:r>
              <a:rPr lang="ko-KR" altLang="en-US" dirty="0">
                <a:solidFill>
                  <a:schemeClr val="bg1"/>
                </a:solidFill>
              </a:rPr>
              <a:t>는 회전한 결과에 원본 이미지의 좌표를 매칭시킨 형태입니다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보면 일종의 규칙이 보이게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맵의</a:t>
            </a:r>
            <a:r>
              <a:rPr lang="ko-KR" altLang="en-US" dirty="0">
                <a:solidFill>
                  <a:schemeClr val="bg1"/>
                </a:solidFill>
              </a:rPr>
              <a:t> 크기를 대문자 </a:t>
            </a:r>
            <a:r>
              <a:rPr lang="en-US" altLang="ko-KR" dirty="0">
                <a:solidFill>
                  <a:schemeClr val="bg1"/>
                </a:solidFill>
              </a:rPr>
              <a:t>Y, X</a:t>
            </a:r>
            <a:r>
              <a:rPr lang="ko-KR" altLang="en-US" dirty="0">
                <a:solidFill>
                  <a:schemeClr val="bg1"/>
                </a:solidFill>
              </a:rPr>
              <a:t>라고 했을 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위의 경우 </a:t>
            </a:r>
            <a:r>
              <a:rPr lang="en-US" altLang="ko-KR" dirty="0">
                <a:solidFill>
                  <a:schemeClr val="bg1"/>
                </a:solidFill>
              </a:rPr>
              <a:t>3, 3)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첫 줄은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Y -&gt; 0</a:t>
            </a:r>
            <a:r>
              <a:rPr lang="ko-KR" altLang="en-US" dirty="0">
                <a:solidFill>
                  <a:schemeClr val="bg1"/>
                </a:solidFill>
              </a:rPr>
              <a:t>까지 줄어들고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en-US" altLang="ko-KR" dirty="0" err="1">
                <a:solidFill>
                  <a:schemeClr val="bg1"/>
                </a:solidFill>
              </a:rPr>
              <a:t>B_board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>
                <a:solidFill>
                  <a:schemeClr val="bg1"/>
                </a:solidFill>
              </a:rPr>
              <a:t>첫줄이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으로 통일되어 있고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 err="1">
                <a:solidFill>
                  <a:schemeClr val="bg1"/>
                </a:solidFill>
              </a:rPr>
              <a:t>칸씩</a:t>
            </a:r>
            <a:r>
              <a:rPr lang="ko-KR" altLang="en-US" dirty="0">
                <a:solidFill>
                  <a:schemeClr val="bg1"/>
                </a:solidFill>
              </a:rPr>
              <a:t> 내려오면서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씩 증가하고 있는 것을 알 수가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5EB18-78C9-4A7C-8F12-1644897D76DE}"/>
              </a:ext>
            </a:extLst>
          </p:cNvPr>
          <p:cNvSpPr txBox="1"/>
          <p:nvPr/>
        </p:nvSpPr>
        <p:spPr>
          <a:xfrm>
            <a:off x="8927435" y="613613"/>
            <a:ext cx="44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2860089" y="146717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의 자리를 넣습니다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05865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85186"/>
              </p:ext>
            </p:extLst>
          </p:nvPr>
        </p:nvGraphicFramePr>
        <p:xfrm>
          <a:off x="795631" y="2739235"/>
          <a:ext cx="210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58864"/>
            <a:ext cx="618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E5CB8A1-1536-4ADC-B208-11A7647858DA}"/>
              </a:ext>
            </a:extLst>
          </p:cNvPr>
          <p:cNvGraphicFramePr>
            <a:graphicFrameLocks noGrp="1"/>
          </p:cNvGraphicFramePr>
          <p:nvPr/>
        </p:nvGraphicFramePr>
        <p:xfrm>
          <a:off x="941106" y="53205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9099FDD6-054B-458A-9256-82698BF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72682"/>
              </p:ext>
            </p:extLst>
          </p:nvPr>
        </p:nvGraphicFramePr>
        <p:xfrm>
          <a:off x="3585246" y="557649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STRIDE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3FD38E-1E26-423D-916D-DC33D8A7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37472"/>
              </p:ext>
            </p:extLst>
          </p:nvPr>
        </p:nvGraphicFramePr>
        <p:xfrm>
          <a:off x="312823" y="1212961"/>
          <a:ext cx="3525250" cy="237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050">
                  <a:extLst>
                    <a:ext uri="{9D8B030D-6E8A-4147-A177-3AD203B41FA5}">
                      <a16:colId xmlns:a16="http://schemas.microsoft.com/office/drawing/2014/main" val="4160572867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592296968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151171385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053513779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426674153"/>
                    </a:ext>
                  </a:extLst>
                </a:gridCol>
              </a:tblGrid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3657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16600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360945" y="3850103"/>
            <a:ext cx="10816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Board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x size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이면서 스티커의 </a:t>
            </a:r>
            <a:r>
              <a:rPr lang="en-US" altLang="ko-KR" dirty="0">
                <a:solidFill>
                  <a:schemeClr val="bg1"/>
                </a:solidFill>
              </a:rPr>
              <a:t>x size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스티커가 옆으로 이동해야 하는 총 횟수는 </a:t>
            </a:r>
            <a:r>
              <a:rPr lang="en-US" altLang="ko-KR" dirty="0">
                <a:solidFill>
                  <a:schemeClr val="bg1"/>
                </a:solidFill>
              </a:rPr>
              <a:t>(5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2) + 1</a:t>
            </a:r>
            <a:r>
              <a:rPr lang="ko-KR" altLang="en-US" dirty="0">
                <a:solidFill>
                  <a:schemeClr val="bg1"/>
                </a:solidFill>
              </a:rPr>
              <a:t> 회 만큼 이동을 하게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Board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y size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이면서 스티커의 </a:t>
            </a:r>
            <a:r>
              <a:rPr lang="en-US" altLang="ko-KR" dirty="0">
                <a:solidFill>
                  <a:schemeClr val="bg1"/>
                </a:solidFill>
              </a:rPr>
              <a:t>x size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일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스티커가 아래로 이동해야 하는 총 횟수는 </a:t>
            </a:r>
            <a:r>
              <a:rPr lang="en-US" altLang="ko-KR" dirty="0">
                <a:solidFill>
                  <a:schemeClr val="bg1"/>
                </a:solidFill>
              </a:rPr>
              <a:t>(3 – 2) + 1</a:t>
            </a:r>
            <a:r>
              <a:rPr lang="ko-KR" altLang="en-US" dirty="0">
                <a:solidFill>
                  <a:schemeClr val="bg1"/>
                </a:solidFill>
              </a:rPr>
              <a:t>회 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05DB50D-3918-4F15-8B8A-C1F9C48E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44962"/>
              </p:ext>
            </p:extLst>
          </p:nvPr>
        </p:nvGraphicFramePr>
        <p:xfrm>
          <a:off x="4226333" y="1227339"/>
          <a:ext cx="3525250" cy="237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050">
                  <a:extLst>
                    <a:ext uri="{9D8B030D-6E8A-4147-A177-3AD203B41FA5}">
                      <a16:colId xmlns:a16="http://schemas.microsoft.com/office/drawing/2014/main" val="4160572867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592296968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151171385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053513779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426674153"/>
                    </a:ext>
                  </a:extLst>
                </a:gridCol>
              </a:tblGrid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3657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16600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0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2DA489A3-0132-4130-BBA9-FFFBA1FFE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564"/>
              </p:ext>
            </p:extLst>
          </p:nvPr>
        </p:nvGraphicFramePr>
        <p:xfrm>
          <a:off x="8208861" y="1241715"/>
          <a:ext cx="3525250" cy="237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050">
                  <a:extLst>
                    <a:ext uri="{9D8B030D-6E8A-4147-A177-3AD203B41FA5}">
                      <a16:colId xmlns:a16="http://schemas.microsoft.com/office/drawing/2014/main" val="4160572867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592296968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151171385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3053513779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426674153"/>
                    </a:ext>
                  </a:extLst>
                </a:gridCol>
              </a:tblGrid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3657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16600"/>
                  </a:ext>
                </a:extLst>
              </a:tr>
              <a:tr h="790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Radix Sort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51D52-B12F-4FFD-B897-919DC2A6CB0D}"/>
              </a:ext>
            </a:extLst>
          </p:cNvPr>
          <p:cNvSpPr txBox="1"/>
          <p:nvPr/>
        </p:nvSpPr>
        <p:spPr>
          <a:xfrm>
            <a:off x="513345" y="1078997"/>
            <a:ext cx="108163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◎ </a:t>
            </a:r>
            <a:r>
              <a:rPr lang="en-US" altLang="ko-KR" sz="2400" dirty="0">
                <a:solidFill>
                  <a:schemeClr val="bg1"/>
                </a:solidFill>
              </a:rPr>
              <a:t>IDEA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421, 502</a:t>
            </a:r>
            <a:r>
              <a:rPr lang="ko-KR" altLang="en-US" sz="3200" dirty="0">
                <a:solidFill>
                  <a:schemeClr val="bg1"/>
                </a:solidFill>
              </a:rPr>
              <a:t> 중 어느 쪽이 더 큰 수일까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답 </a:t>
            </a:r>
            <a:r>
              <a:rPr lang="en-US" altLang="ko-KR" sz="3200" dirty="0">
                <a:solidFill>
                  <a:schemeClr val="bg1"/>
                </a:solidFill>
              </a:rPr>
              <a:t>: 421 &lt; 502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우리는 본능적으로 </a:t>
            </a:r>
            <a:r>
              <a:rPr lang="en-US" altLang="ko-KR" sz="3200" dirty="0">
                <a:solidFill>
                  <a:schemeClr val="bg1"/>
                </a:solidFill>
              </a:rPr>
              <a:t>100</a:t>
            </a:r>
            <a:r>
              <a:rPr lang="ko-KR" altLang="en-US" sz="3200" dirty="0">
                <a:solidFill>
                  <a:schemeClr val="bg1"/>
                </a:solidFill>
              </a:rPr>
              <a:t>의 자릿수인 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와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만으로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어느 쪽이 큰 수인지 알 수 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이 원리를 이용한 것이 </a:t>
            </a:r>
            <a:r>
              <a:rPr lang="en-US" altLang="ko-KR" sz="3200" dirty="0">
                <a:solidFill>
                  <a:schemeClr val="bg1"/>
                </a:solidFill>
              </a:rPr>
              <a:t>Radix Sort</a:t>
            </a:r>
            <a:r>
              <a:rPr lang="ko-KR" altLang="en-US" sz="3200" dirty="0">
                <a:solidFill>
                  <a:schemeClr val="bg1"/>
                </a:solidFill>
              </a:rPr>
              <a:t>입니다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77C3217-C8F9-41BA-9954-46B08E88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506"/>
              </p:ext>
            </p:extLst>
          </p:nvPr>
        </p:nvGraphicFramePr>
        <p:xfrm>
          <a:off x="885783" y="2599979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0EFC9D-3470-4849-9928-97AF407FF96A}"/>
              </a:ext>
            </a:extLst>
          </p:cNvPr>
          <p:cNvSpPr txBox="1"/>
          <p:nvPr/>
        </p:nvSpPr>
        <p:spPr>
          <a:xfrm>
            <a:off x="500466" y="183884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총 </a:t>
            </a: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개의 수</a:t>
            </a:r>
            <a:r>
              <a:rPr lang="en-US" altLang="ko-KR" sz="2400" dirty="0">
                <a:solidFill>
                  <a:schemeClr val="bg1"/>
                </a:solidFill>
              </a:rPr>
              <a:t>(N = 10)</a:t>
            </a:r>
            <a:r>
              <a:rPr lang="ko-KR" altLang="en-US" sz="2400" dirty="0">
                <a:solidFill>
                  <a:schemeClr val="bg1"/>
                </a:solidFill>
              </a:rPr>
              <a:t>를 정렬하는 예를 </a:t>
            </a:r>
            <a:r>
              <a:rPr lang="en-US" altLang="ko-KR" sz="2400" dirty="0">
                <a:solidFill>
                  <a:schemeClr val="bg1"/>
                </a:solidFill>
              </a:rPr>
              <a:t>Radix Sort</a:t>
            </a:r>
            <a:r>
              <a:rPr lang="ko-KR" altLang="en-US" sz="2400" dirty="0">
                <a:solidFill>
                  <a:schemeClr val="bg1"/>
                </a:solidFill>
              </a:rPr>
              <a:t>를 통해 진행해보겠습니다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69075-DA63-4FC2-B46A-87B05398C23B}"/>
              </a:ext>
            </a:extLst>
          </p:cNvPr>
          <p:cNvSpPr txBox="1"/>
          <p:nvPr/>
        </p:nvSpPr>
        <p:spPr>
          <a:xfrm>
            <a:off x="3550619" y="3201862"/>
            <a:ext cx="1081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자릿수 정렬의 원리를 이용하기 때문에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모든 숫자의 자릿수를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맞춰줍니다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제일 큰 수는 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자릿수 이기 때문에 모든 수를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자리 수로 맞춥니다</a:t>
            </a:r>
            <a:r>
              <a:rPr lang="en-US" altLang="ko-KR" sz="2400" dirty="0">
                <a:solidFill>
                  <a:schemeClr val="bg1"/>
                </a:solidFill>
              </a:rPr>
              <a:t>. (D=3) *0</a:t>
            </a:r>
            <a:r>
              <a:rPr lang="ko-KR" altLang="en-US" sz="2400" dirty="0">
                <a:solidFill>
                  <a:schemeClr val="bg1"/>
                </a:solidFill>
              </a:rPr>
              <a:t>을 추가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072D0442-52BB-40FC-866F-1D6C4DE0B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3022"/>
              </p:ext>
            </p:extLst>
          </p:nvPr>
        </p:nvGraphicFramePr>
        <p:xfrm>
          <a:off x="883635" y="4658452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3201862"/>
            <a:ext cx="862884" cy="120032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4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3271569" y="1261439"/>
            <a:ext cx="10816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수의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의 자릿수를 배열에 </a:t>
            </a:r>
            <a:r>
              <a:rPr lang="en-US" altLang="ko-KR" sz="2400" dirty="0">
                <a:solidFill>
                  <a:schemeClr val="bg1"/>
                </a:solidFill>
              </a:rPr>
              <a:t>INDEX</a:t>
            </a:r>
            <a:r>
              <a:rPr lang="ko-KR" altLang="en-US" sz="2400" dirty="0">
                <a:solidFill>
                  <a:schemeClr val="bg1"/>
                </a:solidFill>
              </a:rPr>
              <a:t>와 맞춰서 입력합니다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여기서 제일 큰 자릿수가 아니라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의 자릿수를 입력하는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이유는 추후에 설명하겠습니다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배열은 </a:t>
            </a:r>
            <a:r>
              <a:rPr lang="en-US" altLang="ko-KR" sz="2400" dirty="0">
                <a:solidFill>
                  <a:schemeClr val="bg1"/>
                </a:solidFill>
              </a:rPr>
              <a:t>2 * N</a:t>
            </a:r>
            <a:r>
              <a:rPr lang="ko-KR" altLang="en-US" sz="2400" dirty="0">
                <a:solidFill>
                  <a:schemeClr val="bg1"/>
                </a:solidFill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차원 배열로 생성을 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32154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7D2331B2-3129-401D-8AE7-072CBE87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2861"/>
              </p:ext>
            </p:extLst>
          </p:nvPr>
        </p:nvGraphicFramePr>
        <p:xfrm>
          <a:off x="883635" y="704635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69240"/>
              </p:ext>
            </p:extLst>
          </p:nvPr>
        </p:nvGraphicFramePr>
        <p:xfrm>
          <a:off x="795631" y="3024985"/>
          <a:ext cx="210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421, 021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012, 502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54DFF03A-2A65-4EBF-84A6-B7278B36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40454"/>
              </p:ext>
            </p:extLst>
          </p:nvPr>
        </p:nvGraphicFramePr>
        <p:xfrm>
          <a:off x="3070896" y="5622218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93154"/>
            <a:ext cx="618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2860089" y="153575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위의 프로세스의 반복입니다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자릿수만 </a:t>
            </a: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의 자리로 바꿉니다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05865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74202"/>
              </p:ext>
            </p:extLst>
          </p:nvPr>
        </p:nvGraphicFramePr>
        <p:xfrm>
          <a:off x="795631" y="2739235"/>
          <a:ext cx="210211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100,502,103,007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012,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421,021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545,046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54DFF03A-2A65-4EBF-84A6-B7278B36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24638"/>
              </p:ext>
            </p:extLst>
          </p:nvPr>
        </p:nvGraphicFramePr>
        <p:xfrm>
          <a:off x="1002066" y="570158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93154"/>
            <a:ext cx="618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6F4D72F4-3144-434C-9E7C-9BF3E0BF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89908"/>
              </p:ext>
            </p:extLst>
          </p:nvPr>
        </p:nvGraphicFramePr>
        <p:xfrm>
          <a:off x="2994696" y="5511728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0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2860089" y="153575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위의 프로세스의 반복입니다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자릿수만 </a:t>
            </a:r>
            <a:r>
              <a:rPr lang="en-US" altLang="ko-KR" sz="2400" dirty="0">
                <a:solidFill>
                  <a:schemeClr val="bg1"/>
                </a:solidFill>
              </a:rPr>
              <a:t>100</a:t>
            </a:r>
            <a:r>
              <a:rPr lang="ko-KR" altLang="en-US" sz="2400" dirty="0">
                <a:solidFill>
                  <a:schemeClr val="bg1"/>
                </a:solidFill>
              </a:rPr>
              <a:t>의 자리로 바꿉니다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05865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69845"/>
              </p:ext>
            </p:extLst>
          </p:nvPr>
        </p:nvGraphicFramePr>
        <p:xfrm>
          <a:off x="795631" y="2739235"/>
          <a:ext cx="210211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007,012,021,046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100,103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502,545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58864"/>
            <a:ext cx="618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 100</a:t>
            </a:r>
            <a:r>
              <a:rPr lang="ko-KR" altLang="en-US" sz="2400" dirty="0">
                <a:solidFill>
                  <a:schemeClr val="bg1"/>
                </a:solidFill>
              </a:rPr>
              <a:t>의 자리 수까지 끝냈음으로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기수 정렬의 프로세스는 끝입니다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6F4D72F4-3144-434C-9E7C-9BF3E0BF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16144"/>
              </p:ext>
            </p:extLst>
          </p:nvPr>
        </p:nvGraphicFramePr>
        <p:xfrm>
          <a:off x="1165896" y="436808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E5CB8A1-1536-4ADC-B208-11A7647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71839"/>
              </p:ext>
            </p:extLst>
          </p:nvPr>
        </p:nvGraphicFramePr>
        <p:xfrm>
          <a:off x="3101376" y="5686988"/>
          <a:ext cx="90051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95365089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94029493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800430656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2236811984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55834178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066905350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37476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7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2860089" y="146717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100</a:t>
            </a:r>
            <a:r>
              <a:rPr lang="ko-KR" altLang="en-US" sz="2400" dirty="0">
                <a:solidFill>
                  <a:schemeClr val="bg1"/>
                </a:solidFill>
              </a:rPr>
              <a:t>의 자리부터 넣어봅니다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05865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85946"/>
              </p:ext>
            </p:extLst>
          </p:nvPr>
        </p:nvGraphicFramePr>
        <p:xfrm>
          <a:off x="795631" y="2739235"/>
          <a:ext cx="210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532, 531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58864"/>
            <a:ext cx="618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6F4D72F4-3144-434C-9E7C-9BF3E0BF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44004"/>
              </p:ext>
            </p:extLst>
          </p:nvPr>
        </p:nvGraphicFramePr>
        <p:xfrm>
          <a:off x="1165896" y="43680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E5CB8A1-1536-4ADC-B208-11A7647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34860"/>
              </p:ext>
            </p:extLst>
          </p:nvPr>
        </p:nvGraphicFramePr>
        <p:xfrm>
          <a:off x="3924336" y="568698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02E64-88A9-4A04-B5C1-06896AD6C5C8}"/>
              </a:ext>
            </a:extLst>
          </p:cNvPr>
          <p:cNvSpPr txBox="1"/>
          <p:nvPr/>
        </p:nvSpPr>
        <p:spPr>
          <a:xfrm>
            <a:off x="2860089" y="1467179"/>
            <a:ext cx="108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의 자리를 넣습니다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DB293D-1BAA-4155-BF2A-8E8D6B36B7EB}"/>
              </a:ext>
            </a:extLst>
          </p:cNvPr>
          <p:cNvSpPr/>
          <p:nvPr/>
        </p:nvSpPr>
        <p:spPr>
          <a:xfrm>
            <a:off x="1867437" y="1058655"/>
            <a:ext cx="862884" cy="15095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4BD79811-D47D-4242-9392-FE094983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81372"/>
              </p:ext>
            </p:extLst>
          </p:nvPr>
        </p:nvGraphicFramePr>
        <p:xfrm>
          <a:off x="795631" y="2739235"/>
          <a:ext cx="210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893">
                  <a:extLst>
                    <a:ext uri="{9D8B030D-6E8A-4147-A177-3AD203B41FA5}">
                      <a16:colId xmlns:a16="http://schemas.microsoft.com/office/drawing/2014/main" val="3846829557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305654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434,532,531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83130"/>
                  </a:ext>
                </a:extLst>
              </a:tr>
            </a:tbl>
          </a:graphicData>
        </a:graphic>
      </p:graphicFrame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1C66EE62-B904-41FE-B729-03AC8803BB49}"/>
              </a:ext>
            </a:extLst>
          </p:cNvPr>
          <p:cNvSpPr/>
          <p:nvPr/>
        </p:nvSpPr>
        <p:spPr>
          <a:xfrm rot="5400000">
            <a:off x="3329187" y="3342067"/>
            <a:ext cx="1983346" cy="2228045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A0D50-3A21-4938-B4A5-B4C8F6EB022E}"/>
              </a:ext>
            </a:extLst>
          </p:cNvPr>
          <p:cNvSpPr txBox="1"/>
          <p:nvPr/>
        </p:nvSpPr>
        <p:spPr>
          <a:xfrm>
            <a:off x="5510346" y="3958864"/>
            <a:ext cx="618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 값들을 차례로 추출하여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차원 배열로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변환합니다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E5CB8A1-1536-4ADC-B208-11A7647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91514"/>
              </p:ext>
            </p:extLst>
          </p:nvPr>
        </p:nvGraphicFramePr>
        <p:xfrm>
          <a:off x="941106" y="53205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9099FDD6-054B-458A-9256-82698BF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32263"/>
              </p:ext>
            </p:extLst>
          </p:nvPr>
        </p:nvGraphicFramePr>
        <p:xfrm>
          <a:off x="3585246" y="5576498"/>
          <a:ext cx="27015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19">
                  <a:extLst>
                    <a:ext uri="{9D8B030D-6E8A-4147-A177-3AD203B41FA5}">
                      <a16:colId xmlns:a16="http://schemas.microsoft.com/office/drawing/2014/main" val="1111750069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4199686683"/>
                    </a:ext>
                  </a:extLst>
                </a:gridCol>
                <a:gridCol w="900519">
                  <a:extLst>
                    <a:ext uri="{9D8B030D-6E8A-4147-A177-3AD203B41FA5}">
                      <a16:colId xmlns:a16="http://schemas.microsoft.com/office/drawing/2014/main" val="17929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622</Words>
  <Application>Microsoft Office PowerPoint</Application>
  <PresentationFormat>와이드스크린</PresentationFormat>
  <Paragraphs>265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13</cp:revision>
  <dcterms:created xsi:type="dcterms:W3CDTF">2021-04-28T09:36:51Z</dcterms:created>
  <dcterms:modified xsi:type="dcterms:W3CDTF">2021-04-29T11:04:42Z</dcterms:modified>
</cp:coreProperties>
</file>