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0287000" cx="18288000"/>
  <p:notesSz cx="6858000" cy="9144000"/>
  <p:embeddedFontLst>
    <p:embeddedFont>
      <p:font typeface="Ubuntu"/>
      <p:regular r:id="rId24"/>
      <p:bold r:id="rId25"/>
      <p:italic r:id="rId26"/>
      <p:boldItalic r:id="rId27"/>
    </p:embeddedFont>
    <p:embeddedFont>
      <p:font typeface="Playfair Display"/>
      <p:regular r:id="rId28"/>
      <p:bold r:id="rId29"/>
      <p:italic r:id="rId30"/>
      <p:boldItalic r:id="rId31"/>
    </p:embeddedFont>
    <p:embeddedFont>
      <p:font typeface="Public Sans"/>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C848A2-E559-461A-A0D9-93BA98EEBD07}">
  <a:tblStyle styleId="{E3C848A2-E559-461A-A0D9-93BA98EEBD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Ubuntu-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PlayfairDisplay-regular.fntdata"/><Relationship Id="rId27" Type="http://schemas.openxmlformats.org/officeDocument/2006/relationships/font" Target="fonts/Ubuntu-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PublicSans-boldItalic.fntdata"/><Relationship Id="rId10" Type="http://schemas.openxmlformats.org/officeDocument/2006/relationships/slide" Target="slides/slide4.xml"/><Relationship Id="rId32" Type="http://schemas.openxmlformats.org/officeDocument/2006/relationships/font" Target="fonts/PublicSans-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faff78b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2faff78ba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fd05651d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LOgistic regression - poli duskolo na mhn ginei overfit alla na krathsw upshlo f1 sto probableAD</a:t>
            </a:r>
            <a:endParaRPr/>
          </a:p>
        </p:txBody>
      </p:sp>
      <p:sp>
        <p:nvSpPr>
          <p:cNvPr id="195" name="Google Shape;195;g32fd05651d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fd05651d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Logistic regression - poli duskolo na mhn ginei overfit alla na krathsw upshlo f1 sto probableAD</a:t>
            </a:r>
            <a:endParaRPr/>
          </a:p>
        </p:txBody>
      </p:sp>
      <p:sp>
        <p:nvSpPr>
          <p:cNvPr id="207" name="Google Shape;207;g32fd05651dd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2fd05651d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2fd05651d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fd05651d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2fd05651dd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fd05651d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32fd05651dd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fd05651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2fd05651dd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faff78b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32faff78ba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faff78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faff78ba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fd05651d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2fd05651dd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83" name="Shape 83"/>
        <p:cNvGrpSpPr/>
        <p:nvPr/>
      </p:nvGrpSpPr>
      <p:grpSpPr>
        <a:xfrm>
          <a:off x="0" y="0"/>
          <a:ext cx="0" cy="0"/>
          <a:chOff x="0" y="0"/>
          <a:chExt cx="0" cy="0"/>
        </a:xfrm>
      </p:grpSpPr>
      <p:cxnSp>
        <p:nvCxnSpPr>
          <p:cNvPr id="84" name="Google Shape;84;p13"/>
          <p:cNvCxnSpPr/>
          <p:nvPr/>
        </p:nvCxnSpPr>
        <p:spPr>
          <a:xfrm flipH="1" rot="10800000">
            <a:off x="1028706" y="4514765"/>
            <a:ext cx="16230594" cy="38509"/>
          </a:xfrm>
          <a:prstGeom prst="straightConnector1">
            <a:avLst/>
          </a:prstGeom>
          <a:noFill/>
          <a:ln cap="flat" cmpd="sng" w="9525">
            <a:solidFill>
              <a:srgbClr val="2B2C30"/>
            </a:solidFill>
            <a:prstDash val="solid"/>
            <a:round/>
            <a:headEnd len="sm" w="sm" type="none"/>
            <a:tailEnd len="sm" w="sm" type="none"/>
          </a:ln>
        </p:spPr>
      </p:cxnSp>
      <p:sp>
        <p:nvSpPr>
          <p:cNvPr id="85" name="Google Shape;85;p13"/>
          <p:cNvSpPr txBox="1"/>
          <p:nvPr/>
        </p:nvSpPr>
        <p:spPr>
          <a:xfrm>
            <a:off x="1006882" y="4728792"/>
            <a:ext cx="16230600" cy="666849"/>
          </a:xfrm>
          <a:prstGeom prst="rect">
            <a:avLst/>
          </a:prstGeom>
          <a:noFill/>
          <a:ln>
            <a:noFill/>
          </a:ln>
        </p:spPr>
        <p:txBody>
          <a:bodyPr anchorCtr="0" anchor="t" bIns="0" lIns="0" spcFirstLastPara="1" rIns="0" wrap="square" tIns="0">
            <a:spAutoFit/>
          </a:bodyPr>
          <a:lstStyle/>
          <a:p>
            <a:pPr indent="0" lvl="0" marL="0" marR="0" rtl="0" algn="l">
              <a:lnSpc>
                <a:spcPct val="118181"/>
              </a:lnSpc>
              <a:spcBef>
                <a:spcPts val="0"/>
              </a:spcBef>
              <a:spcAft>
                <a:spcPts val="0"/>
              </a:spcAft>
              <a:buNone/>
            </a:pPr>
            <a:r>
              <a:rPr b="1" i="0" lang="en-US" sz="4400" u="none" cap="none" strike="noStrike">
                <a:solidFill>
                  <a:srgbClr val="2B2C30"/>
                </a:solidFill>
                <a:latin typeface="Public Sans"/>
                <a:ea typeface="Public Sans"/>
                <a:cs typeface="Public Sans"/>
                <a:sym typeface="Public Sans"/>
              </a:rPr>
              <a:t>AUDIO CLASSIFICATION</a:t>
            </a:r>
            <a:endParaRPr b="0" i="0" sz="4000" u="none" cap="none" strike="noStrike">
              <a:solidFill>
                <a:schemeClr val="dk1"/>
              </a:solidFill>
              <a:latin typeface="Calibri"/>
              <a:ea typeface="Calibri"/>
              <a:cs typeface="Calibri"/>
              <a:sym typeface="Calibri"/>
            </a:endParaRPr>
          </a:p>
        </p:txBody>
      </p:sp>
      <p:sp>
        <p:nvSpPr>
          <p:cNvPr id="86" name="Google Shape;86;p13"/>
          <p:cNvSpPr txBox="1"/>
          <p:nvPr/>
        </p:nvSpPr>
        <p:spPr>
          <a:xfrm>
            <a:off x="939838" y="2942217"/>
            <a:ext cx="16408200" cy="1231500"/>
          </a:xfrm>
          <a:prstGeom prst="rect">
            <a:avLst/>
          </a:prstGeom>
          <a:noFill/>
          <a:ln>
            <a:noFill/>
          </a:ln>
        </p:spPr>
        <p:txBody>
          <a:bodyPr anchorCtr="0" anchor="t" bIns="0" lIns="0" spcFirstLastPara="1" rIns="0" wrap="square" tIns="0">
            <a:spAutoFit/>
          </a:bodyPr>
          <a:lstStyle/>
          <a:p>
            <a:pPr indent="0" lvl="0" marL="0" marR="0" rtl="0" algn="l">
              <a:lnSpc>
                <a:spcPct val="190625"/>
              </a:lnSpc>
              <a:spcBef>
                <a:spcPts val="0"/>
              </a:spcBef>
              <a:spcAft>
                <a:spcPts val="0"/>
              </a:spcAft>
              <a:buNone/>
            </a:pPr>
            <a:r>
              <a:rPr b="0" i="0" lang="en-US" sz="8000" u="none" cap="none" strike="noStrike">
                <a:solidFill>
                  <a:srgbClr val="2B2C30"/>
                </a:solidFill>
                <a:latin typeface="Playfair Display"/>
                <a:ea typeface="Playfair Display"/>
                <a:cs typeface="Playfair Display"/>
                <a:sym typeface="Playfair Display"/>
              </a:rPr>
              <a:t>ALZHEIMER'S DISEASE</a:t>
            </a:r>
            <a:endParaRPr b="0" i="0" sz="8000" u="none" cap="none" strike="noStrike">
              <a:solidFill>
                <a:schemeClr val="dk1"/>
              </a:solidFill>
              <a:latin typeface="Calibri"/>
              <a:ea typeface="Calibri"/>
              <a:cs typeface="Calibri"/>
              <a:sym typeface="Calibri"/>
            </a:endParaRPr>
          </a:p>
        </p:txBody>
      </p:sp>
      <p:sp>
        <p:nvSpPr>
          <p:cNvPr id="87" name="Google Shape;87;p13"/>
          <p:cNvSpPr txBox="1"/>
          <p:nvPr/>
        </p:nvSpPr>
        <p:spPr>
          <a:xfrm>
            <a:off x="1009913" y="8930727"/>
            <a:ext cx="7862435" cy="41229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300" u="none" cap="none" strike="noStrike">
                <a:solidFill>
                  <a:srgbClr val="2B2C30"/>
                </a:solidFill>
                <a:latin typeface="Public Sans"/>
                <a:ea typeface="Public Sans"/>
                <a:cs typeface="Public Sans"/>
                <a:sym typeface="Public Sans"/>
              </a:rPr>
              <a:t>ROIDIS DIMITRIOS</a:t>
            </a:r>
            <a:endParaRPr b="0" i="0" sz="1800" u="none" cap="none" strike="noStrike">
              <a:solidFill>
                <a:schemeClr val="dk1"/>
              </a:solidFill>
              <a:latin typeface="Calibri"/>
              <a:ea typeface="Calibri"/>
              <a:cs typeface="Calibri"/>
              <a:sym typeface="Calibri"/>
            </a:endParaRPr>
          </a:p>
        </p:txBody>
      </p:sp>
      <p:pic>
        <p:nvPicPr>
          <p:cNvPr descr="A portrait of a person with a beard&#10;&#10;AI-generated content may be incorrect." id="88" name="Google Shape;88;p13"/>
          <p:cNvPicPr preferRelativeResize="0"/>
          <p:nvPr/>
        </p:nvPicPr>
        <p:blipFill rotWithShape="1">
          <a:blip r:embed="rId3">
            <a:alphaModFix/>
          </a:blip>
          <a:srcRect b="0" l="0" r="0" t="0"/>
          <a:stretch/>
        </p:blipFill>
        <p:spPr>
          <a:xfrm>
            <a:off x="13910340" y="8174877"/>
            <a:ext cx="1536989" cy="1524000"/>
          </a:xfrm>
          <a:prstGeom prst="rect">
            <a:avLst/>
          </a:prstGeom>
          <a:noFill/>
          <a:ln>
            <a:noFill/>
          </a:ln>
        </p:spPr>
      </p:pic>
      <p:pic>
        <p:nvPicPr>
          <p:cNvPr descr="A logo of a school&#10;&#10;AI-generated content may be incorrect." id="89" name="Google Shape;89;p13"/>
          <p:cNvPicPr preferRelativeResize="0"/>
          <p:nvPr/>
        </p:nvPicPr>
        <p:blipFill rotWithShape="1">
          <a:blip r:embed="rId4">
            <a:alphaModFix/>
          </a:blip>
          <a:srcRect b="0" l="0" r="0" t="0"/>
          <a:stretch/>
        </p:blipFill>
        <p:spPr>
          <a:xfrm>
            <a:off x="15700893" y="8171812"/>
            <a:ext cx="1539277" cy="15177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89" name="Shape 189"/>
        <p:cNvGrpSpPr/>
        <p:nvPr/>
      </p:nvGrpSpPr>
      <p:grpSpPr>
        <a:xfrm>
          <a:off x="0" y="0"/>
          <a:ext cx="0" cy="0"/>
          <a:chOff x="0" y="0"/>
          <a:chExt cx="0" cy="0"/>
        </a:xfrm>
      </p:grpSpPr>
      <p:sp>
        <p:nvSpPr>
          <p:cNvPr id="190" name="Google Shape;190;p22"/>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CANDIDATE CLASSIFIERS TO UTILIZE </a:t>
            </a:r>
            <a:endParaRPr/>
          </a:p>
        </p:txBody>
      </p:sp>
      <p:cxnSp>
        <p:nvCxnSpPr>
          <p:cNvPr id="191" name="Google Shape;191;p22"/>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92" name="Google Shape;192;p22"/>
          <p:cNvSpPr txBox="1"/>
          <p:nvPr/>
        </p:nvSpPr>
        <p:spPr>
          <a:xfrm>
            <a:off x="1028712" y="2227075"/>
            <a:ext cx="16230600" cy="82050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US" sz="2600">
                <a:latin typeface="Ubuntu"/>
                <a:ea typeface="Ubuntu"/>
                <a:cs typeface="Ubuntu"/>
                <a:sym typeface="Ubuntu"/>
              </a:rPr>
              <a:t>Τα dataset που προ</a:t>
            </a:r>
            <a:r>
              <a:rPr lang="en-US" sz="2600">
                <a:latin typeface="Ubuntu"/>
                <a:ea typeface="Ubuntu"/>
                <a:cs typeface="Ubuntu"/>
                <a:sym typeface="Ubuntu"/>
              </a:rPr>
              <a:t>έκυψαν χαρακτηρίζονται από υψηλό </a:t>
            </a:r>
            <a:r>
              <a:rPr b="1" i="1" lang="en-US" sz="2600">
                <a:latin typeface="Ubuntu"/>
                <a:ea typeface="Ubuntu"/>
                <a:cs typeface="Ubuntu"/>
                <a:sym typeface="Ubuntu"/>
              </a:rPr>
              <a:t>dimensionality</a:t>
            </a:r>
            <a:r>
              <a:rPr lang="en-US" sz="2600">
                <a:latin typeface="Ubuntu"/>
                <a:ea typeface="Ubuntu"/>
                <a:cs typeface="Ubuntu"/>
                <a:sym typeface="Ubuntu"/>
              </a:rPr>
              <a:t> αλλά και κάποιο ισχυρό </a:t>
            </a:r>
            <a:r>
              <a:rPr b="1" i="1" lang="en-US" sz="2600">
                <a:latin typeface="Ubuntu"/>
                <a:ea typeface="Ubuntu"/>
                <a:cs typeface="Ubuntu"/>
                <a:sym typeface="Ubuntu"/>
              </a:rPr>
              <a:t>correlation</a:t>
            </a:r>
            <a:r>
              <a:rPr lang="en-US" sz="2600">
                <a:latin typeface="Ubuntu"/>
                <a:ea typeface="Ubuntu"/>
                <a:cs typeface="Ubuntu"/>
                <a:sym typeface="Ubuntu"/>
              </a:rPr>
              <a:t> μεταξύ ορισμένων feature με το ground truth. Αυτό κάνει point προς συγκεκριμένες κατευθύνσεις :</a:t>
            </a:r>
            <a:endParaRPr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393700" lvl="0" marL="457200" marR="0" rtl="0" algn="l">
              <a:lnSpc>
                <a:spcPct val="150017"/>
              </a:lnSpc>
              <a:spcBef>
                <a:spcPts val="0"/>
              </a:spcBef>
              <a:spcAft>
                <a:spcPts val="0"/>
              </a:spcAft>
              <a:buSzPts val="2600"/>
              <a:buFont typeface="Ubuntu"/>
              <a:buChar char="●"/>
            </a:pPr>
            <a:r>
              <a:rPr b="1" i="1" lang="en-US" sz="2600">
                <a:latin typeface="Ubuntu"/>
                <a:ea typeface="Ubuntu"/>
                <a:cs typeface="Ubuntu"/>
                <a:sym typeface="Ubuntu"/>
              </a:rPr>
              <a:t>Support Vector Machines</a:t>
            </a:r>
            <a:r>
              <a:rPr lang="en-US" sz="2600">
                <a:latin typeface="Ubuntu"/>
                <a:ea typeface="Ubuntu"/>
                <a:cs typeface="Ubuntu"/>
                <a:sym typeface="Ubuntu"/>
              </a:rPr>
              <a:t> για να βρεθεί το optimal hyperplane σε high dimensional data.</a:t>
            </a:r>
            <a:endParaRPr sz="2600">
              <a:latin typeface="Ubuntu"/>
              <a:ea typeface="Ubuntu"/>
              <a:cs typeface="Ubuntu"/>
              <a:sym typeface="Ubuntu"/>
            </a:endParaRPr>
          </a:p>
          <a:p>
            <a:pPr indent="-393700" lvl="0" marL="457200" marR="0" rtl="0" algn="l">
              <a:lnSpc>
                <a:spcPct val="150017"/>
              </a:lnSpc>
              <a:spcBef>
                <a:spcPts val="0"/>
              </a:spcBef>
              <a:spcAft>
                <a:spcPts val="0"/>
              </a:spcAft>
              <a:buSzPts val="2600"/>
              <a:buFont typeface="Ubuntu"/>
              <a:buChar char="●"/>
            </a:pPr>
            <a:r>
              <a:rPr b="1" i="1" lang="en-US" sz="2600">
                <a:latin typeface="Ubuntu"/>
                <a:ea typeface="Ubuntu"/>
                <a:cs typeface="Ubuntu"/>
                <a:sym typeface="Ubuntu"/>
              </a:rPr>
              <a:t>Logistic Regression, LDA</a:t>
            </a:r>
            <a:r>
              <a:rPr lang="en-US" sz="2600">
                <a:latin typeface="Ubuntu"/>
                <a:ea typeface="Ubuntu"/>
                <a:cs typeface="Ubuntu"/>
                <a:sym typeface="Ubuntu"/>
              </a:rPr>
              <a:t> λόγω της ύπαρξης γραμμικότητας σε κάποια features και κυρίως ως ένα baseline για αρχικά test.</a:t>
            </a:r>
            <a:endParaRPr sz="2600">
              <a:latin typeface="Ubuntu"/>
              <a:ea typeface="Ubuntu"/>
              <a:cs typeface="Ubuntu"/>
              <a:sym typeface="Ubuntu"/>
            </a:endParaRPr>
          </a:p>
          <a:p>
            <a:pPr indent="-393700" lvl="0" marL="457200" marR="0" rtl="0" algn="l">
              <a:lnSpc>
                <a:spcPct val="150017"/>
              </a:lnSpc>
              <a:spcBef>
                <a:spcPts val="0"/>
              </a:spcBef>
              <a:spcAft>
                <a:spcPts val="0"/>
              </a:spcAft>
              <a:buSzPts val="2600"/>
              <a:buFont typeface="Ubuntu"/>
              <a:buChar char="●"/>
            </a:pPr>
            <a:r>
              <a:rPr b="1" i="1" lang="en-US" sz="2600">
                <a:latin typeface="Ubuntu"/>
                <a:ea typeface="Ubuntu"/>
                <a:cs typeface="Ubuntu"/>
                <a:sym typeface="Ubuntu"/>
              </a:rPr>
              <a:t>Ensemble Voting Classifier</a:t>
            </a:r>
            <a:r>
              <a:rPr lang="en-US" sz="2600">
                <a:latin typeface="Ubuntu"/>
                <a:ea typeface="Ubuntu"/>
                <a:cs typeface="Ubuntu"/>
                <a:sym typeface="Ubuntu"/>
              </a:rPr>
              <a:t> για τα 3 διαφορετικά dataset (mfcc, text features και ground truth) ώστε να γίνουν utilise οι διαφορετικότητες τους και τα predictions να προκύπτουν από majority vote (2/3). πχ. </a:t>
            </a:r>
            <a:r>
              <a:rPr i="1" lang="en-US" sz="2600">
                <a:latin typeface="Ubuntu"/>
                <a:ea typeface="Ubuntu"/>
                <a:cs typeface="Ubuntu"/>
                <a:sym typeface="Ubuntu"/>
              </a:rPr>
              <a:t>SVM</a:t>
            </a:r>
            <a:r>
              <a:rPr lang="en-US" sz="2600">
                <a:latin typeface="Ubuntu"/>
                <a:ea typeface="Ubuntu"/>
                <a:cs typeface="Ubuntu"/>
                <a:sym typeface="Ubuntu"/>
              </a:rPr>
              <a:t> στα mfcc, </a:t>
            </a:r>
            <a:r>
              <a:rPr i="1" lang="en-US" sz="2600">
                <a:latin typeface="Ubuntu"/>
                <a:ea typeface="Ubuntu"/>
                <a:cs typeface="Ubuntu"/>
                <a:sym typeface="Ubuntu"/>
              </a:rPr>
              <a:t>LDA</a:t>
            </a:r>
            <a:r>
              <a:rPr lang="en-US" sz="2600">
                <a:latin typeface="Ubuntu"/>
                <a:ea typeface="Ubuntu"/>
                <a:cs typeface="Ubuntu"/>
                <a:sym typeface="Ubuntu"/>
              </a:rPr>
              <a:t> στα text features και </a:t>
            </a:r>
            <a:r>
              <a:rPr i="1" lang="en-US" sz="2600">
                <a:latin typeface="Ubuntu"/>
                <a:ea typeface="Ubuntu"/>
                <a:cs typeface="Ubuntu"/>
                <a:sym typeface="Ubuntu"/>
              </a:rPr>
              <a:t>Logistic Regression</a:t>
            </a:r>
            <a:r>
              <a:rPr lang="en-US" sz="2600">
                <a:latin typeface="Ubuntu"/>
                <a:ea typeface="Ubuntu"/>
                <a:cs typeface="Ubuntu"/>
                <a:sym typeface="Ubuntu"/>
              </a:rPr>
              <a:t> στο ground truth.</a:t>
            </a:r>
            <a:endParaRPr sz="2600">
              <a:latin typeface="Ubuntu"/>
              <a:ea typeface="Ubuntu"/>
              <a:cs typeface="Ubuntu"/>
              <a:sym typeface="Ubuntu"/>
            </a:endParaRPr>
          </a:p>
          <a:p>
            <a:pPr indent="-393700" lvl="0" marL="457200" marR="0" rtl="0" algn="l">
              <a:lnSpc>
                <a:spcPct val="150017"/>
              </a:lnSpc>
              <a:spcBef>
                <a:spcPts val="0"/>
              </a:spcBef>
              <a:spcAft>
                <a:spcPts val="0"/>
              </a:spcAft>
              <a:buSzPts val="2600"/>
              <a:buFont typeface="Ubuntu"/>
              <a:buChar char="●"/>
            </a:pPr>
            <a:r>
              <a:rPr lang="en-US" sz="2600">
                <a:latin typeface="Ubuntu"/>
                <a:ea typeface="Ubuntu"/>
                <a:cs typeface="Ubuntu"/>
                <a:sym typeface="Ubuntu"/>
              </a:rPr>
              <a:t>Διάφοροι άλλοι classifiers για λόγους ευρύτερου τεστ.</a:t>
            </a:r>
            <a:endParaRPr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Κ</a:t>
            </a:r>
            <a:r>
              <a:rPr i="1" lang="en-US" sz="2600">
                <a:latin typeface="Ubuntu"/>
                <a:ea typeface="Ubuntu"/>
                <a:cs typeface="Ubuntu"/>
                <a:sym typeface="Ubuntu"/>
              </a:rPr>
              <a:t>άθε dataset υπόκειται σε normalization ή standardization πριν το modelling, ανάλογα με τις ιδιαιτερότητες του ίδιου του dataset αλλά και του classifier.</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96" name="Shape 196"/>
        <p:cNvGrpSpPr/>
        <p:nvPr/>
      </p:nvGrpSpPr>
      <p:grpSpPr>
        <a:xfrm>
          <a:off x="0" y="0"/>
          <a:ext cx="0" cy="0"/>
          <a:chOff x="0" y="0"/>
          <a:chExt cx="0" cy="0"/>
        </a:xfrm>
      </p:grpSpPr>
      <p:sp>
        <p:nvSpPr>
          <p:cNvPr id="197" name="Google Shape;197;p23"/>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FUSED DATASET</a:t>
            </a:r>
            <a:r>
              <a:rPr b="1" lang="en-US" sz="3714">
                <a:solidFill>
                  <a:srgbClr val="2B2C30"/>
                </a:solidFill>
                <a:latin typeface="Public Sans"/>
                <a:ea typeface="Public Sans"/>
                <a:cs typeface="Public Sans"/>
                <a:sym typeface="Public Sans"/>
              </a:rPr>
              <a:t> - SVM - RBF KERNEL</a:t>
            </a:r>
            <a:endParaRPr/>
          </a:p>
        </p:txBody>
      </p:sp>
      <p:cxnSp>
        <p:nvCxnSpPr>
          <p:cNvPr id="198" name="Google Shape;198;p23"/>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graphicFrame>
        <p:nvGraphicFramePr>
          <p:cNvPr id="199" name="Google Shape;199;p23"/>
          <p:cNvGraphicFramePr/>
          <p:nvPr/>
        </p:nvGraphicFramePr>
        <p:xfrm>
          <a:off x="2057138" y="2127200"/>
          <a:ext cx="3000000" cy="3000000"/>
        </p:xfrm>
        <a:graphic>
          <a:graphicData uri="http://schemas.openxmlformats.org/drawingml/2006/table">
            <a:tbl>
              <a:tblPr>
                <a:noFill/>
                <a:tableStyleId>{E3C848A2-E559-461A-A0D9-93BA98EEBD07}</a:tableStyleId>
              </a:tblPr>
              <a:tblGrid>
                <a:gridCol w="5631350"/>
              </a:tblGrid>
              <a:tr h="1301800">
                <a:tc>
                  <a:txBody>
                    <a:bodyPr/>
                    <a:lstStyle/>
                    <a:p>
                      <a:pPr indent="0" lvl="0" marL="0" rtl="0" algn="ctr">
                        <a:spcBef>
                          <a:spcPts val="0"/>
                        </a:spcBef>
                        <a:spcAft>
                          <a:spcPts val="0"/>
                        </a:spcAft>
                        <a:buNone/>
                      </a:pPr>
                      <a:r>
                        <a:rPr b="1" lang="en-US" sz="2000">
                          <a:solidFill>
                            <a:schemeClr val="dk1"/>
                          </a:solidFill>
                          <a:latin typeface="Ubuntu"/>
                          <a:ea typeface="Ubuntu"/>
                          <a:cs typeface="Ubuntu"/>
                          <a:sym typeface="Ubuntu"/>
                        </a:rPr>
                        <a:t>TRAIN-TEST SPLIT</a:t>
                      </a:r>
                      <a:endParaRPr b="1" sz="2000">
                        <a:solidFill>
                          <a:schemeClr val="dk1"/>
                        </a:solidFill>
                        <a:latin typeface="Ubuntu"/>
                        <a:ea typeface="Ubuntu"/>
                        <a:cs typeface="Ubuntu"/>
                        <a:sym typeface="Ubuntu"/>
                      </a:endParaRPr>
                    </a:p>
                    <a:p>
                      <a:pPr indent="0" lvl="0" marL="0" rtl="0" algn="ctr">
                        <a:spcBef>
                          <a:spcPts val="0"/>
                        </a:spcBef>
                        <a:spcAft>
                          <a:spcPts val="0"/>
                        </a:spcAft>
                        <a:buClr>
                          <a:schemeClr val="dk1"/>
                        </a:buClr>
                        <a:buSzPts val="1100"/>
                        <a:buFont typeface="Arial"/>
                        <a:buNone/>
                      </a:pPr>
                      <a:r>
                        <a:rPr b="1" lang="en-US" sz="2000">
                          <a:solidFill>
                            <a:schemeClr val="dk1"/>
                          </a:solidFill>
                          <a:latin typeface="Ubuntu"/>
                          <a:ea typeface="Ubuntu"/>
                          <a:cs typeface="Ubuntu"/>
                          <a:sym typeface="Ubuntu"/>
                        </a:rPr>
                        <a:t>test_size=0.3, random_state=16</a:t>
                      </a:r>
                      <a:endParaRPr b="1" sz="19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graphicFrame>
        <p:nvGraphicFramePr>
          <p:cNvPr id="200" name="Google Shape;200;p23"/>
          <p:cNvGraphicFramePr/>
          <p:nvPr/>
        </p:nvGraphicFramePr>
        <p:xfrm>
          <a:off x="2057138" y="8719550"/>
          <a:ext cx="3000000" cy="3000000"/>
        </p:xfrm>
        <a:graphic>
          <a:graphicData uri="http://schemas.openxmlformats.org/drawingml/2006/table">
            <a:tbl>
              <a:tblPr>
                <a:noFill/>
                <a:tableStyleId>{E3C848A2-E559-461A-A0D9-93BA98EEBD07}</a:tableStyleId>
              </a:tblPr>
              <a:tblGrid>
                <a:gridCol w="5631350"/>
              </a:tblGrid>
              <a:tr h="1474450">
                <a:tc>
                  <a:txBody>
                    <a:bodyPr/>
                    <a:lstStyle/>
                    <a:p>
                      <a:pPr indent="0" lvl="0" marL="0" rtl="0" algn="ctr">
                        <a:spcBef>
                          <a:spcPts val="0"/>
                        </a:spcBef>
                        <a:spcAft>
                          <a:spcPts val="0"/>
                        </a:spcAft>
                        <a:buClr>
                          <a:schemeClr val="dk1"/>
                        </a:buClr>
                        <a:buSzPts val="1100"/>
                        <a:buFont typeface="Arial"/>
                        <a:buNone/>
                      </a:pPr>
                      <a:r>
                        <a:rPr b="1" lang="en-US" sz="2300">
                          <a:solidFill>
                            <a:schemeClr val="dk1"/>
                          </a:solidFill>
                          <a:latin typeface="Ubuntu"/>
                          <a:ea typeface="Ubuntu"/>
                          <a:cs typeface="Ubuntu"/>
                          <a:sym typeface="Ubuntu"/>
                        </a:rPr>
                        <a:t>Accuracy: 0.8</a:t>
                      </a:r>
                      <a:endParaRPr b="1" sz="2300">
                        <a:solidFill>
                          <a:schemeClr val="dk1"/>
                        </a:solidFill>
                        <a:latin typeface="Ubuntu"/>
                        <a:ea typeface="Ubuntu"/>
                        <a:cs typeface="Ubuntu"/>
                        <a:sym typeface="Ubuntu"/>
                      </a:endParaRPr>
                    </a:p>
                    <a:p>
                      <a:pPr indent="0" lvl="0" marL="0" rtl="0" algn="ctr">
                        <a:spcBef>
                          <a:spcPts val="0"/>
                        </a:spcBef>
                        <a:spcAft>
                          <a:spcPts val="0"/>
                        </a:spcAft>
                        <a:buClr>
                          <a:schemeClr val="dk1"/>
                        </a:buClr>
                        <a:buSzPts val="1100"/>
                        <a:buFont typeface="Arial"/>
                        <a:buNone/>
                      </a:pPr>
                      <a:r>
                        <a:rPr b="1" lang="en-US" sz="2300">
                          <a:solidFill>
                            <a:schemeClr val="dk1"/>
                          </a:solidFill>
                          <a:latin typeface="Ubuntu"/>
                          <a:ea typeface="Ubuntu"/>
                          <a:cs typeface="Ubuntu"/>
                          <a:sym typeface="Ubuntu"/>
                        </a:rPr>
                        <a:t>F1 Score Control: 0.758</a:t>
                      </a:r>
                      <a:endParaRPr b="1" sz="2300">
                        <a:solidFill>
                          <a:schemeClr val="dk1"/>
                        </a:solidFill>
                        <a:latin typeface="Ubuntu"/>
                        <a:ea typeface="Ubuntu"/>
                        <a:cs typeface="Ubuntu"/>
                        <a:sym typeface="Ubuntu"/>
                      </a:endParaRPr>
                    </a:p>
                    <a:p>
                      <a:pPr indent="0" lvl="0" marL="0" rtl="0" algn="ctr">
                        <a:spcBef>
                          <a:spcPts val="0"/>
                        </a:spcBef>
                        <a:spcAft>
                          <a:spcPts val="0"/>
                        </a:spcAft>
                        <a:buClr>
                          <a:schemeClr val="dk1"/>
                        </a:buClr>
                        <a:buSzPts val="1100"/>
                        <a:buFont typeface="Arial"/>
                        <a:buNone/>
                      </a:pPr>
                      <a:r>
                        <a:rPr b="1" lang="en-US" sz="2300">
                          <a:solidFill>
                            <a:schemeClr val="dk1"/>
                          </a:solidFill>
                          <a:latin typeface="Ubuntu"/>
                          <a:ea typeface="Ubuntu"/>
                          <a:cs typeface="Ubuntu"/>
                          <a:sym typeface="Ubuntu"/>
                        </a:rPr>
                        <a:t>F1 Score ProbableAD: 0.837</a:t>
                      </a:r>
                      <a:endParaRPr b="1" sz="25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graphicFrame>
        <p:nvGraphicFramePr>
          <p:cNvPr id="201" name="Google Shape;201;p23"/>
          <p:cNvGraphicFramePr/>
          <p:nvPr/>
        </p:nvGraphicFramePr>
        <p:xfrm>
          <a:off x="10563188" y="2127200"/>
          <a:ext cx="3000000" cy="3000000"/>
        </p:xfrm>
        <a:graphic>
          <a:graphicData uri="http://schemas.openxmlformats.org/drawingml/2006/table">
            <a:tbl>
              <a:tblPr>
                <a:noFill/>
                <a:tableStyleId>{E3C848A2-E559-461A-A0D9-93BA98EEBD07}</a:tableStyleId>
              </a:tblPr>
              <a:tblGrid>
                <a:gridCol w="5631350"/>
              </a:tblGrid>
              <a:tr h="1322325">
                <a:tc>
                  <a:txBody>
                    <a:bodyPr/>
                    <a:lstStyle/>
                    <a:p>
                      <a:pPr indent="0" lvl="0" marL="0" rtl="0" algn="ctr">
                        <a:spcBef>
                          <a:spcPts val="0"/>
                        </a:spcBef>
                        <a:spcAft>
                          <a:spcPts val="0"/>
                        </a:spcAft>
                        <a:buNone/>
                      </a:pPr>
                      <a:r>
                        <a:rPr b="1" lang="en-US" sz="2000">
                          <a:solidFill>
                            <a:schemeClr val="dk1"/>
                          </a:solidFill>
                          <a:latin typeface="Ubuntu"/>
                          <a:ea typeface="Ubuntu"/>
                          <a:cs typeface="Ubuntu"/>
                          <a:sym typeface="Ubuntu"/>
                        </a:rPr>
                        <a:t>K-FOLD</a:t>
                      </a:r>
                      <a:endParaRPr b="1" sz="2000">
                        <a:solidFill>
                          <a:schemeClr val="dk1"/>
                        </a:solidFill>
                        <a:latin typeface="Ubuntu"/>
                        <a:ea typeface="Ubuntu"/>
                        <a:cs typeface="Ubuntu"/>
                        <a:sym typeface="Ubuntu"/>
                      </a:endParaRPr>
                    </a:p>
                    <a:p>
                      <a:pPr indent="0" lvl="0" marL="0" rtl="0" algn="ctr">
                        <a:spcBef>
                          <a:spcPts val="0"/>
                        </a:spcBef>
                        <a:spcAft>
                          <a:spcPts val="0"/>
                        </a:spcAft>
                        <a:buNone/>
                      </a:pPr>
                      <a:r>
                        <a:rPr b="1" lang="en-US" sz="2000">
                          <a:solidFill>
                            <a:schemeClr val="dk1"/>
                          </a:solidFill>
                          <a:latin typeface="Ubuntu"/>
                          <a:ea typeface="Ubuntu"/>
                          <a:cs typeface="Ubuntu"/>
                          <a:sym typeface="Ubuntu"/>
                        </a:rPr>
                        <a:t>KFold(n_splits=10, shuffle=True, random_state=42)</a:t>
                      </a:r>
                      <a:endParaRPr b="1" sz="20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graphicFrame>
        <p:nvGraphicFramePr>
          <p:cNvPr id="202" name="Google Shape;202;p23"/>
          <p:cNvGraphicFramePr/>
          <p:nvPr/>
        </p:nvGraphicFramePr>
        <p:xfrm>
          <a:off x="10563188" y="8719550"/>
          <a:ext cx="3000000" cy="3000000"/>
        </p:xfrm>
        <a:graphic>
          <a:graphicData uri="http://schemas.openxmlformats.org/drawingml/2006/table">
            <a:tbl>
              <a:tblPr>
                <a:noFill/>
                <a:tableStyleId>{E3C848A2-E559-461A-A0D9-93BA98EEBD07}</a:tableStyleId>
              </a:tblPr>
              <a:tblGrid>
                <a:gridCol w="5631350"/>
              </a:tblGrid>
              <a:tr h="1474450">
                <a:tc>
                  <a:txBody>
                    <a:bodyPr/>
                    <a:lstStyle/>
                    <a:p>
                      <a:pPr indent="0" lvl="0" marL="0" rtl="0" algn="ctr">
                        <a:spcBef>
                          <a:spcPts val="0"/>
                        </a:spcBef>
                        <a:spcAft>
                          <a:spcPts val="0"/>
                        </a:spcAft>
                        <a:buNone/>
                      </a:pPr>
                      <a:r>
                        <a:rPr b="1" lang="en-US" sz="2300">
                          <a:solidFill>
                            <a:schemeClr val="dk1"/>
                          </a:solidFill>
                          <a:latin typeface="Ubuntu"/>
                          <a:ea typeface="Ubuntu"/>
                          <a:cs typeface="Ubuntu"/>
                          <a:sym typeface="Ubuntu"/>
                        </a:rPr>
                        <a:t>Mean </a:t>
                      </a:r>
                      <a:r>
                        <a:rPr b="1" lang="en-US" sz="2300">
                          <a:solidFill>
                            <a:schemeClr val="dk1"/>
                          </a:solidFill>
                          <a:latin typeface="Ubuntu"/>
                          <a:ea typeface="Ubuntu"/>
                          <a:cs typeface="Ubuntu"/>
                          <a:sym typeface="Ubuntu"/>
                        </a:rPr>
                        <a:t>Accuracy: 0.801</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Control: 0.79</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ProbableAD: 0.809</a:t>
                      </a:r>
                      <a:endParaRPr b="1" sz="25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pic>
        <p:nvPicPr>
          <p:cNvPr id="203" name="Google Shape;203;p23"/>
          <p:cNvPicPr preferRelativeResize="0"/>
          <p:nvPr/>
        </p:nvPicPr>
        <p:blipFill>
          <a:blip r:embed="rId3">
            <a:alphaModFix/>
          </a:blip>
          <a:stretch>
            <a:fillRect/>
          </a:stretch>
        </p:blipFill>
        <p:spPr>
          <a:xfrm>
            <a:off x="2219375" y="3591650"/>
            <a:ext cx="5306901" cy="4985749"/>
          </a:xfrm>
          <a:prstGeom prst="rect">
            <a:avLst/>
          </a:prstGeom>
          <a:noFill/>
          <a:ln>
            <a:noFill/>
          </a:ln>
        </p:spPr>
      </p:pic>
      <p:pic>
        <p:nvPicPr>
          <p:cNvPr id="204" name="Google Shape;204;p23"/>
          <p:cNvPicPr preferRelativeResize="0"/>
          <p:nvPr/>
        </p:nvPicPr>
        <p:blipFill>
          <a:blip r:embed="rId4">
            <a:alphaModFix/>
          </a:blip>
          <a:stretch>
            <a:fillRect/>
          </a:stretch>
        </p:blipFill>
        <p:spPr>
          <a:xfrm>
            <a:off x="10681301" y="3601913"/>
            <a:ext cx="5395160" cy="49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08" name="Shape 208"/>
        <p:cNvGrpSpPr/>
        <p:nvPr/>
      </p:nvGrpSpPr>
      <p:grpSpPr>
        <a:xfrm>
          <a:off x="0" y="0"/>
          <a:ext cx="0" cy="0"/>
          <a:chOff x="0" y="0"/>
          <a:chExt cx="0" cy="0"/>
        </a:xfrm>
      </p:grpSpPr>
      <p:sp>
        <p:nvSpPr>
          <p:cNvPr id="209" name="Google Shape;209;p24"/>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FUSED</a:t>
            </a:r>
            <a:r>
              <a:rPr b="1" lang="en-US" sz="3714">
                <a:solidFill>
                  <a:srgbClr val="2B2C30"/>
                </a:solidFill>
                <a:latin typeface="Public Sans"/>
                <a:ea typeface="Public Sans"/>
                <a:cs typeface="Public Sans"/>
                <a:sym typeface="Public Sans"/>
              </a:rPr>
              <a:t> DATASET - LDA - EIGEN SOLVER</a:t>
            </a:r>
            <a:endParaRPr/>
          </a:p>
        </p:txBody>
      </p:sp>
      <p:cxnSp>
        <p:nvCxnSpPr>
          <p:cNvPr id="210" name="Google Shape;210;p24"/>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graphicFrame>
        <p:nvGraphicFramePr>
          <p:cNvPr id="211" name="Google Shape;211;p24"/>
          <p:cNvGraphicFramePr/>
          <p:nvPr/>
        </p:nvGraphicFramePr>
        <p:xfrm>
          <a:off x="2057138" y="2127200"/>
          <a:ext cx="3000000" cy="3000000"/>
        </p:xfrm>
        <a:graphic>
          <a:graphicData uri="http://schemas.openxmlformats.org/drawingml/2006/table">
            <a:tbl>
              <a:tblPr>
                <a:noFill/>
                <a:tableStyleId>{E3C848A2-E559-461A-A0D9-93BA98EEBD07}</a:tableStyleId>
              </a:tblPr>
              <a:tblGrid>
                <a:gridCol w="5631350"/>
              </a:tblGrid>
              <a:tr h="1301800">
                <a:tc>
                  <a:txBody>
                    <a:bodyPr/>
                    <a:lstStyle/>
                    <a:p>
                      <a:pPr indent="0" lvl="0" marL="0" rtl="0" algn="ctr">
                        <a:spcBef>
                          <a:spcPts val="0"/>
                        </a:spcBef>
                        <a:spcAft>
                          <a:spcPts val="0"/>
                        </a:spcAft>
                        <a:buNone/>
                      </a:pPr>
                      <a:r>
                        <a:rPr b="1" lang="en-US" sz="2000">
                          <a:solidFill>
                            <a:schemeClr val="dk1"/>
                          </a:solidFill>
                          <a:latin typeface="Ubuntu"/>
                          <a:ea typeface="Ubuntu"/>
                          <a:cs typeface="Ubuntu"/>
                          <a:sym typeface="Ubuntu"/>
                        </a:rPr>
                        <a:t>TRAIN-TEST SPLIT</a:t>
                      </a:r>
                      <a:endParaRPr b="1" sz="2000">
                        <a:solidFill>
                          <a:schemeClr val="dk1"/>
                        </a:solidFill>
                        <a:latin typeface="Ubuntu"/>
                        <a:ea typeface="Ubuntu"/>
                        <a:cs typeface="Ubuntu"/>
                        <a:sym typeface="Ubuntu"/>
                      </a:endParaRPr>
                    </a:p>
                    <a:p>
                      <a:pPr indent="0" lvl="0" marL="0" rtl="0" algn="ctr">
                        <a:spcBef>
                          <a:spcPts val="0"/>
                        </a:spcBef>
                        <a:spcAft>
                          <a:spcPts val="0"/>
                        </a:spcAft>
                        <a:buNone/>
                      </a:pPr>
                      <a:r>
                        <a:rPr b="1" lang="en-US" sz="2000">
                          <a:solidFill>
                            <a:schemeClr val="dk1"/>
                          </a:solidFill>
                          <a:latin typeface="Ubuntu"/>
                          <a:ea typeface="Ubuntu"/>
                          <a:cs typeface="Ubuntu"/>
                          <a:sym typeface="Ubuntu"/>
                        </a:rPr>
                        <a:t>test_size=0.3, random_state=16</a:t>
                      </a:r>
                      <a:endParaRPr b="1" sz="19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graphicFrame>
        <p:nvGraphicFramePr>
          <p:cNvPr id="212" name="Google Shape;212;p24"/>
          <p:cNvGraphicFramePr/>
          <p:nvPr/>
        </p:nvGraphicFramePr>
        <p:xfrm>
          <a:off x="2057138" y="8719550"/>
          <a:ext cx="3000000" cy="3000000"/>
        </p:xfrm>
        <a:graphic>
          <a:graphicData uri="http://schemas.openxmlformats.org/drawingml/2006/table">
            <a:tbl>
              <a:tblPr>
                <a:noFill/>
                <a:tableStyleId>{E3C848A2-E559-461A-A0D9-93BA98EEBD07}</a:tableStyleId>
              </a:tblPr>
              <a:tblGrid>
                <a:gridCol w="5631350"/>
              </a:tblGrid>
              <a:tr h="1474450">
                <a:tc>
                  <a:txBody>
                    <a:bodyPr/>
                    <a:lstStyle/>
                    <a:p>
                      <a:pPr indent="0" lvl="0" marL="0" rtl="0" algn="ctr">
                        <a:spcBef>
                          <a:spcPts val="0"/>
                        </a:spcBef>
                        <a:spcAft>
                          <a:spcPts val="0"/>
                        </a:spcAft>
                        <a:buNone/>
                      </a:pPr>
                      <a:r>
                        <a:rPr b="1" lang="en-US" sz="2300">
                          <a:solidFill>
                            <a:schemeClr val="dk1"/>
                          </a:solidFill>
                          <a:latin typeface="Ubuntu"/>
                          <a:ea typeface="Ubuntu"/>
                          <a:cs typeface="Ubuntu"/>
                          <a:sym typeface="Ubuntu"/>
                        </a:rPr>
                        <a:t>Accuracy: 0.79</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Control: 0.776</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ProbableAD: 0.805</a:t>
                      </a:r>
                      <a:endParaRPr b="1" sz="25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graphicFrame>
        <p:nvGraphicFramePr>
          <p:cNvPr id="213" name="Google Shape;213;p24"/>
          <p:cNvGraphicFramePr/>
          <p:nvPr/>
        </p:nvGraphicFramePr>
        <p:xfrm>
          <a:off x="10563188" y="2127200"/>
          <a:ext cx="3000000" cy="3000000"/>
        </p:xfrm>
        <a:graphic>
          <a:graphicData uri="http://schemas.openxmlformats.org/drawingml/2006/table">
            <a:tbl>
              <a:tblPr>
                <a:noFill/>
                <a:tableStyleId>{E3C848A2-E559-461A-A0D9-93BA98EEBD07}</a:tableStyleId>
              </a:tblPr>
              <a:tblGrid>
                <a:gridCol w="5631350"/>
              </a:tblGrid>
              <a:tr h="1322325">
                <a:tc>
                  <a:txBody>
                    <a:bodyPr/>
                    <a:lstStyle/>
                    <a:p>
                      <a:pPr indent="0" lvl="0" marL="0" rtl="0" algn="ctr">
                        <a:spcBef>
                          <a:spcPts val="0"/>
                        </a:spcBef>
                        <a:spcAft>
                          <a:spcPts val="0"/>
                        </a:spcAft>
                        <a:buNone/>
                      </a:pPr>
                      <a:r>
                        <a:rPr b="1" lang="en-US" sz="2000">
                          <a:solidFill>
                            <a:schemeClr val="dk1"/>
                          </a:solidFill>
                          <a:latin typeface="Ubuntu"/>
                          <a:ea typeface="Ubuntu"/>
                          <a:cs typeface="Ubuntu"/>
                          <a:sym typeface="Ubuntu"/>
                        </a:rPr>
                        <a:t>K-FOLD</a:t>
                      </a:r>
                      <a:endParaRPr b="1" sz="2000">
                        <a:solidFill>
                          <a:schemeClr val="dk1"/>
                        </a:solidFill>
                        <a:latin typeface="Ubuntu"/>
                        <a:ea typeface="Ubuntu"/>
                        <a:cs typeface="Ubuntu"/>
                        <a:sym typeface="Ubuntu"/>
                      </a:endParaRPr>
                    </a:p>
                    <a:p>
                      <a:pPr indent="0" lvl="0" marL="0" rtl="0" algn="ctr">
                        <a:spcBef>
                          <a:spcPts val="0"/>
                        </a:spcBef>
                        <a:spcAft>
                          <a:spcPts val="0"/>
                        </a:spcAft>
                        <a:buNone/>
                      </a:pPr>
                      <a:r>
                        <a:rPr b="1" lang="en-US" sz="2000">
                          <a:solidFill>
                            <a:schemeClr val="dk1"/>
                          </a:solidFill>
                          <a:latin typeface="Ubuntu"/>
                          <a:ea typeface="Ubuntu"/>
                          <a:cs typeface="Ubuntu"/>
                          <a:sym typeface="Ubuntu"/>
                        </a:rPr>
                        <a:t>KFold(n_splits=10, shuffle=True, random_state=42)</a:t>
                      </a:r>
                      <a:endParaRPr b="1" sz="20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graphicFrame>
        <p:nvGraphicFramePr>
          <p:cNvPr id="214" name="Google Shape;214;p24"/>
          <p:cNvGraphicFramePr/>
          <p:nvPr/>
        </p:nvGraphicFramePr>
        <p:xfrm>
          <a:off x="10563188" y="8719550"/>
          <a:ext cx="3000000" cy="3000000"/>
        </p:xfrm>
        <a:graphic>
          <a:graphicData uri="http://schemas.openxmlformats.org/drawingml/2006/table">
            <a:tbl>
              <a:tblPr>
                <a:noFill/>
                <a:tableStyleId>{E3C848A2-E559-461A-A0D9-93BA98EEBD07}</a:tableStyleId>
              </a:tblPr>
              <a:tblGrid>
                <a:gridCol w="5631350"/>
              </a:tblGrid>
              <a:tr h="1474450">
                <a:tc>
                  <a:txBody>
                    <a:bodyPr/>
                    <a:lstStyle/>
                    <a:p>
                      <a:pPr indent="0" lvl="0" marL="0" rtl="0" algn="ctr">
                        <a:spcBef>
                          <a:spcPts val="0"/>
                        </a:spcBef>
                        <a:spcAft>
                          <a:spcPts val="0"/>
                        </a:spcAft>
                        <a:buNone/>
                      </a:pPr>
                      <a:r>
                        <a:rPr b="1" lang="en-US" sz="2300">
                          <a:solidFill>
                            <a:schemeClr val="dk1"/>
                          </a:solidFill>
                          <a:latin typeface="Ubuntu"/>
                          <a:ea typeface="Ubuntu"/>
                          <a:cs typeface="Ubuntu"/>
                          <a:sym typeface="Ubuntu"/>
                        </a:rPr>
                        <a:t>Mean Accuracy: 0.805</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Control: 0.79</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ProbableAD: 0.816</a:t>
                      </a:r>
                      <a:endParaRPr b="1" sz="25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pic>
        <p:nvPicPr>
          <p:cNvPr id="215" name="Google Shape;215;p24"/>
          <p:cNvPicPr preferRelativeResize="0"/>
          <p:nvPr/>
        </p:nvPicPr>
        <p:blipFill>
          <a:blip r:embed="rId3">
            <a:alphaModFix/>
          </a:blip>
          <a:stretch>
            <a:fillRect/>
          </a:stretch>
        </p:blipFill>
        <p:spPr>
          <a:xfrm>
            <a:off x="2219375" y="3591663"/>
            <a:ext cx="5306901" cy="4985749"/>
          </a:xfrm>
          <a:prstGeom prst="rect">
            <a:avLst/>
          </a:prstGeom>
          <a:noFill/>
          <a:ln>
            <a:noFill/>
          </a:ln>
        </p:spPr>
      </p:pic>
      <p:pic>
        <p:nvPicPr>
          <p:cNvPr id="216" name="Google Shape;216;p24"/>
          <p:cNvPicPr preferRelativeResize="0"/>
          <p:nvPr/>
        </p:nvPicPr>
        <p:blipFill>
          <a:blip r:embed="rId4">
            <a:alphaModFix/>
          </a:blip>
          <a:stretch>
            <a:fillRect/>
          </a:stretch>
        </p:blipFill>
        <p:spPr>
          <a:xfrm>
            <a:off x="10681301" y="3601925"/>
            <a:ext cx="5395160" cy="496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20" name="Shape 220"/>
        <p:cNvGrpSpPr/>
        <p:nvPr/>
      </p:nvGrpSpPr>
      <p:grpSpPr>
        <a:xfrm>
          <a:off x="0" y="0"/>
          <a:ext cx="0" cy="0"/>
          <a:chOff x="0" y="0"/>
          <a:chExt cx="0" cy="0"/>
        </a:xfrm>
      </p:grpSpPr>
      <p:sp>
        <p:nvSpPr>
          <p:cNvPr id="221" name="Google Shape;221;p25"/>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ENSEMBLE VOTING APPROACH</a:t>
            </a:r>
            <a:endParaRPr/>
          </a:p>
        </p:txBody>
      </p:sp>
      <p:cxnSp>
        <p:nvCxnSpPr>
          <p:cNvPr id="222" name="Google Shape;222;p25"/>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223" name="Google Shape;223;p25"/>
          <p:cNvSpPr txBox="1"/>
          <p:nvPr/>
        </p:nvSpPr>
        <p:spPr>
          <a:xfrm>
            <a:off x="1028689" y="2227065"/>
            <a:ext cx="7877100" cy="64041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US" sz="2600">
                <a:latin typeface="Ubuntu"/>
                <a:ea typeface="Ubuntu"/>
                <a:cs typeface="Ubuntu"/>
                <a:sym typeface="Ubuntu"/>
              </a:rPr>
              <a:t>Στην περίπτωση του majority vote , αποδείχθηκε αρκετά πιο δύσκολο να εξαχθούν αποδοτικά μοντέλα για κάθε διαφορετικό dataset. Τα mfcc  features πάσχιζαν να ξεφύγουν από την τυχαιότητα κυρίως εξαιτίας του μικρού correlation με τις διαγνώσεις μένοντας γύ</a:t>
            </a:r>
            <a:r>
              <a:rPr lang="en-US" sz="2600">
                <a:latin typeface="Ubuntu"/>
                <a:ea typeface="Ubuntu"/>
                <a:cs typeface="Ubuntu"/>
                <a:sym typeface="Ubuntu"/>
              </a:rPr>
              <a:t>ρω</a:t>
            </a:r>
            <a:r>
              <a:rPr lang="en-US" sz="2600">
                <a:latin typeface="Ubuntu"/>
                <a:ea typeface="Ubuntu"/>
                <a:cs typeface="Ubuntu"/>
                <a:sym typeface="Ubuntu"/>
              </a:rPr>
              <a:t> στο 60%, ενώ τα text features πλησίαζαν στο 70%. </a:t>
            </a:r>
            <a:endParaRPr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lang="en-US" sz="2600">
                <a:latin typeface="Ubuntu"/>
                <a:ea typeface="Ubuntu"/>
                <a:cs typeface="Ubuntu"/>
                <a:sym typeface="Ubuntu"/>
              </a:rPr>
              <a:t>Από την άλλη πλευρά το ground truth dataset έχοντας αρκετά highly correlated features με τις διαγνώσεις, οδηγούνταν εύκολα στο overfit.</a:t>
            </a:r>
            <a:endParaRPr sz="2600">
              <a:latin typeface="Ubuntu"/>
              <a:ea typeface="Ubuntu"/>
              <a:cs typeface="Ubuntu"/>
              <a:sym typeface="Ubuntu"/>
            </a:endParaRPr>
          </a:p>
        </p:txBody>
      </p:sp>
      <p:sp>
        <p:nvSpPr>
          <p:cNvPr id="224" name="Google Shape;224;p25"/>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sp>
        <p:nvSpPr>
          <p:cNvPr id="225" name="Google Shape;225;p25"/>
          <p:cNvSpPr txBox="1"/>
          <p:nvPr/>
        </p:nvSpPr>
        <p:spPr>
          <a:xfrm>
            <a:off x="9610339" y="2227065"/>
            <a:ext cx="7877100" cy="58035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US" sz="2600">
                <a:latin typeface="Ubuntu"/>
                <a:ea typeface="Ubuntu"/>
                <a:cs typeface="Ubuntu"/>
                <a:sym typeface="Ubuntu"/>
              </a:rPr>
              <a:t>Γι’ αυτόν τον λόγο αποφασίστηκε να ακολουθηθεί ένα weighting approach. Συγκεκριμένα, επιτρέποντας ένα μικρό overfit στο groundtruth dataset, καταφέρνει να διορθώνει τα λάθος predictions μειώνοντας έτσι το impact του χαμηλού accuracy των άλλων 2 μοντέλων. </a:t>
            </a:r>
            <a:endParaRPr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lang="en-US" sz="2600">
                <a:latin typeface="Ubuntu"/>
                <a:ea typeface="Ubuntu"/>
                <a:cs typeface="Ubuntu"/>
                <a:sym typeface="Ubuntu"/>
              </a:rPr>
              <a:t>Τελικώς αποφασίστηκαν </a:t>
            </a:r>
            <a:r>
              <a:rPr b="1" i="1" lang="en-US" sz="2600">
                <a:latin typeface="Ubuntu"/>
                <a:ea typeface="Ubuntu"/>
                <a:cs typeface="Ubuntu"/>
                <a:sym typeface="Ubuntu"/>
              </a:rPr>
              <a:t>SVM</a:t>
            </a:r>
            <a:r>
              <a:rPr lang="en-US" sz="2600">
                <a:latin typeface="Ubuntu"/>
                <a:ea typeface="Ubuntu"/>
                <a:cs typeface="Ubuntu"/>
                <a:sym typeface="Ubuntu"/>
              </a:rPr>
              <a:t> classifiers για τα mfcc και groundtruth datasets και </a:t>
            </a:r>
            <a:r>
              <a:rPr b="1" i="1" lang="en-US" sz="2600">
                <a:latin typeface="Ubuntu"/>
                <a:ea typeface="Ubuntu"/>
                <a:cs typeface="Ubuntu"/>
                <a:sym typeface="Ubuntu"/>
              </a:rPr>
              <a:t>LDA</a:t>
            </a:r>
            <a:r>
              <a:rPr lang="en-US" sz="2600">
                <a:latin typeface="Ubuntu"/>
                <a:ea typeface="Ubuntu"/>
                <a:cs typeface="Ubuntu"/>
                <a:sym typeface="Ubuntu"/>
              </a:rPr>
              <a:t> για τα text features. </a:t>
            </a:r>
            <a:endParaRPr sz="2600">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29" name="Shape 229"/>
        <p:cNvGrpSpPr/>
        <p:nvPr/>
      </p:nvGrpSpPr>
      <p:grpSpPr>
        <a:xfrm>
          <a:off x="0" y="0"/>
          <a:ext cx="0" cy="0"/>
          <a:chOff x="0" y="0"/>
          <a:chExt cx="0" cy="0"/>
        </a:xfrm>
      </p:grpSpPr>
      <p:sp>
        <p:nvSpPr>
          <p:cNvPr id="230" name="Google Shape;230;p26"/>
          <p:cNvSpPr txBox="1"/>
          <p:nvPr/>
        </p:nvSpPr>
        <p:spPr>
          <a:xfrm>
            <a:off x="1006875" y="441575"/>
            <a:ext cx="16230600" cy="12951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ENSEMBLE VOTING APPROACH - TRAIN-TEST SPLIT </a:t>
            </a:r>
            <a:endParaRPr b="1" sz="3714">
              <a:solidFill>
                <a:srgbClr val="2B2C30"/>
              </a:solidFill>
              <a:latin typeface="Public Sans"/>
              <a:ea typeface="Public Sans"/>
              <a:cs typeface="Public Sans"/>
              <a:sym typeface="Public Sans"/>
            </a:endParaRPr>
          </a:p>
          <a:p>
            <a:pPr indent="0" lvl="0" marL="0" marR="0" rtl="0" algn="l">
              <a:lnSpc>
                <a:spcPct val="140010"/>
              </a:lnSpc>
              <a:spcBef>
                <a:spcPts val="0"/>
              </a:spcBef>
              <a:spcAft>
                <a:spcPts val="0"/>
              </a:spcAft>
              <a:buNone/>
            </a:pPr>
            <a:r>
              <a:rPr b="1" i="1" lang="en-US" sz="3214">
                <a:solidFill>
                  <a:srgbClr val="2B2C30"/>
                </a:solidFill>
                <a:latin typeface="Public Sans"/>
                <a:ea typeface="Public Sans"/>
                <a:cs typeface="Public Sans"/>
                <a:sym typeface="Public Sans"/>
              </a:rPr>
              <a:t>test_size=0.3, random_state=16</a:t>
            </a:r>
            <a:endParaRPr i="1" sz="900"/>
          </a:p>
        </p:txBody>
      </p:sp>
      <p:cxnSp>
        <p:nvCxnSpPr>
          <p:cNvPr id="231" name="Google Shape;231;p26"/>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232" name="Google Shape;232;p26"/>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sp>
        <p:nvSpPr>
          <p:cNvPr id="233" name="Google Shape;233;p26"/>
          <p:cNvSpPr txBox="1"/>
          <p:nvPr/>
        </p:nvSpPr>
        <p:spPr>
          <a:xfrm>
            <a:off x="10214850" y="4412975"/>
            <a:ext cx="6595200" cy="58035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1" lang="en-US" sz="2600">
                <a:latin typeface="Ubuntu"/>
                <a:ea typeface="Ubuntu"/>
                <a:cs typeface="Ubuntu"/>
                <a:sym typeface="Ubuntu"/>
              </a:rPr>
              <a:t>MFCC top 5 classifier:</a:t>
            </a:r>
            <a:r>
              <a:rPr lang="en-US" sz="2600">
                <a:latin typeface="Ubuntu"/>
                <a:ea typeface="Ubuntu"/>
                <a:cs typeface="Ubuntu"/>
                <a:sym typeface="Ubuntu"/>
              </a:rPr>
              <a:t> </a:t>
            </a:r>
            <a:endParaRPr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model3 = svm.SVC(kernel='rbf',  C=0.8)</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b="1" lang="en-US" sz="2600">
                <a:latin typeface="Ubuntu"/>
                <a:ea typeface="Ubuntu"/>
                <a:cs typeface="Ubuntu"/>
                <a:sym typeface="Ubuntu"/>
              </a:rPr>
              <a:t>Training Groundtruth classifier: </a:t>
            </a:r>
            <a:endParaRPr b="1"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svm.SVC(kernel='rbf', C=0.05)</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b="1" lang="en-US" sz="2600">
                <a:latin typeface="Ubuntu"/>
                <a:ea typeface="Ubuntu"/>
                <a:cs typeface="Ubuntu"/>
                <a:sym typeface="Ubuntu"/>
              </a:rPr>
              <a:t>Text Features classifier:</a:t>
            </a:r>
            <a:endParaRPr b="1"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LinearDiscriminantAnalysis(solver='eigen', shrinkage=1)</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p:txBody>
      </p:sp>
      <p:graphicFrame>
        <p:nvGraphicFramePr>
          <p:cNvPr id="234" name="Google Shape;234;p26"/>
          <p:cNvGraphicFramePr/>
          <p:nvPr/>
        </p:nvGraphicFramePr>
        <p:xfrm>
          <a:off x="10214788" y="2368900"/>
          <a:ext cx="3000000" cy="3000000"/>
        </p:xfrm>
        <a:graphic>
          <a:graphicData uri="http://schemas.openxmlformats.org/drawingml/2006/table">
            <a:tbl>
              <a:tblPr>
                <a:noFill/>
                <a:tableStyleId>{E3C848A2-E559-461A-A0D9-93BA98EEBD07}</a:tableStyleId>
              </a:tblPr>
              <a:tblGrid>
                <a:gridCol w="6595300"/>
              </a:tblGrid>
              <a:tr h="1474450">
                <a:tc>
                  <a:txBody>
                    <a:bodyPr/>
                    <a:lstStyle/>
                    <a:p>
                      <a:pPr indent="0" lvl="0" marL="0" rtl="0" algn="ctr">
                        <a:spcBef>
                          <a:spcPts val="0"/>
                        </a:spcBef>
                        <a:spcAft>
                          <a:spcPts val="0"/>
                        </a:spcAft>
                        <a:buNone/>
                      </a:pPr>
                      <a:r>
                        <a:rPr b="1" lang="en-US" sz="2300">
                          <a:solidFill>
                            <a:schemeClr val="dk1"/>
                          </a:solidFill>
                          <a:latin typeface="Ubuntu"/>
                          <a:ea typeface="Ubuntu"/>
                          <a:cs typeface="Ubuntu"/>
                          <a:sym typeface="Ubuntu"/>
                        </a:rPr>
                        <a:t>Accuracy: 0.791</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Control: 0.754</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ProbableAD: 0.819</a:t>
                      </a:r>
                      <a:endParaRPr b="1" sz="25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pic>
        <p:nvPicPr>
          <p:cNvPr id="235" name="Google Shape;235;p26"/>
          <p:cNvPicPr preferRelativeResize="0"/>
          <p:nvPr/>
        </p:nvPicPr>
        <p:blipFill>
          <a:blip r:embed="rId3">
            <a:alphaModFix/>
          </a:blip>
          <a:stretch>
            <a:fillRect/>
          </a:stretch>
        </p:blipFill>
        <p:spPr>
          <a:xfrm>
            <a:off x="1006875" y="2368900"/>
            <a:ext cx="7697776" cy="7231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39" name="Shape 239"/>
        <p:cNvGrpSpPr/>
        <p:nvPr/>
      </p:nvGrpSpPr>
      <p:grpSpPr>
        <a:xfrm>
          <a:off x="0" y="0"/>
          <a:ext cx="0" cy="0"/>
          <a:chOff x="0" y="0"/>
          <a:chExt cx="0" cy="0"/>
        </a:xfrm>
      </p:grpSpPr>
      <p:sp>
        <p:nvSpPr>
          <p:cNvPr id="240" name="Google Shape;240;p27"/>
          <p:cNvSpPr txBox="1"/>
          <p:nvPr/>
        </p:nvSpPr>
        <p:spPr>
          <a:xfrm>
            <a:off x="1006875" y="474275"/>
            <a:ext cx="16230600" cy="1279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ENSEMBLE VOTING APPROACH - K-FOLD </a:t>
            </a:r>
            <a:endParaRPr b="1" sz="3714">
              <a:solidFill>
                <a:srgbClr val="2B2C30"/>
              </a:solidFill>
              <a:latin typeface="Public Sans"/>
              <a:ea typeface="Public Sans"/>
              <a:cs typeface="Public Sans"/>
              <a:sym typeface="Public Sans"/>
            </a:endParaRPr>
          </a:p>
          <a:p>
            <a:pPr indent="0" lvl="0" marL="0" marR="0" rtl="0" algn="l">
              <a:lnSpc>
                <a:spcPct val="140010"/>
              </a:lnSpc>
              <a:spcBef>
                <a:spcPts val="0"/>
              </a:spcBef>
              <a:spcAft>
                <a:spcPts val="0"/>
              </a:spcAft>
              <a:buNone/>
            </a:pPr>
            <a:r>
              <a:rPr b="1" i="1" lang="en-US" sz="3114">
                <a:solidFill>
                  <a:srgbClr val="2B2C30"/>
                </a:solidFill>
                <a:latin typeface="Public Sans"/>
                <a:ea typeface="Public Sans"/>
                <a:cs typeface="Public Sans"/>
                <a:sym typeface="Public Sans"/>
              </a:rPr>
              <a:t>(n_splits=10, shuffle=True, random_state=42) </a:t>
            </a:r>
            <a:endParaRPr i="1" sz="800"/>
          </a:p>
        </p:txBody>
      </p:sp>
      <p:cxnSp>
        <p:nvCxnSpPr>
          <p:cNvPr id="241" name="Google Shape;241;p27"/>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242" name="Google Shape;242;p27"/>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sp>
        <p:nvSpPr>
          <p:cNvPr id="243" name="Google Shape;243;p27"/>
          <p:cNvSpPr txBox="1"/>
          <p:nvPr/>
        </p:nvSpPr>
        <p:spPr>
          <a:xfrm>
            <a:off x="10214850" y="4412975"/>
            <a:ext cx="6595200" cy="58035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1" lang="en-US" sz="2600">
                <a:latin typeface="Ubuntu"/>
                <a:ea typeface="Ubuntu"/>
                <a:cs typeface="Ubuntu"/>
                <a:sym typeface="Ubuntu"/>
              </a:rPr>
              <a:t>MFCC top 5 classifier:</a:t>
            </a:r>
            <a:r>
              <a:rPr lang="en-US" sz="2600">
                <a:latin typeface="Ubuntu"/>
                <a:ea typeface="Ubuntu"/>
                <a:cs typeface="Ubuntu"/>
                <a:sym typeface="Ubuntu"/>
              </a:rPr>
              <a:t> </a:t>
            </a:r>
            <a:endParaRPr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model3 = svm.SVC(kernel='rbf',  C=0.8)</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b="1" lang="en-US" sz="2600">
                <a:latin typeface="Ubuntu"/>
                <a:ea typeface="Ubuntu"/>
                <a:cs typeface="Ubuntu"/>
                <a:sym typeface="Ubuntu"/>
              </a:rPr>
              <a:t>Training Groundtruth classifier: </a:t>
            </a:r>
            <a:endParaRPr b="1"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svm.SVC(kernel='rbf', C=0.05)</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b="1" lang="en-US" sz="2600">
                <a:latin typeface="Ubuntu"/>
                <a:ea typeface="Ubuntu"/>
                <a:cs typeface="Ubuntu"/>
                <a:sym typeface="Ubuntu"/>
              </a:rPr>
              <a:t>Text Features classifier:</a:t>
            </a:r>
            <a:endParaRPr b="1" sz="2600">
              <a:latin typeface="Ubuntu"/>
              <a:ea typeface="Ubuntu"/>
              <a:cs typeface="Ubuntu"/>
              <a:sym typeface="Ubuntu"/>
            </a:endParaRPr>
          </a:p>
          <a:p>
            <a:pPr indent="0" lvl="0" marL="0" marR="0" rtl="0" algn="l">
              <a:lnSpc>
                <a:spcPct val="150017"/>
              </a:lnSpc>
              <a:spcBef>
                <a:spcPts val="0"/>
              </a:spcBef>
              <a:spcAft>
                <a:spcPts val="0"/>
              </a:spcAft>
              <a:buNone/>
            </a:pPr>
            <a:r>
              <a:rPr i="1" lang="en-US" sz="2600">
                <a:latin typeface="Ubuntu"/>
                <a:ea typeface="Ubuntu"/>
                <a:cs typeface="Ubuntu"/>
                <a:sym typeface="Ubuntu"/>
              </a:rPr>
              <a:t>LinearDiscriminantAnalysis(solver='eigen', shrinkage=1)</a:t>
            </a:r>
            <a:endParaRPr i="1"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p:txBody>
      </p:sp>
      <p:graphicFrame>
        <p:nvGraphicFramePr>
          <p:cNvPr id="244" name="Google Shape;244;p27"/>
          <p:cNvGraphicFramePr/>
          <p:nvPr/>
        </p:nvGraphicFramePr>
        <p:xfrm>
          <a:off x="10214788" y="2368900"/>
          <a:ext cx="3000000" cy="3000000"/>
        </p:xfrm>
        <a:graphic>
          <a:graphicData uri="http://schemas.openxmlformats.org/drawingml/2006/table">
            <a:tbl>
              <a:tblPr>
                <a:noFill/>
                <a:tableStyleId>{E3C848A2-E559-461A-A0D9-93BA98EEBD07}</a:tableStyleId>
              </a:tblPr>
              <a:tblGrid>
                <a:gridCol w="6595300"/>
              </a:tblGrid>
              <a:tr h="1474450">
                <a:tc>
                  <a:txBody>
                    <a:bodyPr/>
                    <a:lstStyle/>
                    <a:p>
                      <a:pPr indent="0" lvl="0" marL="0" rtl="0" algn="ctr">
                        <a:spcBef>
                          <a:spcPts val="0"/>
                        </a:spcBef>
                        <a:spcAft>
                          <a:spcPts val="0"/>
                        </a:spcAft>
                        <a:buNone/>
                      </a:pPr>
                      <a:r>
                        <a:rPr b="1" lang="en-US" sz="2300">
                          <a:solidFill>
                            <a:schemeClr val="dk1"/>
                          </a:solidFill>
                          <a:latin typeface="Ubuntu"/>
                          <a:ea typeface="Ubuntu"/>
                          <a:cs typeface="Ubuntu"/>
                          <a:sym typeface="Ubuntu"/>
                        </a:rPr>
                        <a:t>Accuracy: 0.793</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Control: 0.77</a:t>
                      </a:r>
                      <a:endParaRPr b="1" sz="2300">
                        <a:solidFill>
                          <a:schemeClr val="dk1"/>
                        </a:solidFill>
                        <a:latin typeface="Ubuntu"/>
                        <a:ea typeface="Ubuntu"/>
                        <a:cs typeface="Ubuntu"/>
                        <a:sym typeface="Ubuntu"/>
                      </a:endParaRPr>
                    </a:p>
                    <a:p>
                      <a:pPr indent="0" lvl="0" marL="0" rtl="0" algn="ctr">
                        <a:spcBef>
                          <a:spcPts val="0"/>
                        </a:spcBef>
                        <a:spcAft>
                          <a:spcPts val="0"/>
                        </a:spcAft>
                        <a:buNone/>
                      </a:pPr>
                      <a:r>
                        <a:rPr b="1" lang="en-US" sz="2300">
                          <a:solidFill>
                            <a:schemeClr val="dk1"/>
                          </a:solidFill>
                          <a:latin typeface="Ubuntu"/>
                          <a:ea typeface="Ubuntu"/>
                          <a:cs typeface="Ubuntu"/>
                          <a:sym typeface="Ubuntu"/>
                        </a:rPr>
                        <a:t>F1 Score ProbableAD: 0.8</a:t>
                      </a:r>
                      <a:endParaRPr b="1" sz="2500">
                        <a:solidFill>
                          <a:schemeClr val="dk1"/>
                        </a:solidFill>
                        <a:latin typeface="Ubuntu"/>
                        <a:ea typeface="Ubuntu"/>
                        <a:cs typeface="Ubuntu"/>
                        <a:sym typeface="Ubuntu"/>
                      </a:endParaRPr>
                    </a:p>
                    <a:p>
                      <a:pPr indent="0" lvl="0" marL="0" rtl="0" algn="l">
                        <a:spcBef>
                          <a:spcPts val="0"/>
                        </a:spcBef>
                        <a:spcAft>
                          <a:spcPts val="0"/>
                        </a:spcAft>
                        <a:buNone/>
                      </a:pPr>
                      <a:r>
                        <a:t/>
                      </a:r>
                      <a:endParaRPr/>
                    </a:p>
                  </a:txBody>
                  <a:tcPr marT="91425" marB="91425" marR="91425" marL="91425" anchor="ctr"/>
                </a:tc>
              </a:tr>
            </a:tbl>
          </a:graphicData>
        </a:graphic>
      </p:graphicFrame>
      <p:pic>
        <p:nvPicPr>
          <p:cNvPr id="245" name="Google Shape;245;p27"/>
          <p:cNvPicPr preferRelativeResize="0"/>
          <p:nvPr/>
        </p:nvPicPr>
        <p:blipFill>
          <a:blip r:embed="rId3">
            <a:alphaModFix/>
          </a:blip>
          <a:stretch>
            <a:fillRect/>
          </a:stretch>
        </p:blipFill>
        <p:spPr>
          <a:xfrm>
            <a:off x="1028700" y="2368900"/>
            <a:ext cx="7877100" cy="72493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49" name="Shape 249"/>
        <p:cNvGrpSpPr/>
        <p:nvPr/>
      </p:nvGrpSpPr>
      <p:grpSpPr>
        <a:xfrm>
          <a:off x="0" y="0"/>
          <a:ext cx="0" cy="0"/>
          <a:chOff x="0" y="0"/>
          <a:chExt cx="0" cy="0"/>
        </a:xfrm>
      </p:grpSpPr>
      <p:sp>
        <p:nvSpPr>
          <p:cNvPr id="250" name="Google Shape;250;p28"/>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IMPROVEMENTS - SPECTOGRAMS</a:t>
            </a:r>
            <a:endParaRPr/>
          </a:p>
        </p:txBody>
      </p:sp>
      <p:cxnSp>
        <p:nvCxnSpPr>
          <p:cNvPr id="251" name="Google Shape;251;p28"/>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252" name="Google Shape;252;p28"/>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pic>
        <p:nvPicPr>
          <p:cNvPr id="253" name="Google Shape;253;p28"/>
          <p:cNvPicPr preferRelativeResize="0"/>
          <p:nvPr/>
        </p:nvPicPr>
        <p:blipFill>
          <a:blip r:embed="rId3">
            <a:alphaModFix/>
          </a:blip>
          <a:stretch>
            <a:fillRect/>
          </a:stretch>
        </p:blipFill>
        <p:spPr>
          <a:xfrm>
            <a:off x="4729836" y="2188650"/>
            <a:ext cx="8784676" cy="5363825"/>
          </a:xfrm>
          <a:prstGeom prst="rect">
            <a:avLst/>
          </a:prstGeom>
          <a:noFill/>
          <a:ln>
            <a:noFill/>
          </a:ln>
        </p:spPr>
      </p:pic>
      <p:sp>
        <p:nvSpPr>
          <p:cNvPr id="254" name="Google Shape;254;p28"/>
          <p:cNvSpPr txBox="1"/>
          <p:nvPr/>
        </p:nvSpPr>
        <p:spPr>
          <a:xfrm>
            <a:off x="5707725" y="7552475"/>
            <a:ext cx="6656400" cy="57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99">
              <a:solidFill>
                <a:srgbClr val="2B2C30"/>
              </a:solidFill>
              <a:latin typeface="Ubuntu"/>
              <a:ea typeface="Ubuntu"/>
              <a:cs typeface="Ubuntu"/>
              <a:sym typeface="Ubuntu"/>
            </a:endParaRPr>
          </a:p>
          <a:p>
            <a:pPr indent="0" lvl="0" marL="0" rtl="0" algn="ctr">
              <a:spcBef>
                <a:spcPts val="0"/>
              </a:spcBef>
              <a:spcAft>
                <a:spcPts val="0"/>
              </a:spcAft>
              <a:buNone/>
            </a:pPr>
            <a:r>
              <a:rPr lang="en-US" sz="2500">
                <a:solidFill>
                  <a:schemeClr val="dk1"/>
                </a:solidFill>
                <a:latin typeface="Ubuntu"/>
                <a:ea typeface="Ubuntu"/>
                <a:cs typeface="Ubuntu"/>
                <a:sym typeface="Ubuntu"/>
              </a:rPr>
              <a:t>Εξαγωγή spectogram από τα audios και στη συνεχεια επεξεργασία εικόνας ώστε να εξαχθούν νέα features και να συμπεριληφθούν σε majority vote.</a:t>
            </a:r>
            <a:endParaRPr sz="2500">
              <a:solidFill>
                <a:schemeClr val="dk1"/>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58" name="Shape 258"/>
        <p:cNvGrpSpPr/>
        <p:nvPr/>
      </p:nvGrpSpPr>
      <p:grpSpPr>
        <a:xfrm>
          <a:off x="0" y="0"/>
          <a:ext cx="0" cy="0"/>
          <a:chOff x="0" y="0"/>
          <a:chExt cx="0" cy="0"/>
        </a:xfrm>
      </p:grpSpPr>
      <p:cxnSp>
        <p:nvCxnSpPr>
          <p:cNvPr id="259" name="Google Shape;259;p29"/>
          <p:cNvCxnSpPr/>
          <p:nvPr/>
        </p:nvCxnSpPr>
        <p:spPr>
          <a:xfrm flipH="1" rot="10800000">
            <a:off x="1028706" y="4514765"/>
            <a:ext cx="16230594" cy="38509"/>
          </a:xfrm>
          <a:prstGeom prst="straightConnector1">
            <a:avLst/>
          </a:prstGeom>
          <a:noFill/>
          <a:ln cap="flat" cmpd="sng" w="9525">
            <a:solidFill>
              <a:srgbClr val="2B2C30"/>
            </a:solidFill>
            <a:prstDash val="solid"/>
            <a:round/>
            <a:headEnd len="sm" w="sm" type="none"/>
            <a:tailEnd len="sm" w="sm" type="none"/>
          </a:ln>
        </p:spPr>
      </p:cxnSp>
      <p:sp>
        <p:nvSpPr>
          <p:cNvPr id="260" name="Google Shape;260;p29"/>
          <p:cNvSpPr txBox="1"/>
          <p:nvPr/>
        </p:nvSpPr>
        <p:spPr>
          <a:xfrm>
            <a:off x="939899" y="2167579"/>
            <a:ext cx="16408200" cy="2347200"/>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None/>
            </a:pPr>
            <a:r>
              <a:rPr i="0" lang="en-US" sz="16758" u="none" cap="none" strike="noStrike">
                <a:solidFill>
                  <a:srgbClr val="2B2C30"/>
                </a:solidFill>
                <a:latin typeface="Ubuntu"/>
                <a:ea typeface="Ubuntu"/>
                <a:cs typeface="Ubuntu"/>
                <a:sym typeface="Ubuntu"/>
              </a:rPr>
              <a:t>Thank you!</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93" name="Shape 93"/>
        <p:cNvGrpSpPr/>
        <p:nvPr/>
      </p:nvGrpSpPr>
      <p:grpSpPr>
        <a:xfrm>
          <a:off x="0" y="0"/>
          <a:ext cx="0" cy="0"/>
          <a:chOff x="0" y="0"/>
          <a:chExt cx="0" cy="0"/>
        </a:xfrm>
      </p:grpSpPr>
      <p:sp>
        <p:nvSpPr>
          <p:cNvPr id="94" name="Google Shape;94;p14"/>
          <p:cNvSpPr txBox="1"/>
          <p:nvPr/>
        </p:nvSpPr>
        <p:spPr>
          <a:xfrm>
            <a:off x="1022550" y="3061539"/>
            <a:ext cx="16242900" cy="58830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Το </a:t>
            </a:r>
            <a:r>
              <a:rPr b="1" lang="en-US" sz="2800">
                <a:solidFill>
                  <a:schemeClr val="dk1"/>
                </a:solidFill>
                <a:latin typeface="Ubuntu"/>
                <a:ea typeface="Ubuntu"/>
                <a:cs typeface="Ubuntu"/>
                <a:sym typeface="Ubuntu"/>
              </a:rPr>
              <a:t>alzheimer</a:t>
            </a:r>
            <a:r>
              <a:rPr lang="en-US" sz="2800">
                <a:solidFill>
                  <a:schemeClr val="dk1"/>
                </a:solidFill>
                <a:latin typeface="Ubuntu"/>
                <a:ea typeface="Ubuntu"/>
                <a:cs typeface="Ubuntu"/>
                <a:sym typeface="Ubuntu"/>
              </a:rPr>
              <a:t> είναι μια </a:t>
            </a:r>
            <a:r>
              <a:rPr b="1" i="1" lang="en-US" sz="2800">
                <a:solidFill>
                  <a:schemeClr val="dk1"/>
                </a:solidFill>
                <a:latin typeface="Ubuntu"/>
                <a:ea typeface="Ubuntu"/>
                <a:cs typeface="Ubuntu"/>
                <a:sym typeface="Ubuntu"/>
              </a:rPr>
              <a:t>νευροεκφυλιστική νόσος</a:t>
            </a:r>
            <a:r>
              <a:rPr lang="en-US" sz="2800">
                <a:solidFill>
                  <a:schemeClr val="dk1"/>
                </a:solidFill>
                <a:latin typeface="Ubuntu"/>
                <a:ea typeface="Ubuntu"/>
                <a:cs typeface="Ubuntu"/>
                <a:sym typeface="Ubuntu"/>
              </a:rPr>
              <a:t> που επηρεάζει τη μνήμη, τη σκέψη και τη συμπεριφορά. Είναι η πιο κοινή μορφή </a:t>
            </a:r>
            <a:r>
              <a:rPr b="1" lang="en-US" sz="2800">
                <a:solidFill>
                  <a:schemeClr val="dk1"/>
                </a:solidFill>
                <a:latin typeface="Ubuntu"/>
                <a:ea typeface="Ubuntu"/>
                <a:cs typeface="Ubuntu"/>
                <a:sym typeface="Ubuntu"/>
              </a:rPr>
              <a:t>άνοιας</a:t>
            </a:r>
            <a:r>
              <a:rPr lang="en-US" sz="2800">
                <a:solidFill>
                  <a:schemeClr val="dk1"/>
                </a:solidFill>
                <a:latin typeface="Ubuntu"/>
                <a:ea typeface="Ubuntu"/>
                <a:cs typeface="Ubuntu"/>
                <a:sym typeface="Ubuntu"/>
              </a:rPr>
              <a:t> και επηρεάζει κυρίως ηλικιωμένα άτομα. ​</a:t>
            </a:r>
            <a:br>
              <a:rPr lang="en-US" sz="2800">
                <a:solidFill>
                  <a:schemeClr val="dk1"/>
                </a:solidFill>
                <a:latin typeface="Ubuntu"/>
                <a:ea typeface="Ubuntu"/>
                <a:cs typeface="Ubuntu"/>
                <a:sym typeface="Ubuntu"/>
              </a:rPr>
            </a:br>
            <a:r>
              <a:rPr lang="en-US" sz="2800">
                <a:solidFill>
                  <a:schemeClr val="dk1"/>
                </a:solidFill>
                <a:latin typeface="Ubuntu"/>
                <a:ea typeface="Ubuntu"/>
                <a:cs typeface="Ubuntu"/>
                <a:sym typeface="Ubuntu"/>
              </a:rPr>
              <a:t>​</a:t>
            </a:r>
            <a:endParaRPr sz="2800">
              <a:solidFill>
                <a:schemeClr val="dk1"/>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a:t>
            </a:r>
            <a:endParaRPr sz="2800">
              <a:solidFill>
                <a:schemeClr val="dk1"/>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Κυριότερα συμπτώματα της ασθένειας είναι η </a:t>
            </a:r>
            <a:r>
              <a:rPr b="1" lang="en-US" sz="2800">
                <a:solidFill>
                  <a:schemeClr val="dk1"/>
                </a:solidFill>
                <a:latin typeface="Ubuntu"/>
                <a:ea typeface="Ubuntu"/>
                <a:cs typeface="Ubuntu"/>
                <a:sym typeface="Ubuntu"/>
              </a:rPr>
              <a:t>δυσκολία </a:t>
            </a:r>
            <a:r>
              <a:rPr lang="en-US" sz="2800">
                <a:solidFill>
                  <a:schemeClr val="dk1"/>
                </a:solidFill>
                <a:latin typeface="Ubuntu"/>
                <a:ea typeface="Ubuntu"/>
                <a:cs typeface="Ubuntu"/>
                <a:sym typeface="Ubuntu"/>
              </a:rPr>
              <a:t>​</a:t>
            </a:r>
            <a:endParaRPr sz="2800">
              <a:solidFill>
                <a:schemeClr val="dk1"/>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b="1" lang="en-US" sz="2800">
                <a:solidFill>
                  <a:schemeClr val="dk1"/>
                </a:solidFill>
                <a:latin typeface="Ubuntu"/>
                <a:ea typeface="Ubuntu"/>
                <a:cs typeface="Ubuntu"/>
                <a:sym typeface="Ubuntu"/>
              </a:rPr>
              <a:t>στην ομιλία</a:t>
            </a:r>
            <a:r>
              <a:rPr lang="en-US" sz="2800">
                <a:solidFill>
                  <a:schemeClr val="dk1"/>
                </a:solidFill>
                <a:latin typeface="Ubuntu"/>
                <a:ea typeface="Ubuntu"/>
                <a:cs typeface="Ubuntu"/>
                <a:sym typeface="Ubuntu"/>
              </a:rPr>
              <a:t> και η εύρεση λέξεων, η απώλεια μνήμης, ​</a:t>
            </a:r>
            <a:endParaRPr sz="2800">
              <a:solidFill>
                <a:schemeClr val="dk1"/>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οι αλλαγές στη συμπεριφορά καθώς και κινητικά προβλήματα.​</a:t>
            </a:r>
            <a:endParaRPr sz="2800">
              <a:solidFill>
                <a:schemeClr val="dk1"/>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a:t>
            </a:r>
            <a:br>
              <a:rPr lang="en-US" sz="2800">
                <a:solidFill>
                  <a:schemeClr val="dk1"/>
                </a:solidFill>
                <a:latin typeface="Ubuntu"/>
                <a:ea typeface="Ubuntu"/>
                <a:cs typeface="Ubuntu"/>
                <a:sym typeface="Ubuntu"/>
              </a:rPr>
            </a:br>
            <a:r>
              <a:rPr lang="en-US" sz="2800">
                <a:solidFill>
                  <a:schemeClr val="dk1"/>
                </a:solidFill>
                <a:latin typeface="Ubuntu"/>
                <a:ea typeface="Ubuntu"/>
                <a:cs typeface="Ubuntu"/>
                <a:sym typeface="Ubuntu"/>
              </a:rPr>
              <a:t>​</a:t>
            </a:r>
            <a:endParaRPr sz="2800">
              <a:solidFill>
                <a:schemeClr val="dk1"/>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Η διάγνωση γίνεται με </a:t>
            </a:r>
            <a:r>
              <a:rPr b="1" lang="en-US" sz="2800">
                <a:solidFill>
                  <a:schemeClr val="dk1"/>
                </a:solidFill>
                <a:latin typeface="Ubuntu"/>
                <a:ea typeface="Ubuntu"/>
                <a:cs typeface="Ubuntu"/>
                <a:sym typeface="Ubuntu"/>
              </a:rPr>
              <a:t>νευροψυχολογικά τεστ</a:t>
            </a:r>
            <a:r>
              <a:rPr lang="en-US" sz="2800">
                <a:solidFill>
                  <a:schemeClr val="dk1"/>
                </a:solidFill>
                <a:latin typeface="Ubuntu"/>
                <a:ea typeface="Ubuntu"/>
                <a:cs typeface="Ubuntu"/>
                <a:sym typeface="Ubuntu"/>
              </a:rPr>
              <a:t> (MMSE, MoCA), </a:t>
            </a:r>
            <a:r>
              <a:rPr b="1" lang="en-US" sz="2800">
                <a:solidFill>
                  <a:schemeClr val="dk1"/>
                </a:solidFill>
                <a:latin typeface="Ubuntu"/>
                <a:ea typeface="Ubuntu"/>
                <a:cs typeface="Ubuntu"/>
                <a:sym typeface="Ubuntu"/>
              </a:rPr>
              <a:t>απεικονιστικές εξετάσεις</a:t>
            </a:r>
            <a:r>
              <a:rPr lang="en-US" sz="2800">
                <a:solidFill>
                  <a:schemeClr val="dk1"/>
                </a:solidFill>
                <a:latin typeface="Ubuntu"/>
                <a:ea typeface="Ubuntu"/>
                <a:cs typeface="Ubuntu"/>
                <a:sym typeface="Ubuntu"/>
              </a:rPr>
              <a:t> (MRI, PET scan) και </a:t>
            </a:r>
            <a:r>
              <a:rPr b="1" lang="en-US" sz="2800">
                <a:solidFill>
                  <a:schemeClr val="dk1"/>
                </a:solidFill>
                <a:latin typeface="Ubuntu"/>
                <a:ea typeface="Ubuntu"/>
                <a:cs typeface="Ubuntu"/>
                <a:sym typeface="Ubuntu"/>
              </a:rPr>
              <a:t>βιοδείκτες</a:t>
            </a:r>
            <a:r>
              <a:rPr lang="en-US" sz="2800">
                <a:solidFill>
                  <a:schemeClr val="dk1"/>
                </a:solidFill>
                <a:latin typeface="Ubuntu"/>
                <a:ea typeface="Ubuntu"/>
                <a:cs typeface="Ubuntu"/>
                <a:sym typeface="Ubuntu"/>
              </a:rPr>
              <a:t> στο εγκεφαλονωτιαίο υγρό.</a:t>
            </a:r>
            <a:endParaRPr sz="2800">
              <a:solidFill>
                <a:schemeClr val="dk1"/>
              </a:solidFill>
              <a:latin typeface="Ubuntu"/>
              <a:ea typeface="Ubuntu"/>
              <a:cs typeface="Ubuntu"/>
              <a:sym typeface="Ubuntu"/>
            </a:endParaRPr>
          </a:p>
          <a:p>
            <a:pPr indent="0" lvl="0" marL="0" marR="0" rtl="0" algn="l">
              <a:lnSpc>
                <a:spcPct val="130000"/>
              </a:lnSpc>
              <a:spcBef>
                <a:spcPts val="0"/>
              </a:spcBef>
              <a:spcAft>
                <a:spcPts val="0"/>
              </a:spcAft>
              <a:buNone/>
            </a:pPr>
            <a:r>
              <a:t/>
            </a:r>
            <a:endParaRPr sz="2800">
              <a:solidFill>
                <a:srgbClr val="0E2841"/>
              </a:solidFill>
              <a:highlight>
                <a:srgbClr val="F5F5F5"/>
              </a:highlight>
              <a:latin typeface="Ubuntu"/>
              <a:ea typeface="Ubuntu"/>
              <a:cs typeface="Ubuntu"/>
              <a:sym typeface="Ubuntu"/>
            </a:endParaRPr>
          </a:p>
        </p:txBody>
      </p:sp>
      <p:sp>
        <p:nvSpPr>
          <p:cNvPr id="95" name="Google Shape;95;p14"/>
          <p:cNvSpPr txBox="1"/>
          <p:nvPr/>
        </p:nvSpPr>
        <p:spPr>
          <a:xfrm>
            <a:off x="1028696" y="123412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ALZHEIMER’S DISEASE</a:t>
            </a:r>
            <a:endParaRPr/>
          </a:p>
        </p:txBody>
      </p:sp>
      <p:cxnSp>
        <p:nvCxnSpPr>
          <p:cNvPr id="96" name="Google Shape;96;p14"/>
          <p:cNvCxnSpPr/>
          <p:nvPr/>
        </p:nvCxnSpPr>
        <p:spPr>
          <a:xfrm flipH="1" rot="10800000">
            <a:off x="1028695" y="2107470"/>
            <a:ext cx="16230600" cy="38400"/>
          </a:xfrm>
          <a:prstGeom prst="straightConnector1">
            <a:avLst/>
          </a:prstGeom>
          <a:noFill/>
          <a:ln cap="flat" cmpd="sng" w="9525">
            <a:solidFill>
              <a:srgbClr val="2B2C30"/>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00" name="Shape 100"/>
        <p:cNvGrpSpPr/>
        <p:nvPr/>
      </p:nvGrpSpPr>
      <p:grpSpPr>
        <a:xfrm>
          <a:off x="0" y="0"/>
          <a:ext cx="0" cy="0"/>
          <a:chOff x="0" y="0"/>
          <a:chExt cx="0" cy="0"/>
        </a:xfrm>
      </p:grpSpPr>
      <p:sp>
        <p:nvSpPr>
          <p:cNvPr id="101" name="Google Shape;101;p15"/>
          <p:cNvSpPr txBox="1"/>
          <p:nvPr/>
        </p:nvSpPr>
        <p:spPr>
          <a:xfrm>
            <a:off x="1022550" y="3352664"/>
            <a:ext cx="16242900" cy="5011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US" sz="2800">
                <a:solidFill>
                  <a:schemeClr val="dk1"/>
                </a:solidFill>
                <a:latin typeface="Ubuntu"/>
                <a:ea typeface="Ubuntu"/>
                <a:cs typeface="Ubuntu"/>
                <a:sym typeface="Ubuntu"/>
              </a:rPr>
              <a:t>Το συγκεκριμένο project επικεντρώνεται στην </a:t>
            </a:r>
            <a:r>
              <a:rPr b="1" i="1" lang="en-US" sz="2800">
                <a:solidFill>
                  <a:schemeClr val="dk1"/>
                </a:solidFill>
                <a:latin typeface="Ubuntu"/>
                <a:ea typeface="Ubuntu"/>
                <a:cs typeface="Ubuntu"/>
                <a:sym typeface="Ubuntu"/>
              </a:rPr>
              <a:t>ομιλία</a:t>
            </a:r>
            <a:r>
              <a:rPr lang="en-US" sz="2800">
                <a:solidFill>
                  <a:schemeClr val="dk1"/>
                </a:solidFill>
                <a:latin typeface="Ubuntu"/>
                <a:ea typeface="Ubuntu"/>
                <a:cs typeface="Ubuntu"/>
                <a:sym typeface="Ubuntu"/>
              </a:rPr>
              <a:t> ως ένδειξη πιθανού alzheimer. ​</a:t>
            </a:r>
            <a:endParaRPr sz="2800">
              <a:solidFill>
                <a:schemeClr val="dk1"/>
              </a:solidFill>
              <a:latin typeface="Ubuntu"/>
              <a:ea typeface="Ubuntu"/>
              <a:cs typeface="Ubuntu"/>
              <a:sym typeface="Ubuntu"/>
            </a:endParaRPr>
          </a:p>
          <a:p>
            <a:pPr indent="0" lvl="0" marL="0" rtl="0" algn="l">
              <a:lnSpc>
                <a:spcPct val="115000"/>
              </a:lnSpc>
              <a:spcBef>
                <a:spcPts val="0"/>
              </a:spcBef>
              <a:spcAft>
                <a:spcPts val="0"/>
              </a:spcAft>
              <a:buSzPts val="1100"/>
              <a:buNone/>
            </a:pPr>
            <a:r>
              <a:t/>
            </a:r>
            <a:endParaRPr sz="2800">
              <a:solidFill>
                <a:schemeClr val="dk1"/>
              </a:solidFill>
              <a:latin typeface="Ubuntu"/>
              <a:ea typeface="Ubuntu"/>
              <a:cs typeface="Ubuntu"/>
              <a:sym typeface="Ubuntu"/>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Ubuntu"/>
                <a:ea typeface="Ubuntu"/>
                <a:cs typeface="Ubuntu"/>
                <a:sym typeface="Ubuntu"/>
              </a:rPr>
              <a:t>Το dataset που χρησιμοποιήθηκε για το modelling αποτελείται από:​</a:t>
            </a:r>
            <a:endParaRPr sz="2800">
              <a:solidFill>
                <a:schemeClr val="dk1"/>
              </a:solidFill>
              <a:latin typeface="Ubuntu"/>
              <a:ea typeface="Ubuntu"/>
              <a:cs typeface="Ubuntu"/>
              <a:sym typeface="Ubuntu"/>
            </a:endParaRPr>
          </a:p>
          <a:p>
            <a:pPr indent="-406400" lvl="0" marL="457200" rtl="0" algn="l">
              <a:lnSpc>
                <a:spcPct val="115000"/>
              </a:lnSpc>
              <a:spcBef>
                <a:spcPts val="1200"/>
              </a:spcBef>
              <a:spcAft>
                <a:spcPts val="0"/>
              </a:spcAft>
              <a:buClr>
                <a:schemeClr val="dk1"/>
              </a:buClr>
              <a:buSzPts val="2800"/>
              <a:buFont typeface="Ubuntu"/>
              <a:buChar char="●"/>
            </a:pPr>
            <a:r>
              <a:rPr b="1" lang="en-US" sz="2800">
                <a:solidFill>
                  <a:schemeClr val="dk1"/>
                </a:solidFill>
                <a:latin typeface="Ubuntu"/>
                <a:ea typeface="Ubuntu"/>
                <a:cs typeface="Ubuntu"/>
                <a:sym typeface="Ubuntu"/>
              </a:rPr>
              <a:t>Audios </a:t>
            </a:r>
            <a:r>
              <a:rPr lang="en-US" sz="2800">
                <a:solidFill>
                  <a:schemeClr val="dk1"/>
                </a:solidFill>
                <a:latin typeface="Ubuntu"/>
                <a:ea typeface="Ubuntu"/>
                <a:cs typeface="Ubuntu"/>
                <a:sym typeface="Ubuntu"/>
              </a:rPr>
              <a:t>απο προσωπικές συνεδρίες πιθανών ασθενών με ειδικούς​</a:t>
            </a:r>
            <a:endParaRPr sz="2800">
              <a:solidFill>
                <a:schemeClr val="dk1"/>
              </a:solidFill>
              <a:latin typeface="Ubuntu"/>
              <a:ea typeface="Ubuntu"/>
              <a:cs typeface="Ubuntu"/>
              <a:sym typeface="Ubuntu"/>
            </a:endParaRPr>
          </a:p>
          <a:p>
            <a:pPr indent="0" lvl="0" marL="0" rtl="0" algn="l">
              <a:lnSpc>
                <a:spcPct val="115000"/>
              </a:lnSpc>
              <a:spcBef>
                <a:spcPts val="1200"/>
              </a:spcBef>
              <a:spcAft>
                <a:spcPts val="0"/>
              </a:spcAft>
              <a:buNone/>
            </a:pPr>
            <a:r>
              <a:t/>
            </a:r>
            <a:endParaRPr sz="2800">
              <a:solidFill>
                <a:schemeClr val="dk1"/>
              </a:solidFill>
              <a:latin typeface="Ubuntu"/>
              <a:ea typeface="Ubuntu"/>
              <a:cs typeface="Ubuntu"/>
              <a:sym typeface="Ubuntu"/>
            </a:endParaRPr>
          </a:p>
          <a:p>
            <a:pPr indent="-406400" lvl="0" marL="457200" rtl="0" algn="l">
              <a:lnSpc>
                <a:spcPct val="115000"/>
              </a:lnSpc>
              <a:spcBef>
                <a:spcPts val="1200"/>
              </a:spcBef>
              <a:spcAft>
                <a:spcPts val="0"/>
              </a:spcAft>
              <a:buClr>
                <a:schemeClr val="dk1"/>
              </a:buClr>
              <a:buSzPts val="2800"/>
              <a:buFont typeface="Ubuntu"/>
              <a:buChar char="●"/>
            </a:pPr>
            <a:r>
              <a:rPr b="1" lang="en-US" sz="2800">
                <a:solidFill>
                  <a:schemeClr val="dk1"/>
                </a:solidFill>
                <a:latin typeface="Ubuntu"/>
                <a:ea typeface="Ubuntu"/>
                <a:cs typeface="Ubuntu"/>
                <a:sym typeface="Ubuntu"/>
              </a:rPr>
              <a:t>Groundtruth</a:t>
            </a:r>
            <a:r>
              <a:rPr lang="en-US" sz="2800">
                <a:solidFill>
                  <a:schemeClr val="dk1"/>
                </a:solidFill>
                <a:latin typeface="Ubuntu"/>
                <a:ea typeface="Ubuntu"/>
                <a:cs typeface="Ubuntu"/>
                <a:sym typeface="Ubuntu"/>
              </a:rPr>
              <a:t> dataset το οποίο εκτός των labels-classes (</a:t>
            </a:r>
            <a:r>
              <a:rPr b="1" i="1" lang="en-US" sz="2800">
                <a:solidFill>
                  <a:schemeClr val="dk1"/>
                </a:solidFill>
                <a:latin typeface="Ubuntu"/>
                <a:ea typeface="Ubuntu"/>
                <a:cs typeface="Ubuntu"/>
                <a:sym typeface="Ubuntu"/>
              </a:rPr>
              <a:t>probableAD, Control</a:t>
            </a:r>
            <a:r>
              <a:rPr lang="en-US" sz="2800">
                <a:solidFill>
                  <a:schemeClr val="dk1"/>
                </a:solidFill>
                <a:latin typeface="Ubuntu"/>
                <a:ea typeface="Ubuntu"/>
                <a:cs typeface="Ubuntu"/>
                <a:sym typeface="Ubuntu"/>
              </a:rPr>
              <a:t>), περιέχει πληροφορίες σχετικά με ηλικία, φύλο, εκπαίδευση, και αποτελέσματα cognitive test (MMSE).​</a:t>
            </a:r>
            <a:endParaRPr sz="2800">
              <a:solidFill>
                <a:schemeClr val="dk1"/>
              </a:solidFill>
              <a:latin typeface="Ubuntu"/>
              <a:ea typeface="Ubuntu"/>
              <a:cs typeface="Ubuntu"/>
              <a:sym typeface="Ubuntu"/>
            </a:endParaRPr>
          </a:p>
          <a:p>
            <a:pPr indent="0" lvl="0" marL="0" rtl="0" algn="ctr">
              <a:lnSpc>
                <a:spcPct val="115000"/>
              </a:lnSpc>
              <a:spcBef>
                <a:spcPts val="1200"/>
              </a:spcBef>
              <a:spcAft>
                <a:spcPts val="0"/>
              </a:spcAft>
              <a:buSzPts val="1100"/>
              <a:buNone/>
            </a:pPr>
            <a:r>
              <a:t/>
            </a:r>
            <a:endParaRPr sz="2800">
              <a:solidFill>
                <a:schemeClr val="dk1"/>
              </a:solidFill>
              <a:latin typeface="Ubuntu"/>
              <a:ea typeface="Ubuntu"/>
              <a:cs typeface="Ubuntu"/>
              <a:sym typeface="Ubuntu"/>
            </a:endParaRPr>
          </a:p>
          <a:p>
            <a:pPr indent="0" lvl="0" marL="0" marR="0" rtl="0" algn="l">
              <a:lnSpc>
                <a:spcPct val="130000"/>
              </a:lnSpc>
              <a:spcBef>
                <a:spcPts val="0"/>
              </a:spcBef>
              <a:spcAft>
                <a:spcPts val="0"/>
              </a:spcAft>
              <a:buNone/>
            </a:pPr>
            <a:r>
              <a:t/>
            </a:r>
            <a:endParaRPr sz="2800">
              <a:solidFill>
                <a:srgbClr val="0E2841"/>
              </a:solidFill>
              <a:highlight>
                <a:srgbClr val="F5F5F5"/>
              </a:highlight>
              <a:latin typeface="Ubuntu"/>
              <a:ea typeface="Ubuntu"/>
              <a:cs typeface="Ubuntu"/>
              <a:sym typeface="Ubuntu"/>
            </a:endParaRPr>
          </a:p>
        </p:txBody>
      </p:sp>
      <p:sp>
        <p:nvSpPr>
          <p:cNvPr id="102" name="Google Shape;102;p15"/>
          <p:cNvSpPr txBox="1"/>
          <p:nvPr/>
        </p:nvSpPr>
        <p:spPr>
          <a:xfrm>
            <a:off x="1028696" y="123412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AUDIO BINARY CLASSIFICATION</a:t>
            </a:r>
            <a:endParaRPr/>
          </a:p>
        </p:txBody>
      </p:sp>
      <p:cxnSp>
        <p:nvCxnSpPr>
          <p:cNvPr id="103" name="Google Shape;103;p15"/>
          <p:cNvCxnSpPr/>
          <p:nvPr/>
        </p:nvCxnSpPr>
        <p:spPr>
          <a:xfrm flipH="1" rot="10800000">
            <a:off x="1028695" y="2107470"/>
            <a:ext cx="16230600" cy="38400"/>
          </a:xfrm>
          <a:prstGeom prst="straightConnector1">
            <a:avLst/>
          </a:prstGeom>
          <a:noFill/>
          <a:ln cap="flat" cmpd="sng" w="9525">
            <a:solidFill>
              <a:srgbClr val="2B2C3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07" name="Shape 107"/>
        <p:cNvGrpSpPr/>
        <p:nvPr/>
      </p:nvGrpSpPr>
      <p:grpSpPr>
        <a:xfrm>
          <a:off x="0" y="0"/>
          <a:ext cx="0" cy="0"/>
          <a:chOff x="0" y="0"/>
          <a:chExt cx="0" cy="0"/>
        </a:xfrm>
      </p:grpSpPr>
      <p:cxnSp>
        <p:nvCxnSpPr>
          <p:cNvPr id="108" name="Google Shape;108;p16"/>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109" name="Google Shape;109;p16"/>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DATA EXPLORATION</a:t>
            </a:r>
            <a:endParaRPr/>
          </a:p>
        </p:txBody>
      </p:sp>
      <p:grpSp>
        <p:nvGrpSpPr>
          <p:cNvPr id="110" name="Google Shape;110;p16"/>
          <p:cNvGrpSpPr/>
          <p:nvPr/>
        </p:nvGrpSpPr>
        <p:grpSpPr>
          <a:xfrm>
            <a:off x="1404104" y="2071764"/>
            <a:ext cx="2998534" cy="2750304"/>
            <a:chOff x="0" y="-28575"/>
            <a:chExt cx="1379207" cy="1265031"/>
          </a:xfrm>
        </p:grpSpPr>
        <p:sp>
          <p:nvSpPr>
            <p:cNvPr id="111" name="Google Shape;111;p16"/>
            <p:cNvSpPr/>
            <p:nvPr/>
          </p:nvSpPr>
          <p:spPr>
            <a:xfrm>
              <a:off x="0" y="0"/>
              <a:ext cx="1379207" cy="1236456"/>
            </a:xfrm>
            <a:custGeom>
              <a:rect b="b" l="l" r="r" t="t"/>
              <a:pathLst>
                <a:path extrusionOk="0" h="1236456" w="1379207">
                  <a:moveTo>
                    <a:pt x="0" y="0"/>
                  </a:moveTo>
                  <a:lnTo>
                    <a:pt x="1379207" y="0"/>
                  </a:lnTo>
                  <a:lnTo>
                    <a:pt x="1379207" y="1236456"/>
                  </a:lnTo>
                  <a:lnTo>
                    <a:pt x="0" y="1236456"/>
                  </a:lnTo>
                  <a:close/>
                </a:path>
              </a:pathLst>
            </a:custGeom>
            <a:solidFill>
              <a:srgbClr val="000000">
                <a:alpha val="0"/>
              </a:srgbClr>
            </a:solidFill>
            <a:ln cap="sq" cmpd="sng" w="9525">
              <a:solidFill>
                <a:srgbClr val="2B2C30"/>
              </a:solidFill>
              <a:prstDash val="solid"/>
              <a:miter lim="8000"/>
              <a:headEnd len="sm" w="sm" type="none"/>
              <a:tailEnd len="sm" w="sm" type="none"/>
            </a:ln>
          </p:spPr>
        </p:sp>
        <p:sp>
          <p:nvSpPr>
            <p:cNvPr id="112" name="Google Shape;112;p16"/>
            <p:cNvSpPr txBox="1"/>
            <p:nvPr/>
          </p:nvSpPr>
          <p:spPr>
            <a:xfrm>
              <a:off x="0" y="-28575"/>
              <a:ext cx="1379207" cy="1265031"/>
            </a:xfrm>
            <a:prstGeom prst="rect">
              <a:avLst/>
            </a:prstGeom>
            <a:noFill/>
            <a:ln>
              <a:noFill/>
            </a:ln>
          </p:spPr>
          <p:txBody>
            <a:bodyPr anchorCtr="0" anchor="ctr" bIns="68575" lIns="68575" spcFirstLastPara="1" rIns="68575" wrap="square" tIns="68575">
              <a:noAutofit/>
            </a:bodyPr>
            <a:lstStyle/>
            <a:p>
              <a:pPr indent="0" lvl="0" marL="0" marR="0" rtl="0" algn="ctr">
                <a:lnSpc>
                  <a:spcPct val="104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 name="Google Shape;113;p16"/>
          <p:cNvGrpSpPr/>
          <p:nvPr/>
        </p:nvGrpSpPr>
        <p:grpSpPr>
          <a:xfrm>
            <a:off x="7644729" y="2071752"/>
            <a:ext cx="2998534" cy="2750304"/>
            <a:chOff x="0" y="-28575"/>
            <a:chExt cx="1379207" cy="1265031"/>
          </a:xfrm>
        </p:grpSpPr>
        <p:sp>
          <p:nvSpPr>
            <p:cNvPr id="114" name="Google Shape;114;p16"/>
            <p:cNvSpPr/>
            <p:nvPr/>
          </p:nvSpPr>
          <p:spPr>
            <a:xfrm>
              <a:off x="0" y="0"/>
              <a:ext cx="1379207" cy="1236456"/>
            </a:xfrm>
            <a:custGeom>
              <a:rect b="b" l="l" r="r" t="t"/>
              <a:pathLst>
                <a:path extrusionOk="0" h="1236456" w="1379207">
                  <a:moveTo>
                    <a:pt x="0" y="0"/>
                  </a:moveTo>
                  <a:lnTo>
                    <a:pt x="1379207" y="0"/>
                  </a:lnTo>
                  <a:lnTo>
                    <a:pt x="1379207" y="1236456"/>
                  </a:lnTo>
                  <a:lnTo>
                    <a:pt x="0" y="1236456"/>
                  </a:lnTo>
                  <a:close/>
                </a:path>
              </a:pathLst>
            </a:custGeom>
            <a:solidFill>
              <a:srgbClr val="000000">
                <a:alpha val="0"/>
              </a:srgbClr>
            </a:solidFill>
            <a:ln cap="sq" cmpd="sng" w="9525">
              <a:solidFill>
                <a:srgbClr val="2B2C30"/>
              </a:solidFill>
              <a:prstDash val="solid"/>
              <a:miter lim="8000"/>
              <a:headEnd len="sm" w="sm" type="none"/>
              <a:tailEnd len="sm" w="sm" type="none"/>
            </a:ln>
          </p:spPr>
        </p:sp>
        <p:sp>
          <p:nvSpPr>
            <p:cNvPr id="115" name="Google Shape;115;p16"/>
            <p:cNvSpPr txBox="1"/>
            <p:nvPr/>
          </p:nvSpPr>
          <p:spPr>
            <a:xfrm>
              <a:off x="0" y="-28575"/>
              <a:ext cx="1379207" cy="1265031"/>
            </a:xfrm>
            <a:prstGeom prst="rect">
              <a:avLst/>
            </a:prstGeom>
            <a:noFill/>
            <a:ln>
              <a:noFill/>
            </a:ln>
          </p:spPr>
          <p:txBody>
            <a:bodyPr anchorCtr="0" anchor="ctr" bIns="68575" lIns="68575" spcFirstLastPara="1" rIns="68575" wrap="square" tIns="68575">
              <a:noAutofit/>
            </a:bodyPr>
            <a:lstStyle/>
            <a:p>
              <a:pPr indent="0" lvl="0" marL="0" marR="0" rtl="0" algn="ctr">
                <a:lnSpc>
                  <a:spcPct val="104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6" name="Google Shape;116;p16"/>
          <p:cNvGrpSpPr/>
          <p:nvPr/>
        </p:nvGrpSpPr>
        <p:grpSpPr>
          <a:xfrm>
            <a:off x="13688267" y="2045239"/>
            <a:ext cx="2998534" cy="2750304"/>
            <a:chOff x="0" y="-28575"/>
            <a:chExt cx="1379207" cy="1265031"/>
          </a:xfrm>
        </p:grpSpPr>
        <p:sp>
          <p:nvSpPr>
            <p:cNvPr id="117" name="Google Shape;117;p16"/>
            <p:cNvSpPr/>
            <p:nvPr/>
          </p:nvSpPr>
          <p:spPr>
            <a:xfrm>
              <a:off x="0" y="0"/>
              <a:ext cx="1379207" cy="1236456"/>
            </a:xfrm>
            <a:custGeom>
              <a:rect b="b" l="l" r="r" t="t"/>
              <a:pathLst>
                <a:path extrusionOk="0" h="1236456" w="1379207">
                  <a:moveTo>
                    <a:pt x="0" y="0"/>
                  </a:moveTo>
                  <a:lnTo>
                    <a:pt x="1379207" y="0"/>
                  </a:lnTo>
                  <a:lnTo>
                    <a:pt x="1379207" y="1236456"/>
                  </a:lnTo>
                  <a:lnTo>
                    <a:pt x="0" y="1236456"/>
                  </a:lnTo>
                  <a:close/>
                </a:path>
              </a:pathLst>
            </a:custGeom>
            <a:solidFill>
              <a:srgbClr val="000000">
                <a:alpha val="0"/>
              </a:srgbClr>
            </a:solidFill>
            <a:ln cap="sq" cmpd="sng" w="9525">
              <a:solidFill>
                <a:srgbClr val="2B2C30"/>
              </a:solidFill>
              <a:prstDash val="solid"/>
              <a:miter lim="8000"/>
              <a:headEnd len="sm" w="sm" type="none"/>
              <a:tailEnd len="sm" w="sm" type="none"/>
            </a:ln>
          </p:spPr>
        </p:sp>
        <p:sp>
          <p:nvSpPr>
            <p:cNvPr id="118" name="Google Shape;118;p16"/>
            <p:cNvSpPr txBox="1"/>
            <p:nvPr/>
          </p:nvSpPr>
          <p:spPr>
            <a:xfrm>
              <a:off x="0" y="-28575"/>
              <a:ext cx="1379207" cy="1265031"/>
            </a:xfrm>
            <a:prstGeom prst="rect">
              <a:avLst/>
            </a:prstGeom>
            <a:noFill/>
            <a:ln>
              <a:noFill/>
            </a:ln>
          </p:spPr>
          <p:txBody>
            <a:bodyPr anchorCtr="0" anchor="ctr" bIns="68575" lIns="68575" spcFirstLastPara="1" rIns="68575" wrap="square" tIns="68575">
              <a:noAutofit/>
            </a:bodyPr>
            <a:lstStyle/>
            <a:p>
              <a:pPr indent="0" lvl="0" marL="0" marR="0" rtl="0" algn="ctr">
                <a:lnSpc>
                  <a:spcPct val="104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9" name="Google Shape;119;p16"/>
          <p:cNvPicPr preferRelativeResize="0"/>
          <p:nvPr/>
        </p:nvPicPr>
        <p:blipFill>
          <a:blip r:embed="rId3">
            <a:alphaModFix/>
          </a:blip>
          <a:stretch>
            <a:fillRect/>
          </a:stretch>
        </p:blipFill>
        <p:spPr>
          <a:xfrm>
            <a:off x="13688263" y="2103425"/>
            <a:ext cx="2998551" cy="2687000"/>
          </a:xfrm>
          <a:prstGeom prst="rect">
            <a:avLst/>
          </a:prstGeom>
          <a:noFill/>
          <a:ln>
            <a:noFill/>
          </a:ln>
        </p:spPr>
      </p:pic>
      <p:pic>
        <p:nvPicPr>
          <p:cNvPr id="120" name="Google Shape;120;p16"/>
          <p:cNvPicPr preferRelativeResize="0"/>
          <p:nvPr/>
        </p:nvPicPr>
        <p:blipFill>
          <a:blip r:embed="rId4">
            <a:alphaModFix/>
          </a:blip>
          <a:stretch>
            <a:fillRect/>
          </a:stretch>
        </p:blipFill>
        <p:spPr>
          <a:xfrm>
            <a:off x="1404100" y="2071775"/>
            <a:ext cx="2998551" cy="2750300"/>
          </a:xfrm>
          <a:prstGeom prst="rect">
            <a:avLst/>
          </a:prstGeom>
          <a:noFill/>
          <a:ln>
            <a:noFill/>
          </a:ln>
        </p:spPr>
      </p:pic>
      <p:pic>
        <p:nvPicPr>
          <p:cNvPr id="121" name="Google Shape;121;p16"/>
          <p:cNvPicPr preferRelativeResize="0"/>
          <p:nvPr/>
        </p:nvPicPr>
        <p:blipFill>
          <a:blip r:embed="rId5">
            <a:alphaModFix/>
          </a:blip>
          <a:stretch>
            <a:fillRect/>
          </a:stretch>
        </p:blipFill>
        <p:spPr>
          <a:xfrm>
            <a:off x="7644725" y="2103425"/>
            <a:ext cx="2998550" cy="2750301"/>
          </a:xfrm>
          <a:prstGeom prst="rect">
            <a:avLst/>
          </a:prstGeom>
          <a:noFill/>
          <a:ln>
            <a:noFill/>
          </a:ln>
        </p:spPr>
      </p:pic>
      <p:sp>
        <p:nvSpPr>
          <p:cNvPr id="122" name="Google Shape;122;p16"/>
          <p:cNvSpPr txBox="1"/>
          <p:nvPr/>
        </p:nvSpPr>
        <p:spPr>
          <a:xfrm>
            <a:off x="990125" y="5476225"/>
            <a:ext cx="3826500" cy="440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700">
                <a:solidFill>
                  <a:schemeClr val="dk1"/>
                </a:solidFill>
                <a:latin typeface="Ubuntu"/>
                <a:ea typeface="Ubuntu"/>
                <a:cs typeface="Ubuntu"/>
                <a:sym typeface="Ubuntu"/>
              </a:rPr>
              <a:t>237 mp3 files </a:t>
            </a:r>
            <a:r>
              <a:rPr lang="en-US" sz="2700">
                <a:solidFill>
                  <a:schemeClr val="dk1"/>
                </a:solidFill>
                <a:latin typeface="Ubuntu"/>
                <a:ea typeface="Ubuntu"/>
                <a:cs typeface="Ubuntu"/>
                <a:sym typeface="Ubuntu"/>
              </a:rPr>
              <a:t>διάρκειας απο 45sec εως και 2 λεπτά ισορροπημένα ανάμεσα στις 2 κλάσεις (52% Alzheimer, 48% Control).</a:t>
            </a:r>
            <a:endParaRPr sz="2700">
              <a:solidFill>
                <a:schemeClr val="dk1"/>
              </a:solidFill>
              <a:latin typeface="Ubuntu"/>
              <a:ea typeface="Ubuntu"/>
              <a:cs typeface="Ubuntu"/>
              <a:sym typeface="Ubuntu"/>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23" name="Google Shape;123;p16"/>
          <p:cNvSpPr txBox="1"/>
          <p:nvPr/>
        </p:nvSpPr>
        <p:spPr>
          <a:xfrm>
            <a:off x="7307100" y="5442375"/>
            <a:ext cx="3673800" cy="451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600">
                <a:solidFill>
                  <a:schemeClr val="dk1"/>
                </a:solidFill>
                <a:latin typeface="Ubuntu"/>
                <a:ea typeface="Ubuntu"/>
                <a:cs typeface="Ubuntu"/>
                <a:sym typeface="Ubuntu"/>
              </a:rPr>
              <a:t>Metadata Analysis </a:t>
            </a:r>
            <a:r>
              <a:rPr lang="en-US" sz="2600">
                <a:solidFill>
                  <a:schemeClr val="dk1"/>
                </a:solidFill>
                <a:latin typeface="Ubuntu"/>
                <a:ea typeface="Ubuntu"/>
                <a:cs typeface="Ubuntu"/>
                <a:sym typeface="Ubuntu"/>
              </a:rPr>
              <a:t> Δεν υπήρχαν σημαντικά metadata σε όλα τα audio ώστε να επικυρωθεί η μοναδικότητα του ασθενή. Χρησιμοποιήθηκε η βιβλιοθήκη mutagen.​</a:t>
            </a:r>
            <a:endParaRPr sz="2600">
              <a:solidFill>
                <a:schemeClr val="dk1"/>
              </a:solidFill>
              <a:latin typeface="Ubuntu"/>
              <a:ea typeface="Ubuntu"/>
              <a:cs typeface="Ubuntu"/>
              <a:sym typeface="Ubuntu"/>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24" name="Google Shape;124;p16"/>
          <p:cNvSpPr txBox="1"/>
          <p:nvPr/>
        </p:nvSpPr>
        <p:spPr>
          <a:xfrm>
            <a:off x="13350650" y="5442375"/>
            <a:ext cx="3673800" cy="451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600">
                <a:solidFill>
                  <a:schemeClr val="dk1"/>
                </a:solidFill>
                <a:latin typeface="Ubuntu"/>
                <a:ea typeface="Ubuntu"/>
                <a:cs typeface="Ubuntu"/>
                <a:sym typeface="Ubuntu"/>
              </a:rPr>
              <a:t>Know Your Data  Listen To Your Audios </a:t>
            </a:r>
            <a:r>
              <a:rPr lang="en-US" sz="2600">
                <a:solidFill>
                  <a:schemeClr val="dk1"/>
                </a:solidFill>
                <a:latin typeface="Ubuntu"/>
                <a:ea typeface="Ubuntu"/>
                <a:cs typeface="Ubuntu"/>
                <a:sym typeface="Ubuntu"/>
              </a:rPr>
              <a:t> Χαρακτηριστικές διαφορές ανάμεσα στα audios των 2 κλάσεων (ροή λόγου, παρεμβολή και καθοδήγηση γιατρού) οι οποίες πιθανόν αποτελούν feature.</a:t>
            </a:r>
            <a:endParaRPr sz="2600">
              <a:solidFill>
                <a:schemeClr val="dk1"/>
              </a:solidFill>
              <a:latin typeface="Ubuntu"/>
              <a:ea typeface="Ubuntu"/>
              <a:cs typeface="Ubuntu"/>
              <a:sym typeface="Ubuntu"/>
            </a:endParaRPr>
          </a:p>
          <a:p>
            <a:pPr indent="0" lvl="0" marL="0" rtl="0" algn="ctr">
              <a:lnSpc>
                <a:spcPct val="115000"/>
              </a:lnSpc>
              <a:spcBef>
                <a:spcPts val="0"/>
              </a:spcBef>
              <a:spcAft>
                <a:spcPts val="0"/>
              </a:spcAft>
              <a:buNone/>
            </a:pPr>
            <a:r>
              <a:t/>
            </a:r>
            <a:endParaRPr b="1" sz="2600">
              <a:solidFill>
                <a:schemeClr val="dk1"/>
              </a:solidFill>
              <a:latin typeface="Ubuntu"/>
              <a:ea typeface="Ubuntu"/>
              <a:cs typeface="Ubuntu"/>
              <a:sym typeface="Ubuntu"/>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28" name="Shape 128"/>
        <p:cNvGrpSpPr/>
        <p:nvPr/>
      </p:nvGrpSpPr>
      <p:grpSpPr>
        <a:xfrm>
          <a:off x="0" y="0"/>
          <a:ext cx="0" cy="0"/>
          <a:chOff x="0" y="0"/>
          <a:chExt cx="0" cy="0"/>
        </a:xfrm>
      </p:grpSpPr>
      <p:cxnSp>
        <p:nvCxnSpPr>
          <p:cNvPr id="129" name="Google Shape;129;p17"/>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130" name="Google Shape;130;p17"/>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FEATURE EXTRACTION</a:t>
            </a:r>
            <a:endParaRPr/>
          </a:p>
        </p:txBody>
      </p:sp>
      <p:grpSp>
        <p:nvGrpSpPr>
          <p:cNvPr id="131" name="Google Shape;131;p17"/>
          <p:cNvGrpSpPr/>
          <p:nvPr/>
        </p:nvGrpSpPr>
        <p:grpSpPr>
          <a:xfrm>
            <a:off x="-102505" y="2260635"/>
            <a:ext cx="11309624" cy="11309624"/>
            <a:chOff x="0" y="0"/>
            <a:chExt cx="812800" cy="812800"/>
          </a:xfrm>
        </p:grpSpPr>
        <p:sp>
          <p:nvSpPr>
            <p:cNvPr id="132" name="Google Shape;132;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76200" y="85725"/>
              <a:ext cx="660400" cy="650875"/>
            </a:xfrm>
            <a:prstGeom prst="rect">
              <a:avLst/>
            </a:prstGeom>
            <a:no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7"/>
          <p:cNvGrpSpPr/>
          <p:nvPr/>
        </p:nvGrpSpPr>
        <p:grpSpPr>
          <a:xfrm>
            <a:off x="1052197" y="4535268"/>
            <a:ext cx="9000216" cy="9000216"/>
            <a:chOff x="0" y="0"/>
            <a:chExt cx="812800" cy="812800"/>
          </a:xfrm>
        </p:grpSpPr>
        <p:sp>
          <p:nvSpPr>
            <p:cNvPr id="135" name="Google Shape;135;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76200" y="85725"/>
              <a:ext cx="660400" cy="650875"/>
            </a:xfrm>
            <a:prstGeom prst="rect">
              <a:avLst/>
            </a:prstGeom>
            <a:no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7"/>
          <p:cNvGrpSpPr/>
          <p:nvPr/>
        </p:nvGrpSpPr>
        <p:grpSpPr>
          <a:xfrm>
            <a:off x="2260382" y="7254536"/>
            <a:ext cx="6583843" cy="6583843"/>
            <a:chOff x="0" y="0"/>
            <a:chExt cx="812800" cy="812800"/>
          </a:xfrm>
        </p:grpSpPr>
        <p:sp>
          <p:nvSpPr>
            <p:cNvPr id="138" name="Google Shape;138;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76200" y="85725"/>
              <a:ext cx="660400" cy="650875"/>
            </a:xfrm>
            <a:prstGeom prst="rect">
              <a:avLst/>
            </a:prstGeom>
            <a:noFill/>
            <a:ln>
              <a:noFill/>
            </a:ln>
          </p:spPr>
          <p:txBody>
            <a:bodyPr anchorCtr="0" anchor="ctr" bIns="50800" lIns="50800" spcFirstLastPara="1" rIns="50800" wrap="square" tIns="50800">
              <a:noAutofit/>
            </a:bodyPr>
            <a:lstStyle/>
            <a:p>
              <a:pPr indent="0" lvl="0" marL="0" marR="0" rtl="0" algn="ctr">
                <a:lnSpc>
                  <a:spcPct val="11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7"/>
          <p:cNvSpPr txBox="1"/>
          <p:nvPr/>
        </p:nvSpPr>
        <p:spPr>
          <a:xfrm>
            <a:off x="2991928" y="5138727"/>
            <a:ext cx="5120700" cy="1314000"/>
          </a:xfrm>
          <a:prstGeom prst="rect">
            <a:avLst/>
          </a:prstGeom>
          <a:noFill/>
          <a:ln>
            <a:noFill/>
          </a:ln>
        </p:spPr>
        <p:txBody>
          <a:bodyPr anchorCtr="0" anchor="t" bIns="0" lIns="0" spcFirstLastPara="1" rIns="0" wrap="square" tIns="0">
            <a:spAutoFit/>
          </a:bodyPr>
          <a:lstStyle/>
          <a:p>
            <a:pPr indent="0" lvl="0" marL="0" marR="0" rtl="0" algn="ctr">
              <a:lnSpc>
                <a:spcPct val="159997"/>
              </a:lnSpc>
              <a:spcBef>
                <a:spcPts val="0"/>
              </a:spcBef>
              <a:spcAft>
                <a:spcPts val="0"/>
              </a:spcAft>
              <a:buNone/>
            </a:pPr>
            <a:r>
              <a:rPr b="1" lang="en-US" sz="8537">
                <a:solidFill>
                  <a:srgbClr val="2B2C30"/>
                </a:solidFill>
                <a:latin typeface="Public Sans"/>
                <a:ea typeface="Public Sans"/>
                <a:cs typeface="Public Sans"/>
                <a:sym typeface="Public Sans"/>
              </a:rPr>
              <a:t>4</a:t>
            </a:r>
            <a:endParaRPr/>
          </a:p>
        </p:txBody>
      </p:sp>
      <p:sp>
        <p:nvSpPr>
          <p:cNvPr id="141" name="Google Shape;141;p17"/>
          <p:cNvSpPr txBox="1"/>
          <p:nvPr/>
        </p:nvSpPr>
        <p:spPr>
          <a:xfrm>
            <a:off x="2627792" y="8006126"/>
            <a:ext cx="5849100" cy="1314000"/>
          </a:xfrm>
          <a:prstGeom prst="rect">
            <a:avLst/>
          </a:prstGeom>
          <a:noFill/>
          <a:ln>
            <a:noFill/>
          </a:ln>
        </p:spPr>
        <p:txBody>
          <a:bodyPr anchorCtr="0" anchor="t" bIns="0" lIns="0" spcFirstLastPara="1" rIns="0" wrap="square" tIns="0">
            <a:spAutoFit/>
          </a:bodyPr>
          <a:lstStyle/>
          <a:p>
            <a:pPr indent="0" lvl="0" marL="0" marR="0" rtl="0" algn="ctr">
              <a:lnSpc>
                <a:spcPct val="159997"/>
              </a:lnSpc>
              <a:spcBef>
                <a:spcPts val="0"/>
              </a:spcBef>
              <a:spcAft>
                <a:spcPts val="0"/>
              </a:spcAft>
              <a:buNone/>
            </a:pPr>
            <a:r>
              <a:rPr b="1" i="0" lang="en-US" sz="8537" u="none" cap="none" strike="noStrike">
                <a:solidFill>
                  <a:srgbClr val="2B2C30"/>
                </a:solidFill>
                <a:latin typeface="Public Sans"/>
                <a:ea typeface="Public Sans"/>
                <a:cs typeface="Public Sans"/>
                <a:sym typeface="Public Sans"/>
              </a:rPr>
              <a:t>2</a:t>
            </a:r>
            <a:endParaRPr/>
          </a:p>
        </p:txBody>
      </p:sp>
      <p:sp>
        <p:nvSpPr>
          <p:cNvPr id="142" name="Google Shape;142;p17"/>
          <p:cNvSpPr txBox="1"/>
          <p:nvPr/>
        </p:nvSpPr>
        <p:spPr>
          <a:xfrm>
            <a:off x="2991928" y="2556681"/>
            <a:ext cx="5120700" cy="1314000"/>
          </a:xfrm>
          <a:prstGeom prst="rect">
            <a:avLst/>
          </a:prstGeom>
          <a:noFill/>
          <a:ln>
            <a:noFill/>
          </a:ln>
        </p:spPr>
        <p:txBody>
          <a:bodyPr anchorCtr="0" anchor="t" bIns="0" lIns="0" spcFirstLastPara="1" rIns="0" wrap="square" tIns="0">
            <a:spAutoFit/>
          </a:bodyPr>
          <a:lstStyle/>
          <a:p>
            <a:pPr indent="0" lvl="0" marL="0" marR="0" rtl="0" algn="ctr">
              <a:lnSpc>
                <a:spcPct val="159997"/>
              </a:lnSpc>
              <a:spcBef>
                <a:spcPts val="0"/>
              </a:spcBef>
              <a:spcAft>
                <a:spcPts val="0"/>
              </a:spcAft>
              <a:buNone/>
            </a:pPr>
            <a:r>
              <a:rPr b="1" lang="en-US" sz="8537">
                <a:solidFill>
                  <a:srgbClr val="2B2C30"/>
                </a:solidFill>
                <a:latin typeface="Public Sans"/>
                <a:ea typeface="Public Sans"/>
                <a:cs typeface="Public Sans"/>
                <a:sym typeface="Public Sans"/>
              </a:rPr>
              <a:t>137</a:t>
            </a:r>
            <a:endParaRPr/>
          </a:p>
        </p:txBody>
      </p:sp>
      <p:grpSp>
        <p:nvGrpSpPr>
          <p:cNvPr id="143" name="Google Shape;143;p17"/>
          <p:cNvGrpSpPr/>
          <p:nvPr/>
        </p:nvGrpSpPr>
        <p:grpSpPr>
          <a:xfrm>
            <a:off x="12112893" y="2262784"/>
            <a:ext cx="5146437" cy="7596982"/>
            <a:chOff x="-17" y="-66675"/>
            <a:chExt cx="6861917" cy="10129309"/>
          </a:xfrm>
        </p:grpSpPr>
        <p:sp>
          <p:nvSpPr>
            <p:cNvPr id="144" name="Google Shape;144;p17"/>
            <p:cNvSpPr txBox="1"/>
            <p:nvPr/>
          </p:nvSpPr>
          <p:spPr>
            <a:xfrm>
              <a:off x="0" y="-66675"/>
              <a:ext cx="6861900" cy="5745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rgbClr val="2B2C30"/>
                  </a:solidFill>
                  <a:latin typeface="Public Sans"/>
                  <a:ea typeface="Public Sans"/>
                  <a:cs typeface="Public Sans"/>
                  <a:sym typeface="Public Sans"/>
                </a:rPr>
                <a:t>MFCC</a:t>
              </a:r>
              <a:endParaRPr/>
            </a:p>
          </p:txBody>
        </p:sp>
        <p:sp>
          <p:nvSpPr>
            <p:cNvPr id="145" name="Google Shape;145;p17"/>
            <p:cNvSpPr txBox="1"/>
            <p:nvPr/>
          </p:nvSpPr>
          <p:spPr>
            <a:xfrm>
              <a:off x="0" y="743374"/>
              <a:ext cx="6861900" cy="17931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lang="en-US" sz="2299">
                  <a:solidFill>
                    <a:srgbClr val="2B2C30"/>
                  </a:solidFill>
                  <a:latin typeface="Ubuntu"/>
                  <a:ea typeface="Ubuntu"/>
                  <a:cs typeface="Ubuntu"/>
                  <a:sym typeface="Ubuntu"/>
                </a:rPr>
                <a:t>Εξαγωγή 137 mel-frequency features ανά 15sec από τα audio με τη βιβλιοθήκη </a:t>
              </a:r>
              <a:r>
                <a:rPr b="1" i="1" lang="en-US" sz="2299">
                  <a:solidFill>
                    <a:srgbClr val="2B2C30"/>
                  </a:solidFill>
                  <a:latin typeface="Ubuntu"/>
                  <a:ea typeface="Ubuntu"/>
                  <a:cs typeface="Ubuntu"/>
                  <a:sym typeface="Ubuntu"/>
                </a:rPr>
                <a:t>pyAudioAnalysis</a:t>
              </a:r>
              <a:endParaRPr b="1" i="1" sz="1800">
                <a:latin typeface="Ubuntu"/>
                <a:ea typeface="Ubuntu"/>
                <a:cs typeface="Ubuntu"/>
                <a:sym typeface="Ubuntu"/>
              </a:endParaRPr>
            </a:p>
          </p:txBody>
        </p:sp>
        <p:sp>
          <p:nvSpPr>
            <p:cNvPr id="146" name="Google Shape;146;p17"/>
            <p:cNvSpPr txBox="1"/>
            <p:nvPr/>
          </p:nvSpPr>
          <p:spPr>
            <a:xfrm>
              <a:off x="0" y="3594856"/>
              <a:ext cx="6861900" cy="5745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rgbClr val="2B2C30"/>
                  </a:solidFill>
                  <a:latin typeface="Public Sans"/>
                  <a:ea typeface="Public Sans"/>
                  <a:cs typeface="Public Sans"/>
                  <a:sym typeface="Public Sans"/>
                </a:rPr>
                <a:t>Groundtruth</a:t>
              </a:r>
              <a:endParaRPr/>
            </a:p>
          </p:txBody>
        </p:sp>
        <p:sp>
          <p:nvSpPr>
            <p:cNvPr id="147" name="Google Shape;147;p17"/>
            <p:cNvSpPr txBox="1"/>
            <p:nvPr/>
          </p:nvSpPr>
          <p:spPr>
            <a:xfrm>
              <a:off x="-7" y="4443216"/>
              <a:ext cx="6861900" cy="10833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lang="en-US" sz="2199">
                  <a:solidFill>
                    <a:srgbClr val="2B2C30"/>
                  </a:solidFill>
                  <a:latin typeface="Ubuntu"/>
                  <a:ea typeface="Ubuntu"/>
                  <a:cs typeface="Ubuntu"/>
                  <a:sym typeface="Ubuntu"/>
                </a:rPr>
                <a:t>Dataset με 4 features : mmse, gender, age, educ</a:t>
              </a:r>
              <a:endParaRPr sz="1700">
                <a:latin typeface="Ubuntu"/>
                <a:ea typeface="Ubuntu"/>
                <a:cs typeface="Ubuntu"/>
                <a:sym typeface="Ubuntu"/>
              </a:endParaRPr>
            </a:p>
          </p:txBody>
        </p:sp>
        <p:sp>
          <p:nvSpPr>
            <p:cNvPr id="148" name="Google Shape;148;p17"/>
            <p:cNvSpPr txBox="1"/>
            <p:nvPr/>
          </p:nvSpPr>
          <p:spPr>
            <a:xfrm>
              <a:off x="-7" y="6212316"/>
              <a:ext cx="6861900" cy="1378800"/>
            </a:xfrm>
            <a:prstGeom prst="rect">
              <a:avLst/>
            </a:prstGeom>
            <a:noFill/>
            <a:ln>
              <a:noFill/>
            </a:ln>
          </p:spPr>
          <p:txBody>
            <a:bodyPr anchorCtr="0" anchor="t" bIns="0" lIns="0" spcFirstLastPara="1" rIns="0" wrap="square" tIns="0">
              <a:spAutoFit/>
            </a:bodyPr>
            <a:lstStyle/>
            <a:p>
              <a:pPr indent="0" lvl="0" marL="0" rtl="0" algn="l">
                <a:lnSpc>
                  <a:spcPct val="140014"/>
                </a:lnSpc>
                <a:spcBef>
                  <a:spcPts val="0"/>
                </a:spcBef>
                <a:spcAft>
                  <a:spcPts val="0"/>
                </a:spcAft>
                <a:buNone/>
              </a:pPr>
              <a:r>
                <a:rPr b="1" lang="en-US" sz="2799">
                  <a:solidFill>
                    <a:srgbClr val="2B2C30"/>
                  </a:solidFill>
                  <a:latin typeface="Public Sans"/>
                  <a:ea typeface="Public Sans"/>
                  <a:cs typeface="Public Sans"/>
                  <a:sym typeface="Public Sans"/>
                </a:rPr>
                <a:t>Audio to Text to Features</a:t>
              </a:r>
              <a:endParaRPr>
                <a:solidFill>
                  <a:schemeClr val="dk1"/>
                </a:solidFill>
              </a:endParaRPr>
            </a:p>
            <a:p>
              <a:pPr indent="0" lvl="0" marL="0" rtl="0" algn="l">
                <a:lnSpc>
                  <a:spcPct val="140014"/>
                </a:lnSpc>
                <a:spcBef>
                  <a:spcPts val="0"/>
                </a:spcBef>
                <a:spcAft>
                  <a:spcPts val="0"/>
                </a:spcAft>
                <a:buClr>
                  <a:schemeClr val="dk1"/>
                </a:buClr>
                <a:buFont typeface="Arial"/>
                <a:buNone/>
              </a:pPr>
              <a:r>
                <a:t/>
              </a:r>
              <a:endParaRPr b="1" sz="2799">
                <a:solidFill>
                  <a:srgbClr val="2B2C30"/>
                </a:solidFill>
                <a:latin typeface="Public Sans"/>
                <a:ea typeface="Public Sans"/>
                <a:cs typeface="Public Sans"/>
                <a:sym typeface="Public Sans"/>
              </a:endParaRPr>
            </a:p>
          </p:txBody>
        </p:sp>
        <p:sp>
          <p:nvSpPr>
            <p:cNvPr id="149" name="Google Shape;149;p17"/>
            <p:cNvSpPr txBox="1"/>
            <p:nvPr/>
          </p:nvSpPr>
          <p:spPr>
            <a:xfrm>
              <a:off x="-17" y="7083634"/>
              <a:ext cx="6861900" cy="2979000"/>
            </a:xfrm>
            <a:prstGeom prst="rect">
              <a:avLst/>
            </a:prstGeom>
            <a:noFill/>
            <a:ln>
              <a:noFill/>
            </a:ln>
          </p:spPr>
          <p:txBody>
            <a:bodyPr anchorCtr="0" anchor="t" bIns="0" lIns="0" spcFirstLastPara="1" rIns="0" wrap="square" tIns="0">
              <a:spAutoFit/>
            </a:bodyPr>
            <a:lstStyle/>
            <a:p>
              <a:pPr indent="0" lvl="0" marL="0" rtl="0" algn="l">
                <a:lnSpc>
                  <a:spcPct val="140021"/>
                </a:lnSpc>
                <a:spcBef>
                  <a:spcPts val="0"/>
                </a:spcBef>
                <a:spcAft>
                  <a:spcPts val="0"/>
                </a:spcAft>
                <a:buClr>
                  <a:schemeClr val="dk1"/>
                </a:buClr>
                <a:buFont typeface="Arial"/>
                <a:buNone/>
              </a:pPr>
              <a:r>
                <a:rPr lang="en-US" sz="2199">
                  <a:solidFill>
                    <a:srgbClr val="2B2C30"/>
                  </a:solidFill>
                  <a:latin typeface="Ubuntu"/>
                  <a:ea typeface="Ubuntu"/>
                  <a:cs typeface="Ubuntu"/>
                  <a:sym typeface="Ubuntu"/>
                </a:rPr>
                <a:t>Εξαγωγή text διαλόγων από τα audio με τη βιβλιοθήκη </a:t>
              </a:r>
              <a:r>
                <a:rPr b="1" i="1" lang="en-US" sz="2199">
                  <a:solidFill>
                    <a:srgbClr val="2B2C30"/>
                  </a:solidFill>
                  <a:latin typeface="Ubuntu"/>
                  <a:ea typeface="Ubuntu"/>
                  <a:cs typeface="Ubuntu"/>
                  <a:sym typeface="Ubuntu"/>
                </a:rPr>
                <a:t>assemblyai</a:t>
              </a:r>
              <a:r>
                <a:rPr lang="en-US" sz="2199">
                  <a:solidFill>
                    <a:srgbClr val="2B2C30"/>
                  </a:solidFill>
                  <a:latin typeface="Ubuntu"/>
                  <a:ea typeface="Ubuntu"/>
                  <a:cs typeface="Ubuntu"/>
                  <a:sym typeface="Ubuntu"/>
                </a:rPr>
                <a:t>,  tokenization του text σε λέξεις και εξαγωγή feature σχετικών με lexical richness και word variance με τη βιβλιοθήκη </a:t>
              </a:r>
              <a:r>
                <a:rPr b="1" i="1" lang="en-US" sz="2199">
                  <a:solidFill>
                    <a:srgbClr val="2B2C30"/>
                  </a:solidFill>
                  <a:latin typeface="Ubuntu"/>
                  <a:ea typeface="Ubuntu"/>
                  <a:cs typeface="Ubuntu"/>
                  <a:sym typeface="Ubuntu"/>
                </a:rPr>
                <a:t>ntlk</a:t>
              </a:r>
              <a:endParaRPr b="1" i="1" sz="17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53" name="Shape 153"/>
        <p:cNvGrpSpPr/>
        <p:nvPr/>
      </p:nvGrpSpPr>
      <p:grpSpPr>
        <a:xfrm>
          <a:off x="0" y="0"/>
          <a:ext cx="0" cy="0"/>
          <a:chOff x="0" y="0"/>
          <a:chExt cx="0" cy="0"/>
        </a:xfrm>
      </p:grpSpPr>
      <p:sp>
        <p:nvSpPr>
          <p:cNvPr id="154" name="Google Shape;154;p18"/>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FURTHER ANALYSIS - DATA CLEANING</a:t>
            </a:r>
            <a:endParaRPr/>
          </a:p>
        </p:txBody>
      </p:sp>
      <p:cxnSp>
        <p:nvCxnSpPr>
          <p:cNvPr id="155" name="Google Shape;155;p18"/>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156" name="Google Shape;156;p18"/>
          <p:cNvSpPr txBox="1"/>
          <p:nvPr/>
        </p:nvSpPr>
        <p:spPr>
          <a:xfrm>
            <a:off x="1028689" y="2227065"/>
            <a:ext cx="7877100" cy="7004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US" sz="2600">
                <a:latin typeface="Ubuntu"/>
                <a:ea typeface="Ubuntu"/>
                <a:cs typeface="Ubuntu"/>
                <a:sym typeface="Ubuntu"/>
              </a:rPr>
              <a:t>Τα νέα dataset που προέκυψαν από την εξαγωγή των features εξετάστηκαν </a:t>
            </a:r>
            <a:r>
              <a:rPr lang="en-US" sz="2600">
                <a:latin typeface="Ubuntu"/>
                <a:ea typeface="Ubuntu"/>
                <a:cs typeface="Ubuntu"/>
                <a:sym typeface="Ubuntu"/>
              </a:rPr>
              <a:t>περεταίρω</a:t>
            </a:r>
            <a:r>
              <a:rPr lang="en-US" sz="2600">
                <a:latin typeface="Ubuntu"/>
                <a:ea typeface="Ubuntu"/>
                <a:cs typeface="Ubuntu"/>
                <a:sym typeface="Ubuntu"/>
              </a:rPr>
              <a:t>. Συγκεκριμένα, εξήχθησαν </a:t>
            </a:r>
            <a:r>
              <a:rPr b="1" lang="en-US" sz="2600">
                <a:latin typeface="Ubuntu"/>
                <a:ea typeface="Ubuntu"/>
                <a:cs typeface="Ubuntu"/>
                <a:sym typeface="Ubuntu"/>
              </a:rPr>
              <a:t>correlation matrices</a:t>
            </a:r>
            <a:r>
              <a:rPr lang="en-US" sz="2600">
                <a:latin typeface="Ubuntu"/>
                <a:ea typeface="Ubuntu"/>
                <a:cs typeface="Ubuntu"/>
                <a:sym typeface="Ubuntu"/>
              </a:rPr>
              <a:t> και έγινε </a:t>
            </a:r>
            <a:r>
              <a:rPr b="1" lang="en-US" sz="2600">
                <a:latin typeface="Ubuntu"/>
                <a:ea typeface="Ubuntu"/>
                <a:cs typeface="Ubuntu"/>
                <a:sym typeface="Ubuntu"/>
              </a:rPr>
              <a:t>linearity analysis</a:t>
            </a:r>
            <a:r>
              <a:rPr lang="en-US" sz="2600">
                <a:latin typeface="Ubuntu"/>
                <a:ea typeface="Ubuntu"/>
                <a:cs typeface="Ubuntu"/>
                <a:sym typeface="Ubuntu"/>
              </a:rPr>
              <a:t> </a:t>
            </a:r>
            <a:r>
              <a:rPr lang="en-US" sz="2600">
                <a:latin typeface="Ubuntu"/>
                <a:ea typeface="Ubuntu"/>
                <a:cs typeface="Ubuntu"/>
                <a:sym typeface="Ubuntu"/>
              </a:rPr>
              <a:t>προσφέροντας</a:t>
            </a:r>
            <a:r>
              <a:rPr lang="en-US" sz="2600">
                <a:latin typeface="Ubuntu"/>
                <a:ea typeface="Ubuntu"/>
                <a:cs typeface="Ubuntu"/>
                <a:sym typeface="Ubuntu"/>
              </a:rPr>
              <a:t> έτσι μεγαλύτερο intuition πάνω στα data και σκέψεις για πιθανά μοντέλα. To training ground truth dataset έδειξε συσχέτιση ανάμεσα στο mmse και το educ με την διάγνωση για Alzheimer η μη.</a:t>
            </a:r>
            <a:endParaRPr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lang="en-US" sz="2600">
                <a:latin typeface="Ubuntu"/>
                <a:ea typeface="Ubuntu"/>
                <a:cs typeface="Ubuntu"/>
                <a:sym typeface="Ubuntu"/>
              </a:rPr>
              <a:t>Προηγουμένως το ground truth είχε καθαριστεί από </a:t>
            </a:r>
            <a:endParaRPr sz="2600">
              <a:latin typeface="Ubuntu"/>
              <a:ea typeface="Ubuntu"/>
              <a:cs typeface="Ubuntu"/>
              <a:sym typeface="Ubuntu"/>
            </a:endParaRPr>
          </a:p>
          <a:p>
            <a:pPr indent="0" lvl="0" marL="0" marR="0" rtl="0" algn="l">
              <a:lnSpc>
                <a:spcPct val="150017"/>
              </a:lnSpc>
              <a:spcBef>
                <a:spcPts val="0"/>
              </a:spcBef>
              <a:spcAft>
                <a:spcPts val="0"/>
              </a:spcAft>
              <a:buNone/>
            </a:pPr>
            <a:r>
              <a:rPr lang="en-US" sz="2600">
                <a:latin typeface="Ubuntu"/>
                <a:ea typeface="Ubuntu"/>
                <a:cs typeface="Ubuntu"/>
                <a:sym typeface="Ubuntu"/>
              </a:rPr>
              <a:t>null values, ενω τα categorical values του gender μετατράπηκαν σε 0 και 1.</a:t>
            </a:r>
            <a:endParaRPr sz="2600">
              <a:latin typeface="Ubuntu"/>
              <a:ea typeface="Ubuntu"/>
              <a:cs typeface="Ubuntu"/>
              <a:sym typeface="Ubuntu"/>
            </a:endParaRPr>
          </a:p>
        </p:txBody>
      </p:sp>
      <p:sp>
        <p:nvSpPr>
          <p:cNvPr id="157" name="Google Shape;157;p18"/>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sp>
        <p:nvSpPr>
          <p:cNvPr id="158" name="Google Shape;158;p18"/>
          <p:cNvSpPr txBox="1"/>
          <p:nvPr/>
        </p:nvSpPr>
        <p:spPr>
          <a:xfrm>
            <a:off x="9610339" y="2227065"/>
            <a:ext cx="7877100" cy="52032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lang="en-US" sz="2600">
                <a:latin typeface="Ubuntu"/>
                <a:ea typeface="Ubuntu"/>
                <a:cs typeface="Ubuntu"/>
                <a:sym typeface="Ubuntu"/>
              </a:rPr>
              <a:t>Όσον αφορά τα mfcc features, πολύ λίγα εκ των 137 έδειξαν linear relationship με το ground truth. Αυτό επιβεβαιώνεται και από importance analysis χρησιμοποιώντας π.χ. το </a:t>
            </a:r>
            <a:r>
              <a:rPr b="1" i="1" lang="en-US" sz="2600">
                <a:latin typeface="Ubuntu"/>
                <a:ea typeface="Ubuntu"/>
                <a:cs typeface="Ubuntu"/>
                <a:sym typeface="Ubuntu"/>
              </a:rPr>
              <a:t>RandomForestClassifier</a:t>
            </a:r>
            <a:r>
              <a:rPr lang="en-US" sz="2600">
                <a:latin typeface="Ubuntu"/>
                <a:ea typeface="Ubuntu"/>
                <a:cs typeface="Ubuntu"/>
                <a:sym typeface="Ubuntu"/>
              </a:rPr>
              <a:t> της </a:t>
            </a:r>
            <a:r>
              <a:rPr b="1" i="1" lang="en-US" sz="2600">
                <a:latin typeface="Ubuntu"/>
                <a:ea typeface="Ubuntu"/>
                <a:cs typeface="Ubuntu"/>
                <a:sym typeface="Ubuntu"/>
              </a:rPr>
              <a:t>sklearn. </a:t>
            </a:r>
            <a:endParaRPr sz="2600">
              <a:latin typeface="Ubuntu"/>
              <a:ea typeface="Ubuntu"/>
              <a:cs typeface="Ubuntu"/>
              <a:sym typeface="Ubuntu"/>
            </a:endParaRPr>
          </a:p>
          <a:p>
            <a:pPr indent="0" lvl="0" marL="0" marR="0" rtl="0" algn="l">
              <a:lnSpc>
                <a:spcPct val="150017"/>
              </a:lnSpc>
              <a:spcBef>
                <a:spcPts val="0"/>
              </a:spcBef>
              <a:spcAft>
                <a:spcPts val="0"/>
              </a:spcAft>
              <a:buNone/>
            </a:pPr>
            <a:r>
              <a:t/>
            </a:r>
            <a:endParaRPr sz="2600">
              <a:latin typeface="Ubuntu"/>
              <a:ea typeface="Ubuntu"/>
              <a:cs typeface="Ubuntu"/>
              <a:sym typeface="Ubuntu"/>
            </a:endParaRPr>
          </a:p>
          <a:p>
            <a:pPr indent="0" lvl="0" marL="0" marR="0" rtl="0" algn="l">
              <a:lnSpc>
                <a:spcPct val="150017"/>
              </a:lnSpc>
              <a:spcBef>
                <a:spcPts val="0"/>
              </a:spcBef>
              <a:spcAft>
                <a:spcPts val="0"/>
              </a:spcAft>
              <a:buNone/>
            </a:pPr>
            <a:r>
              <a:rPr lang="en-US" sz="2600">
                <a:latin typeface="Ubuntu"/>
                <a:ea typeface="Ubuntu"/>
                <a:cs typeface="Ubuntu"/>
                <a:sym typeface="Ubuntu"/>
              </a:rPr>
              <a:t>Τέλος, τα 2 text features, έδειξαν ύπαρξη γραμμικότητας η οποία είναι πιο έντονη στο feature </a:t>
            </a:r>
            <a:r>
              <a:rPr i="1" lang="en-US" sz="2600">
                <a:latin typeface="Ubuntu"/>
                <a:ea typeface="Ubuntu"/>
                <a:cs typeface="Ubuntu"/>
                <a:sym typeface="Ubuntu"/>
              </a:rPr>
              <a:t>Hapax Legomena.</a:t>
            </a:r>
            <a:endParaRPr i="1" sz="2600">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62" name="Shape 162"/>
        <p:cNvGrpSpPr/>
        <p:nvPr/>
      </p:nvGrpSpPr>
      <p:grpSpPr>
        <a:xfrm>
          <a:off x="0" y="0"/>
          <a:ext cx="0" cy="0"/>
          <a:chOff x="0" y="0"/>
          <a:chExt cx="0" cy="0"/>
        </a:xfrm>
      </p:grpSpPr>
      <p:sp>
        <p:nvSpPr>
          <p:cNvPr id="163" name="Google Shape;163;p19"/>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FURTHER ANALYSIS </a:t>
            </a:r>
            <a:endParaRPr/>
          </a:p>
        </p:txBody>
      </p:sp>
      <p:cxnSp>
        <p:nvCxnSpPr>
          <p:cNvPr id="164" name="Google Shape;164;p19"/>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65" name="Google Shape;165;p19"/>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pic>
        <p:nvPicPr>
          <p:cNvPr id="166" name="Google Shape;166;p19"/>
          <p:cNvPicPr preferRelativeResize="0"/>
          <p:nvPr/>
        </p:nvPicPr>
        <p:blipFill>
          <a:blip r:embed="rId3">
            <a:alphaModFix/>
          </a:blip>
          <a:stretch>
            <a:fillRect/>
          </a:stretch>
        </p:blipFill>
        <p:spPr>
          <a:xfrm>
            <a:off x="1028700" y="3138325"/>
            <a:ext cx="7264775" cy="5609875"/>
          </a:xfrm>
          <a:prstGeom prst="rect">
            <a:avLst/>
          </a:prstGeom>
          <a:noFill/>
          <a:ln>
            <a:noFill/>
          </a:ln>
        </p:spPr>
      </p:pic>
      <p:pic>
        <p:nvPicPr>
          <p:cNvPr id="167" name="Google Shape;167;p19"/>
          <p:cNvPicPr preferRelativeResize="0"/>
          <p:nvPr/>
        </p:nvPicPr>
        <p:blipFill>
          <a:blip r:embed="rId4">
            <a:alphaModFix/>
          </a:blip>
          <a:stretch>
            <a:fillRect/>
          </a:stretch>
        </p:blipFill>
        <p:spPr>
          <a:xfrm>
            <a:off x="9620303" y="3138323"/>
            <a:ext cx="7638998" cy="5609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71" name="Shape 171"/>
        <p:cNvGrpSpPr/>
        <p:nvPr/>
      </p:nvGrpSpPr>
      <p:grpSpPr>
        <a:xfrm>
          <a:off x="0" y="0"/>
          <a:ext cx="0" cy="0"/>
          <a:chOff x="0" y="0"/>
          <a:chExt cx="0" cy="0"/>
        </a:xfrm>
      </p:grpSpPr>
      <p:sp>
        <p:nvSpPr>
          <p:cNvPr id="172" name="Google Shape;172;p20"/>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FINAL DATASETS -  FUSIONS - EXTRACTIONS</a:t>
            </a:r>
            <a:endParaRPr/>
          </a:p>
        </p:txBody>
      </p:sp>
      <p:cxnSp>
        <p:nvCxnSpPr>
          <p:cNvPr id="173" name="Google Shape;173;p20"/>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174" name="Google Shape;174;p20"/>
          <p:cNvSpPr txBox="1"/>
          <p:nvPr/>
        </p:nvSpPr>
        <p:spPr>
          <a:xfrm>
            <a:off x="1028698" y="2913600"/>
            <a:ext cx="15635700" cy="6877200"/>
          </a:xfrm>
          <a:prstGeom prst="rect">
            <a:avLst/>
          </a:prstGeom>
          <a:noFill/>
          <a:ln>
            <a:noFill/>
          </a:ln>
        </p:spPr>
        <p:txBody>
          <a:bodyPr anchorCtr="0" anchor="t" bIns="0" lIns="0" spcFirstLastPara="1" rIns="0" wrap="square" tIns="0">
            <a:spAutoFit/>
          </a:bodyPr>
          <a:lstStyle/>
          <a:p>
            <a:pPr indent="-302260" lvl="1" marL="604519" marR="0" rtl="0" algn="l">
              <a:lnSpc>
                <a:spcPct val="187031"/>
              </a:lnSpc>
              <a:spcBef>
                <a:spcPts val="0"/>
              </a:spcBef>
              <a:spcAft>
                <a:spcPts val="0"/>
              </a:spcAft>
              <a:buClr>
                <a:srgbClr val="2B2C30"/>
              </a:buClr>
              <a:buSzPts val="2799"/>
              <a:buFont typeface="Arial"/>
              <a:buChar char="•"/>
            </a:pPr>
            <a:r>
              <a:rPr b="1" i="1" lang="en-US" sz="2799">
                <a:solidFill>
                  <a:srgbClr val="2B2C30"/>
                </a:solidFill>
                <a:latin typeface="Ubuntu"/>
                <a:ea typeface="Ubuntu"/>
                <a:cs typeface="Ubuntu"/>
                <a:sym typeface="Ubuntu"/>
              </a:rPr>
              <a:t>fuse</a:t>
            </a:r>
            <a:r>
              <a:rPr lang="en-US" sz="2799">
                <a:solidFill>
                  <a:srgbClr val="2B2C30"/>
                </a:solidFill>
                <a:latin typeface="Ubuntu"/>
                <a:ea typeface="Ubuntu"/>
                <a:cs typeface="Ubuntu"/>
                <a:sym typeface="Ubuntu"/>
              </a:rPr>
              <a:t>(MFCC + Text Features + Ground Truth) </a:t>
            </a:r>
            <a:r>
              <a:rPr b="1" i="1" lang="en-US" sz="2799">
                <a:solidFill>
                  <a:srgbClr val="2B2C30"/>
                </a:solidFill>
                <a:latin typeface="Ubuntu"/>
                <a:ea typeface="Ubuntu"/>
                <a:cs typeface="Ubuntu"/>
                <a:sym typeface="Ubuntu"/>
              </a:rPr>
              <a:t> </a:t>
            </a:r>
            <a:r>
              <a:rPr b="1" lang="en-US" sz="2799">
                <a:solidFill>
                  <a:srgbClr val="2B2C30"/>
                </a:solidFill>
                <a:latin typeface="Ubuntu"/>
                <a:ea typeface="Ubuntu"/>
                <a:cs typeface="Ubuntu"/>
                <a:sym typeface="Ubuntu"/>
              </a:rPr>
              <a:t>(137 + 2 + 4 features)</a:t>
            </a:r>
            <a:endParaRPr b="1">
              <a:latin typeface="Ubuntu"/>
              <a:ea typeface="Ubuntu"/>
              <a:cs typeface="Ubuntu"/>
              <a:sym typeface="Ubuntu"/>
            </a:endParaRPr>
          </a:p>
          <a:p>
            <a:pPr indent="-302260" lvl="1" marL="604519" marR="0" rtl="0" algn="l">
              <a:lnSpc>
                <a:spcPct val="187031"/>
              </a:lnSpc>
              <a:spcBef>
                <a:spcPts val="0"/>
              </a:spcBef>
              <a:spcAft>
                <a:spcPts val="0"/>
              </a:spcAft>
              <a:buClr>
                <a:srgbClr val="2B2C30"/>
              </a:buClr>
              <a:buSzPts val="2799"/>
              <a:buFont typeface="Ubuntu"/>
              <a:buChar char="•"/>
            </a:pPr>
            <a:r>
              <a:rPr lang="en-US" sz="2799">
                <a:solidFill>
                  <a:srgbClr val="2B2C30"/>
                </a:solidFill>
                <a:latin typeface="Ubuntu"/>
                <a:ea typeface="Ubuntu"/>
                <a:cs typeface="Ubuntu"/>
                <a:sym typeface="Ubuntu"/>
              </a:rPr>
              <a:t>MFCC </a:t>
            </a:r>
            <a:r>
              <a:rPr b="1" lang="en-US" sz="2799">
                <a:solidFill>
                  <a:srgbClr val="2B2C30"/>
                </a:solidFill>
                <a:latin typeface="Ubuntu"/>
                <a:ea typeface="Ubuntu"/>
                <a:cs typeface="Ubuntu"/>
                <a:sym typeface="Ubuntu"/>
              </a:rPr>
              <a:t>(137 features)</a:t>
            </a:r>
            <a:endParaRPr b="1">
              <a:latin typeface="Ubuntu"/>
              <a:ea typeface="Ubuntu"/>
              <a:cs typeface="Ubuntu"/>
              <a:sym typeface="Ubuntu"/>
            </a:endParaRPr>
          </a:p>
          <a:p>
            <a:pPr indent="-302260" lvl="1" marL="604519" marR="0" rtl="0" algn="l">
              <a:lnSpc>
                <a:spcPct val="187031"/>
              </a:lnSpc>
              <a:spcBef>
                <a:spcPts val="0"/>
              </a:spcBef>
              <a:spcAft>
                <a:spcPts val="0"/>
              </a:spcAft>
              <a:buClr>
                <a:srgbClr val="2B2C30"/>
              </a:buClr>
              <a:buSzPts val="2799"/>
              <a:buFont typeface="Ubuntu"/>
              <a:buChar char="•"/>
            </a:pPr>
            <a:r>
              <a:rPr lang="en-US" sz="2799">
                <a:solidFill>
                  <a:srgbClr val="2B2C30"/>
                </a:solidFill>
                <a:latin typeface="Ubuntu"/>
                <a:ea typeface="Ubuntu"/>
                <a:cs typeface="Ubuntu"/>
                <a:sym typeface="Ubuntu"/>
              </a:rPr>
              <a:t>Text Features </a:t>
            </a:r>
            <a:r>
              <a:rPr b="1" lang="en-US" sz="2799">
                <a:solidFill>
                  <a:srgbClr val="2B2C30"/>
                </a:solidFill>
                <a:latin typeface="Ubuntu"/>
                <a:ea typeface="Ubuntu"/>
                <a:cs typeface="Ubuntu"/>
                <a:sym typeface="Ubuntu"/>
              </a:rPr>
              <a:t>(2 features)</a:t>
            </a:r>
            <a:endParaRPr b="1">
              <a:latin typeface="Ubuntu"/>
              <a:ea typeface="Ubuntu"/>
              <a:cs typeface="Ubuntu"/>
              <a:sym typeface="Ubuntu"/>
            </a:endParaRPr>
          </a:p>
          <a:p>
            <a:pPr indent="-302260" lvl="1" marL="604519" marR="0" rtl="0" algn="l">
              <a:lnSpc>
                <a:spcPct val="187031"/>
              </a:lnSpc>
              <a:spcBef>
                <a:spcPts val="0"/>
              </a:spcBef>
              <a:spcAft>
                <a:spcPts val="0"/>
              </a:spcAft>
              <a:buClr>
                <a:srgbClr val="2B2C30"/>
              </a:buClr>
              <a:buSzPts val="2799"/>
              <a:buFont typeface="Ubuntu"/>
              <a:buChar char="•"/>
            </a:pPr>
            <a:r>
              <a:rPr lang="en-US" sz="2799">
                <a:solidFill>
                  <a:srgbClr val="2B2C30"/>
                </a:solidFill>
                <a:latin typeface="Ubuntu"/>
                <a:ea typeface="Ubuntu"/>
                <a:cs typeface="Ubuntu"/>
                <a:sym typeface="Ubuntu"/>
              </a:rPr>
              <a:t>Ground Truth</a:t>
            </a:r>
            <a:r>
              <a:rPr i="0" lang="en-US" sz="2799" u="none" cap="none" strike="noStrike">
                <a:solidFill>
                  <a:srgbClr val="2B2C30"/>
                </a:solidFill>
                <a:latin typeface="Ubuntu"/>
                <a:ea typeface="Ubuntu"/>
                <a:cs typeface="Ubuntu"/>
                <a:sym typeface="Ubuntu"/>
              </a:rPr>
              <a:t> </a:t>
            </a:r>
            <a:r>
              <a:rPr b="1" i="0" lang="en-US" sz="2799" u="none" cap="none" strike="noStrike">
                <a:solidFill>
                  <a:srgbClr val="2B2C30"/>
                </a:solidFill>
                <a:latin typeface="Ubuntu"/>
                <a:ea typeface="Ubuntu"/>
                <a:cs typeface="Ubuntu"/>
                <a:sym typeface="Ubuntu"/>
              </a:rPr>
              <a:t>(4 features)</a:t>
            </a:r>
            <a:endParaRPr b="1">
              <a:latin typeface="Ubuntu"/>
              <a:ea typeface="Ubuntu"/>
              <a:cs typeface="Ubuntu"/>
              <a:sym typeface="Ubuntu"/>
            </a:endParaRPr>
          </a:p>
          <a:p>
            <a:pPr indent="-302260" lvl="1" marL="604518" marR="0" rtl="0" algn="l">
              <a:lnSpc>
                <a:spcPct val="187031"/>
              </a:lnSpc>
              <a:spcBef>
                <a:spcPts val="0"/>
              </a:spcBef>
              <a:spcAft>
                <a:spcPts val="0"/>
              </a:spcAft>
              <a:buClr>
                <a:srgbClr val="2B2C30"/>
              </a:buClr>
              <a:buSzPts val="2799"/>
              <a:buFont typeface="Ubuntu"/>
              <a:buChar char="•"/>
            </a:pPr>
            <a:r>
              <a:rPr lang="en-US" sz="2799">
                <a:solidFill>
                  <a:srgbClr val="2B2C30"/>
                </a:solidFill>
                <a:latin typeface="Ubuntu"/>
                <a:ea typeface="Ubuntu"/>
                <a:cs typeface="Ubuntu"/>
                <a:sym typeface="Ubuntu"/>
              </a:rPr>
              <a:t>MFCC top 5 </a:t>
            </a:r>
            <a:r>
              <a:rPr b="1" lang="en-US" sz="2799">
                <a:solidFill>
                  <a:srgbClr val="2B2C30"/>
                </a:solidFill>
                <a:latin typeface="Ubuntu"/>
                <a:ea typeface="Ubuntu"/>
                <a:cs typeface="Ubuntu"/>
                <a:sym typeface="Ubuntu"/>
              </a:rPr>
              <a:t>(5 features)</a:t>
            </a:r>
            <a:endParaRPr b="1" sz="2799">
              <a:solidFill>
                <a:srgbClr val="2B2C30"/>
              </a:solidFill>
              <a:latin typeface="Ubuntu"/>
              <a:ea typeface="Ubuntu"/>
              <a:cs typeface="Ubuntu"/>
              <a:sym typeface="Ubuntu"/>
            </a:endParaRPr>
          </a:p>
          <a:p>
            <a:pPr indent="-302260" lvl="1" marL="604519" marR="0" rtl="0" algn="l">
              <a:lnSpc>
                <a:spcPct val="187031"/>
              </a:lnSpc>
              <a:spcBef>
                <a:spcPts val="0"/>
              </a:spcBef>
              <a:spcAft>
                <a:spcPts val="0"/>
              </a:spcAft>
              <a:buClr>
                <a:srgbClr val="2B2C30"/>
              </a:buClr>
              <a:buSzPts val="2799"/>
              <a:buFont typeface="Ubuntu"/>
              <a:buChar char="•"/>
            </a:pPr>
            <a:r>
              <a:rPr lang="en-US" sz="2799">
                <a:solidFill>
                  <a:srgbClr val="2B2C30"/>
                </a:solidFill>
                <a:latin typeface="Ubuntu"/>
                <a:ea typeface="Ubuntu"/>
                <a:cs typeface="Ubuntu"/>
                <a:sym typeface="Ubuntu"/>
              </a:rPr>
              <a:t>MFCC top 10 </a:t>
            </a:r>
            <a:r>
              <a:rPr b="1" lang="en-US" sz="2799">
                <a:solidFill>
                  <a:srgbClr val="2B2C30"/>
                </a:solidFill>
                <a:latin typeface="Ubuntu"/>
                <a:ea typeface="Ubuntu"/>
                <a:cs typeface="Ubuntu"/>
                <a:sym typeface="Ubuntu"/>
              </a:rPr>
              <a:t>(10 features)</a:t>
            </a:r>
            <a:endParaRPr b="1" sz="2799">
              <a:solidFill>
                <a:srgbClr val="2B2C30"/>
              </a:solidFill>
              <a:latin typeface="Ubuntu"/>
              <a:ea typeface="Ubuntu"/>
              <a:cs typeface="Ubuntu"/>
              <a:sym typeface="Ubuntu"/>
            </a:endParaRPr>
          </a:p>
          <a:p>
            <a:pPr indent="-302260" lvl="1" marL="604518" marR="0" rtl="0" algn="l">
              <a:lnSpc>
                <a:spcPct val="187031"/>
              </a:lnSpc>
              <a:spcBef>
                <a:spcPts val="0"/>
              </a:spcBef>
              <a:spcAft>
                <a:spcPts val="0"/>
              </a:spcAft>
              <a:buClr>
                <a:srgbClr val="2B2C30"/>
              </a:buClr>
              <a:buSzPts val="2799"/>
              <a:buFont typeface="Arial"/>
              <a:buChar char="•"/>
            </a:pPr>
            <a:r>
              <a:rPr b="1" i="1" lang="en-US" sz="2799">
                <a:solidFill>
                  <a:srgbClr val="2B2C30"/>
                </a:solidFill>
                <a:latin typeface="Ubuntu"/>
                <a:ea typeface="Ubuntu"/>
                <a:cs typeface="Ubuntu"/>
                <a:sym typeface="Ubuntu"/>
              </a:rPr>
              <a:t>fuse</a:t>
            </a:r>
            <a:r>
              <a:rPr lang="en-US" sz="2799">
                <a:solidFill>
                  <a:srgbClr val="2B2C30"/>
                </a:solidFill>
                <a:latin typeface="Ubuntu"/>
                <a:ea typeface="Ubuntu"/>
                <a:cs typeface="Ubuntu"/>
                <a:sym typeface="Ubuntu"/>
              </a:rPr>
              <a:t>(MFCC top 5 + Text Features + Ground Truth) </a:t>
            </a:r>
            <a:r>
              <a:rPr b="1" lang="en-US" sz="2799">
                <a:solidFill>
                  <a:srgbClr val="2B2C30"/>
                </a:solidFill>
                <a:latin typeface="Ubuntu"/>
                <a:ea typeface="Ubuntu"/>
                <a:cs typeface="Ubuntu"/>
                <a:sym typeface="Ubuntu"/>
              </a:rPr>
              <a:t>(5 + 3 + 4 features)</a:t>
            </a:r>
            <a:endParaRPr b="1" sz="2799">
              <a:solidFill>
                <a:srgbClr val="2B2C30"/>
              </a:solidFill>
              <a:latin typeface="Ubuntu"/>
              <a:ea typeface="Ubuntu"/>
              <a:cs typeface="Ubuntu"/>
              <a:sym typeface="Ubuntu"/>
            </a:endParaRPr>
          </a:p>
          <a:p>
            <a:pPr indent="0" lvl="0" marL="0" marR="0" rtl="0" algn="l">
              <a:lnSpc>
                <a:spcPct val="187031"/>
              </a:lnSpc>
              <a:spcBef>
                <a:spcPts val="0"/>
              </a:spcBef>
              <a:spcAft>
                <a:spcPts val="0"/>
              </a:spcAft>
              <a:buNone/>
            </a:pPr>
            <a:r>
              <a:t/>
            </a:r>
            <a:endParaRPr b="1" sz="2799">
              <a:solidFill>
                <a:srgbClr val="2B2C30"/>
              </a:solidFill>
              <a:latin typeface="Ubuntu"/>
              <a:ea typeface="Ubuntu"/>
              <a:cs typeface="Ubuntu"/>
              <a:sym typeface="Ubuntu"/>
            </a:endParaRPr>
          </a:p>
          <a:p>
            <a:pPr indent="0" lvl="0" marL="0" marR="0" rtl="0" algn="l">
              <a:lnSpc>
                <a:spcPct val="187031"/>
              </a:lnSpc>
              <a:spcBef>
                <a:spcPts val="0"/>
              </a:spcBef>
              <a:spcAft>
                <a:spcPts val="0"/>
              </a:spcAft>
              <a:buNone/>
            </a:pPr>
            <a:r>
              <a:rPr i="1" lang="en-US" sz="2799">
                <a:solidFill>
                  <a:srgbClr val="2B2C30"/>
                </a:solidFill>
                <a:latin typeface="Ubuntu"/>
                <a:ea typeface="Ubuntu"/>
                <a:cs typeface="Ubuntu"/>
                <a:sym typeface="Ubuntu"/>
              </a:rPr>
              <a:t>όλα τα dataframes έγιναν extract σε csv για εύκολη επαναχρησιμοποίηση στους classifiers.</a:t>
            </a:r>
            <a:endParaRPr i="1" sz="2799">
              <a:solidFill>
                <a:srgbClr val="2B2C30"/>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78" name="Shape 178"/>
        <p:cNvGrpSpPr/>
        <p:nvPr/>
      </p:nvGrpSpPr>
      <p:grpSpPr>
        <a:xfrm>
          <a:off x="0" y="0"/>
          <a:ext cx="0" cy="0"/>
          <a:chOff x="0" y="0"/>
          <a:chExt cx="0" cy="0"/>
        </a:xfrm>
      </p:grpSpPr>
      <p:sp>
        <p:nvSpPr>
          <p:cNvPr id="179" name="Google Shape;179;p21"/>
          <p:cNvSpPr txBox="1"/>
          <p:nvPr/>
        </p:nvSpPr>
        <p:spPr>
          <a:xfrm>
            <a:off x="1006871" y="942975"/>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VARIANCE CAPTURE AND </a:t>
            </a:r>
            <a:r>
              <a:rPr b="1" lang="en-US" sz="3714">
                <a:solidFill>
                  <a:srgbClr val="2B2C30"/>
                </a:solidFill>
                <a:latin typeface="Public Sans"/>
                <a:ea typeface="Public Sans"/>
                <a:cs typeface="Public Sans"/>
                <a:sym typeface="Public Sans"/>
              </a:rPr>
              <a:t>SCATTER PLOTS</a:t>
            </a:r>
            <a:endParaRPr/>
          </a:p>
        </p:txBody>
      </p:sp>
      <p:cxnSp>
        <p:nvCxnSpPr>
          <p:cNvPr id="180" name="Google Shape;180;p21"/>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sp>
        <p:nvSpPr>
          <p:cNvPr id="181" name="Google Shape;181;p21"/>
          <p:cNvSpPr txBox="1"/>
          <p:nvPr/>
        </p:nvSpPr>
        <p:spPr>
          <a:xfrm>
            <a:off x="9360287" y="2227065"/>
            <a:ext cx="7877100" cy="21540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t/>
            </a:r>
            <a:endParaRPr/>
          </a:p>
        </p:txBody>
      </p:sp>
      <p:pic>
        <p:nvPicPr>
          <p:cNvPr id="182" name="Google Shape;182;p21"/>
          <p:cNvPicPr preferRelativeResize="0"/>
          <p:nvPr/>
        </p:nvPicPr>
        <p:blipFill>
          <a:blip r:embed="rId3">
            <a:alphaModFix/>
          </a:blip>
          <a:stretch>
            <a:fillRect/>
          </a:stretch>
        </p:blipFill>
        <p:spPr>
          <a:xfrm>
            <a:off x="1037813" y="2227075"/>
            <a:ext cx="7621526" cy="5416242"/>
          </a:xfrm>
          <a:prstGeom prst="rect">
            <a:avLst/>
          </a:prstGeom>
          <a:noFill/>
          <a:ln>
            <a:noFill/>
          </a:ln>
        </p:spPr>
      </p:pic>
      <p:pic>
        <p:nvPicPr>
          <p:cNvPr id="183" name="Google Shape;183;p21"/>
          <p:cNvPicPr preferRelativeResize="0"/>
          <p:nvPr/>
        </p:nvPicPr>
        <p:blipFill>
          <a:blip r:embed="rId4">
            <a:alphaModFix/>
          </a:blip>
          <a:stretch>
            <a:fillRect/>
          </a:stretch>
        </p:blipFill>
        <p:spPr>
          <a:xfrm>
            <a:off x="9815887" y="2227075"/>
            <a:ext cx="7443425" cy="5416250"/>
          </a:xfrm>
          <a:prstGeom prst="rect">
            <a:avLst/>
          </a:prstGeom>
          <a:noFill/>
          <a:ln>
            <a:noFill/>
          </a:ln>
        </p:spPr>
      </p:pic>
      <p:sp>
        <p:nvSpPr>
          <p:cNvPr id="184" name="Google Shape;184;p21"/>
          <p:cNvSpPr txBox="1"/>
          <p:nvPr/>
        </p:nvSpPr>
        <p:spPr>
          <a:xfrm>
            <a:off x="1064675" y="7941850"/>
            <a:ext cx="7567800" cy="2071800"/>
          </a:xfrm>
          <a:prstGeom prst="rect">
            <a:avLst/>
          </a:prstGeom>
          <a:noFill/>
          <a:ln>
            <a:noFill/>
          </a:ln>
        </p:spPr>
        <p:txBody>
          <a:bodyPr anchorCtr="0" anchor="t" bIns="91425" lIns="91425" spcFirstLastPara="1" rIns="91425" wrap="square" tIns="91425">
            <a:noAutofit/>
          </a:bodyPr>
          <a:lstStyle/>
          <a:p>
            <a:pPr indent="0" lvl="0" marL="914400" rtl="0" algn="l">
              <a:lnSpc>
                <a:spcPct val="187031"/>
              </a:lnSpc>
              <a:spcBef>
                <a:spcPts val="0"/>
              </a:spcBef>
              <a:spcAft>
                <a:spcPts val="0"/>
              </a:spcAft>
              <a:buNone/>
            </a:pPr>
            <a:r>
              <a:rPr b="1" i="1" lang="en-US" sz="2799">
                <a:solidFill>
                  <a:srgbClr val="2B2C30"/>
                </a:solidFill>
                <a:latin typeface="Ubuntu"/>
                <a:ea typeface="Ubuntu"/>
                <a:cs typeface="Ubuntu"/>
                <a:sym typeface="Ubuntu"/>
              </a:rPr>
              <a:t>fuse</a:t>
            </a:r>
            <a:r>
              <a:rPr lang="en-US" sz="2799">
                <a:solidFill>
                  <a:srgbClr val="2B2C30"/>
                </a:solidFill>
                <a:latin typeface="Ubuntu"/>
                <a:ea typeface="Ubuntu"/>
                <a:cs typeface="Ubuntu"/>
                <a:sym typeface="Ubuntu"/>
              </a:rPr>
              <a:t>(MFCC + Text Features + Ground Truth) </a:t>
            </a:r>
            <a:r>
              <a:rPr b="1" i="1" lang="en-US" sz="2799">
                <a:solidFill>
                  <a:srgbClr val="2B2C30"/>
                </a:solidFill>
                <a:latin typeface="Ubuntu"/>
                <a:ea typeface="Ubuntu"/>
                <a:cs typeface="Ubuntu"/>
                <a:sym typeface="Ubuntu"/>
              </a:rPr>
              <a:t> </a:t>
            </a:r>
            <a:r>
              <a:rPr b="1" lang="en-US" sz="2799">
                <a:solidFill>
                  <a:srgbClr val="2B2C30"/>
                </a:solidFill>
                <a:latin typeface="Ubuntu"/>
                <a:ea typeface="Ubuntu"/>
                <a:cs typeface="Ubuntu"/>
                <a:sym typeface="Ubuntu"/>
              </a:rPr>
              <a:t>(137 + 2 + 4 features)</a:t>
            </a:r>
            <a:endParaRPr b="1">
              <a:solidFill>
                <a:schemeClr val="dk1"/>
              </a:solidFill>
              <a:latin typeface="Ubuntu"/>
              <a:ea typeface="Ubuntu"/>
              <a:cs typeface="Ubuntu"/>
              <a:sym typeface="Ubuntu"/>
            </a:endParaRPr>
          </a:p>
          <a:p>
            <a:pPr indent="0" lvl="0" marL="914400" rtl="0" algn="l">
              <a:lnSpc>
                <a:spcPct val="187031"/>
              </a:lnSpc>
              <a:spcBef>
                <a:spcPts val="0"/>
              </a:spcBef>
              <a:spcAft>
                <a:spcPts val="0"/>
              </a:spcAft>
              <a:buNone/>
            </a:pPr>
            <a:r>
              <a:t/>
            </a:r>
            <a:endParaRPr b="1" i="1" sz="2799">
              <a:solidFill>
                <a:srgbClr val="2B2C30"/>
              </a:solidFill>
              <a:latin typeface="Ubuntu"/>
              <a:ea typeface="Ubuntu"/>
              <a:cs typeface="Ubuntu"/>
              <a:sym typeface="Ubuntu"/>
            </a:endParaRPr>
          </a:p>
        </p:txBody>
      </p:sp>
      <p:sp>
        <p:nvSpPr>
          <p:cNvPr id="185" name="Google Shape;185;p21"/>
          <p:cNvSpPr txBox="1"/>
          <p:nvPr/>
        </p:nvSpPr>
        <p:spPr>
          <a:xfrm>
            <a:off x="9753688" y="7941850"/>
            <a:ext cx="7567800" cy="2071800"/>
          </a:xfrm>
          <a:prstGeom prst="rect">
            <a:avLst/>
          </a:prstGeom>
          <a:noFill/>
          <a:ln>
            <a:noFill/>
          </a:ln>
        </p:spPr>
        <p:txBody>
          <a:bodyPr anchorCtr="0" anchor="t" bIns="91425" lIns="91425" spcFirstLastPara="1" rIns="91425" wrap="square" tIns="91425">
            <a:noAutofit/>
          </a:bodyPr>
          <a:lstStyle/>
          <a:p>
            <a:pPr indent="0" lvl="0" marL="914400" rtl="0" algn="l">
              <a:lnSpc>
                <a:spcPct val="187031"/>
              </a:lnSpc>
              <a:spcBef>
                <a:spcPts val="0"/>
              </a:spcBef>
              <a:spcAft>
                <a:spcPts val="0"/>
              </a:spcAft>
              <a:buNone/>
            </a:pPr>
            <a:r>
              <a:rPr b="1" i="1" lang="en-US" sz="2799">
                <a:solidFill>
                  <a:srgbClr val="2B2C30"/>
                </a:solidFill>
                <a:latin typeface="Ubuntu"/>
                <a:ea typeface="Ubuntu"/>
                <a:cs typeface="Ubuntu"/>
                <a:sym typeface="Ubuntu"/>
              </a:rPr>
              <a:t>fuse</a:t>
            </a:r>
            <a:r>
              <a:rPr lang="en-US" sz="2799">
                <a:solidFill>
                  <a:srgbClr val="2B2C30"/>
                </a:solidFill>
                <a:latin typeface="Ubuntu"/>
                <a:ea typeface="Ubuntu"/>
                <a:cs typeface="Ubuntu"/>
                <a:sym typeface="Ubuntu"/>
              </a:rPr>
              <a:t>(MFCC top 5 + Text Features + Ground Truth) </a:t>
            </a:r>
            <a:r>
              <a:rPr b="1" lang="en-US" sz="2799">
                <a:solidFill>
                  <a:srgbClr val="2B2C30"/>
                </a:solidFill>
                <a:latin typeface="Ubuntu"/>
                <a:ea typeface="Ubuntu"/>
                <a:cs typeface="Ubuntu"/>
                <a:sym typeface="Ubuntu"/>
              </a:rPr>
              <a:t>(5 + 3 + 4 features)</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