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83"/>
    <p:restoredTop sz="96149"/>
  </p:normalViewPr>
  <p:slideViewPr>
    <p:cSldViewPr snapToGrid="0">
      <p:cViewPr>
        <p:scale>
          <a:sx n="110" d="100"/>
          <a:sy n="110" d="100"/>
        </p:scale>
        <p:origin x="664"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1/15/24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1/15/24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1/15/24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1/15/24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1/15/24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ECA5A-3CA8-CA12-D6F9-8B160BDCE652}"/>
              </a:ext>
            </a:extLst>
          </p:cNvPr>
          <p:cNvSpPr>
            <a:spLocks noGrp="1"/>
          </p:cNvSpPr>
          <p:nvPr>
            <p:ph type="ctrTitle"/>
          </p:nvPr>
        </p:nvSpPr>
        <p:spPr/>
        <p:txBody>
          <a:bodyPr/>
          <a:lstStyle/>
          <a:p>
            <a:r>
              <a:rPr lang="en-US" dirty="0"/>
              <a:t>Big mountain resort </a:t>
            </a:r>
          </a:p>
        </p:txBody>
      </p:sp>
      <p:sp>
        <p:nvSpPr>
          <p:cNvPr id="3" name="Subtitle 2">
            <a:extLst>
              <a:ext uri="{FF2B5EF4-FFF2-40B4-BE49-F238E27FC236}">
                <a16:creationId xmlns:a16="http://schemas.microsoft.com/office/drawing/2014/main" id="{8FEF85C9-BE97-6AAD-01A2-58C3D8D05D53}"/>
              </a:ext>
            </a:extLst>
          </p:cNvPr>
          <p:cNvSpPr>
            <a:spLocks noGrp="1"/>
          </p:cNvSpPr>
          <p:nvPr>
            <p:ph type="subTitle" idx="1"/>
          </p:nvPr>
        </p:nvSpPr>
        <p:spPr/>
        <p:txBody>
          <a:bodyPr/>
          <a:lstStyle/>
          <a:p>
            <a:r>
              <a:rPr lang="en-US" dirty="0"/>
              <a:t>Market Study – Executive Presentation</a:t>
            </a:r>
          </a:p>
        </p:txBody>
      </p:sp>
    </p:spTree>
    <p:extLst>
      <p:ext uri="{BB962C8B-B14F-4D97-AF65-F5344CB8AC3E}">
        <p14:creationId xmlns:p14="http://schemas.microsoft.com/office/powerpoint/2010/main" val="148042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A968B-79C1-B2E8-DF50-6E5043CF8A6F}"/>
              </a:ext>
            </a:extLst>
          </p:cNvPr>
          <p:cNvSpPr>
            <a:spLocks noGrp="1"/>
          </p:cNvSpPr>
          <p:nvPr>
            <p:ph type="title"/>
          </p:nvPr>
        </p:nvSpPr>
        <p:spPr/>
        <p:txBody>
          <a:bodyPr/>
          <a:lstStyle/>
          <a:p>
            <a:r>
              <a:rPr lang="en-US" dirty="0"/>
              <a:t>4. Summary and conclusion</a:t>
            </a:r>
          </a:p>
        </p:txBody>
      </p:sp>
      <p:sp>
        <p:nvSpPr>
          <p:cNvPr id="3" name="Text Placeholder 2">
            <a:extLst>
              <a:ext uri="{FF2B5EF4-FFF2-40B4-BE49-F238E27FC236}">
                <a16:creationId xmlns:a16="http://schemas.microsoft.com/office/drawing/2014/main" id="{E860318B-31C1-9FC5-88BF-CB4AC613DDA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33880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7D61A-C4E7-9FDC-28C9-B734B1B60C08}"/>
              </a:ext>
            </a:extLst>
          </p:cNvPr>
          <p:cNvSpPr>
            <a:spLocks noGrp="1"/>
          </p:cNvSpPr>
          <p:nvPr>
            <p:ph type="title"/>
          </p:nvPr>
        </p:nvSpPr>
        <p:spPr>
          <a:xfrm>
            <a:off x="784743" y="500605"/>
            <a:ext cx="7583753" cy="820169"/>
          </a:xfrm>
        </p:spPr>
        <p:txBody>
          <a:bodyPr>
            <a:normAutofit/>
          </a:bodyPr>
          <a:lstStyle/>
          <a:p>
            <a:r>
              <a:rPr lang="en-US" dirty="0"/>
              <a:t>4. Summary and conclusion</a:t>
            </a:r>
          </a:p>
        </p:txBody>
      </p:sp>
      <p:sp>
        <p:nvSpPr>
          <p:cNvPr id="3" name="Content Placeholder 2">
            <a:extLst>
              <a:ext uri="{FF2B5EF4-FFF2-40B4-BE49-F238E27FC236}">
                <a16:creationId xmlns:a16="http://schemas.microsoft.com/office/drawing/2014/main" id="{092F3C66-A818-94B6-A9E8-417561F9E55E}"/>
              </a:ext>
            </a:extLst>
          </p:cNvPr>
          <p:cNvSpPr>
            <a:spLocks noGrp="1"/>
          </p:cNvSpPr>
          <p:nvPr>
            <p:ph idx="1"/>
          </p:nvPr>
        </p:nvSpPr>
        <p:spPr>
          <a:xfrm>
            <a:off x="784742" y="1386252"/>
            <a:ext cx="11197585" cy="1157469"/>
          </a:xfrm>
        </p:spPr>
        <p:txBody>
          <a:bodyPr>
            <a:normAutofit/>
          </a:bodyPr>
          <a:lstStyle/>
          <a:p>
            <a:r>
              <a:rPr lang="en-US" dirty="0"/>
              <a:t>4. Summary </a:t>
            </a:r>
          </a:p>
          <a:p>
            <a:pPr marL="0" indent="0">
              <a:buNone/>
            </a:pPr>
            <a:r>
              <a:rPr lang="en-US" sz="1400" dirty="0"/>
              <a:t>Our model predicted that Big Mountain Resort market position is very strong in comparison with all other resorts, which resulted in a modelled price of $95.88 (compared to actual price of $81.00), even with the mean absolute error of $10.36, there is still room for price increase. </a:t>
            </a:r>
          </a:p>
        </p:txBody>
      </p:sp>
      <p:pic>
        <p:nvPicPr>
          <p:cNvPr id="11" name="Picture 10" descr="A graph with blue lines and numbers&#10;&#10;Description automatically generated">
            <a:extLst>
              <a:ext uri="{FF2B5EF4-FFF2-40B4-BE49-F238E27FC236}">
                <a16:creationId xmlns:a16="http://schemas.microsoft.com/office/drawing/2014/main" id="{D36AEDB2-3ECA-C840-BDE2-D79E11A6F9C4}"/>
              </a:ext>
            </a:extLst>
          </p:cNvPr>
          <p:cNvPicPr>
            <a:picLocks noChangeAspect="1"/>
          </p:cNvPicPr>
          <p:nvPr/>
        </p:nvPicPr>
        <p:blipFill>
          <a:blip r:embed="rId2"/>
          <a:stretch>
            <a:fillRect/>
          </a:stretch>
        </p:blipFill>
        <p:spPr>
          <a:xfrm>
            <a:off x="7360639" y="2496458"/>
            <a:ext cx="2258758" cy="2705100"/>
          </a:xfrm>
          <a:prstGeom prst="rect">
            <a:avLst/>
          </a:prstGeom>
          <a:ln>
            <a:noFill/>
          </a:ln>
          <a:effectLst/>
        </p:spPr>
      </p:pic>
      <p:pic>
        <p:nvPicPr>
          <p:cNvPr id="13" name="Picture 12" descr="A graph with blue lines and dots&#10;&#10;Description automatically generated">
            <a:extLst>
              <a:ext uri="{FF2B5EF4-FFF2-40B4-BE49-F238E27FC236}">
                <a16:creationId xmlns:a16="http://schemas.microsoft.com/office/drawing/2014/main" id="{4EA84DA2-96EB-D95A-9776-480494B55685}"/>
              </a:ext>
            </a:extLst>
          </p:cNvPr>
          <p:cNvPicPr>
            <a:picLocks noChangeAspect="1"/>
          </p:cNvPicPr>
          <p:nvPr/>
        </p:nvPicPr>
        <p:blipFill>
          <a:blip r:embed="rId3"/>
          <a:stretch>
            <a:fillRect/>
          </a:stretch>
        </p:blipFill>
        <p:spPr>
          <a:xfrm>
            <a:off x="9746719" y="2496458"/>
            <a:ext cx="2258758" cy="2705100"/>
          </a:xfrm>
          <a:prstGeom prst="rect">
            <a:avLst/>
          </a:prstGeom>
          <a:ln>
            <a:noFill/>
          </a:ln>
          <a:effectLst/>
        </p:spPr>
      </p:pic>
      <p:sp>
        <p:nvSpPr>
          <p:cNvPr id="15" name="TextBox 14">
            <a:extLst>
              <a:ext uri="{FF2B5EF4-FFF2-40B4-BE49-F238E27FC236}">
                <a16:creationId xmlns:a16="http://schemas.microsoft.com/office/drawing/2014/main" id="{AC3E5EF9-587C-C942-D6D5-7C379C8DC14B}"/>
              </a:ext>
            </a:extLst>
          </p:cNvPr>
          <p:cNvSpPr txBox="1"/>
          <p:nvPr/>
        </p:nvSpPr>
        <p:spPr>
          <a:xfrm>
            <a:off x="784743" y="2463869"/>
            <a:ext cx="6552746" cy="4188454"/>
          </a:xfrm>
          <a:prstGeom prst="rect">
            <a:avLst/>
          </a:prstGeom>
          <a:noFill/>
        </p:spPr>
        <p:txBody>
          <a:bodyPr wrap="square" rtlCol="0">
            <a:spAutoFit/>
          </a:bodyPr>
          <a:lstStyle/>
          <a:p>
            <a:pPr marL="384048" indent="-384048" defTabSz="914400">
              <a:lnSpc>
                <a:spcPct val="94000"/>
              </a:lnSpc>
              <a:spcBef>
                <a:spcPts val="1000"/>
              </a:spcBef>
              <a:spcAft>
                <a:spcPts val="200"/>
              </a:spcAft>
              <a:buFont typeface="Franklin Gothic Book" panose="020B0503020102020204" pitchFamily="34" charset="0"/>
              <a:buChar char="■"/>
            </a:pPr>
            <a:r>
              <a:rPr lang="en-US" sz="2000" dirty="0">
                <a:solidFill>
                  <a:schemeClr val="tx2"/>
                </a:solidFill>
              </a:rPr>
              <a:t>4.1 Conclusion</a:t>
            </a:r>
          </a:p>
          <a:p>
            <a:pPr defTabSz="914400">
              <a:lnSpc>
                <a:spcPct val="94000"/>
              </a:lnSpc>
              <a:spcBef>
                <a:spcPts val="1000"/>
              </a:spcBef>
              <a:spcAft>
                <a:spcPts val="200"/>
              </a:spcAft>
            </a:pPr>
            <a:r>
              <a:rPr lang="en-US" sz="1400" dirty="0">
                <a:solidFill>
                  <a:schemeClr val="tx2"/>
                </a:solidFill>
              </a:rPr>
              <a:t>Our model is recommending to Big Mountain Resort executives the following:</a:t>
            </a:r>
          </a:p>
          <a:p>
            <a:pPr marL="342900" indent="-342900" defTabSz="914400">
              <a:lnSpc>
                <a:spcPct val="94000"/>
              </a:lnSpc>
              <a:spcBef>
                <a:spcPts val="1000"/>
              </a:spcBef>
              <a:spcAft>
                <a:spcPts val="200"/>
              </a:spcAft>
              <a:buFont typeface="+mj-lt"/>
              <a:buAutoNum type="arabicPeriod"/>
            </a:pPr>
            <a:r>
              <a:rPr lang="en-US" sz="1400" dirty="0">
                <a:solidFill>
                  <a:schemeClr val="tx2"/>
                </a:solidFill>
              </a:rPr>
              <a:t>Closing one run makes no difference. Closing 2 and 3 successively reduces support for ticket price and so revenue. If Big Mountain closes 3 runs, it seems they may as well closes 4 or 5 as there's no further loss in ticket price. Increasing the closures down to 6 or more leads to a large drop. </a:t>
            </a:r>
          </a:p>
          <a:p>
            <a:pPr marL="342900" indent="-342900" defTabSz="914400">
              <a:lnSpc>
                <a:spcPct val="94000"/>
              </a:lnSpc>
              <a:spcBef>
                <a:spcPts val="1000"/>
              </a:spcBef>
              <a:spcAft>
                <a:spcPts val="200"/>
              </a:spcAft>
              <a:buFont typeface="+mj-lt"/>
              <a:buAutoNum type="arabicPeriod"/>
            </a:pPr>
            <a:r>
              <a:rPr lang="en-US" sz="1400" dirty="0">
                <a:solidFill>
                  <a:schemeClr val="tx2"/>
                </a:solidFill>
              </a:rPr>
              <a:t>In the scenario where Big Mountain Resort adds an additional run with an increase of the vertical drop by 150 ft, and installing an additional chair lift, the model increases support for ticket price increase by $1.61, over the season, this could be expected to amount roughly ~2.75 MM.</a:t>
            </a:r>
          </a:p>
          <a:p>
            <a:pPr marL="342900" indent="-342900" defTabSz="914400">
              <a:lnSpc>
                <a:spcPct val="94000"/>
              </a:lnSpc>
              <a:spcBef>
                <a:spcPts val="1000"/>
              </a:spcBef>
              <a:spcAft>
                <a:spcPts val="200"/>
              </a:spcAft>
              <a:buFont typeface="+mj-lt"/>
              <a:buAutoNum type="arabicPeriod"/>
            </a:pPr>
            <a:r>
              <a:rPr lang="en-US" sz="1400" dirty="0">
                <a:solidFill>
                  <a:schemeClr val="tx2"/>
                </a:solidFill>
              </a:rPr>
              <a:t>In the third scenario, the resort additionally increases the snow-covered area by 2 acres, this such increase resulted in an insignificant price increase. Therefore, the model doesn’t not support for this scenario.</a:t>
            </a:r>
          </a:p>
          <a:p>
            <a:pPr marL="342900" indent="-342900" defTabSz="914400">
              <a:lnSpc>
                <a:spcPct val="94000"/>
              </a:lnSpc>
              <a:spcBef>
                <a:spcPts val="1000"/>
              </a:spcBef>
              <a:spcAft>
                <a:spcPts val="200"/>
              </a:spcAft>
              <a:buFont typeface="+mj-lt"/>
              <a:buAutoNum type="arabicPeriod"/>
            </a:pPr>
            <a:r>
              <a:rPr lang="en-US" sz="1400" dirty="0">
                <a:solidFill>
                  <a:schemeClr val="tx2"/>
                </a:solidFill>
              </a:rPr>
              <a:t>The 4</a:t>
            </a:r>
            <a:r>
              <a:rPr lang="en-US" sz="1400" baseline="30000" dirty="0">
                <a:solidFill>
                  <a:schemeClr val="tx2"/>
                </a:solidFill>
              </a:rPr>
              <a:t>th</a:t>
            </a:r>
            <a:r>
              <a:rPr lang="en-US" sz="1400" dirty="0">
                <a:solidFill>
                  <a:schemeClr val="tx2"/>
                </a:solidFill>
              </a:rPr>
              <a:t> scenario, considers an increase on the longest run by 0.2 miles and adding 4 acres of snow making capabilities. The model shows no support on this scenario. </a:t>
            </a:r>
            <a:endParaRPr lang="en-US" dirty="0"/>
          </a:p>
        </p:txBody>
      </p:sp>
    </p:spTree>
    <p:extLst>
      <p:ext uri="{BB962C8B-B14F-4D97-AF65-F5344CB8AC3E}">
        <p14:creationId xmlns:p14="http://schemas.microsoft.com/office/powerpoint/2010/main" val="1348208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D9CA9-CC81-C6CF-C320-CE460A6B9637}"/>
              </a:ext>
            </a:extLst>
          </p:cNvPr>
          <p:cNvSpPr>
            <a:spLocks noGrp="1"/>
          </p:cNvSpPr>
          <p:nvPr>
            <p:ph type="title"/>
          </p:nvPr>
        </p:nvSpPr>
        <p:spPr/>
        <p:txBody>
          <a:bodyPr/>
          <a:lstStyle/>
          <a:p>
            <a:r>
              <a:rPr lang="en-US" dirty="0"/>
              <a:t>1. Problem identification</a:t>
            </a:r>
          </a:p>
        </p:txBody>
      </p:sp>
      <p:sp>
        <p:nvSpPr>
          <p:cNvPr id="3" name="Text Placeholder 2">
            <a:extLst>
              <a:ext uri="{FF2B5EF4-FFF2-40B4-BE49-F238E27FC236}">
                <a16:creationId xmlns:a16="http://schemas.microsoft.com/office/drawing/2014/main" id="{BD276406-0BDD-905E-E6F3-10CE3AA15AC4}"/>
              </a:ext>
            </a:extLst>
          </p:cNvPr>
          <p:cNvSpPr>
            <a:spLocks noGrp="1"/>
          </p:cNvSpPr>
          <p:nvPr>
            <p:ph type="body" idx="1"/>
          </p:nvPr>
        </p:nvSpPr>
        <p:spPr/>
        <p:txBody>
          <a:bodyPr/>
          <a:lstStyle/>
          <a:p>
            <a:r>
              <a:rPr lang="en-US" dirty="0"/>
              <a:t>Overview of problem statement</a:t>
            </a:r>
          </a:p>
        </p:txBody>
      </p:sp>
    </p:spTree>
    <p:extLst>
      <p:ext uri="{BB962C8B-B14F-4D97-AF65-F5344CB8AC3E}">
        <p14:creationId xmlns:p14="http://schemas.microsoft.com/office/powerpoint/2010/main" val="1222110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DC11D-64C2-C733-FC75-1DDE13CEDA53}"/>
              </a:ext>
            </a:extLst>
          </p:cNvPr>
          <p:cNvSpPr>
            <a:spLocks noGrp="1"/>
          </p:cNvSpPr>
          <p:nvPr>
            <p:ph type="title"/>
          </p:nvPr>
        </p:nvSpPr>
        <p:spPr>
          <a:xfrm>
            <a:off x="1371600" y="685801"/>
            <a:ext cx="9601200" cy="821266"/>
          </a:xfrm>
        </p:spPr>
        <p:txBody>
          <a:bodyPr/>
          <a:lstStyle/>
          <a:p>
            <a:r>
              <a:rPr lang="en-US" dirty="0"/>
              <a:t>1 Problem Identification</a:t>
            </a:r>
          </a:p>
        </p:txBody>
      </p:sp>
      <p:sp>
        <p:nvSpPr>
          <p:cNvPr id="3" name="Content Placeholder 2">
            <a:extLst>
              <a:ext uri="{FF2B5EF4-FFF2-40B4-BE49-F238E27FC236}">
                <a16:creationId xmlns:a16="http://schemas.microsoft.com/office/drawing/2014/main" id="{ECDB62B1-DFCB-553E-910E-1E551FA2A6AC}"/>
              </a:ext>
            </a:extLst>
          </p:cNvPr>
          <p:cNvSpPr>
            <a:spLocks noGrp="1"/>
          </p:cNvSpPr>
          <p:nvPr>
            <p:ph idx="1"/>
          </p:nvPr>
        </p:nvSpPr>
        <p:spPr>
          <a:xfrm>
            <a:off x="1371600" y="1507067"/>
            <a:ext cx="9601200" cy="4360333"/>
          </a:xfrm>
        </p:spPr>
        <p:txBody>
          <a:bodyPr/>
          <a:lstStyle/>
          <a:p>
            <a:r>
              <a:rPr lang="en-US" dirty="0"/>
              <a:t>1.1 Problem Statement</a:t>
            </a:r>
          </a:p>
          <a:p>
            <a:pPr marL="0" indent="0">
              <a:buNone/>
            </a:pPr>
            <a:r>
              <a:rPr lang="en-AU" sz="1400" i="0" u="none" strike="noStrike" cap="none" dirty="0">
                <a:solidFill>
                  <a:srgbClr val="000000"/>
                </a:solidFill>
                <a:latin typeface="Arial"/>
                <a:ea typeface="Arial"/>
                <a:cs typeface="Arial"/>
                <a:sym typeface="Arial"/>
              </a:rPr>
              <a:t>Big Mountain Resort wants to </a:t>
            </a:r>
            <a:r>
              <a:rPr lang="en-AU" sz="1400" dirty="0">
                <a:solidFill>
                  <a:srgbClr val="000000"/>
                </a:solidFill>
                <a:latin typeface="Arial"/>
                <a:ea typeface="Arial"/>
                <a:cs typeface="Arial"/>
                <a:sym typeface="Arial"/>
              </a:rPr>
              <a:t>analyse </a:t>
            </a:r>
            <a:r>
              <a:rPr lang="en-AU" sz="1400" i="0" u="none" strike="noStrike" cap="none" dirty="0">
                <a:solidFill>
                  <a:srgbClr val="000000"/>
                </a:solidFill>
                <a:latin typeface="Arial"/>
                <a:ea typeface="Arial"/>
                <a:cs typeface="Arial"/>
                <a:sym typeface="Arial"/>
              </a:rPr>
              <a:t>market ticket prices to better fit resort attractions and forecast future investments in infrastructure to be able to increase the ticket price while at the same time attract more skiers and riders with the new features.</a:t>
            </a:r>
          </a:p>
          <a:p>
            <a:pPr marL="0" indent="0">
              <a:buNone/>
            </a:pPr>
            <a:r>
              <a:rPr lang="en-US" sz="1400" dirty="0"/>
              <a:t>Our Criteria for success are: </a:t>
            </a:r>
          </a:p>
          <a:p>
            <a:pPr marL="171450" marR="0" lvl="0" indent="-171450" algn="l" rtl="0">
              <a:lnSpc>
                <a:spcPct val="100000"/>
              </a:lnSpc>
              <a:spcBef>
                <a:spcPts val="0"/>
              </a:spcBef>
              <a:spcAft>
                <a:spcPts val="0"/>
              </a:spcAft>
              <a:buFont typeface="Arial" panose="020B0604020202020204" pitchFamily="34" charset="0"/>
              <a:buChar char="•"/>
            </a:pPr>
            <a:r>
              <a:rPr lang="en-US" sz="1400" dirty="0"/>
              <a:t>Analyze market prices of similar resort attractions to predict the ideal ticket price for Big Mountain Resort; there is potential for a ticket price increase.</a:t>
            </a:r>
            <a:endParaRPr lang="en-AU" sz="1400" dirty="0">
              <a:sym typeface="Arial"/>
            </a:endParaRPr>
          </a:p>
          <a:p>
            <a:pPr marL="171450" marR="0" lvl="0" indent="-171450" algn="l" rtl="0">
              <a:lnSpc>
                <a:spcPct val="100000"/>
              </a:lnSpc>
              <a:spcBef>
                <a:spcPts val="0"/>
              </a:spcBef>
              <a:spcAft>
                <a:spcPts val="0"/>
              </a:spcAft>
              <a:buFont typeface="Arial" panose="020B0604020202020204" pitchFamily="34" charset="0"/>
              <a:buChar char="•"/>
            </a:pPr>
            <a:r>
              <a:rPr lang="en-AU" sz="1400" dirty="0"/>
              <a:t>Create a list with changes that can cut costs without undermining the price ticket and impacting visitors.</a:t>
            </a:r>
          </a:p>
          <a:p>
            <a:pPr marL="171450" marR="0" lvl="0" indent="-171450" algn="l" rtl="0">
              <a:lnSpc>
                <a:spcPct val="100000"/>
              </a:lnSpc>
              <a:spcBef>
                <a:spcPts val="0"/>
              </a:spcBef>
              <a:spcAft>
                <a:spcPts val="0"/>
              </a:spcAft>
              <a:buFont typeface="Arial" panose="020B0604020202020204" pitchFamily="34" charset="0"/>
              <a:buChar char="•"/>
            </a:pPr>
            <a:r>
              <a:rPr lang="en-AU" sz="1400" dirty="0">
                <a:sym typeface="Arial"/>
              </a:rPr>
              <a:t>Create different investment options that can </a:t>
            </a:r>
            <a:r>
              <a:rPr lang="en-AU" sz="1400" dirty="0"/>
              <a:t>contribute to a high-ticket price.</a:t>
            </a:r>
            <a:endParaRPr lang="en-AU" sz="1400" dirty="0">
              <a:sym typeface="Arial"/>
            </a:endParaRPr>
          </a:p>
          <a:p>
            <a:pPr marL="0" indent="0">
              <a:buNone/>
            </a:pPr>
            <a:r>
              <a:rPr lang="en-US" sz="1400" dirty="0"/>
              <a:t>Our model should provide which attractions correlates better to a higher ticket price according to market data.</a:t>
            </a:r>
          </a:p>
          <a:p>
            <a:pPr marL="0" indent="0">
              <a:buNone/>
            </a:pPr>
            <a:r>
              <a:rPr lang="en-US" sz="1400" dirty="0"/>
              <a:t>The main dataset (CSV file) was provided by Alesha Eisen and contains information of resorts with similar attractions than Big Mountain Resort.</a:t>
            </a:r>
          </a:p>
          <a:p>
            <a:pPr marL="0" indent="0">
              <a:buNone/>
            </a:pPr>
            <a:endParaRPr lang="en-US" sz="1400" dirty="0"/>
          </a:p>
        </p:txBody>
      </p:sp>
    </p:spTree>
    <p:extLst>
      <p:ext uri="{BB962C8B-B14F-4D97-AF65-F5344CB8AC3E}">
        <p14:creationId xmlns:p14="http://schemas.microsoft.com/office/powerpoint/2010/main" val="1567347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E31E4-7AD2-019C-0281-129A54BF12B9}"/>
              </a:ext>
            </a:extLst>
          </p:cNvPr>
          <p:cNvSpPr>
            <a:spLocks noGrp="1"/>
          </p:cNvSpPr>
          <p:nvPr>
            <p:ph type="title"/>
          </p:nvPr>
        </p:nvSpPr>
        <p:spPr/>
        <p:txBody>
          <a:bodyPr/>
          <a:lstStyle/>
          <a:p>
            <a:r>
              <a:rPr lang="en-US" dirty="0"/>
              <a:t>2. Recommendation and key findings</a:t>
            </a:r>
          </a:p>
        </p:txBody>
      </p:sp>
      <p:sp>
        <p:nvSpPr>
          <p:cNvPr id="3" name="Text Placeholder 2">
            <a:extLst>
              <a:ext uri="{FF2B5EF4-FFF2-40B4-BE49-F238E27FC236}">
                <a16:creationId xmlns:a16="http://schemas.microsoft.com/office/drawing/2014/main" id="{73A565D2-BE74-35B3-A24E-692E0B15178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80709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58896-671E-B420-F737-3C4FB1E183EE}"/>
              </a:ext>
            </a:extLst>
          </p:cNvPr>
          <p:cNvSpPr>
            <a:spLocks noGrp="1"/>
          </p:cNvSpPr>
          <p:nvPr>
            <p:ph type="title"/>
          </p:nvPr>
        </p:nvSpPr>
        <p:spPr>
          <a:xfrm>
            <a:off x="1371600" y="685800"/>
            <a:ext cx="9601200" cy="821267"/>
          </a:xfrm>
        </p:spPr>
        <p:txBody>
          <a:bodyPr/>
          <a:lstStyle/>
          <a:p>
            <a:r>
              <a:rPr lang="en-US" dirty="0"/>
              <a:t>2. Recommendation and Key Findings</a:t>
            </a:r>
          </a:p>
        </p:txBody>
      </p:sp>
      <p:sp>
        <p:nvSpPr>
          <p:cNvPr id="3" name="Content Placeholder 2">
            <a:extLst>
              <a:ext uri="{FF2B5EF4-FFF2-40B4-BE49-F238E27FC236}">
                <a16:creationId xmlns:a16="http://schemas.microsoft.com/office/drawing/2014/main" id="{9151EB07-03A7-838C-A274-F83A6B0980EE}"/>
              </a:ext>
            </a:extLst>
          </p:cNvPr>
          <p:cNvSpPr>
            <a:spLocks noGrp="1"/>
          </p:cNvSpPr>
          <p:nvPr>
            <p:ph idx="1"/>
          </p:nvPr>
        </p:nvSpPr>
        <p:spPr>
          <a:xfrm>
            <a:off x="1371600" y="1507068"/>
            <a:ext cx="10674626" cy="2232420"/>
          </a:xfrm>
        </p:spPr>
        <p:txBody>
          <a:bodyPr/>
          <a:lstStyle/>
          <a:p>
            <a:r>
              <a:rPr lang="en-US" sz="1800" dirty="0"/>
              <a:t>See below the key insights from the dataset analysis and our recommendation on which features to use to train the model:</a:t>
            </a:r>
          </a:p>
          <a:p>
            <a:pPr lvl="1"/>
            <a:r>
              <a:rPr lang="en-US" sz="1400" b="0" i="0" u="none" strike="noStrike" dirty="0">
                <a:solidFill>
                  <a:srgbClr val="000000"/>
                </a:solidFill>
                <a:effectLst/>
              </a:rPr>
              <a:t>The data contains 3 categorical features which are: Resort name, Region and state.</a:t>
            </a:r>
          </a:p>
          <a:p>
            <a:pPr lvl="1"/>
            <a:r>
              <a:rPr lang="en-US" sz="1400" b="0" i="0" u="none" strike="noStrike" dirty="0">
                <a:solidFill>
                  <a:srgbClr val="000000"/>
                </a:solidFill>
                <a:effectLst/>
              </a:rPr>
              <a:t>The data contains 22 numerical features, of which the most important are: Adult Weekend ticket price, vertical drop, summit and base elevations, quantity of runs, chairs and </a:t>
            </a:r>
            <a:r>
              <a:rPr lang="en-US" sz="1400" b="0" i="0" u="none" strike="noStrike" dirty="0" err="1">
                <a:solidFill>
                  <a:srgbClr val="000000"/>
                </a:solidFill>
                <a:effectLst/>
              </a:rPr>
              <a:t>fastquads</a:t>
            </a:r>
            <a:r>
              <a:rPr lang="en-US" sz="1400" b="0" i="0" u="none" strike="noStrike" dirty="0">
                <a:solidFill>
                  <a:srgbClr val="000000"/>
                </a:solidFill>
                <a:effectLst/>
              </a:rPr>
              <a:t>, and size of </a:t>
            </a:r>
            <a:r>
              <a:rPr lang="en-US" sz="1400" b="0" i="0" u="none" strike="noStrike" dirty="0" err="1">
                <a:solidFill>
                  <a:srgbClr val="000000"/>
                </a:solidFill>
                <a:effectLst/>
              </a:rPr>
              <a:t>skiiable</a:t>
            </a:r>
            <a:r>
              <a:rPr lang="en-US" sz="1400" b="0" i="0" u="none" strike="noStrike" dirty="0">
                <a:solidFill>
                  <a:srgbClr val="000000"/>
                </a:solidFill>
                <a:effectLst/>
              </a:rPr>
              <a:t> terrains.</a:t>
            </a:r>
          </a:p>
          <a:p>
            <a:pPr lvl="1"/>
            <a:r>
              <a:rPr lang="en-US" sz="1400" b="0" i="0" u="none" strike="noStrike" dirty="0">
                <a:solidFill>
                  <a:srgbClr val="000000"/>
                </a:solidFill>
                <a:effectLst/>
              </a:rPr>
              <a:t>Based on our initial data analysis, we found no clear relationship between state and ticket prices.</a:t>
            </a:r>
          </a:p>
          <a:p>
            <a:pPr lvl="1"/>
            <a:r>
              <a:rPr lang="en-US" sz="1400" b="0" i="0" u="none" strike="noStrike" dirty="0">
                <a:solidFill>
                  <a:srgbClr val="000000"/>
                </a:solidFill>
                <a:effectLst/>
              </a:rPr>
              <a:t>As there were not clear relationship between state and ticket price, we must analyze the resort's features further to find the best features that correlate and have a strong relationship with ticket prices.</a:t>
            </a:r>
            <a:endParaRPr lang="en-US" sz="1600" dirty="0"/>
          </a:p>
        </p:txBody>
      </p:sp>
      <p:pic>
        <p:nvPicPr>
          <p:cNvPr id="5" name="Picture 4" descr="A diagram of blue dots&#10;&#10;Description automatically generated">
            <a:extLst>
              <a:ext uri="{FF2B5EF4-FFF2-40B4-BE49-F238E27FC236}">
                <a16:creationId xmlns:a16="http://schemas.microsoft.com/office/drawing/2014/main" id="{701361E6-F1EB-98A4-4E40-2F74DDC05E70}"/>
              </a:ext>
            </a:extLst>
          </p:cNvPr>
          <p:cNvPicPr>
            <a:picLocks noChangeAspect="1"/>
          </p:cNvPicPr>
          <p:nvPr/>
        </p:nvPicPr>
        <p:blipFill>
          <a:blip r:embed="rId2"/>
          <a:stretch>
            <a:fillRect/>
          </a:stretch>
        </p:blipFill>
        <p:spPr>
          <a:xfrm>
            <a:off x="1331103" y="3739485"/>
            <a:ext cx="2488320" cy="1463040"/>
          </a:xfrm>
          <a:prstGeom prst="rect">
            <a:avLst/>
          </a:prstGeom>
        </p:spPr>
      </p:pic>
      <p:pic>
        <p:nvPicPr>
          <p:cNvPr id="7" name="Picture 6" descr="A blue dotted graph with white text&#10;&#10;Description automatically generated">
            <a:extLst>
              <a:ext uri="{FF2B5EF4-FFF2-40B4-BE49-F238E27FC236}">
                <a16:creationId xmlns:a16="http://schemas.microsoft.com/office/drawing/2014/main" id="{8DC30E95-A8AD-9CAE-B2E7-66172B565049}"/>
              </a:ext>
            </a:extLst>
          </p:cNvPr>
          <p:cNvPicPr>
            <a:picLocks noChangeAspect="1"/>
          </p:cNvPicPr>
          <p:nvPr/>
        </p:nvPicPr>
        <p:blipFill>
          <a:blip r:embed="rId3"/>
          <a:stretch>
            <a:fillRect/>
          </a:stretch>
        </p:blipFill>
        <p:spPr>
          <a:xfrm>
            <a:off x="4060166" y="3739485"/>
            <a:ext cx="2488320" cy="1463040"/>
          </a:xfrm>
          <a:prstGeom prst="rect">
            <a:avLst/>
          </a:prstGeom>
        </p:spPr>
      </p:pic>
      <p:pic>
        <p:nvPicPr>
          <p:cNvPr id="9" name="Picture 8" descr="A diagram of blue dots&#10;&#10;Description automatically generated">
            <a:extLst>
              <a:ext uri="{FF2B5EF4-FFF2-40B4-BE49-F238E27FC236}">
                <a16:creationId xmlns:a16="http://schemas.microsoft.com/office/drawing/2014/main" id="{4AAB3C61-456E-8D7C-74DC-ED9962BA8D5E}"/>
              </a:ext>
            </a:extLst>
          </p:cNvPr>
          <p:cNvPicPr>
            <a:picLocks noChangeAspect="1"/>
          </p:cNvPicPr>
          <p:nvPr/>
        </p:nvPicPr>
        <p:blipFill>
          <a:blip r:embed="rId4"/>
          <a:stretch>
            <a:fillRect/>
          </a:stretch>
        </p:blipFill>
        <p:spPr>
          <a:xfrm>
            <a:off x="6789229" y="3749037"/>
            <a:ext cx="2488320" cy="1463040"/>
          </a:xfrm>
          <a:prstGeom prst="rect">
            <a:avLst/>
          </a:prstGeom>
        </p:spPr>
      </p:pic>
      <p:pic>
        <p:nvPicPr>
          <p:cNvPr id="11" name="Picture 10" descr="A graph with blue dots&#10;&#10;Description automatically generated">
            <a:extLst>
              <a:ext uri="{FF2B5EF4-FFF2-40B4-BE49-F238E27FC236}">
                <a16:creationId xmlns:a16="http://schemas.microsoft.com/office/drawing/2014/main" id="{EECA1E7F-DB97-B85F-A55F-764584E4A5CA}"/>
              </a:ext>
            </a:extLst>
          </p:cNvPr>
          <p:cNvPicPr>
            <a:picLocks noChangeAspect="1"/>
          </p:cNvPicPr>
          <p:nvPr/>
        </p:nvPicPr>
        <p:blipFill>
          <a:blip r:embed="rId5"/>
          <a:stretch>
            <a:fillRect/>
          </a:stretch>
        </p:blipFill>
        <p:spPr>
          <a:xfrm>
            <a:off x="9446003" y="4471005"/>
            <a:ext cx="2488320" cy="1463040"/>
          </a:xfrm>
          <a:prstGeom prst="rect">
            <a:avLst/>
          </a:prstGeom>
        </p:spPr>
      </p:pic>
      <p:pic>
        <p:nvPicPr>
          <p:cNvPr id="13" name="Picture 12" descr="A diagram of blue dots&#10;&#10;Description automatically generated">
            <a:extLst>
              <a:ext uri="{FF2B5EF4-FFF2-40B4-BE49-F238E27FC236}">
                <a16:creationId xmlns:a16="http://schemas.microsoft.com/office/drawing/2014/main" id="{CA20CEC8-40C4-F86A-5BA5-A37045B57E60}"/>
              </a:ext>
            </a:extLst>
          </p:cNvPr>
          <p:cNvPicPr>
            <a:picLocks noChangeAspect="1"/>
          </p:cNvPicPr>
          <p:nvPr/>
        </p:nvPicPr>
        <p:blipFill>
          <a:blip r:embed="rId6"/>
          <a:stretch>
            <a:fillRect/>
          </a:stretch>
        </p:blipFill>
        <p:spPr>
          <a:xfrm>
            <a:off x="1331103" y="5258793"/>
            <a:ext cx="2488320" cy="1463040"/>
          </a:xfrm>
          <a:prstGeom prst="rect">
            <a:avLst/>
          </a:prstGeom>
        </p:spPr>
      </p:pic>
      <p:pic>
        <p:nvPicPr>
          <p:cNvPr id="15" name="Picture 14" descr="A blue dot diagram with white text&#10;&#10;Description automatically generated">
            <a:extLst>
              <a:ext uri="{FF2B5EF4-FFF2-40B4-BE49-F238E27FC236}">
                <a16:creationId xmlns:a16="http://schemas.microsoft.com/office/drawing/2014/main" id="{5EC59E4B-A418-F8A7-0419-164494BAC9EF}"/>
              </a:ext>
            </a:extLst>
          </p:cNvPr>
          <p:cNvPicPr>
            <a:picLocks noChangeAspect="1"/>
          </p:cNvPicPr>
          <p:nvPr/>
        </p:nvPicPr>
        <p:blipFill>
          <a:blip r:embed="rId7"/>
          <a:stretch>
            <a:fillRect/>
          </a:stretch>
        </p:blipFill>
        <p:spPr>
          <a:xfrm>
            <a:off x="4060166" y="5258793"/>
            <a:ext cx="2488320" cy="1463040"/>
          </a:xfrm>
          <a:prstGeom prst="rect">
            <a:avLst/>
          </a:prstGeom>
        </p:spPr>
      </p:pic>
      <p:pic>
        <p:nvPicPr>
          <p:cNvPr id="17" name="Picture 16" descr="A graph with blue dots&#10;&#10;Description automatically generated">
            <a:extLst>
              <a:ext uri="{FF2B5EF4-FFF2-40B4-BE49-F238E27FC236}">
                <a16:creationId xmlns:a16="http://schemas.microsoft.com/office/drawing/2014/main" id="{9918872C-ADAA-2CFD-9214-5EC915120A79}"/>
              </a:ext>
            </a:extLst>
          </p:cNvPr>
          <p:cNvPicPr>
            <a:picLocks noChangeAspect="1"/>
          </p:cNvPicPr>
          <p:nvPr/>
        </p:nvPicPr>
        <p:blipFill>
          <a:blip r:embed="rId8"/>
          <a:stretch>
            <a:fillRect/>
          </a:stretch>
        </p:blipFill>
        <p:spPr>
          <a:xfrm>
            <a:off x="6789229" y="5258793"/>
            <a:ext cx="2488320" cy="1463040"/>
          </a:xfrm>
          <a:prstGeom prst="rect">
            <a:avLst/>
          </a:prstGeom>
        </p:spPr>
      </p:pic>
    </p:spTree>
    <p:extLst>
      <p:ext uri="{BB962C8B-B14F-4D97-AF65-F5344CB8AC3E}">
        <p14:creationId xmlns:p14="http://schemas.microsoft.com/office/powerpoint/2010/main" val="1701597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14C6E-34B5-BEF7-5977-CEC0A487F0AE}"/>
              </a:ext>
            </a:extLst>
          </p:cNvPr>
          <p:cNvSpPr>
            <a:spLocks noGrp="1"/>
          </p:cNvSpPr>
          <p:nvPr>
            <p:ph type="title"/>
          </p:nvPr>
        </p:nvSpPr>
        <p:spPr/>
        <p:txBody>
          <a:bodyPr/>
          <a:lstStyle/>
          <a:p>
            <a:r>
              <a:rPr lang="en-US" dirty="0"/>
              <a:t>3. Modeling results and analysis</a:t>
            </a:r>
          </a:p>
        </p:txBody>
      </p:sp>
      <p:sp>
        <p:nvSpPr>
          <p:cNvPr id="3" name="Text Placeholder 2">
            <a:extLst>
              <a:ext uri="{FF2B5EF4-FFF2-40B4-BE49-F238E27FC236}">
                <a16:creationId xmlns:a16="http://schemas.microsoft.com/office/drawing/2014/main" id="{B446135C-2153-15CB-A082-4457B90707D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7578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CE51E-223E-4087-DCDB-3453AC1ACCEA}"/>
              </a:ext>
            </a:extLst>
          </p:cNvPr>
          <p:cNvSpPr>
            <a:spLocks noGrp="1"/>
          </p:cNvSpPr>
          <p:nvPr>
            <p:ph type="title"/>
          </p:nvPr>
        </p:nvSpPr>
        <p:spPr>
          <a:xfrm>
            <a:off x="1371600" y="685800"/>
            <a:ext cx="9601200" cy="821267"/>
          </a:xfrm>
        </p:spPr>
        <p:txBody>
          <a:bodyPr/>
          <a:lstStyle/>
          <a:p>
            <a:r>
              <a:rPr lang="en-US" dirty="0"/>
              <a:t>3. Modeling results and analysis</a:t>
            </a:r>
          </a:p>
        </p:txBody>
      </p:sp>
      <p:sp>
        <p:nvSpPr>
          <p:cNvPr id="3" name="Content Placeholder 2">
            <a:extLst>
              <a:ext uri="{FF2B5EF4-FFF2-40B4-BE49-F238E27FC236}">
                <a16:creationId xmlns:a16="http://schemas.microsoft.com/office/drawing/2014/main" id="{3E943087-FA5F-45FF-5CBB-C4774D118053}"/>
              </a:ext>
            </a:extLst>
          </p:cNvPr>
          <p:cNvSpPr>
            <a:spLocks noGrp="1"/>
          </p:cNvSpPr>
          <p:nvPr>
            <p:ph idx="1"/>
          </p:nvPr>
        </p:nvSpPr>
        <p:spPr>
          <a:xfrm>
            <a:off x="1371600" y="1507067"/>
            <a:ext cx="9601200" cy="4360333"/>
          </a:xfrm>
        </p:spPr>
        <p:txBody>
          <a:bodyPr/>
          <a:lstStyle/>
          <a:p>
            <a:r>
              <a:rPr lang="en-US" dirty="0"/>
              <a:t>3.1 Modeling Assumptions</a:t>
            </a:r>
          </a:p>
          <a:p>
            <a:pPr marL="0" indent="0">
              <a:buNone/>
            </a:pPr>
            <a:r>
              <a:rPr lang="en-US" sz="1400" dirty="0"/>
              <a:t>A good baseline is to start with the average calculation of our target feature, As the average is a common knowledge, it is a very rough indication on how each model perform. After getting the average, we explore different models and assumptions to compare which one will provide us with the most accurate prediction, meaning lower Mean Absolute Error, lower Mean Squared Error and highest R-squared.</a:t>
            </a:r>
          </a:p>
          <a:p>
            <a:pPr marL="0" indent="0">
              <a:buNone/>
            </a:pPr>
            <a:r>
              <a:rPr lang="en-US" sz="1400" dirty="0"/>
              <a:t>The following were our model assumptions with the best metric results:</a:t>
            </a:r>
          </a:p>
          <a:p>
            <a:pPr lvl="1"/>
            <a:r>
              <a:rPr lang="en-US" sz="1400" dirty="0"/>
              <a:t>Model: Random Forest Regressor</a:t>
            </a:r>
          </a:p>
          <a:p>
            <a:pPr lvl="1"/>
            <a:r>
              <a:rPr lang="en-US" sz="1400" dirty="0" err="1"/>
              <a:t>Randon</a:t>
            </a:r>
            <a:r>
              <a:rPr lang="en-US" sz="1400" dirty="0"/>
              <a:t> Forest Regressor – </a:t>
            </a:r>
            <a:r>
              <a:rPr lang="en-US" sz="1400" dirty="0" err="1"/>
              <a:t>random_state</a:t>
            </a:r>
            <a:r>
              <a:rPr lang="en-US" sz="1400" dirty="0"/>
              <a:t>: 47</a:t>
            </a:r>
          </a:p>
          <a:p>
            <a:pPr lvl="1"/>
            <a:r>
              <a:rPr lang="en-US" sz="1400" dirty="0"/>
              <a:t>Random Forest Regressor__</a:t>
            </a:r>
            <a:r>
              <a:rPr lang="en-US" sz="1400" dirty="0" err="1"/>
              <a:t>n_estimators</a:t>
            </a:r>
            <a:r>
              <a:rPr lang="en-US" sz="1400" dirty="0"/>
              <a:t>: 69</a:t>
            </a:r>
          </a:p>
          <a:p>
            <a:pPr lvl="1"/>
            <a:r>
              <a:rPr lang="en-US" sz="1400" dirty="0"/>
              <a:t>Simple </a:t>
            </a:r>
            <a:r>
              <a:rPr lang="en-US" sz="1400" dirty="0" err="1"/>
              <a:t>imputer__strategy</a:t>
            </a:r>
            <a:r>
              <a:rPr lang="en-US" sz="1400" dirty="0"/>
              <a:t>: Median</a:t>
            </a:r>
          </a:p>
          <a:p>
            <a:pPr lvl="1"/>
            <a:r>
              <a:rPr lang="en-US" sz="1400" dirty="0" err="1"/>
              <a:t>Standar</a:t>
            </a:r>
            <a:r>
              <a:rPr lang="en-US" sz="1400" dirty="0"/>
              <a:t> Scaler: None</a:t>
            </a:r>
          </a:p>
          <a:p>
            <a:pPr lvl="1"/>
            <a:endParaRPr lang="en-US" sz="1400" dirty="0"/>
          </a:p>
          <a:p>
            <a:pPr lvl="1"/>
            <a:endParaRPr lang="en-US" sz="1400" dirty="0"/>
          </a:p>
        </p:txBody>
      </p:sp>
      <p:pic>
        <p:nvPicPr>
          <p:cNvPr id="5" name="Picture 4" descr="A screenshot of a computer program&#10;&#10;Description automatically generated">
            <a:extLst>
              <a:ext uri="{FF2B5EF4-FFF2-40B4-BE49-F238E27FC236}">
                <a16:creationId xmlns:a16="http://schemas.microsoft.com/office/drawing/2014/main" id="{15A2C1F2-B571-68D0-7E84-C77DD3273E42}"/>
              </a:ext>
            </a:extLst>
          </p:cNvPr>
          <p:cNvPicPr>
            <a:picLocks noChangeAspect="1"/>
          </p:cNvPicPr>
          <p:nvPr/>
        </p:nvPicPr>
        <p:blipFill>
          <a:blip r:embed="rId2"/>
          <a:stretch>
            <a:fillRect/>
          </a:stretch>
        </p:blipFill>
        <p:spPr>
          <a:xfrm>
            <a:off x="7200900" y="2971800"/>
            <a:ext cx="4394200" cy="3200400"/>
          </a:xfrm>
          <a:prstGeom prst="rect">
            <a:avLst/>
          </a:prstGeom>
        </p:spPr>
      </p:pic>
    </p:spTree>
    <p:extLst>
      <p:ext uri="{BB962C8B-B14F-4D97-AF65-F5344CB8AC3E}">
        <p14:creationId xmlns:p14="http://schemas.microsoft.com/office/powerpoint/2010/main" val="2603256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8FA0B-2410-7CE3-B3FB-DF00C4FF1BFC}"/>
              </a:ext>
            </a:extLst>
          </p:cNvPr>
          <p:cNvSpPr>
            <a:spLocks noGrp="1"/>
          </p:cNvSpPr>
          <p:nvPr>
            <p:ph type="title"/>
          </p:nvPr>
        </p:nvSpPr>
        <p:spPr>
          <a:xfrm>
            <a:off x="1390650" y="685800"/>
            <a:ext cx="4705346" cy="1485900"/>
          </a:xfrm>
        </p:spPr>
        <p:txBody>
          <a:bodyPr>
            <a:normAutofit/>
          </a:bodyPr>
          <a:lstStyle/>
          <a:p>
            <a:r>
              <a:rPr lang="en-US" dirty="0"/>
              <a:t>3. Modeling results and analysis</a:t>
            </a:r>
          </a:p>
        </p:txBody>
      </p:sp>
      <p:sp>
        <p:nvSpPr>
          <p:cNvPr id="3" name="Content Placeholder 2">
            <a:extLst>
              <a:ext uri="{FF2B5EF4-FFF2-40B4-BE49-F238E27FC236}">
                <a16:creationId xmlns:a16="http://schemas.microsoft.com/office/drawing/2014/main" id="{0BD7D553-015B-227C-1423-2E4414FDFF17}"/>
              </a:ext>
            </a:extLst>
          </p:cNvPr>
          <p:cNvSpPr>
            <a:spLocks noGrp="1"/>
          </p:cNvSpPr>
          <p:nvPr>
            <p:ph idx="1"/>
          </p:nvPr>
        </p:nvSpPr>
        <p:spPr>
          <a:xfrm>
            <a:off x="1390649" y="2286000"/>
            <a:ext cx="4998576" cy="3886200"/>
          </a:xfrm>
        </p:spPr>
        <p:txBody>
          <a:bodyPr>
            <a:normAutofit lnSpcReduction="10000"/>
          </a:bodyPr>
          <a:lstStyle/>
          <a:p>
            <a:r>
              <a:rPr lang="en-US" dirty="0"/>
              <a:t>3.2 Modeling using Random Forest Regressor – Best Parameters</a:t>
            </a:r>
          </a:p>
          <a:p>
            <a:pPr marL="0" indent="0">
              <a:buNone/>
            </a:pPr>
            <a:r>
              <a:rPr lang="en-US" sz="1600" dirty="0"/>
              <a:t>By running the model with the best parameters, we found the following features to be the most important on supporting a higher ticket price:</a:t>
            </a:r>
          </a:p>
          <a:p>
            <a:pPr lvl="1"/>
            <a:r>
              <a:rPr lang="en-US" sz="1600" dirty="0" err="1"/>
              <a:t>fastQuads</a:t>
            </a:r>
            <a:endParaRPr lang="en-US" sz="1600" dirty="0"/>
          </a:p>
          <a:p>
            <a:pPr lvl="1"/>
            <a:r>
              <a:rPr lang="en-US" sz="1600" dirty="0"/>
              <a:t>Runs</a:t>
            </a:r>
          </a:p>
          <a:p>
            <a:pPr lvl="1"/>
            <a:r>
              <a:rPr lang="en-US" sz="1600" dirty="0"/>
              <a:t>Snow </a:t>
            </a:r>
            <a:r>
              <a:rPr lang="en-US" sz="1600" dirty="0" err="1"/>
              <a:t>Making_ac</a:t>
            </a:r>
            <a:endParaRPr lang="en-US" sz="1600" dirty="0"/>
          </a:p>
          <a:p>
            <a:pPr lvl="1"/>
            <a:r>
              <a:rPr lang="en-US" sz="1600" dirty="0" err="1"/>
              <a:t>vertical_drop</a:t>
            </a:r>
            <a:endParaRPr lang="en-US" sz="1600" dirty="0"/>
          </a:p>
          <a:p>
            <a:pPr marL="0" indent="0">
              <a:buNone/>
            </a:pPr>
            <a:r>
              <a:rPr lang="en-US" sz="1600" dirty="0"/>
              <a:t>It has been confirmed that our dataset is large enough to train our model effectively. As the graph demonstrates, the score increases significantly from 0 to 60 and then levels off as the size of the training set increases.</a:t>
            </a:r>
          </a:p>
        </p:txBody>
      </p:sp>
      <p:pic>
        <p:nvPicPr>
          <p:cNvPr id="8" name="Picture 7" descr="A graph with blue bars&#10;&#10;Description automatically generated">
            <a:extLst>
              <a:ext uri="{FF2B5EF4-FFF2-40B4-BE49-F238E27FC236}">
                <a16:creationId xmlns:a16="http://schemas.microsoft.com/office/drawing/2014/main" id="{36DC1E14-D8AC-BC91-22DA-4F08EB020B0E}"/>
              </a:ext>
            </a:extLst>
          </p:cNvPr>
          <p:cNvPicPr>
            <a:picLocks noChangeAspect="1"/>
          </p:cNvPicPr>
          <p:nvPr/>
        </p:nvPicPr>
        <p:blipFill rotWithShape="1">
          <a:blip r:embed="rId2"/>
          <a:srcRect r="3" b="2994"/>
          <a:stretch/>
        </p:blipFill>
        <p:spPr>
          <a:xfrm>
            <a:off x="6742277" y="840347"/>
            <a:ext cx="4806252" cy="3113468"/>
          </a:xfrm>
          <a:prstGeom prst="rect">
            <a:avLst/>
          </a:prstGeom>
        </p:spPr>
      </p:pic>
      <p:pic>
        <p:nvPicPr>
          <p:cNvPr id="10" name="Picture 9" descr="A graph with a line&#10;&#10;Description automatically generated">
            <a:extLst>
              <a:ext uri="{FF2B5EF4-FFF2-40B4-BE49-F238E27FC236}">
                <a16:creationId xmlns:a16="http://schemas.microsoft.com/office/drawing/2014/main" id="{63657E2F-7920-82D7-29AA-0E9FE8028499}"/>
              </a:ext>
            </a:extLst>
          </p:cNvPr>
          <p:cNvPicPr>
            <a:picLocks noChangeAspect="1"/>
          </p:cNvPicPr>
          <p:nvPr/>
        </p:nvPicPr>
        <p:blipFill rotWithShape="1">
          <a:blip r:embed="rId3"/>
          <a:srcRect t="-100" r="-2" b="-138"/>
          <a:stretch/>
        </p:blipFill>
        <p:spPr>
          <a:xfrm>
            <a:off x="6742277" y="4096515"/>
            <a:ext cx="4819307" cy="2536144"/>
          </a:xfrm>
          <a:prstGeom prst="rect">
            <a:avLst/>
          </a:prstGeom>
        </p:spPr>
      </p:pic>
    </p:spTree>
    <p:extLst>
      <p:ext uri="{BB962C8B-B14F-4D97-AF65-F5344CB8AC3E}">
        <p14:creationId xmlns:p14="http://schemas.microsoft.com/office/powerpoint/2010/main" val="1825912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8FA0B-2410-7CE3-B3FB-DF00C4FF1BFC}"/>
              </a:ext>
            </a:extLst>
          </p:cNvPr>
          <p:cNvSpPr>
            <a:spLocks noGrp="1"/>
          </p:cNvSpPr>
          <p:nvPr>
            <p:ph type="title"/>
          </p:nvPr>
        </p:nvSpPr>
        <p:spPr>
          <a:xfrm>
            <a:off x="1371600" y="685800"/>
            <a:ext cx="9601200" cy="821267"/>
          </a:xfrm>
        </p:spPr>
        <p:txBody>
          <a:bodyPr/>
          <a:lstStyle/>
          <a:p>
            <a:r>
              <a:rPr lang="en-US" dirty="0"/>
              <a:t>3. Modeling results and analysis</a:t>
            </a:r>
          </a:p>
        </p:txBody>
      </p:sp>
      <p:sp>
        <p:nvSpPr>
          <p:cNvPr id="3" name="Content Placeholder 2">
            <a:extLst>
              <a:ext uri="{FF2B5EF4-FFF2-40B4-BE49-F238E27FC236}">
                <a16:creationId xmlns:a16="http://schemas.microsoft.com/office/drawing/2014/main" id="{0BD7D553-015B-227C-1423-2E4414FDFF17}"/>
              </a:ext>
            </a:extLst>
          </p:cNvPr>
          <p:cNvSpPr>
            <a:spLocks noGrp="1"/>
          </p:cNvSpPr>
          <p:nvPr>
            <p:ph idx="1"/>
          </p:nvPr>
        </p:nvSpPr>
        <p:spPr>
          <a:xfrm>
            <a:off x="1371600" y="1507067"/>
            <a:ext cx="9601200" cy="4360333"/>
          </a:xfrm>
        </p:spPr>
        <p:txBody>
          <a:bodyPr/>
          <a:lstStyle/>
          <a:p>
            <a:r>
              <a:rPr lang="en-US" dirty="0"/>
              <a:t>3.3 Model Analysis</a:t>
            </a:r>
          </a:p>
          <a:p>
            <a:pPr marL="0" indent="0">
              <a:buNone/>
            </a:pPr>
            <a:r>
              <a:rPr lang="en-US" sz="1400" dirty="0"/>
              <a:t>After exploring and defining the best parameters to our model, we have trained our model and result in the following metrics:</a:t>
            </a:r>
          </a:p>
          <a:p>
            <a:pPr lvl="1"/>
            <a:r>
              <a:rPr lang="en-US" sz="1400" dirty="0"/>
              <a:t>Mean Absolute Error (MAE) – Train set = 9.65 </a:t>
            </a:r>
          </a:p>
          <a:p>
            <a:pPr lvl="1"/>
            <a:r>
              <a:rPr lang="en-US" sz="1400" dirty="0"/>
              <a:t>Mean Absolute Error (MAE) – Train set, standard deviation = 1.49</a:t>
            </a:r>
          </a:p>
          <a:p>
            <a:pPr lvl="1"/>
            <a:r>
              <a:rPr lang="en-US" sz="1400" dirty="0"/>
              <a:t>Mean Absolute Error (MAE) – Test set = 9.50</a:t>
            </a:r>
          </a:p>
          <a:p>
            <a:pPr lvl="1"/>
            <a:r>
              <a:rPr lang="en-US" sz="1400" dirty="0"/>
              <a:t>Cross-validation:</a:t>
            </a:r>
          </a:p>
          <a:p>
            <a:pPr lvl="2"/>
            <a:r>
              <a:rPr lang="en-US" sz="1200" dirty="0"/>
              <a:t>Best Score mean = 0.71</a:t>
            </a:r>
          </a:p>
          <a:p>
            <a:pPr lvl="2"/>
            <a:r>
              <a:rPr lang="en-US" sz="1200" dirty="0"/>
              <a:t>Best Score Standard Deviation = 0.07</a:t>
            </a:r>
          </a:p>
        </p:txBody>
      </p:sp>
    </p:spTree>
    <p:extLst>
      <p:ext uri="{BB962C8B-B14F-4D97-AF65-F5344CB8AC3E}">
        <p14:creationId xmlns:p14="http://schemas.microsoft.com/office/powerpoint/2010/main" val="1468626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{449658AC-A8F4-3548-BB2C-73F4A3C0E34A}tf10001072</Template>
  <TotalTime>5937</TotalTime>
  <Words>889</Words>
  <Application>Microsoft Macintosh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Franklin Gothic Book</vt:lpstr>
      <vt:lpstr>Crop</vt:lpstr>
      <vt:lpstr>Big mountain resort </vt:lpstr>
      <vt:lpstr>1. Problem identification</vt:lpstr>
      <vt:lpstr>1 Problem Identification</vt:lpstr>
      <vt:lpstr>2. Recommendation and key findings</vt:lpstr>
      <vt:lpstr>2. Recommendation and Key Findings</vt:lpstr>
      <vt:lpstr>3. Modeling results and analysis</vt:lpstr>
      <vt:lpstr>3. Modeling results and analysis</vt:lpstr>
      <vt:lpstr>3. Modeling results and analysis</vt:lpstr>
      <vt:lpstr>3. Modeling results and analysis</vt:lpstr>
      <vt:lpstr>4. Summary and conclusion</vt:lpstr>
      <vt:lpstr>4. 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dc:title>
  <dc:creator>Gabriel Rosario</dc:creator>
  <cp:lastModifiedBy>Gabriel Rosario</cp:lastModifiedBy>
  <cp:revision>8</cp:revision>
  <dcterms:created xsi:type="dcterms:W3CDTF">2024-01-15T23:48:22Z</dcterms:created>
  <dcterms:modified xsi:type="dcterms:W3CDTF">2024-01-20T02:45:33Z</dcterms:modified>
</cp:coreProperties>
</file>