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9144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6D0"/>
    <a:srgbClr val="1D1D1E"/>
    <a:srgbClr val="0F0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669" autoAdjust="0"/>
  </p:normalViewPr>
  <p:slideViewPr>
    <p:cSldViewPr snapToGrid="0">
      <p:cViewPr varScale="1">
        <p:scale>
          <a:sx n="152" d="100"/>
          <a:sy n="152" d="100"/>
        </p:scale>
        <p:origin x="424" y="104"/>
      </p:cViewPr>
      <p:guideLst>
        <p:guide orient="horz" pos="2160"/>
        <p:guide pos="529"/>
        <p:guide pos="7151"/>
        <p:guide pos="3840"/>
        <p:guide orient="horz" pos="3884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A55897-CDFB-4AFB-AEE6-DCAF21246908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4E6A8-A594-4DA0-BE9D-F78842217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547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74E6A8-A594-4DA0-BE9D-F788422178A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79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E73FB-B85E-24FB-CFC0-AA5C41D3D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ACA65-113D-11FD-B2BD-AC2202E9E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A93EF-03A1-051F-8AC9-D5F8972A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6905F-8192-ABA2-5858-D5D9B57A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3029B8-A611-FA1F-DB2A-BC58602B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396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8A0A9-6106-3D4F-F439-ED53ECE2A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105072-40CC-D765-E63F-11AACD0F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018EFC-CAB6-0178-3C7E-BA50CFB0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D3A95E-1935-E204-F093-42913D4F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6B8B2A-6A46-13C3-3C68-D0D13F2F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52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35D707-B502-A147-9A26-43D6696C7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AE9570-81BE-0DFA-6174-759CBC108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84C12-70AB-E217-330A-62CB6752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79695A-38F7-CBC6-5961-4B127ABC3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3A9AE-E5D4-8091-F65F-DEABCF292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3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5A0ED-5E6C-0D22-D32D-B2EACEE5A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E5F00-8DF6-0CEC-A7C3-9E33B44C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34E022-E64E-B47E-5791-012CAF74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E6A18-2F5C-627C-10B1-7E9FE3B1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8E859F-0539-306A-010C-C33B59B7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5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6FC4CD-EC62-B814-64E9-30F73F78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F01965-B16E-7DCB-B633-25D8487B4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D31C7-7DCF-83C6-7E7A-28C33D81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4EFA4B-077F-3D2E-2EBF-2CF54E54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7D75B4-9834-75BC-4400-F426CDE2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3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F6331C-4780-6F0D-E6F3-7D796F9A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E515B-6794-9DE9-3F4F-ADB8F9444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B1A6A43-DACB-8789-F180-2CCED710F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D1D03-AD24-D17A-ECEB-27C04D0E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2BB2DE-5DB6-BDFE-32F4-D08EDF47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2D10C57-6D55-9610-C968-5D6A3CED8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2050A-1DFD-B91C-6AC5-731388D9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4D82954-64C0-84CB-9230-CE69F7DAE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87E279-AFA0-DBAF-6EC2-BAFCA0C98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8D36DFB-BEF3-0F77-47B9-46458715A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A745D5-E37F-07C7-8808-CD08481DD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278FDF-0D24-1046-714C-797C254B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518B42-F7A9-324A-0CA6-9219113FC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ED8FA0-D703-F36E-DEAE-E85C5687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03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7201F1-8BF3-50FD-790D-AA356D6B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3BFE1C-CABB-2E98-9770-97BA80D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593257-4525-A167-BA63-9499123D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7E591EE-89AF-CDC8-0045-6F85C475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03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14A569-F2F4-CED1-8F6A-5143FFFF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000614-9C7F-CA25-54F3-83601CB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D00800-ABB6-F962-6B9E-03B5FA7D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9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A2C892-9964-8613-8706-B43383AEF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88CEF9-0159-5C58-753C-B4AD46E2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06A409-8690-221C-01DE-C014118A1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9F487A-358B-CE5F-E717-3744400B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16900C-6971-DF18-7C6D-7A1B04A1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E599A-449F-0D6A-2B7A-3EC9D935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5916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019A8-4998-2879-D124-D10C15835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2799B3-F064-AAAD-FB49-9A2CA0A08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6AB855-508D-F007-E7EE-B55A85CF1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AD0430-46E1-3963-81ED-B17A647E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823B2E-0A40-1729-7C9D-1B72CF9B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72594D-D455-82F1-4490-B3105535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D19137-A1C4-2606-F633-435633DC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B3C443F-61C4-9C86-3BD8-0C77E7F5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54D96-7223-4D09-D9B8-2C07467C0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AAEFB-28C1-4D48-9CAC-77ED2ACBF6B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D44156-3351-1BAA-6EF2-0B4047E4B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C12FD-EA88-1A5D-18F0-6A4B20F8D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14391-1F75-45DD-9AEE-8A2C0396E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42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usmvp.com/brm/index?sort=abi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usmvp.com/tournaments/index?TournamentSearch%5BuserId%5D=31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D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A7F618-FAA5-CE81-60B5-41451C5C5A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-49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62924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17F0C1A-E073-1A35-21C0-D8E81BD3D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</a:rPr>
              <a:t>Financial security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ADCE6F71-8560-C5D0-2E5F-5A746E692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r>
              <a:rPr lang="ru-RU" sz="2800" b="1" dirty="0">
                <a:solidFill>
                  <a:srgbClr val="1E66D0"/>
                </a:solidFill>
              </a:rPr>
              <a:t>Задачи и принципы работы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D51187-66B0-F1CE-EA41-D9E91F9A1114}"/>
              </a:ext>
            </a:extLst>
          </p:cNvPr>
          <p:cNvSpPr txBox="1"/>
          <p:nvPr/>
        </p:nvSpPr>
        <p:spPr>
          <a:xfrm>
            <a:off x="9984571" y="5673407"/>
            <a:ext cx="13676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E66D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MVP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TEAM</a:t>
            </a:r>
          </a:p>
          <a:p>
            <a:r>
              <a:rPr lang="en-US" sz="800" dirty="0">
                <a:solidFill>
                  <a:schemeClr val="bg1"/>
                </a:solidFill>
              </a:rPr>
              <a:t>Most Valuable Players</a:t>
            </a:r>
            <a:endParaRPr lang="ru-RU" sz="800" dirty="0">
              <a:solidFill>
                <a:schemeClr val="bg1"/>
              </a:solidFill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697FE1-CBFB-8030-1E22-4081A1E55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1013" y="5673407"/>
            <a:ext cx="733558" cy="4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36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Коэффициенты в Глобусе</a:t>
            </a:r>
            <a:br>
              <a:rPr lang="ru-RU" sz="4000" dirty="0">
                <a:solidFill>
                  <a:schemeClr val="tx1"/>
                </a:solidFill>
              </a:rPr>
            </a:br>
            <a:br>
              <a:rPr lang="ru-RU" sz="1400" dirty="0"/>
            </a:br>
            <a:endParaRPr lang="ru-RU" sz="2800" b="1" dirty="0">
              <a:solidFill>
                <a:srgbClr val="1E66D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Коэффициент ограничивает сумму максимального запроса по каждому игроку</a:t>
            </a:r>
          </a:p>
          <a:p>
            <a:pPr marL="0" indent="0">
              <a:buNone/>
            </a:pPr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800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ru-RU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Коэффициент может быть изменен по ряду причин: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заморозка средств на </a:t>
            </a:r>
            <a:r>
              <a:rPr lang="en-US" sz="1800" dirty="0">
                <a:solidFill>
                  <a:schemeClr val="bg1"/>
                </a:solidFill>
              </a:rPr>
              <a:t>PS </a:t>
            </a:r>
            <a:r>
              <a:rPr lang="ru-RU" sz="1800" dirty="0">
                <a:solidFill>
                  <a:schemeClr val="bg1"/>
                </a:solidFill>
              </a:rPr>
              <a:t>у игроков из РФ (было массовое изменение)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излишки средств проекта в транзите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вынужденные излишки (проект игрокам намеренно отправляет средства на хранение)</a:t>
            </a: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F18CE-F0E0-5C83-7EBA-6FBDB8B4175C}"/>
              </a:ext>
            </a:extLst>
          </p:cNvPr>
          <p:cNvSpPr txBox="1"/>
          <p:nvPr/>
        </p:nvSpPr>
        <p:spPr>
          <a:xfrm>
            <a:off x="1205441" y="2286412"/>
            <a:ext cx="279934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15-16 ранги – </a:t>
            </a:r>
            <a:r>
              <a:rPr lang="ru-RU" dirty="0" err="1"/>
              <a:t>кэф</a:t>
            </a:r>
            <a:r>
              <a:rPr lang="ru-RU" dirty="0"/>
              <a:t> 1,2</a:t>
            </a:r>
          </a:p>
          <a:p>
            <a:r>
              <a:rPr lang="ru-RU" dirty="0"/>
              <a:t>14-13 ранги – </a:t>
            </a:r>
            <a:r>
              <a:rPr lang="ru-RU" dirty="0" err="1"/>
              <a:t>кэф</a:t>
            </a:r>
            <a:r>
              <a:rPr lang="ru-RU" dirty="0"/>
              <a:t> 1,4</a:t>
            </a:r>
          </a:p>
          <a:p>
            <a:r>
              <a:rPr lang="ru-RU" dirty="0"/>
              <a:t>12+ ранги – </a:t>
            </a:r>
            <a:r>
              <a:rPr lang="ru-RU" dirty="0" err="1"/>
              <a:t>кэф</a:t>
            </a:r>
            <a:r>
              <a:rPr lang="ru-RU" dirty="0"/>
              <a:t> 1,8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0FC3E3-023B-4B5D-8BC1-5702B5F5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0776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1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Проверка активности игроков</a:t>
            </a: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1A4DB6DE-D456-C4CE-AFAE-E9DCB86A3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94" y="4832189"/>
            <a:ext cx="9323387" cy="453357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FDE4F7-80F6-1497-16EB-026D4F50C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6358" y="5712143"/>
            <a:ext cx="685855" cy="453707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58DF56B-DB6A-3C8C-A1F9-9EB4CC6431CE}"/>
              </a:ext>
            </a:extLst>
          </p:cNvPr>
          <p:cNvSpPr/>
          <p:nvPr/>
        </p:nvSpPr>
        <p:spPr>
          <a:xfrm>
            <a:off x="1610644" y="1534276"/>
            <a:ext cx="2182075" cy="2861341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D61B6D-0B87-1D78-08CA-BABA8C6B4EB6}"/>
              </a:ext>
            </a:extLst>
          </p:cNvPr>
          <p:cNvSpPr/>
          <p:nvPr/>
        </p:nvSpPr>
        <p:spPr>
          <a:xfrm>
            <a:off x="1172766" y="2369166"/>
            <a:ext cx="2986124" cy="1059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Отметить игроков, не играющих 3+ дней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60B97FA-3A5D-FE41-34F0-84550EDD8AC6}"/>
              </a:ext>
            </a:extLst>
          </p:cNvPr>
          <p:cNvSpPr/>
          <p:nvPr/>
        </p:nvSpPr>
        <p:spPr>
          <a:xfrm>
            <a:off x="4954411" y="1528665"/>
            <a:ext cx="2182075" cy="2861341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2DD3EE0-CBBB-06B6-94FC-9501D878C03E}"/>
              </a:ext>
            </a:extLst>
          </p:cNvPr>
          <p:cNvSpPr/>
          <p:nvPr/>
        </p:nvSpPr>
        <p:spPr>
          <a:xfrm>
            <a:off x="8421938" y="1528666"/>
            <a:ext cx="2182075" cy="2861341"/>
          </a:xfrm>
          <a:prstGeom prst="rect">
            <a:avLst/>
          </a:prstGeom>
          <a:solidFill>
            <a:schemeClr val="bg1">
              <a:lumMod val="65000"/>
              <a:alpha val="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6C5AEB6-A686-94BA-215D-2848FF001787}"/>
              </a:ext>
            </a:extLst>
          </p:cNvPr>
          <p:cNvSpPr/>
          <p:nvPr/>
        </p:nvSpPr>
        <p:spPr>
          <a:xfrm>
            <a:off x="4697773" y="2359550"/>
            <a:ext cx="2796453" cy="1059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1200" dirty="0">
                <a:solidFill>
                  <a:schemeClr val="bg1"/>
                </a:solidFill>
              </a:rPr>
              <a:t>Уточнить на канале причину отсутствия активности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053C0FF-23F0-22A4-4416-05CC1DB2FFD0}"/>
              </a:ext>
            </a:extLst>
          </p:cNvPr>
          <p:cNvSpPr/>
          <p:nvPr/>
        </p:nvSpPr>
        <p:spPr>
          <a:xfrm>
            <a:off x="8033109" y="2369166"/>
            <a:ext cx="2959734" cy="1069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  <a:spcAft>
                <a:spcPts val="600"/>
              </a:spcAft>
            </a:pPr>
            <a:r>
              <a:rPr lang="ru-RU" sz="1200" dirty="0">
                <a:solidFill>
                  <a:schemeClr val="bg1"/>
                </a:solidFill>
              </a:rPr>
              <a:t>В случае продолжительного отсутствия, попросить сдать загрузку и предупредить о данной необходимости в дальнейшем</a:t>
            </a:r>
          </a:p>
        </p:txBody>
      </p:sp>
    </p:spTree>
    <p:extLst>
      <p:ext uri="{BB962C8B-B14F-4D97-AF65-F5344CB8AC3E}">
        <p14:creationId xmlns:p14="http://schemas.microsoft.com/office/powerpoint/2010/main" val="161863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Проверка больших расхождений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Параметры проверки: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актуальность вкладки «</a:t>
            </a:r>
            <a:r>
              <a:rPr lang="en-US" sz="1800" dirty="0">
                <a:solidFill>
                  <a:schemeClr val="bg1"/>
                </a:solidFill>
              </a:rPr>
              <a:t>money</a:t>
            </a:r>
            <a:r>
              <a:rPr lang="ru-RU" sz="1800" dirty="0">
                <a:solidFill>
                  <a:schemeClr val="bg1"/>
                </a:solidFill>
              </a:rPr>
              <a:t>»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актуальность </a:t>
            </a:r>
            <a:r>
              <a:rPr lang="ru-RU" sz="1800" dirty="0" err="1">
                <a:solidFill>
                  <a:schemeClr val="bg1"/>
                </a:solidFill>
              </a:rPr>
              <a:t>алиаса</a:t>
            </a:r>
            <a:r>
              <a:rPr lang="ru-RU" sz="1800" dirty="0">
                <a:solidFill>
                  <a:schemeClr val="bg1"/>
                </a:solidFill>
              </a:rPr>
              <a:t> (смотрим румы во вкладке турниры) и канал на добавление новых румов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неверные транзакции (смотрим записи в «</a:t>
            </a:r>
            <a:r>
              <a:rPr lang="en-US" sz="1800" dirty="0">
                <a:solidFill>
                  <a:schemeClr val="bg1"/>
                </a:solidFill>
              </a:rPr>
              <a:t>withdraw</a:t>
            </a:r>
            <a:r>
              <a:rPr lang="ru-RU" sz="1800" dirty="0">
                <a:solidFill>
                  <a:schemeClr val="bg1"/>
                </a:solidFill>
              </a:rPr>
              <a:t>»</a:t>
            </a:r>
            <a:r>
              <a:rPr lang="en-US" sz="1800" dirty="0">
                <a:solidFill>
                  <a:schemeClr val="bg1"/>
                </a:solidFill>
              </a:rPr>
              <a:t> – </a:t>
            </a:r>
            <a:r>
              <a:rPr lang="ru-RU" sz="1800" dirty="0">
                <a:solidFill>
                  <a:schemeClr val="bg1"/>
                </a:solidFill>
              </a:rPr>
              <a:t>чаще всего новые игроки записывают внутренние переводы с рума на платежную систему</a:t>
            </a:r>
            <a:r>
              <a:rPr lang="ru-RU" sz="1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просим игрока проверить свои транзакции</a:t>
            </a:r>
            <a:endParaRPr lang="en-US" sz="1800" dirty="0">
              <a:solidFill>
                <a:schemeClr val="bg1"/>
              </a:solidFill>
            </a:endParaRPr>
          </a:p>
          <a:p>
            <a:endParaRPr lang="ru-RU" sz="1200" dirty="0"/>
          </a:p>
          <a:p>
            <a:endParaRPr lang="ru-RU" sz="1200" dirty="0"/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! Если не находим и есть сомнения, ставим игрока на аудит</a:t>
            </a:r>
          </a:p>
          <a:p>
            <a:endParaRPr lang="ru-RU" sz="1200" dirty="0"/>
          </a:p>
          <a:p>
            <a:endParaRPr lang="ru-RU" sz="1800" dirty="0">
              <a:solidFill>
                <a:schemeClr val="bg1"/>
              </a:solidFill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F3AAC1-1351-4595-0B76-418EFD72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02" y="5708415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8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Мониторинг запросов игроков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Мониторить запросы во вкладке «</a:t>
            </a:r>
            <a:r>
              <a:rPr lang="en-US" sz="2000" dirty="0">
                <a:solidFill>
                  <a:schemeClr val="bg1"/>
                </a:solidFill>
              </a:rPr>
              <a:t>Transactions</a:t>
            </a:r>
            <a:r>
              <a:rPr lang="ru-RU" sz="2000" dirty="0">
                <a:solidFill>
                  <a:schemeClr val="bg1"/>
                </a:solidFill>
              </a:rPr>
              <a:t>»: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запросы, не соответствующие лимитам игрока (обмены)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запросы сверх лимита игрока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запросы более 500</a:t>
            </a:r>
            <a:r>
              <a:rPr lang="en-US" sz="1800" dirty="0">
                <a:solidFill>
                  <a:schemeClr val="bg1"/>
                </a:solidFill>
              </a:rPr>
              <a:t>$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ru-RU" sz="1200" dirty="0"/>
          </a:p>
          <a:p>
            <a:pPr>
              <a:lnSpc>
                <a:spcPct val="80000"/>
              </a:lnSpc>
            </a:pPr>
            <a:endParaRPr lang="ru-RU" sz="1200" dirty="0"/>
          </a:p>
          <a:p>
            <a:pPr>
              <a:lnSpc>
                <a:spcPct val="80000"/>
              </a:lnSpc>
            </a:pPr>
            <a:endParaRPr lang="ru-RU" sz="1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Периодичность – на постоянной основе, особенно в «часы пик» (перед и во время вечерней сессии) и  до 16.00 МСК (перед отправкой по запросам игрока уполномоченным сотрудником проекта)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A76290-A9F4-A56B-9731-34FCCD9B6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02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4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Сбор излишек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Параметры наличия излишек: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на счету игрока, сумма больше чем на две загрузки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допускается отклонение с пятницы по воскресенье - 20%, во все остальные дни – 10%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не учитываются бонусы и расхождения</a:t>
            </a:r>
          </a:p>
          <a:p>
            <a:pPr>
              <a:lnSpc>
                <a:spcPct val="80000"/>
              </a:lnSpc>
            </a:pPr>
            <a:endParaRPr lang="ru-RU" sz="1200" dirty="0"/>
          </a:p>
          <a:p>
            <a:pPr marL="0" indent="0">
              <a:lnSpc>
                <a:spcPct val="80000"/>
              </a:lnSpc>
              <a:buNone/>
            </a:pPr>
            <a:r>
              <a:rPr lang="ru-RU" sz="2000" dirty="0">
                <a:solidFill>
                  <a:schemeClr val="bg1"/>
                </a:solidFill>
              </a:rPr>
              <a:t>Порядок сбора: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е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жедневно в 10:00 </a:t>
            </a:r>
            <a:r>
              <a:rPr lang="ru-RU" sz="1800" dirty="0" err="1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мск</a:t>
            </a:r>
            <a:r>
              <a:rPr lang="ru-RU" sz="18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после обновления турниров, сформировать список игроков по излишкам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уточнить, где был занос (смотрим выгруженные данные вкладка «</a:t>
            </a:r>
            <a:r>
              <a:rPr lang="en-US" sz="18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turnaments</a:t>
            </a: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 и вкладку «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money</a:t>
            </a: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сделать запрос излишек на канале игрока «</a:t>
            </a:r>
            <a:r>
              <a:rPr lang="en-US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Discord</a:t>
            </a: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en-US" sz="18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проверить переводы на следующий день</a:t>
            </a: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B2C1BCF-83D1-B99B-570D-F84AE571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4022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5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Проверка соответствия играемого ABI (фактического) к установленному по рангу (планируемому)</a:t>
            </a:r>
            <a:endParaRPr lang="ru-RU" sz="2800" b="1" dirty="0">
              <a:solidFill>
                <a:srgbClr val="1E66D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6352"/>
            <a:ext cx="4815980" cy="2319498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endParaRPr lang="ru-RU" sz="1800" dirty="0">
              <a:solidFill>
                <a:schemeClr val="bg1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93EFB-7362-3B7B-78DE-AFD8921FCDA0}"/>
              </a:ext>
            </a:extLst>
          </p:cNvPr>
          <p:cNvSpPr txBox="1"/>
          <p:nvPr/>
        </p:nvSpPr>
        <p:spPr>
          <a:xfrm>
            <a:off x="836712" y="3429000"/>
            <a:ext cx="5084957" cy="76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Контролировать и сигнализировать игрокам на личных каналах о нарушениях, выявленных в ходе детальной проверки.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55238-7E8B-055D-5BDC-D3376CF8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74955" y="1801143"/>
            <a:ext cx="1716024" cy="3811524"/>
          </a:xfrm>
          <a:prstGeom prst="rect">
            <a:avLst/>
          </a:prstGeom>
          <a:solidFill>
            <a:srgbClr val="1E66D0"/>
          </a:solidFill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09C1BD-E500-FD0D-8F67-10C98659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989" y="5723123"/>
            <a:ext cx="682811" cy="451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BD598-0696-E9D8-399F-09F5264A1038}"/>
              </a:ext>
            </a:extLst>
          </p:cNvPr>
          <p:cNvSpPr txBox="1"/>
          <p:nvPr/>
        </p:nvSpPr>
        <p:spPr>
          <a:xfrm>
            <a:off x="927881" y="1755578"/>
            <a:ext cx="5084956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BRM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столбец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1E66D0"/>
                </a:solidFill>
                <a:effectLst/>
                <a:uLnTx/>
                <a:uFillTx/>
                <a:latin typeface="Roboto" panose="02000000000000000000" pitchFamily="2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Abi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(фактические данные) сверяем с данными средних нормативных значений (из вкладки «результаты»)</a:t>
            </a:r>
          </a:p>
        </p:txBody>
      </p:sp>
    </p:spTree>
    <p:extLst>
      <p:ext uri="{BB962C8B-B14F-4D97-AF65-F5344CB8AC3E}">
        <p14:creationId xmlns:p14="http://schemas.microsoft.com/office/powerpoint/2010/main" val="268918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Мониторинг игроков с высокими рисками (запросы, лимиты, излишки)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Портрет игрока с высокими рисками на основе предыдущих пунктов: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</a:rPr>
              <a:t>вывел/перевел средства проекта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</a:rPr>
              <a:t>играет не по лимитам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</a:rPr>
              <a:t>запрашивает всегда выше 2-х фактических загрузок, аргументируя не хваткой средств</a:t>
            </a:r>
          </a:p>
          <a:p>
            <a:pPr marL="285750" indent="-28575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bg1"/>
                </a:solidFill>
              </a:rPr>
              <a:t>минусовое расхождение, при актуальных остатках (лучше подкрепляться скринами балансов, если есть сомнения)</a:t>
            </a:r>
            <a:endParaRPr lang="ru-RU" sz="12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Если вы находите в вашем списке такого игрока, необходимо произвести более детальный анализ его по всем параметрам, при необходимости «просигнализировать» ему на канале о нарушении. В случае если с игроком принято решение продолжать сотрудничество, выделить его себе в отдельную группу и мониторить чаще остальных, особенно зону нарушения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EC55A-3EBB-7841-E724-6B3FCD558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989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1E66D0"/>
                </a:solidFill>
              </a:rPr>
              <a:t>Критерии для постановки на внеплановый аудит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Ставим игроков на внеплановый аудит, если: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игрок 90+ дней без расчета (чаще всего игрок в </a:t>
            </a:r>
            <a:r>
              <a:rPr lang="ru-RU" sz="1800" dirty="0" err="1">
                <a:solidFill>
                  <a:schemeClr val="bg1"/>
                </a:solidFill>
              </a:rPr>
              <a:t>мейке</a:t>
            </a:r>
            <a:r>
              <a:rPr lang="ru-RU" sz="18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игрок с большим расхождением, которое не удалось исключить при проверке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замечены или выявлены нарушения (использование средств проекта для личных целей, игра не по лимитам, непрофильные дисциплины (</a:t>
            </a:r>
            <a:r>
              <a:rPr lang="en-US" sz="1800" dirty="0">
                <a:solidFill>
                  <a:schemeClr val="bg1"/>
                </a:solidFill>
              </a:rPr>
              <a:t>HU, 3-max, 4-max, </a:t>
            </a:r>
            <a:r>
              <a:rPr lang="en-US" sz="1800" dirty="0" err="1">
                <a:solidFill>
                  <a:schemeClr val="bg1"/>
                </a:solidFill>
              </a:rPr>
              <a:t>spin&amp;go</a:t>
            </a:r>
            <a:r>
              <a:rPr lang="ru-RU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</a:rPr>
              <a:t>sat. </a:t>
            </a:r>
            <a:r>
              <a:rPr lang="ru-RU" sz="1800" dirty="0">
                <a:solidFill>
                  <a:schemeClr val="bg1"/>
                </a:solidFill>
              </a:rPr>
              <a:t>и т.д., блокировки аккаунтов и т.д.)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не переводит излишки по запросу и всячески пытается отсрочить перевод (сломался компьютер, я не в городе завтра /послезавтра/через неделю буду, переведу и т.д.). В таких случаях можно запросить скрины касс и уже отталкиваться от увиденного.</a:t>
            </a: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2C7D5D-A742-6D2E-6201-EC3EC24EF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9402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851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10">
            <a:alpha val="9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5C0A2-E3A6-77CD-A2F8-3C3339F30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1E66D0"/>
                </a:solidFill>
              </a:rPr>
              <a:t>Как контролировать неснижаемый остаток у игроков на частичном </a:t>
            </a:r>
            <a:r>
              <a:rPr lang="ru-RU" sz="4000" b="1" dirty="0" err="1">
                <a:solidFill>
                  <a:srgbClr val="1E66D0"/>
                </a:solidFill>
              </a:rPr>
              <a:t>бекинге</a:t>
            </a:r>
            <a:br>
              <a:rPr lang="ru-RU" sz="4000" dirty="0">
                <a:solidFill>
                  <a:schemeClr val="tx1"/>
                </a:solidFill>
              </a:rPr>
            </a:br>
            <a:br>
              <a:rPr lang="ru-RU" sz="1400" dirty="0"/>
            </a:br>
            <a:endParaRPr lang="ru-RU" sz="2800" b="1" dirty="0">
              <a:solidFill>
                <a:srgbClr val="1E66D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A029E-0336-D4E5-E712-CD42CDD00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512"/>
            <a:ext cx="10515600" cy="4351338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 01.04 остался один игрок с частичным </a:t>
            </a:r>
            <a:r>
              <a:rPr lang="ru-RU" sz="1800" dirty="0" err="1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бекингом</a:t>
            </a:r>
            <a:r>
              <a:rPr lang="ru-RU" sz="1800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</a:rPr>
              <a:t>Игрок </a:t>
            </a:r>
            <a:r>
              <a:rPr lang="en-US" sz="1800" b="0" i="0" u="none" strike="noStrike" dirty="0" err="1">
                <a:solidFill>
                  <a:srgbClr val="1E66D0"/>
                </a:solidFill>
                <a:effectLst/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GermanKyiv</a:t>
            </a:r>
            <a:endParaRPr lang="en-US" sz="1800" b="0" i="0" u="none" strike="noStrike" dirty="0">
              <a:solidFill>
                <a:srgbClr val="1E66D0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</a:rPr>
              <a:t>Условия: участие в бай-</a:t>
            </a:r>
            <a:r>
              <a:rPr lang="ru-RU" sz="1800" dirty="0" err="1">
                <a:solidFill>
                  <a:schemeClr val="bg1"/>
                </a:solidFill>
                <a:latin typeface="Roboto" panose="02000000000000000000" pitchFamily="2" charset="0"/>
              </a:rPr>
              <a:t>ине</a:t>
            </a: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</a:rPr>
              <a:t> 30%/участие в профите 67,5%</a:t>
            </a:r>
            <a:endParaRPr lang="en-US" sz="1800" b="0" i="0" u="none" strike="noStrike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</a:rPr>
              <a:t>Неснижаемый остаток = 100БИ текущего </a:t>
            </a:r>
            <a:r>
              <a:rPr lang="en-US" sz="1800" dirty="0">
                <a:solidFill>
                  <a:schemeClr val="bg1"/>
                </a:solidFill>
                <a:latin typeface="Roboto" panose="02000000000000000000" pitchFamily="2" charset="0"/>
              </a:rPr>
              <a:t>Abi</a:t>
            </a:r>
            <a:endParaRPr lang="ru-RU" sz="1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Roboto" panose="02000000000000000000" pitchFamily="2" charset="0"/>
                <a:ea typeface="+mj-ea"/>
                <a:cs typeface="+mj-cs"/>
              </a:rPr>
              <a:t>Данные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800" dirty="0">
                <a:solidFill>
                  <a:schemeClr val="bg1"/>
                </a:solidFill>
              </a:rPr>
              <a:t>игрока на 01.04</a:t>
            </a:r>
          </a:p>
          <a:p>
            <a:pPr marL="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77F06DB-E8D6-C7F1-08A4-2E605C193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797896"/>
              </p:ext>
            </p:extLst>
          </p:nvPr>
        </p:nvGraphicFramePr>
        <p:xfrm>
          <a:off x="933761" y="4095832"/>
          <a:ext cx="897413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315390" imgH="695210" progId="Excel.Sheet.12">
                  <p:embed/>
                </p:oleObj>
              </mc:Choice>
              <mc:Fallback>
                <p:oleObj name="Worksheet" r:id="rId4" imgW="9315390" imgH="695210" progId="Excel.Sheet.1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077F06DB-E8D6-C7F1-08A4-2E605C193E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3761" y="4095832"/>
                        <a:ext cx="8974137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7755E1-500B-C781-6CE8-B58DCF7AD0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70989" y="5714707"/>
            <a:ext cx="682811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03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656</Words>
  <Application>Microsoft Office PowerPoint</Application>
  <PresentationFormat>Широкоэкранный</PresentationFormat>
  <Paragraphs>78</Paragraphs>
  <Slides>10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Gill Sans MT</vt:lpstr>
      <vt:lpstr>Roboto</vt:lpstr>
      <vt:lpstr>Wingdings</vt:lpstr>
      <vt:lpstr>Тема Office</vt:lpstr>
      <vt:lpstr>Worksheet</vt:lpstr>
      <vt:lpstr>Financial security</vt:lpstr>
      <vt:lpstr>Проверка активности игроков</vt:lpstr>
      <vt:lpstr>Проверка больших расхождений</vt:lpstr>
      <vt:lpstr>Мониторинг запросов игроков</vt:lpstr>
      <vt:lpstr>Сбор излишек</vt:lpstr>
      <vt:lpstr>Проверка соответствия играемого ABI (фактического) к установленному по рангу (планируемому)</vt:lpstr>
      <vt:lpstr>Мониторинг игроков с высокими рисками (запросы, лимиты, излишки)</vt:lpstr>
      <vt:lpstr>Критерии для постановки на внеплановый аудит</vt:lpstr>
      <vt:lpstr>Как контролировать неснижаемый остаток у игроков на частичном бекинге  </vt:lpstr>
      <vt:lpstr>Коэффициенты в Глобусе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security</dc:title>
  <dc:creator>Юлия Грошевая</dc:creator>
  <cp:lastModifiedBy>Юлия Грошевая</cp:lastModifiedBy>
  <cp:revision>9</cp:revision>
  <dcterms:created xsi:type="dcterms:W3CDTF">2023-09-13T12:03:33Z</dcterms:created>
  <dcterms:modified xsi:type="dcterms:W3CDTF">2023-09-24T12:54:45Z</dcterms:modified>
</cp:coreProperties>
</file>