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9" r:id="rId19"/>
    <p:sldId id="263" r:id="rId20"/>
    <p:sldId id="266" r:id="rId21"/>
    <p:sldId id="286" r:id="rId22"/>
    <p:sldId id="268" r:id="rId23"/>
    <p:sldId id="287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36359-BE7A-434B-AE13-99F474DC1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CFAE7-1539-4D7B-BEEB-F74ED8AA1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869A2-DB55-4000-927E-1D54A304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68F5E-6379-4679-BDBE-B855C86B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E6926-E09F-4C36-B3E4-D6F330A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065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8767-24FC-4A9A-A510-EFD6BE67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B4DA46-AF6A-45DA-835D-BA2D041C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EB3E8-5E05-4BC6-A7AC-DA8258B4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54900-255C-4059-B7E0-BD900551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EAA19-CA55-4BC9-881D-AB29B61A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62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418E4B-BE61-48FD-9134-DF7ADF1DF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232139-AFAD-423C-BD12-EA7BFF86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04EAE-BC8D-4094-A1D8-8B94BE1A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1E226-CAD7-43F9-B953-B2B9CB6F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AAAF4-9B46-4358-A570-1CE3A4A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5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E0429-EDCF-4DDD-92E1-B6C4484E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996D7-0CC0-47E6-AC9E-B3AE8717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87906-F467-473A-8100-07DC8E48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02C01-E828-4F4A-9A81-095F25AD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7288A-824A-47F9-87D9-0956A3DF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8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1B31-AC81-436D-B425-365FC9E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BB0438-E281-41A6-BD6C-DD3F3C53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83AEA-6BC3-49E9-8DD1-EE61993E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C0CC0-7769-4EB5-8E96-8DE5E4A3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CFC58-B4C7-4CCD-8188-FF2DB7A2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0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A238F-9F8C-44F9-8975-518B8AD8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1F380-469A-43CC-B831-A01D4DC4A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E25EA3-7A50-43C1-8DBA-E8EA8ACB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23444-4C96-4D1C-8BF2-8585122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C84E3-7D6A-443B-B0C2-30593C0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1C01D-F2DA-4F40-83C3-EC813676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4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39A9D-4515-4576-A6EB-759115A3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BB8AD-C3E5-4BCC-80C7-2C16EFF1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8C1A2D-A3F6-4749-B5EA-4670AAFBE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81E7C-7F48-4378-8CF2-099B9E9B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1A8CF-AEB9-46A2-8CA4-0F50B21AD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174F35-281F-46E1-80D6-9914E641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7A5B02-DF76-499F-927C-280655DD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B46D6-3999-42D2-B292-11C0D683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3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7BA82-07DB-4788-8AE6-D1380472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4CEB19-C0F1-4F41-B67F-4C006EBA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73622B-92EC-46A7-88CB-A1921856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5E3DB9-B103-4C23-84CD-791FD258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8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0F0F9C-4944-43D1-A1F7-4B9A5114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4C2B3-782D-41BC-9302-D843AC87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6FD897-CD4B-430E-B729-57A605C8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68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ED0E0-5879-402E-860B-AA04EB02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D794A-6DBB-400D-9969-89254B96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471866-DCB5-4DA8-82B6-09C73C23A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E7583-B9E1-4A49-90EF-3E8855FF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B94E46-AC50-43B5-AFD7-42A021E5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781D80-9B69-4838-9B38-DC5F518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77973-4576-4E54-91D8-80038583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D26E14-FA61-49CC-A786-428F4A91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B24D89-868D-44B7-946A-F324EFA7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54371-00D6-4639-90F2-A54546F5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D2F8BA-71FA-467D-8298-94802E9D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48B339-B848-4E8B-AEFA-4499DDF4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7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888B28-407A-412D-A192-FB95C049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4BDE72-326F-4F3C-ADE1-70B27E90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6CB2D-2BF0-4E26-8C71-9757C66DC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7F31-FD1A-4EA4-A1D4-0EAC2B0D02D6}" type="datetimeFigureOut">
              <a:rPr lang="es-CL" smtClean="0"/>
              <a:t>29-07-2019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BBE62-8553-409C-BC8A-E8157706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8A0FD-B851-4466-B4D7-A23855EE4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4677-5144-4D59-8E97-317F9EECBF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30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0B6AD-E578-46BD-AE23-5597852B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Derivados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D4E46-B9F5-46CA-95E8-68F2D1ADA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Valorización en Python</a:t>
            </a:r>
          </a:p>
        </p:txBody>
      </p:sp>
    </p:spTree>
    <p:extLst>
      <p:ext uri="{BB962C8B-B14F-4D97-AF65-F5344CB8AC3E}">
        <p14:creationId xmlns:p14="http://schemas.microsoft.com/office/powerpoint/2010/main" val="34662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</a:t>
            </a:r>
          </a:p>
          <a:p>
            <a:pPr marL="971550" lvl="1" indent="-514350">
              <a:buAutoNum type="arabicParenR"/>
            </a:pPr>
            <a:r>
              <a:rPr lang="es-CL" dirty="0"/>
              <a:t>Curvas de descuento</a:t>
            </a:r>
          </a:p>
        </p:txBody>
      </p:sp>
    </p:spTree>
    <p:extLst>
      <p:ext uri="{BB962C8B-B14F-4D97-AF65-F5344CB8AC3E}">
        <p14:creationId xmlns:p14="http://schemas.microsoft.com/office/powerpoint/2010/main" val="240484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307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Cambio spot</a:t>
            </a:r>
          </a:p>
          <a:p>
            <a:pPr marL="514350" indent="-514350">
              <a:buAutoNum type="arabicParenR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311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Cambio spot</a:t>
            </a:r>
          </a:p>
          <a:p>
            <a:pPr marL="971550" lvl="1" indent="-514350">
              <a:buAutoNum type="arabicParenR"/>
            </a:pPr>
            <a:r>
              <a:rPr lang="es-CL" dirty="0"/>
              <a:t>Moneda</a:t>
            </a:r>
          </a:p>
          <a:p>
            <a:pPr marL="971550" lvl="1" indent="-514350">
              <a:buAutoNum type="arabicParenR"/>
            </a:pPr>
            <a:r>
              <a:rPr lang="es-CL" dirty="0"/>
              <a:t>Cambio de monedas en base de datos</a:t>
            </a:r>
          </a:p>
          <a:p>
            <a:pPr marL="514350" indent="-514350">
              <a:buAutoNum type="arabicParenR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85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Cambio spot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5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Cambio spot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del derivado</a:t>
            </a:r>
          </a:p>
          <a:p>
            <a:pPr marL="971550" lvl="1" indent="-514350">
              <a:buAutoNum type="arabicParenR"/>
            </a:pPr>
            <a:r>
              <a:rPr lang="es-CL" dirty="0"/>
              <a:t>Valor presente de los flujos (suma)</a:t>
            </a:r>
          </a:p>
        </p:txBody>
      </p:sp>
    </p:spTree>
    <p:extLst>
      <p:ext uri="{BB962C8B-B14F-4D97-AF65-F5344CB8AC3E}">
        <p14:creationId xmlns:p14="http://schemas.microsoft.com/office/powerpoint/2010/main" val="141031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Cambio spot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del derivado (</a:t>
            </a:r>
            <a:r>
              <a:rPr lang="es-CL" dirty="0" err="1"/>
              <a:t>TdValorizacionDerivados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47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88154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Cambio spot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del derivado (</a:t>
            </a:r>
            <a:r>
              <a:rPr lang="es-CL" dirty="0" err="1"/>
              <a:t>TdValorizacionDerivados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DV01</a:t>
            </a:r>
          </a:p>
          <a:p>
            <a:pPr marL="971550" lvl="1" indent="-514350">
              <a:buAutoNum type="arabicParenR"/>
            </a:pPr>
            <a:r>
              <a:rPr lang="es-CL" dirty="0"/>
              <a:t>TdDV01Derivados</a:t>
            </a:r>
          </a:p>
          <a:p>
            <a:pPr marL="971550" lvl="1" indent="-514350">
              <a:buAutoNum type="arabicParenR"/>
            </a:pPr>
            <a:r>
              <a:rPr lang="es-CL" dirty="0"/>
              <a:t>TdDV01FlujosDerivados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BEBBF92-43C5-4C84-8BCA-06263A461D7C}"/>
              </a:ext>
            </a:extLst>
          </p:cNvPr>
          <p:cNvSpPr txBox="1">
            <a:spLocks/>
          </p:cNvSpPr>
          <p:nvPr/>
        </p:nvSpPr>
        <p:spPr>
          <a:xfrm>
            <a:off x="838200" y="4861682"/>
            <a:ext cx="10515600" cy="290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200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El proceso consta de 4 pasos importantes:</a:t>
            </a:r>
          </a:p>
          <a:p>
            <a:pPr marL="514350" indent="-514350">
              <a:buAutoNum type="arabicParenR"/>
            </a:pPr>
            <a:r>
              <a:rPr lang="es-CL" dirty="0"/>
              <a:t>Generar flujos</a:t>
            </a:r>
          </a:p>
          <a:p>
            <a:pPr marL="514350" indent="-514350">
              <a:buAutoNum type="arabicParenR"/>
            </a:pPr>
            <a:r>
              <a:rPr lang="es-CL" dirty="0"/>
              <a:t>Valorizar flujos</a:t>
            </a:r>
          </a:p>
          <a:p>
            <a:pPr marL="514350" indent="-514350">
              <a:buAutoNum type="arabicParenR"/>
            </a:pPr>
            <a:r>
              <a:rPr lang="es-CL" dirty="0"/>
              <a:t>Agregar cambio spot</a:t>
            </a:r>
          </a:p>
          <a:p>
            <a:pPr marL="514350" indent="-514350">
              <a:buAutoNum type="arabicParenR"/>
            </a:pPr>
            <a:r>
              <a:rPr lang="es-CL" dirty="0"/>
              <a:t>Generar flujos valorizados DV10</a:t>
            </a:r>
          </a:p>
        </p:txBody>
      </p:sp>
    </p:spTree>
    <p:extLst>
      <p:ext uri="{BB962C8B-B14F-4D97-AF65-F5344CB8AC3E}">
        <p14:creationId xmlns:p14="http://schemas.microsoft.com/office/powerpoint/2010/main" val="203967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El proceso consta de 4 pasos importantes:</a:t>
            </a:r>
          </a:p>
          <a:p>
            <a:pPr marL="514350" indent="-514350">
              <a:buAutoNum type="arabicParenR"/>
            </a:pPr>
            <a:r>
              <a:rPr lang="es-CL" dirty="0"/>
              <a:t>Generar flujos</a:t>
            </a:r>
          </a:p>
          <a:p>
            <a:pPr marL="514350" indent="-514350">
              <a:buAutoNum type="arabicParenR"/>
            </a:pPr>
            <a:r>
              <a:rPr lang="es-CL" dirty="0"/>
              <a:t>Valorizar flujos</a:t>
            </a:r>
          </a:p>
          <a:p>
            <a:pPr marL="514350" indent="-514350">
              <a:buAutoNum type="arabicParenR"/>
            </a:pPr>
            <a:r>
              <a:rPr lang="es-CL" dirty="0"/>
              <a:t>Agregar cambio spot</a:t>
            </a:r>
          </a:p>
          <a:p>
            <a:pPr marL="514350" indent="-514350">
              <a:buAutoNum type="arabicParenR"/>
            </a:pPr>
            <a:r>
              <a:rPr lang="es-CL" dirty="0"/>
              <a:t>Generar flujos valorizados DV10</a:t>
            </a:r>
          </a:p>
          <a:p>
            <a:pPr marL="514350" indent="-514350">
              <a:buAutoNum type="arabicParenR"/>
            </a:pPr>
            <a:endParaRPr lang="es-CL" dirty="0"/>
          </a:p>
          <a:p>
            <a:pPr marL="0" indent="0">
              <a:buNone/>
            </a:pPr>
            <a:r>
              <a:rPr lang="es-CL" dirty="0"/>
              <a:t>Python recibe información mínima como input y genera </a:t>
            </a:r>
            <a:r>
              <a:rPr lang="es-CL" dirty="0" err="1"/>
              <a:t>DataFrames</a:t>
            </a:r>
            <a:r>
              <a:rPr lang="es-CL" dirty="0"/>
              <a:t> de Pandas con los resultados.</a:t>
            </a:r>
          </a:p>
          <a:p>
            <a:pPr marL="0" indent="0">
              <a:buNone/>
            </a:pPr>
            <a:r>
              <a:rPr lang="es-CL" dirty="0"/>
              <a:t>El resultado es equivalente a (</a:t>
            </a:r>
            <a:r>
              <a:rPr lang="es-CL" dirty="0" err="1"/>
              <a:t>TdValorizacionFlujosDerivados</a:t>
            </a:r>
            <a:r>
              <a:rPr lang="es-CL" dirty="0"/>
              <a:t>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61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</a:t>
            </a:r>
          </a:p>
        </p:txBody>
      </p:sp>
    </p:spTree>
    <p:extLst>
      <p:ext uri="{BB962C8B-B14F-4D97-AF65-F5344CB8AC3E}">
        <p14:creationId xmlns:p14="http://schemas.microsoft.com/office/powerpoint/2010/main" val="304581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Utilización de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-Existe un objeto padre de todos los derivados (métodos en común)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dirty="0"/>
              <a:t>-Existe un objeto por cada derivado que implementa métodos propios</a:t>
            </a:r>
          </a:p>
          <a:p>
            <a:pPr marL="0" indent="0">
              <a:buNone/>
            </a:pPr>
            <a:r>
              <a:rPr lang="es-CL" dirty="0"/>
              <a:t>	-Se puede realizar </a:t>
            </a:r>
            <a:r>
              <a:rPr lang="es-CL" dirty="0" err="1"/>
              <a:t>override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738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Utilización de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-Existe un objeto padre de todos los derivados (métodos en común)</a:t>
            </a:r>
            <a:br>
              <a:rPr lang="es-CL" dirty="0"/>
            </a:br>
            <a:endParaRPr lang="es-CL" dirty="0"/>
          </a:p>
          <a:p>
            <a:pPr marL="0" indent="0">
              <a:buNone/>
            </a:pPr>
            <a:r>
              <a:rPr lang="es-CL" dirty="0"/>
              <a:t>-Existe un objeto por cada derivado que implementa métodos propios</a:t>
            </a:r>
          </a:p>
          <a:p>
            <a:pPr marL="0" indent="0">
              <a:buNone/>
            </a:pPr>
            <a:r>
              <a:rPr lang="es-CL" dirty="0"/>
              <a:t>	-Se puede realizar </a:t>
            </a:r>
            <a:r>
              <a:rPr lang="es-CL" dirty="0" err="1"/>
              <a:t>override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D85363-F85D-44C5-9C46-5D9A4CC1EF0D}"/>
              </a:ext>
            </a:extLst>
          </p:cNvPr>
          <p:cNvSpPr/>
          <p:nvPr/>
        </p:nvSpPr>
        <p:spPr>
          <a:xfrm>
            <a:off x="1986844" y="4776171"/>
            <a:ext cx="2178755" cy="62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DerivadosAbstracto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E32BF0-ED42-49A4-AD6E-4EB65795EE4A}"/>
              </a:ext>
            </a:extLst>
          </p:cNvPr>
          <p:cNvSpPr/>
          <p:nvPr/>
        </p:nvSpPr>
        <p:spPr>
          <a:xfrm>
            <a:off x="6705600" y="3996268"/>
            <a:ext cx="2178755" cy="62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DerivadosXCCY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54795E-958D-412D-B952-6447719D5E53}"/>
              </a:ext>
            </a:extLst>
          </p:cNvPr>
          <p:cNvSpPr/>
          <p:nvPr/>
        </p:nvSpPr>
        <p:spPr>
          <a:xfrm>
            <a:off x="6705599" y="4776171"/>
            <a:ext cx="2178755" cy="62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DerivadosFWD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90CAD0-EFC6-4AFA-9B8A-FEE9522CC4C7}"/>
              </a:ext>
            </a:extLst>
          </p:cNvPr>
          <p:cNvSpPr/>
          <p:nvPr/>
        </p:nvSpPr>
        <p:spPr>
          <a:xfrm>
            <a:off x="6705598" y="5556075"/>
            <a:ext cx="2178755" cy="62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DerivadosSUC</a:t>
            </a:r>
            <a:endParaRPr lang="es-CL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FF78AE0-005A-4B44-A32E-0C1D516ADD7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65599" y="4306712"/>
            <a:ext cx="2540001" cy="54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AE4161-9139-4745-AB5A-9FF106E0931C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4165599" y="5086615"/>
            <a:ext cx="2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8A98993-F84E-4B4E-87ED-2C84B15DFF0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165599" y="5238044"/>
            <a:ext cx="2539999" cy="62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2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Testeo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L" dirty="0"/>
              <a:t>Con información en base de datos</a:t>
            </a:r>
          </a:p>
          <a:p>
            <a:pPr>
              <a:buFontTx/>
              <a:buChar char="-"/>
            </a:pPr>
            <a:r>
              <a:rPr lang="es-CL" dirty="0"/>
              <a:t>Se comparó con base de datos derivados tomados desde 2014 hasta presente</a:t>
            </a:r>
          </a:p>
          <a:p>
            <a:pPr>
              <a:buFontTx/>
              <a:buChar char="-"/>
            </a:pPr>
            <a:r>
              <a:rPr lang="es-CL" dirty="0"/>
              <a:t>Hay </a:t>
            </a:r>
            <a:r>
              <a:rPr lang="es-CL" dirty="0" err="1"/>
              <a:t>Jupyter</a:t>
            </a:r>
            <a:r>
              <a:rPr lang="es-CL" dirty="0"/>
              <a:t> Notebooks que realizan el testeo automáticamente</a:t>
            </a:r>
          </a:p>
          <a:p>
            <a:pPr>
              <a:buFontTx/>
              <a:buChar char="-"/>
            </a:pPr>
            <a:endParaRPr lang="es-CL" dirty="0"/>
          </a:p>
          <a:p>
            <a:pPr>
              <a:buFontTx/>
              <a:buChar char="-"/>
            </a:pPr>
            <a:endParaRPr lang="es-CL" dirty="0"/>
          </a:p>
          <a:p>
            <a:pPr>
              <a:buFontTx/>
              <a:buChar char="-"/>
            </a:pPr>
            <a:endParaRPr lang="es-CL" dirty="0"/>
          </a:p>
          <a:p>
            <a:pPr>
              <a:buFontTx/>
              <a:buChar char="-"/>
            </a:pPr>
            <a:r>
              <a:rPr lang="es-CL" dirty="0"/>
              <a:t>Se valorizaron ~1000 derivados en 31 minutos.</a:t>
            </a:r>
          </a:p>
        </p:txBody>
      </p:sp>
    </p:spTree>
    <p:extLst>
      <p:ext uri="{BB962C8B-B14F-4D97-AF65-F5344CB8AC3E}">
        <p14:creationId xmlns:p14="http://schemas.microsoft.com/office/powerpoint/2010/main" val="416502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Detalles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L" dirty="0"/>
              <a:t>No se está insertando a base de datos</a:t>
            </a:r>
          </a:p>
          <a:p>
            <a:pPr>
              <a:buFontTx/>
              <a:buChar char="-"/>
            </a:pPr>
            <a:endParaRPr lang="es-CL" dirty="0"/>
          </a:p>
          <a:p>
            <a:pPr>
              <a:buFontTx/>
              <a:buChar char="-"/>
            </a:pPr>
            <a:r>
              <a:rPr lang="es-CL" dirty="0"/>
              <a:t>Utilizar la librería de procesos para enviar mensajes</a:t>
            </a:r>
          </a:p>
          <a:p>
            <a:pPr>
              <a:buFontTx/>
              <a:buChar char="-"/>
            </a:pPr>
            <a:endParaRPr lang="es-CL" dirty="0"/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33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</a:t>
            </a:r>
          </a:p>
          <a:p>
            <a:pPr marL="971550" lvl="1" indent="-514350">
              <a:buAutoNum type="arabicParenR"/>
            </a:pPr>
            <a:r>
              <a:rPr lang="es-CL" dirty="0"/>
              <a:t>Tipo (XCCY, FWD, IBR, SUC….)</a:t>
            </a:r>
          </a:p>
          <a:p>
            <a:pPr marL="971550" lvl="1" indent="-514350">
              <a:buAutoNum type="arabicParenR"/>
            </a:pPr>
            <a:r>
              <a:rPr lang="es-CL" dirty="0"/>
              <a:t>Frecuencia (Mensual, Semi anual, Anual…)</a:t>
            </a:r>
          </a:p>
          <a:p>
            <a:pPr marL="971550" lvl="1" indent="-514350">
              <a:buAutoNum type="arabicParenR"/>
            </a:pPr>
            <a:r>
              <a:rPr lang="es-CL" dirty="0"/>
              <a:t>Países que transan</a:t>
            </a:r>
          </a:p>
          <a:p>
            <a:pPr marL="971550" lvl="1" indent="-514350">
              <a:buAutoNum type="arabicParenR"/>
            </a:pPr>
            <a:r>
              <a:rPr lang="es-CL" dirty="0"/>
              <a:t>Valores (Nocional, Tasas)</a:t>
            </a:r>
          </a:p>
        </p:txBody>
      </p:sp>
    </p:spTree>
    <p:extLst>
      <p:ext uri="{BB962C8B-B14F-4D97-AF65-F5344CB8AC3E}">
        <p14:creationId xmlns:p14="http://schemas.microsoft.com/office/powerpoint/2010/main" val="23070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401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</a:t>
            </a:r>
          </a:p>
        </p:txBody>
      </p:sp>
    </p:spTree>
    <p:extLst>
      <p:ext uri="{BB962C8B-B14F-4D97-AF65-F5344CB8AC3E}">
        <p14:creationId xmlns:p14="http://schemas.microsoft.com/office/powerpoint/2010/main" val="33291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</a:t>
            </a:r>
          </a:p>
          <a:p>
            <a:pPr marL="971550" lvl="1" indent="-514350">
              <a:buAutoNum type="arabicParenR"/>
            </a:pPr>
            <a:r>
              <a:rPr lang="es-CL" dirty="0"/>
              <a:t>Valor a pagar</a:t>
            </a:r>
          </a:p>
          <a:p>
            <a:pPr marL="971550" lvl="1" indent="-514350">
              <a:buAutoNum type="arabicParenR"/>
            </a:pPr>
            <a:r>
              <a:rPr lang="es-CL" dirty="0"/>
              <a:t>Fecha a pagar</a:t>
            </a:r>
          </a:p>
          <a:p>
            <a:pPr marL="971550" lvl="1" indent="-514350">
              <a:buAutoNum type="arabicParenR"/>
            </a:pPr>
            <a:r>
              <a:rPr lang="es-CL" dirty="0"/>
              <a:t>Moneda en la que se paga</a:t>
            </a:r>
          </a:p>
        </p:txBody>
      </p:sp>
    </p:spTree>
    <p:extLst>
      <p:ext uri="{BB962C8B-B14F-4D97-AF65-F5344CB8AC3E}">
        <p14:creationId xmlns:p14="http://schemas.microsoft.com/office/powerpoint/2010/main" val="422877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</a:t>
            </a:r>
          </a:p>
          <a:p>
            <a:pPr marL="971550" lvl="1" indent="-514350">
              <a:buAutoNum type="arabicParenR"/>
            </a:pPr>
            <a:r>
              <a:rPr lang="es-CL" dirty="0"/>
              <a:t>Valor a pagar</a:t>
            </a:r>
          </a:p>
          <a:p>
            <a:pPr marL="971550" lvl="1" indent="-514350">
              <a:buAutoNum type="arabicParenR"/>
            </a:pPr>
            <a:r>
              <a:rPr lang="es-CL" dirty="0"/>
              <a:t>Fecha a pagar</a:t>
            </a:r>
          </a:p>
          <a:p>
            <a:pPr marL="971550" lvl="1" indent="-514350">
              <a:buAutoNum type="arabicParenR"/>
            </a:pPr>
            <a:r>
              <a:rPr lang="es-CL" dirty="0"/>
              <a:t>Moneda en la que se paga</a:t>
            </a:r>
          </a:p>
        </p:txBody>
      </p:sp>
    </p:spTree>
    <p:extLst>
      <p:ext uri="{BB962C8B-B14F-4D97-AF65-F5344CB8AC3E}">
        <p14:creationId xmlns:p14="http://schemas.microsoft.com/office/powerpoint/2010/main" val="121254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17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FD9FA-9FB0-4798-B4C3-BBD223D8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8663-F101-4159-903F-5C0F1FF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Información del derivado (TdCarteraDerivados_V2)</a:t>
            </a:r>
          </a:p>
          <a:p>
            <a:pPr marL="514350" indent="-514350">
              <a:buAutoNum type="arabicParenR"/>
            </a:pPr>
            <a:r>
              <a:rPr lang="es-CL" dirty="0"/>
              <a:t>Flujos del derivado (</a:t>
            </a:r>
            <a:r>
              <a:rPr lang="es-CL" dirty="0" err="1"/>
              <a:t>TdFlujosDerivados</a:t>
            </a:r>
            <a:r>
              <a:rPr lang="es-CL" dirty="0"/>
              <a:t>)</a:t>
            </a:r>
          </a:p>
          <a:p>
            <a:pPr marL="514350" indent="-514350">
              <a:buAutoNum type="arabicParenR"/>
            </a:pPr>
            <a:r>
              <a:rPr lang="es-CL" dirty="0"/>
              <a:t>Valor presente de los flujos</a:t>
            </a:r>
          </a:p>
        </p:txBody>
      </p:sp>
    </p:spTree>
    <p:extLst>
      <p:ext uri="{BB962C8B-B14F-4D97-AF65-F5344CB8AC3E}">
        <p14:creationId xmlns:p14="http://schemas.microsoft.com/office/powerpoint/2010/main" val="2709004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545</Words>
  <Application>Microsoft Office PowerPoint</Application>
  <PresentationFormat>Panorámica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Derivados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Derivado</vt:lpstr>
      <vt:lpstr>Proceso en Python</vt:lpstr>
      <vt:lpstr>Proceso en Python</vt:lpstr>
      <vt:lpstr>Utilización de objetos</vt:lpstr>
      <vt:lpstr>Utilización de objetos</vt:lpstr>
      <vt:lpstr>Testeo</vt:lpstr>
      <vt:lpstr>Detalles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Derivados</dc:title>
  <dc:creator>Matías Villegas Romero</dc:creator>
  <cp:lastModifiedBy>Matías Villegas Romero</cp:lastModifiedBy>
  <cp:revision>11</cp:revision>
  <dcterms:created xsi:type="dcterms:W3CDTF">2019-03-04T04:57:46Z</dcterms:created>
  <dcterms:modified xsi:type="dcterms:W3CDTF">2019-07-29T16:42:12Z</dcterms:modified>
</cp:coreProperties>
</file>