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62" r:id="rId6"/>
    <p:sldId id="261" r:id="rId7"/>
    <p:sldId id="263" r:id="rId8"/>
    <p:sldId id="259" r:id="rId9"/>
    <p:sldId id="264" r:id="rId10"/>
    <p:sldId id="266" r:id="rId11"/>
    <p:sldId id="265" r:id="rId12"/>
    <p:sldId id="267" r:id="rId13"/>
    <p:sldId id="26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198" autoAdjust="0"/>
  </p:normalViewPr>
  <p:slideViewPr>
    <p:cSldViewPr snapToGrid="0">
      <p:cViewPr varScale="1">
        <p:scale>
          <a:sx n="74" d="100"/>
          <a:sy n="74" d="100"/>
        </p:scale>
        <p:origin x="10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150CA-0C15-4F6E-81EE-A713D2C9EA6E}" type="datetimeFigureOut">
              <a:rPr lang="ru-RU" smtClean="0"/>
              <a:t>25.08.2017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9FB87-ACF2-471A-9A91-BEF45AA4C5F9}" type="slidenum">
              <a:rPr lang="ru-RU" smtClean="0"/>
              <a:t>‹#›</a:t>
            </a:fld>
            <a:endParaRPr lang="ru-RU"/>
          </a:p>
        </p:txBody>
      </p:sp>
    </p:spTree>
    <p:extLst>
      <p:ext uri="{BB962C8B-B14F-4D97-AF65-F5344CB8AC3E}">
        <p14:creationId xmlns:p14="http://schemas.microsoft.com/office/powerpoint/2010/main" val="3582555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Выбор метода для обработки запроса:</a:t>
            </a:r>
          </a:p>
          <a:p>
            <a:r>
              <a:rPr lang="en-US" sz="1200" b="0" i="0" kern="1200" dirty="0" smtClean="0">
                <a:solidFill>
                  <a:schemeClr val="tx1"/>
                </a:solidFill>
                <a:effectLst/>
                <a:latin typeface="+mn-lt"/>
                <a:ea typeface="+mn-ea"/>
                <a:cs typeface="+mn-cs"/>
              </a:rPr>
              <a:t>1.</a:t>
            </a:r>
            <a:r>
              <a:rPr lang="en-US"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Сначала идет обращение к механизму рефлексии для получения у контроллера всех возможных методов.</a:t>
            </a:r>
          </a:p>
          <a:p>
            <a:r>
              <a:rPr lang="en-US" sz="1200" b="0" i="0" kern="1200" dirty="0" smtClean="0">
                <a:solidFill>
                  <a:schemeClr val="tx1"/>
                </a:solidFill>
                <a:effectLst/>
                <a:latin typeface="+mn-lt"/>
                <a:ea typeface="+mn-ea"/>
                <a:cs typeface="+mn-cs"/>
              </a:rPr>
              <a:t>2.</a:t>
            </a:r>
            <a:r>
              <a:rPr lang="en-US"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Затем у всех методов-кандидатов просматриваются атрибуты маршрутизации (при их наличии). Если будут найдены методы, в атрибутах которых определены маршруты, соответствующие запросу, то все остальные методы отбрасываются.</a:t>
            </a:r>
          </a:p>
          <a:p>
            <a:r>
              <a:rPr lang="en-US" sz="1200" b="0" i="0" kern="1200" dirty="0" smtClean="0">
                <a:solidFill>
                  <a:schemeClr val="tx1"/>
                </a:solidFill>
                <a:effectLst/>
                <a:latin typeface="+mn-lt"/>
                <a:ea typeface="+mn-ea"/>
                <a:cs typeface="+mn-cs"/>
              </a:rPr>
              <a:t>3.</a:t>
            </a:r>
            <a:r>
              <a:rPr lang="en-US"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Далее просматриваются данные маршрута на наличие в них значения для сегмента </a:t>
            </a:r>
            <a:r>
              <a:rPr lang="ru-RU" sz="1200" b="0" i="0" kern="1200" dirty="0" err="1" smtClean="0">
                <a:solidFill>
                  <a:schemeClr val="tx1"/>
                </a:solidFill>
                <a:effectLst/>
                <a:latin typeface="+mn-lt"/>
                <a:ea typeface="+mn-ea"/>
                <a:cs typeface="+mn-cs"/>
              </a:rPr>
              <a:t>action</a:t>
            </a:r>
            <a:r>
              <a:rPr lang="ru-RU" sz="1200" b="0" i="0" kern="1200" dirty="0" smtClean="0">
                <a:solidFill>
                  <a:schemeClr val="tx1"/>
                </a:solidFill>
                <a:effectLst/>
                <a:latin typeface="+mn-lt"/>
                <a:ea typeface="+mn-ea"/>
                <a:cs typeface="+mn-cs"/>
              </a:rPr>
              <a:t> (если в маршруте определен такой сегмент). Если такое значение (которое передает имя метода) имеется, выбираются все методы, которые имеют данное имя. Остальные методы отбрасываются.</a:t>
            </a:r>
          </a:p>
          <a:p>
            <a:r>
              <a:rPr lang="en-US" sz="1200" b="0" i="0" kern="1200" dirty="0" smtClean="0">
                <a:solidFill>
                  <a:schemeClr val="tx1"/>
                </a:solidFill>
                <a:effectLst/>
                <a:latin typeface="+mn-lt"/>
                <a:ea typeface="+mn-ea"/>
                <a:cs typeface="+mn-cs"/>
              </a:rPr>
              <a:t>4. </a:t>
            </a:r>
            <a:r>
              <a:rPr lang="ru-RU" sz="1200" b="0" i="0" kern="1200" dirty="0" smtClean="0">
                <a:solidFill>
                  <a:schemeClr val="tx1"/>
                </a:solidFill>
                <a:effectLst/>
                <a:latin typeface="+mn-lt"/>
                <a:ea typeface="+mn-ea"/>
                <a:cs typeface="+mn-cs"/>
              </a:rPr>
              <a:t>На следующем этапе проверяется, соответствуют ли методы соглашениям о наименовании </a:t>
            </a:r>
            <a:r>
              <a:rPr lang="ru-RU" sz="1200" b="0" i="0" kern="1200" dirty="0" err="1" smtClean="0">
                <a:solidFill>
                  <a:schemeClr val="tx1"/>
                </a:solidFill>
                <a:effectLst/>
                <a:latin typeface="+mn-lt"/>
                <a:ea typeface="+mn-ea"/>
                <a:cs typeface="+mn-cs"/>
              </a:rPr>
              <a:t>Web</a:t>
            </a:r>
            <a:r>
              <a:rPr lang="ru-RU" sz="1200" b="0" i="0" kern="1200" dirty="0" smtClean="0">
                <a:solidFill>
                  <a:schemeClr val="tx1"/>
                </a:solidFill>
                <a:effectLst/>
                <a:latin typeface="+mn-lt"/>
                <a:ea typeface="+mn-ea"/>
                <a:cs typeface="+mn-cs"/>
              </a:rPr>
              <a:t> API RESTful. Например, согласно этим условностям метод, обрабатывающий запрос GET, должно называться или начинаться с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например, "</a:t>
            </a:r>
            <a:r>
              <a:rPr lang="ru-RU" sz="1200" b="0" i="0" kern="1200" dirty="0" err="1" smtClean="0">
                <a:solidFill>
                  <a:schemeClr val="tx1"/>
                </a:solidFill>
                <a:effectLst/>
                <a:latin typeface="+mn-lt"/>
                <a:ea typeface="+mn-ea"/>
                <a:cs typeface="+mn-cs"/>
              </a:rPr>
              <a:t>GetBooks</a:t>
            </a:r>
            <a:r>
              <a:rPr lang="ru-RU" sz="1200" b="0" i="0" kern="1200" dirty="0" smtClean="0">
                <a:solidFill>
                  <a:schemeClr val="tx1"/>
                </a:solidFill>
                <a:effectLst/>
                <a:latin typeface="+mn-lt"/>
                <a:ea typeface="+mn-ea"/>
                <a:cs typeface="+mn-cs"/>
              </a:rPr>
              <a:t>". Все методы, которые не соответствуют типу запроса (GET, POST, PUT) и не следуют условностям об наименовании, отбрасываются</a:t>
            </a:r>
          </a:p>
          <a:p>
            <a:r>
              <a:rPr lang="en-US" sz="1200" b="0" i="0" kern="1200" dirty="0" smtClean="0">
                <a:solidFill>
                  <a:schemeClr val="tx1"/>
                </a:solidFill>
                <a:effectLst/>
                <a:latin typeface="+mn-lt"/>
                <a:ea typeface="+mn-ea"/>
                <a:cs typeface="+mn-cs"/>
              </a:rPr>
              <a:t>5. </a:t>
            </a:r>
            <a:r>
              <a:rPr lang="ru-RU" sz="1200" b="0" i="0" kern="1200" dirty="0" smtClean="0">
                <a:solidFill>
                  <a:schemeClr val="tx1"/>
                </a:solidFill>
                <a:effectLst/>
                <a:latin typeface="+mn-lt"/>
                <a:ea typeface="+mn-ea"/>
                <a:cs typeface="+mn-cs"/>
              </a:rPr>
              <a:t>Если ни один метод не использует соглашения о наименовании, то </a:t>
            </a:r>
            <a:r>
              <a:rPr lang="ru-RU" sz="1200" b="0" i="0" kern="1200" dirty="0" err="1" smtClean="0">
                <a:solidFill>
                  <a:schemeClr val="tx1"/>
                </a:solidFill>
                <a:effectLst/>
                <a:latin typeface="+mn-lt"/>
                <a:ea typeface="+mn-ea"/>
                <a:cs typeface="+mn-cs"/>
              </a:rPr>
              <a:t>ApiControllerActionSelector</a:t>
            </a:r>
            <a:r>
              <a:rPr lang="ru-RU" sz="1200" b="0" i="0" kern="1200" dirty="0" smtClean="0">
                <a:solidFill>
                  <a:schemeClr val="tx1"/>
                </a:solidFill>
                <a:effectLst/>
                <a:latin typeface="+mn-lt"/>
                <a:ea typeface="+mn-ea"/>
                <a:cs typeface="+mn-cs"/>
              </a:rPr>
              <a:t> просматривает наличие у методов атрибутов </a:t>
            </a:r>
            <a:r>
              <a:rPr lang="ru-RU" sz="1200" b="0" i="0" kern="1200" dirty="0" err="1" smtClean="0">
                <a:solidFill>
                  <a:schemeClr val="tx1"/>
                </a:solidFill>
                <a:effectLst/>
                <a:latin typeface="+mn-lt"/>
                <a:ea typeface="+mn-ea"/>
                <a:cs typeface="+mn-cs"/>
              </a:rPr>
              <a:t>HttpGet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HttpPost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HttpDelete</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HttpPut</a:t>
            </a:r>
            <a:r>
              <a:rPr lang="ru-RU" sz="1200" b="0" i="0" kern="1200" dirty="0" smtClean="0">
                <a:solidFill>
                  <a:schemeClr val="tx1"/>
                </a:solidFill>
                <a:effectLst/>
                <a:latin typeface="+mn-lt"/>
                <a:ea typeface="+mn-ea"/>
                <a:cs typeface="+mn-cs"/>
              </a:rPr>
              <a:t>, которые соответствуют типу запроса.</a:t>
            </a:r>
          </a:p>
          <a:p>
            <a:r>
              <a:rPr lang="en-US" sz="1200" b="0" i="0" kern="1200" dirty="0" smtClean="0">
                <a:solidFill>
                  <a:schemeClr val="tx1"/>
                </a:solidFill>
                <a:effectLst/>
                <a:latin typeface="+mn-lt"/>
                <a:ea typeface="+mn-ea"/>
                <a:cs typeface="+mn-cs"/>
              </a:rPr>
              <a:t>6. </a:t>
            </a:r>
            <a:r>
              <a:rPr lang="ru-RU" sz="1200" b="0" i="0" kern="1200" dirty="0" smtClean="0">
                <a:solidFill>
                  <a:schemeClr val="tx1"/>
                </a:solidFill>
                <a:effectLst/>
                <a:latin typeface="+mn-lt"/>
                <a:ea typeface="+mn-ea"/>
                <a:cs typeface="+mn-cs"/>
              </a:rPr>
              <a:t>На финальном этапе отбрасываются все методы, которые не соответствуют маршруту по числу и типу параметров.</a:t>
            </a:r>
          </a:p>
          <a:p>
            <a:r>
              <a:rPr lang="ru-RU" sz="1200" b="0" i="0" kern="1200" dirty="0" smtClean="0">
                <a:solidFill>
                  <a:schemeClr val="tx1"/>
                </a:solidFill>
                <a:effectLst/>
                <a:latin typeface="+mn-lt"/>
                <a:ea typeface="+mn-ea"/>
                <a:cs typeface="+mn-cs"/>
              </a:rPr>
              <a:t>И по идее в конце должен остаться только один метод. Если же не остается ни одного или, наоборот, больше одного, то возникает ошибочная ситуация.</a:t>
            </a:r>
          </a:p>
          <a:p>
            <a:endParaRPr lang="ru-RU" dirty="0"/>
          </a:p>
        </p:txBody>
      </p:sp>
      <p:sp>
        <p:nvSpPr>
          <p:cNvPr id="4" name="Номер слайда 3"/>
          <p:cNvSpPr>
            <a:spLocks noGrp="1"/>
          </p:cNvSpPr>
          <p:nvPr>
            <p:ph type="sldNum" sz="quarter" idx="10"/>
          </p:nvPr>
        </p:nvSpPr>
        <p:spPr/>
        <p:txBody>
          <a:bodyPr/>
          <a:lstStyle/>
          <a:p>
            <a:fld id="{5189FB87-ACF2-471A-9A91-BEF45AA4C5F9}" type="slidenum">
              <a:rPr lang="ru-RU" smtClean="0"/>
              <a:t>7</a:t>
            </a:fld>
            <a:endParaRPr lang="ru-RU"/>
          </a:p>
        </p:txBody>
      </p:sp>
    </p:spTree>
    <p:extLst>
      <p:ext uri="{BB962C8B-B14F-4D97-AF65-F5344CB8AC3E}">
        <p14:creationId xmlns:p14="http://schemas.microsoft.com/office/powerpoint/2010/main" val="3106381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E27C366-4FF0-47C8-982A-E3471C973ACE}" type="datetimeFigureOut">
              <a:rPr lang="ru-RU" smtClean="0"/>
              <a:t>25.08.2017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D2253BB-280C-4200-9C78-D6E0B4D0A7C4}" type="slidenum">
              <a:rPr lang="ru-RU" smtClean="0"/>
              <a:t>‹#›</a:t>
            </a:fld>
            <a:endParaRPr lang="ru-RU"/>
          </a:p>
        </p:txBody>
      </p:sp>
    </p:spTree>
    <p:extLst>
      <p:ext uri="{BB962C8B-B14F-4D97-AF65-F5344CB8AC3E}">
        <p14:creationId xmlns:p14="http://schemas.microsoft.com/office/powerpoint/2010/main" val="3183695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E27C366-4FF0-47C8-982A-E3471C973ACE}" type="datetimeFigureOut">
              <a:rPr lang="ru-RU" smtClean="0"/>
              <a:t>25.08.2017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D2253BB-280C-4200-9C78-D6E0B4D0A7C4}" type="slidenum">
              <a:rPr lang="ru-RU" smtClean="0"/>
              <a:t>‹#›</a:t>
            </a:fld>
            <a:endParaRPr lang="ru-RU"/>
          </a:p>
        </p:txBody>
      </p:sp>
    </p:spTree>
    <p:extLst>
      <p:ext uri="{BB962C8B-B14F-4D97-AF65-F5344CB8AC3E}">
        <p14:creationId xmlns:p14="http://schemas.microsoft.com/office/powerpoint/2010/main" val="3361916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E27C366-4FF0-47C8-982A-E3471C973ACE}" type="datetimeFigureOut">
              <a:rPr lang="ru-RU" smtClean="0"/>
              <a:t>25.08.2017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D2253BB-280C-4200-9C78-D6E0B4D0A7C4}" type="slidenum">
              <a:rPr lang="ru-RU" smtClean="0"/>
              <a:t>‹#›</a:t>
            </a:fld>
            <a:endParaRPr lang="ru-RU"/>
          </a:p>
        </p:txBody>
      </p:sp>
    </p:spTree>
    <p:extLst>
      <p:ext uri="{BB962C8B-B14F-4D97-AF65-F5344CB8AC3E}">
        <p14:creationId xmlns:p14="http://schemas.microsoft.com/office/powerpoint/2010/main" val="2829176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E27C366-4FF0-47C8-982A-E3471C973ACE}" type="datetimeFigureOut">
              <a:rPr lang="ru-RU" smtClean="0"/>
              <a:t>25.08.2017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D2253BB-280C-4200-9C78-D6E0B4D0A7C4}" type="slidenum">
              <a:rPr lang="ru-RU" smtClean="0"/>
              <a:t>‹#›</a:t>
            </a:fld>
            <a:endParaRPr lang="ru-RU"/>
          </a:p>
        </p:txBody>
      </p:sp>
    </p:spTree>
    <p:extLst>
      <p:ext uri="{BB962C8B-B14F-4D97-AF65-F5344CB8AC3E}">
        <p14:creationId xmlns:p14="http://schemas.microsoft.com/office/powerpoint/2010/main" val="2510878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E27C366-4FF0-47C8-982A-E3471C973ACE}" type="datetimeFigureOut">
              <a:rPr lang="ru-RU" smtClean="0"/>
              <a:t>25.08.2017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D2253BB-280C-4200-9C78-D6E0B4D0A7C4}" type="slidenum">
              <a:rPr lang="ru-RU" smtClean="0"/>
              <a:t>‹#›</a:t>
            </a:fld>
            <a:endParaRPr lang="ru-RU"/>
          </a:p>
        </p:txBody>
      </p:sp>
    </p:spTree>
    <p:extLst>
      <p:ext uri="{BB962C8B-B14F-4D97-AF65-F5344CB8AC3E}">
        <p14:creationId xmlns:p14="http://schemas.microsoft.com/office/powerpoint/2010/main" val="3992939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E27C366-4FF0-47C8-982A-E3471C973ACE}" type="datetimeFigureOut">
              <a:rPr lang="ru-RU" smtClean="0"/>
              <a:t>25.08.2017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D2253BB-280C-4200-9C78-D6E0B4D0A7C4}" type="slidenum">
              <a:rPr lang="ru-RU" smtClean="0"/>
              <a:t>‹#›</a:t>
            </a:fld>
            <a:endParaRPr lang="ru-RU"/>
          </a:p>
        </p:txBody>
      </p:sp>
    </p:spTree>
    <p:extLst>
      <p:ext uri="{BB962C8B-B14F-4D97-AF65-F5344CB8AC3E}">
        <p14:creationId xmlns:p14="http://schemas.microsoft.com/office/powerpoint/2010/main" val="2093676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E27C366-4FF0-47C8-982A-E3471C973ACE}" type="datetimeFigureOut">
              <a:rPr lang="ru-RU" smtClean="0"/>
              <a:t>25.08.2017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D2253BB-280C-4200-9C78-D6E0B4D0A7C4}" type="slidenum">
              <a:rPr lang="ru-RU" smtClean="0"/>
              <a:t>‹#›</a:t>
            </a:fld>
            <a:endParaRPr lang="ru-RU"/>
          </a:p>
        </p:txBody>
      </p:sp>
    </p:spTree>
    <p:extLst>
      <p:ext uri="{BB962C8B-B14F-4D97-AF65-F5344CB8AC3E}">
        <p14:creationId xmlns:p14="http://schemas.microsoft.com/office/powerpoint/2010/main" val="3121694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E27C366-4FF0-47C8-982A-E3471C973ACE}" type="datetimeFigureOut">
              <a:rPr lang="ru-RU" smtClean="0"/>
              <a:t>25.08.2017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D2253BB-280C-4200-9C78-D6E0B4D0A7C4}" type="slidenum">
              <a:rPr lang="ru-RU" smtClean="0"/>
              <a:t>‹#›</a:t>
            </a:fld>
            <a:endParaRPr lang="ru-RU"/>
          </a:p>
        </p:txBody>
      </p:sp>
    </p:spTree>
    <p:extLst>
      <p:ext uri="{BB962C8B-B14F-4D97-AF65-F5344CB8AC3E}">
        <p14:creationId xmlns:p14="http://schemas.microsoft.com/office/powerpoint/2010/main" val="3911564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E27C366-4FF0-47C8-982A-E3471C973ACE}" type="datetimeFigureOut">
              <a:rPr lang="ru-RU" smtClean="0"/>
              <a:t>25.08.2017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D2253BB-280C-4200-9C78-D6E0B4D0A7C4}" type="slidenum">
              <a:rPr lang="ru-RU" smtClean="0"/>
              <a:t>‹#›</a:t>
            </a:fld>
            <a:endParaRPr lang="ru-RU"/>
          </a:p>
        </p:txBody>
      </p:sp>
    </p:spTree>
    <p:extLst>
      <p:ext uri="{BB962C8B-B14F-4D97-AF65-F5344CB8AC3E}">
        <p14:creationId xmlns:p14="http://schemas.microsoft.com/office/powerpoint/2010/main" val="937540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E27C366-4FF0-47C8-982A-E3471C973ACE}" type="datetimeFigureOut">
              <a:rPr lang="ru-RU" smtClean="0"/>
              <a:t>25.08.2017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D2253BB-280C-4200-9C78-D6E0B4D0A7C4}" type="slidenum">
              <a:rPr lang="ru-RU" smtClean="0"/>
              <a:t>‹#›</a:t>
            </a:fld>
            <a:endParaRPr lang="ru-RU"/>
          </a:p>
        </p:txBody>
      </p:sp>
    </p:spTree>
    <p:extLst>
      <p:ext uri="{BB962C8B-B14F-4D97-AF65-F5344CB8AC3E}">
        <p14:creationId xmlns:p14="http://schemas.microsoft.com/office/powerpoint/2010/main" val="354616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E27C366-4FF0-47C8-982A-E3471C973ACE}" type="datetimeFigureOut">
              <a:rPr lang="ru-RU" smtClean="0"/>
              <a:t>25.08.2017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D2253BB-280C-4200-9C78-D6E0B4D0A7C4}" type="slidenum">
              <a:rPr lang="ru-RU" smtClean="0"/>
              <a:t>‹#›</a:t>
            </a:fld>
            <a:endParaRPr lang="ru-RU"/>
          </a:p>
        </p:txBody>
      </p:sp>
    </p:spTree>
    <p:extLst>
      <p:ext uri="{BB962C8B-B14F-4D97-AF65-F5344CB8AC3E}">
        <p14:creationId xmlns:p14="http://schemas.microsoft.com/office/powerpoint/2010/main" val="36159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7C366-4FF0-47C8-982A-E3471C973ACE}" type="datetimeFigureOut">
              <a:rPr lang="ru-RU" smtClean="0"/>
              <a:t>25.08.2017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253BB-280C-4200-9C78-D6E0B4D0A7C4}" type="slidenum">
              <a:rPr lang="ru-RU" smtClean="0"/>
              <a:t>‹#›</a:t>
            </a:fld>
            <a:endParaRPr lang="ru-RU"/>
          </a:p>
        </p:txBody>
      </p:sp>
    </p:spTree>
    <p:extLst>
      <p:ext uri="{BB962C8B-B14F-4D97-AF65-F5344CB8AC3E}">
        <p14:creationId xmlns:p14="http://schemas.microsoft.com/office/powerpoint/2010/main" val="3223085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latin typeface="Arial" panose="020B0604020202020204" pitchFamily="34" charset="0"/>
                <a:cs typeface="Arial" panose="020B0604020202020204" pitchFamily="34" charset="0"/>
              </a:rPr>
              <a:t>ASP.NET Web API </a:t>
            </a:r>
            <a:endParaRPr lang="ru-RU" dirty="0">
              <a:latin typeface="Arial" panose="020B0604020202020204" pitchFamily="34" charset="0"/>
              <a:cs typeface="Arial" panose="020B0604020202020204" pitchFamily="34" charset="0"/>
            </a:endParaRPr>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141838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Routing</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normAutofit/>
          </a:bodyPr>
          <a:lstStyle/>
          <a:p>
            <a:pPr marL="0" indent="0">
              <a:buNone/>
            </a:pPr>
            <a:r>
              <a:rPr lang="en-US" dirty="0" smtClean="0">
                <a:latin typeface="Arial" panose="020B0604020202020204" pitchFamily="34" charset="0"/>
                <a:cs typeface="Arial" panose="020B0604020202020204" pitchFamily="34" charset="0"/>
              </a:rPr>
              <a:t>There are two types of routing in Web API:</a:t>
            </a:r>
          </a:p>
          <a:p>
            <a:r>
              <a:rPr lang="en-US" dirty="0">
                <a:latin typeface="Arial" panose="020B0604020202020204" pitchFamily="34" charset="0"/>
                <a:cs typeface="Arial" panose="020B0604020202020204" pitchFamily="34" charset="0"/>
              </a:rPr>
              <a:t>convention-based </a:t>
            </a:r>
            <a:r>
              <a:rPr lang="en-US" dirty="0" smtClean="0">
                <a:latin typeface="Arial" panose="020B0604020202020204" pitchFamily="34" charset="0"/>
                <a:cs typeface="Arial" panose="020B0604020202020204" pitchFamily="34" charset="0"/>
              </a:rPr>
              <a:t>routing</a:t>
            </a:r>
          </a:p>
          <a:p>
            <a:r>
              <a:rPr lang="en-US" dirty="0">
                <a:latin typeface="Arial" panose="020B0604020202020204" pitchFamily="34" charset="0"/>
                <a:cs typeface="Arial" panose="020B0604020202020204" pitchFamily="34" charset="0"/>
              </a:rPr>
              <a:t>attribute routing</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5403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Routing</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lstStyle/>
          <a:p>
            <a:pPr marL="0" indent="0">
              <a:buNone/>
            </a:pPr>
            <a:r>
              <a:rPr lang="en-US" sz="2000" dirty="0" smtClean="0">
                <a:latin typeface="Arial" panose="020B0604020202020204" pitchFamily="34" charset="0"/>
                <a:cs typeface="Arial" panose="020B0604020202020204" pitchFamily="34" charset="0"/>
              </a:rPr>
              <a:t>Convention-based routing:</a:t>
            </a:r>
            <a:r>
              <a:rPr lang="en-US" sz="2000" dirty="0">
                <a:latin typeface="Arial" panose="020B0604020202020204" pitchFamily="34" charset="0"/>
                <a:cs typeface="Arial" panose="020B0604020202020204" pitchFamily="34" charset="0"/>
              </a:rPr>
              <a:t> you define one or more route templates, which are basically parameterized strings. When the framework receives a request, it matches the URI against the route </a:t>
            </a:r>
            <a:r>
              <a:rPr lang="en-US" sz="2000" dirty="0" smtClean="0">
                <a:latin typeface="Arial" panose="020B0604020202020204" pitchFamily="34" charset="0"/>
                <a:cs typeface="Arial" panose="020B0604020202020204" pitchFamily="34" charset="0"/>
              </a:rPr>
              <a:t>template.</a:t>
            </a:r>
            <a:r>
              <a:rPr lang="en-US" sz="2000" dirty="0" smtClean="0">
                <a:latin typeface="Arial" panose="020B0604020202020204" pitchFamily="34" charset="0"/>
                <a:cs typeface="Arial" panose="020B0604020202020204" pitchFamily="34" charset="0"/>
              </a:rPr>
              <a:t> For example, the following URIs match the default route:</a:t>
            </a:r>
          </a:p>
          <a:p>
            <a:r>
              <a:rPr lang="en-US" sz="2000" dirty="0" smtClean="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api</a:t>
            </a:r>
            <a:r>
              <a:rPr lang="en-US" sz="2000" dirty="0" smtClean="0">
                <a:latin typeface="Arial" panose="020B0604020202020204" pitchFamily="34" charset="0"/>
                <a:cs typeface="Arial" panose="020B0604020202020204" pitchFamily="34" charset="0"/>
              </a:rPr>
              <a:t>/contacts</a:t>
            </a:r>
          </a:p>
          <a:p>
            <a:r>
              <a:rPr lang="en-US" sz="2000" dirty="0" smtClean="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api</a:t>
            </a:r>
            <a:r>
              <a:rPr lang="en-US" sz="2000" dirty="0" smtClean="0">
                <a:latin typeface="Arial" panose="020B0604020202020204" pitchFamily="34" charset="0"/>
                <a:cs typeface="Arial" panose="020B0604020202020204" pitchFamily="34" charset="0"/>
              </a:rPr>
              <a:t>/contacts/1</a:t>
            </a:r>
          </a:p>
          <a:p>
            <a:r>
              <a:rPr lang="en-US" sz="2000" dirty="0" smtClean="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api</a:t>
            </a:r>
            <a:r>
              <a:rPr lang="en-US" sz="2000" dirty="0" smtClean="0">
                <a:latin typeface="Arial" panose="020B0604020202020204" pitchFamily="34" charset="0"/>
                <a:cs typeface="Arial" panose="020B0604020202020204" pitchFamily="34" charset="0"/>
              </a:rPr>
              <a:t>/products/gizmo1</a:t>
            </a:r>
          </a:p>
          <a:p>
            <a:pPr marL="0" indent="0">
              <a:buNone/>
            </a:pPr>
            <a:endParaRPr lang="en-US" sz="2000" dirty="0" smtClean="0">
              <a:latin typeface="Arial" panose="020B0604020202020204" pitchFamily="34" charset="0"/>
              <a:cs typeface="Arial" panose="020B0604020202020204" pitchFamily="34" charset="0"/>
            </a:endParaRPr>
          </a:p>
          <a:p>
            <a:pPr marL="0" indent="0">
              <a:buNone/>
            </a:pPr>
            <a:r>
              <a:rPr lang="en-US" sz="2000" dirty="0" smtClean="0"/>
              <a:t>The </a:t>
            </a:r>
            <a:r>
              <a:rPr lang="en-US" sz="2000" dirty="0"/>
              <a:t>following URI does not </a:t>
            </a:r>
            <a:r>
              <a:rPr lang="en-US" sz="2000" dirty="0" smtClean="0"/>
              <a:t>match, </a:t>
            </a:r>
          </a:p>
          <a:p>
            <a:pPr marL="0" indent="0">
              <a:buNone/>
            </a:pPr>
            <a:r>
              <a:rPr lang="en-US" sz="2000" dirty="0" smtClean="0"/>
              <a:t>because </a:t>
            </a:r>
            <a:r>
              <a:rPr lang="en-US" sz="2000" dirty="0"/>
              <a:t>it lacks the "</a:t>
            </a:r>
            <a:r>
              <a:rPr lang="en-US" sz="2000" dirty="0" err="1"/>
              <a:t>api</a:t>
            </a:r>
            <a:r>
              <a:rPr lang="en-US" sz="2000" dirty="0"/>
              <a:t>" segment:</a:t>
            </a:r>
          </a:p>
          <a:p>
            <a:r>
              <a:rPr lang="en-US" sz="2000" dirty="0"/>
              <a:t>/contacts/1</a:t>
            </a: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ru-RU" dirty="0"/>
          </a:p>
        </p:txBody>
      </p:sp>
      <p:pic>
        <p:nvPicPr>
          <p:cNvPr id="4" name="Рисунок 3"/>
          <p:cNvPicPr>
            <a:picLocks noChangeAspect="1"/>
          </p:cNvPicPr>
          <p:nvPr/>
        </p:nvPicPr>
        <p:blipFill>
          <a:blip r:embed="rId2"/>
          <a:stretch>
            <a:fillRect/>
          </a:stretch>
        </p:blipFill>
        <p:spPr>
          <a:xfrm>
            <a:off x="4969268" y="2773757"/>
            <a:ext cx="5901647" cy="3308546"/>
          </a:xfrm>
          <a:prstGeom prst="rect">
            <a:avLst/>
          </a:prstGeom>
        </p:spPr>
      </p:pic>
    </p:spTree>
    <p:extLst>
      <p:ext uri="{BB962C8B-B14F-4D97-AF65-F5344CB8AC3E}">
        <p14:creationId xmlns:p14="http://schemas.microsoft.com/office/powerpoint/2010/main" val="3502432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Routing</a:t>
            </a:r>
            <a:endParaRPr lang="ru-RU" dirty="0"/>
          </a:p>
        </p:txBody>
      </p:sp>
      <p:sp>
        <p:nvSpPr>
          <p:cNvPr id="3" name="Объект 2"/>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When the Web API framework receives an HTTP request, it tries to match the URI against one of the route templates in the routing table. If no route matches, the client receives a 404 error. </a:t>
            </a:r>
            <a:endParaRPr lang="en-US" sz="2000" dirty="0" smtClean="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Once a matching route is found, Web API selects the controller and the action</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To find the controller, Web API adds "Controller" to the value of the </a:t>
            </a:r>
            <a:r>
              <a:rPr lang="en-US" sz="2000" i="1" dirty="0">
                <a:latin typeface="Arial" panose="020B0604020202020204" pitchFamily="34" charset="0"/>
                <a:cs typeface="Arial" panose="020B0604020202020204" pitchFamily="34" charset="0"/>
              </a:rPr>
              <a:t>{controller}</a:t>
            </a:r>
            <a:r>
              <a:rPr lang="en-US" sz="2000" dirty="0">
                <a:latin typeface="Arial" panose="020B0604020202020204" pitchFamily="34" charset="0"/>
                <a:cs typeface="Arial" panose="020B0604020202020204" pitchFamily="34" charset="0"/>
              </a:rPr>
              <a:t> variable.</a:t>
            </a:r>
          </a:p>
          <a:p>
            <a:r>
              <a:rPr lang="en-US" sz="2000" dirty="0">
                <a:latin typeface="Arial" panose="020B0604020202020204" pitchFamily="34" charset="0"/>
                <a:cs typeface="Arial" panose="020B0604020202020204" pitchFamily="34" charset="0"/>
              </a:rPr>
              <a:t>To find the action, Web API looks at the HTTP method, and then looks for an action whose name begins with that HTTP method name. For example, with a GET request, Web API looks for an action that starts with "Get...", such as "</a:t>
            </a:r>
            <a:r>
              <a:rPr lang="en-US" sz="2000" dirty="0" err="1">
                <a:latin typeface="Arial" panose="020B0604020202020204" pitchFamily="34" charset="0"/>
                <a:cs typeface="Arial" panose="020B0604020202020204" pitchFamily="34" charset="0"/>
              </a:rPr>
              <a:t>GetContact</a:t>
            </a:r>
            <a:r>
              <a:rPr lang="en-US" sz="2000" dirty="0">
                <a:latin typeface="Arial" panose="020B0604020202020204" pitchFamily="34" charset="0"/>
                <a:cs typeface="Arial" panose="020B0604020202020204" pitchFamily="34" charset="0"/>
              </a:rPr>
              <a:t>" or "</a:t>
            </a:r>
            <a:r>
              <a:rPr lang="en-US" sz="2000" dirty="0" err="1">
                <a:latin typeface="Arial" panose="020B0604020202020204" pitchFamily="34" charset="0"/>
                <a:cs typeface="Arial" panose="020B0604020202020204" pitchFamily="34" charset="0"/>
              </a:rPr>
              <a:t>GetAllContacts</a:t>
            </a:r>
            <a:r>
              <a:rPr lang="en-US" sz="2000" dirty="0">
                <a:latin typeface="Arial" panose="020B0604020202020204" pitchFamily="34" charset="0"/>
                <a:cs typeface="Arial" panose="020B0604020202020204" pitchFamily="34" charset="0"/>
              </a:rPr>
              <a:t>". This convention applies only to GET, POST, PUT, and DELETE methods. You can enable other HTTP methods by using attributes on your controller. We'll see an example of that later.</a:t>
            </a:r>
          </a:p>
          <a:p>
            <a:r>
              <a:rPr lang="en-US" sz="2000" dirty="0">
                <a:latin typeface="Arial" panose="020B0604020202020204" pitchFamily="34" charset="0"/>
                <a:cs typeface="Arial" panose="020B0604020202020204" pitchFamily="34" charset="0"/>
              </a:rPr>
              <a:t>Other placeholder variables in the route template, such as </a:t>
            </a:r>
            <a:r>
              <a:rPr lang="en-US" sz="2000" i="1" dirty="0">
                <a:latin typeface="Arial" panose="020B0604020202020204" pitchFamily="34" charset="0"/>
                <a:cs typeface="Arial" panose="020B0604020202020204" pitchFamily="34" charset="0"/>
              </a:rPr>
              <a:t>{id},</a:t>
            </a:r>
            <a:r>
              <a:rPr lang="en-US" sz="2000" dirty="0">
                <a:latin typeface="Arial" panose="020B0604020202020204" pitchFamily="34" charset="0"/>
                <a:cs typeface="Arial" panose="020B0604020202020204" pitchFamily="34" charset="0"/>
              </a:rPr>
              <a:t> are mapped to action parameters.</a:t>
            </a:r>
          </a:p>
        </p:txBody>
      </p:sp>
    </p:spTree>
    <p:extLst>
      <p:ext uri="{BB962C8B-B14F-4D97-AF65-F5344CB8AC3E}">
        <p14:creationId xmlns:p14="http://schemas.microsoft.com/office/powerpoint/2010/main" val="2491741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Routing</a:t>
            </a:r>
            <a:endParaRPr lang="ru-RU" dirty="0"/>
          </a:p>
        </p:txBody>
      </p:sp>
      <p:sp>
        <p:nvSpPr>
          <p:cNvPr id="3" name="Объект 2"/>
          <p:cNvSpPr>
            <a:spLocks noGrp="1"/>
          </p:cNvSpPr>
          <p:nvPr>
            <p:ph idx="1"/>
          </p:nvPr>
        </p:nvSpPr>
        <p:spPr/>
        <p:txBody>
          <a:bodyPr>
            <a:normAutofit lnSpcReduction="10000"/>
          </a:bodyPr>
          <a:lstStyle/>
          <a:p>
            <a:pPr marL="0" indent="0" algn="ctr">
              <a:buNone/>
            </a:pPr>
            <a:r>
              <a:rPr lang="en-US" sz="2000" dirty="0">
                <a:latin typeface="Arial" panose="020B0604020202020204" pitchFamily="34" charset="0"/>
                <a:cs typeface="Arial" panose="020B0604020202020204" pitchFamily="34" charset="0"/>
              </a:rPr>
              <a:t>A</a:t>
            </a:r>
            <a:r>
              <a:rPr lang="en-US" sz="2000" dirty="0" smtClean="0">
                <a:latin typeface="Arial" panose="020B0604020202020204" pitchFamily="34" charset="0"/>
                <a:cs typeface="Arial" panose="020B0604020202020204" pitchFamily="34" charset="0"/>
              </a:rPr>
              <a:t>ttribute routing</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To </a:t>
            </a:r>
            <a:r>
              <a:rPr lang="en-US" sz="2000" dirty="0">
                <a:latin typeface="Arial" panose="020B0604020202020204" pitchFamily="34" charset="0"/>
                <a:cs typeface="Arial" panose="020B0604020202020204" pitchFamily="34" charset="0"/>
              </a:rPr>
              <a:t>enable attribute routing, call </a:t>
            </a:r>
            <a:r>
              <a:rPr lang="en-US" sz="2000" i="1" dirty="0" err="1">
                <a:latin typeface="Arial" panose="020B0604020202020204" pitchFamily="34" charset="0"/>
                <a:cs typeface="Arial" panose="020B0604020202020204" pitchFamily="34" charset="0"/>
              </a:rPr>
              <a:t>MapHttpAttributeRoutes</a:t>
            </a:r>
            <a:r>
              <a:rPr lang="en-US" sz="2000" dirty="0">
                <a:latin typeface="Arial" panose="020B0604020202020204" pitchFamily="34" charset="0"/>
                <a:cs typeface="Arial" panose="020B0604020202020204" pitchFamily="34" charset="0"/>
              </a:rPr>
              <a:t> during configuration. This extension method is defined in the </a:t>
            </a:r>
            <a:r>
              <a:rPr lang="en-US" sz="2000" b="1" dirty="0" err="1">
                <a:latin typeface="Arial" panose="020B0604020202020204" pitchFamily="34" charset="0"/>
                <a:cs typeface="Arial" panose="020B0604020202020204" pitchFamily="34" charset="0"/>
              </a:rPr>
              <a:t>System.Web.Http.HttpConfigurationExtensions</a:t>
            </a:r>
            <a:r>
              <a:rPr lang="en-US" sz="2000" dirty="0">
                <a:latin typeface="Arial" panose="020B0604020202020204" pitchFamily="34" charset="0"/>
                <a:cs typeface="Arial" panose="020B0604020202020204" pitchFamily="34" charset="0"/>
              </a:rPr>
              <a:t> class</a:t>
            </a:r>
            <a:r>
              <a:rPr lang="en-US" sz="2000" dirty="0" smtClean="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Attribute routing can be combined with convention-based routing. To define convention-based routes, call the </a:t>
            </a:r>
            <a:r>
              <a:rPr lang="en-US" sz="2000" i="1" dirty="0" err="1">
                <a:latin typeface="Arial" panose="020B0604020202020204" pitchFamily="34" charset="0"/>
                <a:cs typeface="Arial" panose="020B0604020202020204" pitchFamily="34" charset="0"/>
              </a:rPr>
              <a:t>MapHttpRoute</a:t>
            </a:r>
            <a:r>
              <a:rPr lang="en-US" sz="2000" dirty="0">
                <a:latin typeface="Arial" panose="020B0604020202020204" pitchFamily="34" charset="0"/>
                <a:cs typeface="Arial" panose="020B0604020202020204" pitchFamily="34" charset="0"/>
              </a:rPr>
              <a:t> method</a:t>
            </a:r>
            <a:r>
              <a:rPr lang="en-US" sz="2000" dirty="0" smtClean="0">
                <a:latin typeface="Arial" panose="020B0604020202020204" pitchFamily="34" charset="0"/>
                <a:cs typeface="Arial" panose="020B0604020202020204" pitchFamily="34" charset="0"/>
              </a:rPr>
              <a:t>.</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kumimoji="0" lang="ru-RU" sz="2000"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The</a:t>
            </a:r>
            <a:r>
              <a:rPr kumimoji="0" lang="ru-RU" sz="2000"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ru-RU" sz="2000"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following</a:t>
            </a:r>
            <a:r>
              <a:rPr kumimoji="0" lang="ru-RU" sz="2000"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ru-RU" sz="2000"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URIs</a:t>
            </a:r>
            <a:r>
              <a:rPr kumimoji="0" lang="ru-RU" sz="2000"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ru-RU" sz="2000"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would</a:t>
            </a:r>
            <a:r>
              <a:rPr kumimoji="0" lang="ru-RU" sz="2000"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ru-RU" sz="2000"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match</a:t>
            </a:r>
            <a:r>
              <a:rPr kumimoji="0" lang="ru-RU" sz="2000"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ru-RU" sz="2000"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this</a:t>
            </a:r>
            <a:r>
              <a:rPr kumimoji="0" lang="ru-RU" sz="2000"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ru-RU" sz="2000"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template</a:t>
            </a:r>
            <a:r>
              <a:rPr kumimoji="0" lang="ru-RU" sz="2000" strike="noStrike" cap="none" normalizeH="0" baseline="0" dirty="0" smtClean="0">
                <a:ln>
                  <a:noFill/>
                </a:ln>
                <a:solidFill>
                  <a:srgbClr val="222222"/>
                </a:solidFill>
                <a:effectLst/>
                <a:latin typeface="Arial" panose="020B0604020202020204" pitchFamily="34" charset="0"/>
                <a:cs typeface="Arial" panose="020B0604020202020204" pitchFamily="34" charset="0"/>
              </a:rPr>
              <a:t>:</a:t>
            </a:r>
            <a:endParaRPr kumimoji="0" lang="ru-RU" sz="2000"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sz="2000"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ru-RU" sz="2000" strike="noStrike" cap="none" normalizeH="0" baseline="0" dirty="0" smtClean="0">
                <a:ln>
                  <a:noFill/>
                </a:ln>
                <a:solidFill>
                  <a:srgbClr val="222222"/>
                </a:solidFill>
                <a:effectLst/>
                <a:latin typeface="Arial" panose="020B0604020202020204" pitchFamily="34" charset="0"/>
                <a:cs typeface="Arial" panose="020B0604020202020204" pitchFamily="34" charset="0"/>
              </a:rPr>
              <a:t>http://localhost/customers/1/orders</a:t>
            </a:r>
          </a:p>
          <a:p>
            <a:pPr marL="0" lvl="0" indent="0" eaLnBrk="0" fontAlgn="base" hangingPunct="0">
              <a:lnSpc>
                <a:spcPct val="100000"/>
              </a:lnSpc>
              <a:spcBef>
                <a:spcPct val="0"/>
              </a:spcBef>
              <a:spcAft>
                <a:spcPct val="0"/>
              </a:spcAft>
              <a:buFontTx/>
              <a:buChar char="•"/>
            </a:pPr>
            <a:r>
              <a:rPr kumimoji="0" lang="en-US" sz="2000"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ru-RU" sz="2000" strike="noStrike" cap="none" normalizeH="0" baseline="0" dirty="0" smtClean="0">
                <a:ln>
                  <a:noFill/>
                </a:ln>
                <a:solidFill>
                  <a:srgbClr val="222222"/>
                </a:solidFill>
                <a:effectLst/>
                <a:latin typeface="Arial" panose="020B0604020202020204" pitchFamily="34" charset="0"/>
                <a:cs typeface="Arial" panose="020B0604020202020204" pitchFamily="34" charset="0"/>
              </a:rPr>
              <a:t>http://localhost/customers/bob/orders</a:t>
            </a:r>
            <a:r>
              <a:rPr kumimoji="0" lang="en-US" sz="2000"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endParaRPr kumimoji="0" lang="ru-RU" sz="2000"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sz="2000"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r>
              <a:rPr kumimoji="0" lang="ru-RU" sz="2000" strike="noStrike" cap="none" normalizeH="0" baseline="0" dirty="0" smtClean="0">
                <a:ln>
                  <a:noFill/>
                </a:ln>
                <a:solidFill>
                  <a:srgbClr val="222222"/>
                </a:solidFill>
                <a:effectLst/>
                <a:latin typeface="Arial" panose="020B0604020202020204" pitchFamily="34" charset="0"/>
                <a:cs typeface="Arial" panose="020B0604020202020204" pitchFamily="34" charset="0"/>
              </a:rPr>
              <a:t>http://localhost/customers/1234-5678/orders</a:t>
            </a:r>
          </a:p>
          <a:p>
            <a:pPr marL="0" indent="0">
              <a:buNone/>
            </a:pPr>
            <a:endParaRPr lang="en-US" sz="2000" dirty="0" smtClean="0">
              <a:latin typeface="Arial" panose="020B0604020202020204" pitchFamily="34" charset="0"/>
              <a:cs typeface="Arial" panose="020B0604020202020204" pitchFamily="34" charset="0"/>
            </a:endParaRPr>
          </a:p>
          <a:p>
            <a:pPr marL="0" indent="0">
              <a:buNone/>
            </a:pPr>
            <a:endParaRPr lang="ru-RU" sz="2000" dirty="0">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964166" y="3417478"/>
            <a:ext cx="7077075" cy="1343025"/>
          </a:xfrm>
          <a:prstGeom prst="rect">
            <a:avLst/>
          </a:prstGeom>
        </p:spPr>
      </p:pic>
    </p:spTree>
    <p:extLst>
      <p:ext uri="{BB962C8B-B14F-4D97-AF65-F5344CB8AC3E}">
        <p14:creationId xmlns:p14="http://schemas.microsoft.com/office/powerpoint/2010/main" val="2661976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What is ASP.NET Web API?</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normAutofit/>
          </a:bodyPr>
          <a:lstStyle/>
          <a:p>
            <a:pPr marL="0" indent="0">
              <a:buNone/>
            </a:pPr>
            <a:r>
              <a:rPr lang="en-US" sz="2000" dirty="0" smtClean="0">
                <a:latin typeface="Arial" panose="020B0604020202020204" pitchFamily="34" charset="0"/>
                <a:cs typeface="Arial" panose="020B0604020202020204" pitchFamily="34" charset="0"/>
              </a:rPr>
              <a:t>ASP.NET </a:t>
            </a:r>
            <a:r>
              <a:rPr lang="en-US" sz="2000" dirty="0">
                <a:latin typeface="Arial" panose="020B0604020202020204" pitchFamily="34" charset="0"/>
                <a:cs typeface="Arial" panose="020B0604020202020204" pitchFamily="34" charset="0"/>
              </a:rPr>
              <a:t>Web API is a framework </a:t>
            </a:r>
            <a:r>
              <a:rPr lang="en-US" sz="2000" dirty="0" smtClean="0">
                <a:latin typeface="Arial" panose="020B0604020202020204" pitchFamily="34" charset="0"/>
                <a:cs typeface="Arial" panose="020B0604020202020204" pitchFamily="34" charset="0"/>
              </a:rPr>
              <a:t>for building </a:t>
            </a:r>
            <a:r>
              <a:rPr lang="en-US" sz="2000" dirty="0">
                <a:latin typeface="Arial" panose="020B0604020202020204" pitchFamily="34" charset="0"/>
                <a:cs typeface="Arial" panose="020B0604020202020204" pitchFamily="34" charset="0"/>
              </a:rPr>
              <a:t>HTTP services that reach a broad range of </a:t>
            </a:r>
            <a:r>
              <a:rPr lang="en-US" sz="2000" dirty="0" smtClean="0">
                <a:latin typeface="Arial" panose="020B0604020202020204" pitchFamily="34" charset="0"/>
                <a:cs typeface="Arial" panose="020B0604020202020204" pitchFamily="34" charset="0"/>
              </a:rPr>
              <a:t>clients (browsers, </a:t>
            </a:r>
            <a:r>
              <a:rPr lang="en-US" sz="2000" dirty="0">
                <a:latin typeface="Arial" panose="020B0604020202020204" pitchFamily="34" charset="0"/>
                <a:cs typeface="Arial" panose="020B0604020202020204" pitchFamily="34" charset="0"/>
              </a:rPr>
              <a:t>mobile </a:t>
            </a:r>
            <a:r>
              <a:rPr lang="en-US" sz="2000" dirty="0" smtClean="0">
                <a:latin typeface="Arial" panose="020B0604020202020204" pitchFamily="34" charset="0"/>
                <a:cs typeface="Arial" panose="020B0604020202020204" pitchFamily="34" charset="0"/>
              </a:rPr>
              <a:t>devices, desktops). </a:t>
            </a:r>
          </a:p>
          <a:p>
            <a:pPr marL="0" indent="0">
              <a:buNone/>
            </a:pPr>
            <a:r>
              <a:rPr lang="en-US" sz="2000" dirty="0" smtClean="0">
                <a:latin typeface="Arial" panose="020B0604020202020204" pitchFamily="34" charset="0"/>
                <a:cs typeface="Arial" panose="020B0604020202020204" pitchFamily="34" charset="0"/>
              </a:rPr>
              <a:t>With ASP.NET </a:t>
            </a:r>
            <a:r>
              <a:rPr lang="en-US" sz="2000" dirty="0">
                <a:latin typeface="Arial" panose="020B0604020202020204" pitchFamily="34" charset="0"/>
                <a:cs typeface="Arial" panose="020B0604020202020204" pitchFamily="34" charset="0"/>
              </a:rPr>
              <a:t>Web API </a:t>
            </a:r>
            <a:r>
              <a:rPr lang="en-US" sz="2000" dirty="0" smtClean="0">
                <a:latin typeface="Arial" panose="020B0604020202020204" pitchFamily="34" charset="0"/>
                <a:cs typeface="Arial" panose="020B0604020202020204" pitchFamily="34" charset="0"/>
              </a:rPr>
              <a:t>you can build RESTful </a:t>
            </a:r>
            <a:r>
              <a:rPr lang="en-US" sz="2000" dirty="0">
                <a:latin typeface="Arial" panose="020B0604020202020204" pitchFamily="34" charset="0"/>
                <a:cs typeface="Arial" panose="020B0604020202020204" pitchFamily="34" charset="0"/>
              </a:rPr>
              <a:t>applications on the .NET Framework</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8877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REST</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Representational state transfer (REST</a:t>
            </a:r>
            <a:r>
              <a:rPr lang="en-US" sz="2000" dirty="0" smtClean="0">
                <a:latin typeface="Arial" panose="020B0604020202020204" pitchFamily="34" charset="0"/>
                <a:cs typeface="Arial" panose="020B0604020202020204" pitchFamily="34" charset="0"/>
              </a:rPr>
              <a:t>) is an architecture style for </a:t>
            </a:r>
            <a:r>
              <a:rPr lang="en-US" sz="2000" dirty="0">
                <a:latin typeface="Arial" panose="020B0604020202020204" pitchFamily="34" charset="0"/>
                <a:cs typeface="Arial" panose="020B0604020202020204" pitchFamily="34" charset="0"/>
              </a:rPr>
              <a:t>managing state </a:t>
            </a:r>
            <a:r>
              <a:rPr lang="en-US" sz="2000" dirty="0" smtClean="0">
                <a:latin typeface="Arial" panose="020B0604020202020204" pitchFamily="34" charset="0"/>
                <a:cs typeface="Arial" panose="020B0604020202020204" pitchFamily="34" charset="0"/>
              </a:rPr>
              <a:t>information on the Internet. REST </a:t>
            </a:r>
            <a:r>
              <a:rPr lang="en-US" sz="2000" dirty="0">
                <a:latin typeface="Arial" panose="020B0604020202020204" pitchFamily="34" charset="0"/>
                <a:cs typeface="Arial" panose="020B0604020202020204" pitchFamily="34" charset="0"/>
              </a:rPr>
              <a:t>is typically used </a:t>
            </a:r>
            <a:r>
              <a:rPr lang="en-US" sz="2000" dirty="0" smtClean="0">
                <a:latin typeface="Arial" panose="020B0604020202020204" pitchFamily="34" charset="0"/>
                <a:cs typeface="Arial" panose="020B0604020202020204" pitchFamily="34" charset="0"/>
              </a:rPr>
              <a:t>over HTTP, due </a:t>
            </a:r>
            <a:r>
              <a:rPr lang="en-US" sz="2000" dirty="0">
                <a:latin typeface="Arial" panose="020B0604020202020204" pitchFamily="34" charset="0"/>
                <a:cs typeface="Arial" panose="020B0604020202020204" pitchFamily="34" charset="0"/>
              </a:rPr>
              <a:t>to the simplicity of HTTP and its </a:t>
            </a:r>
            <a:r>
              <a:rPr lang="en-US" sz="2000" dirty="0" smtClean="0">
                <a:latin typeface="Arial" panose="020B0604020202020204" pitchFamily="34" charset="0"/>
                <a:cs typeface="Arial" panose="020B0604020202020204" pitchFamily="34" charset="0"/>
              </a:rPr>
              <a:t>mapping </a:t>
            </a:r>
            <a:r>
              <a:rPr lang="en-US" sz="2000" dirty="0">
                <a:latin typeface="Arial" panose="020B0604020202020204" pitchFamily="34" charset="0"/>
                <a:cs typeface="Arial" panose="020B0604020202020204" pitchFamily="34" charset="0"/>
              </a:rPr>
              <a:t>to RESTful </a:t>
            </a:r>
            <a:r>
              <a:rPr lang="en-US" sz="2000" dirty="0" smtClean="0">
                <a:latin typeface="Arial" panose="020B0604020202020204" pitchFamily="34" charset="0"/>
                <a:cs typeface="Arial" panose="020B0604020202020204" pitchFamily="34" charset="0"/>
              </a:rPr>
              <a:t>principles, however it </a:t>
            </a:r>
            <a:r>
              <a:rPr lang="en-US" sz="2000" dirty="0">
                <a:latin typeface="Arial" panose="020B0604020202020204" pitchFamily="34" charset="0"/>
                <a:cs typeface="Arial" panose="020B0604020202020204" pitchFamily="34" charset="0"/>
              </a:rPr>
              <a:t>is not tied to any specific protocol</a:t>
            </a:r>
            <a:r>
              <a:rPr lang="en-US" sz="2000" dirty="0" smtClean="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The formal </a:t>
            </a:r>
            <a:r>
              <a:rPr lang="en-US" sz="2000" dirty="0" smtClean="0">
                <a:latin typeface="Arial" panose="020B0604020202020204" pitchFamily="34" charset="0"/>
                <a:cs typeface="Arial" panose="020B0604020202020204" pitchFamily="34" charset="0"/>
              </a:rPr>
              <a:t>REST </a:t>
            </a:r>
            <a:r>
              <a:rPr lang="en-US" sz="2000" dirty="0">
                <a:latin typeface="Arial" panose="020B0604020202020204" pitchFamily="34" charset="0"/>
                <a:cs typeface="Arial" panose="020B0604020202020204" pitchFamily="34" charset="0"/>
              </a:rPr>
              <a:t>constraints are as follows</a:t>
            </a:r>
            <a:r>
              <a:rPr lang="en-US" sz="2000" dirty="0" smtClean="0">
                <a:latin typeface="Arial" panose="020B0604020202020204" pitchFamily="34" charset="0"/>
                <a:cs typeface="Arial" panose="020B0604020202020204" pitchFamily="34" charset="0"/>
              </a:rPr>
              <a:t>:</a:t>
            </a:r>
          </a:p>
          <a:p>
            <a:pPr fontAlgn="base"/>
            <a:r>
              <a:rPr lang="en-US" sz="2000" dirty="0">
                <a:latin typeface="Arial" panose="020B0604020202020204" pitchFamily="34" charset="0"/>
                <a:cs typeface="Arial" panose="020B0604020202020204" pitchFamily="34" charset="0"/>
              </a:rPr>
              <a:t>Client-Server </a:t>
            </a:r>
            <a:r>
              <a:rPr lang="en-US" sz="2000" dirty="0" smtClean="0">
                <a:latin typeface="Arial" panose="020B0604020202020204" pitchFamily="34" charset="0"/>
                <a:cs typeface="Arial" panose="020B0604020202020204" pitchFamily="34" charset="0"/>
              </a:rPr>
              <a:t>Communication</a:t>
            </a:r>
            <a:endParaRPr lang="en-US" sz="2000" dirty="0">
              <a:latin typeface="Arial" panose="020B0604020202020204" pitchFamily="34" charset="0"/>
              <a:cs typeface="Arial" panose="020B0604020202020204" pitchFamily="34" charset="0"/>
            </a:endParaRPr>
          </a:p>
          <a:p>
            <a:pPr fontAlgn="base"/>
            <a:r>
              <a:rPr lang="en-US" sz="2000" dirty="0">
                <a:latin typeface="Arial" panose="020B0604020202020204" pitchFamily="34" charset="0"/>
                <a:cs typeface="Arial" panose="020B0604020202020204" pitchFamily="34" charset="0"/>
              </a:rPr>
              <a:t>Stateless</a:t>
            </a:r>
          </a:p>
          <a:p>
            <a:pPr fontAlgn="base"/>
            <a:r>
              <a:rPr lang="en-US" sz="2000" dirty="0" smtClean="0">
                <a:latin typeface="Arial" panose="020B0604020202020204" pitchFamily="34" charset="0"/>
                <a:cs typeface="Arial" panose="020B0604020202020204" pitchFamily="34" charset="0"/>
              </a:rPr>
              <a:t>Cacheable</a:t>
            </a:r>
          </a:p>
          <a:p>
            <a:pPr fontAlgn="base"/>
            <a:r>
              <a:rPr lang="en-US" sz="2000" dirty="0" smtClean="0">
                <a:latin typeface="Arial" panose="020B0604020202020204" pitchFamily="34" charset="0"/>
                <a:cs typeface="Arial" panose="020B0604020202020204" pitchFamily="34" charset="0"/>
              </a:rPr>
              <a:t>Uniform Interface</a:t>
            </a: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4526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Controllers</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normAutofit/>
          </a:bodyPr>
          <a:lstStyle/>
          <a:p>
            <a:pPr marL="0" indent="0">
              <a:buNone/>
            </a:pPr>
            <a:r>
              <a:rPr lang="en-US" sz="2000" dirty="0" smtClean="0">
                <a:latin typeface="Arial" panose="020B0604020202020204" pitchFamily="34" charset="0"/>
                <a:cs typeface="Arial" panose="020B0604020202020204" pitchFamily="34" charset="0"/>
              </a:rPr>
              <a:t>In </a:t>
            </a:r>
            <a:r>
              <a:rPr lang="en-US" sz="2000" dirty="0">
                <a:latin typeface="Arial" panose="020B0604020202020204" pitchFamily="34" charset="0"/>
                <a:cs typeface="Arial" panose="020B0604020202020204" pitchFamily="34" charset="0"/>
              </a:rPr>
              <a:t>Web API, a controller is an </a:t>
            </a:r>
            <a:r>
              <a:rPr lang="en-US" sz="2000" dirty="0" smtClean="0">
                <a:latin typeface="Arial" panose="020B0604020202020204" pitchFamily="34" charset="0"/>
                <a:cs typeface="Arial" panose="020B0604020202020204" pitchFamily="34" charset="0"/>
              </a:rPr>
              <a:t>object </a:t>
            </a:r>
            <a:r>
              <a:rPr lang="en-US" sz="2000" dirty="0">
                <a:latin typeface="Arial" panose="020B0604020202020204" pitchFamily="34" charset="0"/>
                <a:cs typeface="Arial" panose="020B0604020202020204" pitchFamily="34" charset="0"/>
              </a:rPr>
              <a:t>that handles HTTP </a:t>
            </a:r>
            <a:r>
              <a:rPr lang="en-US" sz="2000" dirty="0" smtClean="0">
                <a:latin typeface="Arial" panose="020B0604020202020204" pitchFamily="34" charset="0"/>
                <a:cs typeface="Arial" panose="020B0604020202020204" pitchFamily="34" charset="0"/>
              </a:rPr>
              <a:t>requests: it takes </a:t>
            </a:r>
            <a:r>
              <a:rPr lang="en-US" sz="2000" b="1" dirty="0" err="1" smtClean="0">
                <a:latin typeface="Arial" panose="020B0604020202020204" pitchFamily="34" charset="0"/>
                <a:cs typeface="Arial" panose="020B0604020202020204" pitchFamily="34" charset="0"/>
              </a:rPr>
              <a:t>HttpRequestMessage</a:t>
            </a:r>
            <a:r>
              <a:rPr lang="en-US" sz="2000" dirty="0" smtClean="0">
                <a:latin typeface="Arial" panose="020B0604020202020204" pitchFamily="34" charset="0"/>
                <a:cs typeface="Arial" panose="020B0604020202020204" pitchFamily="34" charset="0"/>
              </a:rPr>
              <a:t> object, processes this object and returns a response as </a:t>
            </a:r>
            <a:r>
              <a:rPr lang="en-US" sz="2000" b="1" dirty="0" err="1" smtClean="0">
                <a:latin typeface="Arial" panose="020B0604020202020204" pitchFamily="34" charset="0"/>
                <a:cs typeface="Arial" panose="020B0604020202020204" pitchFamily="34" charset="0"/>
              </a:rPr>
              <a:t>HttpResponseMessage</a:t>
            </a:r>
            <a:r>
              <a:rPr lang="en-US" sz="2000" dirty="0" smtClean="0">
                <a:latin typeface="Arial" panose="020B0604020202020204" pitchFamily="34" charset="0"/>
                <a:cs typeface="Arial" panose="020B0604020202020204" pitchFamily="34" charset="0"/>
              </a:rPr>
              <a:t> object.</a:t>
            </a:r>
          </a:p>
          <a:p>
            <a:pPr marL="0" indent="0">
              <a:buNone/>
            </a:pPr>
            <a:r>
              <a:rPr lang="en-US" sz="2000" dirty="0">
                <a:latin typeface="Arial" panose="020B0604020202020204" pitchFamily="34" charset="0"/>
                <a:cs typeface="Arial" panose="020B0604020202020204" pitchFamily="34" charset="0"/>
              </a:rPr>
              <a:t>Web API controllers are similar to MVC controllers, but inherit the </a:t>
            </a:r>
            <a:r>
              <a:rPr lang="en-US" sz="2000" b="1" dirty="0" err="1">
                <a:latin typeface="Arial" panose="020B0604020202020204" pitchFamily="34" charset="0"/>
                <a:cs typeface="Arial" panose="020B0604020202020204" pitchFamily="34" charset="0"/>
              </a:rPr>
              <a:t>ApiController</a:t>
            </a:r>
            <a:r>
              <a:rPr lang="en-US" sz="2000" dirty="0">
                <a:latin typeface="Arial" panose="020B0604020202020204" pitchFamily="34" charset="0"/>
                <a:cs typeface="Arial" panose="020B0604020202020204" pitchFamily="34" charset="0"/>
              </a:rPr>
              <a:t> class instead of the </a:t>
            </a:r>
            <a:r>
              <a:rPr lang="en-US" sz="2000" b="1" dirty="0">
                <a:latin typeface="Arial" panose="020B0604020202020204" pitchFamily="34" charset="0"/>
                <a:cs typeface="Arial" panose="020B0604020202020204" pitchFamily="34" charset="0"/>
              </a:rPr>
              <a:t>Controller</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class:</a:t>
            </a:r>
          </a:p>
          <a:p>
            <a:pPr marL="0" indent="0">
              <a:buNone/>
            </a:pPr>
            <a:endParaRPr lang="en-US" sz="2000" dirty="0" smtClean="0">
              <a:latin typeface="Arial" panose="020B0604020202020204" pitchFamily="34" charset="0"/>
              <a:cs typeface="Arial" panose="020B0604020202020204" pitchFamily="34" charset="0"/>
            </a:endParaRPr>
          </a:p>
        </p:txBody>
      </p:sp>
      <p:pic>
        <p:nvPicPr>
          <p:cNvPr id="6" name="Рисунок 5"/>
          <p:cNvPicPr>
            <a:picLocks noChangeAspect="1"/>
          </p:cNvPicPr>
          <p:nvPr/>
        </p:nvPicPr>
        <p:blipFill>
          <a:blip r:embed="rId2"/>
          <a:stretch>
            <a:fillRect/>
          </a:stretch>
        </p:blipFill>
        <p:spPr>
          <a:xfrm>
            <a:off x="1127463" y="3375425"/>
            <a:ext cx="7767129" cy="3150817"/>
          </a:xfrm>
          <a:prstGeom prst="rect">
            <a:avLst/>
          </a:prstGeom>
        </p:spPr>
      </p:pic>
    </p:spTree>
    <p:extLst>
      <p:ext uri="{BB962C8B-B14F-4D97-AF65-F5344CB8AC3E}">
        <p14:creationId xmlns:p14="http://schemas.microsoft.com/office/powerpoint/2010/main" val="3419440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Controllers</a:t>
            </a:r>
            <a:endParaRPr lang="ru-RU" dirty="0"/>
          </a:p>
        </p:txBody>
      </p:sp>
      <p:sp>
        <p:nvSpPr>
          <p:cNvPr id="3" name="Объект 2"/>
          <p:cNvSpPr>
            <a:spLocks noGrp="1"/>
          </p:cNvSpPr>
          <p:nvPr>
            <p:ph idx="1"/>
          </p:nvPr>
        </p:nvSpPr>
        <p:spPr/>
        <p:txBody>
          <a:bodyPr>
            <a:normAutofit/>
          </a:bodyPr>
          <a:lstStyle/>
          <a:p>
            <a:pPr marL="0" lvl="0" indent="0">
              <a:buNone/>
            </a:pPr>
            <a:r>
              <a:rPr lang="en-US" sz="2000" dirty="0" smtClean="0"/>
              <a:t>To have custom behavior for our controller we can directly implement </a:t>
            </a:r>
            <a:r>
              <a:rPr lang="en-US" sz="2000" i="1" dirty="0" err="1" smtClean="0"/>
              <a:t>IHttpController</a:t>
            </a:r>
            <a:r>
              <a:rPr lang="en-US" sz="2000" dirty="0" smtClean="0"/>
              <a:t> interface that has one method:</a:t>
            </a:r>
          </a:p>
          <a:p>
            <a:pPr marL="0" lvl="0" indent="0">
              <a:buNone/>
            </a:pPr>
            <a:endParaRPr lang="en-US" sz="2000" dirty="0" smtClean="0"/>
          </a:p>
          <a:p>
            <a:pPr marL="0" lvl="0" indent="0">
              <a:buNone/>
            </a:pPr>
            <a:endParaRPr lang="en-US" sz="2000" dirty="0"/>
          </a:p>
          <a:p>
            <a:pPr marL="0" lvl="0" indent="0">
              <a:buNone/>
            </a:pPr>
            <a:r>
              <a:rPr lang="en-US" sz="2000" dirty="0" smtClean="0"/>
              <a:t>In another case inherit from </a:t>
            </a:r>
            <a:r>
              <a:rPr lang="en-US" sz="2000" b="1" dirty="0" err="1" smtClean="0">
                <a:latin typeface="Arial" panose="020B0604020202020204" pitchFamily="34" charset="0"/>
                <a:cs typeface="Arial" panose="020B0604020202020204" pitchFamily="34" charset="0"/>
              </a:rPr>
              <a:t>ApiController</a:t>
            </a:r>
            <a:r>
              <a:rPr lang="en-US" sz="2000" b="1"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that has default implementation of </a:t>
            </a:r>
            <a:r>
              <a:rPr lang="en-US" sz="2000" i="1" dirty="0" err="1" smtClean="0"/>
              <a:t>IHttpController</a:t>
            </a:r>
            <a:r>
              <a:rPr lang="en-US" sz="2000" dirty="0" smtClean="0"/>
              <a:t> interface.</a:t>
            </a:r>
            <a:endParaRPr lang="ru-RU" sz="2000" dirty="0"/>
          </a:p>
        </p:txBody>
      </p:sp>
      <p:pic>
        <p:nvPicPr>
          <p:cNvPr id="6" name="Рисунок 5"/>
          <p:cNvPicPr>
            <a:picLocks noChangeAspect="1"/>
          </p:cNvPicPr>
          <p:nvPr/>
        </p:nvPicPr>
        <p:blipFill>
          <a:blip r:embed="rId2"/>
          <a:stretch>
            <a:fillRect/>
          </a:stretch>
        </p:blipFill>
        <p:spPr>
          <a:xfrm>
            <a:off x="1002575" y="2427440"/>
            <a:ext cx="7115175" cy="866775"/>
          </a:xfrm>
          <a:prstGeom prst="rect">
            <a:avLst/>
          </a:prstGeom>
        </p:spPr>
      </p:pic>
    </p:spTree>
    <p:extLst>
      <p:ext uri="{BB962C8B-B14F-4D97-AF65-F5344CB8AC3E}">
        <p14:creationId xmlns:p14="http://schemas.microsoft.com/office/powerpoint/2010/main" val="3762361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Controllers</a:t>
            </a:r>
            <a:endParaRPr lang="ru-RU" dirty="0"/>
          </a:p>
        </p:txBody>
      </p:sp>
      <p:sp>
        <p:nvSpPr>
          <p:cNvPr id="3" name="Объект 2"/>
          <p:cNvSpPr>
            <a:spLocks noGrp="1"/>
          </p:cNvSpPr>
          <p:nvPr>
            <p:ph idx="1"/>
          </p:nvPr>
        </p:nvSpPr>
        <p:spPr/>
        <p:txBody>
          <a:bodyPr>
            <a:normAutofit/>
          </a:bodyPr>
          <a:lstStyle/>
          <a:p>
            <a:pPr marL="0" indent="0">
              <a:buNone/>
            </a:pPr>
            <a:r>
              <a:rPr lang="en-US" sz="2000" dirty="0" smtClean="0">
                <a:latin typeface="Arial" panose="020B0604020202020204" pitchFamily="34" charset="0"/>
                <a:cs typeface="Arial" panose="020B0604020202020204" pitchFamily="34" charset="0"/>
              </a:rPr>
              <a:t>Controllers accept requests as </a:t>
            </a:r>
            <a:r>
              <a:rPr lang="en-US" sz="2000" b="1" dirty="0" err="1" smtClean="0">
                <a:latin typeface="Arial" panose="020B0604020202020204" pitchFamily="34" charset="0"/>
                <a:cs typeface="Arial" panose="020B0604020202020204" pitchFamily="34" charset="0"/>
              </a:rPr>
              <a:t>HttpRequestMessage</a:t>
            </a:r>
            <a:r>
              <a:rPr lang="en-US" sz="2000" dirty="0" smtClean="0">
                <a:latin typeface="Arial" panose="020B0604020202020204" pitchFamily="34" charset="0"/>
                <a:cs typeface="Arial" panose="020B0604020202020204" pitchFamily="34" charset="0"/>
              </a:rPr>
              <a:t> object with the </a:t>
            </a:r>
            <a:r>
              <a:rPr lang="en-US" sz="2000" dirty="0" err="1" smtClean="0">
                <a:latin typeface="Arial" panose="020B0604020202020204" pitchFamily="34" charset="0"/>
                <a:cs typeface="Arial" panose="020B0604020202020204" pitchFamily="34" charset="0"/>
              </a:rPr>
              <a:t>folowing</a:t>
            </a:r>
            <a:r>
              <a:rPr lang="en-US" sz="2000" dirty="0" smtClean="0">
                <a:latin typeface="Arial" panose="020B0604020202020204" pitchFamily="34" charset="0"/>
                <a:cs typeface="Arial" panose="020B0604020202020204" pitchFamily="34" charset="0"/>
              </a:rPr>
              <a:t> properties:</a:t>
            </a:r>
            <a:endParaRPr kumimoji="0" lang="ru-RU" sz="2000" cap="none" normalizeH="0" baseline="0" dirty="0" smtClean="0">
              <a:ln>
                <a:noFill/>
              </a:ln>
              <a:solidFill>
                <a:schemeClr val="tx1"/>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sz="2000" cap="none" normalizeH="0" baseline="0" dirty="0" smtClean="0">
                <a:ln>
                  <a:noFill/>
                </a:ln>
                <a:solidFill>
                  <a:srgbClr val="000000"/>
                </a:solidFill>
                <a:latin typeface="Arial" panose="020B0604020202020204" pitchFamily="34" charset="0"/>
                <a:cs typeface="Arial" panose="020B0604020202020204" pitchFamily="34" charset="0"/>
              </a:rPr>
              <a:t> </a:t>
            </a:r>
            <a:r>
              <a:rPr kumimoji="0" lang="ru-RU" sz="2000" cap="none" normalizeH="0" baseline="0" dirty="0" err="1" smtClean="0">
                <a:ln>
                  <a:noFill/>
                </a:ln>
                <a:solidFill>
                  <a:srgbClr val="000000"/>
                </a:solidFill>
                <a:latin typeface="Arial" panose="020B0604020202020204" pitchFamily="34" charset="0"/>
                <a:cs typeface="Arial" panose="020B0604020202020204" pitchFamily="34" charset="0"/>
              </a:rPr>
              <a:t>Content</a:t>
            </a:r>
            <a:r>
              <a:rPr kumimoji="0" lang="ru-RU" sz="2000" cap="none" normalizeH="0" baseline="0" dirty="0" smtClean="0">
                <a:ln>
                  <a:noFill/>
                </a:ln>
                <a:solidFill>
                  <a:srgbClr val="000000"/>
                </a:solidFill>
                <a:latin typeface="Arial" panose="020B0604020202020204" pitchFamily="34" charset="0"/>
                <a:cs typeface="Arial" panose="020B0604020202020204" pitchFamily="34" charset="0"/>
              </a:rPr>
              <a:t>: </a:t>
            </a:r>
            <a:r>
              <a:rPr kumimoji="0" lang="ru-RU" sz="2000" b="1" cap="none" normalizeH="0" baseline="0" dirty="0" err="1" smtClean="0">
                <a:ln>
                  <a:noFill/>
                </a:ln>
                <a:solidFill>
                  <a:srgbClr val="000000"/>
                </a:solidFill>
                <a:latin typeface="Arial" panose="020B0604020202020204" pitchFamily="34" charset="0"/>
                <a:cs typeface="Arial" panose="020B0604020202020204" pitchFamily="34" charset="0"/>
              </a:rPr>
              <a:t>HttpContent</a:t>
            </a:r>
            <a:r>
              <a:rPr kumimoji="0" lang="en-US" sz="2000" cap="none" normalizeH="0" baseline="0" dirty="0" smtClean="0">
                <a:ln>
                  <a:noFill/>
                </a:ln>
                <a:solidFill>
                  <a:srgbClr val="000000"/>
                </a:solidFill>
                <a:latin typeface="Arial" panose="020B0604020202020204" pitchFamily="34" charset="0"/>
                <a:cs typeface="Arial" panose="020B0604020202020204" pitchFamily="34" charset="0"/>
              </a:rPr>
              <a:t> object (request body)</a:t>
            </a:r>
            <a:endParaRPr lang="en-US" sz="2000" dirty="0" smtClean="0">
              <a:solidFill>
                <a:srgbClr val="000000"/>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sz="2000" cap="none" normalizeH="0" baseline="0" dirty="0" smtClean="0">
                <a:ln>
                  <a:noFill/>
                </a:ln>
                <a:solidFill>
                  <a:srgbClr val="000000"/>
                </a:solidFill>
                <a:latin typeface="Arial" panose="020B0604020202020204" pitchFamily="34" charset="0"/>
                <a:cs typeface="Arial" panose="020B0604020202020204" pitchFamily="34" charset="0"/>
              </a:rPr>
              <a:t> </a:t>
            </a:r>
            <a:r>
              <a:rPr kumimoji="0" lang="ru-RU" sz="2000" cap="none" normalizeH="0" baseline="0" dirty="0" err="1" smtClean="0">
                <a:ln>
                  <a:noFill/>
                </a:ln>
                <a:solidFill>
                  <a:srgbClr val="000000"/>
                </a:solidFill>
                <a:latin typeface="Arial" panose="020B0604020202020204" pitchFamily="34" charset="0"/>
                <a:cs typeface="Arial" panose="020B0604020202020204" pitchFamily="34" charset="0"/>
              </a:rPr>
              <a:t>Headers</a:t>
            </a:r>
            <a:r>
              <a:rPr kumimoji="0" lang="ru-RU" sz="2000" cap="none" normalizeH="0" baseline="0" dirty="0" smtClean="0">
                <a:ln>
                  <a:noFill/>
                </a:ln>
                <a:solidFill>
                  <a:srgbClr val="000000"/>
                </a:solidFill>
                <a:latin typeface="Arial" panose="020B0604020202020204" pitchFamily="34" charset="0"/>
                <a:cs typeface="Arial" panose="020B0604020202020204" pitchFamily="34" charset="0"/>
              </a:rPr>
              <a:t>: </a:t>
            </a:r>
            <a:r>
              <a:rPr kumimoji="0" lang="en-US" sz="2000" cap="none" normalizeH="0" baseline="0" dirty="0" smtClean="0">
                <a:ln>
                  <a:noFill/>
                </a:ln>
                <a:solidFill>
                  <a:srgbClr val="000000"/>
                </a:solidFill>
                <a:latin typeface="Arial" panose="020B0604020202020204" pitchFamily="34" charset="0"/>
                <a:cs typeface="Arial" panose="020B0604020202020204" pitchFamily="34" charset="0"/>
              </a:rPr>
              <a:t>the collection of Request</a:t>
            </a:r>
            <a:r>
              <a:rPr kumimoji="0" lang="en-US" sz="2000" cap="none" normalizeH="0" dirty="0" smtClean="0">
                <a:ln>
                  <a:noFill/>
                </a:ln>
                <a:solidFill>
                  <a:srgbClr val="000000"/>
                </a:solidFill>
                <a:latin typeface="Arial" panose="020B0604020202020204" pitchFamily="34" charset="0"/>
                <a:cs typeface="Arial" panose="020B0604020202020204" pitchFamily="34" charset="0"/>
              </a:rPr>
              <a:t> Headers</a:t>
            </a:r>
          </a:p>
          <a:p>
            <a:pPr marL="0" lvl="0" indent="0" eaLnBrk="0" fontAlgn="base" hangingPunct="0">
              <a:lnSpc>
                <a:spcPct val="100000"/>
              </a:lnSpc>
              <a:spcBef>
                <a:spcPct val="0"/>
              </a:spcBef>
              <a:spcAft>
                <a:spcPct val="0"/>
              </a:spcAft>
              <a:buFontTx/>
              <a:buChar char="•"/>
            </a:pPr>
            <a:r>
              <a:rPr kumimoji="0" lang="en-US" sz="2000" cap="none" normalizeH="0" baseline="0" dirty="0" smtClean="0">
                <a:ln>
                  <a:noFill/>
                </a:ln>
                <a:solidFill>
                  <a:srgbClr val="000000"/>
                </a:solidFill>
                <a:latin typeface="Arial" panose="020B0604020202020204" pitchFamily="34" charset="0"/>
                <a:cs typeface="Arial" panose="020B0604020202020204" pitchFamily="34" charset="0"/>
              </a:rPr>
              <a:t> </a:t>
            </a:r>
            <a:r>
              <a:rPr kumimoji="0" lang="ru-RU" sz="2000" cap="none" normalizeH="0" baseline="0" dirty="0" err="1" smtClean="0">
                <a:ln>
                  <a:noFill/>
                </a:ln>
                <a:solidFill>
                  <a:srgbClr val="000000"/>
                </a:solidFill>
                <a:latin typeface="Arial" panose="020B0604020202020204" pitchFamily="34" charset="0"/>
                <a:cs typeface="Arial" panose="020B0604020202020204" pitchFamily="34" charset="0"/>
              </a:rPr>
              <a:t>Method</a:t>
            </a:r>
            <a:r>
              <a:rPr kumimoji="0" lang="ru-RU" sz="2000" cap="none" normalizeH="0" baseline="0" dirty="0" smtClean="0">
                <a:ln>
                  <a:noFill/>
                </a:ln>
                <a:solidFill>
                  <a:srgbClr val="000000"/>
                </a:solidFill>
                <a:latin typeface="Arial" panose="020B0604020202020204" pitchFamily="34" charset="0"/>
                <a:cs typeface="Arial" panose="020B0604020202020204" pitchFamily="34" charset="0"/>
              </a:rPr>
              <a:t>: </a:t>
            </a:r>
            <a:r>
              <a:rPr kumimoji="0" lang="en-US" sz="2000" cap="none" normalizeH="0" baseline="0" dirty="0" smtClean="0">
                <a:ln>
                  <a:noFill/>
                </a:ln>
                <a:solidFill>
                  <a:srgbClr val="000000"/>
                </a:solidFill>
                <a:latin typeface="Arial" panose="020B0604020202020204" pitchFamily="34" charset="0"/>
                <a:cs typeface="Arial" panose="020B0604020202020204" pitchFamily="34" charset="0"/>
              </a:rPr>
              <a:t>request type</a:t>
            </a:r>
            <a:r>
              <a:rPr kumimoji="0" lang="en-US" sz="2000" cap="none" normalizeH="0" dirty="0" smtClean="0">
                <a:ln>
                  <a:noFill/>
                </a:ln>
                <a:solidFill>
                  <a:srgbClr val="000000"/>
                </a:solidFill>
                <a:latin typeface="Arial" panose="020B0604020202020204" pitchFamily="34" charset="0"/>
                <a:cs typeface="Arial" panose="020B0604020202020204" pitchFamily="34" charset="0"/>
              </a:rPr>
              <a:t> </a:t>
            </a:r>
            <a:r>
              <a:rPr kumimoji="0" lang="ru-RU" sz="2000" cap="none" normalizeH="0" baseline="0" dirty="0" smtClean="0">
                <a:ln>
                  <a:noFill/>
                </a:ln>
                <a:solidFill>
                  <a:srgbClr val="000000"/>
                </a:solidFill>
                <a:latin typeface="Arial" panose="020B0604020202020204" pitchFamily="34" charset="0"/>
                <a:cs typeface="Arial" panose="020B0604020202020204" pitchFamily="34" charset="0"/>
              </a:rPr>
              <a:t>(</a:t>
            </a:r>
            <a:r>
              <a:rPr kumimoji="0" lang="ru-RU" sz="2000" cap="none" normalizeH="0" baseline="0" dirty="0" err="1" smtClean="0">
                <a:ln>
                  <a:noFill/>
                </a:ln>
                <a:solidFill>
                  <a:srgbClr val="000000"/>
                </a:solidFill>
                <a:latin typeface="Arial" panose="020B0604020202020204" pitchFamily="34" charset="0"/>
                <a:cs typeface="Arial" panose="020B0604020202020204" pitchFamily="34" charset="0"/>
              </a:rPr>
              <a:t>Get</a:t>
            </a:r>
            <a:r>
              <a:rPr kumimoji="0" lang="ru-RU" sz="2000" cap="none" normalizeH="0" baseline="0" dirty="0" smtClean="0">
                <a:ln>
                  <a:noFill/>
                </a:ln>
                <a:solidFill>
                  <a:srgbClr val="000000"/>
                </a:solidFill>
                <a:latin typeface="Arial" panose="020B0604020202020204" pitchFamily="34" charset="0"/>
                <a:cs typeface="Arial" panose="020B0604020202020204" pitchFamily="34" charset="0"/>
              </a:rPr>
              <a:t>/</a:t>
            </a:r>
            <a:r>
              <a:rPr kumimoji="0" lang="ru-RU" sz="2000" cap="none" normalizeH="0" baseline="0" dirty="0" err="1" smtClean="0">
                <a:ln>
                  <a:noFill/>
                </a:ln>
                <a:solidFill>
                  <a:srgbClr val="000000"/>
                </a:solidFill>
                <a:latin typeface="Arial" panose="020B0604020202020204" pitchFamily="34" charset="0"/>
                <a:cs typeface="Arial" panose="020B0604020202020204" pitchFamily="34" charset="0"/>
              </a:rPr>
              <a:t>Post</a:t>
            </a:r>
            <a:r>
              <a:rPr kumimoji="0" lang="ru-RU" sz="2000" cap="none" normalizeH="0" baseline="0" dirty="0" smtClean="0">
                <a:ln>
                  <a:noFill/>
                </a:ln>
                <a:solidFill>
                  <a:srgbClr val="000000"/>
                </a:solidFill>
                <a:latin typeface="Arial" panose="020B0604020202020204" pitchFamily="34" charset="0"/>
                <a:cs typeface="Arial" panose="020B0604020202020204" pitchFamily="34" charset="0"/>
              </a:rPr>
              <a:t>/</a:t>
            </a:r>
            <a:r>
              <a:rPr kumimoji="0" lang="ru-RU" sz="2000" cap="none" normalizeH="0" baseline="0" dirty="0" err="1" smtClean="0">
                <a:ln>
                  <a:noFill/>
                </a:ln>
                <a:solidFill>
                  <a:srgbClr val="000000"/>
                </a:solidFill>
                <a:latin typeface="Arial" panose="020B0604020202020204" pitchFamily="34" charset="0"/>
                <a:cs typeface="Arial" panose="020B0604020202020204" pitchFamily="34" charset="0"/>
              </a:rPr>
              <a:t>Put</a:t>
            </a:r>
            <a:r>
              <a:rPr kumimoji="0" lang="ru-RU" sz="2000" cap="none" normalizeH="0" baseline="0" dirty="0" smtClean="0">
                <a:ln>
                  <a:noFill/>
                </a:ln>
                <a:solidFill>
                  <a:srgbClr val="000000"/>
                </a:solidFill>
                <a:latin typeface="Arial" panose="020B0604020202020204" pitchFamily="34" charset="0"/>
                <a:cs typeface="Arial" panose="020B0604020202020204" pitchFamily="34" charset="0"/>
              </a:rPr>
              <a:t>/</a:t>
            </a:r>
            <a:r>
              <a:rPr kumimoji="0" lang="ru-RU" sz="2000" cap="none" normalizeH="0" baseline="0" dirty="0" err="1" smtClean="0">
                <a:ln>
                  <a:noFill/>
                </a:ln>
                <a:solidFill>
                  <a:srgbClr val="000000"/>
                </a:solidFill>
                <a:latin typeface="Arial" panose="020B0604020202020204" pitchFamily="34" charset="0"/>
                <a:cs typeface="Arial" panose="020B0604020202020204" pitchFamily="34" charset="0"/>
              </a:rPr>
              <a:t>Delete</a:t>
            </a:r>
            <a:r>
              <a:rPr kumimoji="0" lang="ru-RU" sz="2000" cap="none" normalizeH="0" baseline="0" dirty="0" smtClean="0">
                <a:ln>
                  <a:noFill/>
                </a:ln>
                <a:solidFill>
                  <a:srgbClr val="000000"/>
                </a:solidFill>
                <a:latin typeface="Arial" panose="020B0604020202020204" pitchFamily="34" charset="0"/>
                <a:cs typeface="Arial" panose="020B0604020202020204" pitchFamily="34" charset="0"/>
              </a:rPr>
              <a:t>)</a:t>
            </a:r>
          </a:p>
          <a:p>
            <a:pPr marL="0" lvl="0" indent="0" eaLnBrk="0" fontAlgn="base" hangingPunct="0">
              <a:lnSpc>
                <a:spcPct val="100000"/>
              </a:lnSpc>
              <a:spcBef>
                <a:spcPct val="0"/>
              </a:spcBef>
              <a:spcAft>
                <a:spcPct val="0"/>
              </a:spcAft>
              <a:buFontTx/>
              <a:buChar char="•"/>
            </a:pPr>
            <a:r>
              <a:rPr kumimoji="0" lang="en-US" sz="2000" cap="none" normalizeH="0" baseline="0" dirty="0" smtClean="0">
                <a:ln>
                  <a:noFill/>
                </a:ln>
                <a:solidFill>
                  <a:srgbClr val="000000"/>
                </a:solidFill>
                <a:latin typeface="Arial" panose="020B0604020202020204" pitchFamily="34" charset="0"/>
                <a:cs typeface="Arial" panose="020B0604020202020204" pitchFamily="34" charset="0"/>
              </a:rPr>
              <a:t> </a:t>
            </a:r>
            <a:r>
              <a:rPr kumimoji="0" lang="ru-RU" sz="2000" cap="none" normalizeH="0" baseline="0" dirty="0" err="1" smtClean="0">
                <a:ln>
                  <a:noFill/>
                </a:ln>
                <a:solidFill>
                  <a:srgbClr val="000000"/>
                </a:solidFill>
                <a:latin typeface="Arial" panose="020B0604020202020204" pitchFamily="34" charset="0"/>
                <a:cs typeface="Arial" panose="020B0604020202020204" pitchFamily="34" charset="0"/>
              </a:rPr>
              <a:t>Properties</a:t>
            </a:r>
            <a:r>
              <a:rPr kumimoji="0" lang="ru-RU" sz="2000" cap="none" normalizeH="0" baseline="0" dirty="0" smtClean="0">
                <a:ln>
                  <a:noFill/>
                </a:ln>
                <a:solidFill>
                  <a:srgbClr val="000000"/>
                </a:solidFill>
                <a:latin typeface="Arial" panose="020B0604020202020204" pitchFamily="34" charset="0"/>
                <a:cs typeface="Arial" panose="020B0604020202020204" pitchFamily="34" charset="0"/>
              </a:rPr>
              <a:t>: </a:t>
            </a:r>
            <a:r>
              <a:rPr kumimoji="0" lang="en-US" sz="2000" cap="none" normalizeH="0" baseline="0" dirty="0" smtClean="0">
                <a:ln>
                  <a:noFill/>
                </a:ln>
                <a:solidFill>
                  <a:srgbClr val="000000"/>
                </a:solidFill>
                <a:latin typeface="Arial" panose="020B0604020202020204" pitchFamily="34" charset="0"/>
                <a:cs typeface="Arial" panose="020B0604020202020204" pitchFamily="34" charset="0"/>
              </a:rPr>
              <a:t>dictionary that contains objects,</a:t>
            </a:r>
            <a:r>
              <a:rPr kumimoji="0" lang="en-US" sz="2000" cap="none" normalizeH="0" dirty="0" smtClean="0">
                <a:ln>
                  <a:noFill/>
                </a:ln>
                <a:solidFill>
                  <a:srgbClr val="000000"/>
                </a:solidFill>
                <a:latin typeface="Arial" panose="020B0604020202020204" pitchFamily="34" charset="0"/>
                <a:cs typeface="Arial" panose="020B0604020202020204" pitchFamily="34" charset="0"/>
              </a:rPr>
              <a:t> provided by host</a:t>
            </a:r>
            <a:endParaRPr kumimoji="0" lang="ru-RU" sz="2000" cap="none" normalizeH="0" baseline="0" dirty="0" smtClean="0">
              <a:ln>
                <a:noFill/>
              </a:ln>
              <a:solidFill>
                <a:srgbClr val="000000"/>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sz="2000" cap="none" normalizeH="0" baseline="0" dirty="0" smtClean="0">
                <a:ln>
                  <a:noFill/>
                </a:ln>
                <a:solidFill>
                  <a:srgbClr val="000000"/>
                </a:solidFill>
                <a:latin typeface="Arial" panose="020B0604020202020204" pitchFamily="34" charset="0"/>
                <a:cs typeface="Arial" panose="020B0604020202020204" pitchFamily="34" charset="0"/>
              </a:rPr>
              <a:t> </a:t>
            </a:r>
            <a:r>
              <a:rPr kumimoji="0" lang="ru-RU" sz="2000" cap="none" normalizeH="0" baseline="0" dirty="0" err="1" smtClean="0">
                <a:ln>
                  <a:noFill/>
                </a:ln>
                <a:solidFill>
                  <a:srgbClr val="000000"/>
                </a:solidFill>
                <a:latin typeface="Arial" panose="020B0604020202020204" pitchFamily="34" charset="0"/>
                <a:cs typeface="Arial" panose="020B0604020202020204" pitchFamily="34" charset="0"/>
              </a:rPr>
              <a:t>RequestUri</a:t>
            </a:r>
            <a:r>
              <a:rPr kumimoji="0" lang="ru-RU" sz="2000" cap="none" normalizeH="0" baseline="0" dirty="0" smtClean="0">
                <a:ln>
                  <a:noFill/>
                </a:ln>
                <a:solidFill>
                  <a:srgbClr val="000000"/>
                </a:solidFill>
                <a:latin typeface="Arial" panose="020B0604020202020204" pitchFamily="34" charset="0"/>
                <a:cs typeface="Arial" panose="020B0604020202020204" pitchFamily="34" charset="0"/>
              </a:rPr>
              <a:t>: </a:t>
            </a:r>
            <a:r>
              <a:rPr kumimoji="0" lang="en-US" sz="2000" cap="none" normalizeH="0" baseline="0" dirty="0" smtClean="0">
                <a:ln>
                  <a:noFill/>
                </a:ln>
                <a:solidFill>
                  <a:srgbClr val="000000"/>
                </a:solidFill>
                <a:latin typeface="Arial" panose="020B0604020202020204" pitchFamily="34" charset="0"/>
                <a:cs typeface="Arial" panose="020B0604020202020204" pitchFamily="34" charset="0"/>
              </a:rPr>
              <a:t>requested U</a:t>
            </a:r>
            <a:r>
              <a:rPr kumimoji="0" lang="ru-RU" sz="2000" cap="none" normalizeH="0" baseline="0" dirty="0" smtClean="0">
                <a:ln>
                  <a:noFill/>
                </a:ln>
                <a:solidFill>
                  <a:srgbClr val="000000"/>
                </a:solidFill>
                <a:latin typeface="Arial" panose="020B0604020202020204" pitchFamily="34" charset="0"/>
                <a:cs typeface="Arial" panose="020B0604020202020204" pitchFamily="34" charset="0"/>
              </a:rPr>
              <a:t>RL</a:t>
            </a:r>
            <a:r>
              <a:rPr kumimoji="0" lang="en-US" sz="2000" cap="none" normalizeH="0" baseline="0" dirty="0" smtClean="0">
                <a:ln>
                  <a:noFill/>
                </a:ln>
                <a:solidFill>
                  <a:srgbClr val="000000"/>
                </a:solidFill>
                <a:latin typeface="Arial" panose="020B0604020202020204" pitchFamily="34" charset="0"/>
                <a:cs typeface="Arial" panose="020B0604020202020204" pitchFamily="34" charset="0"/>
              </a:rPr>
              <a:t> resource</a:t>
            </a:r>
            <a:endParaRPr kumimoji="0" lang="ru-RU" sz="2000" cap="none" normalizeH="0" baseline="0" dirty="0" smtClean="0">
              <a:ln>
                <a:noFill/>
              </a:ln>
              <a:solidFill>
                <a:srgbClr val="000000"/>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sz="2000" cap="none" normalizeH="0" baseline="0" dirty="0" smtClean="0">
                <a:ln>
                  <a:noFill/>
                </a:ln>
                <a:solidFill>
                  <a:srgbClr val="000000"/>
                </a:solidFill>
                <a:latin typeface="Arial" panose="020B0604020202020204" pitchFamily="34" charset="0"/>
                <a:cs typeface="Arial" panose="020B0604020202020204" pitchFamily="34" charset="0"/>
              </a:rPr>
              <a:t> </a:t>
            </a:r>
            <a:r>
              <a:rPr kumimoji="0" lang="ru-RU" sz="2000" cap="none" normalizeH="0" baseline="0" dirty="0" err="1" smtClean="0">
                <a:ln>
                  <a:noFill/>
                </a:ln>
                <a:solidFill>
                  <a:srgbClr val="000000"/>
                </a:solidFill>
                <a:latin typeface="Arial" panose="020B0604020202020204" pitchFamily="34" charset="0"/>
                <a:cs typeface="Arial" panose="020B0604020202020204" pitchFamily="34" charset="0"/>
              </a:rPr>
              <a:t>Version</a:t>
            </a:r>
            <a:r>
              <a:rPr kumimoji="0" lang="ru-RU" sz="2000" cap="none" normalizeH="0" baseline="0" dirty="0" smtClean="0">
                <a:ln>
                  <a:noFill/>
                </a:ln>
                <a:solidFill>
                  <a:srgbClr val="000000"/>
                </a:solidFill>
                <a:latin typeface="Arial" panose="020B0604020202020204" pitchFamily="34" charset="0"/>
                <a:cs typeface="Arial" panose="020B0604020202020204" pitchFamily="34" charset="0"/>
              </a:rPr>
              <a:t>: </a:t>
            </a:r>
            <a:r>
              <a:rPr kumimoji="0" lang="en-US" sz="2000" cap="none" normalizeH="0" baseline="0" dirty="0" smtClean="0">
                <a:ln>
                  <a:noFill/>
                </a:ln>
                <a:solidFill>
                  <a:srgbClr val="000000"/>
                </a:solidFill>
                <a:latin typeface="Arial" panose="020B0604020202020204" pitchFamily="34" charset="0"/>
                <a:cs typeface="Arial" panose="020B0604020202020204" pitchFamily="34" charset="0"/>
              </a:rPr>
              <a:t>HTTP protocol</a:t>
            </a:r>
            <a:r>
              <a:rPr kumimoji="0" lang="en-US" sz="2000" cap="none" normalizeH="0" dirty="0" smtClean="0">
                <a:ln>
                  <a:noFill/>
                </a:ln>
                <a:solidFill>
                  <a:srgbClr val="000000"/>
                </a:solidFill>
                <a:latin typeface="Arial" panose="020B0604020202020204" pitchFamily="34" charset="0"/>
                <a:cs typeface="Arial" panose="020B0604020202020204" pitchFamily="34" charset="0"/>
              </a:rPr>
              <a:t> version</a:t>
            </a:r>
            <a:endParaRPr kumimoji="0" lang="ru-RU" sz="2000" cap="none" normalizeH="0" baseline="0" dirty="0" smtClean="0">
              <a:ln>
                <a:noFill/>
              </a:ln>
              <a:solidFill>
                <a:srgbClr val="000000"/>
              </a:solidFill>
              <a:latin typeface="Arial" panose="020B0604020202020204" pitchFamily="34" charset="0"/>
              <a:cs typeface="Arial" panose="020B0604020202020204" pitchFamily="34" charset="0"/>
            </a:endParaRPr>
          </a:p>
          <a:p>
            <a:endParaRPr lang="ru-RU" sz="2000" dirty="0"/>
          </a:p>
        </p:txBody>
      </p:sp>
    </p:spTree>
    <p:extLst>
      <p:ext uri="{BB962C8B-B14F-4D97-AF65-F5344CB8AC3E}">
        <p14:creationId xmlns:p14="http://schemas.microsoft.com/office/powerpoint/2010/main" val="3652783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Controllers</a:t>
            </a:r>
            <a:endParaRPr lang="ru-RU" dirty="0"/>
          </a:p>
        </p:txBody>
      </p:sp>
      <p:sp>
        <p:nvSpPr>
          <p:cNvPr id="3" name="Объект 2"/>
          <p:cNvSpPr>
            <a:spLocks noGrp="1"/>
          </p:cNvSpPr>
          <p:nvPr>
            <p:ph idx="1"/>
          </p:nvPr>
        </p:nvSpPr>
        <p:spPr>
          <a:xfrm>
            <a:off x="838200" y="1784412"/>
            <a:ext cx="10515600" cy="4392551"/>
          </a:xfrm>
        </p:spPr>
        <p:txBody>
          <a:bodyPr>
            <a:normAutofit/>
          </a:bodyPr>
          <a:lstStyle/>
          <a:p>
            <a:pPr marL="0" indent="0">
              <a:buNone/>
            </a:pPr>
            <a:r>
              <a:rPr lang="en-US" sz="2000" cap="none" dirty="0" smtClean="0">
                <a:latin typeface="Arial" panose="020B0604020202020204" pitchFamily="34" charset="0"/>
                <a:cs typeface="Arial" panose="020B0604020202020204" pitchFamily="34" charset="0"/>
              </a:rPr>
              <a:t>Selection:</a:t>
            </a:r>
          </a:p>
          <a:p>
            <a:pPr marL="0" indent="0">
              <a:buNone/>
            </a:pPr>
            <a:r>
              <a:rPr lang="en-US" sz="2000" cap="none" dirty="0" smtClean="0">
                <a:latin typeface="Arial" panose="020B0604020202020204" pitchFamily="34" charset="0"/>
                <a:cs typeface="Arial" panose="020B0604020202020204" pitchFamily="34" charset="0"/>
              </a:rPr>
              <a:t>After getting request controller delegates</a:t>
            </a:r>
            <a:r>
              <a:rPr lang="ru-RU" sz="2000" cap="none" dirty="0" smtClean="0">
                <a:latin typeface="Arial" panose="020B0604020202020204" pitchFamily="34" charset="0"/>
                <a:cs typeface="Arial" panose="020B0604020202020204" pitchFamily="34" charset="0"/>
              </a:rPr>
              <a:t> </a:t>
            </a:r>
            <a:r>
              <a:rPr lang="en-US" sz="2000" cap="none" dirty="0" smtClean="0">
                <a:latin typeface="Arial" panose="020B0604020202020204" pitchFamily="34" charset="0"/>
                <a:cs typeface="Arial" panose="020B0604020202020204" pitchFamily="34" charset="0"/>
              </a:rPr>
              <a:t>responsibility</a:t>
            </a:r>
            <a:r>
              <a:rPr lang="ru-RU" sz="2000" cap="none" dirty="0" smtClean="0">
                <a:latin typeface="Arial" panose="020B0604020202020204" pitchFamily="34" charset="0"/>
                <a:cs typeface="Arial" panose="020B0604020202020204" pitchFamily="34" charset="0"/>
              </a:rPr>
              <a:t> </a:t>
            </a:r>
            <a:r>
              <a:rPr lang="en-US" sz="2000" cap="none" dirty="0" smtClean="0">
                <a:latin typeface="Arial" panose="020B0604020202020204" pitchFamily="34" charset="0"/>
                <a:cs typeface="Arial" panose="020B0604020202020204" pitchFamily="34" charset="0"/>
              </a:rPr>
              <a:t>to object which implement the </a:t>
            </a:r>
            <a:r>
              <a:rPr lang="en-US" sz="2000" i="1" cap="none" dirty="0" err="1" smtClean="0">
                <a:latin typeface="Arial" panose="020B0604020202020204" pitchFamily="34" charset="0"/>
                <a:cs typeface="Arial" panose="020B0604020202020204" pitchFamily="34" charset="0"/>
              </a:rPr>
              <a:t>IHttpActionSelector</a:t>
            </a:r>
            <a:r>
              <a:rPr lang="en-US" sz="2000" cap="none" dirty="0" smtClean="0">
                <a:latin typeface="Arial" panose="020B0604020202020204" pitchFamily="34" charset="0"/>
                <a:cs typeface="Arial" panose="020B0604020202020204" pitchFamily="34" charset="0"/>
              </a:rPr>
              <a:t> interface for choosing the necessary method (</a:t>
            </a:r>
            <a:r>
              <a:rPr lang="en-US" sz="2000" b="1" cap="none" dirty="0" err="1" smtClean="0">
                <a:latin typeface="Arial" panose="020B0604020202020204" pitchFamily="34" charset="0"/>
                <a:cs typeface="Arial" panose="020B0604020202020204" pitchFamily="34" charset="0"/>
              </a:rPr>
              <a:t>ApiControllerActionSelector</a:t>
            </a:r>
            <a:r>
              <a:rPr lang="en-US" sz="2000" b="1" cap="none" dirty="0" smtClean="0">
                <a:latin typeface="Arial" panose="020B0604020202020204" pitchFamily="34" charset="0"/>
                <a:cs typeface="Arial" panose="020B0604020202020204" pitchFamily="34" charset="0"/>
              </a:rPr>
              <a:t> </a:t>
            </a:r>
            <a:r>
              <a:rPr lang="en-US" sz="2000" cap="none" dirty="0" smtClean="0">
                <a:latin typeface="Arial" panose="020B0604020202020204" pitchFamily="34" charset="0"/>
                <a:cs typeface="Arial" panose="020B0604020202020204" pitchFamily="34" charset="0"/>
              </a:rPr>
              <a:t>class</a:t>
            </a:r>
            <a:r>
              <a:rPr lang="en-US" sz="2000" b="1" cap="none" dirty="0" smtClean="0">
                <a:latin typeface="Arial" panose="020B0604020202020204" pitchFamily="34" charset="0"/>
                <a:cs typeface="Arial" panose="020B0604020202020204" pitchFamily="34" charset="0"/>
              </a:rPr>
              <a:t> </a:t>
            </a:r>
            <a:r>
              <a:rPr lang="en-US" sz="2000" cap="none" dirty="0" smtClean="0">
                <a:latin typeface="Arial" panose="020B0604020202020204" pitchFamily="34" charset="0"/>
                <a:cs typeface="Arial" panose="020B0604020202020204" pitchFamily="34" charset="0"/>
              </a:rPr>
              <a:t>has its default implementation):</a:t>
            </a:r>
          </a:p>
          <a:p>
            <a:pPr marL="0" indent="0">
              <a:buNone/>
            </a:pPr>
            <a:endParaRPr lang="en-US" sz="2000" cap="none" dirty="0" smtClean="0">
              <a:latin typeface="Arial" panose="020B0604020202020204" pitchFamily="34" charset="0"/>
              <a:cs typeface="Arial" panose="020B0604020202020204" pitchFamily="34" charset="0"/>
            </a:endParaRPr>
          </a:p>
          <a:p>
            <a:pPr marL="0" indent="0">
              <a:buNone/>
            </a:pPr>
            <a:endParaRPr lang="en-US" sz="2000" cap="none" dirty="0" smtClean="0">
              <a:latin typeface="Arial" panose="020B0604020202020204" pitchFamily="34" charset="0"/>
              <a:cs typeface="Arial" panose="020B0604020202020204" pitchFamily="34" charset="0"/>
            </a:endParaRPr>
          </a:p>
          <a:p>
            <a:pPr marL="0" indent="0">
              <a:buNone/>
            </a:pPr>
            <a:endParaRPr lang="en-US" sz="2000" cap="none" dirty="0" smtClean="0">
              <a:latin typeface="Arial" panose="020B0604020202020204" pitchFamily="34" charset="0"/>
              <a:cs typeface="Arial" panose="020B0604020202020204" pitchFamily="34" charset="0"/>
            </a:endParaRPr>
          </a:p>
          <a:p>
            <a:pPr marL="0" indent="0">
              <a:buNone/>
            </a:pPr>
            <a:r>
              <a:rPr lang="en-US" sz="2000" cap="none" dirty="0" smtClean="0">
                <a:latin typeface="Arial" panose="020B0604020202020204" pitchFamily="34" charset="0"/>
                <a:cs typeface="Arial" panose="020B0604020202020204" pitchFamily="34" charset="0"/>
              </a:rPr>
              <a:t>Method call:</a:t>
            </a:r>
          </a:p>
          <a:p>
            <a:pPr marL="0" indent="0">
              <a:buNone/>
            </a:pPr>
            <a:r>
              <a:rPr lang="en-US" sz="2000" cap="none" dirty="0" smtClean="0">
                <a:latin typeface="Arial" panose="020B0604020202020204" pitchFamily="34" charset="0"/>
                <a:cs typeface="Arial" panose="020B0604020202020204" pitchFamily="34" charset="0"/>
              </a:rPr>
              <a:t>After selecting method for request the object which implements the </a:t>
            </a:r>
            <a:r>
              <a:rPr lang="en-US" sz="2000" i="1" cap="none" dirty="0" err="1" smtClean="0">
                <a:latin typeface="Arial" panose="020B0604020202020204" pitchFamily="34" charset="0"/>
                <a:cs typeface="Arial" panose="020B0604020202020204" pitchFamily="34" charset="0"/>
              </a:rPr>
              <a:t>IHttpActionInvoker</a:t>
            </a:r>
            <a:r>
              <a:rPr lang="en-US" sz="2000" cap="none" dirty="0" smtClean="0">
                <a:latin typeface="Arial" panose="020B0604020202020204" pitchFamily="34" charset="0"/>
                <a:cs typeface="Arial" panose="020B0604020202020204" pitchFamily="34" charset="0"/>
              </a:rPr>
              <a:t> interface calls method of controller (</a:t>
            </a:r>
            <a:r>
              <a:rPr lang="en-US" sz="2000" b="1" cap="none" dirty="0" err="1" smtClean="0">
                <a:latin typeface="Arial" panose="020B0604020202020204" pitchFamily="34" charset="0"/>
                <a:cs typeface="Arial" panose="020B0604020202020204" pitchFamily="34" charset="0"/>
              </a:rPr>
              <a:t>ApiControllerActionInvoker</a:t>
            </a:r>
            <a:r>
              <a:rPr lang="en-US" sz="2000" cap="none" dirty="0" smtClean="0">
                <a:latin typeface="Arial" panose="020B0604020202020204" pitchFamily="34" charset="0"/>
                <a:cs typeface="Arial" panose="020B0604020202020204" pitchFamily="34" charset="0"/>
              </a:rPr>
              <a:t> class</a:t>
            </a:r>
            <a:r>
              <a:rPr lang="en-US" sz="2000" b="1" cap="none" dirty="0" smtClean="0">
                <a:latin typeface="Arial" panose="020B0604020202020204" pitchFamily="34" charset="0"/>
                <a:cs typeface="Arial" panose="020B0604020202020204" pitchFamily="34" charset="0"/>
              </a:rPr>
              <a:t> </a:t>
            </a:r>
            <a:r>
              <a:rPr lang="en-US" sz="2000" cap="none" dirty="0" smtClean="0">
                <a:latin typeface="Arial" panose="020B0604020202020204" pitchFamily="34" charset="0"/>
                <a:cs typeface="Arial" panose="020B0604020202020204" pitchFamily="34" charset="0"/>
              </a:rPr>
              <a:t>has default implementation of </a:t>
            </a:r>
            <a:r>
              <a:rPr lang="en-US" sz="2000" i="1" cap="none" dirty="0" err="1" smtClean="0">
                <a:latin typeface="Arial" panose="020B0604020202020204" pitchFamily="34" charset="0"/>
                <a:cs typeface="Arial" panose="020B0604020202020204" pitchFamily="34" charset="0"/>
              </a:rPr>
              <a:t>IHttpActionInvoker</a:t>
            </a:r>
            <a:r>
              <a:rPr lang="en-US" sz="2000" cap="none" dirty="0" smtClean="0">
                <a:latin typeface="Arial" panose="020B0604020202020204" pitchFamily="34" charset="0"/>
                <a:cs typeface="Arial" panose="020B0604020202020204" pitchFamily="34" charset="0"/>
              </a:rPr>
              <a:t> interface). </a:t>
            </a:r>
          </a:p>
          <a:p>
            <a:pPr marL="0" indent="0">
              <a:buNone/>
            </a:pPr>
            <a:endParaRPr lang="en-US" sz="2000" cap="none" dirty="0" smtClean="0">
              <a:latin typeface="Arial" panose="020B0604020202020204" pitchFamily="34" charset="0"/>
              <a:cs typeface="Arial" panose="020B0604020202020204" pitchFamily="34" charset="0"/>
            </a:endParaRPr>
          </a:p>
          <a:p>
            <a:pPr marL="0" indent="0">
              <a:buNone/>
            </a:pPr>
            <a:endParaRPr lang="ru-RU" sz="2000" cap="none" dirty="0" smtClean="0">
              <a:latin typeface="Arial" panose="020B0604020202020204" pitchFamily="34" charset="0"/>
              <a:cs typeface="Arial" panose="020B0604020202020204" pitchFamily="34" charset="0"/>
            </a:endParaRPr>
          </a:p>
          <a:p>
            <a:pPr marL="0" indent="0">
              <a:buNone/>
            </a:pPr>
            <a:endParaRPr lang="ru-RU" sz="2000" dirty="0">
              <a:latin typeface="Arial" panose="020B0604020202020204" pitchFamily="34" charset="0"/>
              <a:cs typeface="Arial" panose="020B0604020202020204" pitchFamily="34" charset="0"/>
            </a:endParaRPr>
          </a:p>
        </p:txBody>
      </p:sp>
      <p:pic>
        <p:nvPicPr>
          <p:cNvPr id="4" name="Рисунок 3"/>
          <p:cNvPicPr>
            <a:picLocks noChangeAspect="1"/>
          </p:cNvPicPr>
          <p:nvPr/>
        </p:nvPicPr>
        <p:blipFill>
          <a:blip r:embed="rId3"/>
          <a:stretch>
            <a:fillRect/>
          </a:stretch>
        </p:blipFill>
        <p:spPr>
          <a:xfrm>
            <a:off x="975295" y="3129702"/>
            <a:ext cx="7134225" cy="1158213"/>
          </a:xfrm>
          <a:prstGeom prst="rect">
            <a:avLst/>
          </a:prstGeom>
        </p:spPr>
      </p:pic>
      <p:pic>
        <p:nvPicPr>
          <p:cNvPr id="5" name="Рисунок 4"/>
          <p:cNvPicPr>
            <a:picLocks noChangeAspect="1"/>
          </p:cNvPicPr>
          <p:nvPr/>
        </p:nvPicPr>
        <p:blipFill>
          <a:blip r:embed="rId4"/>
          <a:stretch>
            <a:fillRect/>
          </a:stretch>
        </p:blipFill>
        <p:spPr>
          <a:xfrm>
            <a:off x="975295" y="5555850"/>
            <a:ext cx="6858000" cy="895350"/>
          </a:xfrm>
          <a:prstGeom prst="rect">
            <a:avLst/>
          </a:prstGeom>
        </p:spPr>
      </p:pic>
    </p:spTree>
    <p:extLst>
      <p:ext uri="{BB962C8B-B14F-4D97-AF65-F5344CB8AC3E}">
        <p14:creationId xmlns:p14="http://schemas.microsoft.com/office/powerpoint/2010/main" val="2868361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Action results</a:t>
            </a:r>
            <a:endParaRPr lang="ru-RU" dirty="0"/>
          </a:p>
        </p:txBody>
      </p:sp>
      <p:sp>
        <p:nvSpPr>
          <p:cNvPr id="3" name="Объект 2"/>
          <p:cNvSpPr>
            <a:spLocks noGrp="1"/>
          </p:cNvSpPr>
          <p:nvPr>
            <p:ph idx="1"/>
          </p:nvPr>
        </p:nvSpPr>
        <p:spPr/>
        <p:txBody>
          <a:bodyPr>
            <a:normAutofit/>
          </a:bodyPr>
          <a:lstStyle/>
          <a:p>
            <a:pPr marL="0" indent="0">
              <a:buNone/>
            </a:pPr>
            <a:r>
              <a:rPr lang="en-US" sz="2000" dirty="0"/>
              <a:t>A Web API </a:t>
            </a:r>
            <a:r>
              <a:rPr lang="en-US" sz="2000" dirty="0" smtClean="0"/>
              <a:t>controller </a:t>
            </a:r>
            <a:r>
              <a:rPr lang="en-US" sz="2000" dirty="0"/>
              <a:t>action can return any of the following</a:t>
            </a:r>
            <a:r>
              <a:rPr lang="en-US" sz="2000" dirty="0" smtClean="0"/>
              <a:t>:</a:t>
            </a:r>
          </a:p>
          <a:p>
            <a:pPr marL="0" indent="0">
              <a:buNone/>
            </a:pPr>
            <a:endParaRPr lang="ru-RU" sz="2000" dirty="0"/>
          </a:p>
        </p:txBody>
      </p:sp>
      <p:graphicFrame>
        <p:nvGraphicFramePr>
          <p:cNvPr id="5" name="Таблица 4"/>
          <p:cNvGraphicFramePr>
            <a:graphicFrameLocks noGrp="1"/>
          </p:cNvGraphicFramePr>
          <p:nvPr>
            <p:extLst>
              <p:ext uri="{D42A27DB-BD31-4B8C-83A1-F6EECF244321}">
                <p14:modId xmlns:p14="http://schemas.microsoft.com/office/powerpoint/2010/main" val="3446836709"/>
              </p:ext>
            </p:extLst>
          </p:nvPr>
        </p:nvGraphicFramePr>
        <p:xfrm>
          <a:off x="914399" y="2192783"/>
          <a:ext cx="8629096" cy="4240830"/>
        </p:xfrm>
        <a:graphic>
          <a:graphicData uri="http://schemas.openxmlformats.org/drawingml/2006/table">
            <a:tbl>
              <a:tblPr/>
              <a:tblGrid>
                <a:gridCol w="4314548"/>
                <a:gridCol w="4314548"/>
              </a:tblGrid>
              <a:tr h="426438">
                <a:tc>
                  <a:txBody>
                    <a:bodyPr/>
                    <a:lstStyle/>
                    <a:p>
                      <a:pPr algn="l" fontAlgn="b"/>
                      <a:r>
                        <a:rPr lang="en-US" sz="2000" b="0" dirty="0">
                          <a:effectLst/>
                          <a:latin typeface="segoe-ui_semibold"/>
                        </a:rPr>
                        <a:t>Return type</a:t>
                      </a:r>
                    </a:p>
                  </a:txBody>
                  <a:tcPr marL="118404" marR="118404" marT="88803" marB="88803"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2000" b="0">
                          <a:effectLst/>
                          <a:latin typeface="segoe-ui_semibold"/>
                        </a:rPr>
                        <a:t>How Web API creates the response</a:t>
                      </a:r>
                    </a:p>
                  </a:txBody>
                  <a:tcPr marL="118404" marR="118404" marT="88803" marB="88803"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r>
              <a:tr h="426438">
                <a:tc>
                  <a:txBody>
                    <a:bodyPr/>
                    <a:lstStyle/>
                    <a:p>
                      <a:pPr fontAlgn="t"/>
                      <a:r>
                        <a:rPr lang="en-US" sz="2000" dirty="0">
                          <a:effectLst/>
                        </a:rPr>
                        <a:t>void</a:t>
                      </a:r>
                    </a:p>
                  </a:txBody>
                  <a:tcPr marL="118404" marR="118404" marT="88803" marB="88803">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2000" dirty="0">
                          <a:effectLst/>
                        </a:rPr>
                        <a:t>Return empty 204 (No Content)</a:t>
                      </a:r>
                    </a:p>
                  </a:txBody>
                  <a:tcPr marL="118404" marR="118404" marT="88803" marB="88803">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r>
              <a:tr h="426438">
                <a:tc>
                  <a:txBody>
                    <a:bodyPr/>
                    <a:lstStyle/>
                    <a:p>
                      <a:pPr fontAlgn="t"/>
                      <a:r>
                        <a:rPr lang="en-US" sz="2000" b="1" dirty="0" err="1">
                          <a:effectLst/>
                          <a:latin typeface="segoe-ui_bold"/>
                        </a:rPr>
                        <a:t>HttpResponseMessage</a:t>
                      </a:r>
                      <a:endParaRPr lang="en-US" sz="2000" dirty="0">
                        <a:effectLst/>
                      </a:endParaRPr>
                    </a:p>
                  </a:txBody>
                  <a:tcPr marL="118404" marR="118404" marT="88803" marB="88803">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2000" dirty="0">
                          <a:effectLst/>
                        </a:rPr>
                        <a:t>Convert directly to an HTTP response message.</a:t>
                      </a:r>
                    </a:p>
                  </a:txBody>
                  <a:tcPr marL="118404" marR="118404" marT="88803" marB="88803">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r>
              <a:tr h="921778">
                <a:tc>
                  <a:txBody>
                    <a:bodyPr/>
                    <a:lstStyle/>
                    <a:p>
                      <a:pPr fontAlgn="t"/>
                      <a:r>
                        <a:rPr lang="en-US" sz="2000" b="0" i="1" dirty="0" err="1">
                          <a:effectLst/>
                          <a:latin typeface="segoe-ui_bold"/>
                        </a:rPr>
                        <a:t>IHttpActionResult</a:t>
                      </a:r>
                      <a:endParaRPr lang="en-US" sz="2000" b="0" i="1" dirty="0">
                        <a:effectLst/>
                      </a:endParaRPr>
                    </a:p>
                  </a:txBody>
                  <a:tcPr marL="118404" marR="118404" marT="88803" marB="88803">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2000" dirty="0">
                          <a:effectLst/>
                        </a:rPr>
                        <a:t>Call </a:t>
                      </a:r>
                      <a:r>
                        <a:rPr lang="en-US" sz="2000" b="0" i="1" dirty="0" err="1">
                          <a:effectLst/>
                          <a:latin typeface="segoe-ui_bold"/>
                        </a:rPr>
                        <a:t>ExecuteAsync</a:t>
                      </a:r>
                      <a:r>
                        <a:rPr lang="en-US" sz="2000" dirty="0">
                          <a:effectLst/>
                        </a:rPr>
                        <a:t> to create an </a:t>
                      </a:r>
                      <a:r>
                        <a:rPr lang="en-US" sz="2000" b="1" dirty="0" err="1">
                          <a:effectLst/>
                          <a:latin typeface="segoe-ui_bold"/>
                        </a:rPr>
                        <a:t>HttpResponseMessage</a:t>
                      </a:r>
                      <a:r>
                        <a:rPr lang="en-US" sz="2000" dirty="0">
                          <a:effectLst/>
                        </a:rPr>
                        <a:t>, then convert to an HTTP response message.</a:t>
                      </a:r>
                    </a:p>
                  </a:txBody>
                  <a:tcPr marL="118404" marR="118404" marT="88803" marB="88803">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r>
              <a:tr h="591551">
                <a:tc>
                  <a:txBody>
                    <a:bodyPr/>
                    <a:lstStyle/>
                    <a:p>
                      <a:pPr fontAlgn="t"/>
                      <a:r>
                        <a:rPr lang="en-US" sz="2000">
                          <a:effectLst/>
                        </a:rPr>
                        <a:t>Other type</a:t>
                      </a:r>
                    </a:p>
                  </a:txBody>
                  <a:tcPr marL="118404" marR="118404" marT="88803" marB="88803">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2000" dirty="0">
                          <a:effectLst/>
                        </a:rPr>
                        <a:t>Write the serialized return value into the response body; return 200 (OK).</a:t>
                      </a:r>
                    </a:p>
                  </a:txBody>
                  <a:tcPr marL="118404" marR="118404" marT="88803" marB="88803">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181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Model binding</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normAutofit fontScale="92500" lnSpcReduction="10000"/>
          </a:bodyPr>
          <a:lstStyle/>
          <a:p>
            <a:pPr marL="0" indent="0">
              <a:buNone/>
            </a:pPr>
            <a:r>
              <a:rPr lang="en-US" sz="2000" dirty="0">
                <a:latin typeface="Arial" panose="020B0604020202020204" pitchFamily="34" charset="0"/>
                <a:cs typeface="Arial" panose="020B0604020202020204" pitchFamily="34" charset="0"/>
              </a:rPr>
              <a:t>By default, Web API uses the following rules to bind parameters:</a:t>
            </a:r>
          </a:p>
          <a:p>
            <a:r>
              <a:rPr lang="en-US" sz="2000" dirty="0">
                <a:latin typeface="Arial" panose="020B0604020202020204" pitchFamily="34" charset="0"/>
                <a:cs typeface="Arial" panose="020B0604020202020204" pitchFamily="34" charset="0"/>
              </a:rPr>
              <a:t>If the parameter is a "simple" type, Web API tries to get the value from the URI. Simple types include the .NET primitive types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bool</a:t>
            </a:r>
            <a:r>
              <a:rPr lang="en-US" sz="2000" dirty="0">
                <a:latin typeface="Arial" panose="020B0604020202020204" pitchFamily="34" charset="0"/>
                <a:cs typeface="Arial" panose="020B0604020202020204" pitchFamily="34" charset="0"/>
              </a:rPr>
              <a:t>, double, and so forth), plus </a:t>
            </a:r>
            <a:r>
              <a:rPr lang="en-US" sz="2000" dirty="0" err="1">
                <a:latin typeface="Arial" panose="020B0604020202020204" pitchFamily="34" charset="0"/>
                <a:cs typeface="Arial" panose="020B0604020202020204" pitchFamily="34" charset="0"/>
              </a:rPr>
              <a:t>TimeSpan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DateTime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Guid</a:t>
            </a:r>
            <a:r>
              <a:rPr lang="en-US" sz="2000" dirty="0">
                <a:latin typeface="Arial" panose="020B0604020202020204" pitchFamily="34" charset="0"/>
                <a:cs typeface="Arial" panose="020B0604020202020204" pitchFamily="34" charset="0"/>
              </a:rPr>
              <a:t>, decimal, and string, plus any type with a type converter that can convert from a string. (More about type converters later.)</a:t>
            </a:r>
          </a:p>
          <a:p>
            <a:r>
              <a:rPr lang="en-US" sz="2000" dirty="0">
                <a:latin typeface="Arial" panose="020B0604020202020204" pitchFamily="34" charset="0"/>
                <a:cs typeface="Arial" panose="020B0604020202020204" pitchFamily="34" charset="0"/>
              </a:rPr>
              <a:t>For complex types, Web API tries to read the value from the message body, using a media-type formatter.</a:t>
            </a:r>
          </a:p>
          <a:p>
            <a:pPr marL="0" indent="0">
              <a:buNone/>
            </a:pPr>
            <a:r>
              <a:rPr lang="en-US" sz="2200" cap="none" dirty="0" smtClean="0">
                <a:latin typeface="Arial" panose="020B0604020202020204" pitchFamily="34" charset="0"/>
                <a:cs typeface="Arial" panose="020B0604020202020204" pitchFamily="34" charset="0"/>
              </a:rPr>
              <a:t>Web API has 5 model binders (in </a:t>
            </a:r>
            <a:r>
              <a:rPr lang="en-US" sz="2400" dirty="0" err="1" smtClean="0"/>
              <a:t>System.Web.Http.ModelBinding.Binders</a:t>
            </a:r>
            <a:r>
              <a:rPr lang="en-US" sz="2400" dirty="0" smtClean="0"/>
              <a:t>)</a:t>
            </a:r>
            <a:r>
              <a:rPr lang="en-US" sz="2200" cap="none" dirty="0" smtClean="0">
                <a:latin typeface="Arial" panose="020B0604020202020204" pitchFamily="34" charset="0"/>
                <a:cs typeface="Arial" panose="020B0604020202020204" pitchFamily="34" charset="0"/>
              </a:rPr>
              <a:t>:</a:t>
            </a:r>
          </a:p>
          <a:p>
            <a:r>
              <a:rPr lang="en-US" sz="2200" cap="none" dirty="0" err="1" smtClean="0">
                <a:latin typeface="Arial" panose="020B0604020202020204" pitchFamily="34" charset="0"/>
                <a:cs typeface="Arial" panose="020B0604020202020204" pitchFamily="34" charset="0"/>
              </a:rPr>
              <a:t>ArrayModelBinder</a:t>
            </a:r>
            <a:endParaRPr lang="en-US" sz="2200" cap="none" dirty="0" smtClean="0">
              <a:latin typeface="Arial" panose="020B0604020202020204" pitchFamily="34" charset="0"/>
              <a:cs typeface="Arial" panose="020B0604020202020204" pitchFamily="34" charset="0"/>
            </a:endParaRPr>
          </a:p>
          <a:p>
            <a:r>
              <a:rPr lang="en-US" sz="2200" cap="none" dirty="0" err="1" smtClean="0">
                <a:latin typeface="Arial" panose="020B0604020202020204" pitchFamily="34" charset="0"/>
                <a:cs typeface="Arial" panose="020B0604020202020204" pitchFamily="34" charset="0"/>
              </a:rPr>
              <a:t>CollectionModelBinder</a:t>
            </a:r>
            <a:endParaRPr lang="en-US" sz="2200" cap="none" dirty="0" smtClean="0">
              <a:latin typeface="Arial" panose="020B0604020202020204" pitchFamily="34" charset="0"/>
              <a:cs typeface="Arial" panose="020B0604020202020204" pitchFamily="34" charset="0"/>
            </a:endParaRPr>
          </a:p>
          <a:p>
            <a:r>
              <a:rPr lang="en-US" sz="2200" cap="none" dirty="0" err="1" smtClean="0">
                <a:latin typeface="Arial" panose="020B0604020202020204" pitchFamily="34" charset="0"/>
                <a:cs typeface="Arial" panose="020B0604020202020204" pitchFamily="34" charset="0"/>
              </a:rPr>
              <a:t>DictionaryModelBinder</a:t>
            </a:r>
            <a:endParaRPr lang="en-US" sz="2200" cap="none" dirty="0" smtClean="0">
              <a:latin typeface="Arial" panose="020B0604020202020204" pitchFamily="34" charset="0"/>
              <a:cs typeface="Arial" panose="020B0604020202020204" pitchFamily="34" charset="0"/>
            </a:endParaRPr>
          </a:p>
          <a:p>
            <a:r>
              <a:rPr lang="en-US" sz="2200" cap="none" dirty="0" err="1" smtClean="0">
                <a:latin typeface="Arial" panose="020B0604020202020204" pitchFamily="34" charset="0"/>
                <a:cs typeface="Arial" panose="020B0604020202020204" pitchFamily="34" charset="0"/>
              </a:rPr>
              <a:t>MutableObjectModelBinder</a:t>
            </a:r>
            <a:endParaRPr lang="ru-RU" sz="2200" cap="none" dirty="0" smtClean="0">
              <a:latin typeface="Arial" panose="020B0604020202020204" pitchFamily="34" charset="0"/>
              <a:cs typeface="Arial" panose="020B0604020202020204" pitchFamily="34" charset="0"/>
            </a:endParaRPr>
          </a:p>
          <a:p>
            <a:r>
              <a:rPr lang="en-US" sz="2200" cap="none" dirty="0" err="1" smtClean="0">
                <a:latin typeface="Arial" panose="020B0604020202020204" pitchFamily="34" charset="0"/>
                <a:cs typeface="Arial" panose="020B0604020202020204" pitchFamily="34" charset="0"/>
              </a:rPr>
              <a:t>TypeConverterModelBinder</a:t>
            </a:r>
            <a:endParaRPr lang="ru-RU" sz="2200" cap="none" dirty="0" smtClean="0">
              <a:latin typeface="Arial" panose="020B0604020202020204" pitchFamily="34" charset="0"/>
              <a:cs typeface="Arial" panose="020B0604020202020204" pitchFamily="34" charset="0"/>
            </a:endParaRPr>
          </a:p>
          <a:p>
            <a:pPr marL="0" indent="0">
              <a:buNone/>
            </a:pPr>
            <a:endParaRPr lang="ru-RU" dirty="0"/>
          </a:p>
        </p:txBody>
      </p:sp>
    </p:spTree>
    <p:extLst>
      <p:ext uri="{BB962C8B-B14F-4D97-AF65-F5344CB8AC3E}">
        <p14:creationId xmlns:p14="http://schemas.microsoft.com/office/powerpoint/2010/main" val="2555910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213</TotalTime>
  <Words>430</Words>
  <Application>Microsoft Office PowerPoint</Application>
  <PresentationFormat>Широкоэкранный</PresentationFormat>
  <Paragraphs>98</Paragraphs>
  <Slides>13</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Calibri</vt:lpstr>
      <vt:lpstr>Calibri Light</vt:lpstr>
      <vt:lpstr>segoe-ui_bold</vt:lpstr>
      <vt:lpstr>segoe-ui_semibold</vt:lpstr>
      <vt:lpstr>Тема Office</vt:lpstr>
      <vt:lpstr>ASP.NET Web API </vt:lpstr>
      <vt:lpstr>What is ASP.NET Web API?</vt:lpstr>
      <vt:lpstr>REST</vt:lpstr>
      <vt:lpstr>Controllers</vt:lpstr>
      <vt:lpstr>Controllers</vt:lpstr>
      <vt:lpstr>Controllers</vt:lpstr>
      <vt:lpstr>Controllers</vt:lpstr>
      <vt:lpstr>Action results</vt:lpstr>
      <vt:lpstr>Model binding</vt:lpstr>
      <vt:lpstr>Routing</vt:lpstr>
      <vt:lpstr>Routing</vt:lpstr>
      <vt:lpstr>Routing</vt:lpstr>
      <vt:lpstr>Routing</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Web API</dc:title>
  <dc:creator>User</dc:creator>
  <cp:lastModifiedBy>User</cp:lastModifiedBy>
  <cp:revision>28</cp:revision>
  <dcterms:created xsi:type="dcterms:W3CDTF">2017-08-24T23:34:23Z</dcterms:created>
  <dcterms:modified xsi:type="dcterms:W3CDTF">2017-08-25T03:07:49Z</dcterms:modified>
</cp:coreProperties>
</file>