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2" r:id="rId9"/>
    <p:sldId id="261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14.4.2019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14.4.2019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14.4.2019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14.4.2019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14.4.2019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14.4.2019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14.4.2019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>
                <a:cs typeface="Arial"/>
              </a:rPr>
              <a:t>Schema</a:t>
            </a:r>
            <a:r>
              <a:rPr lang="tr-TR" dirty="0">
                <a:cs typeface="Arial"/>
              </a:rPr>
              <a:t> </a:t>
            </a:r>
            <a:r>
              <a:rPr lang="tr-TR" dirty="0" err="1">
                <a:cs typeface="Arial"/>
              </a:rPr>
              <a:t>functionala</a:t>
            </a:r>
            <a:r>
              <a:rPr lang="tr-TR" dirty="0">
                <a:cs typeface="Arial"/>
              </a:rPr>
              <a:t> a </a:t>
            </a:r>
            <a:r>
              <a:rPr lang="tr-TR" dirty="0" err="1">
                <a:cs typeface="Arial"/>
              </a:rPr>
              <a:t>calculatorului</a:t>
            </a:r>
            <a:endParaRPr lang="tr-TR" dirty="0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>
                <a:cs typeface="Arial"/>
              </a:rPr>
              <a:t>Grosu</a:t>
            </a:r>
            <a:r>
              <a:rPr lang="tr-TR" dirty="0">
                <a:cs typeface="Arial"/>
              </a:rPr>
              <a:t> </a:t>
            </a:r>
            <a:r>
              <a:rPr lang="tr-TR" dirty="0" err="1">
                <a:cs typeface="Arial"/>
              </a:rPr>
              <a:t>Cristian</a:t>
            </a:r>
            <a:r>
              <a:rPr lang="tr-TR" dirty="0">
                <a:cs typeface="Arial"/>
              </a:rPr>
              <a:t>, </a:t>
            </a:r>
            <a:r>
              <a:rPr lang="tr-TR" dirty="0" err="1">
                <a:cs typeface="Arial"/>
              </a:rPr>
              <a:t>clasa</a:t>
            </a:r>
            <a:r>
              <a:rPr lang="tr-TR" dirty="0">
                <a:cs typeface="Arial"/>
              </a:rPr>
              <a:t> X-a "B" 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BBAF34-367D-4E18-A62E-4602BD908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ine 4" descr="O imagine care conține compact disc, electronice&#10;&#10;Descrierea a fost generată cu un grad foarte mare de încredere">
            <a:extLst>
              <a:ext uri="{FF2B5EF4-FFF2-40B4-BE49-F238E27FC236}">
                <a16:creationId xmlns:a16="http://schemas.microsoft.com/office/drawing/2014/main" id="{6666C34B-9F3B-4161-88A8-215180CDE5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45918B-6272-4727-A3FA-F23651AEC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A96FF2-ACD7-48C4-BCE1-FC7F42108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9A4CF08-858A-49E4-B707-4E7585D11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938E62-910D-4D69-AA09-567AAAC37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4E54C6-D084-4BC8-B3F9-8B9EC22A6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589207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8A7C26F1-77A4-4BB3-9F03-F0A347DE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738" y="808056"/>
            <a:ext cx="4119672" cy="1077229"/>
          </a:xfrm>
        </p:spPr>
        <p:txBody>
          <a:bodyPr>
            <a:normAutofit/>
          </a:bodyPr>
          <a:lstStyle/>
          <a:p>
            <a:pPr algn="l"/>
            <a:r>
              <a:rPr lang="ro-RO" dirty="0">
                <a:cs typeface="Arial"/>
              </a:rPr>
              <a:t>Discurile optice:</a:t>
            </a:r>
            <a:endParaRPr lang="ro-RO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2DCFE52-281E-4EB8-BC20-2F76BFC3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739" y="2052116"/>
            <a:ext cx="4119672" cy="3997828"/>
          </a:xfrm>
        </p:spPr>
        <p:txBody>
          <a:bodyPr>
            <a:normAutofit/>
          </a:bodyPr>
          <a:lstStyle/>
          <a:p>
            <a:pPr marL="344170" indent="-344170"/>
            <a:r>
              <a:rPr lang="ro-RO" sz="1800" dirty="0">
                <a:cs typeface="Arial"/>
              </a:rPr>
              <a:t>Un </a:t>
            </a:r>
            <a:r>
              <a:rPr lang="ro-RO" sz="1800" b="1" dirty="0">
                <a:cs typeface="Arial"/>
              </a:rPr>
              <a:t>dispozitiv optic de stocare</a:t>
            </a:r>
            <a:r>
              <a:rPr lang="ro-RO" sz="1800" dirty="0">
                <a:cs typeface="Arial"/>
              </a:rPr>
              <a:t> a datelor, numit și </a:t>
            </a:r>
            <a:r>
              <a:rPr lang="ro-RO" sz="1800" b="1" dirty="0">
                <a:cs typeface="Arial"/>
              </a:rPr>
              <a:t>disc optic</a:t>
            </a:r>
            <a:r>
              <a:rPr lang="ro-RO" sz="1800" dirty="0">
                <a:cs typeface="Arial"/>
              </a:rPr>
              <a:t>, este un dispozitiv care stochează informația pe suprafața unui disc și citește această informație prin iluminarea suprafeței cu un laser și observarea reflexiei.</a:t>
            </a:r>
          </a:p>
          <a:p>
            <a:pPr marL="344170" indent="-344170"/>
            <a:r>
              <a:rPr lang="ro-RO" sz="1800" dirty="0">
                <a:cs typeface="Arial"/>
              </a:rPr>
              <a:t> Inițial a fost creat pentru stocarea datelor în format audio, însă mai </a:t>
            </a:r>
            <a:r>
              <a:rPr lang="ro-RO" sz="1800" dirty="0" err="1">
                <a:cs typeface="Arial"/>
              </a:rPr>
              <a:t>tarziu</a:t>
            </a:r>
            <a:r>
              <a:rPr lang="ro-RO" sz="1800" dirty="0">
                <a:cs typeface="Arial"/>
              </a:rPr>
              <a:t> a permis și păstrarea altor tipuri de date.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7713DB-A0B1-4507-9991-B6DCAE436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961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7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A0E223E-CA19-43EB-940B-056045141F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>
                <a:cs typeface="Arial"/>
              </a:rPr>
              <a:t>Va </a:t>
            </a:r>
            <a:r>
              <a:rPr lang="ro-RO" dirty="0" err="1">
                <a:cs typeface="Arial"/>
              </a:rPr>
              <a:t>multumesc</a:t>
            </a:r>
            <a:r>
              <a:rPr lang="ro-RO" dirty="0">
                <a:cs typeface="Arial"/>
              </a:rPr>
              <a:t> pentru </a:t>
            </a:r>
            <a:r>
              <a:rPr lang="ro-RO" dirty="0" err="1">
                <a:cs typeface="Arial"/>
              </a:rPr>
              <a:t>atentie</a:t>
            </a:r>
            <a:r>
              <a:rPr lang="ro-RO" dirty="0">
                <a:cs typeface="Arial"/>
              </a:rPr>
              <a:t>!</a:t>
            </a:r>
            <a:endParaRPr lang="ro-RO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1D1CF0C0-C166-4450-B2B2-4EB44B22A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>
                <a:cs typeface="Arial"/>
              </a:rPr>
              <a:t>Grosu Cristian, clasa X-a "B"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1284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A857A3-B76F-4A54-B7EA-E416AE44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cs typeface="Arial"/>
              </a:rPr>
              <a:t>Schema </a:t>
            </a:r>
            <a:r>
              <a:rPr lang="ro-RO" dirty="0" err="1">
                <a:cs typeface="Arial"/>
              </a:rPr>
              <a:t>functionala</a:t>
            </a:r>
            <a:r>
              <a:rPr lang="ro-RO" dirty="0">
                <a:cs typeface="Arial"/>
              </a:rPr>
              <a:t> </a:t>
            </a:r>
            <a:endParaRPr lang="ro-RO"/>
          </a:p>
        </p:txBody>
      </p:sp>
      <p:pic>
        <p:nvPicPr>
          <p:cNvPr id="4" name="Imagine 4">
            <a:extLst>
              <a:ext uri="{FF2B5EF4-FFF2-40B4-BE49-F238E27FC236}">
                <a16:creationId xmlns:a16="http://schemas.microsoft.com/office/drawing/2014/main" id="{78807AC4-D819-435B-B6DF-38235DFE7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324" y="2096"/>
            <a:ext cx="12191819" cy="686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5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1E08DBC-E8CA-44A0-945A-07669702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2800" dirty="0">
                <a:cs typeface="Arial"/>
              </a:rPr>
              <a:t>Calculatorul numeric </a:t>
            </a:r>
            <a:r>
              <a:rPr lang="ro-RO" sz="2800" dirty="0" err="1">
                <a:cs typeface="Arial"/>
              </a:rPr>
              <a:t>contine</a:t>
            </a:r>
            <a:r>
              <a:rPr lang="ro-RO" sz="2800" dirty="0">
                <a:cs typeface="Arial"/>
              </a:rPr>
              <a:t> </a:t>
            </a:r>
            <a:r>
              <a:rPr lang="ro-RO" sz="2800" dirty="0" err="1">
                <a:cs typeface="Arial"/>
              </a:rPr>
              <a:t>urmatorele</a:t>
            </a:r>
            <a:r>
              <a:rPr lang="ro-RO" sz="2800" dirty="0">
                <a:cs typeface="Arial"/>
              </a:rPr>
              <a:t> </a:t>
            </a:r>
            <a:r>
              <a:rPr lang="ro-RO" sz="2800" b="1" u="sng" dirty="0" err="1">
                <a:cs typeface="Arial"/>
              </a:rPr>
              <a:t>unitati</a:t>
            </a:r>
            <a:r>
              <a:rPr lang="ro-RO" sz="2800" b="1" u="sng" dirty="0">
                <a:cs typeface="Arial"/>
              </a:rPr>
              <a:t> </a:t>
            </a:r>
            <a:r>
              <a:rPr lang="ro-RO" sz="2800" b="1" u="sng" dirty="0" err="1">
                <a:cs typeface="Arial"/>
              </a:rPr>
              <a:t>functionale</a:t>
            </a:r>
            <a:r>
              <a:rPr lang="ro-RO" sz="2800" dirty="0">
                <a:cs typeface="Arial"/>
              </a:rPr>
              <a:t>: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3D7B131-78B8-41C5-B90B-A517E13A7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endParaRPr lang="ro-RO" dirty="0">
              <a:cs typeface="Arial"/>
            </a:endParaRPr>
          </a:p>
          <a:p>
            <a:pPr marL="344170" indent="-344170" algn="just"/>
            <a:r>
              <a:rPr lang="ro-RO" dirty="0">
                <a:cs typeface="Arial"/>
              </a:rPr>
              <a:t>-o unitate de memorie pentru a </a:t>
            </a:r>
            <a:r>
              <a:rPr lang="ro-RO" dirty="0" err="1">
                <a:cs typeface="Arial"/>
              </a:rPr>
              <a:t>inmagazina</a:t>
            </a:r>
            <a:r>
              <a:rPr lang="ro-RO" dirty="0">
                <a:cs typeface="Arial"/>
              </a:rPr>
              <a:t> datele </a:t>
            </a:r>
            <a:r>
              <a:rPr lang="ro-RO" dirty="0" err="1">
                <a:cs typeface="Arial"/>
              </a:rPr>
              <a:t>initiale,intermediare</a:t>
            </a:r>
            <a:r>
              <a:rPr lang="ro-RO" dirty="0">
                <a:cs typeface="Arial"/>
              </a:rPr>
              <a:t> si finale ale </a:t>
            </a:r>
            <a:r>
              <a:rPr lang="ro-RO" dirty="0" err="1">
                <a:cs typeface="Arial"/>
              </a:rPr>
              <a:t>problemei,precum</a:t>
            </a:r>
            <a:r>
              <a:rPr lang="ro-RO" dirty="0">
                <a:cs typeface="Arial"/>
              </a:rPr>
              <a:t> si </a:t>
            </a:r>
            <a:r>
              <a:rPr lang="ro-RO" dirty="0" err="1">
                <a:cs typeface="Arial"/>
              </a:rPr>
              <a:t>intructiunile</a:t>
            </a:r>
            <a:r>
              <a:rPr lang="ro-RO" dirty="0">
                <a:cs typeface="Arial"/>
              </a:rPr>
              <a:t> care indica </a:t>
            </a:r>
            <a:r>
              <a:rPr lang="ro-RO" dirty="0" err="1">
                <a:cs typeface="Arial"/>
              </a:rPr>
              <a:t>secventa</a:t>
            </a:r>
            <a:r>
              <a:rPr lang="ro-RO" dirty="0">
                <a:cs typeface="Arial"/>
              </a:rPr>
              <a:t> calculelor;</a:t>
            </a:r>
            <a:endParaRPr lang="ro-RO" dirty="0"/>
          </a:p>
          <a:p>
            <a:pPr marL="344170" indent="-344170" algn="just"/>
            <a:r>
              <a:rPr lang="ro-RO" dirty="0">
                <a:cs typeface="Arial"/>
              </a:rPr>
              <a:t>-un dispozitiv aritmetic si logic necesar </a:t>
            </a:r>
            <a:r>
              <a:rPr lang="ro-RO" dirty="0" err="1">
                <a:cs typeface="Arial"/>
              </a:rPr>
              <a:t>efectuarii</a:t>
            </a:r>
            <a:r>
              <a:rPr lang="ro-RO" dirty="0">
                <a:cs typeface="Arial"/>
              </a:rPr>
              <a:t> </a:t>
            </a:r>
            <a:r>
              <a:rPr lang="ro-RO" dirty="0" err="1">
                <a:cs typeface="Arial"/>
              </a:rPr>
              <a:t>operatiilor</a:t>
            </a:r>
            <a:r>
              <a:rPr lang="ro-RO" dirty="0">
                <a:cs typeface="Arial"/>
              </a:rPr>
              <a:t> aritmetice si logice elementare;</a:t>
            </a:r>
            <a:endParaRPr lang="ro-RO" dirty="0"/>
          </a:p>
          <a:p>
            <a:pPr marL="344170" indent="-344170" algn="just"/>
            <a:r>
              <a:rPr lang="ro-RO" dirty="0">
                <a:cs typeface="Arial"/>
              </a:rPr>
              <a:t>-unul sau mai multe dispozitive de </a:t>
            </a:r>
            <a:r>
              <a:rPr lang="ro-RO" dirty="0" err="1">
                <a:cs typeface="Arial"/>
              </a:rPr>
              <a:t>intrare,respectiv,iesire,necesare</a:t>
            </a:r>
            <a:r>
              <a:rPr lang="ro-RO" dirty="0">
                <a:cs typeface="Arial"/>
              </a:rPr>
              <a:t> </a:t>
            </a:r>
            <a:r>
              <a:rPr lang="ro-RO" dirty="0" err="1">
                <a:cs typeface="Arial"/>
              </a:rPr>
              <a:t>comunicarii</a:t>
            </a:r>
            <a:r>
              <a:rPr lang="ro-RO" dirty="0">
                <a:cs typeface="Arial"/>
              </a:rPr>
              <a:t> din exterior cu calculatorul;</a:t>
            </a:r>
            <a:endParaRPr lang="ro-RO" dirty="0"/>
          </a:p>
          <a:p>
            <a:pPr marL="344170" indent="-344170" algn="just"/>
            <a:r>
              <a:rPr lang="ro-RO" dirty="0">
                <a:cs typeface="Arial"/>
              </a:rPr>
              <a:t>-un dispozitiv central de comanda si control care </a:t>
            </a:r>
            <a:r>
              <a:rPr lang="ro-RO" dirty="0" err="1">
                <a:cs typeface="Arial"/>
              </a:rPr>
              <a:t>genereaza</a:t>
            </a:r>
            <a:r>
              <a:rPr lang="ro-RO" dirty="0">
                <a:cs typeface="Arial"/>
              </a:rPr>
              <a:t> o succesiune de semnale de comanda necesare </a:t>
            </a:r>
            <a:r>
              <a:rPr lang="ro-RO" dirty="0" err="1">
                <a:cs typeface="Arial"/>
              </a:rPr>
              <a:t>executarii</a:t>
            </a:r>
            <a:r>
              <a:rPr lang="ro-RO" dirty="0">
                <a:cs typeface="Arial"/>
              </a:rPr>
              <a:t> </a:t>
            </a:r>
            <a:r>
              <a:rPr lang="ro-RO" dirty="0" err="1">
                <a:cs typeface="Arial"/>
              </a:rPr>
              <a:t>secventiale</a:t>
            </a:r>
            <a:r>
              <a:rPr lang="ro-RO" dirty="0">
                <a:cs typeface="Arial"/>
              </a:rPr>
              <a:t> a </a:t>
            </a:r>
            <a:r>
              <a:rPr lang="ro-RO" dirty="0" err="1">
                <a:cs typeface="Arial"/>
              </a:rPr>
              <a:t>instructiunilor</a:t>
            </a:r>
            <a:r>
              <a:rPr lang="ro-RO" dirty="0">
                <a:cs typeface="Arial"/>
              </a:rPr>
              <a:t>.</a:t>
            </a:r>
            <a:endParaRPr lang="ro-RO" dirty="0"/>
          </a:p>
          <a:p>
            <a:pPr marL="344170" indent="-344170"/>
            <a:endParaRPr lang="ro-RO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7939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8">
            <a:extLst>
              <a:ext uri="{FF2B5EF4-FFF2-40B4-BE49-F238E27FC236}">
                <a16:creationId xmlns:a16="http://schemas.microsoft.com/office/drawing/2014/main" id="{A97B08B2-0DA5-4B7F-A47D-5C15ECFB0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ine 4">
            <a:extLst>
              <a:ext uri="{FF2B5EF4-FFF2-40B4-BE49-F238E27FC236}">
                <a16:creationId xmlns:a16="http://schemas.microsoft.com/office/drawing/2014/main" id="{16401286-E550-482F-A944-7D940B0592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0" r="-1" b="323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pic>
        <p:nvPicPr>
          <p:cNvPr id="28" name="Picture 30">
            <a:extLst>
              <a:ext uri="{FF2B5EF4-FFF2-40B4-BE49-F238E27FC236}">
                <a16:creationId xmlns:a16="http://schemas.microsoft.com/office/drawing/2014/main" id="{19C770FC-6D2D-4B73-8219-CFEB0B146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0" name="Picture 32">
            <a:extLst>
              <a:ext uri="{FF2B5EF4-FFF2-40B4-BE49-F238E27FC236}">
                <a16:creationId xmlns:a16="http://schemas.microsoft.com/office/drawing/2014/main" id="{2DD31FDA-BCB5-4B8D-8FB8-8CCF019C9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2" name="Rectangle 34">
            <a:extLst>
              <a:ext uri="{FF2B5EF4-FFF2-40B4-BE49-F238E27FC236}">
                <a16:creationId xmlns:a16="http://schemas.microsoft.com/office/drawing/2014/main" id="{590A298A-601D-412F-9A93-09DCA9DBE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74A3CD-596C-4FAC-8913-C98848CD2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A99299-7151-43AF-94CF-2ADA8412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4431479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66AC9EE7-0AA3-4C1A-A83D-1CF931A7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796" y="966207"/>
            <a:ext cx="3220660" cy="1225532"/>
          </a:xfrm>
        </p:spPr>
        <p:txBody>
          <a:bodyPr>
            <a:normAutofit/>
          </a:bodyPr>
          <a:lstStyle/>
          <a:p>
            <a:pPr algn="l"/>
            <a:r>
              <a:rPr lang="ro-RO" sz="2600" b="1" u="sng">
                <a:cs typeface="Arial"/>
              </a:rPr>
              <a:t>Memoria interna:</a:t>
            </a:r>
            <a:endParaRPr lang="ro-RO" sz="260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E3080289-FAC8-4E0B-8AB0-835364E00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998" y="1898531"/>
            <a:ext cx="4336174" cy="4913412"/>
          </a:xfrm>
        </p:spPr>
        <p:txBody>
          <a:bodyPr>
            <a:normAutofit lnSpcReduction="10000"/>
          </a:bodyPr>
          <a:lstStyle/>
          <a:p>
            <a:pPr marL="344170" indent="-344170"/>
            <a:r>
              <a:rPr lang="en-US" sz="2400" dirty="0">
                <a:cs typeface="Arial" panose="020B0604020202020204"/>
              </a:rPr>
              <a:t>(</a:t>
            </a:r>
            <a:r>
              <a:rPr lang="en-US" sz="2400" dirty="0" err="1">
                <a:cs typeface="Arial" panose="020B0604020202020204"/>
              </a:rPr>
              <a:t>numita</a:t>
            </a:r>
            <a:r>
              <a:rPr lang="en-US" sz="2400" dirty="0">
                <a:cs typeface="Arial" panose="020B0604020202020204"/>
              </a:rPr>
              <a:t> </a:t>
            </a:r>
            <a:r>
              <a:rPr lang="en-US" sz="2400" dirty="0" err="1">
                <a:cs typeface="Arial" panose="020B0604020202020204"/>
              </a:rPr>
              <a:t>uneori</a:t>
            </a:r>
            <a:r>
              <a:rPr lang="en-US" sz="2400" dirty="0">
                <a:cs typeface="Arial" panose="020B0604020202020204"/>
              </a:rPr>
              <a:t> </a:t>
            </a:r>
            <a:r>
              <a:rPr lang="en-US" sz="2400" dirty="0" err="1">
                <a:cs typeface="Arial" panose="020B0604020202020204"/>
              </a:rPr>
              <a:t>memorie</a:t>
            </a:r>
            <a:r>
              <a:rPr lang="en-US" sz="2400" dirty="0">
                <a:cs typeface="Arial" panose="020B0604020202020204"/>
              </a:rPr>
              <a:t> </a:t>
            </a:r>
            <a:r>
              <a:rPr lang="en-US" sz="2400" dirty="0" err="1">
                <a:cs typeface="Arial" panose="020B0604020202020204"/>
              </a:rPr>
              <a:t>principala,centrala</a:t>
            </a:r>
            <a:r>
              <a:rPr lang="en-US" sz="2400" dirty="0">
                <a:cs typeface="Arial" panose="020B0604020202020204"/>
              </a:rPr>
              <a:t> </a:t>
            </a:r>
            <a:r>
              <a:rPr lang="en-US" sz="2400" dirty="0" err="1">
                <a:cs typeface="Arial" panose="020B0604020202020204"/>
              </a:rPr>
              <a:t>sau</a:t>
            </a:r>
            <a:r>
              <a:rPr lang="en-US" sz="2400" dirty="0">
                <a:cs typeface="Arial" panose="020B0604020202020204"/>
              </a:rPr>
              <a:t> </a:t>
            </a:r>
            <a:r>
              <a:rPr lang="en-US" sz="2400" dirty="0" err="1">
                <a:cs typeface="Arial" panose="020B0604020202020204"/>
              </a:rPr>
              <a:t>operativa</a:t>
            </a:r>
            <a:r>
              <a:rPr lang="en-US" sz="2400" dirty="0">
                <a:cs typeface="Arial" panose="020B0604020202020204"/>
              </a:rPr>
              <a:t> </a:t>
            </a:r>
            <a:endParaRPr lang="ro-RO" sz="2400" dirty="0">
              <a:cs typeface="Arial"/>
            </a:endParaRPr>
          </a:p>
          <a:p>
            <a:pPr marL="344170" indent="-344170"/>
            <a:r>
              <a:rPr lang="en-US" sz="2400" dirty="0" err="1">
                <a:cs typeface="Arial" panose="020B0604020202020204"/>
              </a:rPr>
              <a:t>Pastreaza</a:t>
            </a:r>
            <a:r>
              <a:rPr lang="en-US" sz="2400" dirty="0">
                <a:cs typeface="Arial" panose="020B0604020202020204"/>
              </a:rPr>
              <a:t> </a:t>
            </a:r>
            <a:r>
              <a:rPr lang="en-US" sz="2400" dirty="0" err="1">
                <a:cs typeface="Arial" panose="020B0604020202020204"/>
              </a:rPr>
              <a:t>programul</a:t>
            </a:r>
            <a:r>
              <a:rPr lang="en-US" sz="2400" dirty="0">
                <a:cs typeface="Arial" panose="020B0604020202020204"/>
              </a:rPr>
              <a:t> in curs de </a:t>
            </a:r>
            <a:r>
              <a:rPr lang="en-US" sz="2400" dirty="0" err="1">
                <a:cs typeface="Arial" panose="020B0604020202020204"/>
              </a:rPr>
              <a:t>executare</a:t>
            </a:r>
            <a:r>
              <a:rPr lang="en-US" sz="2400" dirty="0">
                <a:cs typeface="Arial" panose="020B0604020202020204"/>
              </a:rPr>
              <a:t> </a:t>
            </a:r>
            <a:r>
              <a:rPr lang="en-US" sz="2400" dirty="0" err="1">
                <a:cs typeface="Arial" panose="020B0604020202020204"/>
              </a:rPr>
              <a:t>si</a:t>
            </a:r>
            <a:r>
              <a:rPr lang="en-US" sz="2400" dirty="0">
                <a:cs typeface="Arial" panose="020B0604020202020204"/>
              </a:rPr>
              <a:t> </a:t>
            </a:r>
            <a:r>
              <a:rPr lang="en-US" sz="2400" dirty="0" err="1">
                <a:cs typeface="Arial" panose="020B0604020202020204"/>
              </a:rPr>
              <a:t>datele</a:t>
            </a:r>
            <a:r>
              <a:rPr lang="en-US" sz="2400" dirty="0">
                <a:cs typeface="Arial" panose="020B0604020202020204"/>
              </a:rPr>
              <a:t> </a:t>
            </a:r>
            <a:r>
              <a:rPr lang="en-US" sz="2400" dirty="0" err="1">
                <a:cs typeface="Arial" panose="020B0604020202020204"/>
              </a:rPr>
              <a:t>folosite</a:t>
            </a:r>
            <a:r>
              <a:rPr lang="en-US" sz="2400" dirty="0">
                <a:cs typeface="Arial" panose="020B0604020202020204"/>
              </a:rPr>
              <a:t> de </a:t>
            </a:r>
            <a:r>
              <a:rPr lang="en-US" sz="2400" dirty="0" err="1">
                <a:cs typeface="Arial" panose="020B0604020202020204"/>
              </a:rPr>
              <a:t>acesta,prezenta</a:t>
            </a:r>
            <a:r>
              <a:rPr lang="en-US" sz="2400" dirty="0">
                <a:cs typeface="Arial" panose="020B0604020202020204"/>
              </a:rPr>
              <a:t> </a:t>
            </a:r>
            <a:r>
              <a:rPr lang="en-US" sz="2400" dirty="0" err="1">
                <a:cs typeface="Arial" panose="020B0604020202020204"/>
              </a:rPr>
              <a:t>ei</a:t>
            </a:r>
            <a:r>
              <a:rPr lang="en-US" sz="2400" dirty="0">
                <a:cs typeface="Arial" panose="020B0604020202020204"/>
              </a:rPr>
              <a:t> </a:t>
            </a:r>
            <a:r>
              <a:rPr lang="en-US" sz="2400" dirty="0" err="1">
                <a:cs typeface="Arial" panose="020B0604020202020204"/>
              </a:rPr>
              <a:t>fiind</a:t>
            </a:r>
            <a:r>
              <a:rPr lang="en-US" sz="2400" dirty="0">
                <a:cs typeface="Arial" panose="020B0604020202020204"/>
              </a:rPr>
              <a:t> o </a:t>
            </a:r>
            <a:r>
              <a:rPr lang="en-US" sz="2400" dirty="0" err="1">
                <a:cs typeface="Arial" panose="020B0604020202020204"/>
              </a:rPr>
              <a:t>cinditie</a:t>
            </a:r>
            <a:r>
              <a:rPr lang="en-US" sz="2400" dirty="0">
                <a:cs typeface="Arial" panose="020B0604020202020204"/>
              </a:rPr>
              <a:t> </a:t>
            </a:r>
            <a:r>
              <a:rPr lang="en-US" sz="2400" dirty="0" err="1">
                <a:cs typeface="Arial" panose="020B0604020202020204"/>
              </a:rPr>
              <a:t>esentiala</a:t>
            </a:r>
            <a:r>
              <a:rPr lang="en-US" sz="2400" dirty="0">
                <a:cs typeface="Arial" panose="020B0604020202020204"/>
              </a:rPr>
              <a:t> </a:t>
            </a:r>
            <a:r>
              <a:rPr lang="en-US" sz="2400" dirty="0" err="1">
                <a:cs typeface="Arial" panose="020B0604020202020204"/>
              </a:rPr>
              <a:t>pentru</a:t>
            </a:r>
            <a:r>
              <a:rPr lang="en-US" sz="2400" dirty="0">
                <a:cs typeface="Arial" panose="020B0604020202020204"/>
              </a:rPr>
              <a:t> </a:t>
            </a:r>
            <a:r>
              <a:rPr lang="en-US" sz="2400" dirty="0" err="1">
                <a:cs typeface="Arial" panose="020B0604020202020204"/>
              </a:rPr>
              <a:t>functionarea</a:t>
            </a:r>
            <a:r>
              <a:rPr lang="en-US" sz="2400" dirty="0">
                <a:cs typeface="Arial" panose="020B0604020202020204"/>
              </a:rPr>
              <a:t> </a:t>
            </a:r>
            <a:r>
              <a:rPr lang="en-US" sz="2400" dirty="0" err="1">
                <a:cs typeface="Arial" panose="020B0604020202020204"/>
              </a:rPr>
              <a:t>calculatorului</a:t>
            </a:r>
            <a:r>
              <a:rPr lang="en-US" sz="2400" dirty="0">
                <a:cs typeface="Arial" panose="020B0604020202020204"/>
              </a:rPr>
              <a:t>.</a:t>
            </a:r>
          </a:p>
          <a:p>
            <a:pPr marL="0" indent="0">
              <a:buNone/>
            </a:pPr>
            <a:br>
              <a:rPr lang="en-US" sz="1500" dirty="0"/>
            </a:br>
            <a:endParaRPr lang="en-US" sz="1500">
              <a:cs typeface="Arial" panose="020B0604020202020204"/>
            </a:endParaRPr>
          </a:p>
          <a:p>
            <a:pPr marL="344170" indent="-344170"/>
            <a:endParaRPr lang="en-US" sz="1500">
              <a:cs typeface="Arial" panose="020B060402020202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BB4655-F250-4A6F-9526-13AFF6118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755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51928A6-1A54-430E-9259-492D7861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cs typeface="Arial"/>
              </a:rPr>
              <a:t>Tipurile de memorie interna: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D5601F5-1908-40C1-B380-5C0069586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807" y="1433890"/>
            <a:ext cx="7796540" cy="41991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o-RO" dirty="0">
              <a:cs typeface="Arial"/>
            </a:endParaRPr>
          </a:p>
          <a:p>
            <a:pPr marL="0" indent="0">
              <a:buNone/>
            </a:pPr>
            <a:r>
              <a:rPr lang="ro-RO" sz="2400" b="1" dirty="0">
                <a:cs typeface="Arial"/>
              </a:rPr>
              <a:t>Memoria RAM :</a:t>
            </a:r>
          </a:p>
          <a:p>
            <a:pPr marL="0" indent="0">
              <a:buNone/>
            </a:pPr>
            <a:r>
              <a:rPr lang="ro-RO" dirty="0">
                <a:cs typeface="Arial"/>
              </a:rPr>
              <a:t> reprezintă un </a:t>
            </a:r>
            <a:r>
              <a:rPr lang="ro-RO" dirty="0" err="1">
                <a:cs typeface="Arial"/>
              </a:rPr>
              <a:t>spaţiu</a:t>
            </a:r>
            <a:r>
              <a:rPr lang="ro-RO" dirty="0">
                <a:cs typeface="Arial"/>
              </a:rPr>
              <a:t> temporar de lucru unde se păstrează datele </a:t>
            </a:r>
            <a:r>
              <a:rPr lang="ro-RO" dirty="0" err="1">
                <a:cs typeface="Arial"/>
              </a:rPr>
              <a:t>şiprogramele</a:t>
            </a:r>
            <a:r>
              <a:rPr lang="ro-RO" dirty="0">
                <a:cs typeface="Arial"/>
              </a:rPr>
              <a:t> pe toată durata </a:t>
            </a:r>
            <a:r>
              <a:rPr lang="ro-RO" dirty="0" err="1">
                <a:cs typeface="Arial"/>
              </a:rPr>
              <a:t>execuţiei</a:t>
            </a:r>
            <a:r>
              <a:rPr lang="ro-RO" dirty="0">
                <a:cs typeface="Arial"/>
              </a:rPr>
              <a:t> lor. Programele </a:t>
            </a:r>
            <a:r>
              <a:rPr lang="ro-RO" dirty="0" err="1">
                <a:cs typeface="Arial"/>
              </a:rPr>
              <a:t>şi</a:t>
            </a:r>
            <a:r>
              <a:rPr lang="ro-RO" dirty="0">
                <a:cs typeface="Arial"/>
              </a:rPr>
              <a:t> datele se vor pierde </a:t>
            </a:r>
            <a:r>
              <a:rPr lang="ro-RO" dirty="0" err="1">
                <a:cs typeface="Arial"/>
              </a:rPr>
              <a:t>dinmemoria</a:t>
            </a:r>
            <a:r>
              <a:rPr lang="ro-RO" dirty="0">
                <a:cs typeface="Arial"/>
              </a:rPr>
              <a:t> RAM, după ce calculatorul va fi închis, deoarece aceasta este </a:t>
            </a:r>
            <a:r>
              <a:rPr lang="ro-RO" dirty="0" err="1">
                <a:cs typeface="Arial"/>
              </a:rPr>
              <a:t>volatilă,păstrând</a:t>
            </a:r>
            <a:r>
              <a:rPr lang="ro-RO" dirty="0">
                <a:cs typeface="Arial"/>
              </a:rPr>
              <a:t> </a:t>
            </a:r>
            <a:r>
              <a:rPr lang="ro-RO" dirty="0" err="1">
                <a:cs typeface="Arial"/>
              </a:rPr>
              <a:t>informaţia</a:t>
            </a:r>
            <a:r>
              <a:rPr lang="ro-RO" dirty="0">
                <a:cs typeface="Arial"/>
              </a:rPr>
              <a:t> doar atâta timp cât calculatorul e pornit.</a:t>
            </a:r>
            <a:endParaRPr lang="ro-RO">
              <a:cs typeface="Arial"/>
            </a:endParaRPr>
          </a:p>
          <a:p>
            <a:pPr marL="0" indent="0">
              <a:buNone/>
            </a:pPr>
            <a:endParaRPr lang="ro-RO" dirty="0">
              <a:cs typeface="Arial"/>
            </a:endParaRPr>
          </a:p>
          <a:p>
            <a:pPr marL="344170" indent="-344170"/>
            <a:endParaRPr lang="ro-RO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179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3D02AEE-30DC-4942-A9CA-7A14F8B8E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5823F2-909F-442D-BD72-0681CCC1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31EAF6-FA22-4615-A4D3-D171F7E17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2699857-2714-4E6A-8E11-6BEB9DF7F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6078E7-FDC0-448B-97DE-4EDA7702E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66E038-37B1-43CF-AFE0-B21E9F57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541DD791-DEE1-41EB-BA73-5964E8752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4" y="808056"/>
            <a:ext cx="3319381" cy="1077229"/>
          </a:xfrm>
        </p:spPr>
        <p:txBody>
          <a:bodyPr>
            <a:normAutofit/>
          </a:bodyPr>
          <a:lstStyle/>
          <a:p>
            <a:pPr algn="l"/>
            <a:r>
              <a:rPr lang="ro-RO" dirty="0">
                <a:cs typeface="Arial"/>
              </a:rPr>
              <a:t>Tipurile de date interne:</a:t>
            </a:r>
            <a:endParaRPr lang="ro-RO">
              <a:cs typeface="Arial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D8621D4-E947-4FBE-9959-088AA7437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425" y="2109626"/>
            <a:ext cx="3319381" cy="4270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2400" b="1" dirty="0">
                <a:cs typeface="Arial"/>
              </a:rPr>
              <a:t>Memoria ROM</a:t>
            </a:r>
            <a:endParaRPr lang="ro-RO" sz="2400" dirty="0">
              <a:cs typeface="Arial" panose="020B0604020202020204"/>
            </a:endParaRPr>
          </a:p>
          <a:p>
            <a:pPr marL="0" indent="0">
              <a:buNone/>
            </a:pPr>
            <a:r>
              <a:rPr lang="ro-RO" sz="1800" dirty="0">
                <a:cs typeface="Arial"/>
              </a:rPr>
              <a:t> (</a:t>
            </a:r>
            <a:r>
              <a:rPr lang="ro-RO" sz="1800" dirty="0" err="1">
                <a:cs typeface="Arial"/>
              </a:rPr>
              <a:t>Read</a:t>
            </a:r>
            <a:r>
              <a:rPr lang="ro-RO" sz="1800" dirty="0">
                <a:cs typeface="Arial"/>
              </a:rPr>
              <a:t> </a:t>
            </a:r>
            <a:r>
              <a:rPr lang="ro-RO" sz="1800" dirty="0" err="1">
                <a:cs typeface="Arial"/>
              </a:rPr>
              <a:t>Only</a:t>
            </a:r>
            <a:r>
              <a:rPr lang="ro-RO" sz="1800" dirty="0">
                <a:cs typeface="Arial"/>
              </a:rPr>
              <a:t> </a:t>
            </a:r>
            <a:r>
              <a:rPr lang="ro-RO" sz="1800" dirty="0" err="1">
                <a:cs typeface="Arial"/>
              </a:rPr>
              <a:t>Memory</a:t>
            </a:r>
            <a:r>
              <a:rPr lang="ro-RO" sz="1800" dirty="0">
                <a:cs typeface="Arial"/>
              </a:rPr>
              <a:t>) este un tip de memorie nevolatilă (</a:t>
            </a:r>
            <a:r>
              <a:rPr lang="ro-RO" sz="1800" dirty="0" err="1">
                <a:cs typeface="Arial"/>
              </a:rPr>
              <a:t>informaţia</a:t>
            </a:r>
            <a:r>
              <a:rPr lang="ro-RO" sz="1800" dirty="0">
                <a:cs typeface="Arial"/>
              </a:rPr>
              <a:t> </a:t>
            </a:r>
            <a:r>
              <a:rPr lang="ro-RO" sz="1800" dirty="0" err="1">
                <a:cs typeface="Arial"/>
              </a:rPr>
              <a:t>conţinută</a:t>
            </a:r>
            <a:r>
              <a:rPr lang="ro-RO" sz="1800" dirty="0">
                <a:cs typeface="Arial"/>
              </a:rPr>
              <a:t> de acest tip de memorie nu se pierde </a:t>
            </a:r>
            <a:r>
              <a:rPr lang="ro-RO" sz="1800" dirty="0" err="1">
                <a:cs typeface="Arial"/>
              </a:rPr>
              <a:t>laoprirea</a:t>
            </a:r>
            <a:r>
              <a:rPr lang="ro-RO" sz="1800" dirty="0">
                <a:cs typeface="Arial"/>
              </a:rPr>
              <a:t> calculatorului) Datele stocate în ROM nu pot fi modificate sau pot fi modificate numai lent ori cu dificultate</a:t>
            </a:r>
            <a:endParaRPr lang="ro-RO">
              <a:cs typeface="Arial" panose="020B0604020202020204"/>
            </a:endParaRPr>
          </a:p>
          <a:p>
            <a:pPr marL="344170" indent="-344170"/>
            <a:endParaRPr lang="ro-RO" sz="1800">
              <a:cs typeface="Arial"/>
            </a:endParaRPr>
          </a:p>
        </p:txBody>
      </p:sp>
      <p:pic>
        <p:nvPicPr>
          <p:cNvPr id="6" name="Imagine 6" descr="O imagine care conține electronice, circuit&#10;&#10;Descrierea a fost generată cu un grad foarte mare de încredere">
            <a:extLst>
              <a:ext uri="{FF2B5EF4-FFF2-40B4-BE49-F238E27FC236}">
                <a16:creationId xmlns:a16="http://schemas.microsoft.com/office/drawing/2014/main" id="{E29FC2EF-FBD1-4EC0-8FF4-E872AC5AB1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904" r="11983"/>
          <a:stretch/>
        </p:blipFill>
        <p:spPr>
          <a:xfrm>
            <a:off x="6096543" y="227"/>
            <a:ext cx="5288377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1E37FC9-ED36-42CE-9877-9EAB50FA8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2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0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ine 4" descr="O imagine care conține podea, brichetă&#10;&#10;Descrierea a fost generată cu un grad mare de încredere">
            <a:extLst>
              <a:ext uri="{FF2B5EF4-FFF2-40B4-BE49-F238E27FC236}">
                <a16:creationId xmlns:a16="http://schemas.microsoft.com/office/drawing/2014/main" id="{FB8DAA34-D7E3-4AE9-81E2-7BD2FAC947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975" r="-1" b="5753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27" name="Picture 12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61385AE2-E484-426F-9BB8-F41E583D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ro-RO" b="1" u="sng" dirty="0">
                <a:cs typeface="Arial"/>
              </a:rPr>
              <a:t>Memoria externa:</a:t>
            </a:r>
            <a:endParaRPr lang="ro-RO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D2803F9-066B-4890-8198-7D92BD380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0579" y="2052116"/>
            <a:ext cx="7959560" cy="399782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4170" indent="-344170"/>
            <a:r>
              <a:rPr lang="ro-RO" sz="3200" dirty="0">
                <a:cs typeface="Arial" panose="020B0604020202020204"/>
              </a:rPr>
              <a:t>Are rolul de a </a:t>
            </a:r>
            <a:r>
              <a:rPr lang="ro-RO" sz="3200" dirty="0" err="1">
                <a:cs typeface="Arial" panose="020B0604020202020204"/>
              </a:rPr>
              <a:t>pastra</a:t>
            </a:r>
            <a:r>
              <a:rPr lang="ro-RO" sz="3200" dirty="0">
                <a:cs typeface="Arial" panose="020B0604020202020204"/>
              </a:rPr>
              <a:t> </a:t>
            </a:r>
            <a:r>
              <a:rPr lang="ro-RO" sz="3200" dirty="0" err="1">
                <a:cs typeface="Arial" panose="020B0604020202020204"/>
              </a:rPr>
              <a:t>cantitati</a:t>
            </a:r>
            <a:r>
              <a:rPr lang="ro-RO" sz="3200" dirty="0">
                <a:cs typeface="Arial" panose="020B0604020202020204"/>
              </a:rPr>
              <a:t> mari de </a:t>
            </a:r>
            <a:r>
              <a:rPr lang="ro-RO" sz="3200" dirty="0" err="1">
                <a:cs typeface="Arial" panose="020B0604020202020204"/>
              </a:rPr>
              <a:t>informatie</a:t>
            </a:r>
            <a:r>
              <a:rPr lang="ro-RO" sz="3200" dirty="0">
                <a:cs typeface="Arial" panose="020B0604020202020204"/>
              </a:rPr>
              <a:t> si programe folosite frecvent pentru a putea fi aduse </a:t>
            </a:r>
            <a:r>
              <a:rPr lang="ro-RO" sz="3200" dirty="0" err="1">
                <a:cs typeface="Arial" panose="020B0604020202020204"/>
              </a:rPr>
              <a:t>intr</a:t>
            </a:r>
            <a:r>
              <a:rPr lang="ro-RO" sz="3200" dirty="0">
                <a:cs typeface="Arial" panose="020B0604020202020204"/>
              </a:rPr>
              <a:t>-un interval de timp mic in memoria </a:t>
            </a:r>
            <a:r>
              <a:rPr lang="ro-RO" sz="3200" dirty="0" err="1">
                <a:cs typeface="Arial" panose="020B0604020202020204"/>
              </a:rPr>
              <a:t>interna.In</a:t>
            </a:r>
            <a:r>
              <a:rPr lang="ro-RO" sz="3200" dirty="0">
                <a:cs typeface="Arial" panose="020B0604020202020204"/>
              </a:rPr>
              <a:t> prezent ca memorii externe </a:t>
            </a:r>
            <a:r>
              <a:rPr lang="ro-RO" sz="3200" dirty="0" err="1">
                <a:cs typeface="Arial" panose="020B0604020202020204"/>
              </a:rPr>
              <a:t>sint</a:t>
            </a:r>
            <a:r>
              <a:rPr lang="ro-RO" sz="3200" dirty="0">
                <a:cs typeface="Arial" panose="020B0604020202020204"/>
              </a:rPr>
              <a:t> utilizate </a:t>
            </a:r>
            <a:r>
              <a:rPr lang="ro-RO" sz="3200" dirty="0" err="1">
                <a:cs typeface="Arial" panose="020B0604020202020204"/>
              </a:rPr>
              <a:t>unitatile</a:t>
            </a:r>
            <a:r>
              <a:rPr lang="ro-RO" sz="3200" dirty="0">
                <a:cs typeface="Arial" panose="020B0604020202020204"/>
              </a:rPr>
              <a:t> cu discuri sau benzi </a:t>
            </a:r>
            <a:r>
              <a:rPr lang="ro-RO" sz="3200" dirty="0" err="1">
                <a:cs typeface="Arial" panose="020B0604020202020204"/>
              </a:rPr>
              <a:t>magnetice,unitatile</a:t>
            </a:r>
            <a:r>
              <a:rPr lang="ro-RO" sz="3200" dirty="0">
                <a:cs typeface="Arial" panose="020B0604020202020204"/>
              </a:rPr>
              <a:t> cu discuri optice etc.</a:t>
            </a:r>
          </a:p>
        </p:txBody>
      </p:sp>
    </p:spTree>
    <p:extLst>
      <p:ext uri="{BB962C8B-B14F-4D97-AF65-F5344CB8AC3E}">
        <p14:creationId xmlns:p14="http://schemas.microsoft.com/office/powerpoint/2010/main" val="3550126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3B2CA9B6-4696-4754-85E4-8CABC16C8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7A9A1B4E-BA04-49DB-A7FC-AAC824E9F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DEB81022-BC5D-4044-B798-FA0517B46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" name="Rectangle 14">
            <a:extLst>
              <a:ext uri="{FF2B5EF4-FFF2-40B4-BE49-F238E27FC236}">
                <a16:creationId xmlns:a16="http://schemas.microsoft.com/office/drawing/2014/main" id="{D23277EE-B44B-4433-AC85-268C83D34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96893633-2491-40F3-A8F8-3048B013B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4F600BF4-BBEF-41D0-AF2D-5FE8F1408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5891209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74FD4891-0FC2-4CDE-A37F-DF66690F1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804" y="3428998"/>
            <a:ext cx="3972924" cy="2268559"/>
          </a:xfrm>
        </p:spPr>
        <p:txBody>
          <a:bodyPr>
            <a:normAutofit/>
          </a:bodyPr>
          <a:lstStyle/>
          <a:p>
            <a:r>
              <a:rPr lang="ro-RO" sz="4800">
                <a:cs typeface="Arial"/>
              </a:rPr>
              <a:t>Exemple de memorie externa:</a:t>
            </a:r>
            <a:endParaRPr lang="ro-RO" sz="480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B0CE6FDB-EF7C-4C92-8F01-1180CDE9A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4907" y="2268786"/>
            <a:ext cx="3817821" cy="1160213"/>
          </a:xfrm>
        </p:spPr>
        <p:txBody>
          <a:bodyPr>
            <a:normAutofit/>
          </a:bodyPr>
          <a:lstStyle/>
          <a:p>
            <a:r>
              <a:rPr lang="ro-RO" dirty="0">
                <a:cs typeface="Arial"/>
              </a:rPr>
              <a:t>.</a:t>
            </a:r>
            <a:endParaRPr lang="ro-RO" dirty="0"/>
          </a:p>
        </p:txBody>
      </p:sp>
      <p:pic>
        <p:nvPicPr>
          <p:cNvPr id="4" name="Imagine 4" descr="O imagine care conține așezat, sticlă, negru, interior&#10;&#10;Descrierea a fost generată cu un grad mare de încredere">
            <a:extLst>
              <a:ext uri="{FF2B5EF4-FFF2-40B4-BE49-F238E27FC236}">
                <a16:creationId xmlns:a16="http://schemas.microsoft.com/office/drawing/2014/main" id="{C583D464-C680-4A22-B73D-F1EBE69294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312" r="9356" b="2"/>
          <a:stretch/>
        </p:blipFill>
        <p:spPr>
          <a:xfrm>
            <a:off x="6749807" y="227"/>
            <a:ext cx="4635113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Rectangle 20">
            <a:extLst>
              <a:ext uri="{FF2B5EF4-FFF2-40B4-BE49-F238E27FC236}">
                <a16:creationId xmlns:a16="http://schemas.microsoft.com/office/drawing/2014/main" id="{8E3FBB69-81FC-455A-9F72-076CADABD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9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B8F584C-85B3-4ADA-B26F-AF81D727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>
                <a:cs typeface="Arial"/>
              </a:rPr>
              <a:t>Banda magnetica: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0BF33A2-57D9-4E8B-96F9-B450039A0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4170" indent="-344170"/>
            <a:r>
              <a:rPr lang="ro-RO" b="1" dirty="0">
                <a:cs typeface="Arial"/>
              </a:rPr>
              <a:t>Banda magnetică</a:t>
            </a:r>
            <a:r>
              <a:rPr lang="ro-RO" dirty="0">
                <a:cs typeface="Arial"/>
              </a:rPr>
              <a:t> este un mediu magnetic pentru stocare de </a:t>
            </a:r>
            <a:r>
              <a:rPr lang="ro-RO" dirty="0" err="1">
                <a:cs typeface="Arial"/>
              </a:rPr>
              <a:t>informatie</a:t>
            </a:r>
            <a:r>
              <a:rPr lang="ro-RO" dirty="0">
                <a:cs typeface="Arial"/>
              </a:rPr>
              <a:t> analogica și digitala. Este compusă în general dintr-o banda, subțire dar rezistentă mecanic, de material plastic acoperită cu un strat subțire din material magnetizabil. </a:t>
            </a:r>
            <a:r>
              <a:rPr lang="ro-RO" dirty="0" err="1">
                <a:cs typeface="Arial"/>
              </a:rPr>
              <a:t>Înregistratea</a:t>
            </a:r>
            <a:r>
              <a:rPr lang="ro-RO" dirty="0">
                <a:cs typeface="Arial"/>
              </a:rPr>
              <a:t> de informație se face într-un aparat de bandă magnetică prin trecerea benzii la viteză constantă prin fața unui cap magnetic de înregistrare care generează un câmp magnetic puternic, a cărui intensitate depinde de informația ce trebuie stocată: de obicei informație sonoră sau video (analogica) sau date de calculator și altele.</a:t>
            </a:r>
          </a:p>
        </p:txBody>
      </p:sp>
    </p:spTree>
    <p:extLst>
      <p:ext uri="{BB962C8B-B14F-4D97-AF65-F5344CB8AC3E}">
        <p14:creationId xmlns:p14="http://schemas.microsoft.com/office/powerpoint/2010/main" val="3657226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</TotalTime>
  <Words>0</Words>
  <Application>Microsoft Office PowerPoint</Application>
  <PresentationFormat>Ecran lat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11</vt:i4>
      </vt:variant>
    </vt:vector>
  </HeadingPairs>
  <TitlesOfParts>
    <vt:vector size="12" baseType="lpstr">
      <vt:lpstr>Madison</vt:lpstr>
      <vt:lpstr>Schema functionala a calculatorului</vt:lpstr>
      <vt:lpstr>Schema functionala </vt:lpstr>
      <vt:lpstr>Calculatorul numeric contine urmatorele unitati functionale:</vt:lpstr>
      <vt:lpstr>Memoria interna:</vt:lpstr>
      <vt:lpstr>Tipurile de memorie interna:</vt:lpstr>
      <vt:lpstr>Tipurile de date interne:</vt:lpstr>
      <vt:lpstr>Memoria externa:</vt:lpstr>
      <vt:lpstr>Exemple de memorie externa:</vt:lpstr>
      <vt:lpstr>Banda magnetica:</vt:lpstr>
      <vt:lpstr>Discurile optice:</vt:lpstr>
      <vt:lpstr>Va multumesc pentru atentie!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178</cp:revision>
  <dcterms:modified xsi:type="dcterms:W3CDTF">2019-04-14T19:17:11Z</dcterms:modified>
</cp:coreProperties>
</file>