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6" r:id="rId3"/>
    <p:sldId id="277" r:id="rId4"/>
    <p:sldId id="257" r:id="rId5"/>
    <p:sldId id="258" r:id="rId6"/>
    <p:sldId id="272" r:id="rId7"/>
    <p:sldId id="260" r:id="rId8"/>
    <p:sldId id="259" r:id="rId9"/>
    <p:sldId id="261" r:id="rId10"/>
    <p:sldId id="263" r:id="rId11"/>
    <p:sldId id="262" r:id="rId12"/>
    <p:sldId id="264" r:id="rId13"/>
    <p:sldId id="265" r:id="rId14"/>
    <p:sldId id="274" r:id="rId15"/>
    <p:sldId id="275" r:id="rId16"/>
    <p:sldId id="266" r:id="rId17"/>
    <p:sldId id="267" r:id="rId18"/>
    <p:sldId id="268" r:id="rId19"/>
    <p:sldId id="269" r:id="rId20"/>
    <p:sldId id="270" r:id="rId21"/>
    <p:sldId id="271"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hu-HU"/>
              <a:t>Mintacím szerkesztése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a:t>Kattintson ide az alcím mintájának szerkesztéséhez</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u-HU"/>
              <a:t>Mintaszöveg szerkesztése</a:t>
            </a:r>
          </a:p>
        </p:txBody>
      </p:sp>
      <p:sp>
        <p:nvSpPr>
          <p:cNvPr id="3" name="Date Placeholder 2"/>
          <p:cNvSpPr>
            <a:spLocks noGrp="1"/>
          </p:cNvSpPr>
          <p:nvPr>
            <p:ph type="dt" sz="half" idx="10"/>
          </p:nvPr>
        </p:nvSpPr>
        <p:spPr/>
        <p:txBody>
          <a:bodyPr/>
          <a:lstStyle/>
          <a:p>
            <a:fld id="{B61BEF0D-F0BB-DE4B-95CE-6DB70DBA9567}" type="datetimeFigureOut">
              <a:rPr lang="en-US" dirty="0"/>
              <a:pPr/>
              <a:t>9/13/2025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hu-HU"/>
              <a:t>Mintacím szerkesztése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B61BEF0D-F0BB-DE4B-95CE-6DB70DBA9567}" type="datetimeFigureOut">
              <a:rPr lang="en-US" dirty="0"/>
              <a:pPr/>
              <a:t>9/13/2025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hu-HU"/>
              <a:t>Mintacím szerkesztése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u-HU"/>
              <a:t>Mintaszöveg szerkesztése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B61BEF0D-F0BB-DE4B-95CE-6DB70DBA9567}" type="datetimeFigureOut">
              <a:rPr lang="en-US" dirty="0"/>
              <a:pPr/>
              <a:t>9/13/2025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hu-HU"/>
              <a:t>Mintacím szerkesztése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B61BEF0D-F0BB-DE4B-95CE-6DB70DBA9567}" type="datetimeFigureOut">
              <a:rPr lang="en-US" dirty="0"/>
              <a:pPr/>
              <a:t>9/13/2025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évkártya idézettel">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hu-HU"/>
              <a:t>Mintacím szerkesztése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hu-HU"/>
              <a:t>Mintaszöveg szerkesztése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B61BEF0D-F0BB-DE4B-95CE-6DB70DBA9567}" type="datetimeFigureOut">
              <a:rPr lang="en-US" dirty="0"/>
              <a:pPr/>
              <a:t>9/13/2025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gaz vagy hamis">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hu-HU"/>
              <a:t>Mintacím szerkesztése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hu-HU"/>
              <a:t>Mintaszöveg szerkesztése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B61BEF0D-F0BB-DE4B-95CE-6DB70DBA9567}" type="datetimeFigureOut">
              <a:rPr lang="en-US" dirty="0"/>
              <a:pPr/>
              <a:t>9/13/2025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hu-HU"/>
              <a:t>Mintacím szerkesztése</a:t>
            </a:r>
            <a:endParaRPr lang="en-US" dirty="0"/>
          </a:p>
        </p:txBody>
      </p:sp>
      <p:sp>
        <p:nvSpPr>
          <p:cNvPr id="3" name="Vertical Text Placeholder 2"/>
          <p:cNvSpPr>
            <a:spLocks noGrp="1"/>
          </p:cNvSpPr>
          <p:nvPr>
            <p:ph type="body" orient="vert" idx="1"/>
          </p:nvPr>
        </p:nvSpPr>
        <p:spPr/>
        <p:txBody>
          <a:bodyPr vert="eaVert" ancho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nchor="ct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hu-HU"/>
              <a:t>Mintacím szerkesztése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B61BEF0D-F0BB-DE4B-95CE-6DB70DBA9567}" type="datetimeFigureOut">
              <a:rPr lang="en-US" dirty="0"/>
              <a:pPr/>
              <a:t>9/13/2025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u-HU"/>
              <a:t>Mintacím szerkesztése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hu-HU"/>
              <a:t>Mintacím szerkesztése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B61BEF0D-F0BB-DE4B-95CE-6DB70DBA9567}" type="datetimeFigureOut">
              <a:rPr lang="en-US" dirty="0"/>
              <a:pPr/>
              <a:t>9/13/2025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hu-HU"/>
              <a:t>Mintacím szerkesztése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B61BEF0D-F0BB-DE4B-95CE-6DB70DBA9567}" type="datetimeFigureOut">
              <a:rPr lang="en-US" dirty="0"/>
              <a:pPr/>
              <a:t>9/13/2025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9/13/2025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F4D61AF-0957-8984-18FB-24ABF6BDB43C}"/>
              </a:ext>
            </a:extLst>
          </p:cNvPr>
          <p:cNvSpPr>
            <a:spLocks noGrp="1"/>
          </p:cNvSpPr>
          <p:nvPr>
            <p:ph type="ctrTitle"/>
          </p:nvPr>
        </p:nvSpPr>
        <p:spPr>
          <a:xfrm>
            <a:off x="552237" y="2357966"/>
            <a:ext cx="8001000" cy="2971801"/>
          </a:xfrm>
        </p:spPr>
        <p:txBody>
          <a:bodyPr>
            <a:normAutofit fontScale="90000"/>
          </a:bodyPr>
          <a:lstStyle/>
          <a:p>
            <a:r>
              <a:rPr lang="hu-HU" dirty="0"/>
              <a:t>Szoftverfejlesztő és tesztelő tanfolyam 24_25 (389/24T; 390/24T)</a:t>
            </a:r>
            <a:br>
              <a:rPr lang="hu-HU" dirty="0"/>
            </a:br>
            <a:br>
              <a:rPr lang="hu-HU" dirty="0"/>
            </a:br>
            <a:r>
              <a:rPr lang="hu-HU" dirty="0"/>
              <a:t>Projektfeladat: Projektmenedzsment</a:t>
            </a:r>
            <a:br>
              <a:rPr lang="hu-HU" dirty="0"/>
            </a:br>
            <a:endParaRPr lang="hu-HU" dirty="0"/>
          </a:p>
        </p:txBody>
      </p:sp>
      <p:sp>
        <p:nvSpPr>
          <p:cNvPr id="3" name="Alcím 2">
            <a:extLst>
              <a:ext uri="{FF2B5EF4-FFF2-40B4-BE49-F238E27FC236}">
                <a16:creationId xmlns:a16="http://schemas.microsoft.com/office/drawing/2014/main" id="{BF8442F5-F491-2FB8-EF5C-CB3A85A37F72}"/>
              </a:ext>
            </a:extLst>
          </p:cNvPr>
          <p:cNvSpPr>
            <a:spLocks noGrp="1"/>
          </p:cNvSpPr>
          <p:nvPr>
            <p:ph type="subTitle" idx="1"/>
          </p:nvPr>
        </p:nvSpPr>
        <p:spPr/>
        <p:txBody>
          <a:bodyPr>
            <a:normAutofit fontScale="92500" lnSpcReduction="10000"/>
          </a:bodyPr>
          <a:lstStyle/>
          <a:p>
            <a:endParaRPr lang="hu-HU" dirty="0">
              <a:solidFill>
                <a:schemeClr val="tx1"/>
              </a:solidFill>
            </a:endParaRPr>
          </a:p>
          <a:p>
            <a:endParaRPr lang="hu-HU" dirty="0">
              <a:solidFill>
                <a:schemeClr val="tx1"/>
              </a:solidFill>
            </a:endParaRPr>
          </a:p>
          <a:p>
            <a:endParaRPr lang="hu-HU" dirty="0">
              <a:solidFill>
                <a:schemeClr val="tx1"/>
              </a:solidFill>
            </a:endParaRPr>
          </a:p>
          <a:p>
            <a:endParaRPr lang="hu-HU" dirty="0">
              <a:solidFill>
                <a:schemeClr val="tx1"/>
              </a:solidFill>
            </a:endParaRPr>
          </a:p>
          <a:p>
            <a:r>
              <a:rPr lang="hu-HU" dirty="0">
                <a:solidFill>
                  <a:schemeClr val="tx1"/>
                </a:solidFill>
              </a:rPr>
              <a:t>Grósz Ferenc Dániel</a:t>
            </a:r>
          </a:p>
        </p:txBody>
      </p:sp>
    </p:spTree>
    <p:extLst>
      <p:ext uri="{BB962C8B-B14F-4D97-AF65-F5344CB8AC3E}">
        <p14:creationId xmlns:p14="http://schemas.microsoft.com/office/powerpoint/2010/main" val="3993486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7FD8CD9-DDA7-FD56-1596-912250E86E1F}"/>
              </a:ext>
            </a:extLst>
          </p:cNvPr>
          <p:cNvSpPr>
            <a:spLocks noGrp="1"/>
          </p:cNvSpPr>
          <p:nvPr>
            <p:ph type="title"/>
          </p:nvPr>
        </p:nvSpPr>
        <p:spPr/>
        <p:txBody>
          <a:bodyPr/>
          <a:lstStyle/>
          <a:p>
            <a:r>
              <a:rPr lang="hu-HU" dirty="0"/>
              <a:t>Naptár, Kezdőoldal</a:t>
            </a:r>
          </a:p>
        </p:txBody>
      </p:sp>
      <p:sp>
        <p:nvSpPr>
          <p:cNvPr id="3" name="Tartalom helye 2">
            <a:extLst>
              <a:ext uri="{FF2B5EF4-FFF2-40B4-BE49-F238E27FC236}">
                <a16:creationId xmlns:a16="http://schemas.microsoft.com/office/drawing/2014/main" id="{A02D0A87-6E29-56FB-F675-FC6EC70F787C}"/>
              </a:ext>
            </a:extLst>
          </p:cNvPr>
          <p:cNvSpPr>
            <a:spLocks noGrp="1"/>
          </p:cNvSpPr>
          <p:nvPr>
            <p:ph idx="1"/>
          </p:nvPr>
        </p:nvSpPr>
        <p:spPr/>
        <p:txBody>
          <a:bodyPr/>
          <a:lstStyle/>
          <a:p>
            <a:r>
              <a:rPr lang="hu-HU" dirty="0">
                <a:solidFill>
                  <a:schemeClr val="tx1"/>
                </a:solidFill>
              </a:rPr>
              <a:t>Dinamikusan generált adott havi naptár, ahol az adott napra kattintva egyből az adott nap szervezésére ugrik az oldal</a:t>
            </a:r>
          </a:p>
          <a:p>
            <a:endParaRPr lang="hu-HU" dirty="0"/>
          </a:p>
          <a:p>
            <a:endParaRPr lang="hu-HU" dirty="0"/>
          </a:p>
          <a:p>
            <a:endParaRPr lang="hu-HU" dirty="0"/>
          </a:p>
          <a:p>
            <a:endParaRPr lang="hu-HU" dirty="0"/>
          </a:p>
          <a:p>
            <a:endParaRPr lang="hu-HU" dirty="0"/>
          </a:p>
          <a:p>
            <a:endParaRPr lang="hu-HU" dirty="0"/>
          </a:p>
          <a:p>
            <a:endParaRPr lang="hu-HU" dirty="0"/>
          </a:p>
        </p:txBody>
      </p:sp>
      <p:pic>
        <p:nvPicPr>
          <p:cNvPr id="4" name="Tartalom helye 4">
            <a:extLst>
              <a:ext uri="{FF2B5EF4-FFF2-40B4-BE49-F238E27FC236}">
                <a16:creationId xmlns:a16="http://schemas.microsoft.com/office/drawing/2014/main" id="{4F541A85-2E3C-C16B-1664-08350A30EB6E}"/>
              </a:ext>
            </a:extLst>
          </p:cNvPr>
          <p:cNvPicPr>
            <a:picLocks noChangeAspect="1"/>
          </p:cNvPicPr>
          <p:nvPr/>
        </p:nvPicPr>
        <p:blipFill>
          <a:blip r:embed="rId2"/>
          <a:stretch>
            <a:fillRect/>
          </a:stretch>
        </p:blipFill>
        <p:spPr>
          <a:xfrm>
            <a:off x="1127272" y="1519310"/>
            <a:ext cx="7055535" cy="2874889"/>
          </a:xfrm>
          <a:prstGeom prst="rect">
            <a:avLst/>
          </a:prstGeom>
        </p:spPr>
      </p:pic>
    </p:spTree>
    <p:extLst>
      <p:ext uri="{BB962C8B-B14F-4D97-AF65-F5344CB8AC3E}">
        <p14:creationId xmlns:p14="http://schemas.microsoft.com/office/powerpoint/2010/main" val="3381397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190D677-8F76-B01A-59DF-6271440AC395}"/>
              </a:ext>
            </a:extLst>
          </p:cNvPr>
          <p:cNvSpPr>
            <a:spLocks noGrp="1"/>
          </p:cNvSpPr>
          <p:nvPr>
            <p:ph type="title"/>
          </p:nvPr>
        </p:nvSpPr>
        <p:spPr/>
        <p:txBody>
          <a:bodyPr>
            <a:normAutofit fontScale="90000"/>
          </a:bodyPr>
          <a:lstStyle/>
          <a:p>
            <a:br>
              <a:rPr lang="hu-HU" dirty="0"/>
            </a:br>
            <a:br>
              <a:rPr lang="hu-HU" dirty="0"/>
            </a:br>
            <a:br>
              <a:rPr lang="hu-HU" dirty="0"/>
            </a:br>
            <a:r>
              <a:rPr lang="hu-HU" dirty="0"/>
              <a:t>Dolgozók, Projektek, járművek menüpontok</a:t>
            </a:r>
          </a:p>
        </p:txBody>
      </p:sp>
      <p:sp>
        <p:nvSpPr>
          <p:cNvPr id="3" name="Tartalom helye 2">
            <a:extLst>
              <a:ext uri="{FF2B5EF4-FFF2-40B4-BE49-F238E27FC236}">
                <a16:creationId xmlns:a16="http://schemas.microsoft.com/office/drawing/2014/main" id="{36919823-787D-3354-6741-9A01E87CA27D}"/>
              </a:ext>
            </a:extLst>
          </p:cNvPr>
          <p:cNvSpPr>
            <a:spLocks noGrp="1"/>
          </p:cNvSpPr>
          <p:nvPr>
            <p:ph idx="1"/>
          </p:nvPr>
        </p:nvSpPr>
        <p:spPr/>
        <p:txBody>
          <a:bodyPr/>
          <a:lstStyle/>
          <a:p>
            <a:r>
              <a:rPr lang="hu-HU" dirty="0">
                <a:solidFill>
                  <a:schemeClr val="tx1"/>
                </a:solidFill>
              </a:rPr>
              <a:t>Egyszerű űrlapkitöltés minimális ellenőrzéssel, backend oldali újra ellenőrzéssel</a:t>
            </a:r>
          </a:p>
          <a:p>
            <a:endParaRPr lang="hu-HU" dirty="0">
              <a:solidFill>
                <a:schemeClr val="tx1"/>
              </a:solidFill>
            </a:endParaRPr>
          </a:p>
          <a:p>
            <a:endParaRPr lang="hu-HU" dirty="0">
              <a:solidFill>
                <a:schemeClr val="tx1"/>
              </a:solidFill>
            </a:endParaRPr>
          </a:p>
          <a:p>
            <a:endParaRPr lang="hu-HU" dirty="0">
              <a:solidFill>
                <a:schemeClr val="tx1"/>
              </a:solidFill>
            </a:endParaRPr>
          </a:p>
          <a:p>
            <a:endParaRPr lang="hu-HU" dirty="0">
              <a:solidFill>
                <a:schemeClr val="tx1"/>
              </a:solidFill>
            </a:endParaRPr>
          </a:p>
          <a:p>
            <a:endParaRPr lang="hu-HU" dirty="0"/>
          </a:p>
          <a:p>
            <a:endParaRPr lang="hu-HU" dirty="0"/>
          </a:p>
          <a:p>
            <a:endParaRPr lang="hu-HU" dirty="0"/>
          </a:p>
          <a:p>
            <a:endParaRPr lang="hu-HU" dirty="0"/>
          </a:p>
          <a:p>
            <a:endParaRPr lang="hu-HU" dirty="0"/>
          </a:p>
        </p:txBody>
      </p:sp>
      <p:pic>
        <p:nvPicPr>
          <p:cNvPr id="5" name="Kép 4">
            <a:extLst>
              <a:ext uri="{FF2B5EF4-FFF2-40B4-BE49-F238E27FC236}">
                <a16:creationId xmlns:a16="http://schemas.microsoft.com/office/drawing/2014/main" id="{F4A9D1AC-E2EC-E350-0E50-29B1F6161E45}"/>
              </a:ext>
            </a:extLst>
          </p:cNvPr>
          <p:cNvPicPr>
            <a:picLocks noChangeAspect="1"/>
          </p:cNvPicPr>
          <p:nvPr/>
        </p:nvPicPr>
        <p:blipFill>
          <a:blip r:embed="rId2"/>
          <a:stretch>
            <a:fillRect/>
          </a:stretch>
        </p:blipFill>
        <p:spPr>
          <a:xfrm>
            <a:off x="1839905" y="863601"/>
            <a:ext cx="6143337" cy="1518202"/>
          </a:xfrm>
          <a:prstGeom prst="rect">
            <a:avLst/>
          </a:prstGeom>
        </p:spPr>
      </p:pic>
      <p:pic>
        <p:nvPicPr>
          <p:cNvPr id="7" name="Kép 6">
            <a:extLst>
              <a:ext uri="{FF2B5EF4-FFF2-40B4-BE49-F238E27FC236}">
                <a16:creationId xmlns:a16="http://schemas.microsoft.com/office/drawing/2014/main" id="{CA8162F6-F28F-35B5-41F5-EE3DD11714BC}"/>
              </a:ext>
            </a:extLst>
          </p:cNvPr>
          <p:cNvPicPr>
            <a:picLocks noChangeAspect="1"/>
          </p:cNvPicPr>
          <p:nvPr/>
        </p:nvPicPr>
        <p:blipFill>
          <a:blip r:embed="rId3"/>
          <a:stretch>
            <a:fillRect/>
          </a:stretch>
        </p:blipFill>
        <p:spPr>
          <a:xfrm>
            <a:off x="1839904" y="2462551"/>
            <a:ext cx="6143337" cy="1287766"/>
          </a:xfrm>
          <a:prstGeom prst="rect">
            <a:avLst/>
          </a:prstGeom>
        </p:spPr>
      </p:pic>
      <p:pic>
        <p:nvPicPr>
          <p:cNvPr id="9" name="Kép 8">
            <a:extLst>
              <a:ext uri="{FF2B5EF4-FFF2-40B4-BE49-F238E27FC236}">
                <a16:creationId xmlns:a16="http://schemas.microsoft.com/office/drawing/2014/main" id="{D2F2D873-9BD7-17A6-59EA-0B720EB1A701}"/>
              </a:ext>
            </a:extLst>
          </p:cNvPr>
          <p:cNvPicPr>
            <a:picLocks noChangeAspect="1"/>
          </p:cNvPicPr>
          <p:nvPr/>
        </p:nvPicPr>
        <p:blipFill>
          <a:blip r:embed="rId4"/>
          <a:stretch>
            <a:fillRect/>
          </a:stretch>
        </p:blipFill>
        <p:spPr>
          <a:xfrm>
            <a:off x="1839903" y="3831065"/>
            <a:ext cx="6143337" cy="1523141"/>
          </a:xfrm>
          <a:prstGeom prst="rect">
            <a:avLst/>
          </a:prstGeom>
        </p:spPr>
      </p:pic>
    </p:spTree>
    <p:extLst>
      <p:ext uri="{BB962C8B-B14F-4D97-AF65-F5344CB8AC3E}">
        <p14:creationId xmlns:p14="http://schemas.microsoft.com/office/powerpoint/2010/main" val="626338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E4AA3EA-0298-2A33-6F3D-D168B724DB2E}"/>
              </a:ext>
            </a:extLst>
          </p:cNvPr>
          <p:cNvSpPr>
            <a:spLocks noGrp="1"/>
          </p:cNvSpPr>
          <p:nvPr>
            <p:ph type="title"/>
          </p:nvPr>
        </p:nvSpPr>
        <p:spPr/>
        <p:txBody>
          <a:bodyPr/>
          <a:lstStyle/>
          <a:p>
            <a:r>
              <a:rPr lang="hu-HU" dirty="0"/>
              <a:t>Nap Szervezés menü- fő funkció</a:t>
            </a:r>
          </a:p>
        </p:txBody>
      </p:sp>
      <p:sp>
        <p:nvSpPr>
          <p:cNvPr id="3" name="Tartalom helye 2">
            <a:extLst>
              <a:ext uri="{FF2B5EF4-FFF2-40B4-BE49-F238E27FC236}">
                <a16:creationId xmlns:a16="http://schemas.microsoft.com/office/drawing/2014/main" id="{7D9E224D-0087-CF22-A138-9ADA156AE258}"/>
              </a:ext>
            </a:extLst>
          </p:cNvPr>
          <p:cNvSpPr>
            <a:spLocks noGrp="1"/>
          </p:cNvSpPr>
          <p:nvPr>
            <p:ph idx="1"/>
          </p:nvPr>
        </p:nvSpPr>
        <p:spPr/>
        <p:txBody>
          <a:bodyPr>
            <a:normAutofit lnSpcReduction="10000"/>
          </a:bodyPr>
          <a:lstStyle/>
          <a:p>
            <a:r>
              <a:rPr lang="hu-HU" dirty="0">
                <a:solidFill>
                  <a:schemeClr val="tx1"/>
                </a:solidFill>
              </a:rPr>
              <a:t>A beállított napon </a:t>
            </a:r>
            <a:r>
              <a:rPr lang="hu-HU" dirty="0" err="1">
                <a:solidFill>
                  <a:schemeClr val="tx1"/>
                </a:solidFill>
              </a:rPr>
              <a:t>Javascript</a:t>
            </a:r>
            <a:r>
              <a:rPr lang="hu-HU" dirty="0">
                <a:solidFill>
                  <a:schemeClr val="tx1"/>
                </a:solidFill>
              </a:rPr>
              <a:t> kóddal dinamikusan mozgatható objektumok (</a:t>
            </a:r>
            <a:r>
              <a:rPr lang="hu-HU" dirty="0" err="1">
                <a:solidFill>
                  <a:schemeClr val="tx1"/>
                </a:solidFill>
              </a:rPr>
              <a:t>munkavallalók</a:t>
            </a:r>
            <a:r>
              <a:rPr lang="hu-HU" dirty="0">
                <a:solidFill>
                  <a:schemeClr val="tx1"/>
                </a:solidFill>
              </a:rPr>
              <a:t>, járművek)</a:t>
            </a:r>
          </a:p>
          <a:p>
            <a:r>
              <a:rPr lang="hu-HU" dirty="0">
                <a:solidFill>
                  <a:schemeClr val="tx1"/>
                </a:solidFill>
              </a:rPr>
              <a:t> </a:t>
            </a:r>
            <a:r>
              <a:rPr lang="hu-HU" dirty="0" err="1">
                <a:solidFill>
                  <a:schemeClr val="tx1"/>
                </a:solidFill>
              </a:rPr>
              <a:t>Drag&amp;drob</a:t>
            </a:r>
            <a:r>
              <a:rPr lang="hu-HU" dirty="0">
                <a:solidFill>
                  <a:schemeClr val="tx1"/>
                </a:solidFill>
              </a:rPr>
              <a:t> módszerrel mozgathatók a projektbe, dupla kattintással törölhetők a projektből</a:t>
            </a:r>
          </a:p>
          <a:p>
            <a:r>
              <a:rPr lang="hu-HU" dirty="0">
                <a:solidFill>
                  <a:schemeClr val="tx1"/>
                </a:solidFill>
              </a:rPr>
              <a:t>A leírás mező az adott napra szóló megjegyzésekhez, ami automatikusan frissül az adatbázisban</a:t>
            </a:r>
          </a:p>
          <a:p>
            <a:r>
              <a:rPr lang="hu-HU" dirty="0">
                <a:solidFill>
                  <a:schemeClr val="tx1"/>
                </a:solidFill>
              </a:rPr>
              <a:t>Dinamikus </a:t>
            </a:r>
            <a:r>
              <a:rPr lang="hu-HU" dirty="0" err="1">
                <a:solidFill>
                  <a:schemeClr val="tx1"/>
                </a:solidFill>
              </a:rPr>
              <a:t>api</a:t>
            </a:r>
            <a:r>
              <a:rPr lang="hu-HU" dirty="0">
                <a:solidFill>
                  <a:schemeClr val="tx1"/>
                </a:solidFill>
              </a:rPr>
              <a:t> kezelés </a:t>
            </a:r>
            <a:r>
              <a:rPr lang="hu-HU" dirty="0" err="1">
                <a:solidFill>
                  <a:schemeClr val="tx1"/>
                </a:solidFill>
              </a:rPr>
              <a:t>Json</a:t>
            </a:r>
            <a:r>
              <a:rPr lang="hu-HU" dirty="0">
                <a:solidFill>
                  <a:schemeClr val="tx1"/>
                </a:solidFill>
              </a:rPr>
              <a:t> formátummal oldja meg az állandó adatbázis kapcsolatot</a:t>
            </a:r>
          </a:p>
          <a:p>
            <a:r>
              <a:rPr lang="hu-HU" dirty="0">
                <a:solidFill>
                  <a:schemeClr val="tx1"/>
                </a:solidFill>
              </a:rPr>
              <a:t>Külön csoportban a még be nem osztott munkavállalók és járművek, kizárva a szabadságon lévő munkavállalókat</a:t>
            </a:r>
          </a:p>
        </p:txBody>
      </p:sp>
    </p:spTree>
    <p:extLst>
      <p:ext uri="{BB962C8B-B14F-4D97-AF65-F5344CB8AC3E}">
        <p14:creationId xmlns:p14="http://schemas.microsoft.com/office/powerpoint/2010/main" val="540859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7B0D052-92BF-6898-BB5B-0354DFC37EDD}"/>
              </a:ext>
            </a:extLst>
          </p:cNvPr>
          <p:cNvSpPr>
            <a:spLocks noGrp="1"/>
          </p:cNvSpPr>
          <p:nvPr>
            <p:ph type="title"/>
          </p:nvPr>
        </p:nvSpPr>
        <p:spPr/>
        <p:txBody>
          <a:bodyPr/>
          <a:lstStyle/>
          <a:p>
            <a:r>
              <a:rPr lang="hu-HU" dirty="0"/>
              <a:t>Nap Szervezés menü- fő funkció</a:t>
            </a:r>
          </a:p>
        </p:txBody>
      </p:sp>
      <p:pic>
        <p:nvPicPr>
          <p:cNvPr id="5" name="Tartalom helye 4">
            <a:extLst>
              <a:ext uri="{FF2B5EF4-FFF2-40B4-BE49-F238E27FC236}">
                <a16:creationId xmlns:a16="http://schemas.microsoft.com/office/drawing/2014/main" id="{4EEA1B08-688F-A110-57FE-85E77E1CEE1C}"/>
              </a:ext>
            </a:extLst>
          </p:cNvPr>
          <p:cNvPicPr>
            <a:picLocks noGrp="1" noChangeAspect="1"/>
          </p:cNvPicPr>
          <p:nvPr>
            <p:ph idx="1"/>
          </p:nvPr>
        </p:nvPicPr>
        <p:blipFill>
          <a:blip r:embed="rId2"/>
          <a:stretch>
            <a:fillRect/>
          </a:stretch>
        </p:blipFill>
        <p:spPr>
          <a:xfrm>
            <a:off x="833963" y="863601"/>
            <a:ext cx="4822398" cy="3614738"/>
          </a:xfrm>
          <a:prstGeom prst="rect">
            <a:avLst/>
          </a:prstGeom>
        </p:spPr>
      </p:pic>
      <p:pic>
        <p:nvPicPr>
          <p:cNvPr id="4" name="Kép 3">
            <a:extLst>
              <a:ext uri="{FF2B5EF4-FFF2-40B4-BE49-F238E27FC236}">
                <a16:creationId xmlns:a16="http://schemas.microsoft.com/office/drawing/2014/main" id="{C333088A-0498-4528-C562-408069A7B52C}"/>
              </a:ext>
            </a:extLst>
          </p:cNvPr>
          <p:cNvPicPr>
            <a:picLocks noChangeAspect="1"/>
          </p:cNvPicPr>
          <p:nvPr/>
        </p:nvPicPr>
        <p:blipFill>
          <a:blip r:embed="rId3"/>
          <a:stretch>
            <a:fillRect/>
          </a:stretch>
        </p:blipFill>
        <p:spPr>
          <a:xfrm>
            <a:off x="5920044" y="863599"/>
            <a:ext cx="5193950" cy="3614739"/>
          </a:xfrm>
          <a:prstGeom prst="rect">
            <a:avLst/>
          </a:prstGeom>
        </p:spPr>
      </p:pic>
    </p:spTree>
    <p:extLst>
      <p:ext uri="{BB962C8B-B14F-4D97-AF65-F5344CB8AC3E}">
        <p14:creationId xmlns:p14="http://schemas.microsoft.com/office/powerpoint/2010/main" val="2671425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B6D16E8-A1A3-457D-A3B6-6D16FFF4380B}"/>
              </a:ext>
            </a:extLst>
          </p:cNvPr>
          <p:cNvSpPr>
            <a:spLocks noGrp="1"/>
          </p:cNvSpPr>
          <p:nvPr>
            <p:ph type="title"/>
          </p:nvPr>
        </p:nvSpPr>
        <p:spPr/>
        <p:txBody>
          <a:bodyPr>
            <a:normAutofit fontScale="90000"/>
          </a:bodyPr>
          <a:lstStyle/>
          <a:p>
            <a:br>
              <a:rPr lang="hu-HU" dirty="0"/>
            </a:br>
            <a:br>
              <a:rPr lang="hu-HU" dirty="0"/>
            </a:br>
            <a:r>
              <a:rPr lang="hu-HU" dirty="0"/>
              <a:t>Nap szervezés: kód, </a:t>
            </a:r>
            <a:r>
              <a:rPr lang="hu-HU" dirty="0" err="1"/>
              <a:t>Drag&amp;drop</a:t>
            </a:r>
            <a:endParaRPr lang="hu-HU" dirty="0"/>
          </a:p>
        </p:txBody>
      </p:sp>
      <p:sp>
        <p:nvSpPr>
          <p:cNvPr id="3" name="Tartalom helye 2">
            <a:extLst>
              <a:ext uri="{FF2B5EF4-FFF2-40B4-BE49-F238E27FC236}">
                <a16:creationId xmlns:a16="http://schemas.microsoft.com/office/drawing/2014/main" id="{84D83445-28EF-8D9F-CEC0-D803AF200D9C}"/>
              </a:ext>
            </a:extLst>
          </p:cNvPr>
          <p:cNvSpPr>
            <a:spLocks noGrp="1"/>
          </p:cNvSpPr>
          <p:nvPr>
            <p:ph idx="1"/>
          </p:nvPr>
        </p:nvSpPr>
        <p:spPr/>
        <p:txBody>
          <a:bodyPr>
            <a:normAutofit/>
          </a:bodyPr>
          <a:lstStyle/>
          <a:p>
            <a:endParaRPr lang="hu-HU" dirty="0"/>
          </a:p>
        </p:txBody>
      </p:sp>
      <p:pic>
        <p:nvPicPr>
          <p:cNvPr id="5" name="Kép 4">
            <a:extLst>
              <a:ext uri="{FF2B5EF4-FFF2-40B4-BE49-F238E27FC236}">
                <a16:creationId xmlns:a16="http://schemas.microsoft.com/office/drawing/2014/main" id="{4DD46ABC-81B9-84CF-A8BD-122DD9066869}"/>
              </a:ext>
            </a:extLst>
          </p:cNvPr>
          <p:cNvPicPr>
            <a:picLocks noChangeAspect="1"/>
          </p:cNvPicPr>
          <p:nvPr/>
        </p:nvPicPr>
        <p:blipFill>
          <a:blip r:embed="rId2"/>
          <a:stretch>
            <a:fillRect/>
          </a:stretch>
        </p:blipFill>
        <p:spPr>
          <a:xfrm>
            <a:off x="917260" y="292230"/>
            <a:ext cx="7416035" cy="5065677"/>
          </a:xfrm>
          <a:prstGeom prst="rect">
            <a:avLst/>
          </a:prstGeom>
        </p:spPr>
      </p:pic>
    </p:spTree>
    <p:extLst>
      <p:ext uri="{BB962C8B-B14F-4D97-AF65-F5344CB8AC3E}">
        <p14:creationId xmlns:p14="http://schemas.microsoft.com/office/powerpoint/2010/main" val="1237579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4CDC364-51F9-56F0-BB3E-72122CDF7432}"/>
              </a:ext>
            </a:extLst>
          </p:cNvPr>
          <p:cNvSpPr>
            <a:spLocks noGrp="1"/>
          </p:cNvSpPr>
          <p:nvPr>
            <p:ph type="title"/>
          </p:nvPr>
        </p:nvSpPr>
        <p:spPr/>
        <p:txBody>
          <a:bodyPr>
            <a:normAutofit fontScale="90000"/>
          </a:bodyPr>
          <a:lstStyle/>
          <a:p>
            <a:r>
              <a:rPr lang="hu-HU" dirty="0"/>
              <a:t>Nap szervezés: </a:t>
            </a:r>
            <a:r>
              <a:rPr lang="hu-HU" dirty="0" err="1"/>
              <a:t>api</a:t>
            </a:r>
            <a:r>
              <a:rPr lang="hu-HU" dirty="0"/>
              <a:t> adatbáziskapcsolat </a:t>
            </a:r>
            <a:r>
              <a:rPr lang="hu-HU" dirty="0" err="1"/>
              <a:t>json</a:t>
            </a:r>
            <a:r>
              <a:rPr lang="hu-HU" dirty="0"/>
              <a:t> formátumban</a:t>
            </a:r>
          </a:p>
        </p:txBody>
      </p:sp>
      <p:sp>
        <p:nvSpPr>
          <p:cNvPr id="3" name="Tartalom helye 2">
            <a:extLst>
              <a:ext uri="{FF2B5EF4-FFF2-40B4-BE49-F238E27FC236}">
                <a16:creationId xmlns:a16="http://schemas.microsoft.com/office/drawing/2014/main" id="{4651EC90-6934-7B65-A066-BDC9554F5133}"/>
              </a:ext>
            </a:extLst>
          </p:cNvPr>
          <p:cNvSpPr>
            <a:spLocks noGrp="1"/>
          </p:cNvSpPr>
          <p:nvPr>
            <p:ph idx="1"/>
          </p:nvPr>
        </p:nvSpPr>
        <p:spPr/>
        <p:txBody>
          <a:bodyPr/>
          <a:lstStyle/>
          <a:p>
            <a:endParaRPr lang="hu-HU"/>
          </a:p>
        </p:txBody>
      </p:sp>
      <p:pic>
        <p:nvPicPr>
          <p:cNvPr id="5" name="Kép 4">
            <a:extLst>
              <a:ext uri="{FF2B5EF4-FFF2-40B4-BE49-F238E27FC236}">
                <a16:creationId xmlns:a16="http://schemas.microsoft.com/office/drawing/2014/main" id="{288DB082-6642-B71C-1238-AB6869D89004}"/>
              </a:ext>
            </a:extLst>
          </p:cNvPr>
          <p:cNvPicPr>
            <a:picLocks noChangeAspect="1"/>
          </p:cNvPicPr>
          <p:nvPr/>
        </p:nvPicPr>
        <p:blipFill>
          <a:blip r:embed="rId2"/>
          <a:stretch>
            <a:fillRect/>
          </a:stretch>
        </p:blipFill>
        <p:spPr>
          <a:xfrm>
            <a:off x="1019162" y="210088"/>
            <a:ext cx="7106743" cy="4566690"/>
          </a:xfrm>
          <a:prstGeom prst="rect">
            <a:avLst/>
          </a:prstGeom>
        </p:spPr>
      </p:pic>
    </p:spTree>
    <p:extLst>
      <p:ext uri="{BB962C8B-B14F-4D97-AF65-F5344CB8AC3E}">
        <p14:creationId xmlns:p14="http://schemas.microsoft.com/office/powerpoint/2010/main" val="3193664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303D6C9-DE94-24A3-2D2F-BD70A03DA002}"/>
              </a:ext>
            </a:extLst>
          </p:cNvPr>
          <p:cNvSpPr>
            <a:spLocks noGrp="1"/>
          </p:cNvSpPr>
          <p:nvPr>
            <p:ph type="title"/>
          </p:nvPr>
        </p:nvSpPr>
        <p:spPr/>
        <p:txBody>
          <a:bodyPr>
            <a:normAutofit fontScale="90000"/>
          </a:bodyPr>
          <a:lstStyle/>
          <a:p>
            <a:r>
              <a:rPr lang="hu-HU" dirty="0"/>
              <a:t>Heti Beosztás oldal: személyre szólóan melyik nap milyen projekt, megjegyzéssel, járművel</a:t>
            </a:r>
          </a:p>
        </p:txBody>
      </p:sp>
      <p:sp>
        <p:nvSpPr>
          <p:cNvPr id="3" name="Tartalom helye 2">
            <a:extLst>
              <a:ext uri="{FF2B5EF4-FFF2-40B4-BE49-F238E27FC236}">
                <a16:creationId xmlns:a16="http://schemas.microsoft.com/office/drawing/2014/main" id="{1B4BDCDE-D0B5-763B-E72B-2E144326149B}"/>
              </a:ext>
            </a:extLst>
          </p:cNvPr>
          <p:cNvSpPr>
            <a:spLocks noGrp="1"/>
          </p:cNvSpPr>
          <p:nvPr>
            <p:ph idx="1"/>
          </p:nvPr>
        </p:nvSpPr>
        <p:spPr/>
        <p:txBody>
          <a:bodyPr/>
          <a:lstStyle/>
          <a:p>
            <a:endParaRPr lang="hu-HU"/>
          </a:p>
        </p:txBody>
      </p:sp>
      <p:pic>
        <p:nvPicPr>
          <p:cNvPr id="5" name="Kép 4">
            <a:extLst>
              <a:ext uri="{FF2B5EF4-FFF2-40B4-BE49-F238E27FC236}">
                <a16:creationId xmlns:a16="http://schemas.microsoft.com/office/drawing/2014/main" id="{27923687-1700-44C0-B20C-3708C5047C0B}"/>
              </a:ext>
            </a:extLst>
          </p:cNvPr>
          <p:cNvPicPr>
            <a:picLocks noChangeAspect="1"/>
          </p:cNvPicPr>
          <p:nvPr/>
        </p:nvPicPr>
        <p:blipFill>
          <a:blip r:embed="rId2"/>
          <a:stretch>
            <a:fillRect/>
          </a:stretch>
        </p:blipFill>
        <p:spPr>
          <a:xfrm>
            <a:off x="684212" y="354677"/>
            <a:ext cx="9968948" cy="3946390"/>
          </a:xfrm>
          <a:prstGeom prst="rect">
            <a:avLst/>
          </a:prstGeom>
        </p:spPr>
      </p:pic>
    </p:spTree>
    <p:extLst>
      <p:ext uri="{BB962C8B-B14F-4D97-AF65-F5344CB8AC3E}">
        <p14:creationId xmlns:p14="http://schemas.microsoft.com/office/powerpoint/2010/main" val="3009018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872667A-C862-7AA7-8FA2-9387E8F90129}"/>
              </a:ext>
            </a:extLst>
          </p:cNvPr>
          <p:cNvSpPr>
            <a:spLocks noGrp="1"/>
          </p:cNvSpPr>
          <p:nvPr>
            <p:ph type="title"/>
          </p:nvPr>
        </p:nvSpPr>
        <p:spPr/>
        <p:txBody>
          <a:bodyPr>
            <a:normAutofit fontScale="90000"/>
          </a:bodyPr>
          <a:lstStyle/>
          <a:p>
            <a:br>
              <a:rPr lang="hu-HU" dirty="0"/>
            </a:br>
            <a:r>
              <a:rPr lang="hu-HU" dirty="0"/>
              <a:t>Szabadság menü: új szabadság felviteléhez elég a kezdő nap és a napok száma</a:t>
            </a:r>
          </a:p>
        </p:txBody>
      </p:sp>
      <p:sp>
        <p:nvSpPr>
          <p:cNvPr id="3" name="Tartalom helye 2">
            <a:extLst>
              <a:ext uri="{FF2B5EF4-FFF2-40B4-BE49-F238E27FC236}">
                <a16:creationId xmlns:a16="http://schemas.microsoft.com/office/drawing/2014/main" id="{81F3FB6D-0D24-F5A6-B32D-7224D8AC35D5}"/>
              </a:ext>
            </a:extLst>
          </p:cNvPr>
          <p:cNvSpPr>
            <a:spLocks noGrp="1"/>
          </p:cNvSpPr>
          <p:nvPr>
            <p:ph idx="1"/>
          </p:nvPr>
        </p:nvSpPr>
        <p:spPr>
          <a:xfrm>
            <a:off x="684212" y="685800"/>
            <a:ext cx="7817299" cy="3311495"/>
          </a:xfrm>
        </p:spPr>
        <p:txBody>
          <a:bodyPr/>
          <a:lstStyle/>
          <a:p>
            <a:endParaRPr lang="hu-HU"/>
          </a:p>
        </p:txBody>
      </p:sp>
      <p:pic>
        <p:nvPicPr>
          <p:cNvPr id="5" name="Kép 4">
            <a:extLst>
              <a:ext uri="{FF2B5EF4-FFF2-40B4-BE49-F238E27FC236}">
                <a16:creationId xmlns:a16="http://schemas.microsoft.com/office/drawing/2014/main" id="{E1598FE1-DC69-2295-2485-BAC69A2BE288}"/>
              </a:ext>
            </a:extLst>
          </p:cNvPr>
          <p:cNvPicPr>
            <a:picLocks noChangeAspect="1"/>
          </p:cNvPicPr>
          <p:nvPr/>
        </p:nvPicPr>
        <p:blipFill>
          <a:blip r:embed="rId2"/>
          <a:stretch>
            <a:fillRect/>
          </a:stretch>
        </p:blipFill>
        <p:spPr>
          <a:xfrm>
            <a:off x="684212" y="685800"/>
            <a:ext cx="5902118" cy="1885536"/>
          </a:xfrm>
          <a:prstGeom prst="rect">
            <a:avLst/>
          </a:prstGeom>
        </p:spPr>
      </p:pic>
      <p:pic>
        <p:nvPicPr>
          <p:cNvPr id="7" name="Kép 6">
            <a:extLst>
              <a:ext uri="{FF2B5EF4-FFF2-40B4-BE49-F238E27FC236}">
                <a16:creationId xmlns:a16="http://schemas.microsoft.com/office/drawing/2014/main" id="{E2C94769-BD2C-BA67-826B-5A4FEC641AC7}"/>
              </a:ext>
            </a:extLst>
          </p:cNvPr>
          <p:cNvPicPr>
            <a:picLocks noChangeAspect="1"/>
          </p:cNvPicPr>
          <p:nvPr/>
        </p:nvPicPr>
        <p:blipFill>
          <a:blip r:embed="rId3"/>
          <a:stretch>
            <a:fillRect/>
          </a:stretch>
        </p:blipFill>
        <p:spPr>
          <a:xfrm>
            <a:off x="684212" y="2657614"/>
            <a:ext cx="5902118" cy="1959168"/>
          </a:xfrm>
          <a:prstGeom prst="rect">
            <a:avLst/>
          </a:prstGeom>
        </p:spPr>
      </p:pic>
    </p:spTree>
    <p:extLst>
      <p:ext uri="{BB962C8B-B14F-4D97-AF65-F5344CB8AC3E}">
        <p14:creationId xmlns:p14="http://schemas.microsoft.com/office/powerpoint/2010/main" val="1538293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5790615A-1D63-ED35-4FF7-A5E297D9290A}"/>
              </a:ext>
            </a:extLst>
          </p:cNvPr>
          <p:cNvSpPr>
            <a:spLocks noGrp="1"/>
          </p:cNvSpPr>
          <p:nvPr>
            <p:ph idx="1"/>
          </p:nvPr>
        </p:nvSpPr>
        <p:spPr/>
        <p:txBody>
          <a:bodyPr/>
          <a:lstStyle/>
          <a:p>
            <a:endParaRPr lang="hu-HU"/>
          </a:p>
        </p:txBody>
      </p:sp>
      <p:pic>
        <p:nvPicPr>
          <p:cNvPr id="5" name="Kép 4">
            <a:extLst>
              <a:ext uri="{FF2B5EF4-FFF2-40B4-BE49-F238E27FC236}">
                <a16:creationId xmlns:a16="http://schemas.microsoft.com/office/drawing/2014/main" id="{0410F5DF-1301-32B0-524D-83FECFA9A6B8}"/>
              </a:ext>
            </a:extLst>
          </p:cNvPr>
          <p:cNvPicPr>
            <a:picLocks noChangeAspect="1"/>
          </p:cNvPicPr>
          <p:nvPr/>
        </p:nvPicPr>
        <p:blipFill>
          <a:blip r:embed="rId2"/>
          <a:stretch>
            <a:fillRect/>
          </a:stretch>
        </p:blipFill>
        <p:spPr>
          <a:xfrm>
            <a:off x="684212" y="499535"/>
            <a:ext cx="8092143" cy="3761833"/>
          </a:xfrm>
          <a:prstGeom prst="rect">
            <a:avLst/>
          </a:prstGeom>
        </p:spPr>
      </p:pic>
      <p:sp>
        <p:nvSpPr>
          <p:cNvPr id="7" name="Cím 6">
            <a:extLst>
              <a:ext uri="{FF2B5EF4-FFF2-40B4-BE49-F238E27FC236}">
                <a16:creationId xmlns:a16="http://schemas.microsoft.com/office/drawing/2014/main" id="{687F2DE1-F65A-9ED2-849B-D5B0CBECBB34}"/>
              </a:ext>
            </a:extLst>
          </p:cNvPr>
          <p:cNvSpPr>
            <a:spLocks noGrp="1"/>
          </p:cNvSpPr>
          <p:nvPr>
            <p:ph type="title"/>
          </p:nvPr>
        </p:nvSpPr>
        <p:spPr>
          <a:xfrm>
            <a:off x="684212" y="4487332"/>
            <a:ext cx="10665660" cy="1507067"/>
          </a:xfrm>
        </p:spPr>
        <p:txBody>
          <a:bodyPr>
            <a:normAutofit fontScale="90000"/>
          </a:bodyPr>
          <a:lstStyle/>
          <a:p>
            <a:r>
              <a:rPr lang="hu-HU" dirty="0"/>
              <a:t>Lekérdezések: Projektre értelmezve melynapokon hány dolgozó és jármű, összesítve hány dolgozói nap és jármű</a:t>
            </a:r>
          </a:p>
        </p:txBody>
      </p:sp>
    </p:spTree>
    <p:extLst>
      <p:ext uri="{BB962C8B-B14F-4D97-AF65-F5344CB8AC3E}">
        <p14:creationId xmlns:p14="http://schemas.microsoft.com/office/powerpoint/2010/main" val="121223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DCBFBE4-78C7-89C8-4648-5C2C95C6BD20}"/>
              </a:ext>
            </a:extLst>
          </p:cNvPr>
          <p:cNvSpPr>
            <a:spLocks noGrp="1"/>
          </p:cNvSpPr>
          <p:nvPr>
            <p:ph type="title"/>
          </p:nvPr>
        </p:nvSpPr>
        <p:spPr/>
        <p:txBody>
          <a:bodyPr>
            <a:normAutofit fontScale="90000"/>
          </a:bodyPr>
          <a:lstStyle/>
          <a:p>
            <a:r>
              <a:rPr lang="hu-HU" dirty="0"/>
              <a:t>Dolgozói felület: Szintén reszponzív, kevesebb menüpont. A naptár az adott hét beosztására visz</a:t>
            </a:r>
          </a:p>
        </p:txBody>
      </p:sp>
      <p:sp>
        <p:nvSpPr>
          <p:cNvPr id="3" name="Tartalom helye 2">
            <a:extLst>
              <a:ext uri="{FF2B5EF4-FFF2-40B4-BE49-F238E27FC236}">
                <a16:creationId xmlns:a16="http://schemas.microsoft.com/office/drawing/2014/main" id="{9F8FD78E-C40B-1C7E-EA8E-F37413C2D77A}"/>
              </a:ext>
            </a:extLst>
          </p:cNvPr>
          <p:cNvSpPr>
            <a:spLocks noGrp="1"/>
          </p:cNvSpPr>
          <p:nvPr>
            <p:ph idx="1"/>
          </p:nvPr>
        </p:nvSpPr>
        <p:spPr/>
        <p:txBody>
          <a:bodyPr/>
          <a:lstStyle/>
          <a:p>
            <a:endParaRPr lang="hu-HU" dirty="0"/>
          </a:p>
        </p:txBody>
      </p:sp>
      <p:pic>
        <p:nvPicPr>
          <p:cNvPr id="5" name="Kép 4">
            <a:extLst>
              <a:ext uri="{FF2B5EF4-FFF2-40B4-BE49-F238E27FC236}">
                <a16:creationId xmlns:a16="http://schemas.microsoft.com/office/drawing/2014/main" id="{1565D186-CFBA-074A-723F-2397E41EBC3E}"/>
              </a:ext>
            </a:extLst>
          </p:cNvPr>
          <p:cNvPicPr>
            <a:picLocks noChangeAspect="1"/>
          </p:cNvPicPr>
          <p:nvPr/>
        </p:nvPicPr>
        <p:blipFill>
          <a:blip r:embed="rId2"/>
          <a:stretch>
            <a:fillRect/>
          </a:stretch>
        </p:blipFill>
        <p:spPr>
          <a:xfrm>
            <a:off x="235671" y="863601"/>
            <a:ext cx="7105398" cy="2300035"/>
          </a:xfrm>
          <a:prstGeom prst="rect">
            <a:avLst/>
          </a:prstGeom>
        </p:spPr>
      </p:pic>
      <p:pic>
        <p:nvPicPr>
          <p:cNvPr id="7" name="Kép 6">
            <a:extLst>
              <a:ext uri="{FF2B5EF4-FFF2-40B4-BE49-F238E27FC236}">
                <a16:creationId xmlns:a16="http://schemas.microsoft.com/office/drawing/2014/main" id="{08EA8558-D070-3D6B-2390-D8FD8FCDC8A0}"/>
              </a:ext>
            </a:extLst>
          </p:cNvPr>
          <p:cNvPicPr>
            <a:picLocks noChangeAspect="1"/>
          </p:cNvPicPr>
          <p:nvPr/>
        </p:nvPicPr>
        <p:blipFill>
          <a:blip r:embed="rId3"/>
          <a:stretch>
            <a:fillRect/>
          </a:stretch>
        </p:blipFill>
        <p:spPr>
          <a:xfrm>
            <a:off x="7563186" y="145888"/>
            <a:ext cx="3516074" cy="3735459"/>
          </a:xfrm>
          <a:prstGeom prst="rect">
            <a:avLst/>
          </a:prstGeom>
        </p:spPr>
      </p:pic>
    </p:spTree>
    <p:extLst>
      <p:ext uri="{BB962C8B-B14F-4D97-AF65-F5344CB8AC3E}">
        <p14:creationId xmlns:p14="http://schemas.microsoft.com/office/powerpoint/2010/main" val="389711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1B4F625-0B4F-1C0D-A906-3D3CF62A25C3}"/>
              </a:ext>
            </a:extLst>
          </p:cNvPr>
          <p:cNvSpPr>
            <a:spLocks noGrp="1"/>
          </p:cNvSpPr>
          <p:nvPr>
            <p:ph type="title"/>
          </p:nvPr>
        </p:nvSpPr>
        <p:spPr/>
        <p:txBody>
          <a:bodyPr/>
          <a:lstStyle/>
          <a:p>
            <a:r>
              <a:rPr lang="hu-HU" dirty="0"/>
              <a:t>Előzmények:</a:t>
            </a:r>
          </a:p>
        </p:txBody>
      </p:sp>
      <p:sp>
        <p:nvSpPr>
          <p:cNvPr id="3" name="Tartalom helye 2">
            <a:extLst>
              <a:ext uri="{FF2B5EF4-FFF2-40B4-BE49-F238E27FC236}">
                <a16:creationId xmlns:a16="http://schemas.microsoft.com/office/drawing/2014/main" id="{57486DDB-3732-D8F8-AA8B-7CF06E81FF6C}"/>
              </a:ext>
            </a:extLst>
          </p:cNvPr>
          <p:cNvSpPr>
            <a:spLocks noGrp="1"/>
          </p:cNvSpPr>
          <p:nvPr>
            <p:ph idx="1"/>
          </p:nvPr>
        </p:nvSpPr>
        <p:spPr>
          <a:xfrm>
            <a:off x="684211" y="685800"/>
            <a:ext cx="9336481" cy="4310406"/>
          </a:xfrm>
        </p:spPr>
        <p:txBody>
          <a:bodyPr>
            <a:normAutofit/>
          </a:bodyPr>
          <a:lstStyle/>
          <a:p>
            <a:r>
              <a:rPr lang="en-US" dirty="0">
                <a:solidFill>
                  <a:schemeClr val="tx1"/>
                </a:solidFill>
              </a:rPr>
              <a:t>Originally, the goal was to create a desktop application for filling out worksheets, which could be managed from multiple platforms (Windows, Android) and used to quickly and easily issue worksheets certifying the work performed at the end of each day.</a:t>
            </a:r>
            <a:endParaRPr lang="hu-HU" dirty="0">
              <a:solidFill>
                <a:schemeClr val="tx1"/>
              </a:solidFill>
            </a:endParaRPr>
          </a:p>
          <a:p>
            <a:r>
              <a:rPr lang="en-US" dirty="0">
                <a:solidFill>
                  <a:schemeClr val="tx1"/>
                </a:solidFill>
              </a:rPr>
              <a:t>The seriousness and scale of the topic discouraged applicants from participating in the project.</a:t>
            </a:r>
            <a:endParaRPr lang="hu-HU" dirty="0">
              <a:solidFill>
                <a:schemeClr val="tx1"/>
              </a:solidFill>
            </a:endParaRPr>
          </a:p>
          <a:p>
            <a:r>
              <a:rPr lang="en-US" dirty="0">
                <a:solidFill>
                  <a:schemeClr val="tx1"/>
                </a:solidFill>
              </a:rPr>
              <a:t>In the meantime, due to a change in profile, the company switched from small jobs lasting a few days to long-term projects running side by side.</a:t>
            </a:r>
            <a:endParaRPr lang="hu-HU" dirty="0">
              <a:solidFill>
                <a:schemeClr val="tx1"/>
              </a:solidFill>
            </a:endParaRPr>
          </a:p>
          <a:p>
            <a:r>
              <a:rPr lang="en-US" dirty="0">
                <a:solidFill>
                  <a:schemeClr val="tx1"/>
                </a:solidFill>
              </a:rPr>
              <a:t>Thus, the creation of individual worksheets took a back seat, and instead, a platform became necessary that all employees could access and that would facilitate the flow of information.</a:t>
            </a:r>
            <a:r>
              <a:rPr lang="hu-HU" dirty="0">
                <a:solidFill>
                  <a:schemeClr val="tx1"/>
                </a:solidFill>
              </a:rPr>
              <a:t> </a:t>
            </a:r>
          </a:p>
        </p:txBody>
      </p:sp>
    </p:spTree>
    <p:extLst>
      <p:ext uri="{BB962C8B-B14F-4D97-AF65-F5344CB8AC3E}">
        <p14:creationId xmlns:p14="http://schemas.microsoft.com/office/powerpoint/2010/main" val="3838338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4B41982-9DB1-4456-73A5-8CD8F1E0C148}"/>
              </a:ext>
            </a:extLst>
          </p:cNvPr>
          <p:cNvSpPr>
            <a:spLocks noGrp="1"/>
          </p:cNvSpPr>
          <p:nvPr>
            <p:ph type="title"/>
          </p:nvPr>
        </p:nvSpPr>
        <p:spPr/>
        <p:txBody>
          <a:bodyPr/>
          <a:lstStyle/>
          <a:p>
            <a:r>
              <a:rPr lang="hu-HU" dirty="0"/>
              <a:t>Dolgozói beosztás</a:t>
            </a:r>
          </a:p>
        </p:txBody>
      </p:sp>
      <p:sp>
        <p:nvSpPr>
          <p:cNvPr id="3" name="Tartalom helye 2">
            <a:extLst>
              <a:ext uri="{FF2B5EF4-FFF2-40B4-BE49-F238E27FC236}">
                <a16:creationId xmlns:a16="http://schemas.microsoft.com/office/drawing/2014/main" id="{9478F1C0-9C4D-4612-4EEC-76B3EC3C3063}"/>
              </a:ext>
            </a:extLst>
          </p:cNvPr>
          <p:cNvSpPr>
            <a:spLocks noGrp="1"/>
          </p:cNvSpPr>
          <p:nvPr>
            <p:ph idx="1"/>
          </p:nvPr>
        </p:nvSpPr>
        <p:spPr/>
        <p:txBody>
          <a:bodyPr/>
          <a:lstStyle/>
          <a:p>
            <a:endParaRPr lang="hu-HU"/>
          </a:p>
        </p:txBody>
      </p:sp>
      <p:pic>
        <p:nvPicPr>
          <p:cNvPr id="5" name="Kép 4">
            <a:extLst>
              <a:ext uri="{FF2B5EF4-FFF2-40B4-BE49-F238E27FC236}">
                <a16:creationId xmlns:a16="http://schemas.microsoft.com/office/drawing/2014/main" id="{10DADCEB-90CE-97A8-4B07-6CCA7EAE2FA4}"/>
              </a:ext>
            </a:extLst>
          </p:cNvPr>
          <p:cNvPicPr>
            <a:picLocks noChangeAspect="1"/>
          </p:cNvPicPr>
          <p:nvPr/>
        </p:nvPicPr>
        <p:blipFill>
          <a:blip r:embed="rId2"/>
          <a:stretch>
            <a:fillRect/>
          </a:stretch>
        </p:blipFill>
        <p:spPr>
          <a:xfrm>
            <a:off x="684212" y="904322"/>
            <a:ext cx="9012025" cy="2932691"/>
          </a:xfrm>
          <a:prstGeom prst="rect">
            <a:avLst/>
          </a:prstGeom>
        </p:spPr>
      </p:pic>
    </p:spTree>
    <p:extLst>
      <p:ext uri="{BB962C8B-B14F-4D97-AF65-F5344CB8AC3E}">
        <p14:creationId xmlns:p14="http://schemas.microsoft.com/office/powerpoint/2010/main" val="3059324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1B77DE7-6C06-4239-4936-1EC564B1687D}"/>
              </a:ext>
            </a:extLst>
          </p:cNvPr>
          <p:cNvSpPr>
            <a:spLocks noGrp="1"/>
          </p:cNvSpPr>
          <p:nvPr>
            <p:ph type="title"/>
          </p:nvPr>
        </p:nvSpPr>
        <p:spPr/>
        <p:txBody>
          <a:bodyPr/>
          <a:lstStyle/>
          <a:p>
            <a:r>
              <a:rPr lang="hu-HU" dirty="0"/>
              <a:t>Fejlesztési lehetőségek:</a:t>
            </a:r>
          </a:p>
        </p:txBody>
      </p:sp>
      <p:sp>
        <p:nvSpPr>
          <p:cNvPr id="3" name="Tartalom helye 2">
            <a:extLst>
              <a:ext uri="{FF2B5EF4-FFF2-40B4-BE49-F238E27FC236}">
                <a16:creationId xmlns:a16="http://schemas.microsoft.com/office/drawing/2014/main" id="{E96D6BD5-592A-AB42-82EF-886112D7F751}"/>
              </a:ext>
            </a:extLst>
          </p:cNvPr>
          <p:cNvSpPr>
            <a:spLocks noGrp="1"/>
          </p:cNvSpPr>
          <p:nvPr>
            <p:ph idx="1"/>
          </p:nvPr>
        </p:nvSpPr>
        <p:spPr/>
        <p:txBody>
          <a:bodyPr/>
          <a:lstStyle/>
          <a:p>
            <a:r>
              <a:rPr lang="hu-HU" dirty="0">
                <a:solidFill>
                  <a:schemeClr val="tx1"/>
                </a:solidFill>
              </a:rPr>
              <a:t>A platform kiegészítése a dolgozók email címével, amennyiben az adott héten változás történik a beosztásban, a rendszer automatikus értesítést tudjon küldeni</a:t>
            </a:r>
          </a:p>
          <a:p>
            <a:r>
              <a:rPr lang="hu-HU" dirty="0">
                <a:solidFill>
                  <a:schemeClr val="tx1"/>
                </a:solidFill>
              </a:rPr>
              <a:t>A napok szervezésén túl lehessen bele munkaidőt is felvinni, hogy nyomon lehessen követni a projektekre szánt </a:t>
            </a:r>
            <a:r>
              <a:rPr lang="hu-HU" dirty="0" err="1">
                <a:solidFill>
                  <a:schemeClr val="tx1"/>
                </a:solidFill>
              </a:rPr>
              <a:t>össz</a:t>
            </a:r>
            <a:r>
              <a:rPr lang="hu-HU" dirty="0">
                <a:solidFill>
                  <a:schemeClr val="tx1"/>
                </a:solidFill>
              </a:rPr>
              <a:t> munkaidőt, túlórákat, illetve költség számolást lehessen kalkulálni</a:t>
            </a:r>
          </a:p>
        </p:txBody>
      </p:sp>
    </p:spTree>
    <p:extLst>
      <p:ext uri="{BB962C8B-B14F-4D97-AF65-F5344CB8AC3E}">
        <p14:creationId xmlns:p14="http://schemas.microsoft.com/office/powerpoint/2010/main" val="1145903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7201CE7-7D3D-ED77-3CF7-3CC1ECDF4668}"/>
              </a:ext>
            </a:extLst>
          </p:cNvPr>
          <p:cNvSpPr>
            <a:spLocks noGrp="1"/>
          </p:cNvSpPr>
          <p:nvPr>
            <p:ph type="title"/>
          </p:nvPr>
        </p:nvSpPr>
        <p:spPr/>
        <p:txBody>
          <a:bodyPr/>
          <a:lstStyle/>
          <a:p>
            <a:r>
              <a:rPr lang="hu-HU" dirty="0"/>
              <a:t>Köszönöm a figyelmüket!</a:t>
            </a:r>
          </a:p>
        </p:txBody>
      </p:sp>
      <p:sp>
        <p:nvSpPr>
          <p:cNvPr id="3" name="Tartalom helye 2">
            <a:extLst>
              <a:ext uri="{FF2B5EF4-FFF2-40B4-BE49-F238E27FC236}">
                <a16:creationId xmlns:a16="http://schemas.microsoft.com/office/drawing/2014/main" id="{CD3B7A08-56BF-AAAB-1C2C-B2F462EDEC40}"/>
              </a:ext>
            </a:extLst>
          </p:cNvPr>
          <p:cNvSpPr>
            <a:spLocks noGrp="1"/>
          </p:cNvSpPr>
          <p:nvPr>
            <p:ph idx="1"/>
          </p:nvPr>
        </p:nvSpPr>
        <p:spPr/>
        <p:txBody>
          <a:bodyPr/>
          <a:lstStyle/>
          <a:p>
            <a:endParaRPr lang="hu-HU"/>
          </a:p>
        </p:txBody>
      </p:sp>
    </p:spTree>
    <p:extLst>
      <p:ext uri="{BB962C8B-B14F-4D97-AF65-F5344CB8AC3E}">
        <p14:creationId xmlns:p14="http://schemas.microsoft.com/office/powerpoint/2010/main" val="2060479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2381C32-4426-369B-8FAC-45A28F98C4FE}"/>
              </a:ext>
            </a:extLst>
          </p:cNvPr>
          <p:cNvSpPr>
            <a:spLocks noGrp="1"/>
          </p:cNvSpPr>
          <p:nvPr>
            <p:ph type="title"/>
          </p:nvPr>
        </p:nvSpPr>
        <p:spPr/>
        <p:txBody>
          <a:bodyPr/>
          <a:lstStyle/>
          <a:p>
            <a:r>
              <a:rPr lang="hu-HU" dirty="0"/>
              <a:t>Előzmények:</a:t>
            </a:r>
          </a:p>
        </p:txBody>
      </p:sp>
      <p:sp>
        <p:nvSpPr>
          <p:cNvPr id="3" name="Tartalom helye 2">
            <a:extLst>
              <a:ext uri="{FF2B5EF4-FFF2-40B4-BE49-F238E27FC236}">
                <a16:creationId xmlns:a16="http://schemas.microsoft.com/office/drawing/2014/main" id="{FD71F069-F679-C3D7-EB8F-C1A2E19D549F}"/>
              </a:ext>
            </a:extLst>
          </p:cNvPr>
          <p:cNvSpPr>
            <a:spLocks noGrp="1"/>
          </p:cNvSpPr>
          <p:nvPr>
            <p:ph idx="1"/>
          </p:nvPr>
        </p:nvSpPr>
        <p:spPr/>
        <p:txBody>
          <a:bodyPr>
            <a:normAutofit lnSpcReduction="10000"/>
          </a:bodyPr>
          <a:lstStyle/>
          <a:p>
            <a:endParaRPr lang="hu-HU" dirty="0">
              <a:solidFill>
                <a:schemeClr val="tx1"/>
              </a:solidFill>
            </a:endParaRPr>
          </a:p>
          <a:p>
            <a:r>
              <a:rPr lang="en-US" dirty="0">
                <a:solidFill>
                  <a:schemeClr val="tx1"/>
                </a:solidFill>
              </a:rPr>
              <a:t>An important consideration in the design was that no IT expertise should be required to use the system, so that even unskilled workers could quickly and easily find the information they were looking for.</a:t>
            </a:r>
            <a:endParaRPr lang="hu-HU" dirty="0">
              <a:solidFill>
                <a:schemeClr val="tx1"/>
              </a:solidFill>
            </a:endParaRPr>
          </a:p>
          <a:p>
            <a:r>
              <a:rPr lang="en-US" dirty="0">
                <a:solidFill>
                  <a:schemeClr val="tx1"/>
                </a:solidFill>
              </a:rPr>
              <a:t>After consulting with the company's manager and IT specialist and giving the matter careful consideration, we decided on a PHP/JavaScript web-based solution, which does not require any installation on the platforms.</a:t>
            </a:r>
            <a:endParaRPr lang="hu-HU" dirty="0">
              <a:solidFill>
                <a:schemeClr val="tx1"/>
              </a:solidFill>
            </a:endParaRPr>
          </a:p>
          <a:p>
            <a:r>
              <a:rPr lang="en-US" dirty="0">
                <a:solidFill>
                  <a:schemeClr val="tx1"/>
                </a:solidFill>
              </a:rPr>
              <a:t>During testing, we used the desktop and Android versions of Edge, Chrome, and Firefox.</a:t>
            </a:r>
            <a:endParaRPr lang="hu-HU" dirty="0"/>
          </a:p>
        </p:txBody>
      </p:sp>
    </p:spTree>
    <p:extLst>
      <p:ext uri="{BB962C8B-B14F-4D97-AF65-F5344CB8AC3E}">
        <p14:creationId xmlns:p14="http://schemas.microsoft.com/office/powerpoint/2010/main" val="1715904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78321A1-B475-33B9-F9FB-C2BC43FA766D}"/>
              </a:ext>
            </a:extLst>
          </p:cNvPr>
          <p:cNvSpPr>
            <a:spLocks noGrp="1"/>
          </p:cNvSpPr>
          <p:nvPr>
            <p:ph type="title"/>
          </p:nvPr>
        </p:nvSpPr>
        <p:spPr/>
        <p:txBody>
          <a:bodyPr/>
          <a:lstStyle/>
          <a:p>
            <a:r>
              <a:rPr lang="hu-HU" dirty="0"/>
              <a:t>Feladat: Projektmenedzsment</a:t>
            </a:r>
          </a:p>
        </p:txBody>
      </p:sp>
      <p:sp>
        <p:nvSpPr>
          <p:cNvPr id="3" name="Tartalom helye 2">
            <a:extLst>
              <a:ext uri="{FF2B5EF4-FFF2-40B4-BE49-F238E27FC236}">
                <a16:creationId xmlns:a16="http://schemas.microsoft.com/office/drawing/2014/main" id="{73422359-78DB-7570-21C6-2D5586ECCB96}"/>
              </a:ext>
            </a:extLst>
          </p:cNvPr>
          <p:cNvSpPr>
            <a:spLocks noGrp="1"/>
          </p:cNvSpPr>
          <p:nvPr>
            <p:ph idx="1"/>
          </p:nvPr>
        </p:nvSpPr>
        <p:spPr/>
        <p:txBody>
          <a:bodyPr/>
          <a:lstStyle/>
          <a:p>
            <a:r>
              <a:rPr lang="en-US" dirty="0">
                <a:solidFill>
                  <a:schemeClr val="tx1"/>
                </a:solidFill>
              </a:rPr>
              <a:t>Goals:</a:t>
            </a:r>
            <a:endParaRPr lang="hu-HU" dirty="0">
              <a:solidFill>
                <a:schemeClr val="tx1"/>
              </a:solidFill>
            </a:endParaRPr>
          </a:p>
          <a:p>
            <a:r>
              <a:rPr lang="en-US" dirty="0">
                <a:solidFill>
                  <a:schemeClr val="tx1"/>
                </a:solidFill>
              </a:rPr>
              <a:t>An online solution for the weekly schedule of a small business (where 5-10 employees work on multiple projects at the same time), accessible to all employees</a:t>
            </a:r>
            <a:endParaRPr lang="hu-HU" dirty="0">
              <a:solidFill>
                <a:schemeClr val="tx1"/>
              </a:solidFill>
            </a:endParaRPr>
          </a:p>
          <a:p>
            <a:r>
              <a:rPr lang="en-US" dirty="0">
                <a:solidFill>
                  <a:schemeClr val="tx1"/>
                </a:solidFill>
              </a:rPr>
              <a:t>A flexible, easy-to-use platform that does not require any special IT expertise to operate</a:t>
            </a:r>
            <a:endParaRPr lang="hu-HU" dirty="0">
              <a:solidFill>
                <a:schemeClr val="tx1"/>
              </a:solidFill>
            </a:endParaRPr>
          </a:p>
          <a:p>
            <a:r>
              <a:rPr lang="en-US" dirty="0">
                <a:solidFill>
                  <a:schemeClr val="tx1"/>
                </a:solidFill>
              </a:rPr>
              <a:t>Easy to move employees between projects, specifying which vehicle they should expect on a given day</a:t>
            </a:r>
            <a:endParaRPr lang="hu-HU" dirty="0">
              <a:solidFill>
                <a:schemeClr val="tx1"/>
              </a:solidFill>
            </a:endParaRPr>
          </a:p>
        </p:txBody>
      </p:sp>
    </p:spTree>
    <p:extLst>
      <p:ext uri="{BB962C8B-B14F-4D97-AF65-F5344CB8AC3E}">
        <p14:creationId xmlns:p14="http://schemas.microsoft.com/office/powerpoint/2010/main" val="1984862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088C9D7-82F6-5016-FE68-C13AA35B7217}"/>
              </a:ext>
            </a:extLst>
          </p:cNvPr>
          <p:cNvSpPr>
            <a:spLocks noGrp="1"/>
          </p:cNvSpPr>
          <p:nvPr>
            <p:ph type="title"/>
          </p:nvPr>
        </p:nvSpPr>
        <p:spPr/>
        <p:txBody>
          <a:bodyPr/>
          <a:lstStyle/>
          <a:p>
            <a:r>
              <a:rPr lang="hu-HU" dirty="0"/>
              <a:t>Feladat: Projektmenedzsment</a:t>
            </a:r>
          </a:p>
        </p:txBody>
      </p:sp>
      <p:sp>
        <p:nvSpPr>
          <p:cNvPr id="3" name="Tartalom helye 2">
            <a:extLst>
              <a:ext uri="{FF2B5EF4-FFF2-40B4-BE49-F238E27FC236}">
                <a16:creationId xmlns:a16="http://schemas.microsoft.com/office/drawing/2014/main" id="{083CCF26-AC35-BC32-EB0A-9A89933B68BF}"/>
              </a:ext>
            </a:extLst>
          </p:cNvPr>
          <p:cNvSpPr>
            <a:spLocks noGrp="1"/>
          </p:cNvSpPr>
          <p:nvPr>
            <p:ph idx="1"/>
          </p:nvPr>
        </p:nvSpPr>
        <p:spPr/>
        <p:txBody>
          <a:bodyPr/>
          <a:lstStyle/>
          <a:p>
            <a:r>
              <a:rPr lang="hu-HU" dirty="0">
                <a:solidFill>
                  <a:schemeClr val="tx1"/>
                </a:solidFill>
              </a:rPr>
              <a:t>PHP/</a:t>
            </a:r>
            <a:r>
              <a:rPr lang="hu-HU" dirty="0" err="1">
                <a:solidFill>
                  <a:schemeClr val="tx1"/>
                </a:solidFill>
              </a:rPr>
              <a:t>Javascript</a:t>
            </a:r>
            <a:r>
              <a:rPr lang="hu-HU" dirty="0">
                <a:solidFill>
                  <a:schemeClr val="tx1"/>
                </a:solidFill>
              </a:rPr>
              <a:t> nyelv, MYSQL </a:t>
            </a:r>
            <a:r>
              <a:rPr lang="hu-HU" dirty="0" err="1">
                <a:solidFill>
                  <a:schemeClr val="tx1"/>
                </a:solidFill>
              </a:rPr>
              <a:t>adatbázkezelővel</a:t>
            </a:r>
            <a:endParaRPr lang="hu-HU" dirty="0">
              <a:solidFill>
                <a:schemeClr val="tx1"/>
              </a:solidFill>
            </a:endParaRPr>
          </a:p>
          <a:p>
            <a:r>
              <a:rPr lang="hu-HU" dirty="0">
                <a:solidFill>
                  <a:schemeClr val="tx1"/>
                </a:solidFill>
              </a:rPr>
              <a:t>Két fő irány:</a:t>
            </a:r>
          </a:p>
          <a:p>
            <a:r>
              <a:rPr lang="hu-HU" dirty="0">
                <a:solidFill>
                  <a:schemeClr val="tx1"/>
                </a:solidFill>
              </a:rPr>
              <a:t>Munkavállalói felület</a:t>
            </a:r>
          </a:p>
          <a:p>
            <a:r>
              <a:rPr lang="hu-HU" dirty="0">
                <a:solidFill>
                  <a:schemeClr val="tx1"/>
                </a:solidFill>
              </a:rPr>
              <a:t>Adminisztrátori felület</a:t>
            </a:r>
          </a:p>
        </p:txBody>
      </p:sp>
    </p:spTree>
    <p:extLst>
      <p:ext uri="{BB962C8B-B14F-4D97-AF65-F5344CB8AC3E}">
        <p14:creationId xmlns:p14="http://schemas.microsoft.com/office/powerpoint/2010/main" val="3541553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5915C70-A77F-CCCB-40A9-6788B69D4819}"/>
              </a:ext>
            </a:extLst>
          </p:cNvPr>
          <p:cNvSpPr>
            <a:spLocks noGrp="1"/>
          </p:cNvSpPr>
          <p:nvPr>
            <p:ph type="title"/>
          </p:nvPr>
        </p:nvSpPr>
        <p:spPr/>
        <p:txBody>
          <a:bodyPr/>
          <a:lstStyle/>
          <a:p>
            <a:r>
              <a:rPr lang="hu-HU" dirty="0"/>
              <a:t>Bejelentkezés:</a:t>
            </a:r>
          </a:p>
        </p:txBody>
      </p:sp>
      <p:sp>
        <p:nvSpPr>
          <p:cNvPr id="3" name="Tartalom helye 2">
            <a:extLst>
              <a:ext uri="{FF2B5EF4-FFF2-40B4-BE49-F238E27FC236}">
                <a16:creationId xmlns:a16="http://schemas.microsoft.com/office/drawing/2014/main" id="{F0CBF029-15BC-4F2A-2826-8332CF4829EB}"/>
              </a:ext>
            </a:extLst>
          </p:cNvPr>
          <p:cNvSpPr>
            <a:spLocks noGrp="1"/>
          </p:cNvSpPr>
          <p:nvPr>
            <p:ph idx="1"/>
          </p:nvPr>
        </p:nvSpPr>
        <p:spPr/>
        <p:txBody>
          <a:bodyPr/>
          <a:lstStyle/>
          <a:p>
            <a:pPr marL="0" indent="0">
              <a:buNone/>
            </a:pPr>
            <a:endParaRPr lang="hu-HU" dirty="0"/>
          </a:p>
          <a:p>
            <a:pPr marL="0" indent="0">
              <a:buNone/>
            </a:pPr>
            <a:endParaRPr lang="hu-HU" dirty="0">
              <a:solidFill>
                <a:schemeClr val="tx1"/>
              </a:solidFill>
            </a:endParaRPr>
          </a:p>
          <a:p>
            <a:r>
              <a:rPr lang="hu-HU" dirty="0">
                <a:solidFill>
                  <a:schemeClr val="tx1"/>
                </a:solidFill>
              </a:rPr>
              <a:t>Egyszerű belépési </a:t>
            </a:r>
            <a:r>
              <a:rPr lang="hu-HU" dirty="0" err="1">
                <a:solidFill>
                  <a:schemeClr val="tx1"/>
                </a:solidFill>
              </a:rPr>
              <a:t>form</a:t>
            </a:r>
            <a:r>
              <a:rPr lang="hu-HU" dirty="0">
                <a:solidFill>
                  <a:schemeClr val="tx1"/>
                </a:solidFill>
              </a:rPr>
              <a:t>, nincs regisztráció, elfelejtett jelszó</a:t>
            </a:r>
          </a:p>
          <a:p>
            <a:r>
              <a:rPr lang="hu-HU" dirty="0">
                <a:solidFill>
                  <a:schemeClr val="tx1"/>
                </a:solidFill>
              </a:rPr>
              <a:t>Teljesen zárt rendszer (5-10 főre tervezve) </a:t>
            </a:r>
          </a:p>
          <a:p>
            <a:r>
              <a:rPr lang="hu-HU" dirty="0">
                <a:solidFill>
                  <a:schemeClr val="tx1"/>
                </a:solidFill>
              </a:rPr>
              <a:t>Saját jelszó bármikor megváltoztatható, elfelejtett jelszó esetén az Adminisztrátor tud új jelszót adni</a:t>
            </a:r>
          </a:p>
          <a:p>
            <a:endParaRPr lang="hu-HU" dirty="0"/>
          </a:p>
          <a:p>
            <a:endParaRPr lang="hu-HU" dirty="0"/>
          </a:p>
          <a:p>
            <a:endParaRPr lang="hu-HU" dirty="0"/>
          </a:p>
          <a:p>
            <a:endParaRPr lang="hu-HU" dirty="0"/>
          </a:p>
          <a:p>
            <a:endParaRPr lang="hu-HU" dirty="0"/>
          </a:p>
          <a:p>
            <a:endParaRPr lang="hu-HU" dirty="0"/>
          </a:p>
          <a:p>
            <a:endParaRPr lang="hu-HU" dirty="0"/>
          </a:p>
          <a:p>
            <a:endParaRPr lang="hu-HU" dirty="0"/>
          </a:p>
        </p:txBody>
      </p:sp>
      <p:pic>
        <p:nvPicPr>
          <p:cNvPr id="5" name="Kép 4">
            <a:extLst>
              <a:ext uri="{FF2B5EF4-FFF2-40B4-BE49-F238E27FC236}">
                <a16:creationId xmlns:a16="http://schemas.microsoft.com/office/drawing/2014/main" id="{47261C77-DD2D-F8C2-D0A0-9870FD32A8C9}"/>
              </a:ext>
            </a:extLst>
          </p:cNvPr>
          <p:cNvPicPr>
            <a:picLocks noChangeAspect="1"/>
          </p:cNvPicPr>
          <p:nvPr/>
        </p:nvPicPr>
        <p:blipFill>
          <a:blip r:embed="rId2"/>
          <a:stretch>
            <a:fillRect/>
          </a:stretch>
        </p:blipFill>
        <p:spPr>
          <a:xfrm>
            <a:off x="3027456" y="1976121"/>
            <a:ext cx="3847912" cy="2905757"/>
          </a:xfrm>
          <a:prstGeom prst="rect">
            <a:avLst/>
          </a:prstGeom>
        </p:spPr>
      </p:pic>
    </p:spTree>
    <p:extLst>
      <p:ext uri="{BB962C8B-B14F-4D97-AF65-F5344CB8AC3E}">
        <p14:creationId xmlns:p14="http://schemas.microsoft.com/office/powerpoint/2010/main" val="2733080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D04C33D-E293-07ED-7220-D1BA19E5ED08}"/>
              </a:ext>
            </a:extLst>
          </p:cNvPr>
          <p:cNvSpPr>
            <a:spLocks noGrp="1"/>
          </p:cNvSpPr>
          <p:nvPr>
            <p:ph type="title"/>
          </p:nvPr>
        </p:nvSpPr>
        <p:spPr/>
        <p:txBody>
          <a:bodyPr/>
          <a:lstStyle/>
          <a:p>
            <a:r>
              <a:rPr lang="hu-HU" dirty="0"/>
              <a:t>Feladat: Projektmenedzsment</a:t>
            </a:r>
          </a:p>
        </p:txBody>
      </p:sp>
      <p:sp>
        <p:nvSpPr>
          <p:cNvPr id="3" name="Tartalom helye 2">
            <a:extLst>
              <a:ext uri="{FF2B5EF4-FFF2-40B4-BE49-F238E27FC236}">
                <a16:creationId xmlns:a16="http://schemas.microsoft.com/office/drawing/2014/main" id="{C3222ACA-AF9A-86AC-FEBA-701FE98FE62E}"/>
              </a:ext>
            </a:extLst>
          </p:cNvPr>
          <p:cNvSpPr>
            <a:spLocks noGrp="1"/>
          </p:cNvSpPr>
          <p:nvPr>
            <p:ph idx="1"/>
          </p:nvPr>
        </p:nvSpPr>
        <p:spPr>
          <a:xfrm>
            <a:off x="684212" y="863601"/>
            <a:ext cx="8534400" cy="3615267"/>
          </a:xfrm>
        </p:spPr>
        <p:txBody>
          <a:bodyPr/>
          <a:lstStyle/>
          <a:p>
            <a:r>
              <a:rPr lang="hu-HU" dirty="0">
                <a:solidFill>
                  <a:schemeClr val="tx1"/>
                </a:solidFill>
              </a:rPr>
              <a:t>Kialakítás:</a:t>
            </a:r>
          </a:p>
          <a:p>
            <a:r>
              <a:rPr lang="hu-HU" dirty="0">
                <a:solidFill>
                  <a:schemeClr val="tx1"/>
                </a:solidFill>
              </a:rPr>
              <a:t>Mind az Adminisztrátor, mind a Munkavállaló oldal két részre bontható:</a:t>
            </a:r>
          </a:p>
          <a:p>
            <a:r>
              <a:rPr lang="hu-HU" dirty="0">
                <a:solidFill>
                  <a:schemeClr val="tx1"/>
                </a:solidFill>
              </a:rPr>
              <a:t>Menü és tartalom.</a:t>
            </a:r>
          </a:p>
          <a:p>
            <a:r>
              <a:rPr lang="hu-HU" dirty="0">
                <a:solidFill>
                  <a:schemeClr val="tx1"/>
                </a:solidFill>
              </a:rPr>
              <a:t>A menü reszponzív, és a kisfelbontású eszközökhöz alkalmazkodva lenyitható menüvé válik</a:t>
            </a:r>
          </a:p>
          <a:p>
            <a:r>
              <a:rPr lang="hu-HU" dirty="0">
                <a:solidFill>
                  <a:schemeClr val="tx1"/>
                </a:solidFill>
              </a:rPr>
              <a:t>A tartalom dinamikusan </a:t>
            </a:r>
            <a:r>
              <a:rPr lang="hu-HU" dirty="0" err="1">
                <a:solidFill>
                  <a:schemeClr val="tx1"/>
                </a:solidFill>
              </a:rPr>
              <a:t>include-olva</a:t>
            </a:r>
            <a:r>
              <a:rPr lang="hu-HU" dirty="0">
                <a:solidFill>
                  <a:schemeClr val="tx1"/>
                </a:solidFill>
              </a:rPr>
              <a:t> az adott linkhez igazodva. </a:t>
            </a:r>
          </a:p>
        </p:txBody>
      </p:sp>
    </p:spTree>
    <p:extLst>
      <p:ext uri="{BB962C8B-B14F-4D97-AF65-F5344CB8AC3E}">
        <p14:creationId xmlns:p14="http://schemas.microsoft.com/office/powerpoint/2010/main" val="4242570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F310E87-B6F3-8395-9B9D-B861E20B9547}"/>
              </a:ext>
            </a:extLst>
          </p:cNvPr>
          <p:cNvSpPr>
            <a:spLocks noGrp="1"/>
          </p:cNvSpPr>
          <p:nvPr>
            <p:ph type="title"/>
          </p:nvPr>
        </p:nvSpPr>
        <p:spPr/>
        <p:txBody>
          <a:bodyPr/>
          <a:lstStyle/>
          <a:p>
            <a:r>
              <a:rPr lang="hu-HU" dirty="0" err="1"/>
              <a:t>Admin</a:t>
            </a:r>
            <a:r>
              <a:rPr lang="hu-HU" dirty="0"/>
              <a:t> felület, Nyitó oldal</a:t>
            </a:r>
          </a:p>
        </p:txBody>
      </p:sp>
      <p:pic>
        <p:nvPicPr>
          <p:cNvPr id="5" name="Tartalom helye 4">
            <a:extLst>
              <a:ext uri="{FF2B5EF4-FFF2-40B4-BE49-F238E27FC236}">
                <a16:creationId xmlns:a16="http://schemas.microsoft.com/office/drawing/2014/main" id="{DAF91DB1-719B-602E-54D2-DF653470E9E9}"/>
              </a:ext>
            </a:extLst>
          </p:cNvPr>
          <p:cNvPicPr>
            <a:picLocks noGrp="1" noChangeAspect="1"/>
          </p:cNvPicPr>
          <p:nvPr>
            <p:ph idx="1"/>
          </p:nvPr>
        </p:nvPicPr>
        <p:blipFill>
          <a:blip r:embed="rId2"/>
          <a:stretch>
            <a:fillRect/>
          </a:stretch>
        </p:blipFill>
        <p:spPr>
          <a:xfrm>
            <a:off x="684213" y="754431"/>
            <a:ext cx="8534400" cy="3477476"/>
          </a:xfrm>
          <a:prstGeom prst="rect">
            <a:avLst/>
          </a:prstGeom>
        </p:spPr>
      </p:pic>
    </p:spTree>
    <p:extLst>
      <p:ext uri="{BB962C8B-B14F-4D97-AF65-F5344CB8AC3E}">
        <p14:creationId xmlns:p14="http://schemas.microsoft.com/office/powerpoint/2010/main" val="2350932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2D8F2B2-351B-5111-73CD-10C0F6DEF8AE}"/>
              </a:ext>
            </a:extLst>
          </p:cNvPr>
          <p:cNvSpPr>
            <a:spLocks noGrp="1"/>
          </p:cNvSpPr>
          <p:nvPr>
            <p:ph type="title"/>
          </p:nvPr>
        </p:nvSpPr>
        <p:spPr/>
        <p:txBody>
          <a:bodyPr/>
          <a:lstStyle/>
          <a:p>
            <a:r>
              <a:rPr lang="hu-HU" dirty="0" err="1"/>
              <a:t>Admin</a:t>
            </a:r>
            <a:r>
              <a:rPr lang="hu-HU" dirty="0"/>
              <a:t> felület, Nyitó oldal, Mobil nézet</a:t>
            </a:r>
          </a:p>
        </p:txBody>
      </p:sp>
      <p:pic>
        <p:nvPicPr>
          <p:cNvPr id="5" name="Tartalom helye 4">
            <a:extLst>
              <a:ext uri="{FF2B5EF4-FFF2-40B4-BE49-F238E27FC236}">
                <a16:creationId xmlns:a16="http://schemas.microsoft.com/office/drawing/2014/main" id="{ABDC405B-2246-A64D-506D-D35BB295E14B}"/>
              </a:ext>
            </a:extLst>
          </p:cNvPr>
          <p:cNvPicPr>
            <a:picLocks noGrp="1" noChangeAspect="1"/>
          </p:cNvPicPr>
          <p:nvPr>
            <p:ph idx="1"/>
          </p:nvPr>
        </p:nvPicPr>
        <p:blipFill>
          <a:blip r:embed="rId2"/>
          <a:stretch>
            <a:fillRect/>
          </a:stretch>
        </p:blipFill>
        <p:spPr>
          <a:xfrm>
            <a:off x="887143" y="676374"/>
            <a:ext cx="3528260" cy="3614738"/>
          </a:xfrm>
          <a:prstGeom prst="rect">
            <a:avLst/>
          </a:prstGeom>
        </p:spPr>
      </p:pic>
      <p:pic>
        <p:nvPicPr>
          <p:cNvPr id="7" name="Kép 6">
            <a:extLst>
              <a:ext uri="{FF2B5EF4-FFF2-40B4-BE49-F238E27FC236}">
                <a16:creationId xmlns:a16="http://schemas.microsoft.com/office/drawing/2014/main" id="{7565D657-963A-763D-4DE8-F17A9912EC09}"/>
              </a:ext>
            </a:extLst>
          </p:cNvPr>
          <p:cNvPicPr>
            <a:picLocks noChangeAspect="1"/>
          </p:cNvPicPr>
          <p:nvPr/>
        </p:nvPicPr>
        <p:blipFill>
          <a:blip r:embed="rId3"/>
          <a:stretch>
            <a:fillRect/>
          </a:stretch>
        </p:blipFill>
        <p:spPr>
          <a:xfrm>
            <a:off x="4718706" y="676374"/>
            <a:ext cx="3727710" cy="3632615"/>
          </a:xfrm>
          <a:prstGeom prst="rect">
            <a:avLst/>
          </a:prstGeom>
        </p:spPr>
      </p:pic>
    </p:spTree>
    <p:extLst>
      <p:ext uri="{BB962C8B-B14F-4D97-AF65-F5344CB8AC3E}">
        <p14:creationId xmlns:p14="http://schemas.microsoft.com/office/powerpoint/2010/main" val="2919053611"/>
      </p:ext>
    </p:extLst>
  </p:cSld>
  <p:clrMapOvr>
    <a:masterClrMapping/>
  </p:clrMapOvr>
</p:sld>
</file>

<file path=ppt/theme/theme1.xml><?xml version="1.0" encoding="utf-8"?>
<a:theme xmlns:a="http://schemas.openxmlformats.org/drawingml/2006/main" name="Szelet">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1412</TotalTime>
  <Words>662</Words>
  <Application>Microsoft Office PowerPoint</Application>
  <PresentationFormat>Szélesvásznú</PresentationFormat>
  <Paragraphs>80</Paragraphs>
  <Slides>22</Slides>
  <Notes>0</Notes>
  <HiddenSlides>0</HiddenSlides>
  <MMClips>0</MMClips>
  <ScaleCrop>false</ScaleCrop>
  <HeadingPairs>
    <vt:vector size="6" baseType="variant">
      <vt:variant>
        <vt:lpstr>Használt betűtípusok</vt:lpstr>
      </vt:variant>
      <vt:variant>
        <vt:i4>2</vt:i4>
      </vt:variant>
      <vt:variant>
        <vt:lpstr>Téma</vt:lpstr>
      </vt:variant>
      <vt:variant>
        <vt:i4>1</vt:i4>
      </vt:variant>
      <vt:variant>
        <vt:lpstr>Diacímek</vt:lpstr>
      </vt:variant>
      <vt:variant>
        <vt:i4>22</vt:i4>
      </vt:variant>
    </vt:vector>
  </HeadingPairs>
  <TitlesOfParts>
    <vt:vector size="25" baseType="lpstr">
      <vt:lpstr>Century Gothic</vt:lpstr>
      <vt:lpstr>Wingdings 3</vt:lpstr>
      <vt:lpstr>Szelet</vt:lpstr>
      <vt:lpstr>Szoftverfejlesztő és tesztelő tanfolyam 24_25 (389/24T; 390/24T)  Projektfeladat: Projektmenedzsment </vt:lpstr>
      <vt:lpstr>Előzmények:</vt:lpstr>
      <vt:lpstr>Előzmények:</vt:lpstr>
      <vt:lpstr>Feladat: Projektmenedzsment</vt:lpstr>
      <vt:lpstr>Feladat: Projektmenedzsment</vt:lpstr>
      <vt:lpstr>Bejelentkezés:</vt:lpstr>
      <vt:lpstr>Feladat: Projektmenedzsment</vt:lpstr>
      <vt:lpstr>Admin felület, Nyitó oldal</vt:lpstr>
      <vt:lpstr>Admin felület, Nyitó oldal, Mobil nézet</vt:lpstr>
      <vt:lpstr>Naptár, Kezdőoldal</vt:lpstr>
      <vt:lpstr>   Dolgozók, Projektek, járművek menüpontok</vt:lpstr>
      <vt:lpstr>Nap Szervezés menü- fő funkció</vt:lpstr>
      <vt:lpstr>Nap Szervezés menü- fő funkció</vt:lpstr>
      <vt:lpstr>  Nap szervezés: kód, Drag&amp;drop</vt:lpstr>
      <vt:lpstr>Nap szervezés: api adatbáziskapcsolat json formátumban</vt:lpstr>
      <vt:lpstr>Heti Beosztás oldal: személyre szólóan melyik nap milyen projekt, megjegyzéssel, járművel</vt:lpstr>
      <vt:lpstr> Szabadság menü: új szabadság felviteléhez elég a kezdő nap és a napok száma</vt:lpstr>
      <vt:lpstr>Lekérdezések: Projektre értelmezve melynapokon hány dolgozó és jármű, összesítve hány dolgozói nap és jármű</vt:lpstr>
      <vt:lpstr>Dolgozói felület: Szintén reszponzív, kevesebb menüpont. A naptár az adott hét beosztására visz</vt:lpstr>
      <vt:lpstr>Dolgozói beosztás</vt:lpstr>
      <vt:lpstr>Fejlesztési lehetőségek:</vt:lpstr>
      <vt:lpstr>Köszönöm a figyelmüket!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Ferenc Grósz</dc:creator>
  <cp:lastModifiedBy>Ferenc Grósz</cp:lastModifiedBy>
  <cp:revision>2</cp:revision>
  <dcterms:created xsi:type="dcterms:W3CDTF">2025-09-09T15:28:00Z</dcterms:created>
  <dcterms:modified xsi:type="dcterms:W3CDTF">2025-09-14T11:24:50Z</dcterms:modified>
</cp:coreProperties>
</file>