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88" r:id="rId8"/>
    <p:sldId id="263" r:id="rId9"/>
    <p:sldId id="287" r:id="rId10"/>
    <p:sldId id="26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664D2-FDFC-4A84-877D-48E2112AF3A2}" v="358" dt="2022-09-01T09:32:37.926"/>
    <p1510:client id="{60CAEE06-0EC2-4074-8D4A-A7DECD3C5614}" v="25" dt="2022-09-01T11:10:44.449"/>
    <p1510:client id="{9F1A6D22-B6F3-4D25-B41A-7A217690BB90}" v="534" dt="2022-08-31T06:32:54.907"/>
    <p1510:client id="{CF7BD4FE-3E26-477A-BC59-40E61A74BE51}" v="942" dt="2022-09-01T07:52:3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BE3DC-48B1-48AD-A85C-7D29D265B0B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294FC6-B749-40F2-A0D1-16DFA5711D26}">
      <dgm:prSet/>
      <dgm:spPr/>
      <dgm:t>
        <a:bodyPr/>
        <a:lstStyle/>
        <a:p>
          <a:r>
            <a:rPr lang="tr-TR" err="1"/>
            <a:t>Introduction</a:t>
          </a:r>
          <a:endParaRPr lang="en-US" err="1"/>
        </a:p>
      </dgm:t>
    </dgm:pt>
    <dgm:pt modelId="{B33D0D6C-75DE-42A6-9D92-D380B91A9859}" type="parTrans" cxnId="{0FCFD689-1AFB-48D9-9DED-CCD17BB0D722}">
      <dgm:prSet/>
      <dgm:spPr/>
      <dgm:t>
        <a:bodyPr/>
        <a:lstStyle/>
        <a:p>
          <a:endParaRPr lang="en-US"/>
        </a:p>
      </dgm:t>
    </dgm:pt>
    <dgm:pt modelId="{456EDAA7-0750-45E5-BD37-DDE31EE063F4}" type="sibTrans" cxnId="{0FCFD689-1AFB-48D9-9DED-CCD17BB0D722}">
      <dgm:prSet/>
      <dgm:spPr/>
      <dgm:t>
        <a:bodyPr/>
        <a:lstStyle/>
        <a:p>
          <a:endParaRPr lang="en-US"/>
        </a:p>
      </dgm:t>
    </dgm:pt>
    <dgm:pt modelId="{E4DB9B29-D242-468A-AB1D-9CF1EE2B5F03}">
      <dgm:prSet/>
      <dgm:spPr/>
      <dgm:t>
        <a:bodyPr/>
        <a:lstStyle/>
        <a:p>
          <a:r>
            <a:rPr lang="tr-TR" err="1"/>
            <a:t>Definitions</a:t>
          </a:r>
          <a:endParaRPr lang="en-US" err="1"/>
        </a:p>
      </dgm:t>
    </dgm:pt>
    <dgm:pt modelId="{80EF48A2-AF55-4B38-AB98-F6C57E43AED8}" type="parTrans" cxnId="{B97076BD-5CA5-4597-936F-722810F1A4A0}">
      <dgm:prSet/>
      <dgm:spPr/>
      <dgm:t>
        <a:bodyPr/>
        <a:lstStyle/>
        <a:p>
          <a:endParaRPr lang="en-US"/>
        </a:p>
      </dgm:t>
    </dgm:pt>
    <dgm:pt modelId="{CFF340AF-3005-49A2-B764-A72D3713A2F6}" type="sibTrans" cxnId="{B97076BD-5CA5-4597-936F-722810F1A4A0}">
      <dgm:prSet/>
      <dgm:spPr/>
      <dgm:t>
        <a:bodyPr/>
        <a:lstStyle/>
        <a:p>
          <a:endParaRPr lang="en-US"/>
        </a:p>
      </dgm:t>
    </dgm:pt>
    <dgm:pt modelId="{ECAA8648-EC9E-4AEF-9FDC-0B394BDCEE48}">
      <dgm:prSet/>
      <dgm:spPr/>
      <dgm:t>
        <a:bodyPr/>
        <a:lstStyle/>
        <a:p>
          <a:pPr rtl="0"/>
          <a:r>
            <a:rPr lang="tr-TR">
              <a:latin typeface="Garamond" panose="02020404030301010803"/>
            </a:rPr>
            <a:t> </a:t>
          </a:r>
          <a:r>
            <a:rPr lang="tr-TR" err="1">
              <a:latin typeface="Garamond" panose="02020404030301010803"/>
            </a:rPr>
            <a:t>Why</a:t>
          </a:r>
          <a:r>
            <a:rPr lang="tr-TR">
              <a:latin typeface="Garamond" panose="02020404030301010803"/>
            </a:rPr>
            <a:t> Java is </a:t>
          </a:r>
          <a:r>
            <a:rPr lang="tr-TR" err="1">
              <a:latin typeface="Garamond" panose="02020404030301010803"/>
            </a:rPr>
            <a:t>Pass</a:t>
          </a:r>
          <a:r>
            <a:rPr lang="tr-TR">
              <a:latin typeface="Garamond" panose="02020404030301010803"/>
            </a:rPr>
            <a:t>-</a:t>
          </a:r>
          <a:r>
            <a:rPr lang="tr-TR" err="1">
              <a:latin typeface="Garamond" panose="02020404030301010803"/>
            </a:rPr>
            <a:t>by</a:t>
          </a:r>
          <a:r>
            <a:rPr lang="tr-TR">
              <a:latin typeface="Garamond" panose="02020404030301010803"/>
            </a:rPr>
            <a:t>-Value ?</a:t>
          </a:r>
          <a:endParaRPr lang="tr-TR"/>
        </a:p>
      </dgm:t>
    </dgm:pt>
    <dgm:pt modelId="{1CCB9D9D-891C-4F44-9DA5-0D5B5549927E}" type="parTrans" cxnId="{703B6407-CB99-4938-9F89-575DD12682B7}">
      <dgm:prSet/>
      <dgm:spPr/>
      <dgm:t>
        <a:bodyPr/>
        <a:lstStyle/>
        <a:p>
          <a:endParaRPr lang="en-US"/>
        </a:p>
      </dgm:t>
    </dgm:pt>
    <dgm:pt modelId="{973ECED2-8B2C-459E-BA01-04919BF7B00D}" type="sibTrans" cxnId="{703B6407-CB99-4938-9F89-575DD12682B7}">
      <dgm:prSet/>
      <dgm:spPr/>
      <dgm:t>
        <a:bodyPr/>
        <a:lstStyle/>
        <a:p>
          <a:endParaRPr lang="en-US"/>
        </a:p>
      </dgm:t>
    </dgm:pt>
    <dgm:pt modelId="{BBCC6FD8-896C-4D50-9EC5-71BEC70E451D}">
      <dgm:prSet/>
      <dgm:spPr/>
      <dgm:t>
        <a:bodyPr/>
        <a:lstStyle/>
        <a:p>
          <a:r>
            <a:rPr lang="tr-TR" err="1"/>
            <a:t>Examples</a:t>
          </a:r>
          <a:endParaRPr lang="en-US" err="1"/>
        </a:p>
      </dgm:t>
    </dgm:pt>
    <dgm:pt modelId="{88B80E69-5C1F-474B-9D53-5CEF033A5CC5}" type="parTrans" cxnId="{4415B232-8E9E-47A7-8E89-F66523E0B219}">
      <dgm:prSet/>
      <dgm:spPr/>
      <dgm:t>
        <a:bodyPr/>
        <a:lstStyle/>
        <a:p>
          <a:endParaRPr lang="en-US"/>
        </a:p>
      </dgm:t>
    </dgm:pt>
    <dgm:pt modelId="{878E3FF3-0BD5-4AEE-A5A9-0A7C5CDD8E63}" type="sibTrans" cxnId="{4415B232-8E9E-47A7-8E89-F66523E0B219}">
      <dgm:prSet/>
      <dgm:spPr/>
      <dgm:t>
        <a:bodyPr/>
        <a:lstStyle/>
        <a:p>
          <a:endParaRPr lang="en-US"/>
        </a:p>
      </dgm:t>
    </dgm:pt>
    <dgm:pt modelId="{50988D2B-1A92-4B08-B973-1768422C683C}" type="pres">
      <dgm:prSet presAssocID="{66CBE3DC-48B1-48AD-A85C-7D29D265B0BB}" presName="outerComposite" presStyleCnt="0">
        <dgm:presLayoutVars>
          <dgm:chMax val="5"/>
          <dgm:dir/>
          <dgm:resizeHandles val="exact"/>
        </dgm:presLayoutVars>
      </dgm:prSet>
      <dgm:spPr/>
    </dgm:pt>
    <dgm:pt modelId="{6393221E-0A67-42EC-AB00-45266368FC76}" type="pres">
      <dgm:prSet presAssocID="{66CBE3DC-48B1-48AD-A85C-7D29D265B0BB}" presName="dummyMaxCanvas" presStyleCnt="0">
        <dgm:presLayoutVars/>
      </dgm:prSet>
      <dgm:spPr/>
    </dgm:pt>
    <dgm:pt modelId="{4706D571-CFCF-4730-AF67-496CFFA82D5E}" type="pres">
      <dgm:prSet presAssocID="{66CBE3DC-48B1-48AD-A85C-7D29D265B0BB}" presName="FourNodes_1" presStyleLbl="node1" presStyleIdx="0" presStyleCnt="4">
        <dgm:presLayoutVars>
          <dgm:bulletEnabled val="1"/>
        </dgm:presLayoutVars>
      </dgm:prSet>
      <dgm:spPr/>
    </dgm:pt>
    <dgm:pt modelId="{F3658697-F1E7-41DB-8101-3B6B8ACAB3BA}" type="pres">
      <dgm:prSet presAssocID="{66CBE3DC-48B1-48AD-A85C-7D29D265B0BB}" presName="FourNodes_2" presStyleLbl="node1" presStyleIdx="1" presStyleCnt="4">
        <dgm:presLayoutVars>
          <dgm:bulletEnabled val="1"/>
        </dgm:presLayoutVars>
      </dgm:prSet>
      <dgm:spPr/>
    </dgm:pt>
    <dgm:pt modelId="{7718985D-44BC-4DD2-97BE-10AA4F18478D}" type="pres">
      <dgm:prSet presAssocID="{66CBE3DC-48B1-48AD-A85C-7D29D265B0BB}" presName="FourNodes_3" presStyleLbl="node1" presStyleIdx="2" presStyleCnt="4">
        <dgm:presLayoutVars>
          <dgm:bulletEnabled val="1"/>
        </dgm:presLayoutVars>
      </dgm:prSet>
      <dgm:spPr/>
    </dgm:pt>
    <dgm:pt modelId="{CB61C158-23B2-4B3E-84C6-05E378A08763}" type="pres">
      <dgm:prSet presAssocID="{66CBE3DC-48B1-48AD-A85C-7D29D265B0BB}" presName="FourNodes_4" presStyleLbl="node1" presStyleIdx="3" presStyleCnt="4">
        <dgm:presLayoutVars>
          <dgm:bulletEnabled val="1"/>
        </dgm:presLayoutVars>
      </dgm:prSet>
      <dgm:spPr/>
    </dgm:pt>
    <dgm:pt modelId="{CC2B430D-1F60-4438-95CB-8AB19544CFE9}" type="pres">
      <dgm:prSet presAssocID="{66CBE3DC-48B1-48AD-A85C-7D29D265B0BB}" presName="FourConn_1-2" presStyleLbl="fgAccFollowNode1" presStyleIdx="0" presStyleCnt="3">
        <dgm:presLayoutVars>
          <dgm:bulletEnabled val="1"/>
        </dgm:presLayoutVars>
      </dgm:prSet>
      <dgm:spPr/>
    </dgm:pt>
    <dgm:pt modelId="{654E43B9-1199-48AC-A60E-DDCFA5D04AF7}" type="pres">
      <dgm:prSet presAssocID="{66CBE3DC-48B1-48AD-A85C-7D29D265B0BB}" presName="FourConn_2-3" presStyleLbl="fgAccFollowNode1" presStyleIdx="1" presStyleCnt="3">
        <dgm:presLayoutVars>
          <dgm:bulletEnabled val="1"/>
        </dgm:presLayoutVars>
      </dgm:prSet>
      <dgm:spPr/>
    </dgm:pt>
    <dgm:pt modelId="{E9934215-8337-4EF8-8CB4-82F7E1EFF572}" type="pres">
      <dgm:prSet presAssocID="{66CBE3DC-48B1-48AD-A85C-7D29D265B0BB}" presName="FourConn_3-4" presStyleLbl="fgAccFollowNode1" presStyleIdx="2" presStyleCnt="3">
        <dgm:presLayoutVars>
          <dgm:bulletEnabled val="1"/>
        </dgm:presLayoutVars>
      </dgm:prSet>
      <dgm:spPr/>
    </dgm:pt>
    <dgm:pt modelId="{6CE8B93F-685F-4EEC-B995-18BCC44F4C39}" type="pres">
      <dgm:prSet presAssocID="{66CBE3DC-48B1-48AD-A85C-7D29D265B0BB}" presName="FourNodes_1_text" presStyleLbl="node1" presStyleIdx="3" presStyleCnt="4">
        <dgm:presLayoutVars>
          <dgm:bulletEnabled val="1"/>
        </dgm:presLayoutVars>
      </dgm:prSet>
      <dgm:spPr/>
    </dgm:pt>
    <dgm:pt modelId="{36E3517E-EEBA-4896-833C-DE8E5442C4C5}" type="pres">
      <dgm:prSet presAssocID="{66CBE3DC-48B1-48AD-A85C-7D29D265B0BB}" presName="FourNodes_2_text" presStyleLbl="node1" presStyleIdx="3" presStyleCnt="4">
        <dgm:presLayoutVars>
          <dgm:bulletEnabled val="1"/>
        </dgm:presLayoutVars>
      </dgm:prSet>
      <dgm:spPr/>
    </dgm:pt>
    <dgm:pt modelId="{28F2BC57-9393-4269-9639-3103E56FF001}" type="pres">
      <dgm:prSet presAssocID="{66CBE3DC-48B1-48AD-A85C-7D29D265B0BB}" presName="FourNodes_3_text" presStyleLbl="node1" presStyleIdx="3" presStyleCnt="4">
        <dgm:presLayoutVars>
          <dgm:bulletEnabled val="1"/>
        </dgm:presLayoutVars>
      </dgm:prSet>
      <dgm:spPr/>
    </dgm:pt>
    <dgm:pt modelId="{6B0D6EA3-7046-4595-B11B-8ABF477C322C}" type="pres">
      <dgm:prSet presAssocID="{66CBE3DC-48B1-48AD-A85C-7D29D265B0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03B6407-CB99-4938-9F89-575DD12682B7}" srcId="{66CBE3DC-48B1-48AD-A85C-7D29D265B0BB}" destId="{ECAA8648-EC9E-4AEF-9FDC-0B394BDCEE48}" srcOrd="2" destOrd="0" parTransId="{1CCB9D9D-891C-4F44-9DA5-0D5B5549927E}" sibTransId="{973ECED2-8B2C-459E-BA01-04919BF7B00D}"/>
    <dgm:cxn modelId="{992D7F0F-E5C0-45BC-87A7-D968A869C4C2}" type="presOf" srcId="{E4DB9B29-D242-468A-AB1D-9CF1EE2B5F03}" destId="{36E3517E-EEBA-4896-833C-DE8E5442C4C5}" srcOrd="1" destOrd="0" presId="urn:microsoft.com/office/officeart/2005/8/layout/vProcess5"/>
    <dgm:cxn modelId="{F2BC2517-664B-434E-B7A2-8F5FC464E579}" type="presOf" srcId="{E4DB9B29-D242-468A-AB1D-9CF1EE2B5F03}" destId="{F3658697-F1E7-41DB-8101-3B6B8ACAB3BA}" srcOrd="0" destOrd="0" presId="urn:microsoft.com/office/officeart/2005/8/layout/vProcess5"/>
    <dgm:cxn modelId="{4415B232-8E9E-47A7-8E89-F66523E0B219}" srcId="{66CBE3DC-48B1-48AD-A85C-7D29D265B0BB}" destId="{BBCC6FD8-896C-4D50-9EC5-71BEC70E451D}" srcOrd="3" destOrd="0" parTransId="{88B80E69-5C1F-474B-9D53-5CEF033A5CC5}" sibTransId="{878E3FF3-0BD5-4AEE-A5A9-0A7C5CDD8E63}"/>
    <dgm:cxn modelId="{E20E7F3C-96AB-4684-8D79-E03CEA8147FB}" type="presOf" srcId="{66CBE3DC-48B1-48AD-A85C-7D29D265B0BB}" destId="{50988D2B-1A92-4B08-B973-1768422C683C}" srcOrd="0" destOrd="0" presId="urn:microsoft.com/office/officeart/2005/8/layout/vProcess5"/>
    <dgm:cxn modelId="{3A74E03C-5426-41E8-825D-56C64A510876}" type="presOf" srcId="{BBCC6FD8-896C-4D50-9EC5-71BEC70E451D}" destId="{CB61C158-23B2-4B3E-84C6-05E378A08763}" srcOrd="0" destOrd="0" presId="urn:microsoft.com/office/officeart/2005/8/layout/vProcess5"/>
    <dgm:cxn modelId="{11ADF65F-AB37-468B-B0B4-887FD7C96130}" type="presOf" srcId="{A0294FC6-B749-40F2-A0D1-16DFA5711D26}" destId="{4706D571-CFCF-4730-AF67-496CFFA82D5E}" srcOrd="0" destOrd="0" presId="urn:microsoft.com/office/officeart/2005/8/layout/vProcess5"/>
    <dgm:cxn modelId="{CCD7C76A-E085-43DF-A3CC-584F288EF8C4}" type="presOf" srcId="{973ECED2-8B2C-459E-BA01-04919BF7B00D}" destId="{E9934215-8337-4EF8-8CB4-82F7E1EFF572}" srcOrd="0" destOrd="0" presId="urn:microsoft.com/office/officeart/2005/8/layout/vProcess5"/>
    <dgm:cxn modelId="{D4B44354-7BA4-418C-B1CC-998DAF9AADCF}" type="presOf" srcId="{ECAA8648-EC9E-4AEF-9FDC-0B394BDCEE48}" destId="{28F2BC57-9393-4269-9639-3103E56FF001}" srcOrd="1" destOrd="0" presId="urn:microsoft.com/office/officeart/2005/8/layout/vProcess5"/>
    <dgm:cxn modelId="{EF524355-0289-4D55-8123-E6816707C585}" type="presOf" srcId="{456EDAA7-0750-45E5-BD37-DDE31EE063F4}" destId="{CC2B430D-1F60-4438-95CB-8AB19544CFE9}" srcOrd="0" destOrd="0" presId="urn:microsoft.com/office/officeart/2005/8/layout/vProcess5"/>
    <dgm:cxn modelId="{4A6DBD77-475B-4A45-A3DC-5204A26A24EE}" type="presOf" srcId="{ECAA8648-EC9E-4AEF-9FDC-0B394BDCEE48}" destId="{7718985D-44BC-4DD2-97BE-10AA4F18478D}" srcOrd="0" destOrd="0" presId="urn:microsoft.com/office/officeart/2005/8/layout/vProcess5"/>
    <dgm:cxn modelId="{FC8BBB59-6B0E-4B5B-A01F-C7950917EEB6}" type="presOf" srcId="{BBCC6FD8-896C-4D50-9EC5-71BEC70E451D}" destId="{6B0D6EA3-7046-4595-B11B-8ABF477C322C}" srcOrd="1" destOrd="0" presId="urn:microsoft.com/office/officeart/2005/8/layout/vProcess5"/>
    <dgm:cxn modelId="{0FCFD689-1AFB-48D9-9DED-CCD17BB0D722}" srcId="{66CBE3DC-48B1-48AD-A85C-7D29D265B0BB}" destId="{A0294FC6-B749-40F2-A0D1-16DFA5711D26}" srcOrd="0" destOrd="0" parTransId="{B33D0D6C-75DE-42A6-9D92-D380B91A9859}" sibTransId="{456EDAA7-0750-45E5-BD37-DDE31EE063F4}"/>
    <dgm:cxn modelId="{B97076BD-5CA5-4597-936F-722810F1A4A0}" srcId="{66CBE3DC-48B1-48AD-A85C-7D29D265B0BB}" destId="{E4DB9B29-D242-468A-AB1D-9CF1EE2B5F03}" srcOrd="1" destOrd="0" parTransId="{80EF48A2-AF55-4B38-AB98-F6C57E43AED8}" sibTransId="{CFF340AF-3005-49A2-B764-A72D3713A2F6}"/>
    <dgm:cxn modelId="{8A4BE2CA-BD74-4D9D-9F82-A2FAEB3B5390}" type="presOf" srcId="{A0294FC6-B749-40F2-A0D1-16DFA5711D26}" destId="{6CE8B93F-685F-4EEC-B995-18BCC44F4C39}" srcOrd="1" destOrd="0" presId="urn:microsoft.com/office/officeart/2005/8/layout/vProcess5"/>
    <dgm:cxn modelId="{818473E4-79E0-457A-8866-BB32D5D47217}" type="presOf" srcId="{CFF340AF-3005-49A2-B764-A72D3713A2F6}" destId="{654E43B9-1199-48AC-A60E-DDCFA5D04AF7}" srcOrd="0" destOrd="0" presId="urn:microsoft.com/office/officeart/2005/8/layout/vProcess5"/>
    <dgm:cxn modelId="{35289C6A-9045-4192-B461-3171FF66C83A}" type="presParOf" srcId="{50988D2B-1A92-4B08-B973-1768422C683C}" destId="{6393221E-0A67-42EC-AB00-45266368FC76}" srcOrd="0" destOrd="0" presId="urn:microsoft.com/office/officeart/2005/8/layout/vProcess5"/>
    <dgm:cxn modelId="{507313EA-0329-4140-90B0-275F25CCF551}" type="presParOf" srcId="{50988D2B-1A92-4B08-B973-1768422C683C}" destId="{4706D571-CFCF-4730-AF67-496CFFA82D5E}" srcOrd="1" destOrd="0" presId="urn:microsoft.com/office/officeart/2005/8/layout/vProcess5"/>
    <dgm:cxn modelId="{F1D97D07-069F-4E18-90C2-1E7398262455}" type="presParOf" srcId="{50988D2B-1A92-4B08-B973-1768422C683C}" destId="{F3658697-F1E7-41DB-8101-3B6B8ACAB3BA}" srcOrd="2" destOrd="0" presId="urn:microsoft.com/office/officeart/2005/8/layout/vProcess5"/>
    <dgm:cxn modelId="{0BAE9A9A-F7EE-4410-ADA8-502464D70F76}" type="presParOf" srcId="{50988D2B-1A92-4B08-B973-1768422C683C}" destId="{7718985D-44BC-4DD2-97BE-10AA4F18478D}" srcOrd="3" destOrd="0" presId="urn:microsoft.com/office/officeart/2005/8/layout/vProcess5"/>
    <dgm:cxn modelId="{896B03BA-74CE-40F5-A090-F914F40B24F9}" type="presParOf" srcId="{50988D2B-1A92-4B08-B973-1768422C683C}" destId="{CB61C158-23B2-4B3E-84C6-05E378A08763}" srcOrd="4" destOrd="0" presId="urn:microsoft.com/office/officeart/2005/8/layout/vProcess5"/>
    <dgm:cxn modelId="{79CF75F1-F6D0-4857-B93D-3B39A8818842}" type="presParOf" srcId="{50988D2B-1A92-4B08-B973-1768422C683C}" destId="{CC2B430D-1F60-4438-95CB-8AB19544CFE9}" srcOrd="5" destOrd="0" presId="urn:microsoft.com/office/officeart/2005/8/layout/vProcess5"/>
    <dgm:cxn modelId="{5A077BB1-2DA6-4340-9BBF-6B999D831F82}" type="presParOf" srcId="{50988D2B-1A92-4B08-B973-1768422C683C}" destId="{654E43B9-1199-48AC-A60E-DDCFA5D04AF7}" srcOrd="6" destOrd="0" presId="urn:microsoft.com/office/officeart/2005/8/layout/vProcess5"/>
    <dgm:cxn modelId="{AEFA3059-BAE0-4F9E-A3AA-B94769C144EA}" type="presParOf" srcId="{50988D2B-1A92-4B08-B973-1768422C683C}" destId="{E9934215-8337-4EF8-8CB4-82F7E1EFF572}" srcOrd="7" destOrd="0" presId="urn:microsoft.com/office/officeart/2005/8/layout/vProcess5"/>
    <dgm:cxn modelId="{815B2E78-41A9-423C-BC90-ABCB7392C85B}" type="presParOf" srcId="{50988D2B-1A92-4B08-B973-1768422C683C}" destId="{6CE8B93F-685F-4EEC-B995-18BCC44F4C39}" srcOrd="8" destOrd="0" presId="urn:microsoft.com/office/officeart/2005/8/layout/vProcess5"/>
    <dgm:cxn modelId="{B869AD3D-E82C-403B-91E9-92E5F663EEEF}" type="presParOf" srcId="{50988D2B-1A92-4B08-B973-1768422C683C}" destId="{36E3517E-EEBA-4896-833C-DE8E5442C4C5}" srcOrd="9" destOrd="0" presId="urn:microsoft.com/office/officeart/2005/8/layout/vProcess5"/>
    <dgm:cxn modelId="{66388131-13FD-4CBD-BC17-35B80B786D0C}" type="presParOf" srcId="{50988D2B-1A92-4B08-B973-1768422C683C}" destId="{28F2BC57-9393-4269-9639-3103E56FF001}" srcOrd="10" destOrd="0" presId="urn:microsoft.com/office/officeart/2005/8/layout/vProcess5"/>
    <dgm:cxn modelId="{609B051D-6EC1-48B3-A86A-F8C0265D4D0A}" type="presParOf" srcId="{50988D2B-1A92-4B08-B973-1768422C683C}" destId="{6B0D6EA3-7046-4595-B11B-8ABF477C322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338E5-6EA9-4B28-9B7E-034F8FCC002D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76609-781F-4399-89B1-A4B5CAFEBA58}">
      <dgm:prSet/>
      <dgm:spPr/>
      <dgm:t>
        <a:bodyPr/>
        <a:lstStyle/>
        <a:p>
          <a:r>
            <a:rPr lang="tr-TR" b="1"/>
            <a:t>Call-by-Value</a:t>
          </a:r>
          <a:r>
            <a:rPr lang="tr-TR"/>
            <a:t>: The </a:t>
          </a:r>
          <a:r>
            <a:rPr lang="tr-TR" i="1"/>
            <a:t>value</a:t>
          </a:r>
          <a:r>
            <a:rPr lang="tr-TR"/>
            <a:t> of a variable is passed to a function/method.  (frequently by copying the value into a new memory region)</a:t>
          </a:r>
          <a:endParaRPr lang="en-US"/>
        </a:p>
      </dgm:t>
    </dgm:pt>
    <dgm:pt modelId="{42273188-23D6-4B87-ACCC-B5B35DF30CB0}" type="parTrans" cxnId="{B99BDDA1-EE7F-4A3A-AF80-E99E24924BA3}">
      <dgm:prSet/>
      <dgm:spPr/>
      <dgm:t>
        <a:bodyPr/>
        <a:lstStyle/>
        <a:p>
          <a:endParaRPr lang="en-US"/>
        </a:p>
      </dgm:t>
    </dgm:pt>
    <dgm:pt modelId="{0DBB32D9-B4A7-4AA3-B12C-06E1FC854595}" type="sibTrans" cxnId="{B99BDDA1-EE7F-4A3A-AF80-E99E24924BA3}">
      <dgm:prSet/>
      <dgm:spPr/>
      <dgm:t>
        <a:bodyPr/>
        <a:lstStyle/>
        <a:p>
          <a:endParaRPr lang="en-US"/>
        </a:p>
      </dgm:t>
    </dgm:pt>
    <dgm:pt modelId="{577F8E3B-D738-4403-A68B-236F0BD2872D}">
      <dgm:prSet/>
      <dgm:spPr/>
      <dgm:t>
        <a:bodyPr/>
        <a:lstStyle/>
        <a:p>
          <a:r>
            <a:rPr lang="tr-TR" b="1"/>
            <a:t>Call-by-Reference</a:t>
          </a:r>
          <a:r>
            <a:rPr lang="tr-TR"/>
            <a:t>: The </a:t>
          </a:r>
          <a:r>
            <a:rPr lang="tr-TR" i="1"/>
            <a:t>reference</a:t>
          </a:r>
          <a:r>
            <a:rPr lang="tr-TR"/>
            <a:t> to that variable is passed to the function. That gives the function a way to change the contents of the variable.</a:t>
          </a:r>
          <a:endParaRPr lang="en-US"/>
        </a:p>
      </dgm:t>
    </dgm:pt>
    <dgm:pt modelId="{40397DE2-7977-444D-8AFD-7F457695A610}" type="parTrans" cxnId="{7AA71814-E8D0-45F4-A479-8739DD03B227}">
      <dgm:prSet/>
      <dgm:spPr/>
      <dgm:t>
        <a:bodyPr/>
        <a:lstStyle/>
        <a:p>
          <a:endParaRPr lang="en-US"/>
        </a:p>
      </dgm:t>
    </dgm:pt>
    <dgm:pt modelId="{8F6108B9-ABE7-4E3A-8B0C-A8485D1D69F4}" type="sibTrans" cxnId="{7AA71814-E8D0-45F4-A479-8739DD03B227}">
      <dgm:prSet/>
      <dgm:spPr/>
      <dgm:t>
        <a:bodyPr/>
        <a:lstStyle/>
        <a:p>
          <a:endParaRPr lang="en-US"/>
        </a:p>
      </dgm:t>
    </dgm:pt>
    <dgm:pt modelId="{250C3F5A-54A3-4C6C-ACA1-1465304DEC6C}" type="pres">
      <dgm:prSet presAssocID="{39B338E5-6EA9-4B28-9B7E-034F8FCC002D}" presName="vert0" presStyleCnt="0">
        <dgm:presLayoutVars>
          <dgm:dir/>
          <dgm:animOne val="branch"/>
          <dgm:animLvl val="lvl"/>
        </dgm:presLayoutVars>
      </dgm:prSet>
      <dgm:spPr/>
    </dgm:pt>
    <dgm:pt modelId="{0BDC4FE2-8948-4FC7-BA4F-DA3CEC0F81CE}" type="pres">
      <dgm:prSet presAssocID="{35676609-781F-4399-89B1-A4B5CAFEBA58}" presName="thickLine" presStyleLbl="alignNode1" presStyleIdx="0" presStyleCnt="2"/>
      <dgm:spPr/>
    </dgm:pt>
    <dgm:pt modelId="{55559CA3-57B8-49D5-A0B0-F5530C62C16A}" type="pres">
      <dgm:prSet presAssocID="{35676609-781F-4399-89B1-A4B5CAFEBA58}" presName="horz1" presStyleCnt="0"/>
      <dgm:spPr/>
    </dgm:pt>
    <dgm:pt modelId="{74C35921-D13E-4970-8A21-9C453C8D9FF1}" type="pres">
      <dgm:prSet presAssocID="{35676609-781F-4399-89B1-A4B5CAFEBA58}" presName="tx1" presStyleLbl="revTx" presStyleIdx="0" presStyleCnt="2"/>
      <dgm:spPr/>
    </dgm:pt>
    <dgm:pt modelId="{193D630B-04A6-44A7-990D-4388A3FF73D0}" type="pres">
      <dgm:prSet presAssocID="{35676609-781F-4399-89B1-A4B5CAFEBA58}" presName="vert1" presStyleCnt="0"/>
      <dgm:spPr/>
    </dgm:pt>
    <dgm:pt modelId="{3A741D44-78A9-458E-9BC9-FB11BA2ABF48}" type="pres">
      <dgm:prSet presAssocID="{577F8E3B-D738-4403-A68B-236F0BD2872D}" presName="thickLine" presStyleLbl="alignNode1" presStyleIdx="1" presStyleCnt="2"/>
      <dgm:spPr/>
    </dgm:pt>
    <dgm:pt modelId="{D7F9B49B-FB07-467D-9745-A1AC57AC81C4}" type="pres">
      <dgm:prSet presAssocID="{577F8E3B-D738-4403-A68B-236F0BD2872D}" presName="horz1" presStyleCnt="0"/>
      <dgm:spPr/>
    </dgm:pt>
    <dgm:pt modelId="{D6C22940-1A43-4C3F-831A-088D801ECFEE}" type="pres">
      <dgm:prSet presAssocID="{577F8E3B-D738-4403-A68B-236F0BD2872D}" presName="tx1" presStyleLbl="revTx" presStyleIdx="1" presStyleCnt="2"/>
      <dgm:spPr/>
    </dgm:pt>
    <dgm:pt modelId="{DC0E6A51-2E62-4BED-8058-B002290B758F}" type="pres">
      <dgm:prSet presAssocID="{577F8E3B-D738-4403-A68B-236F0BD2872D}" presName="vert1" presStyleCnt="0"/>
      <dgm:spPr/>
    </dgm:pt>
  </dgm:ptLst>
  <dgm:cxnLst>
    <dgm:cxn modelId="{7AA71814-E8D0-45F4-A479-8739DD03B227}" srcId="{39B338E5-6EA9-4B28-9B7E-034F8FCC002D}" destId="{577F8E3B-D738-4403-A68B-236F0BD2872D}" srcOrd="1" destOrd="0" parTransId="{40397DE2-7977-444D-8AFD-7F457695A610}" sibTransId="{8F6108B9-ABE7-4E3A-8B0C-A8485D1D69F4}"/>
    <dgm:cxn modelId="{0150A05C-E0F6-44B5-A84D-5CBF8C2D5956}" type="presOf" srcId="{35676609-781F-4399-89B1-A4B5CAFEBA58}" destId="{74C35921-D13E-4970-8A21-9C453C8D9FF1}" srcOrd="0" destOrd="0" presId="urn:microsoft.com/office/officeart/2008/layout/LinedList"/>
    <dgm:cxn modelId="{B99BDDA1-EE7F-4A3A-AF80-E99E24924BA3}" srcId="{39B338E5-6EA9-4B28-9B7E-034F8FCC002D}" destId="{35676609-781F-4399-89B1-A4B5CAFEBA58}" srcOrd="0" destOrd="0" parTransId="{42273188-23D6-4B87-ACCC-B5B35DF30CB0}" sibTransId="{0DBB32D9-B4A7-4AA3-B12C-06E1FC854595}"/>
    <dgm:cxn modelId="{54BB63AF-5F87-46BC-B2B3-8B069E794F7B}" type="presOf" srcId="{39B338E5-6EA9-4B28-9B7E-034F8FCC002D}" destId="{250C3F5A-54A3-4C6C-ACA1-1465304DEC6C}" srcOrd="0" destOrd="0" presId="urn:microsoft.com/office/officeart/2008/layout/LinedList"/>
    <dgm:cxn modelId="{733C54FD-3C30-492C-B36E-24CD884ECE58}" type="presOf" srcId="{577F8E3B-D738-4403-A68B-236F0BD2872D}" destId="{D6C22940-1A43-4C3F-831A-088D801ECFEE}" srcOrd="0" destOrd="0" presId="urn:microsoft.com/office/officeart/2008/layout/LinedList"/>
    <dgm:cxn modelId="{5351A712-F86C-41A7-9484-758F0311FD9D}" type="presParOf" srcId="{250C3F5A-54A3-4C6C-ACA1-1465304DEC6C}" destId="{0BDC4FE2-8948-4FC7-BA4F-DA3CEC0F81CE}" srcOrd="0" destOrd="0" presId="urn:microsoft.com/office/officeart/2008/layout/LinedList"/>
    <dgm:cxn modelId="{9EBCF2D8-5161-4113-99E2-26BE9FFB6506}" type="presParOf" srcId="{250C3F5A-54A3-4C6C-ACA1-1465304DEC6C}" destId="{55559CA3-57B8-49D5-A0B0-F5530C62C16A}" srcOrd="1" destOrd="0" presId="urn:microsoft.com/office/officeart/2008/layout/LinedList"/>
    <dgm:cxn modelId="{E5FFB4A9-77C1-4841-818C-EC498B2D0FD3}" type="presParOf" srcId="{55559CA3-57B8-49D5-A0B0-F5530C62C16A}" destId="{74C35921-D13E-4970-8A21-9C453C8D9FF1}" srcOrd="0" destOrd="0" presId="urn:microsoft.com/office/officeart/2008/layout/LinedList"/>
    <dgm:cxn modelId="{CB7D3562-EBAA-47B0-9773-8AC821BF97E5}" type="presParOf" srcId="{55559CA3-57B8-49D5-A0B0-F5530C62C16A}" destId="{193D630B-04A6-44A7-990D-4388A3FF73D0}" srcOrd="1" destOrd="0" presId="urn:microsoft.com/office/officeart/2008/layout/LinedList"/>
    <dgm:cxn modelId="{9A11D5AE-6BC3-4BB5-998F-FEAC7FB498A1}" type="presParOf" srcId="{250C3F5A-54A3-4C6C-ACA1-1465304DEC6C}" destId="{3A741D44-78A9-458E-9BC9-FB11BA2ABF48}" srcOrd="2" destOrd="0" presId="urn:microsoft.com/office/officeart/2008/layout/LinedList"/>
    <dgm:cxn modelId="{17D26778-2E60-4064-8F89-3B0C116A527C}" type="presParOf" srcId="{250C3F5A-54A3-4C6C-ACA1-1465304DEC6C}" destId="{D7F9B49B-FB07-467D-9745-A1AC57AC81C4}" srcOrd="3" destOrd="0" presId="urn:microsoft.com/office/officeart/2008/layout/LinedList"/>
    <dgm:cxn modelId="{1419F0C5-A770-4C78-8DA0-C5B9B0E3B006}" type="presParOf" srcId="{D7F9B49B-FB07-467D-9745-A1AC57AC81C4}" destId="{D6C22940-1A43-4C3F-831A-088D801ECFEE}" srcOrd="0" destOrd="0" presId="urn:microsoft.com/office/officeart/2008/layout/LinedList"/>
    <dgm:cxn modelId="{443FE34D-054A-4124-A0C3-7CF1DB5942B9}" type="presParOf" srcId="{D7F9B49B-FB07-467D-9745-A1AC57AC81C4}" destId="{DC0E6A51-2E62-4BED-8058-B002290B75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6D571-CFCF-4730-AF67-496CFFA82D5E}">
      <dsp:nvSpPr>
        <dsp:cNvPr id="0" name=""/>
        <dsp:cNvSpPr/>
      </dsp:nvSpPr>
      <dsp:spPr>
        <a:xfrm>
          <a:off x="0" y="0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Introduction</a:t>
          </a:r>
          <a:endParaRPr lang="en-US" sz="2800" kern="1200" err="1"/>
        </a:p>
      </dsp:txBody>
      <dsp:txXfrm>
        <a:off x="18525" y="18525"/>
        <a:ext cx="6945023" cy="595424"/>
      </dsp:txXfrm>
    </dsp:sp>
    <dsp:sp modelId="{F3658697-F1E7-41DB-8101-3B6B8ACAB3BA}">
      <dsp:nvSpPr>
        <dsp:cNvPr id="0" name=""/>
        <dsp:cNvSpPr/>
      </dsp:nvSpPr>
      <dsp:spPr>
        <a:xfrm>
          <a:off x="643280" y="74746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Definitions</a:t>
          </a:r>
          <a:endParaRPr lang="en-US" sz="2800" kern="1200" err="1"/>
        </a:p>
      </dsp:txBody>
      <dsp:txXfrm>
        <a:off x="661805" y="765994"/>
        <a:ext cx="6589519" cy="595424"/>
      </dsp:txXfrm>
    </dsp:sp>
    <dsp:sp modelId="{7718985D-44BC-4DD2-97BE-10AA4F18478D}">
      <dsp:nvSpPr>
        <dsp:cNvPr id="0" name=""/>
        <dsp:cNvSpPr/>
      </dsp:nvSpPr>
      <dsp:spPr>
        <a:xfrm>
          <a:off x="1276959" y="149493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>
              <a:latin typeface="Garamond" panose="02020404030301010803"/>
            </a:rPr>
            <a:t> </a:t>
          </a:r>
          <a:r>
            <a:rPr lang="tr-TR" sz="2800" kern="1200" err="1">
              <a:latin typeface="Garamond" panose="02020404030301010803"/>
            </a:rPr>
            <a:t>Why</a:t>
          </a:r>
          <a:r>
            <a:rPr lang="tr-TR" sz="2800" kern="1200">
              <a:latin typeface="Garamond" panose="02020404030301010803"/>
            </a:rPr>
            <a:t> Java is </a:t>
          </a:r>
          <a:r>
            <a:rPr lang="tr-TR" sz="2800" kern="1200" err="1">
              <a:latin typeface="Garamond" panose="02020404030301010803"/>
            </a:rPr>
            <a:t>Pass</a:t>
          </a:r>
          <a:r>
            <a:rPr lang="tr-TR" sz="2800" kern="1200">
              <a:latin typeface="Garamond" panose="02020404030301010803"/>
            </a:rPr>
            <a:t>-</a:t>
          </a:r>
          <a:r>
            <a:rPr lang="tr-TR" sz="2800" kern="1200" err="1">
              <a:latin typeface="Garamond" panose="02020404030301010803"/>
            </a:rPr>
            <a:t>by</a:t>
          </a:r>
          <a:r>
            <a:rPr lang="tr-TR" sz="2800" kern="1200">
              <a:latin typeface="Garamond" panose="02020404030301010803"/>
            </a:rPr>
            <a:t>-Value ?</a:t>
          </a:r>
          <a:endParaRPr lang="tr-TR" sz="2800" kern="1200"/>
        </a:p>
      </dsp:txBody>
      <dsp:txXfrm>
        <a:off x="1295484" y="1513464"/>
        <a:ext cx="6599120" cy="595424"/>
      </dsp:txXfrm>
    </dsp:sp>
    <dsp:sp modelId="{CB61C158-23B2-4B3E-84C6-05E378A08763}">
      <dsp:nvSpPr>
        <dsp:cNvPr id="0" name=""/>
        <dsp:cNvSpPr/>
      </dsp:nvSpPr>
      <dsp:spPr>
        <a:xfrm>
          <a:off x="1920239" y="2242408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Examples</a:t>
          </a:r>
          <a:endParaRPr lang="en-US" sz="2800" kern="1200" err="1"/>
        </a:p>
      </dsp:txBody>
      <dsp:txXfrm>
        <a:off x="1938764" y="2260933"/>
        <a:ext cx="6589519" cy="595424"/>
      </dsp:txXfrm>
    </dsp:sp>
    <dsp:sp modelId="{CC2B430D-1F60-4438-95CB-8AB19544CFE9}">
      <dsp:nvSpPr>
        <dsp:cNvPr id="0" name=""/>
        <dsp:cNvSpPr/>
      </dsp:nvSpPr>
      <dsp:spPr>
        <a:xfrm>
          <a:off x="7269849" y="48441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2348" y="484417"/>
        <a:ext cx="226110" cy="309359"/>
      </dsp:txXfrm>
    </dsp:sp>
    <dsp:sp modelId="{654E43B9-1199-48AC-A60E-DDCFA5D04AF7}">
      <dsp:nvSpPr>
        <dsp:cNvPr id="0" name=""/>
        <dsp:cNvSpPr/>
      </dsp:nvSpPr>
      <dsp:spPr>
        <a:xfrm>
          <a:off x="7913129" y="123188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05628" y="1231887"/>
        <a:ext cx="226110" cy="309359"/>
      </dsp:txXfrm>
    </dsp:sp>
    <dsp:sp modelId="{E9934215-8337-4EF8-8CB4-82F7E1EFF572}">
      <dsp:nvSpPr>
        <dsp:cNvPr id="0" name=""/>
        <dsp:cNvSpPr/>
      </dsp:nvSpPr>
      <dsp:spPr>
        <a:xfrm>
          <a:off x="8546808" y="1979356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39307" y="1979356"/>
        <a:ext cx="226110" cy="309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C4FE2-8948-4FC7-BA4F-DA3CEC0F81CE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C35921-D13E-4970-8A21-9C453C8D9FF1}">
      <dsp:nvSpPr>
        <dsp:cNvPr id="0" name=""/>
        <dsp:cNvSpPr/>
      </dsp:nvSpPr>
      <dsp:spPr>
        <a:xfrm>
          <a:off x="0" y="0"/>
          <a:ext cx="5914209" cy="2624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b="1" kern="1200"/>
            <a:t>Call-by-Value</a:t>
          </a:r>
          <a:r>
            <a:rPr lang="tr-TR" sz="3500" kern="1200"/>
            <a:t>: The </a:t>
          </a:r>
          <a:r>
            <a:rPr lang="tr-TR" sz="3500" i="1" kern="1200"/>
            <a:t>value</a:t>
          </a:r>
          <a:r>
            <a:rPr lang="tr-TR" sz="3500" kern="1200"/>
            <a:t> of a variable is passed to a function/method.  (frequently by copying the value into a new memory region)</a:t>
          </a:r>
          <a:endParaRPr lang="en-US" sz="3500" kern="1200"/>
        </a:p>
      </dsp:txBody>
      <dsp:txXfrm>
        <a:off x="0" y="0"/>
        <a:ext cx="5914209" cy="2624328"/>
      </dsp:txXfrm>
    </dsp:sp>
    <dsp:sp modelId="{3A741D44-78A9-458E-9BC9-FB11BA2ABF48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22940-1A43-4C3F-831A-088D801ECFEE}">
      <dsp:nvSpPr>
        <dsp:cNvPr id="0" name=""/>
        <dsp:cNvSpPr/>
      </dsp:nvSpPr>
      <dsp:spPr>
        <a:xfrm>
          <a:off x="0" y="2624328"/>
          <a:ext cx="5914209" cy="2624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b="1" kern="1200"/>
            <a:t>Call-by-Reference</a:t>
          </a:r>
          <a:r>
            <a:rPr lang="tr-TR" sz="3500" kern="1200"/>
            <a:t>: The </a:t>
          </a:r>
          <a:r>
            <a:rPr lang="tr-TR" sz="3500" i="1" kern="1200"/>
            <a:t>reference</a:t>
          </a:r>
          <a:r>
            <a:rPr lang="tr-TR" sz="3500" kern="1200"/>
            <a:t> to that variable is passed to the function. That gives the function a way to change the contents of the variable.</a:t>
          </a:r>
          <a:endParaRPr lang="en-US" sz="3500" kern="1200"/>
        </a:p>
      </dsp:txBody>
      <dsp:txXfrm>
        <a:off x="0" y="2624328"/>
        <a:ext cx="5914209" cy="262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8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7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0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4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4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9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000">
                <a:cs typeface="Calibri Light"/>
              </a:rPr>
              <a:t>I</a:t>
            </a:r>
            <a:r>
              <a:rPr lang="tr-TR" sz="5000" noProof="1">
                <a:cs typeface="Calibri Light"/>
              </a:rPr>
              <a:t>s Java Call-by-Value OR Call-by-Reference?</a:t>
            </a:r>
            <a:endParaRPr lang="tr-TR" sz="5000" noProof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tr-TR"/>
              <a:t>Oğuzcan Biçer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05" y="979101"/>
            <a:ext cx="4332604" cy="7233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tr-TR" sz="3200" b="1" noProof="1"/>
              <a:t>Debug(Object as value)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AA44328-8FE2-2E24-1BC0-D83A3AC53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168" y="2196079"/>
            <a:ext cx="3219450" cy="3762375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297F77-DB68-976F-E6C3-31C44948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4379" y="1700410"/>
            <a:ext cx="4127887" cy="3769059"/>
          </a:xfrm>
        </p:spPr>
        <p:txBody>
          <a:bodyPr/>
          <a:lstStyle/>
          <a:p>
            <a:pPr marL="285750" indent="-285750" algn="l">
              <a:buSzPct val="114999"/>
              <a:buChar char="•"/>
            </a:pPr>
            <a:r>
              <a:rPr lang="tr-TR" sz="2400" noProof="1">
                <a:ea typeface="+mn-lt"/>
                <a:cs typeface="+mn-lt"/>
              </a:rPr>
              <a:t>You’re essentially passing the address of the created Dog object to the foo method.</a:t>
            </a:r>
          </a:p>
          <a:p>
            <a:pPr marL="285750" indent="-285750" algn="l">
              <a:buSzPct val="114999"/>
              <a:buChar char="•"/>
            </a:pPr>
            <a:r>
              <a:rPr lang="tr-TR" sz="2400" noProof="1">
                <a:ea typeface="+mn-lt"/>
                <a:cs typeface="+mn-lt"/>
              </a:rPr>
              <a:t>Suppose the Dog object resides at memory address 42. This means we pass 42 to the method.</a:t>
            </a:r>
            <a:endParaRPr lang="tr-TR"/>
          </a:p>
          <a:p>
            <a:pPr marL="285750" indent="-285750" algn="l">
              <a:buSzPct val="114999"/>
              <a:buChar char="•"/>
            </a:pPr>
            <a:endParaRPr lang="tr-TR" sz="2400" noProof="1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tr-TR" sz="2400" noProof="1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91C5985-4730-538F-F0D8-A1BCEDB9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13" y="1059000"/>
            <a:ext cx="5488042" cy="11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8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05" y="979101"/>
            <a:ext cx="4332604" cy="723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200" b="1" noProof="1">
                <a:ea typeface="+mj-lt"/>
                <a:cs typeface="+mj-lt"/>
              </a:rPr>
              <a:t>Line AAA</a:t>
            </a:r>
            <a:endParaRPr lang="en-US" sz="3200" b="1" noProof="1">
              <a:ea typeface="+mj-lt"/>
              <a:cs typeface="+mj-lt"/>
            </a:endParaRPr>
          </a:p>
          <a:p>
            <a:pPr algn="l"/>
            <a:endParaRPr lang="tr-TR" sz="3200" b="1" noProof="1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297F77-DB68-976F-E6C3-31C44948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006" y="1700410"/>
            <a:ext cx="4116514" cy="3769059"/>
          </a:xfrm>
        </p:spPr>
        <p:txBody>
          <a:bodyPr/>
          <a:lstStyle/>
          <a:p>
            <a:pPr marL="285750" indent="-285750" algn="l">
              <a:buSzPct val="114999"/>
              <a:buChar char="•"/>
            </a:pPr>
            <a:r>
              <a:rPr lang="tr-TR" sz="2400" noProof="1">
                <a:ea typeface="+mn-lt"/>
                <a:cs typeface="+mn-lt"/>
              </a:rPr>
              <a:t>the parameter </a:t>
            </a:r>
            <a:r>
              <a:rPr lang="tr-TR" sz="2400" noProof="1">
                <a:latin typeface="Consolas"/>
                <a:ea typeface="+mn-lt"/>
                <a:cs typeface="+mn-lt"/>
              </a:rPr>
              <a:t>someDog</a:t>
            </a:r>
            <a:r>
              <a:rPr lang="tr-TR" sz="2400" noProof="1">
                <a:ea typeface="+mn-lt"/>
                <a:cs typeface="+mn-lt"/>
              </a:rPr>
              <a:t> is set to the value 42</a:t>
            </a:r>
            <a:endParaRPr lang="tr-TR">
              <a:ea typeface="+mn-lt"/>
              <a:cs typeface="+mn-lt"/>
            </a:endParaRPr>
          </a:p>
        </p:txBody>
      </p:sp>
      <p:pic>
        <p:nvPicPr>
          <p:cNvPr id="9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936EC-A9B9-922F-94BB-C2C78460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19" y="1807127"/>
            <a:ext cx="5487714" cy="1890876"/>
          </a:xfrm>
          <a:prstGeom prst="rect">
            <a:avLst/>
          </a:prstGeom>
        </p:spPr>
      </p:pic>
      <p:pic>
        <p:nvPicPr>
          <p:cNvPr id="13" name="Resim 13">
            <a:extLst>
              <a:ext uri="{FF2B5EF4-FFF2-40B4-BE49-F238E27FC236}">
                <a16:creationId xmlns:a16="http://schemas.microsoft.com/office/drawing/2014/main" id="{656901A5-BF8D-03DF-1337-B70E2ACD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7797" y="3627145"/>
            <a:ext cx="5314950" cy="2238375"/>
          </a:xfrm>
        </p:spPr>
      </p:pic>
      <p:pic>
        <p:nvPicPr>
          <p:cNvPr id="1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BBF21F-BC64-59AC-5E1F-8B30733E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79" y="672313"/>
            <a:ext cx="5488042" cy="11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05" y="979101"/>
            <a:ext cx="4332604" cy="723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200" b="1" noProof="1">
                <a:ea typeface="+mj-lt"/>
                <a:cs typeface="+mj-lt"/>
              </a:rPr>
              <a:t>Line BBB</a:t>
            </a:r>
            <a:endParaRPr lang="en-US" sz="3200" b="1" noProof="1">
              <a:ea typeface="+mj-lt"/>
              <a:cs typeface="+mj-lt"/>
            </a:endParaRPr>
          </a:p>
          <a:p>
            <a:pPr algn="l"/>
            <a:endParaRPr lang="tr-TR" sz="3200" b="1" noProof="1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297F77-DB68-976F-E6C3-31C44948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006" y="1700410"/>
            <a:ext cx="4116514" cy="3769059"/>
          </a:xfrm>
        </p:spPr>
        <p:txBody>
          <a:bodyPr/>
          <a:lstStyle/>
          <a:p>
            <a:pPr algn="l">
              <a:buSzPct val="114999"/>
              <a:buChar char="•"/>
            </a:pPr>
            <a:r>
              <a:rPr lang="tr-TR" sz="2400" noProof="1">
                <a:latin typeface="Consolas"/>
                <a:ea typeface="+mn-lt"/>
                <a:cs typeface="+mn-lt"/>
              </a:rPr>
              <a:t>someDog</a:t>
            </a:r>
            <a:r>
              <a:rPr lang="tr-TR" sz="2400" noProof="1">
                <a:ea typeface="+mn-lt"/>
                <a:cs typeface="+mn-lt"/>
              </a:rPr>
              <a:t> is followed to the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it points to (the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object at address 42)</a:t>
            </a:r>
            <a:endParaRPr lang="tr-TR">
              <a:ea typeface="+mn-lt"/>
              <a:cs typeface="+mn-lt"/>
            </a:endParaRPr>
          </a:p>
          <a:p>
            <a:pPr algn="l">
              <a:buChar char="•"/>
            </a:pPr>
            <a:r>
              <a:rPr lang="tr-TR" sz="2400" noProof="1">
                <a:ea typeface="+mn-lt"/>
                <a:cs typeface="+mn-lt"/>
              </a:rPr>
              <a:t>that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(the one at address 42) is asked to change his name to “Max”</a:t>
            </a:r>
            <a:endParaRPr lang="tr-TR"/>
          </a:p>
          <a:p>
            <a:pPr marL="285750" indent="-285750" algn="l">
              <a:buSzPct val="114999"/>
              <a:buChar char="•"/>
            </a:pPr>
            <a:endParaRPr lang="tr-TR" sz="2400" noProof="1">
              <a:ea typeface="+mn-lt"/>
              <a:cs typeface="+mn-lt"/>
            </a:endParaRPr>
          </a:p>
        </p:txBody>
      </p:sp>
      <p:pic>
        <p:nvPicPr>
          <p:cNvPr id="9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936EC-A9B9-922F-94BB-C2C78460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19" y="1807127"/>
            <a:ext cx="5487714" cy="1890876"/>
          </a:xfrm>
          <a:prstGeom prst="rect">
            <a:avLst/>
          </a:prstGeom>
        </p:spPr>
      </p:pic>
      <p:pic>
        <p:nvPicPr>
          <p:cNvPr id="1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BBF21F-BC64-59AC-5E1F-8B30733E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79" y="672313"/>
            <a:ext cx="5488042" cy="1133146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964018A0-3BF4-878E-F33C-DBEF825C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50944" y="3700247"/>
            <a:ext cx="5295900" cy="2209800"/>
          </a:xfrm>
        </p:spPr>
      </p:pic>
    </p:spTree>
    <p:extLst>
      <p:ext uri="{BB962C8B-B14F-4D97-AF65-F5344CB8AC3E}">
        <p14:creationId xmlns:p14="http://schemas.microsoft.com/office/powerpoint/2010/main" val="22540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05" y="979101"/>
            <a:ext cx="4332604" cy="723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200" b="1" noProof="1">
                <a:ea typeface="+mj-lt"/>
                <a:cs typeface="+mj-lt"/>
              </a:rPr>
              <a:t>Line CCC</a:t>
            </a:r>
            <a:endParaRPr lang="en-US" sz="3200" b="1" noProof="1">
              <a:ea typeface="+mj-lt"/>
              <a:cs typeface="+mj-lt"/>
            </a:endParaRPr>
          </a:p>
          <a:p>
            <a:pPr algn="l"/>
            <a:endParaRPr lang="tr-TR" sz="3200" b="1" noProof="1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297F77-DB68-976F-E6C3-31C44948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006" y="1700410"/>
            <a:ext cx="4116514" cy="3769059"/>
          </a:xfrm>
        </p:spPr>
        <p:txBody>
          <a:bodyPr/>
          <a:lstStyle/>
          <a:p>
            <a:pPr algn="l">
              <a:buSzPct val="114999"/>
              <a:buChar char="•"/>
            </a:pPr>
            <a:r>
              <a:rPr lang="tr-TR" sz="2400" noProof="1">
                <a:ea typeface="+mn-lt"/>
                <a:cs typeface="+mn-lt"/>
              </a:rPr>
              <a:t>a new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is created. Let’s say he’s at address 74.</a:t>
            </a:r>
            <a:endParaRPr lang="tr-TR">
              <a:ea typeface="+mn-lt"/>
              <a:cs typeface="+mn-lt"/>
            </a:endParaRPr>
          </a:p>
          <a:p>
            <a:pPr algn="l">
              <a:buChar char="•"/>
            </a:pPr>
            <a:endParaRPr lang="tr-TR" sz="2400" noProof="1">
              <a:ea typeface="+mn-lt"/>
              <a:cs typeface="+mn-lt"/>
            </a:endParaRPr>
          </a:p>
          <a:p>
            <a:pPr algn="l">
              <a:buSzPct val="114999"/>
              <a:buChar char="•"/>
            </a:pPr>
            <a:r>
              <a:rPr lang="tr-TR" sz="2400" noProof="1">
                <a:ea typeface="+mn-lt"/>
                <a:cs typeface="+mn-lt"/>
              </a:rPr>
              <a:t>we assign the parameter </a:t>
            </a:r>
            <a:r>
              <a:rPr lang="tr-TR" sz="2400" noProof="1">
                <a:latin typeface="Consolas"/>
                <a:ea typeface="+mn-lt"/>
                <a:cs typeface="+mn-lt"/>
              </a:rPr>
              <a:t>someDog</a:t>
            </a:r>
            <a:r>
              <a:rPr lang="tr-TR" sz="2400" noProof="1">
                <a:ea typeface="+mn-lt"/>
                <a:cs typeface="+mn-lt"/>
              </a:rPr>
              <a:t> to that address, 74</a:t>
            </a:r>
            <a:endParaRPr lang="tr-TR"/>
          </a:p>
          <a:p>
            <a:pPr algn="l">
              <a:buSzPct val="114999"/>
              <a:buChar char="•"/>
            </a:pPr>
            <a:endParaRPr lang="tr-TR" sz="2400" noProof="1">
              <a:ea typeface="+mn-lt"/>
              <a:cs typeface="+mn-lt"/>
            </a:endParaRPr>
          </a:p>
        </p:txBody>
      </p:sp>
      <p:pic>
        <p:nvPicPr>
          <p:cNvPr id="9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936EC-A9B9-922F-94BB-C2C78460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19" y="1807127"/>
            <a:ext cx="5487714" cy="1890876"/>
          </a:xfrm>
          <a:prstGeom prst="rect">
            <a:avLst/>
          </a:prstGeom>
        </p:spPr>
      </p:pic>
      <p:pic>
        <p:nvPicPr>
          <p:cNvPr id="1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BBF21F-BC64-59AC-5E1F-8B30733E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79" y="672313"/>
            <a:ext cx="5488042" cy="1133146"/>
          </a:xfrm>
          <a:prstGeom prst="rect">
            <a:avLst/>
          </a:prstGeom>
        </p:spPr>
      </p:pic>
      <p:pic>
        <p:nvPicPr>
          <p:cNvPr id="7" name="Resim 7">
            <a:extLst>
              <a:ext uri="{FF2B5EF4-FFF2-40B4-BE49-F238E27FC236}">
                <a16:creationId xmlns:a16="http://schemas.microsoft.com/office/drawing/2014/main" id="{33CC025D-F8EB-DE76-61A6-2E224FBD2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2944" y="3991174"/>
            <a:ext cx="10461879" cy="2015614"/>
          </a:xfrm>
        </p:spPr>
      </p:pic>
    </p:spTree>
    <p:extLst>
      <p:ext uri="{BB962C8B-B14F-4D97-AF65-F5344CB8AC3E}">
        <p14:creationId xmlns:p14="http://schemas.microsoft.com/office/powerpoint/2010/main" val="423724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05" y="979101"/>
            <a:ext cx="4332604" cy="723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200" b="1" noProof="1">
                <a:ea typeface="+mj-lt"/>
                <a:cs typeface="+mj-lt"/>
              </a:rPr>
              <a:t>Line DDD</a:t>
            </a:r>
            <a:endParaRPr lang="en-US" sz="3200" b="1" noProof="1">
              <a:ea typeface="+mj-lt"/>
              <a:cs typeface="+mj-lt"/>
            </a:endParaRPr>
          </a:p>
          <a:p>
            <a:pPr algn="l"/>
            <a:endParaRPr lang="tr-TR" sz="3200" b="1" noProof="1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297F77-DB68-976F-E6C3-31C44948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006" y="1700410"/>
            <a:ext cx="4116514" cy="3769059"/>
          </a:xfrm>
        </p:spPr>
        <p:txBody>
          <a:bodyPr/>
          <a:lstStyle/>
          <a:p>
            <a:pPr algn="l">
              <a:buSzPct val="114999"/>
              <a:buChar char="•"/>
            </a:pPr>
            <a:r>
              <a:rPr lang="tr-TR" sz="2400" noProof="1">
                <a:latin typeface="Consolas"/>
                <a:ea typeface="+mn-lt"/>
                <a:cs typeface="+mn-lt"/>
              </a:rPr>
              <a:t>someDog</a:t>
            </a:r>
            <a:r>
              <a:rPr lang="tr-TR" sz="2400" noProof="1">
                <a:ea typeface="+mn-lt"/>
                <a:cs typeface="+mn-lt"/>
              </a:rPr>
              <a:t> is followed to the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it points to (the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object at address 74)</a:t>
            </a:r>
            <a:endParaRPr lang="tr-TR">
              <a:ea typeface="+mn-lt"/>
              <a:cs typeface="+mn-lt"/>
            </a:endParaRPr>
          </a:p>
          <a:p>
            <a:pPr algn="l">
              <a:buChar char="•"/>
            </a:pPr>
            <a:r>
              <a:rPr lang="tr-TR" sz="2400" noProof="1">
                <a:ea typeface="+mn-lt"/>
                <a:cs typeface="+mn-lt"/>
              </a:rPr>
              <a:t>that </a:t>
            </a:r>
            <a:r>
              <a:rPr lang="tr-TR" sz="2400" noProof="1">
                <a:latin typeface="Consolas"/>
                <a:ea typeface="+mn-lt"/>
                <a:cs typeface="+mn-lt"/>
              </a:rPr>
              <a:t>Dog</a:t>
            </a:r>
            <a:r>
              <a:rPr lang="tr-TR" sz="2400" noProof="1">
                <a:ea typeface="+mn-lt"/>
                <a:cs typeface="+mn-lt"/>
              </a:rPr>
              <a:t> (the one at address 74) is asked to change his name to “Rowlf”</a:t>
            </a:r>
            <a:endParaRPr lang="tr-TR"/>
          </a:p>
          <a:p>
            <a:pPr algn="l">
              <a:buSzPct val="114999"/>
              <a:buChar char="•"/>
            </a:pPr>
            <a:endParaRPr lang="tr-TR" sz="2400" noProof="1">
              <a:ea typeface="+mn-lt"/>
              <a:cs typeface="+mn-lt"/>
            </a:endParaRPr>
          </a:p>
        </p:txBody>
      </p:sp>
      <p:pic>
        <p:nvPicPr>
          <p:cNvPr id="9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936EC-A9B9-922F-94BB-C2C78460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19" y="1807127"/>
            <a:ext cx="5487714" cy="1890876"/>
          </a:xfrm>
          <a:prstGeom prst="rect">
            <a:avLst/>
          </a:prstGeom>
        </p:spPr>
      </p:pic>
      <p:pic>
        <p:nvPicPr>
          <p:cNvPr id="1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BBF21F-BC64-59AC-5E1F-8B30733E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79" y="672313"/>
            <a:ext cx="5488042" cy="1133146"/>
          </a:xfrm>
          <a:prstGeom prst="rect">
            <a:avLst/>
          </a:prstGeom>
        </p:spPr>
      </p:pic>
      <p:pic>
        <p:nvPicPr>
          <p:cNvPr id="6" name="Resim 7">
            <a:extLst>
              <a:ext uri="{FF2B5EF4-FFF2-40B4-BE49-F238E27FC236}">
                <a16:creationId xmlns:a16="http://schemas.microsoft.com/office/drawing/2014/main" id="{D9F4EEE6-4507-A7D9-B886-74AA4876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2944" y="4176307"/>
            <a:ext cx="10435603" cy="1894968"/>
          </a:xfrm>
        </p:spPr>
      </p:pic>
    </p:spTree>
    <p:extLst>
      <p:ext uri="{BB962C8B-B14F-4D97-AF65-F5344CB8AC3E}">
        <p14:creationId xmlns:p14="http://schemas.microsoft.com/office/powerpoint/2010/main" val="19524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33913-D06C-5A6C-9C83-F319477106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4746" y="990861"/>
            <a:ext cx="4332288" cy="722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200" b="1" noProof="1">
                <a:ea typeface="+mj-lt"/>
                <a:cs typeface="+mj-lt"/>
              </a:rPr>
              <a:t>Did myDog change ?</a:t>
            </a:r>
            <a:endParaRPr lang="en-US" sz="3200" b="1" noProof="1">
              <a:ea typeface="+mj-lt"/>
              <a:cs typeface="+mj-lt"/>
            </a:endParaRPr>
          </a:p>
          <a:p>
            <a:endParaRPr lang="tr-TR" sz="3200" b="1" noProof="1">
              <a:ea typeface="+mj-lt"/>
              <a:cs typeface="+mj-lt"/>
            </a:endParaRPr>
          </a:p>
        </p:txBody>
      </p:sp>
      <p:pic>
        <p:nvPicPr>
          <p:cNvPr id="6" name="Resim 7">
            <a:extLst>
              <a:ext uri="{FF2B5EF4-FFF2-40B4-BE49-F238E27FC236}">
                <a16:creationId xmlns:a16="http://schemas.microsoft.com/office/drawing/2014/main" id="{D9F4EEE6-4507-A7D9-B886-74AA48767F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0239" y="4176713"/>
            <a:ext cx="10434638" cy="1893887"/>
          </a:xfrm>
        </p:spPr>
      </p:pic>
      <p:pic>
        <p:nvPicPr>
          <p:cNvPr id="9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936EC-A9B9-922F-94BB-C2C78460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19" y="1807127"/>
            <a:ext cx="5487714" cy="1890876"/>
          </a:xfrm>
          <a:prstGeom prst="rect">
            <a:avLst/>
          </a:prstGeom>
        </p:spPr>
      </p:pic>
      <p:pic>
        <p:nvPicPr>
          <p:cNvPr id="1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BBF21F-BC64-59AC-5E1F-8B30733E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79" y="672313"/>
            <a:ext cx="5488042" cy="113314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A5ADBD8-F905-F137-14D3-324AB8D60FFA}"/>
              </a:ext>
            </a:extLst>
          </p:cNvPr>
          <p:cNvSpPr txBox="1"/>
          <p:nvPr/>
        </p:nvSpPr>
        <p:spPr>
          <a:xfrm>
            <a:off x="947762" y="1812119"/>
            <a:ext cx="401371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2400" noProof="1">
                <a:latin typeface="Consolas"/>
              </a:rPr>
              <a:t>myDog</a:t>
            </a:r>
            <a:r>
              <a:rPr lang="tr-TR" sz="2400" noProof="1">
                <a:ea typeface="+mn-lt"/>
                <a:cs typeface="+mn-lt"/>
              </a:rPr>
              <a:t> is a pointer, and not an actual </a:t>
            </a:r>
            <a:r>
              <a:rPr lang="tr-TR" sz="2400" noProof="1">
                <a:latin typeface="Consolas"/>
              </a:rPr>
              <a:t>Dog</a:t>
            </a:r>
            <a:r>
              <a:rPr lang="tr-TR" sz="2400" noProof="1">
                <a:ea typeface="+mn-lt"/>
                <a:cs typeface="+mn-lt"/>
              </a:rPr>
              <a:t>, the answer is </a:t>
            </a:r>
            <a:r>
              <a:rPr lang="tr-TR" sz="2400" b="1" i="1" noProof="1">
                <a:ea typeface="+mn-lt"/>
                <a:cs typeface="+mn-lt"/>
              </a:rPr>
              <a:t>NO</a:t>
            </a:r>
            <a:r>
              <a:rPr lang="tr-TR" sz="2400" noProof="1">
                <a:ea typeface="+mn-lt"/>
                <a:cs typeface="+mn-lt"/>
              </a:rPr>
              <a:t>. </a:t>
            </a:r>
            <a:r>
              <a:rPr lang="tr-TR" sz="2400" noProof="1">
                <a:latin typeface="Consolas"/>
              </a:rPr>
              <a:t>myDog</a:t>
            </a:r>
            <a:r>
              <a:rPr lang="tr-TR" sz="2400" noProof="1">
                <a:ea typeface="+mn-lt"/>
                <a:cs typeface="+mn-lt"/>
              </a:rPr>
              <a:t> still has the value 42; it’s still pointing to the original </a:t>
            </a:r>
            <a:r>
              <a:rPr lang="tr-TR" sz="2400" noProof="1">
                <a:latin typeface="Consolas"/>
              </a:rPr>
              <a:t>Dog</a:t>
            </a:r>
            <a:r>
              <a:rPr lang="tr-TR" sz="2400" noProof="1">
                <a:ea typeface="+mn-lt"/>
                <a:cs typeface="+mn-lt"/>
              </a:rPr>
              <a:t>.</a:t>
            </a:r>
            <a:endParaRPr lang="tr-TR" sz="2400" noProof="1"/>
          </a:p>
        </p:txBody>
      </p:sp>
    </p:spTree>
    <p:extLst>
      <p:ext uri="{BB962C8B-B14F-4D97-AF65-F5344CB8AC3E}">
        <p14:creationId xmlns:p14="http://schemas.microsoft.com/office/powerpoint/2010/main" val="59202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46C241-EB2E-7D81-AE14-B05FE850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/>
              <a:t>Passing Object Reference By Value</a:t>
            </a:r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ADC200E2-A8B2-2EC8-2A82-E3362443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04" y="2818266"/>
            <a:ext cx="10560503" cy="2556782"/>
          </a:xfrm>
        </p:spPr>
      </p:pic>
    </p:spTree>
    <p:extLst>
      <p:ext uri="{BB962C8B-B14F-4D97-AF65-F5344CB8AC3E}">
        <p14:creationId xmlns:p14="http://schemas.microsoft.com/office/powerpoint/2010/main" val="260171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A2EB6-9959-B860-5404-4BA0191B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noProof="1"/>
              <a:t>Pass-by-Reference </a:t>
            </a:r>
            <a:br>
              <a:rPr lang="tr-TR" noProof="1"/>
            </a:br>
            <a:r>
              <a:rPr lang="tr-TR" noProof="1"/>
              <a:t>(Not Allowed In Java)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C4131CC-C3FE-BB28-DBF1-A75AF8A29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876" y="2556932"/>
            <a:ext cx="7784245" cy="3318936"/>
          </a:xfrm>
        </p:spPr>
      </p:pic>
    </p:spTree>
    <p:extLst>
      <p:ext uri="{BB962C8B-B14F-4D97-AF65-F5344CB8AC3E}">
        <p14:creationId xmlns:p14="http://schemas.microsoft.com/office/powerpoint/2010/main" val="54718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1686A-50A9-705F-7D2A-5E60C804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>
                <a:ea typeface="+mj-lt"/>
                <a:cs typeface="+mj-lt"/>
              </a:rPr>
              <a:t>Litmus test</a:t>
            </a:r>
            <a:endParaRPr lang="tr-TR" noProof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AB44E1-F0E4-377A-6631-A26CB39CD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114999"/>
            </a:pPr>
            <a:r>
              <a:rPr lang="tr-TR" noProof="1">
                <a:ea typeface="+mn-lt"/>
                <a:cs typeface="+mn-lt"/>
              </a:rPr>
              <a:t>There’s a simple “litmus test” for whether a language supports pass-by-reference semantics:</a:t>
            </a:r>
          </a:p>
          <a:p>
            <a:pPr marL="342900" indent="-342900">
              <a:buSzPct val="114999"/>
            </a:pPr>
            <a:r>
              <a:rPr lang="tr-TR" noProof="1">
                <a:ea typeface="+mn-lt"/>
                <a:cs typeface="+mn-lt"/>
              </a:rPr>
              <a:t>actually switches the values of the variables </a:t>
            </a:r>
            <a:r>
              <a:rPr lang="tr-TR" noProof="1">
                <a:latin typeface="Consolas"/>
              </a:rPr>
              <a:t>var1</a:t>
            </a:r>
            <a:r>
              <a:rPr lang="tr-TR" noProof="1">
                <a:ea typeface="+mn-lt"/>
                <a:cs typeface="+mn-lt"/>
              </a:rPr>
              <a:t> and </a:t>
            </a:r>
            <a:r>
              <a:rPr lang="tr-TR" noProof="1">
                <a:latin typeface="Consolas"/>
              </a:rPr>
              <a:t>var2</a:t>
            </a:r>
            <a:r>
              <a:rPr lang="tr-TR" noProof="1">
                <a:ea typeface="+mn-lt"/>
                <a:cs typeface="+mn-lt"/>
              </a:rPr>
              <a:t>, the language supports pass-by-reference semantics.</a:t>
            </a:r>
            <a:endParaRPr lang="tr-TR" noProof="1"/>
          </a:p>
          <a:p>
            <a:pPr>
              <a:buSzPct val="114999"/>
            </a:pPr>
            <a:endParaRPr lang="tr-TR" noProof="1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1158937-D63A-0CC2-B2CC-0C5191D77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55" y="3926842"/>
            <a:ext cx="4910958" cy="2232462"/>
          </a:xfr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0B802D6-3398-F48F-40B3-516316A0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26" y="2482905"/>
            <a:ext cx="3427685" cy="14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8696A1-3806-703E-4A3D-5B63E345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/>
              <a:t>Implementation</a:t>
            </a:r>
            <a:r>
              <a:rPr lang="tr-TR"/>
              <a:t> of C++ Language 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CBFEDA4-A128-6E08-6AE7-21FB86B2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569" y="2513558"/>
            <a:ext cx="5509720" cy="3655301"/>
          </a:xfrm>
        </p:spPr>
      </p:pic>
    </p:spTree>
    <p:extLst>
      <p:ext uri="{BB962C8B-B14F-4D97-AF65-F5344CB8AC3E}">
        <p14:creationId xmlns:p14="http://schemas.microsoft.com/office/powerpoint/2010/main" val="40459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1FE61-0FAB-AA63-ED7D-7BA51845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r-TR" b="1" noProof="1">
                <a:solidFill>
                  <a:srgbClr val="262626"/>
                </a:solidFill>
              </a:rPr>
              <a:t>Contents</a:t>
            </a:r>
            <a:r>
              <a:rPr lang="tr-TR" b="1">
                <a:solidFill>
                  <a:srgbClr val="262626"/>
                </a:solidFill>
              </a:rPr>
              <a:t> / </a:t>
            </a:r>
            <a:r>
              <a:rPr lang="tr-TR" b="1" noProof="1">
                <a:solidFill>
                  <a:srgbClr val="262626"/>
                </a:solidFill>
              </a:rPr>
              <a:t>Agenda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BBC0162-1C0E-172C-7CDD-ACCEAB14D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2636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03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3EB6F9-84B2-963F-B91F-3C50D58E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>
                <a:ea typeface="+mj-lt"/>
                <a:cs typeface="+mj-lt"/>
              </a:rPr>
              <a:t>Implementation</a:t>
            </a:r>
            <a:r>
              <a:rPr lang="tr-TR">
                <a:ea typeface="+mj-lt"/>
                <a:cs typeface="+mj-lt"/>
              </a:rPr>
              <a:t> of Pascal Language 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EB0B97F-8694-71D6-7E95-10190781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80" y="2540328"/>
            <a:ext cx="5110983" cy="3155074"/>
          </a:xfrm>
        </p:spPr>
      </p:pic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8436F7E0-76D3-4026-1AD1-ABAB77D9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45" y="2540350"/>
            <a:ext cx="5252544" cy="28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6B433-3149-E6AD-22E3-4A08C13A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775174-E079-7FD9-2F18-31323E27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noProof="1"/>
              <a:t>This</a:t>
            </a:r>
            <a:r>
              <a:rPr lang="tr-TR" sz="2800" noProof="1">
                <a:ea typeface="+mn-lt"/>
                <a:cs typeface="+mn-lt"/>
              </a:rPr>
              <a:t> topic common misconpection about java. </a:t>
            </a:r>
          </a:p>
          <a:p>
            <a:pPr lvl="1">
              <a:buSzPct val="114999"/>
              <a:buFont typeface="Arial,Sans-Serif"/>
            </a:pPr>
            <a:r>
              <a:rPr lang="tr-TR" sz="2800" noProof="1">
                <a:ea typeface="+mn-lt"/>
                <a:cs typeface="+mn-lt"/>
              </a:rPr>
              <a:t>Primitives are passed by value, object are passed by reference.</a:t>
            </a:r>
            <a:endParaRPr lang="tr-TR" sz="2800" dirty="0"/>
          </a:p>
          <a:p>
            <a:pPr>
              <a:buSzPct val="114999"/>
            </a:pPr>
            <a:r>
              <a:rPr lang="tr-TR" sz="2800" noProof="1"/>
              <a:t>Java always passes arguments call by value.</a:t>
            </a:r>
          </a:p>
          <a:p>
            <a:pPr>
              <a:buSzPct val="114999"/>
            </a:pPr>
            <a:endParaRPr lang="tr-TR" sz="2800" noProof="1"/>
          </a:p>
        </p:txBody>
      </p:sp>
    </p:spTree>
    <p:extLst>
      <p:ext uri="{BB962C8B-B14F-4D97-AF65-F5344CB8AC3E}">
        <p14:creationId xmlns:p14="http://schemas.microsoft.com/office/powerpoint/2010/main" val="27286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729893-39C9-A5BD-B118-D4DE2C74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739736" cy="4794578"/>
          </a:xfrm>
        </p:spPr>
        <p:txBody>
          <a:bodyPr>
            <a:normAutofit/>
          </a:bodyPr>
          <a:lstStyle/>
          <a:p>
            <a:r>
              <a:rPr lang="tr-TR" sz="4100" b="1" noProof="1">
                <a:solidFill>
                  <a:srgbClr val="262626"/>
                </a:solidFill>
              </a:rPr>
              <a:t>Definitions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44E992E-10BE-6640-6EDC-6994BC3C4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999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67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AB1598-463D-AB29-4F90-BF72EE4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noProof="1">
                <a:solidFill>
                  <a:srgbClr val="262626"/>
                </a:solidFill>
              </a:rPr>
              <a:t>What's Actual / Formal parameter?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922B55-3CA8-E4AC-AA76-FA609685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b="1" noProof="1">
                <a:solidFill>
                  <a:srgbClr val="262626"/>
                </a:solidFill>
              </a:rPr>
              <a:t>Actual Parameter</a:t>
            </a:r>
            <a:r>
              <a:rPr lang="en-US" sz="2400" noProof="1">
                <a:solidFill>
                  <a:srgbClr val="262626"/>
                </a:solidFill>
              </a:rPr>
              <a:t>: Subprograms pass information using parameters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1" noProof="1">
                <a:solidFill>
                  <a:srgbClr val="262626"/>
                </a:solidFill>
              </a:rPr>
              <a:t>Formal Parameter</a:t>
            </a:r>
            <a:r>
              <a:rPr lang="en-US" sz="2400" noProof="1">
                <a:solidFill>
                  <a:srgbClr val="262626"/>
                </a:solidFill>
              </a:rPr>
              <a:t>: The variables declared in a subprogram specification</a:t>
            </a:r>
            <a:endParaRPr lang="en-US" sz="2400" dirty="0">
              <a:solidFill>
                <a:srgbClr val="262626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noProof="1">
              <a:solidFill>
                <a:srgbClr val="262626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0B3389BE-073A-74A0-32FB-56D35E10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80765" y="609602"/>
            <a:ext cx="6008331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DFE112-FE0D-2F5A-8604-22CB2A6C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tr-TR" b="1" noProof="1">
                <a:ea typeface="+mj-lt"/>
                <a:cs typeface="+mj-lt"/>
              </a:rPr>
              <a:t>Why Java is Pass-by-Value ?</a:t>
            </a:r>
            <a:endParaRPr lang="en-US" b="1" noProof="1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D28AFD-E036-F0BA-2E4B-8C875B35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5553"/>
            <a:ext cx="9601196" cy="3450315"/>
          </a:xfrm>
        </p:spPr>
        <p:txBody>
          <a:bodyPr>
            <a:normAutofit/>
          </a:bodyPr>
          <a:lstStyle/>
          <a:p>
            <a:r>
              <a:rPr lang="tr-TR" noProof="1"/>
              <a:t>In Java Language Specification Document (8.4: Method Declarations) says that: </a:t>
            </a:r>
          </a:p>
          <a:p>
            <a:pPr>
              <a:buSzPct val="114999"/>
            </a:pPr>
            <a:r>
              <a:rPr lang="tr-TR" noProof="1">
                <a:ea typeface="+mn-lt"/>
                <a:cs typeface="+mn-lt"/>
              </a:rPr>
              <a:t>When the method or constructor is invoked, the values of the actual</a:t>
            </a:r>
            <a:br>
              <a:rPr lang="tr-TR" noProof="1">
                <a:ea typeface="+mn-lt"/>
                <a:cs typeface="+mn-lt"/>
              </a:rPr>
            </a:br>
            <a:r>
              <a:rPr lang="tr-TR" noProof="1">
                <a:ea typeface="+mn-lt"/>
                <a:cs typeface="+mn-lt"/>
              </a:rPr>
              <a:t>argument expressions initialize newly created parameter variables, each of the</a:t>
            </a:r>
            <a:br>
              <a:rPr lang="tr-TR" noProof="1">
                <a:ea typeface="+mn-lt"/>
                <a:cs typeface="+mn-lt"/>
              </a:rPr>
            </a:br>
            <a:r>
              <a:rPr lang="tr-TR" noProof="1">
                <a:ea typeface="+mn-lt"/>
                <a:cs typeface="+mn-lt"/>
              </a:rPr>
              <a:t>declared type, before execution of the body of the method or constructor. The Identifier that appears in the FormalParameter may be used as a simple name in the body of the method or constructor to refer to the formal parameter.</a:t>
            </a:r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134191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AB1598-463D-AB29-4F90-BF72EE4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3028807" cy="12548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noProof="1">
                <a:solidFill>
                  <a:srgbClr val="262626"/>
                </a:solidFill>
              </a:rPr>
              <a:t>Actual Parameter</a:t>
            </a:r>
            <a:br>
              <a:rPr lang="en-US" sz="2800" b="1" noProof="1"/>
            </a:br>
            <a:r>
              <a:rPr lang="en-US" sz="2800" b="1" noProof="1">
                <a:solidFill>
                  <a:srgbClr val="262626"/>
                </a:solidFill>
              </a:rPr>
              <a:t>VS</a:t>
            </a:r>
            <a:br>
              <a:rPr lang="en-US" sz="2800" b="1" noProof="1"/>
            </a:br>
            <a:r>
              <a:rPr lang="en-US" sz="2800" b="1" noProof="1">
                <a:solidFill>
                  <a:srgbClr val="262626"/>
                </a:solidFill>
              </a:rPr>
              <a:t>Formal Parameter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0B3389BE-073A-74A0-32FB-56D35E10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80765" y="609602"/>
            <a:ext cx="6008331" cy="55877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B183A3E-B193-1A88-DD26-7F9286D2B30D}"/>
              </a:ext>
            </a:extLst>
          </p:cNvPr>
          <p:cNvSpPr txBox="1"/>
          <p:nvPr/>
        </p:nvSpPr>
        <p:spPr>
          <a:xfrm>
            <a:off x="762000" y="2615820"/>
            <a:ext cx="32972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2800" noProof="1"/>
              <a:t>Variable p is a copy of variable a.</a:t>
            </a:r>
          </a:p>
          <a:p>
            <a:pPr marL="285750" indent="-285750">
              <a:buFont typeface="Arial"/>
              <a:buChar char="•"/>
            </a:pPr>
            <a:r>
              <a:rPr lang="tr-TR" sz="2800" noProof="1"/>
              <a:t>They are in different stacks.</a:t>
            </a:r>
          </a:p>
        </p:txBody>
      </p:sp>
    </p:spTree>
    <p:extLst>
      <p:ext uri="{BB962C8B-B14F-4D97-AF65-F5344CB8AC3E}">
        <p14:creationId xmlns:p14="http://schemas.microsoft.com/office/powerpoint/2010/main" val="4684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0BB198-D8E7-7862-9263-0FD8B0EC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sz="3600" noProof="1">
                <a:latin typeface="Calibri"/>
                <a:ea typeface="+mj-lt"/>
                <a:cs typeface="+mj-lt"/>
              </a:rPr>
              <a:t>Objects are </a:t>
            </a:r>
            <a:r>
              <a:rPr lang="tr-TR" sz="3600" i="1" u="sng" noProof="1">
                <a:latin typeface="Calibri"/>
                <a:ea typeface="+mj-lt"/>
                <a:cs typeface="+mj-lt"/>
              </a:rPr>
              <a:t>not</a:t>
            </a:r>
            <a:r>
              <a:rPr lang="tr-TR" sz="3600" i="1" noProof="1">
                <a:latin typeface="Calibri"/>
                <a:ea typeface="+mj-lt"/>
                <a:cs typeface="+mj-lt"/>
              </a:rPr>
              <a:t> </a:t>
            </a:r>
            <a:r>
              <a:rPr lang="tr-TR" sz="3600" noProof="1">
                <a:latin typeface="Calibri"/>
                <a:ea typeface="+mj-lt"/>
                <a:cs typeface="+mj-lt"/>
              </a:rPr>
              <a:t>passed by reference.</a:t>
            </a:r>
            <a:endParaRPr lang="tr-TR" dirty="0">
              <a:latin typeface="Calibri"/>
              <a:ea typeface="+mj-lt"/>
              <a:cs typeface="+mj-lt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0E1CD6C7-7C31-E1A4-C231-77AA40F3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4999"/>
              <a:buFont typeface="Arial,Sans-Serif"/>
            </a:pPr>
            <a:r>
              <a:rPr lang="tr-TR" sz="3200" noProof="1"/>
              <a:t>Object references are</a:t>
            </a:r>
            <a:r>
              <a:rPr lang="tr-TR" sz="3200" i="1" noProof="1">
                <a:latin typeface="Garamond"/>
                <a:ea typeface="+mn-lt"/>
                <a:cs typeface="+mn-lt"/>
              </a:rPr>
              <a:t> passed by value</a:t>
            </a:r>
            <a:r>
              <a:rPr lang="tr-TR" sz="3200" noProof="1">
                <a:latin typeface="Garamond"/>
                <a:ea typeface="+mn-lt"/>
                <a:cs typeface="+mn-lt"/>
              </a:rPr>
              <a:t>. </a:t>
            </a:r>
            <a:endParaRPr lang="tr-TR" dirty="0"/>
          </a:p>
          <a:p>
            <a:pPr>
              <a:buSzPct val="114999"/>
              <a:buFont typeface="Arial,Sans-Serif"/>
            </a:pPr>
            <a:r>
              <a:rPr lang="tr-TR" sz="3200" noProof="1">
                <a:ea typeface="+mn-lt"/>
                <a:cs typeface="+mn-lt"/>
              </a:rPr>
              <a:t>A variable of a class type stores an address of the object, not the object itselft. The object itself is stored at the address which the variable points to.</a:t>
            </a:r>
          </a:p>
          <a:p>
            <a:pPr>
              <a:buSzPct val="114999"/>
            </a:pPr>
            <a:endParaRPr lang="tr-TR" sz="3200" noProof="1"/>
          </a:p>
        </p:txBody>
      </p:sp>
    </p:spTree>
    <p:extLst>
      <p:ext uri="{BB962C8B-B14F-4D97-AF65-F5344CB8AC3E}">
        <p14:creationId xmlns:p14="http://schemas.microsoft.com/office/powerpoint/2010/main" val="354220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9280E-7A11-083B-16BE-295891A3D5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621" y="613924"/>
            <a:ext cx="5846270" cy="8198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noProof="1"/>
              <a:t>Debugging (Primitive Value)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C01829F-D391-F6FF-0A46-D6DF8FDF43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5312" y="1430064"/>
            <a:ext cx="8715757" cy="4816201"/>
          </a:xfrm>
        </p:spPr>
      </p:pic>
      <p:pic>
        <p:nvPicPr>
          <p:cNvPr id="7" name="Resim 7" descr="metin, ekran görüntüsü, portakal, resim içeren bir resim&#10;&#10;Açıklama otomatik olarak oluşturuldu">
            <a:extLst>
              <a:ext uri="{FF2B5EF4-FFF2-40B4-BE49-F238E27FC236}">
                <a16:creationId xmlns:a16="http://schemas.microsoft.com/office/drawing/2014/main" id="{F83BCC2A-CA8B-1DA0-8C91-043A57F2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38" y="1432905"/>
            <a:ext cx="4543096" cy="9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Organic</vt:lpstr>
      <vt:lpstr>Is Java Call-by-Value OR Call-by-Reference?</vt:lpstr>
      <vt:lpstr>Contents / Agenda</vt:lpstr>
      <vt:lpstr>Introduction</vt:lpstr>
      <vt:lpstr>Definitions</vt:lpstr>
      <vt:lpstr>What's Actual / Formal parameter?</vt:lpstr>
      <vt:lpstr>Why Java is Pass-by-Value ?</vt:lpstr>
      <vt:lpstr>Actual Parameter VS Formal Parameter</vt:lpstr>
      <vt:lpstr>Objects are not passed by reference.</vt:lpstr>
      <vt:lpstr>Debugging (Primitive Value)</vt:lpstr>
      <vt:lpstr>Debug(Object as value)</vt:lpstr>
      <vt:lpstr>Line AAA </vt:lpstr>
      <vt:lpstr>Line BBB </vt:lpstr>
      <vt:lpstr>Line CCC </vt:lpstr>
      <vt:lpstr>Line DDD </vt:lpstr>
      <vt:lpstr>Did myDog change ? </vt:lpstr>
      <vt:lpstr>Passing Object Reference By Value</vt:lpstr>
      <vt:lpstr>Pass-by-Reference  (Not Allowed In Java)</vt:lpstr>
      <vt:lpstr>Litmus test</vt:lpstr>
      <vt:lpstr>Implementation of C++ Language </vt:lpstr>
      <vt:lpstr>Implementation of Pascal Language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15</cp:revision>
  <dcterms:created xsi:type="dcterms:W3CDTF">2022-08-31T02:59:39Z</dcterms:created>
  <dcterms:modified xsi:type="dcterms:W3CDTF">2022-09-02T15:42:13Z</dcterms:modified>
</cp:coreProperties>
</file>