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21"/>
  </p:notesMasterIdLst>
  <p:handoutMasterIdLst>
    <p:handoutMasterId r:id="rId22"/>
  </p:handoutMasterIdLst>
  <p:sldIdLst>
    <p:sldId id="256" r:id="rId5"/>
    <p:sldId id="258" r:id="rId6"/>
    <p:sldId id="275" r:id="rId7"/>
    <p:sldId id="278" r:id="rId8"/>
    <p:sldId id="285" r:id="rId9"/>
    <p:sldId id="286" r:id="rId10"/>
    <p:sldId id="279" r:id="rId11"/>
    <p:sldId id="283" r:id="rId12"/>
    <p:sldId id="284" r:id="rId13"/>
    <p:sldId id="282" r:id="rId14"/>
    <p:sldId id="281" r:id="rId15"/>
    <p:sldId id="287" r:id="rId16"/>
    <p:sldId id="288" r:id="rId17"/>
    <p:sldId id="289" r:id="rId18"/>
    <p:sldId id="290"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5/10/2022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22623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309453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411285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180142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1677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276574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1089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1106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866862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41107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384093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3616636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485450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5/10/2022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5/10/2022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7" name="TextBox 6"/>
          <p:cNvSpPr txBox="1"/>
          <p:nvPr/>
        </p:nvSpPr>
        <p:spPr>
          <a:xfrm>
            <a:off x="2633473" y="2311215"/>
            <a:ext cx="8705087" cy="1938992"/>
          </a:xfrm>
          <a:prstGeom prst="rect">
            <a:avLst/>
          </a:prstGeom>
          <a:noFill/>
        </p:spPr>
        <p:txBody>
          <a:bodyPr wrap="square" rtlCol="0">
            <a:spAutoFit/>
          </a:bodyPr>
          <a:lstStyle/>
          <a:p>
            <a:pPr algn="r"/>
            <a:r>
              <a:rPr lang="en-IN" sz="5400" b="1" dirty="0" err="1"/>
              <a:t>ConferNow</a:t>
            </a:r>
            <a:r>
              <a:rPr lang="en-IN" sz="5400" dirty="0"/>
              <a:t> – </a:t>
            </a:r>
            <a:r>
              <a:rPr lang="en-IN" sz="4800" dirty="0"/>
              <a:t>A Conference Management System</a:t>
            </a:r>
          </a:p>
          <a:p>
            <a:pPr algn="r"/>
            <a:r>
              <a:rPr lang="en-IN" dirty="0"/>
              <a:t> </a:t>
            </a:r>
          </a:p>
        </p:txBody>
      </p:sp>
      <p:sp>
        <p:nvSpPr>
          <p:cNvPr id="8" name="TextBox 7"/>
          <p:cNvSpPr txBox="1"/>
          <p:nvPr/>
        </p:nvSpPr>
        <p:spPr>
          <a:xfrm>
            <a:off x="4078224" y="4005072"/>
            <a:ext cx="7452360" cy="646331"/>
          </a:xfrm>
          <a:prstGeom prst="rect">
            <a:avLst/>
          </a:prstGeom>
          <a:noFill/>
        </p:spPr>
        <p:txBody>
          <a:bodyPr wrap="square" rtlCol="0">
            <a:spAutoFit/>
          </a:bodyPr>
          <a:lstStyle/>
          <a:p>
            <a:pPr algn="just"/>
            <a:r>
              <a:rPr lang="en-US" b="1" dirty="0">
                <a:solidFill>
                  <a:schemeClr val="accent1">
                    <a:lumMod val="40000"/>
                    <a:lumOff val="60000"/>
                  </a:schemeClr>
                </a:solidFill>
              </a:rPr>
              <a:t>“</a:t>
            </a:r>
            <a:r>
              <a:rPr lang="en-US" b="1" dirty="0" err="1">
                <a:solidFill>
                  <a:schemeClr val="accent1">
                    <a:lumMod val="40000"/>
                    <a:lumOff val="60000"/>
                  </a:schemeClr>
                </a:solidFill>
              </a:rPr>
              <a:t>ConferNow</a:t>
            </a:r>
            <a:r>
              <a:rPr lang="en-US" b="1" dirty="0">
                <a:solidFill>
                  <a:schemeClr val="accent1">
                    <a:lumMod val="40000"/>
                    <a:lumOff val="60000"/>
                  </a:schemeClr>
                </a:solidFill>
              </a:rPr>
              <a:t>©" is a web based software that supports the organization of online conferences, webinars, and meetings for people all around the world. </a:t>
            </a:r>
          </a:p>
        </p:txBody>
      </p:sp>
      <p:sp>
        <p:nvSpPr>
          <p:cNvPr id="10" name="TextBox 9"/>
          <p:cNvSpPr txBox="1"/>
          <p:nvPr/>
        </p:nvSpPr>
        <p:spPr>
          <a:xfrm>
            <a:off x="269748" y="4498601"/>
            <a:ext cx="4430268" cy="1846659"/>
          </a:xfrm>
          <a:prstGeom prst="rect">
            <a:avLst/>
          </a:prstGeom>
          <a:noFill/>
        </p:spPr>
        <p:txBody>
          <a:bodyPr wrap="square" rtlCol="0">
            <a:spAutoFit/>
          </a:bodyPr>
          <a:lstStyle/>
          <a:p>
            <a:pPr algn="just"/>
            <a:r>
              <a:rPr lang="en-US" sz="2400" b="1" dirty="0"/>
              <a:t>Group 22:</a:t>
            </a:r>
          </a:p>
          <a:p>
            <a:pPr algn="just"/>
            <a:endParaRPr lang="en-US" b="1" dirty="0">
              <a:solidFill>
                <a:schemeClr val="accent1">
                  <a:lumMod val="40000"/>
                  <a:lumOff val="60000"/>
                </a:schemeClr>
              </a:solidFill>
            </a:endParaRPr>
          </a:p>
          <a:p>
            <a:pPr algn="just"/>
            <a:r>
              <a:rPr lang="en-US" b="1" dirty="0">
                <a:solidFill>
                  <a:schemeClr val="accent1">
                    <a:lumMod val="40000"/>
                    <a:lumOff val="60000"/>
                  </a:schemeClr>
                </a:solidFill>
              </a:rPr>
              <a:t>IIT2020113	Meghana Pedduri</a:t>
            </a:r>
          </a:p>
          <a:p>
            <a:pPr algn="just"/>
            <a:r>
              <a:rPr lang="en-US" b="1" dirty="0">
                <a:solidFill>
                  <a:schemeClr val="accent1">
                    <a:lumMod val="40000"/>
                    <a:lumOff val="60000"/>
                  </a:schemeClr>
                </a:solidFill>
              </a:rPr>
              <a:t>IIT2020133	</a:t>
            </a:r>
            <a:r>
              <a:rPr lang="en-US" b="1" dirty="0" err="1">
                <a:solidFill>
                  <a:schemeClr val="accent1">
                    <a:lumMod val="40000"/>
                    <a:lumOff val="60000"/>
                  </a:schemeClr>
                </a:solidFill>
              </a:rPr>
              <a:t>Niranjani</a:t>
            </a:r>
            <a:r>
              <a:rPr lang="en-US" b="1" dirty="0">
                <a:solidFill>
                  <a:schemeClr val="accent1">
                    <a:lumMod val="40000"/>
                    <a:lumOff val="60000"/>
                  </a:schemeClr>
                </a:solidFill>
              </a:rPr>
              <a:t> </a:t>
            </a:r>
            <a:r>
              <a:rPr lang="en-US" b="1" dirty="0" err="1">
                <a:solidFill>
                  <a:schemeClr val="accent1">
                    <a:lumMod val="40000"/>
                    <a:lumOff val="60000"/>
                  </a:schemeClr>
                </a:solidFill>
              </a:rPr>
              <a:t>Koteshwar</a:t>
            </a:r>
            <a:endParaRPr lang="en-US" b="1" dirty="0">
              <a:solidFill>
                <a:schemeClr val="accent1">
                  <a:lumMod val="40000"/>
                  <a:lumOff val="60000"/>
                </a:schemeClr>
              </a:solidFill>
            </a:endParaRPr>
          </a:p>
          <a:p>
            <a:pPr algn="just"/>
            <a:r>
              <a:rPr lang="en-US" b="1" dirty="0">
                <a:solidFill>
                  <a:schemeClr val="accent1">
                    <a:lumMod val="40000"/>
                    <a:lumOff val="60000"/>
                  </a:schemeClr>
                </a:solidFill>
              </a:rPr>
              <a:t>IIT2020134	Shah Krishna </a:t>
            </a:r>
            <a:r>
              <a:rPr lang="en-US" b="1" dirty="0" err="1">
                <a:solidFill>
                  <a:schemeClr val="accent1">
                    <a:lumMod val="40000"/>
                    <a:lumOff val="60000"/>
                  </a:schemeClr>
                </a:solidFill>
              </a:rPr>
              <a:t>Dineshkumar</a:t>
            </a:r>
            <a:endParaRPr lang="en-US" b="1" dirty="0">
              <a:solidFill>
                <a:schemeClr val="accent1">
                  <a:lumMod val="40000"/>
                  <a:lumOff val="60000"/>
                </a:schemeClr>
              </a:solidFill>
            </a:endParaRPr>
          </a:p>
          <a:p>
            <a:pPr algn="just"/>
            <a:r>
              <a:rPr lang="en-US" b="1" dirty="0">
                <a:solidFill>
                  <a:schemeClr val="accent1">
                    <a:lumMod val="40000"/>
                    <a:lumOff val="60000"/>
                  </a:schemeClr>
                </a:solidFill>
              </a:rPr>
              <a:t>IIT2020200	</a:t>
            </a:r>
            <a:r>
              <a:rPr lang="en-US" b="1" dirty="0" err="1">
                <a:solidFill>
                  <a:schemeClr val="accent1">
                    <a:lumMod val="40000"/>
                    <a:lumOff val="60000"/>
                  </a:schemeClr>
                </a:solidFill>
              </a:rPr>
              <a:t>Prakhar</a:t>
            </a:r>
            <a:r>
              <a:rPr lang="en-US" b="1" dirty="0">
                <a:solidFill>
                  <a:schemeClr val="accent1">
                    <a:lumMod val="40000"/>
                    <a:lumOff val="60000"/>
                  </a:schemeClr>
                </a:solidFill>
              </a:rPr>
              <a:t> </a:t>
            </a:r>
            <a:r>
              <a:rPr lang="en-US" b="1" dirty="0" err="1">
                <a:solidFill>
                  <a:schemeClr val="accent1">
                    <a:lumMod val="40000"/>
                    <a:lumOff val="60000"/>
                  </a:schemeClr>
                </a:solidFill>
              </a:rPr>
              <a:t>Jalan</a:t>
            </a:r>
            <a:endParaRPr lang="en-US" b="1"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4" name="TextBox 3"/>
          <p:cNvSpPr txBox="1"/>
          <p:nvPr/>
        </p:nvSpPr>
        <p:spPr>
          <a:xfrm>
            <a:off x="876791" y="1627213"/>
            <a:ext cx="9435574" cy="5570756"/>
          </a:xfrm>
          <a:prstGeom prst="rect">
            <a:avLst/>
          </a:prstGeom>
          <a:noFill/>
        </p:spPr>
        <p:txBody>
          <a:bodyPr wrap="square" rtlCol="0">
            <a:spAutoFit/>
          </a:bodyPr>
          <a:lstStyle/>
          <a:p>
            <a:r>
              <a:rPr lang="en-US" b="1" dirty="0"/>
              <a:t>Description and Priority:</a:t>
            </a:r>
            <a:endParaRPr lang="en-US" sz="2800" dirty="0"/>
          </a:p>
          <a:p>
            <a:r>
              <a:rPr lang="en-US" dirty="0"/>
              <a:t>This is the key feature of </a:t>
            </a:r>
            <a:r>
              <a:rPr lang="en-US" dirty="0" err="1"/>
              <a:t>ConferNow</a:t>
            </a:r>
            <a:r>
              <a:rPr lang="en-US" dirty="0"/>
              <a:t>, </a:t>
            </a:r>
          </a:p>
          <a:p>
            <a:r>
              <a:rPr lang="en-US" dirty="0"/>
              <a:t>where an organization can host a conference, </a:t>
            </a:r>
          </a:p>
          <a:p>
            <a:r>
              <a:rPr lang="en-US" dirty="0"/>
              <a:t>and send an invitation to the desired audience.</a:t>
            </a:r>
            <a:endParaRPr lang="en-US" sz="2800" dirty="0"/>
          </a:p>
          <a:p>
            <a:br>
              <a:rPr lang="en-US" sz="2800" dirty="0"/>
            </a:br>
            <a:r>
              <a:rPr lang="en-US" b="1" dirty="0"/>
              <a:t>Stimulus/Response Sequences:</a:t>
            </a:r>
            <a:endParaRPr lang="en-US" sz="2800" dirty="0"/>
          </a:p>
          <a:p>
            <a:r>
              <a:rPr lang="en-US" dirty="0"/>
              <a:t>The system will ask for the following inputs from the organization while they use the host feature: </a:t>
            </a:r>
            <a:endParaRPr lang="en-US" sz="2800" dirty="0"/>
          </a:p>
          <a:p>
            <a:pPr marL="285750" indent="-285750" fontAlgn="base">
              <a:buFont typeface="Arial" panose="020B0604020202020204" pitchFamily="34" charset="0"/>
              <a:buChar char="•"/>
            </a:pPr>
            <a:r>
              <a:rPr lang="en-US" dirty="0"/>
              <a:t>Date </a:t>
            </a:r>
          </a:p>
          <a:p>
            <a:pPr marL="285750" indent="-285750" fontAlgn="base">
              <a:buFont typeface="Arial" panose="020B0604020202020204" pitchFamily="34" charset="0"/>
              <a:buChar char="•"/>
            </a:pPr>
            <a:r>
              <a:rPr lang="en-US" dirty="0"/>
              <a:t>Time (IST)</a:t>
            </a:r>
          </a:p>
          <a:p>
            <a:pPr marL="285750" indent="-285750" fontAlgn="base">
              <a:buFont typeface="Arial" panose="020B0604020202020204" pitchFamily="34" charset="0"/>
              <a:buChar char="•"/>
            </a:pPr>
            <a:r>
              <a:rPr lang="en-US" dirty="0"/>
              <a:t>Information about the hosting organization</a:t>
            </a:r>
          </a:p>
          <a:p>
            <a:r>
              <a:rPr lang="en-US" dirty="0"/>
              <a:t>Once the system receives these inputs, it will generate an invite link for the conference and the host can send this invite link to their target audience.</a:t>
            </a:r>
          </a:p>
          <a:p>
            <a:endParaRPr lang="en-US" sz="2800" dirty="0"/>
          </a:p>
          <a:p>
            <a:r>
              <a:rPr lang="en-US" b="1" dirty="0"/>
              <a:t>Functional Requirements:</a:t>
            </a:r>
            <a:endParaRPr lang="en-US" sz="2800" dirty="0"/>
          </a:p>
          <a:p>
            <a:pPr fontAlgn="base"/>
            <a:r>
              <a:rPr lang="en-US" dirty="0"/>
              <a:t>When creating an event, all necessary information should be given in detail</a:t>
            </a:r>
          </a:p>
          <a:p>
            <a:endParaRPr lang="en-US" sz="1500" dirty="0"/>
          </a:p>
          <a:p>
            <a:br>
              <a:rPr lang="en-US" sz="1500" dirty="0"/>
            </a:br>
            <a:br>
              <a:rPr lang="en-US" dirty="0"/>
            </a:br>
            <a:endParaRPr lang="en-IN" dirty="0"/>
          </a:p>
        </p:txBody>
      </p:sp>
      <p:sp>
        <p:nvSpPr>
          <p:cNvPr id="8" name="TextBox 7"/>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Host Conference</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pic>
        <p:nvPicPr>
          <p:cNvPr id="3" name="Picture 2"/>
          <p:cNvPicPr>
            <a:picLocks noChangeAspect="1"/>
          </p:cNvPicPr>
          <p:nvPr/>
        </p:nvPicPr>
        <p:blipFill rotWithShape="1">
          <a:blip r:embed="rId4"/>
          <a:srcRect l="4825" t="19469" r="6825" b="6694"/>
          <a:stretch/>
        </p:blipFill>
        <p:spPr>
          <a:xfrm>
            <a:off x="6078989" y="525014"/>
            <a:ext cx="5173183" cy="2428498"/>
          </a:xfrm>
          <a:prstGeom prst="rect">
            <a:avLst/>
          </a:prstGeom>
        </p:spPr>
      </p:pic>
      <p:sp>
        <p:nvSpPr>
          <p:cNvPr id="9" name="Oval 8"/>
          <p:cNvSpPr/>
          <p:nvPr/>
        </p:nvSpPr>
        <p:spPr>
          <a:xfrm>
            <a:off x="6547104" y="1760348"/>
            <a:ext cx="1124712" cy="62179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390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Join chat room</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sp>
        <p:nvSpPr>
          <p:cNvPr id="9" name="TextBox 8"/>
          <p:cNvSpPr txBox="1"/>
          <p:nvPr/>
        </p:nvSpPr>
        <p:spPr>
          <a:xfrm>
            <a:off x="876791" y="1819237"/>
            <a:ext cx="3530617" cy="5247590"/>
          </a:xfrm>
          <a:prstGeom prst="rect">
            <a:avLst/>
          </a:prstGeom>
          <a:noFill/>
        </p:spPr>
        <p:txBody>
          <a:bodyPr wrap="square" rtlCol="0">
            <a:spAutoFit/>
          </a:bodyPr>
          <a:lstStyle/>
          <a:p>
            <a:r>
              <a:rPr lang="en-US" b="1" dirty="0"/>
              <a:t>Description and Priority:</a:t>
            </a:r>
            <a:endParaRPr lang="en-US" sz="2800" dirty="0"/>
          </a:p>
          <a:p>
            <a:r>
              <a:rPr lang="en-US" dirty="0"/>
              <a:t>Allows us to join a chat room</a:t>
            </a:r>
            <a:endParaRPr lang="en-US" sz="2800" dirty="0"/>
          </a:p>
          <a:p>
            <a:br>
              <a:rPr lang="en-US" sz="2800" dirty="0"/>
            </a:br>
            <a:r>
              <a:rPr lang="en-US" b="1" dirty="0"/>
              <a:t>Stimulus/Response Sequences:</a:t>
            </a:r>
            <a:endParaRPr lang="en-US" sz="2800" dirty="0"/>
          </a:p>
          <a:p>
            <a:r>
              <a:rPr lang="en-US" dirty="0"/>
              <a:t>Click on the join a chat room button then it’ll direct you to a chat room</a:t>
            </a:r>
          </a:p>
          <a:p>
            <a:endParaRPr lang="en-US" dirty="0"/>
          </a:p>
          <a:p>
            <a:r>
              <a:rPr lang="en-US" b="1" dirty="0"/>
              <a:t>Functional Requirements:</a:t>
            </a:r>
            <a:endParaRPr lang="en-US" sz="2800" dirty="0"/>
          </a:p>
          <a:p>
            <a:pPr fontAlgn="base"/>
            <a:r>
              <a:rPr lang="en-US" dirty="0"/>
              <a:t>When joining a chat room we should make sure that we are logged in.</a:t>
            </a:r>
          </a:p>
          <a:p>
            <a:endParaRPr lang="en-US" sz="1500" dirty="0"/>
          </a:p>
          <a:p>
            <a:endParaRPr lang="en-US" dirty="0"/>
          </a:p>
          <a:p>
            <a:endParaRPr lang="en-US" sz="2800" dirty="0"/>
          </a:p>
          <a:p>
            <a:endParaRPr lang="en-US" sz="1500" dirty="0"/>
          </a:p>
          <a:p>
            <a:br>
              <a:rPr lang="en-US" sz="1500" dirty="0"/>
            </a:br>
            <a:br>
              <a:rPr lang="en-US" dirty="0"/>
            </a:br>
            <a:endParaRPr lang="en-IN" dirty="0"/>
          </a:p>
        </p:txBody>
      </p:sp>
      <p:pic>
        <p:nvPicPr>
          <p:cNvPr id="10" name="Picture 9"/>
          <p:cNvPicPr>
            <a:picLocks noChangeAspect="1"/>
          </p:cNvPicPr>
          <p:nvPr/>
        </p:nvPicPr>
        <p:blipFill rotWithShape="1">
          <a:blip r:embed="rId4"/>
          <a:srcRect l="4825" t="19469" r="6825" b="6694"/>
          <a:stretch/>
        </p:blipFill>
        <p:spPr>
          <a:xfrm>
            <a:off x="5019022" y="1819237"/>
            <a:ext cx="5960432" cy="2798064"/>
          </a:xfrm>
          <a:prstGeom prst="rect">
            <a:avLst/>
          </a:prstGeom>
        </p:spPr>
      </p:pic>
      <p:sp>
        <p:nvSpPr>
          <p:cNvPr id="2" name="Oval 1"/>
          <p:cNvSpPr/>
          <p:nvPr/>
        </p:nvSpPr>
        <p:spPr>
          <a:xfrm>
            <a:off x="9326880" y="3293057"/>
            <a:ext cx="1115568" cy="4754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377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68681" y="1711574"/>
            <a:ext cx="5074919" cy="5309146"/>
          </a:xfrm>
          <a:prstGeom prst="rect">
            <a:avLst/>
          </a:prstGeom>
          <a:noFill/>
        </p:spPr>
        <p:txBody>
          <a:bodyPr wrap="square" rtlCol="0">
            <a:spAutoFit/>
          </a:bodyPr>
          <a:lstStyle/>
          <a:p>
            <a:pPr fontAlgn="base"/>
            <a:r>
              <a:rPr lang="en-US" b="1" dirty="0"/>
              <a:t>Description:</a:t>
            </a:r>
          </a:p>
          <a:p>
            <a:r>
              <a:rPr lang="en-US" dirty="0"/>
              <a:t>The users registered into a conference can join the ongoing session</a:t>
            </a:r>
          </a:p>
          <a:p>
            <a:pPr fontAlgn="base"/>
            <a:br>
              <a:rPr lang="en-US" dirty="0"/>
            </a:br>
            <a:r>
              <a:rPr lang="en-US" b="1" dirty="0"/>
              <a:t>Stimulus and response:</a:t>
            </a:r>
          </a:p>
          <a:p>
            <a:r>
              <a:rPr lang="en-US" dirty="0"/>
              <a:t>After successful registration, the user can click on the “Join” button, which will be enabled once the conference starts. During the conference, the participants will have the access to a broad panel of options such as video chat, audio chat, a Q&amp;A panel in the form of text chat as well as the option to present their screen.</a:t>
            </a:r>
          </a:p>
          <a:p>
            <a:br>
              <a:rPr lang="en-US" dirty="0"/>
            </a:br>
            <a:r>
              <a:rPr lang="en-US" b="1" dirty="0"/>
              <a:t>Functional Requirements:</a:t>
            </a:r>
            <a:endParaRPr lang="en-US" dirty="0"/>
          </a:p>
          <a:p>
            <a:pPr fontAlgn="base"/>
            <a:r>
              <a:rPr lang="en-US" dirty="0"/>
              <a:t>Already registered for the conference. </a:t>
            </a:r>
          </a:p>
          <a:p>
            <a:pPr fontAlgn="base"/>
            <a:r>
              <a:rPr lang="en-US" dirty="0"/>
              <a:t>Conference has started</a:t>
            </a:r>
          </a:p>
          <a:p>
            <a:endParaRPr lang="en-US" sz="1500" dirty="0"/>
          </a:p>
          <a:p>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Attend Conference</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pic>
        <p:nvPicPr>
          <p:cNvPr id="7" name="Picture 6"/>
          <p:cNvPicPr>
            <a:picLocks noChangeAspect="1"/>
          </p:cNvPicPr>
          <p:nvPr/>
        </p:nvPicPr>
        <p:blipFill rotWithShape="1">
          <a:blip r:embed="rId4"/>
          <a:srcRect l="4825" t="19469" r="6825" b="6694"/>
          <a:stretch/>
        </p:blipFill>
        <p:spPr>
          <a:xfrm>
            <a:off x="6333641" y="698413"/>
            <a:ext cx="5173183" cy="2428498"/>
          </a:xfrm>
          <a:prstGeom prst="rect">
            <a:avLst/>
          </a:prstGeom>
        </p:spPr>
      </p:pic>
      <p:sp>
        <p:nvSpPr>
          <p:cNvPr id="2" name="Oval 1"/>
          <p:cNvSpPr/>
          <p:nvPr/>
        </p:nvSpPr>
        <p:spPr>
          <a:xfrm>
            <a:off x="7196328" y="2072391"/>
            <a:ext cx="676656" cy="4173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rotWithShape="1">
          <a:blip r:embed="rId5"/>
          <a:srcRect l="29275" t="17199" r="28725" b="7897"/>
          <a:stretch/>
        </p:blipFill>
        <p:spPr>
          <a:xfrm>
            <a:off x="6333641" y="3376691"/>
            <a:ext cx="2980362" cy="2985685"/>
          </a:xfrm>
          <a:prstGeom prst="rect">
            <a:avLst/>
          </a:prstGeom>
        </p:spPr>
      </p:pic>
    </p:spTree>
    <p:extLst>
      <p:ext uri="{BB962C8B-B14F-4D97-AF65-F5344CB8AC3E}">
        <p14:creationId xmlns:p14="http://schemas.microsoft.com/office/powerpoint/2010/main" val="2821419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16830" y="1711574"/>
            <a:ext cx="3992914" cy="5078313"/>
          </a:xfrm>
          <a:prstGeom prst="rect">
            <a:avLst/>
          </a:prstGeom>
          <a:noFill/>
        </p:spPr>
        <p:txBody>
          <a:bodyPr wrap="square" rtlCol="0">
            <a:spAutoFit/>
          </a:bodyPr>
          <a:lstStyle/>
          <a:p>
            <a:pPr fontAlgn="base"/>
            <a:r>
              <a:rPr lang="en-US" b="1" dirty="0"/>
              <a:t>Description:</a:t>
            </a:r>
          </a:p>
          <a:p>
            <a:r>
              <a:rPr lang="en-US" dirty="0" err="1"/>
              <a:t>ConferNow</a:t>
            </a:r>
            <a:r>
              <a:rPr lang="en-US" dirty="0"/>
              <a:t> also provides audio and video conferencing options during the conference, for better interaction.</a:t>
            </a:r>
          </a:p>
          <a:p>
            <a:endParaRPr lang="en-US" dirty="0"/>
          </a:p>
          <a:p>
            <a:pPr fontAlgn="base"/>
            <a:r>
              <a:rPr lang="en-US" b="1" dirty="0"/>
              <a:t>Stimulus/Response:</a:t>
            </a:r>
          </a:p>
          <a:p>
            <a:r>
              <a:rPr lang="en-US" dirty="0"/>
              <a:t>The audio and video button, named as mute and camera respectively, enables the participants and host to turn on/off their audio or video accordingly.</a:t>
            </a:r>
          </a:p>
          <a:p>
            <a:endParaRPr lang="en-US" dirty="0"/>
          </a:p>
          <a:p>
            <a:pPr fontAlgn="base"/>
            <a:r>
              <a:rPr lang="en-US" b="1" dirty="0"/>
              <a:t>Functional Requirements :</a:t>
            </a:r>
          </a:p>
          <a:p>
            <a:pPr marL="285750" indent="-285750" fontAlgn="base">
              <a:buFont typeface="Arial" panose="020B0604020202020204" pitchFamily="34" charset="0"/>
              <a:buChar char="•"/>
            </a:pPr>
            <a:r>
              <a:rPr lang="en-US" dirty="0"/>
              <a:t>Must have a microphone and camera connected.</a:t>
            </a:r>
          </a:p>
          <a:p>
            <a:pPr marL="285750" indent="-285750" fontAlgn="base">
              <a:buFont typeface="Arial" panose="020B0604020202020204" pitchFamily="34" charset="0"/>
              <a:buChar char="•"/>
            </a:pPr>
            <a:r>
              <a:rPr lang="en-US" dirty="0"/>
              <a:t>Must allow </a:t>
            </a:r>
            <a:r>
              <a:rPr lang="en-US" dirty="0" err="1"/>
              <a:t>ConferNow</a:t>
            </a:r>
            <a:r>
              <a:rPr lang="en-US" dirty="0"/>
              <a:t> to access the system’s camera and microphone.</a:t>
            </a:r>
          </a:p>
          <a:p>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Conferencing</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pic>
        <p:nvPicPr>
          <p:cNvPr id="3" name="Picture 2"/>
          <p:cNvPicPr>
            <a:picLocks noChangeAspect="1"/>
          </p:cNvPicPr>
          <p:nvPr/>
        </p:nvPicPr>
        <p:blipFill rotWithShape="1">
          <a:blip r:embed="rId4"/>
          <a:srcRect t="13048" r="9456" b="5449"/>
          <a:stretch/>
        </p:blipFill>
        <p:spPr>
          <a:xfrm>
            <a:off x="5009360" y="1787657"/>
            <a:ext cx="6492241" cy="3282696"/>
          </a:xfrm>
          <a:prstGeom prst="rect">
            <a:avLst/>
          </a:prstGeom>
        </p:spPr>
      </p:pic>
    </p:spTree>
    <p:extLst>
      <p:ext uri="{BB962C8B-B14F-4D97-AF65-F5344CB8AC3E}">
        <p14:creationId xmlns:p14="http://schemas.microsoft.com/office/powerpoint/2010/main" val="350937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711574"/>
            <a:ext cx="10506455" cy="4247317"/>
          </a:xfrm>
          <a:prstGeom prst="rect">
            <a:avLst/>
          </a:prstGeom>
          <a:noFill/>
        </p:spPr>
        <p:txBody>
          <a:bodyPr wrap="square" rtlCol="0">
            <a:spAutoFit/>
          </a:bodyPr>
          <a:lstStyle/>
          <a:p>
            <a:pPr fontAlgn="base"/>
            <a:r>
              <a:rPr lang="en-US" b="1" dirty="0"/>
              <a:t>Description:</a:t>
            </a:r>
          </a:p>
          <a:p>
            <a:r>
              <a:rPr lang="en-US" dirty="0"/>
              <a:t>During a conference, the participants can ask questions to the hosts through the Q&amp;A option as well.</a:t>
            </a:r>
          </a:p>
          <a:p>
            <a:endParaRPr lang="en-US" dirty="0"/>
          </a:p>
          <a:p>
            <a:pPr fontAlgn="base"/>
            <a:r>
              <a:rPr lang="en-US" b="1" dirty="0"/>
              <a:t>Stimulus/Response:</a:t>
            </a:r>
          </a:p>
          <a:p>
            <a:r>
              <a:rPr lang="en-US" dirty="0"/>
              <a:t>The Q&amp;A panel present on the side </a:t>
            </a:r>
          </a:p>
          <a:p>
            <a:r>
              <a:rPr lang="en-US" dirty="0"/>
              <a:t>,on clicking will allow the participant </a:t>
            </a:r>
          </a:p>
          <a:p>
            <a:r>
              <a:rPr lang="en-US" dirty="0"/>
              <a:t>to type all their queries and even </a:t>
            </a:r>
          </a:p>
          <a:p>
            <a:r>
              <a:rPr lang="en-US" dirty="0"/>
              <a:t>their responses to the speaker  that</a:t>
            </a:r>
          </a:p>
          <a:p>
            <a:r>
              <a:rPr lang="en-US" dirty="0"/>
              <a:t>will only be received and read by </a:t>
            </a:r>
          </a:p>
          <a:p>
            <a:r>
              <a:rPr lang="en-US" dirty="0"/>
              <a:t>the host.</a:t>
            </a:r>
          </a:p>
          <a:p>
            <a:r>
              <a:rPr lang="en-US" dirty="0"/>
              <a:t>The host can respond via panel.</a:t>
            </a:r>
          </a:p>
          <a:p>
            <a:endParaRPr lang="en-US" dirty="0"/>
          </a:p>
          <a:p>
            <a:br>
              <a:rPr lang="en-US" dirty="0"/>
            </a:br>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Q&amp;A Feature</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pic>
        <p:nvPicPr>
          <p:cNvPr id="7" name="Picture 6"/>
          <p:cNvPicPr>
            <a:picLocks noChangeAspect="1"/>
          </p:cNvPicPr>
          <p:nvPr/>
        </p:nvPicPr>
        <p:blipFill rotWithShape="1">
          <a:blip r:embed="rId4"/>
          <a:srcRect t="13048" r="9456" b="5449"/>
          <a:stretch/>
        </p:blipFill>
        <p:spPr>
          <a:xfrm>
            <a:off x="4927064" y="2758014"/>
            <a:ext cx="6492241" cy="3282696"/>
          </a:xfrm>
          <a:prstGeom prst="rect">
            <a:avLst/>
          </a:prstGeom>
        </p:spPr>
      </p:pic>
      <p:sp>
        <p:nvSpPr>
          <p:cNvPr id="2" name="Oval 1"/>
          <p:cNvSpPr/>
          <p:nvPr/>
        </p:nvSpPr>
        <p:spPr>
          <a:xfrm>
            <a:off x="4835624" y="2862072"/>
            <a:ext cx="1857784" cy="561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269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788249"/>
            <a:ext cx="3904487" cy="4247317"/>
          </a:xfrm>
          <a:prstGeom prst="rect">
            <a:avLst/>
          </a:prstGeom>
          <a:noFill/>
        </p:spPr>
        <p:txBody>
          <a:bodyPr wrap="square" rtlCol="0">
            <a:spAutoFit/>
          </a:bodyPr>
          <a:lstStyle/>
          <a:p>
            <a:r>
              <a:rPr lang="en-US" b="1" dirty="0"/>
              <a:t>Description:</a:t>
            </a:r>
            <a:endParaRPr lang="en-US" dirty="0"/>
          </a:p>
          <a:p>
            <a:r>
              <a:rPr lang="en-US" dirty="0"/>
              <a:t>The participants can leave amidst the conference</a:t>
            </a:r>
          </a:p>
          <a:p>
            <a:endParaRPr lang="en-US" dirty="0"/>
          </a:p>
          <a:p>
            <a:r>
              <a:rPr lang="en-US" b="1" dirty="0"/>
              <a:t>Stimulus and response:</a:t>
            </a:r>
            <a:endParaRPr lang="en-US" dirty="0"/>
          </a:p>
          <a:p>
            <a:r>
              <a:rPr lang="en-US" dirty="0"/>
              <a:t>The end option only visible to the participant can be used to exit the ongoing session. The participant can join again using the attend feature.</a:t>
            </a:r>
          </a:p>
          <a:p>
            <a:r>
              <a:rPr lang="en-US" dirty="0"/>
              <a:t> </a:t>
            </a:r>
          </a:p>
          <a:p>
            <a:r>
              <a:rPr lang="en-US" b="1" dirty="0"/>
              <a:t>Functional Requirements:</a:t>
            </a:r>
            <a:endParaRPr lang="en-US" dirty="0"/>
          </a:p>
          <a:p>
            <a:pPr fontAlgn="base"/>
            <a:r>
              <a:rPr lang="en-US" dirty="0"/>
              <a:t>The user must have the role of a participant</a:t>
            </a:r>
          </a:p>
          <a:p>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Leave Conference</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pic>
        <p:nvPicPr>
          <p:cNvPr id="7" name="Picture 6"/>
          <p:cNvPicPr>
            <a:picLocks noChangeAspect="1"/>
          </p:cNvPicPr>
          <p:nvPr/>
        </p:nvPicPr>
        <p:blipFill rotWithShape="1">
          <a:blip r:embed="rId4"/>
          <a:srcRect t="13048" r="9456" b="5449"/>
          <a:stretch/>
        </p:blipFill>
        <p:spPr>
          <a:xfrm>
            <a:off x="5009360" y="1787657"/>
            <a:ext cx="6492241" cy="3282696"/>
          </a:xfrm>
          <a:prstGeom prst="rect">
            <a:avLst/>
          </a:prstGeom>
        </p:spPr>
      </p:pic>
      <p:sp>
        <p:nvSpPr>
          <p:cNvPr id="2" name="Oval 1"/>
          <p:cNvSpPr/>
          <p:nvPr/>
        </p:nvSpPr>
        <p:spPr>
          <a:xfrm>
            <a:off x="8668512" y="4562856"/>
            <a:ext cx="840214" cy="70408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135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b="1"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b="1" dirty="0">
                <a:solidFill>
                  <a:schemeClr val="accent1">
                    <a:lumMod val="40000"/>
                    <a:lumOff val="60000"/>
                  </a:schemeClr>
                </a:solidFill>
              </a:rPr>
              <a:t>Group 22</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idx="1"/>
          </p:nvPr>
        </p:nvSpPr>
        <p:spPr>
          <a:xfrm>
            <a:off x="685802" y="2142067"/>
            <a:ext cx="4380444" cy="3649133"/>
          </a:xfrm>
        </p:spPr>
        <p:txBody>
          <a:bodyPr/>
          <a:lstStyle/>
          <a:p>
            <a:r>
              <a:rPr lang="en-US" dirty="0"/>
              <a:t>Introduction</a:t>
            </a:r>
          </a:p>
          <a:p>
            <a:r>
              <a:rPr lang="en-US" dirty="0"/>
              <a:t>Structure and relationships</a:t>
            </a:r>
          </a:p>
          <a:p>
            <a:r>
              <a:rPr lang="en-US" dirty="0"/>
              <a:t>Tech used</a:t>
            </a:r>
          </a:p>
          <a:p>
            <a:r>
              <a:rPr lang="en-US" dirty="0"/>
              <a:t>Features of the App</a:t>
            </a:r>
          </a:p>
          <a:p>
            <a:r>
              <a:rPr lang="en-US" dirty="0"/>
              <a:t>Login page</a:t>
            </a:r>
          </a:p>
          <a:p>
            <a:r>
              <a:rPr lang="en-US" dirty="0"/>
              <a:t>Register page</a:t>
            </a:r>
          </a:p>
          <a:p>
            <a:r>
              <a:rPr lang="en-US" dirty="0"/>
              <a:t>Home page</a:t>
            </a:r>
          </a:p>
          <a:p>
            <a:r>
              <a:rPr lang="en-US" dirty="0"/>
              <a:t>Host  conference</a:t>
            </a:r>
          </a:p>
          <a:p>
            <a:endParaRPr lang="en-IN" dirty="0"/>
          </a:p>
        </p:txBody>
      </p:sp>
      <p:sp>
        <p:nvSpPr>
          <p:cNvPr id="166" name="Content Placeholder 2"/>
          <p:cNvSpPr txBox="1">
            <a:spLocks/>
          </p:cNvSpPr>
          <p:nvPr/>
        </p:nvSpPr>
        <p:spPr>
          <a:xfrm>
            <a:off x="5714035" y="2165750"/>
            <a:ext cx="4380444" cy="288556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Join chat room</a:t>
            </a:r>
          </a:p>
          <a:p>
            <a:r>
              <a:rPr lang="en-US" dirty="0"/>
              <a:t>Attend conference</a:t>
            </a:r>
          </a:p>
          <a:p>
            <a:r>
              <a:rPr lang="en-US" dirty="0"/>
              <a:t>Conferencing</a:t>
            </a:r>
          </a:p>
          <a:p>
            <a:r>
              <a:rPr lang="en-US" dirty="0"/>
              <a:t>Q&amp;A feature</a:t>
            </a:r>
          </a:p>
          <a:p>
            <a:r>
              <a:rPr lang="en-US" dirty="0"/>
              <a:t>Leave conference</a:t>
            </a:r>
          </a:p>
          <a:p>
            <a:pPr marL="0" indent="0">
              <a:buNone/>
            </a:pPr>
            <a:endParaRPr lang="en-IN" dirty="0"/>
          </a:p>
        </p:txBody>
      </p:sp>
      <p:sp>
        <p:nvSpPr>
          <p:cNvPr id="167" name="TextBox 166"/>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Index</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1" name="TextBox 10"/>
          <p:cNvSpPr txBox="1"/>
          <p:nvPr/>
        </p:nvSpPr>
        <p:spPr>
          <a:xfrm>
            <a:off x="803638" y="1993392"/>
            <a:ext cx="9830834" cy="3970318"/>
          </a:xfrm>
          <a:prstGeom prst="rect">
            <a:avLst/>
          </a:prstGeom>
          <a:noFill/>
        </p:spPr>
        <p:txBody>
          <a:bodyPr wrap="square" rtlCol="0">
            <a:spAutoFit/>
          </a:bodyPr>
          <a:lstStyle/>
          <a:p>
            <a:r>
              <a:rPr lang="en-US" dirty="0" err="1"/>
              <a:t>ConferNow</a:t>
            </a:r>
            <a:r>
              <a:rPr lang="en-US" dirty="0"/>
              <a:t> is a user-friendly technology designed to help humans </a:t>
            </a:r>
            <a:r>
              <a:rPr lang="en-US" dirty="0" err="1"/>
              <a:t>organise</a:t>
            </a:r>
            <a:r>
              <a:rPr lang="en-US" dirty="0"/>
              <a:t> meetings in a business setting. Users can use this </a:t>
            </a:r>
            <a:r>
              <a:rPr lang="en-US" dirty="0" err="1"/>
              <a:t>programme</a:t>
            </a:r>
            <a:r>
              <a:rPr lang="en-US" dirty="0"/>
              <a:t> to schedule meetings using a decision-oriented technique. Users choose the date, time, and resources needed to run efficient meetings between participants. The date, time, </a:t>
            </a:r>
            <a:r>
              <a:rPr lang="en-US" dirty="0" err="1"/>
              <a:t>programme</a:t>
            </a:r>
            <a:r>
              <a:rPr lang="en-US" dirty="0"/>
              <a:t> schedule, speaker information, and planned activities for the meeting are all shared with anyone who are interested. It also allows users to pre-register for the conference and use the system at any time and from any location.</a:t>
            </a:r>
          </a:p>
          <a:p>
            <a:endParaRPr lang="en-US" dirty="0"/>
          </a:p>
          <a:p>
            <a:r>
              <a:rPr lang="en-US" dirty="0"/>
              <a:t> With the increasing number of individuals wanting to share, learn and discuss on a wide range of interesting subjects, it has become a necessity to build a platform connecting people from all corners of the globe to take part in the joy of exchanging ideas and knowledge. </a:t>
            </a:r>
            <a:r>
              <a:rPr lang="en-US" dirty="0" err="1"/>
              <a:t>ConferNow</a:t>
            </a:r>
            <a:r>
              <a:rPr lang="en-US" dirty="0"/>
              <a:t> is a detailed software, aimed towards organizations with frequent conference scheduling and administration needs. It will facilitate conference management for the target audience to meet the needs of modern work environments. </a:t>
            </a:r>
          </a:p>
          <a:p>
            <a:r>
              <a:rPr lang="en-US" dirty="0"/>
              <a:t>It supports Interpersonal Communication, Collaboration, Presentations and education.</a:t>
            </a:r>
          </a:p>
        </p:txBody>
      </p:sp>
      <p:sp>
        <p:nvSpPr>
          <p:cNvPr id="8" name="TextBox 7"/>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Introduction</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spTree>
    <p:extLst>
      <p:ext uri="{BB962C8B-B14F-4D97-AF65-F5344CB8AC3E}">
        <p14:creationId xmlns:p14="http://schemas.microsoft.com/office/powerpoint/2010/main" val="115468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Structure and Relationships</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pic>
        <p:nvPicPr>
          <p:cNvPr id="1028" name="Picture 4" descr="https://lh5.googleusercontent.com/vpZKr289P377kN1xmepY9xlbl3IIfKCX5fd9pfTps9dK6zk8mjOXuRmMWSB3Maq4PJhLBqndhiax9m9vatag3QUVDKjtepa-IXUUvHN5rNGKsESjmKKQIhuBq_ZXJOyIPTUx1TtcNK0XqtVj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476" y="1711573"/>
            <a:ext cx="9705708" cy="444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55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21928" y="1711574"/>
            <a:ext cx="6391655" cy="2862322"/>
          </a:xfrm>
          <a:prstGeom prst="rect">
            <a:avLst/>
          </a:prstGeom>
          <a:noFill/>
        </p:spPr>
        <p:txBody>
          <a:bodyPr wrap="square" rtlCol="0">
            <a:spAutoFit/>
          </a:bodyPr>
          <a:lstStyle/>
          <a:p>
            <a:r>
              <a:rPr lang="en-US" dirty="0"/>
              <a:t>Group video calling application using the Agora Web SDK with a Django backend.</a:t>
            </a:r>
          </a:p>
          <a:p>
            <a:endParaRPr lang="en-US" dirty="0"/>
          </a:p>
          <a:p>
            <a:r>
              <a:rPr lang="en-US" dirty="0"/>
              <a:t>The languages used for building the application:</a:t>
            </a:r>
          </a:p>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Django</a:t>
            </a:r>
          </a:p>
          <a:p>
            <a:pPr marL="285750" indent="-285750">
              <a:buFont typeface="Arial" panose="020B0604020202020204" pitchFamily="34" charset="0"/>
              <a:buChar char="•"/>
            </a:pPr>
            <a:r>
              <a:rPr lang="en-US" dirty="0"/>
              <a:t>HTML</a:t>
            </a:r>
          </a:p>
          <a:p>
            <a:pPr marL="285750" indent="-285750">
              <a:buFont typeface="Arial" panose="020B0604020202020204" pitchFamily="34" charset="0"/>
              <a:buChar char="•"/>
            </a:pPr>
            <a:r>
              <a:rPr lang="en-US" dirty="0"/>
              <a:t>CSS</a:t>
            </a:r>
          </a:p>
          <a:p>
            <a:pPr marL="285750" indent="-285750">
              <a:buFont typeface="Arial" panose="020B0604020202020204" pitchFamily="34" charset="0"/>
              <a:buChar char="•"/>
            </a:pPr>
            <a:r>
              <a:rPr lang="en-US" dirty="0" err="1"/>
              <a:t>javaScript</a:t>
            </a:r>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Tech Used</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pic>
        <p:nvPicPr>
          <p:cNvPr id="3" name="Picture 2"/>
          <p:cNvPicPr>
            <a:picLocks noChangeAspect="1"/>
          </p:cNvPicPr>
          <p:nvPr/>
        </p:nvPicPr>
        <p:blipFill>
          <a:blip r:embed="rId4"/>
          <a:stretch>
            <a:fillRect/>
          </a:stretch>
        </p:blipFill>
        <p:spPr>
          <a:xfrm>
            <a:off x="9061704" y="1305136"/>
            <a:ext cx="1864658" cy="1864658"/>
          </a:xfrm>
          <a:prstGeom prst="rect">
            <a:avLst/>
          </a:prstGeom>
        </p:spPr>
      </p:pic>
      <p:pic>
        <p:nvPicPr>
          <p:cNvPr id="7" name="Picture 6"/>
          <p:cNvPicPr>
            <a:picLocks noChangeAspect="1"/>
          </p:cNvPicPr>
          <p:nvPr/>
        </p:nvPicPr>
        <p:blipFill>
          <a:blip r:embed="rId5"/>
          <a:stretch>
            <a:fillRect/>
          </a:stretch>
        </p:blipFill>
        <p:spPr>
          <a:xfrm>
            <a:off x="9108736" y="4242816"/>
            <a:ext cx="1817626" cy="1817626"/>
          </a:xfrm>
          <a:prstGeom prst="rect">
            <a:avLst/>
          </a:prstGeom>
        </p:spPr>
      </p:pic>
      <p:pic>
        <p:nvPicPr>
          <p:cNvPr id="9" name="Picture 8"/>
          <p:cNvPicPr>
            <a:picLocks noChangeAspect="1"/>
          </p:cNvPicPr>
          <p:nvPr/>
        </p:nvPicPr>
        <p:blipFill>
          <a:blip r:embed="rId6"/>
          <a:stretch>
            <a:fillRect/>
          </a:stretch>
        </p:blipFill>
        <p:spPr>
          <a:xfrm>
            <a:off x="821928" y="4966541"/>
            <a:ext cx="2608632" cy="954610"/>
          </a:xfrm>
          <a:prstGeom prst="rect">
            <a:avLst/>
          </a:prstGeom>
        </p:spPr>
      </p:pic>
      <p:pic>
        <p:nvPicPr>
          <p:cNvPr id="12" name="Picture 11"/>
          <p:cNvPicPr>
            <a:picLocks noChangeAspect="1"/>
          </p:cNvPicPr>
          <p:nvPr/>
        </p:nvPicPr>
        <p:blipFill>
          <a:blip r:embed="rId7"/>
          <a:stretch>
            <a:fillRect/>
          </a:stretch>
        </p:blipFill>
        <p:spPr>
          <a:xfrm>
            <a:off x="4252488" y="4266560"/>
            <a:ext cx="1238202" cy="1749206"/>
          </a:xfrm>
          <a:prstGeom prst="rect">
            <a:avLst/>
          </a:prstGeom>
        </p:spPr>
      </p:pic>
      <p:pic>
        <p:nvPicPr>
          <p:cNvPr id="14" name="Picture 13"/>
          <p:cNvPicPr>
            <a:picLocks noChangeAspect="1"/>
          </p:cNvPicPr>
          <p:nvPr/>
        </p:nvPicPr>
        <p:blipFill>
          <a:blip r:embed="rId8"/>
          <a:stretch>
            <a:fillRect/>
          </a:stretch>
        </p:blipFill>
        <p:spPr>
          <a:xfrm>
            <a:off x="6390900" y="4242816"/>
            <a:ext cx="1817626" cy="1817626"/>
          </a:xfrm>
          <a:prstGeom prst="rect">
            <a:avLst/>
          </a:prstGeom>
        </p:spPr>
      </p:pic>
    </p:spTree>
    <p:extLst>
      <p:ext uri="{BB962C8B-B14F-4D97-AF65-F5344CB8AC3E}">
        <p14:creationId xmlns:p14="http://schemas.microsoft.com/office/powerpoint/2010/main" val="225918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711574"/>
            <a:ext cx="6391655" cy="3093154"/>
          </a:xfrm>
          <a:prstGeom prst="rect">
            <a:avLst/>
          </a:prstGeom>
          <a:noFill/>
        </p:spPr>
        <p:txBody>
          <a:bodyPr wrap="square" rtlCol="0">
            <a:spAutoFit/>
          </a:bodyPr>
          <a:lstStyle/>
          <a:p>
            <a:r>
              <a:rPr lang="en-US" b="1" dirty="0"/>
              <a:t>The following are the features of the app:</a:t>
            </a:r>
          </a:p>
          <a:p>
            <a:endParaRPr lang="en-US" b="1" dirty="0"/>
          </a:p>
          <a:p>
            <a:pPr marL="285750" indent="-285750">
              <a:buFont typeface="Arial" panose="020B0604020202020204" pitchFamily="34" charset="0"/>
              <a:buChar char="•"/>
            </a:pPr>
            <a:r>
              <a:rPr lang="en-US" dirty="0"/>
              <a:t>Login</a:t>
            </a:r>
          </a:p>
          <a:p>
            <a:pPr marL="285750" indent="-285750">
              <a:buFont typeface="Arial" panose="020B0604020202020204" pitchFamily="34" charset="0"/>
              <a:buChar char="•"/>
            </a:pPr>
            <a:r>
              <a:rPr lang="en-US" dirty="0"/>
              <a:t>Register</a:t>
            </a:r>
          </a:p>
          <a:p>
            <a:pPr marL="285750" indent="-285750">
              <a:buFont typeface="Arial" panose="020B0604020202020204" pitchFamily="34" charset="0"/>
              <a:buChar char="•"/>
            </a:pPr>
            <a:r>
              <a:rPr lang="en-US" dirty="0"/>
              <a:t>Host a conference</a:t>
            </a:r>
          </a:p>
          <a:p>
            <a:pPr marL="285750" indent="-285750">
              <a:buFont typeface="Arial" panose="020B0604020202020204" pitchFamily="34" charset="0"/>
              <a:buChar char="•"/>
            </a:pPr>
            <a:r>
              <a:rPr lang="en-US" dirty="0"/>
              <a:t>Attend a conference</a:t>
            </a:r>
          </a:p>
          <a:p>
            <a:pPr marL="285750" indent="-285750">
              <a:buFont typeface="Arial" panose="020B0604020202020204" pitchFamily="34" charset="0"/>
              <a:buChar char="•"/>
            </a:pPr>
            <a:r>
              <a:rPr lang="en-US" dirty="0"/>
              <a:t>Audio/Video conferencing</a:t>
            </a:r>
          </a:p>
          <a:p>
            <a:pPr marL="285750" indent="-285750">
              <a:buFont typeface="Arial" panose="020B0604020202020204" pitchFamily="34" charset="0"/>
              <a:buChar char="•"/>
            </a:pPr>
            <a:r>
              <a:rPr lang="en-US" dirty="0"/>
              <a:t>Leave conference</a:t>
            </a:r>
          </a:p>
          <a:p>
            <a:endParaRPr lang="en-US" sz="1500" dirty="0"/>
          </a:p>
          <a:p>
            <a:br>
              <a:rPr lang="en-US" dirty="0"/>
            </a:br>
            <a:endParaRPr lang="en-IN" dirty="0"/>
          </a:p>
        </p:txBody>
      </p:sp>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Features of the App</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spTree>
    <p:extLst>
      <p:ext uri="{BB962C8B-B14F-4D97-AF65-F5344CB8AC3E}">
        <p14:creationId xmlns:p14="http://schemas.microsoft.com/office/powerpoint/2010/main" val="141159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892389"/>
            <a:ext cx="5871481" cy="4185761"/>
          </a:xfrm>
          <a:prstGeom prst="rect">
            <a:avLst/>
          </a:prstGeom>
          <a:noFill/>
        </p:spPr>
        <p:txBody>
          <a:bodyPr wrap="square" rtlCol="0">
            <a:spAutoFit/>
          </a:bodyPr>
          <a:lstStyle/>
          <a:p>
            <a:pPr fontAlgn="base"/>
            <a:r>
              <a:rPr lang="en-US" b="1" dirty="0"/>
              <a:t>Description:</a:t>
            </a:r>
          </a:p>
          <a:p>
            <a:r>
              <a:rPr lang="en-US" dirty="0"/>
              <a:t>Login via registered credentials in order to authenticate your identity. </a:t>
            </a:r>
          </a:p>
          <a:p>
            <a:endParaRPr lang="en-US" sz="1600" dirty="0"/>
          </a:p>
          <a:p>
            <a:pPr fontAlgn="base"/>
            <a:r>
              <a:rPr lang="en-US" b="1" dirty="0"/>
              <a:t>Stimulus/Response Sequences:</a:t>
            </a:r>
          </a:p>
          <a:p>
            <a:r>
              <a:rPr lang="en-US" dirty="0"/>
              <a:t>If the user has an existing account, he/she will be directed to this page, where they can login using registered email and password. Click on the forgot password button, where you can reset your password in case you forgot. </a:t>
            </a:r>
            <a:endParaRPr lang="en-US" sz="1600" dirty="0"/>
          </a:p>
          <a:p>
            <a:pPr fontAlgn="base"/>
            <a:br>
              <a:rPr lang="en-US" sz="1600" dirty="0"/>
            </a:br>
            <a:r>
              <a:rPr lang="en-US" b="1" dirty="0"/>
              <a:t>Functional Requirements:</a:t>
            </a:r>
          </a:p>
          <a:p>
            <a:pPr marL="285750" indent="-285750" fontAlgn="base">
              <a:buFont typeface="Arial" panose="020B0604020202020204" pitchFamily="34" charset="0"/>
              <a:buChar char="•"/>
            </a:pPr>
            <a:r>
              <a:rPr lang="en-US" dirty="0"/>
              <a:t>An existing account on </a:t>
            </a:r>
            <a:r>
              <a:rPr lang="en-US" dirty="0" err="1"/>
              <a:t>ConferNow</a:t>
            </a:r>
            <a:endParaRPr lang="en-US" dirty="0"/>
          </a:p>
          <a:p>
            <a:pPr marL="285750" indent="-285750" fontAlgn="base">
              <a:buFont typeface="Arial" panose="020B0604020202020204" pitchFamily="34" charset="0"/>
              <a:buChar char="•"/>
            </a:pPr>
            <a:r>
              <a:rPr lang="en-US" dirty="0"/>
              <a:t>Password and email</a:t>
            </a:r>
          </a:p>
          <a:p>
            <a:br>
              <a:rPr lang="en-US" dirty="0"/>
            </a:br>
            <a:endParaRPr lang="en-IN" dirty="0"/>
          </a:p>
        </p:txBody>
      </p:sp>
      <p:sp>
        <p:nvSpPr>
          <p:cNvPr id="6" name="TextBox 5"/>
          <p:cNvSpPr txBox="1"/>
          <p:nvPr/>
        </p:nvSpPr>
        <p:spPr>
          <a:xfrm>
            <a:off x="739631" y="710435"/>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Login Page</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pic>
        <p:nvPicPr>
          <p:cNvPr id="3" name="Picture 2"/>
          <p:cNvPicPr>
            <a:picLocks noChangeAspect="1"/>
          </p:cNvPicPr>
          <p:nvPr/>
        </p:nvPicPr>
        <p:blipFill>
          <a:blip r:embed="rId4"/>
          <a:stretch>
            <a:fillRect/>
          </a:stretch>
        </p:blipFill>
        <p:spPr>
          <a:xfrm>
            <a:off x="7048992" y="1892389"/>
            <a:ext cx="4080830" cy="3630484"/>
          </a:xfrm>
          <a:prstGeom prst="rect">
            <a:avLst/>
          </a:prstGeom>
        </p:spPr>
      </p:pic>
    </p:spTree>
    <p:extLst>
      <p:ext uri="{BB962C8B-B14F-4D97-AF65-F5344CB8AC3E}">
        <p14:creationId xmlns:p14="http://schemas.microsoft.com/office/powerpoint/2010/main" val="231724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6" name="TextBox 5"/>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Register Page</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sp>
        <p:nvSpPr>
          <p:cNvPr id="8" name="TextBox 7"/>
          <p:cNvSpPr txBox="1"/>
          <p:nvPr/>
        </p:nvSpPr>
        <p:spPr>
          <a:xfrm>
            <a:off x="803639" y="1892389"/>
            <a:ext cx="5304553" cy="3970318"/>
          </a:xfrm>
          <a:prstGeom prst="rect">
            <a:avLst/>
          </a:prstGeom>
          <a:noFill/>
        </p:spPr>
        <p:txBody>
          <a:bodyPr wrap="square" rtlCol="0">
            <a:spAutoFit/>
          </a:bodyPr>
          <a:lstStyle/>
          <a:p>
            <a:pPr fontAlgn="base"/>
            <a:r>
              <a:rPr lang="en-US" b="1" dirty="0"/>
              <a:t>Description:</a:t>
            </a:r>
          </a:p>
          <a:p>
            <a:r>
              <a:rPr lang="en-US" dirty="0"/>
              <a:t>Register page for the user. The users must be registered into the platform to have access to its features .</a:t>
            </a:r>
          </a:p>
          <a:p>
            <a:br>
              <a:rPr lang="en-US" dirty="0"/>
            </a:br>
            <a:r>
              <a:rPr lang="en-US" b="1" dirty="0"/>
              <a:t>Stimulus/Response Sequences:</a:t>
            </a:r>
            <a:endParaRPr lang="en-US" dirty="0"/>
          </a:p>
          <a:p>
            <a:r>
              <a:rPr lang="en-US" dirty="0"/>
              <a:t>If the user doesn’t have a </a:t>
            </a:r>
            <a:r>
              <a:rPr lang="en-US" dirty="0" err="1"/>
              <a:t>priorly</a:t>
            </a:r>
            <a:r>
              <a:rPr lang="en-US" dirty="0"/>
              <a:t> existing account, he or she  is redirected to the registration page where they must enter their .</a:t>
            </a:r>
          </a:p>
          <a:p>
            <a:br>
              <a:rPr lang="en-US" dirty="0"/>
            </a:br>
            <a:r>
              <a:rPr lang="en-US" b="1" dirty="0"/>
              <a:t>Functional Requirements:</a:t>
            </a:r>
            <a:endParaRPr lang="en-US" dirty="0"/>
          </a:p>
          <a:p>
            <a:pPr marL="285750" indent="-285750">
              <a:buFont typeface="Arial" panose="020B0604020202020204" pitchFamily="34" charset="0"/>
              <a:buChar char="•"/>
            </a:pPr>
            <a:r>
              <a:rPr lang="en-US" dirty="0"/>
              <a:t>All mandatory details must be filled</a:t>
            </a:r>
          </a:p>
          <a:p>
            <a:pPr marL="285750" indent="-285750">
              <a:buFont typeface="Arial" panose="020B0604020202020204" pitchFamily="34" charset="0"/>
              <a:buChar char="•"/>
            </a:pPr>
            <a:r>
              <a:rPr lang="en-US" dirty="0"/>
              <a:t>Email verification is required</a:t>
            </a:r>
            <a:br>
              <a:rPr lang="en-US" dirty="0"/>
            </a:br>
            <a:endParaRPr lang="en-IN" dirty="0"/>
          </a:p>
        </p:txBody>
      </p:sp>
      <p:pic>
        <p:nvPicPr>
          <p:cNvPr id="2" name="Picture 1"/>
          <p:cNvPicPr>
            <a:picLocks noChangeAspect="1"/>
          </p:cNvPicPr>
          <p:nvPr/>
        </p:nvPicPr>
        <p:blipFill>
          <a:blip r:embed="rId4"/>
          <a:stretch>
            <a:fillRect/>
          </a:stretch>
        </p:blipFill>
        <p:spPr>
          <a:xfrm>
            <a:off x="6483096" y="1950977"/>
            <a:ext cx="4680864" cy="3531299"/>
          </a:xfrm>
          <a:prstGeom prst="rect">
            <a:avLst/>
          </a:prstGeom>
        </p:spPr>
      </p:pic>
    </p:spTree>
    <p:extLst>
      <p:ext uri="{BB962C8B-B14F-4D97-AF65-F5344CB8AC3E}">
        <p14:creationId xmlns:p14="http://schemas.microsoft.com/office/powerpoint/2010/main" val="299985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11" name="TextBox 10"/>
          <p:cNvSpPr txBox="1"/>
          <p:nvPr/>
        </p:nvSpPr>
        <p:spPr>
          <a:xfrm>
            <a:off x="803639" y="1795008"/>
            <a:ext cx="5524734" cy="3662541"/>
          </a:xfrm>
          <a:prstGeom prst="rect">
            <a:avLst/>
          </a:prstGeom>
          <a:noFill/>
        </p:spPr>
        <p:txBody>
          <a:bodyPr wrap="square" rtlCol="0">
            <a:spAutoFit/>
          </a:bodyPr>
          <a:lstStyle/>
          <a:p>
            <a:pPr fontAlgn="base"/>
            <a:r>
              <a:rPr lang="en-US" b="1" dirty="0"/>
              <a:t>Description:</a:t>
            </a:r>
          </a:p>
          <a:p>
            <a:r>
              <a:rPr lang="en-US" dirty="0"/>
              <a:t>Users can access the register and login features through this page</a:t>
            </a:r>
          </a:p>
          <a:p>
            <a:endParaRPr lang="en-US" sz="1400" dirty="0"/>
          </a:p>
          <a:p>
            <a:pPr fontAlgn="base"/>
            <a:r>
              <a:rPr lang="en-US" b="1" dirty="0"/>
              <a:t>Stimulus/Response Sequences:</a:t>
            </a:r>
          </a:p>
          <a:p>
            <a:pPr fontAlgn="base"/>
            <a:r>
              <a:rPr lang="en-US" dirty="0"/>
              <a:t>Authenticated users will be directed to this page. </a:t>
            </a:r>
          </a:p>
          <a:p>
            <a:pPr fontAlgn="base"/>
            <a:r>
              <a:rPr lang="en-US" dirty="0"/>
              <a:t>You can view the login and the register button on this page.</a:t>
            </a:r>
          </a:p>
          <a:p>
            <a:pPr fontAlgn="base"/>
            <a:br>
              <a:rPr lang="en-US" sz="1400" dirty="0"/>
            </a:br>
            <a:r>
              <a:rPr lang="en-US" b="1" dirty="0"/>
              <a:t>Functional Requirements</a:t>
            </a:r>
          </a:p>
          <a:p>
            <a:pPr fontAlgn="base"/>
            <a:r>
              <a:rPr lang="en-US" dirty="0"/>
              <a:t>Users should open the app</a:t>
            </a:r>
          </a:p>
          <a:p>
            <a:br>
              <a:rPr lang="en-IN" sz="1400" dirty="0"/>
            </a:br>
            <a:br>
              <a:rPr lang="en-US" sz="1400" dirty="0"/>
            </a:br>
            <a:endParaRPr lang="en-IN" sz="1400" dirty="0"/>
          </a:p>
        </p:txBody>
      </p:sp>
      <p:sp>
        <p:nvSpPr>
          <p:cNvPr id="9" name="TextBox 8"/>
          <p:cNvSpPr txBox="1"/>
          <p:nvPr/>
        </p:nvSpPr>
        <p:spPr>
          <a:xfrm>
            <a:off x="803639" y="665134"/>
            <a:ext cx="8705087" cy="1046440"/>
          </a:xfrm>
          <a:prstGeom prst="rect">
            <a:avLst/>
          </a:prstGeom>
          <a:noFill/>
        </p:spPr>
        <p:txBody>
          <a:bodyPr wrap="square" rtlCol="0">
            <a:spAutoFit/>
          </a:bodyPr>
          <a:lstStyle/>
          <a:p>
            <a:r>
              <a:rPr lang="en-IN" sz="4400" b="1" dirty="0">
                <a:solidFill>
                  <a:schemeClr val="accent1">
                    <a:lumMod val="40000"/>
                    <a:lumOff val="60000"/>
                  </a:schemeClr>
                </a:solidFill>
                <a:latin typeface="Bahnschrift SemiBold" panose="020B0502040204020203" pitchFamily="34" charset="0"/>
              </a:rPr>
              <a:t>Home Page</a:t>
            </a:r>
            <a:endParaRPr lang="en-IN" sz="4400" dirty="0">
              <a:solidFill>
                <a:schemeClr val="accent1">
                  <a:lumMod val="40000"/>
                  <a:lumOff val="60000"/>
                </a:schemeClr>
              </a:solidFill>
              <a:latin typeface="Bahnschrift SemiBold" panose="020B0502040204020203" pitchFamily="34" charset="0"/>
            </a:endParaRPr>
          </a:p>
          <a:p>
            <a:pPr algn="r"/>
            <a:r>
              <a:rPr lang="en-IN" dirty="0"/>
              <a:t> </a:t>
            </a:r>
          </a:p>
        </p:txBody>
      </p:sp>
      <p:pic>
        <p:nvPicPr>
          <p:cNvPr id="2" name="Picture 1"/>
          <p:cNvPicPr>
            <a:picLocks noChangeAspect="1"/>
          </p:cNvPicPr>
          <p:nvPr/>
        </p:nvPicPr>
        <p:blipFill rotWithShape="1">
          <a:blip r:embed="rId4"/>
          <a:srcRect t="13594" r="2250" b="5493"/>
          <a:stretch/>
        </p:blipFill>
        <p:spPr>
          <a:xfrm>
            <a:off x="6328373" y="3626278"/>
            <a:ext cx="5100266" cy="2391151"/>
          </a:xfrm>
          <a:prstGeom prst="rect">
            <a:avLst/>
          </a:prstGeom>
        </p:spPr>
      </p:pic>
    </p:spTree>
    <p:extLst>
      <p:ext uri="{BB962C8B-B14F-4D97-AF65-F5344CB8AC3E}">
        <p14:creationId xmlns:p14="http://schemas.microsoft.com/office/powerpoint/2010/main" val="3484966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1055</Words>
  <Application>Microsoft Office PowerPoint</Application>
  <PresentationFormat>Widescreen</PresentationFormat>
  <Paragraphs>183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Bahnschrift SemiBold</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2022-01-17T05:45:57Z</dcterms:created>
  <dcterms:modified xsi:type="dcterms:W3CDTF">2022-05-10T08:16:17Z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