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1" r:id="rId4"/>
    <p:sldId id="257" r:id="rId5"/>
    <p:sldId id="258" r:id="rId6"/>
    <p:sldId id="259" r:id="rId7"/>
    <p:sldId id="260" r:id="rId8"/>
    <p:sldId id="261" r:id="rId9"/>
    <p:sldId id="262" r:id="rId10"/>
    <p:sldId id="263" r:id="rId11"/>
    <p:sldId id="264" r:id="rId12"/>
    <p:sldId id="302" r:id="rId13"/>
    <p:sldId id="265" r:id="rId14"/>
    <p:sldId id="266" r:id="rId15"/>
    <p:sldId id="267" r:id="rId16"/>
    <p:sldId id="268" r:id="rId17"/>
    <p:sldId id="269" r:id="rId18"/>
    <p:sldId id="271" r:id="rId19"/>
    <p:sldId id="272" r:id="rId20"/>
    <p:sldId id="270" r:id="rId21"/>
    <p:sldId id="273" r:id="rId22"/>
    <p:sldId id="274" r:id="rId23"/>
    <p:sldId id="275" r:id="rId24"/>
    <p:sldId id="276" r:id="rId25"/>
    <p:sldId id="277" r:id="rId26"/>
    <p:sldId id="278" r:id="rId27"/>
    <p:sldId id="280" r:id="rId28"/>
    <p:sldId id="279" r:id="rId29"/>
    <p:sldId id="281" r:id="rId30"/>
    <p:sldId id="282" r:id="rId31"/>
    <p:sldId id="285" r:id="rId32"/>
    <p:sldId id="286" r:id="rId33"/>
    <p:sldId id="283" r:id="rId34"/>
    <p:sldId id="284" r:id="rId35"/>
    <p:sldId id="300" r:id="rId36"/>
    <p:sldId id="289" r:id="rId37"/>
    <p:sldId id="290" r:id="rId38"/>
    <p:sldId id="291" r:id="rId39"/>
    <p:sldId id="292" r:id="rId40"/>
    <p:sldId id="303" r:id="rId41"/>
    <p:sldId id="305" r:id="rId42"/>
    <p:sldId id="304" r:id="rId43"/>
    <p:sldId id="293" r:id="rId44"/>
    <p:sldId id="294" r:id="rId45"/>
    <p:sldId id="295" r:id="rId46"/>
    <p:sldId id="297" r:id="rId47"/>
    <p:sldId id="296" r:id="rId48"/>
    <p:sldId id="298" r:id="rId49"/>
    <p:sldId id="34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6459"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_queue.cp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堆与</a:t>
            </a:r>
            <a:r>
              <a:rPr lang="en-US" altLang="zh-CN"/>
              <a:t>ST</a:t>
            </a:r>
            <a:r>
              <a:rPr lang="zh-CN" altLang="en-US"/>
              <a:t>表</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P1456 Monkey King</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552450" y="1437005"/>
            <a:ext cx="11179810" cy="3143250"/>
          </a:xfrm>
          <a:prstGeom prst="rect">
            <a:avLst/>
          </a:prstGeom>
        </p:spPr>
      </p:pic>
      <p:sp>
        <p:nvSpPr>
          <p:cNvPr id="5" name="文本框 4"/>
          <p:cNvSpPr txBox="1"/>
          <p:nvPr/>
        </p:nvSpPr>
        <p:spPr>
          <a:xfrm>
            <a:off x="1148080" y="4990465"/>
            <a:ext cx="6388735" cy="368300"/>
          </a:xfrm>
          <a:prstGeom prst="rect">
            <a:avLst/>
          </a:prstGeom>
          <a:noFill/>
        </p:spPr>
        <p:txBody>
          <a:bodyPr wrap="square" rtlCol="0">
            <a:spAutoFit/>
          </a:bodyPr>
          <a:p>
            <a:r>
              <a:rPr lang="en-US" altLang="zh-CN"/>
              <a:t>n,m,\leq 1e5 s_i\leq 32768</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78510"/>
            <a:ext cx="10515600" cy="5398770"/>
          </a:xfrm>
        </p:spPr>
        <p:txBody>
          <a:bodyPr/>
          <a:p>
            <a:r>
              <a:rPr lang="zh-CN" altLang="en-US"/>
              <a:t>简单的启发式合并</a:t>
            </a:r>
            <a:r>
              <a:rPr lang="en-US" altLang="zh-CN"/>
              <a:t>+</a:t>
            </a:r>
            <a:r>
              <a:rPr lang="zh-CN" altLang="en-US"/>
              <a:t>堆就可以</a:t>
            </a:r>
            <a:r>
              <a:rPr lang="zh-CN" altLang="en-US"/>
              <a:t>做到！</a:t>
            </a:r>
            <a:endParaRPr lang="zh-CN" altLang="en-US"/>
          </a:p>
          <a:p>
            <a:endParaRPr lang="zh-CN" altLang="en-US"/>
          </a:p>
          <a:p>
            <a:r>
              <a:rPr lang="zh-CN" altLang="en-US"/>
              <a:t>每次</a:t>
            </a:r>
            <a:r>
              <a:rPr lang="en-US" altLang="zh-CN"/>
              <a:t>pk</a:t>
            </a:r>
            <a:r>
              <a:rPr lang="zh-CN" altLang="en-US"/>
              <a:t>完之后我们删除堆顶然后加回来</a:t>
            </a:r>
            <a:r>
              <a:rPr lang="zh-CN" altLang="en-US"/>
              <a:t>就好了</a:t>
            </a:r>
            <a:endParaRPr lang="zh-CN" altLang="en-US"/>
          </a:p>
          <a:p>
            <a:endParaRPr lang="zh-CN" altLang="en-US"/>
          </a:p>
          <a:p>
            <a:r>
              <a:rPr lang="zh-CN" altLang="en-US"/>
              <a:t>如果追求极致的效率我们可以可并堆一个</a:t>
            </a:r>
            <a:r>
              <a:rPr lang="en-US" altLang="zh-CN"/>
              <a:t>log</a:t>
            </a:r>
            <a:r>
              <a:rPr lang="zh-CN" altLang="en-US"/>
              <a:t>快速</a:t>
            </a:r>
            <a:r>
              <a:rPr lang="zh-CN" altLang="en-US"/>
              <a:t>合并</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P1752 点菜</a:t>
            </a:r>
            <a:endParaRPr lang="zh-CN" altLang="en-US"/>
          </a:p>
        </p:txBody>
      </p:sp>
      <p:sp>
        <p:nvSpPr>
          <p:cNvPr id="3" name="内容占位符 2"/>
          <p:cNvSpPr>
            <a:spLocks noGrp="1"/>
          </p:cNvSpPr>
          <p:nvPr>
            <p:ph idx="1"/>
          </p:nvPr>
        </p:nvSpPr>
        <p:spPr/>
        <p:txBody>
          <a:bodyPr/>
          <a:p>
            <a:r>
              <a:rPr lang="zh-CN" altLang="en-US"/>
              <a:t>有n个人到一家餐馆点菜。这家餐馆总共有m道菜，每一道菜都有两个属性——美味度和价格。这n个人每周都会来一次，每次只会点一道菜或不点。在这n个人中，有p个人比较挑剔，他们只能接受美味度大于等于一定值的菜；有q个人比较贫穷，他们只能点价格小于等于一定值的菜。现在请你计算：这些人至少要来几周，才可能能把餐馆的所有的菜都点过一遍？</a:t>
            </a:r>
            <a:endParaRPr lang="zh-CN" altLang="en-US"/>
          </a:p>
          <a:p>
            <a:endParaRPr lang="zh-CN" altLang="en-US"/>
          </a:p>
          <a:p>
            <a:r>
              <a:rPr lang="en-US" altLang="zh-CN"/>
              <a:t>n,m\leq 2e5</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76910"/>
            <a:ext cx="10515600" cy="5500370"/>
          </a:xfrm>
        </p:spPr>
        <p:txBody>
          <a:bodyPr/>
          <a:p>
            <a:r>
              <a:rPr lang="zh-CN" altLang="en-US"/>
              <a:t>考虑二分答案，问题在于怎么</a:t>
            </a:r>
            <a:r>
              <a:rPr lang="zh-CN" altLang="en-US"/>
              <a:t>判断</a:t>
            </a:r>
            <a:endParaRPr lang="zh-CN" altLang="en-US"/>
          </a:p>
          <a:p>
            <a:endParaRPr lang="zh-CN" altLang="en-US"/>
          </a:p>
          <a:p>
            <a:r>
              <a:rPr lang="zh-CN" altLang="en-US"/>
              <a:t>如果没有两种属性的人，我们肯定优先让有限制的人吃，之后让没限制的吃</a:t>
            </a:r>
            <a:r>
              <a:rPr lang="zh-CN" altLang="en-US"/>
              <a:t>剩下的</a:t>
            </a:r>
            <a:endParaRPr lang="zh-CN" altLang="en-US"/>
          </a:p>
          <a:p>
            <a:endParaRPr lang="zh-CN" altLang="en-US"/>
          </a:p>
          <a:p>
            <a:r>
              <a:rPr lang="zh-CN" altLang="en-US"/>
              <a:t>但其实吃的越多越好，因此</a:t>
            </a:r>
            <a:r>
              <a:rPr lang="zh-CN" altLang="en-US"/>
              <a:t>多吃应该是我们首要</a:t>
            </a:r>
            <a:r>
              <a:rPr lang="zh-CN" altLang="en-US"/>
              <a:t>目标</a:t>
            </a:r>
            <a:endParaRPr lang="zh-CN" altLang="en-US"/>
          </a:p>
          <a:p>
            <a:endParaRPr lang="zh-CN" altLang="en-US"/>
          </a:p>
          <a:p>
            <a:r>
              <a:rPr lang="zh-CN" altLang="en-US"/>
              <a:t>现在两种限制，我们可以考虑让穷人吃美味度低的食物，把美味度高的尽可能留给口味严</a:t>
            </a:r>
            <a:r>
              <a:rPr lang="zh-CN" altLang="en-US"/>
              <a:t>的</a:t>
            </a:r>
            <a:endParaRPr lang="zh-CN" altLang="en-US"/>
          </a:p>
          <a:p>
            <a:endParaRPr lang="zh-CN" altLang="en-US"/>
          </a:p>
          <a:p>
            <a:r>
              <a:rPr lang="zh-CN" altLang="en-US"/>
              <a:t>然后高口味人再来吃剩下的，没限制的</a:t>
            </a:r>
            <a:r>
              <a:rPr lang="zh-CN" altLang="en-US"/>
              <a:t>再吃</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0860"/>
            <a:ext cx="10515600" cy="5646420"/>
          </a:xfrm>
        </p:spPr>
        <p:txBody>
          <a:bodyPr/>
          <a:p>
            <a:r>
              <a:rPr lang="zh-CN" altLang="en-US"/>
              <a:t>这个过程可以用一个堆维护，具体我们按照价格排序，然后开一个按照美味度排名的堆，从小到达加入每个菜之后优先挑美味度最小的菜给人</a:t>
            </a:r>
            <a:r>
              <a:rPr lang="zh-CN" altLang="en-US"/>
              <a:t>吃</a:t>
            </a:r>
            <a:endParaRPr lang="zh-CN" altLang="en-US"/>
          </a:p>
          <a:p>
            <a:endParaRPr lang="zh-CN" altLang="en-US"/>
          </a:p>
          <a:p>
            <a:r>
              <a:rPr lang="zh-CN" altLang="en-US"/>
              <a:t>然后之后只剩美味度一个限制就随便了，尽可能取</a:t>
            </a:r>
            <a:r>
              <a:rPr lang="zh-CN" altLang="en-US"/>
              <a:t>就好了</a:t>
            </a:r>
            <a:endParaRPr lang="zh-CN" altLang="en-US"/>
          </a:p>
          <a:p>
            <a:endParaRPr lang="zh-CN" altLang="en-US"/>
          </a:p>
          <a:p>
            <a:r>
              <a:rPr lang="zh-CN" altLang="en-US"/>
              <a:t>时间复杂度两个</a:t>
            </a:r>
            <a:r>
              <a:rPr lang="en-US" altLang="zh-CN"/>
              <a:t>log</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P1110 [ZJOI2007] 报表统计</a:t>
            </a:r>
            <a:endParaRPr lang="zh-CN" altLang="en-US"/>
          </a:p>
        </p:txBody>
      </p:sp>
      <p:pic>
        <p:nvPicPr>
          <p:cNvPr id="4" name="内容占位符 3"/>
          <p:cNvPicPr>
            <a:picLocks noChangeAspect="1"/>
          </p:cNvPicPr>
          <p:nvPr>
            <p:ph idx="1"/>
          </p:nvPr>
        </p:nvPicPr>
        <p:blipFill>
          <a:blip r:embed="rId1"/>
          <a:stretch>
            <a:fillRect/>
          </a:stretch>
        </p:blipFill>
        <p:spPr>
          <a:xfrm>
            <a:off x="82550" y="1276350"/>
            <a:ext cx="9583420" cy="4095750"/>
          </a:xfrm>
          <a:prstGeom prst="rect">
            <a:avLst/>
          </a:prstGeom>
        </p:spPr>
      </p:pic>
      <p:sp>
        <p:nvSpPr>
          <p:cNvPr id="6" name="文本框 5"/>
          <p:cNvSpPr txBox="1"/>
          <p:nvPr/>
        </p:nvSpPr>
        <p:spPr>
          <a:xfrm>
            <a:off x="9930130" y="1423035"/>
            <a:ext cx="2261235" cy="922020"/>
          </a:xfrm>
          <a:prstGeom prst="rect">
            <a:avLst/>
          </a:prstGeom>
          <a:noFill/>
        </p:spPr>
        <p:txBody>
          <a:bodyPr wrap="square" rtlCol="0">
            <a:spAutoFit/>
          </a:bodyPr>
          <a:p>
            <a:r>
              <a:rPr lang="en-US" altLang="zh-CN"/>
              <a:t>n,m\leq 5e5</a:t>
            </a:r>
            <a:endParaRPr lang="en-US" altLang="zh-CN"/>
          </a:p>
          <a:p>
            <a:endParaRPr lang="en-US" altLang="zh-CN"/>
          </a:p>
          <a:p>
            <a:r>
              <a:rPr lang="zh-CN" altLang="en-US"/>
              <a:t>平衡树</a:t>
            </a:r>
            <a:r>
              <a:rPr lang="zh-CN" altLang="en-US"/>
              <a:t>狂喜</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0715"/>
            <a:ext cx="10515600" cy="5982970"/>
          </a:xfrm>
        </p:spPr>
        <p:txBody>
          <a:bodyPr/>
          <a:p>
            <a:r>
              <a:rPr lang="zh-CN" altLang="en-US"/>
              <a:t>这是可删堆的经典</a:t>
            </a:r>
            <a:r>
              <a:rPr lang="zh-CN" altLang="en-US"/>
              <a:t>应用</a:t>
            </a:r>
            <a:endParaRPr lang="zh-CN" altLang="en-US"/>
          </a:p>
          <a:p>
            <a:r>
              <a:rPr lang="zh-CN" altLang="en-US"/>
              <a:t>首先我们对于最大最小值只需要分别开两个堆维护</a:t>
            </a:r>
            <a:r>
              <a:rPr lang="zh-CN" altLang="en-US"/>
              <a:t>即可</a:t>
            </a:r>
            <a:endParaRPr lang="zh-CN" altLang="en-US"/>
          </a:p>
          <a:p>
            <a:r>
              <a:rPr lang="zh-CN" altLang="en-US"/>
              <a:t>而插入一个元素，相当于多了两个新的差分值，而少掉了原来</a:t>
            </a:r>
            <a:r>
              <a:rPr lang="zh-CN" altLang="en-US"/>
              <a:t>那一个</a:t>
            </a:r>
            <a:endParaRPr lang="zh-CN" altLang="en-US"/>
          </a:p>
          <a:p>
            <a:r>
              <a:rPr lang="zh-CN" altLang="en-US"/>
              <a:t>注意我们堆只有删除最大值这个能力，所以要想个</a:t>
            </a:r>
            <a:r>
              <a:rPr lang="zh-CN" altLang="en-US"/>
              <a:t>办法。。</a:t>
            </a:r>
            <a:endParaRPr lang="zh-CN" altLang="en-US"/>
          </a:p>
          <a:p>
            <a:r>
              <a:rPr lang="zh-CN" altLang="en-US"/>
              <a:t>一个显然的想法是用哈希表记录一下具体值，然后每次取出堆顶的时候我们拿取出的数和哈希表内的比较一下看是不是已经被删除了</a:t>
            </a:r>
            <a:r>
              <a:rPr lang="zh-CN" altLang="en-US"/>
              <a:t>的</a:t>
            </a:r>
            <a:endParaRPr lang="zh-CN" altLang="en-US"/>
          </a:p>
          <a:p>
            <a:r>
              <a:rPr lang="zh-CN" altLang="en-US"/>
              <a:t>但是这样太麻烦，要手写哈希表。。。</a:t>
            </a:r>
            <a:r>
              <a:rPr lang="en-US" altLang="zh-CN"/>
              <a:t>map</a:t>
            </a:r>
            <a:r>
              <a:rPr lang="zh-CN" altLang="en-US"/>
              <a:t>就平衡树了</a:t>
            </a:r>
            <a:r>
              <a:rPr lang="zh-CN" altLang="en-US"/>
              <a:t>没意思了</a:t>
            </a:r>
            <a:endParaRPr lang="zh-CN" altLang="en-US"/>
          </a:p>
          <a:p>
            <a:r>
              <a:rPr lang="zh-CN" altLang="en-US"/>
              <a:t>所以我们可以再开一个堆，然后对于取出的值，和删除堆堆顶比较，如果恰好相同就一起</a:t>
            </a:r>
            <a:r>
              <a:rPr lang="zh-CN" altLang="en-US"/>
              <a:t>弹出</a:t>
            </a:r>
            <a:endParaRPr lang="zh-CN" altLang="en-US"/>
          </a:p>
          <a:p>
            <a:r>
              <a:rPr lang="zh-CN" altLang="en-US"/>
              <a:t>因为每个元素最多进出一次，所以总复杂度</a:t>
            </a:r>
            <a:r>
              <a:rPr lang="en-US" altLang="zh-CN"/>
              <a:t>$n\log n$</a:t>
            </a:r>
            <a:endParaRPr lang="zh-CN" altLang="en-US"/>
          </a:p>
          <a:p>
            <a:pPr marL="0" inden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动态第</a:t>
            </a:r>
            <a:r>
              <a:rPr lang="en-US" altLang="zh-CN"/>
              <a:t>k</a:t>
            </a:r>
            <a:r>
              <a:rPr lang="zh-CN" altLang="en-US"/>
              <a:t>大</a:t>
            </a:r>
            <a:endParaRPr lang="zh-CN" altLang="en-US"/>
          </a:p>
        </p:txBody>
      </p:sp>
      <p:sp>
        <p:nvSpPr>
          <p:cNvPr id="3" name="内容占位符 2"/>
          <p:cNvSpPr>
            <a:spLocks noGrp="1"/>
          </p:cNvSpPr>
          <p:nvPr>
            <p:ph idx="1"/>
          </p:nvPr>
        </p:nvSpPr>
        <p:spPr/>
        <p:txBody>
          <a:bodyPr/>
          <a:p>
            <a:r>
              <a:rPr lang="zh-CN" altLang="en-US"/>
              <a:t>当然</a:t>
            </a:r>
            <a:r>
              <a:rPr lang="en-US" altLang="zh-CN"/>
              <a:t>k</a:t>
            </a:r>
            <a:r>
              <a:rPr lang="zh-CN" altLang="en-US"/>
              <a:t>要是固定的，支持任意在集合中加入删除</a:t>
            </a:r>
            <a:r>
              <a:rPr lang="zh-CN" altLang="en-US"/>
              <a:t>元素</a:t>
            </a:r>
            <a:endParaRPr lang="zh-CN" altLang="en-US"/>
          </a:p>
          <a:p>
            <a:endParaRPr lang="zh-CN" altLang="en-US"/>
          </a:p>
          <a:p>
            <a:r>
              <a:rPr lang="zh-CN" altLang="en-US"/>
              <a:t>这就可以用到我们有名的对顶堆</a:t>
            </a:r>
            <a:r>
              <a:rPr lang="zh-CN" altLang="en-US"/>
              <a:t>了！</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16255"/>
            <a:ext cx="10515600" cy="5661025"/>
          </a:xfrm>
        </p:spPr>
        <p:txBody>
          <a:bodyPr/>
          <a:p>
            <a:r>
              <a:rPr lang="zh-CN" altLang="en-US"/>
              <a:t>我们对于整个大小为</a:t>
            </a:r>
            <a:r>
              <a:rPr lang="en-US" altLang="zh-CN"/>
              <a:t>x</a:t>
            </a:r>
            <a:r>
              <a:rPr lang="zh-CN" altLang="en-US"/>
              <a:t>的集合，建立两个堆，一个大根堆一个</a:t>
            </a:r>
            <a:r>
              <a:rPr lang="zh-CN" altLang="en-US"/>
              <a:t>小根堆</a:t>
            </a:r>
            <a:endParaRPr lang="zh-CN" altLang="en-US"/>
          </a:p>
          <a:p>
            <a:r>
              <a:rPr lang="zh-CN" altLang="en-US"/>
              <a:t>大根堆存前</a:t>
            </a:r>
            <a:r>
              <a:rPr lang="en-US" altLang="zh-CN"/>
              <a:t>k</a:t>
            </a:r>
            <a:r>
              <a:rPr lang="zh-CN" altLang="en-US"/>
              <a:t>小，小根堆存前</a:t>
            </a:r>
            <a:r>
              <a:rPr lang="en-US" altLang="zh-CN"/>
              <a:t>x-k-1</a:t>
            </a:r>
            <a:r>
              <a:rPr lang="zh-CN" altLang="en-US"/>
              <a:t>大，当堆大小有变化的时候，我们取出</a:t>
            </a:r>
            <a:r>
              <a:rPr lang="zh-CN" altLang="en-US"/>
              <a:t>某个堆的堆顶放到另一个</a:t>
            </a:r>
            <a:r>
              <a:rPr lang="zh-CN" altLang="en-US"/>
              <a:t>堆中</a:t>
            </a:r>
            <a:endParaRPr lang="zh-CN" altLang="en-US"/>
          </a:p>
          <a:p>
            <a:r>
              <a:rPr lang="zh-CN" altLang="en-US"/>
              <a:t>这样大根堆堆顶就是第</a:t>
            </a:r>
            <a:r>
              <a:rPr lang="en-US" altLang="zh-CN"/>
              <a:t>k</a:t>
            </a:r>
            <a:r>
              <a:rPr lang="zh-CN" altLang="en-US"/>
              <a:t>大</a:t>
            </a:r>
            <a:r>
              <a:rPr lang="zh-CN" altLang="en-US"/>
              <a:t>的答案！</a:t>
            </a:r>
            <a:endParaRPr lang="zh-CN" altLang="en-US"/>
          </a:p>
          <a:p>
            <a:r>
              <a:rPr lang="zh-CN" altLang="en-US"/>
              <a:t>而当加入一个数的时候，我们直接就和第</a:t>
            </a:r>
            <a:r>
              <a:rPr lang="en-US" altLang="zh-CN"/>
              <a:t>k</a:t>
            </a:r>
            <a:r>
              <a:rPr lang="zh-CN" altLang="en-US"/>
              <a:t>大比较一下然后看看加入到哪个堆</a:t>
            </a:r>
            <a:r>
              <a:rPr lang="zh-CN" altLang="en-US"/>
              <a:t>就好了</a:t>
            </a:r>
            <a:endParaRPr lang="zh-CN" altLang="en-US"/>
          </a:p>
          <a:p>
            <a:r>
              <a:rPr lang="zh-CN" altLang="en-US"/>
              <a:t>当删除的时候，我们还是用删除堆的技巧记录，然后我们假装此时大小发生了变化，调整两个堆的堆顶</a:t>
            </a:r>
            <a:r>
              <a:rPr lang="zh-CN" altLang="en-US"/>
              <a:t>即可</a:t>
            </a:r>
            <a:endParaRPr lang="zh-CN" altLang="en-US"/>
          </a:p>
          <a:p>
            <a:r>
              <a:rPr lang="zh-CN" altLang="en-US"/>
              <a:t>时间复杂度</a:t>
            </a:r>
            <a:r>
              <a:rPr lang="en-US" altLang="zh-CN"/>
              <a:t>O(n\log n)</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P7476 「C.E.L.U-02」苦涩</a:t>
            </a:r>
            <a:endParaRPr lang="zh-CN" altLang="en-US"/>
          </a:p>
        </p:txBody>
      </p:sp>
      <p:pic>
        <p:nvPicPr>
          <p:cNvPr id="4" name="内容占位符 3"/>
          <p:cNvPicPr>
            <a:picLocks noChangeAspect="1"/>
          </p:cNvPicPr>
          <p:nvPr>
            <p:ph idx="1"/>
          </p:nvPr>
        </p:nvPicPr>
        <p:blipFill>
          <a:blip r:embed="rId1"/>
          <a:stretch>
            <a:fillRect/>
          </a:stretch>
        </p:blipFill>
        <p:spPr>
          <a:xfrm>
            <a:off x="35560" y="1299845"/>
            <a:ext cx="12120880" cy="3745230"/>
          </a:xfrm>
          <a:prstGeom prst="rect">
            <a:avLst/>
          </a:prstGeom>
        </p:spPr>
      </p:pic>
      <p:sp>
        <p:nvSpPr>
          <p:cNvPr id="5" name="文本框 4"/>
          <p:cNvSpPr txBox="1"/>
          <p:nvPr/>
        </p:nvSpPr>
        <p:spPr>
          <a:xfrm>
            <a:off x="1587500" y="5429885"/>
            <a:ext cx="4566285" cy="368300"/>
          </a:xfrm>
          <a:prstGeom prst="rect">
            <a:avLst/>
          </a:prstGeom>
          <a:noFill/>
        </p:spPr>
        <p:txBody>
          <a:bodyPr wrap="square" rtlCol="0">
            <a:spAutoFit/>
          </a:bodyPr>
          <a:p>
            <a:r>
              <a:rPr lang="en-US" altLang="zh-CN"/>
              <a:t>n</a:t>
            </a:r>
            <a:r>
              <a:rPr lang="zh-CN" altLang="en-US"/>
              <a:t>，</a:t>
            </a:r>
            <a:r>
              <a:rPr lang="en-US" altLang="zh-CN"/>
              <a:t>m 2</a:t>
            </a:r>
            <a:r>
              <a:rPr lang="en-US" altLang="zh-CN"/>
              <a:t>e5</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a:t>
            </a:r>
            <a:r>
              <a:rPr lang="zh-CN" altLang="en-US"/>
              <a:t>堆？</a:t>
            </a:r>
            <a:endParaRPr lang="zh-CN" altLang="en-US"/>
          </a:p>
        </p:txBody>
      </p:sp>
      <p:sp>
        <p:nvSpPr>
          <p:cNvPr id="3" name="内容占位符 2"/>
          <p:cNvSpPr>
            <a:spLocks noGrp="1"/>
          </p:cNvSpPr>
          <p:nvPr>
            <p:ph idx="1"/>
          </p:nvPr>
        </p:nvSpPr>
        <p:spPr/>
        <p:txBody>
          <a:bodyPr/>
          <a:p>
            <a:r>
              <a:rPr lang="zh-CN" altLang="en-US"/>
              <a:t>支持以不超过</a:t>
            </a:r>
            <a:r>
              <a:rPr lang="en-US" altLang="zh-CN"/>
              <a:t>logn</a:t>
            </a:r>
            <a:r>
              <a:rPr lang="zh-CN" altLang="en-US"/>
              <a:t>的复杂度支持查询最值</a:t>
            </a:r>
            <a:r>
              <a:rPr lang="en-US" altLang="zh-CN"/>
              <a:t>/</a:t>
            </a:r>
            <a:r>
              <a:rPr lang="zh-CN" altLang="en-US"/>
              <a:t>删除最值</a:t>
            </a:r>
            <a:r>
              <a:rPr lang="en-US" altLang="zh-CN"/>
              <a:t>/</a:t>
            </a:r>
            <a:r>
              <a:rPr lang="zh-CN" altLang="en-US"/>
              <a:t>插入</a:t>
            </a:r>
            <a:r>
              <a:rPr lang="zh-CN" altLang="en-US"/>
              <a:t>元素</a:t>
            </a:r>
            <a:endParaRPr lang="zh-CN" altLang="en-US"/>
          </a:p>
          <a:p>
            <a:endParaRPr lang="zh-CN" altLang="en-US"/>
          </a:p>
          <a:p>
            <a:r>
              <a:rPr lang="zh-CN" altLang="en-US"/>
              <a:t>明显逊于</a:t>
            </a:r>
            <a:r>
              <a:rPr lang="zh-CN" altLang="en-US"/>
              <a:t>线段树平衡树但是常数会更小（</a:t>
            </a:r>
            <a:r>
              <a:rPr lang="zh-CN" altLang="en-US"/>
              <a:t>小很多</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49935"/>
            <a:ext cx="10515600" cy="5427345"/>
          </a:xfrm>
        </p:spPr>
        <p:txBody>
          <a:bodyPr/>
          <a:p>
            <a:r>
              <a:rPr lang="zh-CN" altLang="en-US"/>
              <a:t>考虑线段树，每个节点维护一个</a:t>
            </a:r>
            <a:r>
              <a:rPr lang="zh-CN" altLang="en-US"/>
              <a:t>堆</a:t>
            </a:r>
            <a:endParaRPr lang="zh-CN" altLang="en-US"/>
          </a:p>
          <a:p>
            <a:r>
              <a:rPr lang="zh-CN" altLang="en-US"/>
              <a:t>堆里面存放着这个区间中所有元素都有元素的</a:t>
            </a:r>
            <a:r>
              <a:rPr lang="en-US" altLang="zh-CN"/>
              <a:t>“</a:t>
            </a:r>
            <a:r>
              <a:rPr lang="zh-CN" altLang="en-US"/>
              <a:t>共性</a:t>
            </a:r>
            <a:r>
              <a:rPr lang="en-US" altLang="zh-CN"/>
              <a:t>”</a:t>
            </a:r>
            <a:r>
              <a:rPr lang="zh-CN" altLang="en-US"/>
              <a:t>，但同时也是一种区间修改的标记</a:t>
            </a:r>
            <a:endParaRPr lang="zh-CN" altLang="en-US"/>
          </a:p>
          <a:p>
            <a:r>
              <a:rPr lang="zh-CN" altLang="en-US"/>
              <a:t>加入一个苦涩值为</a:t>
            </a:r>
            <a:r>
              <a:rPr lang="en-US" altLang="zh-CN"/>
              <a:t>k</a:t>
            </a:r>
            <a:r>
              <a:rPr lang="zh-CN" altLang="en-US"/>
              <a:t>的标记就在代表的</a:t>
            </a:r>
            <a:r>
              <a:rPr lang="en-US" altLang="zh-CN"/>
              <a:t>logn</a:t>
            </a:r>
            <a:r>
              <a:rPr lang="zh-CN" altLang="en-US"/>
              <a:t>个区间的堆中加入这个元素</a:t>
            </a:r>
            <a:r>
              <a:rPr lang="en-US" altLang="zh-CN"/>
              <a:t>k</a:t>
            </a:r>
            <a:endParaRPr lang="en-US" altLang="zh-CN"/>
          </a:p>
          <a:p>
            <a:r>
              <a:rPr lang="zh-CN" altLang="en-US"/>
              <a:t>删除就直接找到对应的最大值，然后在删除堆里面打标记即可</a:t>
            </a:r>
            <a:endParaRPr lang="en-US" altLang="zh-CN"/>
          </a:p>
          <a:p>
            <a:r>
              <a:rPr lang="zh-CN" altLang="en-US"/>
              <a:t>然后我们每次经过区间就把这些标记</a:t>
            </a:r>
            <a:r>
              <a:rPr lang="zh-CN" altLang="en-US"/>
              <a:t>下放</a:t>
            </a:r>
            <a:endParaRPr lang="zh-CN" altLang="en-US"/>
          </a:p>
          <a:p>
            <a:r>
              <a:rPr lang="zh-CN" altLang="en-US"/>
              <a:t>使用左偏树快速合并两个</a:t>
            </a:r>
            <a:r>
              <a:rPr lang="zh-CN" altLang="en-US"/>
              <a:t>堆可以在</a:t>
            </a:r>
            <a:r>
              <a:rPr lang="en-US" altLang="zh-CN"/>
              <a:t>logn</a:t>
            </a:r>
            <a:r>
              <a:rPr lang="zh-CN" altLang="en-US"/>
              <a:t>的时间内把所有标记</a:t>
            </a:r>
            <a:r>
              <a:rPr lang="zh-CN" altLang="en-US"/>
              <a:t>下放</a:t>
            </a:r>
            <a:endParaRPr lang="zh-CN" altLang="en-US"/>
          </a:p>
          <a:p>
            <a:r>
              <a:rPr lang="zh-CN" altLang="en-US"/>
              <a:t>考虑证明复杂度，因为我们只有下放标记复杂度是</a:t>
            </a:r>
            <a:r>
              <a:rPr lang="en-US" altLang="zh-CN"/>
              <a:t>logn</a:t>
            </a:r>
            <a:r>
              <a:rPr lang="zh-CN" altLang="en-US"/>
              <a:t>所以总复杂度就是</a:t>
            </a:r>
            <a:r>
              <a:rPr lang="en-US" altLang="zh-CN"/>
              <a:t>$n\log^2 n$ </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0860"/>
            <a:ext cx="10515600" cy="6327140"/>
          </a:xfrm>
        </p:spPr>
        <p:txBody>
          <a:bodyPr>
            <a:normAutofit lnSpcReduction="10000"/>
          </a:bodyPr>
          <a:p>
            <a:r>
              <a:rPr lang="zh-CN" altLang="en-US"/>
              <a:t>不过这样我们可能因为常数太大</a:t>
            </a:r>
            <a:r>
              <a:rPr lang="zh-CN" altLang="en-US"/>
              <a:t>过不去</a:t>
            </a:r>
            <a:endParaRPr lang="zh-CN" altLang="en-US"/>
          </a:p>
          <a:p>
            <a:r>
              <a:rPr lang="zh-CN" altLang="en-US"/>
              <a:t>首先标记永久化，这对于树套树结构</a:t>
            </a:r>
            <a:r>
              <a:rPr lang="zh-CN" altLang="en-US"/>
              <a:t>非常管用！</a:t>
            </a:r>
            <a:endParaRPr lang="zh-CN" altLang="en-US">
              <a:sym typeface="+mn-ea"/>
            </a:endParaRPr>
          </a:p>
          <a:p>
            <a:r>
              <a:rPr lang="zh-CN" altLang="en-US">
                <a:sym typeface="+mn-ea"/>
              </a:rPr>
              <a:t>那么对于删除进来的</a:t>
            </a:r>
            <a:r>
              <a:rPr lang="en-US" altLang="zh-CN">
                <a:sym typeface="+mn-ea"/>
              </a:rPr>
              <a:t>w</a:t>
            </a:r>
            <a:r>
              <a:rPr lang="zh-CN" altLang="en-US">
                <a:sym typeface="+mn-ea"/>
              </a:rPr>
              <a:t>，我们可以在经过的永久化的标记中在该区间查找我们要删掉的那部分，然后移除这个标记并把剩下那一部分标记重新添加进去</a:t>
            </a:r>
            <a:endParaRPr lang="zh-CN" altLang="en-US"/>
          </a:p>
          <a:p>
            <a:r>
              <a:rPr lang="zh-CN" altLang="en-US"/>
              <a:t>很不幸的是这个复杂度并不允许，因为我们为了找到标记可能要递归到</a:t>
            </a:r>
            <a:r>
              <a:rPr lang="zh-CN" altLang="en-US"/>
              <a:t>叶子</a:t>
            </a:r>
            <a:endParaRPr lang="zh-CN" altLang="en-US"/>
          </a:p>
          <a:p>
            <a:r>
              <a:rPr lang="zh-CN" altLang="en-US"/>
              <a:t>但是考虑我们只删除最大值，也就是说这是一个区间最值</a:t>
            </a:r>
            <a:r>
              <a:rPr lang="zh-CN" altLang="en-US"/>
              <a:t>操作</a:t>
            </a:r>
            <a:endParaRPr lang="zh-CN" altLang="en-US"/>
          </a:p>
          <a:p>
            <a:r>
              <a:rPr lang="zh-CN" altLang="en-US"/>
              <a:t>这样我们可以用经典的剪枝：如果这个区间最大值小于我们删除的值，我们就直接</a:t>
            </a:r>
            <a:r>
              <a:rPr lang="zh-CN" altLang="en-US"/>
              <a:t>返回</a:t>
            </a:r>
            <a:endParaRPr lang="zh-CN" altLang="en-US"/>
          </a:p>
          <a:p>
            <a:r>
              <a:rPr lang="zh-CN" altLang="en-US"/>
              <a:t>经过这个剪枝，我们的复杂度分析就近似</a:t>
            </a:r>
            <a:r>
              <a:rPr lang="en-US" altLang="zh-CN"/>
              <a:t>segmenttree</a:t>
            </a:r>
            <a:r>
              <a:rPr lang="zh-CN" altLang="en-US"/>
              <a:t>中的</a:t>
            </a:r>
            <a:r>
              <a:rPr lang="zh-CN" altLang="en-US"/>
              <a:t>分析</a:t>
            </a:r>
            <a:endParaRPr lang="zh-CN" altLang="en-US"/>
          </a:p>
          <a:p>
            <a:r>
              <a:rPr lang="zh-CN" altLang="en-US"/>
              <a:t>加上堆操作复杂度总复杂度就是</a:t>
            </a:r>
            <a:r>
              <a:rPr lang="en-US" altLang="zh-CN"/>
              <a:t>$n\log^2 n$</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0" y="2205355"/>
            <a:ext cx="12192000" cy="4652645"/>
          </a:xfrm>
          <a:prstGeom prst="rect">
            <a:avLst/>
          </a:prstGeom>
        </p:spPr>
      </p:pic>
      <p:pic>
        <p:nvPicPr>
          <p:cNvPr id="5" name="图片 4"/>
          <p:cNvPicPr>
            <a:picLocks noChangeAspect="1"/>
          </p:cNvPicPr>
          <p:nvPr/>
        </p:nvPicPr>
        <p:blipFill>
          <a:blip r:embed="rId2"/>
          <a:stretch>
            <a:fillRect/>
          </a:stretch>
        </p:blipFill>
        <p:spPr>
          <a:xfrm>
            <a:off x="0" y="0"/>
            <a:ext cx="7990840" cy="22447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P7078 [CSP-S2020] 贪吃蛇</a:t>
            </a:r>
            <a:endParaRPr lang="zh-CN" altLang="en-US"/>
          </a:p>
        </p:txBody>
      </p:sp>
      <p:pic>
        <p:nvPicPr>
          <p:cNvPr id="4" name="内容占位符 3"/>
          <p:cNvPicPr>
            <a:picLocks noChangeAspect="1"/>
          </p:cNvPicPr>
          <p:nvPr>
            <p:ph idx="1"/>
          </p:nvPr>
        </p:nvPicPr>
        <p:blipFill>
          <a:blip r:embed="rId1"/>
          <a:stretch>
            <a:fillRect/>
          </a:stretch>
        </p:blipFill>
        <p:spPr>
          <a:xfrm>
            <a:off x="0" y="1273175"/>
            <a:ext cx="9401175" cy="4311650"/>
          </a:xfrm>
          <a:prstGeom prst="rect">
            <a:avLst/>
          </a:prstGeom>
        </p:spPr>
      </p:pic>
      <p:pic>
        <p:nvPicPr>
          <p:cNvPr id="5" name="图片 4"/>
          <p:cNvPicPr>
            <a:picLocks noChangeAspect="1"/>
          </p:cNvPicPr>
          <p:nvPr/>
        </p:nvPicPr>
        <p:blipFill>
          <a:blip r:embed="rId2"/>
          <a:stretch>
            <a:fillRect/>
          </a:stretch>
        </p:blipFill>
        <p:spPr>
          <a:xfrm>
            <a:off x="4687570" y="5130800"/>
            <a:ext cx="7296150" cy="1727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11505"/>
            <a:ext cx="10515600" cy="5565775"/>
          </a:xfrm>
        </p:spPr>
        <p:txBody>
          <a:bodyPr/>
          <a:p>
            <a:r>
              <a:rPr lang="zh-CN" altLang="en-US"/>
              <a:t>其实这个应该放在队列课件</a:t>
            </a:r>
            <a:r>
              <a:rPr lang="zh-CN" altLang="en-US"/>
              <a:t>里的。。。</a:t>
            </a:r>
            <a:endParaRPr lang="zh-CN" altLang="en-US"/>
          </a:p>
          <a:p>
            <a:endParaRPr lang="zh-CN" altLang="en-US"/>
          </a:p>
          <a:p>
            <a:r>
              <a:rPr lang="zh-CN" altLang="en-US"/>
              <a:t>我们先想一个基于</a:t>
            </a:r>
            <a:r>
              <a:rPr lang="en-US" altLang="zh-CN"/>
              <a:t>sg</a:t>
            </a:r>
            <a:r>
              <a:rPr lang="zh-CN" altLang="en-US"/>
              <a:t>定理简单的做法！因为每个蛇后继局面</a:t>
            </a:r>
            <a:r>
              <a:rPr lang="zh-CN" altLang="en-US"/>
              <a:t>有限</a:t>
            </a:r>
            <a:endParaRPr lang="zh-CN" altLang="en-US"/>
          </a:p>
          <a:p>
            <a:endParaRPr lang="zh-CN" altLang="en-US"/>
          </a:p>
          <a:p>
            <a:r>
              <a:rPr lang="zh-CN" altLang="en-US"/>
              <a:t>所以我们可以考虑建立一条均选择捕食的局面</a:t>
            </a:r>
            <a:r>
              <a:rPr lang="zh-CN" altLang="en-US"/>
              <a:t>链</a:t>
            </a:r>
            <a:endParaRPr lang="zh-CN" altLang="en-US"/>
          </a:p>
          <a:p>
            <a:endParaRPr lang="zh-CN" altLang="en-US"/>
          </a:p>
          <a:p>
            <a:r>
              <a:rPr lang="zh-CN" altLang="en-US"/>
              <a:t>然后根据最终局面是否有之前下猜测蛇依次反悔</a:t>
            </a:r>
            <a:r>
              <a:rPr lang="zh-CN" altLang="en-US"/>
              <a:t>回溯</a:t>
            </a:r>
            <a:endParaRPr lang="zh-CN" altLang="en-US"/>
          </a:p>
          <a:p>
            <a:endParaRPr lang="zh-CN" altLang="en-US"/>
          </a:p>
          <a:p>
            <a:r>
              <a:rPr lang="zh-CN" altLang="en-US"/>
              <a:t>用</a:t>
            </a:r>
            <a:r>
              <a:rPr lang="en-US" altLang="zh-CN"/>
              <a:t>set</a:t>
            </a:r>
            <a:r>
              <a:rPr lang="zh-CN" altLang="en-US"/>
              <a:t>可以很容易维护！复杂度</a:t>
            </a:r>
            <a:r>
              <a:rPr lang="en-US" altLang="zh-CN"/>
              <a:t>$n\log n$</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6600" y="377190"/>
            <a:ext cx="10515600" cy="5785485"/>
          </a:xfrm>
        </p:spPr>
        <p:txBody>
          <a:bodyPr/>
          <a:p>
            <a:r>
              <a:rPr lang="zh-CN" altLang="en-US"/>
              <a:t>其实我们很容易想到如果我在吃完之后又到自己最大咋办</a:t>
            </a:r>
            <a:r>
              <a:rPr lang="en-US" altLang="zh-CN"/>
              <a:t>?</a:t>
            </a:r>
            <a:endParaRPr lang="en-US" altLang="zh-CN"/>
          </a:p>
          <a:p>
            <a:r>
              <a:rPr lang="zh-CN" altLang="en-US"/>
              <a:t>虽然之后怎么样我不知道，但是第一口我肯定</a:t>
            </a:r>
            <a:r>
              <a:rPr lang="zh-CN" altLang="en-US"/>
              <a:t>要吃！</a:t>
            </a:r>
            <a:endParaRPr lang="zh-CN" altLang="en-US"/>
          </a:p>
          <a:p>
            <a:r>
              <a:rPr lang="zh-CN" altLang="en-US"/>
              <a:t>所以我们可以想到能不能找到必吃的判断</a:t>
            </a:r>
            <a:r>
              <a:rPr lang="zh-CN" altLang="en-US"/>
              <a:t>条件</a:t>
            </a:r>
            <a:endParaRPr lang="zh-CN" altLang="en-US"/>
          </a:p>
          <a:p>
            <a:r>
              <a:rPr lang="zh-CN" altLang="en-US"/>
              <a:t>这个条件就是如果我吃完之后最小的不是我我就一定</a:t>
            </a:r>
            <a:r>
              <a:rPr lang="zh-CN" altLang="en-US"/>
              <a:t>吃！</a:t>
            </a:r>
            <a:endParaRPr lang="zh-CN" altLang="en-US"/>
          </a:p>
          <a:p>
            <a:r>
              <a:rPr lang="zh-CN" altLang="en-US"/>
              <a:t>考虑在这个优化下，我们</a:t>
            </a:r>
            <a:r>
              <a:rPr lang="zh-CN" altLang="en-US"/>
              <a:t>只需要找到第一次某条蛇吃完之后是最坏的怎么</a:t>
            </a:r>
            <a:r>
              <a:rPr lang="zh-CN" altLang="en-US"/>
              <a:t>办！</a:t>
            </a:r>
            <a:endParaRPr lang="zh-CN" altLang="en-US"/>
          </a:p>
          <a:p>
            <a:r>
              <a:rPr lang="zh-CN" altLang="en-US"/>
              <a:t>考虑我们接下来的局面又陷入了上述决策链，因为每个蛇只能吃完之后成为最小的才能延申猜测链，否则会直接</a:t>
            </a:r>
            <a:r>
              <a:rPr lang="zh-CN" altLang="en-US"/>
              <a:t>结束。</a:t>
            </a:r>
            <a:endParaRPr lang="zh-CN" altLang="en-US"/>
          </a:p>
          <a:p>
            <a:r>
              <a:rPr lang="zh-CN" altLang="en-US"/>
              <a:t>而从结束时刻开始倒着向前会发现，差奇数次的蛇会决定不吃差偶数步的蛇会决定</a:t>
            </a:r>
            <a:r>
              <a:rPr lang="zh-CN" altLang="en-US"/>
              <a:t>吃</a:t>
            </a:r>
            <a:endParaRPr lang="zh-CN" altLang="en-US"/>
          </a:p>
          <a:p>
            <a:r>
              <a:rPr lang="zh-CN" altLang="en-US"/>
              <a:t>然后根据奇偶性，我们会有这条蛇吃</a:t>
            </a:r>
            <a:r>
              <a:rPr lang="en-US" altLang="zh-CN"/>
              <a:t>/</a:t>
            </a:r>
            <a:r>
              <a:rPr lang="zh-CN" altLang="en-US"/>
              <a:t>下一条不吃，这条蛇不吃</a:t>
            </a:r>
            <a:r>
              <a:rPr lang="en-US" altLang="zh-CN"/>
              <a:t>/</a:t>
            </a:r>
            <a:r>
              <a:rPr lang="zh-CN" altLang="en-US"/>
              <a:t>下一跳吃两种</a:t>
            </a:r>
            <a:r>
              <a:rPr lang="zh-CN" altLang="en-US"/>
              <a:t>可能。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44830"/>
            <a:ext cx="10515600" cy="6055995"/>
          </a:xfrm>
        </p:spPr>
        <p:txBody>
          <a:bodyPr/>
          <a:p>
            <a:r>
              <a:rPr lang="zh-CN" altLang="en-US"/>
              <a:t>考虑怎么</a:t>
            </a:r>
            <a:r>
              <a:rPr lang="zh-CN" altLang="en-US"/>
              <a:t>维护</a:t>
            </a:r>
            <a:endParaRPr lang="zh-CN" altLang="en-US"/>
          </a:p>
          <a:p>
            <a:r>
              <a:rPr lang="zh-CN" altLang="en-US"/>
              <a:t>发现具有高度单调性，就是每条蛇吃完后实力单调递减，也就是一定小于上一个吃完后的</a:t>
            </a:r>
            <a:r>
              <a:rPr lang="zh-CN" altLang="en-US"/>
              <a:t>蛇</a:t>
            </a:r>
            <a:endParaRPr lang="zh-CN" altLang="en-US"/>
          </a:p>
          <a:p>
            <a:r>
              <a:rPr lang="zh-CN" altLang="en-US"/>
              <a:t>所以我们可以开两个队列维护，每个队列里面存的都是单调递减的一些</a:t>
            </a:r>
            <a:r>
              <a:rPr lang="zh-CN" altLang="en-US"/>
              <a:t>数</a:t>
            </a:r>
            <a:endParaRPr lang="zh-CN" altLang="en-US"/>
          </a:p>
          <a:p>
            <a:r>
              <a:rPr lang="zh-CN" altLang="en-US"/>
              <a:t>然后我们每吃完一次都把吃完的蛇放入</a:t>
            </a:r>
            <a:r>
              <a:rPr lang="zh-CN" altLang="en-US"/>
              <a:t>另一个队列</a:t>
            </a:r>
            <a:r>
              <a:rPr lang="zh-CN" altLang="en-US"/>
              <a:t>里</a:t>
            </a:r>
            <a:endParaRPr lang="zh-CN" altLang="en-US"/>
          </a:p>
          <a:p>
            <a:r>
              <a:rPr lang="zh-CN" altLang="en-US"/>
              <a:t>通过这样的模拟我们可以一直吃到第一个蛇变最弱那个</a:t>
            </a:r>
            <a:r>
              <a:rPr lang="zh-CN" altLang="en-US"/>
              <a:t>地方</a:t>
            </a:r>
            <a:endParaRPr lang="zh-CN" altLang="en-US"/>
          </a:p>
          <a:p>
            <a:r>
              <a:rPr lang="zh-CN" altLang="en-US"/>
              <a:t>然后我们记录一下，接下来继续模拟直到某个蛇吃完不是最弱了</a:t>
            </a:r>
            <a:r>
              <a:rPr lang="zh-CN" altLang="en-US"/>
              <a:t>停止</a:t>
            </a:r>
            <a:endParaRPr lang="zh-CN" altLang="en-US"/>
          </a:p>
          <a:p>
            <a:r>
              <a:rPr lang="zh-CN" altLang="en-US"/>
              <a:t>看这个距离是多少</a:t>
            </a:r>
            <a:r>
              <a:rPr lang="zh-CN" altLang="en-US"/>
              <a:t>即可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P1552 [APIO2012] 派遣</a:t>
            </a:r>
            <a:endParaRPr lang="zh-CN" altLang="en-US"/>
          </a:p>
        </p:txBody>
      </p:sp>
      <p:pic>
        <p:nvPicPr>
          <p:cNvPr id="4" name="内容占位符 3"/>
          <p:cNvPicPr>
            <a:picLocks noChangeAspect="1"/>
          </p:cNvPicPr>
          <p:nvPr>
            <p:ph idx="1"/>
          </p:nvPr>
        </p:nvPicPr>
        <p:blipFill>
          <a:blip r:embed="rId1"/>
          <a:stretch>
            <a:fillRect/>
          </a:stretch>
        </p:blipFill>
        <p:spPr>
          <a:xfrm>
            <a:off x="0" y="1332865"/>
            <a:ext cx="10468610" cy="4997450"/>
          </a:xfrm>
          <a:prstGeom prst="rect">
            <a:avLst/>
          </a:prstGeom>
        </p:spPr>
      </p:pic>
      <p:sp>
        <p:nvSpPr>
          <p:cNvPr id="5" name="文本框 4"/>
          <p:cNvSpPr txBox="1"/>
          <p:nvPr/>
        </p:nvSpPr>
        <p:spPr>
          <a:xfrm>
            <a:off x="10603230" y="1664335"/>
            <a:ext cx="1588770" cy="645160"/>
          </a:xfrm>
          <a:prstGeom prst="rect">
            <a:avLst/>
          </a:prstGeom>
          <a:noFill/>
        </p:spPr>
        <p:txBody>
          <a:bodyPr wrap="square" rtlCol="0">
            <a:spAutoFit/>
          </a:bodyPr>
          <a:p>
            <a:r>
              <a:rPr lang="en-US" altLang="zh-CN"/>
              <a:t>n 1e5 M 1e9 L 1e9</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8335"/>
            <a:ext cx="10515600" cy="5528945"/>
          </a:xfrm>
        </p:spPr>
        <p:txBody>
          <a:bodyPr/>
          <a:p>
            <a:r>
              <a:rPr lang="zh-CN" altLang="en-US"/>
              <a:t>首先要读懂问题，就是问选择一颗子树然后选择子树中最多的点数查询根权值</a:t>
            </a:r>
            <a:r>
              <a:rPr lang="en-US" altLang="zh-CN"/>
              <a:t>*</a:t>
            </a:r>
            <a:r>
              <a:rPr lang="zh-CN" altLang="en-US"/>
              <a:t>点数最大值是</a:t>
            </a:r>
            <a:r>
              <a:rPr lang="zh-CN" altLang="en-US"/>
              <a:t>多少。</a:t>
            </a:r>
            <a:endParaRPr lang="zh-CN" altLang="en-US"/>
          </a:p>
          <a:p>
            <a:endParaRPr lang="zh-CN" altLang="en-US"/>
          </a:p>
          <a:p>
            <a:r>
              <a:rPr lang="zh-CN" altLang="en-US"/>
              <a:t>这个问题可以用线段树</a:t>
            </a:r>
            <a:r>
              <a:rPr lang="zh-CN" altLang="en-US"/>
              <a:t>合并很容易的</a:t>
            </a:r>
            <a:r>
              <a:rPr lang="zh-CN" altLang="en-US"/>
              <a:t>解决！</a:t>
            </a:r>
            <a:endParaRPr lang="zh-CN" altLang="en-US"/>
          </a:p>
          <a:p>
            <a:endParaRPr lang="zh-CN" altLang="en-US"/>
          </a:p>
          <a:p>
            <a:r>
              <a:rPr lang="zh-CN" altLang="en-US"/>
              <a:t>我们直接通过</a:t>
            </a:r>
            <a:r>
              <a:rPr lang="en-US" altLang="zh-CN"/>
              <a:t>merge</a:t>
            </a:r>
            <a:r>
              <a:rPr lang="zh-CN" altLang="en-US"/>
              <a:t>得到每个点子树信息，用权值线段树自带排序的记录每个点的</a:t>
            </a:r>
            <a:r>
              <a:rPr lang="zh-CN" altLang="en-US"/>
              <a:t>权值</a:t>
            </a:r>
            <a:endParaRPr lang="zh-CN" altLang="en-US"/>
          </a:p>
          <a:p>
            <a:endParaRPr lang="zh-CN" altLang="en-US"/>
          </a:p>
          <a:p>
            <a:r>
              <a:rPr lang="zh-CN" altLang="en-US"/>
              <a:t>然后在线段树上二分到第一个前缀和大于要求的位置</a:t>
            </a:r>
            <a:r>
              <a:rPr lang="zh-CN" altLang="en-US"/>
              <a:t>就好了</a:t>
            </a:r>
            <a:endParaRPr lang="zh-CN" altLang="en-US"/>
          </a:p>
          <a:p>
            <a:endParaRPr lang="zh-CN" altLang="en-US"/>
          </a:p>
          <a:p>
            <a:r>
              <a:rPr lang="zh-CN" altLang="en-US"/>
              <a:t>时间复杂度</a:t>
            </a:r>
            <a:r>
              <a:rPr lang="en-US" altLang="zh-CN"/>
              <a:t>$On \log n$</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我们怎么用堆实现</a:t>
            </a:r>
            <a:r>
              <a:rPr lang="zh-CN" altLang="en-US"/>
              <a:t>呢？</a:t>
            </a:r>
            <a:endParaRPr lang="zh-CN" altLang="en-US"/>
          </a:p>
          <a:p>
            <a:r>
              <a:rPr lang="zh-CN" altLang="en-US"/>
              <a:t>其实因为我们题目中给定的</a:t>
            </a:r>
            <a:r>
              <a:rPr lang="en-US" altLang="zh-CN"/>
              <a:t>M</a:t>
            </a:r>
            <a:r>
              <a:rPr lang="zh-CN" altLang="en-US"/>
              <a:t>是固定的，不是根据每个点具体变</a:t>
            </a:r>
            <a:r>
              <a:rPr lang="zh-CN" altLang="en-US"/>
              <a:t>的</a:t>
            </a:r>
            <a:endParaRPr lang="zh-CN" altLang="en-US"/>
          </a:p>
          <a:p>
            <a:r>
              <a:rPr lang="zh-CN" altLang="en-US"/>
              <a:t>所以可以维护一个堆，堆内存和刚好小于等于</a:t>
            </a:r>
            <a:r>
              <a:rPr lang="en-US" altLang="zh-CN"/>
              <a:t>M</a:t>
            </a:r>
            <a:r>
              <a:rPr lang="zh-CN" altLang="en-US"/>
              <a:t>的最小的一些数，然后在合并子树的时候，我们使用可并堆或者启发式合并</a:t>
            </a:r>
            <a:r>
              <a:rPr lang="zh-CN" altLang="en-US"/>
              <a:t>进行</a:t>
            </a:r>
            <a:endParaRPr lang="zh-CN" altLang="en-US"/>
          </a:p>
          <a:p>
            <a:r>
              <a:rPr lang="zh-CN" altLang="en-US"/>
              <a:t>之后弹出堆中最大的元素直到和</a:t>
            </a:r>
            <a:r>
              <a:rPr lang="en-US" altLang="zh-CN"/>
              <a:t>\leq M</a:t>
            </a:r>
            <a:r>
              <a:rPr lang="zh-CN" altLang="en-US"/>
              <a:t>即可！</a:t>
            </a:r>
            <a:endParaRPr lang="zh-CN" altLang="en-US"/>
          </a:p>
          <a:p>
            <a:r>
              <a:rPr lang="zh-CN" altLang="en-US"/>
              <a:t>每个元素只能被弹出一次所以</a:t>
            </a:r>
            <a:r>
              <a:rPr lang="en-US" altLang="zh-CN"/>
              <a:t>O n\log n</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举个</a:t>
            </a:r>
            <a:r>
              <a:rPr lang="zh-CN" altLang="en-US"/>
              <a:t>例子</a:t>
            </a:r>
            <a:endParaRPr lang="zh-CN" altLang="en-US"/>
          </a:p>
        </p:txBody>
      </p:sp>
      <p:sp>
        <p:nvSpPr>
          <p:cNvPr id="3" name="内容占位符 2"/>
          <p:cNvSpPr>
            <a:spLocks noGrp="1"/>
          </p:cNvSpPr>
          <p:nvPr>
            <p:ph idx="1"/>
          </p:nvPr>
        </p:nvSpPr>
        <p:spPr/>
        <p:txBody>
          <a:bodyPr/>
          <a:p>
            <a:r>
              <a:rPr lang="en-US" altLang="zh-CN"/>
              <a:t>STL</a:t>
            </a:r>
            <a:r>
              <a:rPr lang="zh-CN" altLang="en-US"/>
              <a:t>中的</a:t>
            </a:r>
            <a:r>
              <a:rPr lang="en-US" altLang="zh-CN"/>
              <a:t>priority_queue</a:t>
            </a:r>
            <a:r>
              <a:rPr lang="zh-CN" altLang="en-US"/>
              <a:t>就是大根</a:t>
            </a:r>
            <a:r>
              <a:rPr lang="zh-CN" altLang="en-US"/>
              <a:t>堆！</a:t>
            </a:r>
            <a:endParaRPr lang="zh-CN" altLang="en-US"/>
          </a:p>
          <a:p>
            <a:r>
              <a:rPr lang="zh-CN" altLang="en-US"/>
              <a:t>支持以</a:t>
            </a:r>
            <a:r>
              <a:rPr lang="en-US" altLang="zh-CN"/>
              <a:t>logn</a:t>
            </a:r>
            <a:r>
              <a:rPr lang="zh-CN" altLang="en-US"/>
              <a:t>的复杂度删除堆顶，插入一个数！</a:t>
            </a:r>
            <a:r>
              <a:rPr lang="en-US" altLang="zh-CN"/>
              <a:t>O1</a:t>
            </a:r>
            <a:r>
              <a:rPr lang="zh-CN" altLang="en-US"/>
              <a:t>时间</a:t>
            </a:r>
            <a:r>
              <a:rPr lang="zh-CN" altLang="en-US"/>
              <a:t>内回答堆顶</a:t>
            </a:r>
            <a:r>
              <a:rPr lang="zh-CN" altLang="en-US"/>
              <a:t>元素</a:t>
            </a:r>
            <a:endParaRPr lang="zh-CN" altLang="en-US"/>
          </a:p>
          <a:p>
            <a:r>
              <a:rPr lang="zh-CN" altLang="en-US"/>
              <a:t>在平时比赛中，因为可以用</a:t>
            </a:r>
            <a:r>
              <a:rPr lang="en-US" altLang="zh-CN"/>
              <a:t>struct</a:t>
            </a:r>
            <a:r>
              <a:rPr lang="zh-CN" altLang="en-US"/>
              <a:t>加自定义比较符所以基本用不上手写</a:t>
            </a:r>
            <a:r>
              <a:rPr lang="zh-CN" altLang="en-US"/>
              <a:t>堆！</a:t>
            </a:r>
            <a:endParaRPr lang="zh-CN" altLang="en-US"/>
          </a:p>
          <a:p>
            <a:r>
              <a:rPr lang="zh-CN" altLang="en-US"/>
              <a:t>不过我们还是学学他的</a:t>
            </a:r>
            <a:r>
              <a:rPr lang="zh-CN" altLang="en-US"/>
              <a:t>原理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P1456 Monkey King</a:t>
            </a:r>
            <a:endParaRPr lang="zh-CN" altLang="en-US"/>
          </a:p>
        </p:txBody>
      </p:sp>
      <p:sp>
        <p:nvSpPr>
          <p:cNvPr id="3" name="内容占位符 2"/>
          <p:cNvSpPr>
            <a:spLocks noGrp="1"/>
          </p:cNvSpPr>
          <p:nvPr>
            <p:ph idx="1"/>
          </p:nvPr>
        </p:nvSpPr>
        <p:spPr/>
        <p:txBody>
          <a:bodyPr>
            <a:normAutofit fontScale="90000" lnSpcReduction="10000"/>
          </a:bodyPr>
          <a:p>
            <a:r>
              <a:rPr lang="zh-CN" altLang="en-US"/>
              <a:t>曾经在一个森林中居住着 N 只好斗的猴子。在最初他们我行我素，互不认识。但是猴子们不能避免争吵，且两只猴子只会在不认识对方时发生争吵，当争吵发生时，双方会邀请它们各自最强壮的朋友并发起决斗（决斗的为各自最强壮的朋友）。当然，在决斗之后两只猴子和他们各自的伙伴都认识对方了（成为朋友），虽然他们曾经有过冲突，但是他们之间绝不会再发生争吵了。</a:t>
            </a:r>
            <a:endParaRPr lang="zh-CN" altLang="en-US"/>
          </a:p>
          <a:p>
            <a:endParaRPr lang="zh-CN" altLang="en-US"/>
          </a:p>
          <a:p>
            <a:r>
              <a:rPr lang="zh-CN" altLang="en-US"/>
              <a:t>假设每只猴子有一个强壮值，强壮值将在一场决斗后减少为原先的一半（例如 10 会减少到 5，而 5 会减少到 2，即向下取整）。</a:t>
            </a:r>
            <a:endParaRPr lang="zh-CN" altLang="en-US"/>
          </a:p>
          <a:p>
            <a:endParaRPr lang="zh-CN" altLang="en-US"/>
          </a:p>
          <a:p>
            <a:r>
              <a:rPr lang="zh-CN" altLang="en-US"/>
              <a:t>我们也假设每只猴子都认识它自己（是自己的朋友）。即当他是他朋友中最强壮的，他自己就会去决斗。</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索然无味的序列上操作</a:t>
            </a:r>
            <a:endParaRPr lang="zh-CN" altLang="en-US">
              <a:sym typeface="+mn-ea"/>
            </a:endParaRPr>
          </a:p>
          <a:p>
            <a:endParaRPr lang="zh-CN" altLang="en-US">
              <a:sym typeface="+mn-ea"/>
            </a:endParaRPr>
          </a:p>
          <a:p>
            <a:r>
              <a:rPr lang="zh-CN" altLang="en-US">
                <a:sym typeface="+mn-ea"/>
              </a:rPr>
              <a:t>我们只需要用个并查集</a:t>
            </a:r>
            <a:r>
              <a:rPr lang="en-US" altLang="zh-CN">
                <a:sym typeface="+mn-ea"/>
              </a:rPr>
              <a:t>+</a:t>
            </a:r>
            <a:r>
              <a:rPr lang="zh-CN" altLang="en-US">
                <a:sym typeface="+mn-ea"/>
              </a:rPr>
              <a:t>可并堆或者单纯启发式合并即可！</a:t>
            </a:r>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堆维护匹配问题</a:t>
            </a:r>
            <a:r>
              <a:rPr lang="zh-CN" altLang="en-US"/>
              <a:t>升级版</a:t>
            </a:r>
            <a:endParaRPr lang="zh-CN" altLang="en-US"/>
          </a:p>
        </p:txBody>
      </p:sp>
      <p:sp>
        <p:nvSpPr>
          <p:cNvPr id="3" name="内容占位符 2"/>
          <p:cNvSpPr>
            <a:spLocks noGrp="1"/>
          </p:cNvSpPr>
          <p:nvPr>
            <p:ph idx="1"/>
          </p:nvPr>
        </p:nvSpPr>
        <p:spPr/>
        <p:txBody>
          <a:bodyPr/>
          <a:p>
            <a:r>
              <a:rPr lang="zh-CN" altLang="en-US"/>
              <a:t>每只老鼠只能进入左边的洞。</a:t>
            </a:r>
            <a:endParaRPr lang="zh-CN" altLang="en-US"/>
          </a:p>
          <a:p>
            <a:r>
              <a:rPr lang="zh-CN" altLang="en-US"/>
              <a:t>每个洞 j 有个代价 w[j]，老鼠 i 进入洞 j 的代价是</a:t>
            </a:r>
            <a:endParaRPr lang="zh-CN" altLang="en-US"/>
          </a:p>
          <a:p>
            <a:r>
              <a:rPr lang="zh-CN" altLang="en-US"/>
              <a:t>(x[i] − y[j] + w[j])。</a:t>
            </a:r>
            <a:endParaRPr lang="zh-CN" altLang="en-US"/>
          </a:p>
          <a:p>
            <a:r>
              <a:rPr lang="zh-CN" altLang="en-US"/>
              <a:t>最大化总代价。(不一定要让每只老鼠都进洞)</a:t>
            </a:r>
            <a:endParaRPr lang="zh-CN" altLang="en-US"/>
          </a:p>
          <a:p>
            <a:endParaRPr lang="zh-CN" altLang="en-US"/>
          </a:p>
          <a:p>
            <a:r>
              <a:rPr lang="zh-CN" altLang="en-US"/>
              <a:t>也就是说我们这次洞有一个附加价值</a:t>
            </a:r>
            <a:r>
              <a:rPr lang="zh-CN" altLang="en-US"/>
              <a:t>了。</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a:t>
            </a:r>
            <a:r>
              <a:rPr lang="zh-CN" altLang="en-US"/>
              <a:t>表</a:t>
            </a:r>
            <a:endParaRPr lang="zh-CN" altLang="en-US"/>
          </a:p>
        </p:txBody>
      </p:sp>
      <p:sp>
        <p:nvSpPr>
          <p:cNvPr id="3" name="内容占位符 2"/>
          <p:cNvSpPr>
            <a:spLocks noGrp="1"/>
          </p:cNvSpPr>
          <p:nvPr>
            <p:ph idx="1"/>
          </p:nvPr>
        </p:nvSpPr>
        <p:spPr/>
        <p:txBody>
          <a:bodyPr/>
          <a:p>
            <a:pPr lvl="1"/>
            <a:r>
              <a:rPr lang="zh-CN" altLang="en-US"/>
              <a:t>一种简单的结构，支持</a:t>
            </a:r>
            <a:r>
              <a:rPr lang="en-US" altLang="zh-CN"/>
              <a:t>n\log n</a:t>
            </a:r>
            <a:r>
              <a:rPr lang="zh-CN" altLang="en-US"/>
              <a:t>（时间空间</a:t>
            </a:r>
            <a:r>
              <a:rPr lang="zh-CN" altLang="en-US"/>
              <a:t>）预处理后</a:t>
            </a:r>
            <a:r>
              <a:rPr lang="en-US" altLang="zh-CN"/>
              <a:t>O1</a:t>
            </a:r>
            <a:r>
              <a:rPr lang="zh-CN" altLang="en-US"/>
              <a:t>查询区间最值</a:t>
            </a:r>
            <a:r>
              <a:rPr lang="zh-CN" altLang="en-US"/>
              <a:t>信息</a:t>
            </a:r>
            <a:endParaRPr lang="zh-CN" altLang="en-US"/>
          </a:p>
          <a:p>
            <a:pPr lvl="1"/>
            <a:endParaRPr lang="zh-CN" altLang="en-US"/>
          </a:p>
          <a:p>
            <a:pPr lvl="1"/>
            <a:r>
              <a:rPr lang="zh-CN" altLang="en-US"/>
              <a:t>运用倍增思想我们处理出每个位置</a:t>
            </a:r>
            <a:r>
              <a:rPr lang="en-US" altLang="zh-CN"/>
              <a:t>i</a:t>
            </a:r>
            <a:r>
              <a:rPr lang="zh-CN" altLang="en-US"/>
              <a:t>向后</a:t>
            </a:r>
            <a:r>
              <a:rPr lang="en-US" altLang="zh-CN"/>
              <a:t>2^k</a:t>
            </a:r>
            <a:r>
              <a:rPr lang="zh-CN" altLang="en-US"/>
              <a:t>长度区间的最值信息</a:t>
            </a:r>
            <a:r>
              <a:rPr lang="zh-CN" altLang="en-US"/>
              <a:t>然后</a:t>
            </a:r>
            <a:endParaRPr lang="zh-CN" altLang="en-US"/>
          </a:p>
          <a:p>
            <a:pPr lvl="1"/>
            <a:endParaRPr lang="zh-CN" altLang="en-US"/>
          </a:p>
          <a:p>
            <a:pPr lvl="1"/>
            <a:r>
              <a:rPr lang="zh-CN" altLang="en-US"/>
              <a:t>对于询问区间</a:t>
            </a:r>
            <a:r>
              <a:rPr lang="en-US" altLang="zh-CN"/>
              <a:t>[i,j]</a:t>
            </a:r>
            <a:r>
              <a:rPr lang="zh-CN" altLang="en-US"/>
              <a:t>我们从</a:t>
            </a:r>
            <a:r>
              <a:rPr lang="en-US" altLang="zh-CN"/>
              <a:t>i</a:t>
            </a:r>
            <a:r>
              <a:rPr lang="zh-CN" altLang="en-US"/>
              <a:t>向后跳最长的</a:t>
            </a:r>
            <a:r>
              <a:rPr lang="en-US" altLang="zh-CN"/>
              <a:t>2^k</a:t>
            </a:r>
            <a:r>
              <a:rPr lang="zh-CN" altLang="en-US"/>
              <a:t>步不会跳过</a:t>
            </a:r>
            <a:r>
              <a:rPr lang="en-US" altLang="zh-CN"/>
              <a:t>j</a:t>
            </a:r>
            <a:r>
              <a:rPr lang="zh-CN" altLang="en-US"/>
              <a:t>，从</a:t>
            </a:r>
            <a:r>
              <a:rPr lang="en-US" altLang="zh-CN"/>
              <a:t>j</a:t>
            </a:r>
            <a:r>
              <a:rPr lang="zh-CN" altLang="en-US"/>
              <a:t>向前跳最长的</a:t>
            </a:r>
            <a:r>
              <a:rPr lang="en-US" altLang="zh-CN"/>
              <a:t>2^k</a:t>
            </a:r>
            <a:r>
              <a:rPr lang="zh-CN" altLang="en-US"/>
              <a:t>步不会跳过</a:t>
            </a:r>
            <a:r>
              <a:rPr lang="en-US" altLang="zh-CN"/>
              <a:t>i</a:t>
            </a:r>
            <a:endParaRPr lang="en-US" altLang="zh-CN"/>
          </a:p>
          <a:p>
            <a:pPr lvl="1"/>
            <a:r>
              <a:rPr lang="zh-CN" altLang="en-US"/>
              <a:t>这样两个信息拼成的区间最大值就是</a:t>
            </a:r>
            <a:r>
              <a:rPr lang="zh-CN" altLang="en-US"/>
              <a:t>正确的！</a:t>
            </a:r>
            <a:endParaRPr lang="zh-CN" altLang="en-US"/>
          </a:p>
          <a:p>
            <a:pPr lvl="1"/>
            <a:endParaRPr lang="zh-CN" altLang="en-US"/>
          </a:p>
          <a:p>
            <a:pPr lvl="1"/>
            <a:r>
              <a:rPr lang="zh-CN" altLang="en-US"/>
              <a:t>显然我们只需要</a:t>
            </a:r>
            <a:r>
              <a:rPr lang="en-US" altLang="zh-CN"/>
              <a:t>O1</a:t>
            </a:r>
            <a:r>
              <a:rPr lang="zh-CN" altLang="en-US"/>
              <a:t>查询两个</a:t>
            </a:r>
            <a:r>
              <a:rPr lang="zh-CN" altLang="en-US"/>
              <a:t>数组单点</a:t>
            </a:r>
            <a:r>
              <a:rPr lang="zh-CN" altLang="en-US"/>
              <a:t>值</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二维</a:t>
            </a:r>
            <a:r>
              <a:rPr lang="en-US" altLang="zh-CN"/>
              <a:t>ST</a:t>
            </a:r>
            <a:r>
              <a:rPr lang="zh-CN" altLang="en-US"/>
              <a:t>表</a:t>
            </a:r>
            <a:endParaRPr lang="zh-CN" altLang="en-US"/>
          </a:p>
        </p:txBody>
      </p:sp>
      <p:sp>
        <p:nvSpPr>
          <p:cNvPr id="3" name="内容占位符 2"/>
          <p:cNvSpPr>
            <a:spLocks noGrp="1"/>
          </p:cNvSpPr>
          <p:nvPr>
            <p:ph idx="1"/>
          </p:nvPr>
        </p:nvSpPr>
        <p:spPr/>
        <p:txBody>
          <a:bodyPr/>
          <a:p>
            <a:r>
              <a:rPr lang="zh-CN" altLang="en-US"/>
              <a:t>考虑我们一维的</a:t>
            </a:r>
            <a:r>
              <a:rPr lang="en-US" altLang="zh-CN"/>
              <a:t>st</a:t>
            </a:r>
            <a:r>
              <a:rPr lang="zh-CN" altLang="en-US"/>
              <a:t>表是对于序列上位置求区间</a:t>
            </a:r>
            <a:r>
              <a:rPr lang="en-US" altLang="zh-CN"/>
              <a:t>RMQ</a:t>
            </a:r>
            <a:r>
              <a:rPr lang="zh-CN" altLang="en-US"/>
              <a:t>问题</a:t>
            </a:r>
            <a:endParaRPr lang="zh-CN" altLang="en-US"/>
          </a:p>
          <a:p>
            <a:r>
              <a:rPr lang="zh-CN" altLang="en-US"/>
              <a:t>二维</a:t>
            </a:r>
            <a:r>
              <a:rPr lang="en-US" altLang="zh-CN"/>
              <a:t>st</a:t>
            </a:r>
            <a:r>
              <a:rPr lang="zh-CN" altLang="en-US"/>
              <a:t>表就是对于平面上的一个矩阵查询矩阵</a:t>
            </a:r>
            <a:r>
              <a:rPr lang="en-US" altLang="zh-CN"/>
              <a:t>RMQ</a:t>
            </a:r>
            <a:r>
              <a:rPr lang="zh-CN" altLang="en-US"/>
              <a:t>问题</a:t>
            </a:r>
            <a:endParaRPr lang="zh-CN" altLang="en-US"/>
          </a:p>
          <a:p>
            <a:r>
              <a:rPr lang="zh-CN" altLang="en-US"/>
              <a:t>我们之前讲过矩阵滑动窗口的问题，可以把那些末端位置的</a:t>
            </a:r>
            <a:r>
              <a:rPr lang="en-US" altLang="zh-CN"/>
              <a:t>max</a:t>
            </a:r>
            <a:r>
              <a:rPr lang="zh-CN" altLang="en-US"/>
              <a:t>合起来得到一个矩阵的信息</a:t>
            </a:r>
            <a:endParaRPr lang="zh-CN" altLang="en-US"/>
          </a:p>
          <a:p>
            <a:r>
              <a:rPr lang="zh-CN" altLang="en-US"/>
              <a:t>因此我们也可以把一维的区间</a:t>
            </a:r>
            <a:r>
              <a:rPr lang="en-US" altLang="zh-CN"/>
              <a:t>max</a:t>
            </a:r>
            <a:r>
              <a:rPr lang="zh-CN" altLang="en-US"/>
              <a:t>值合并起来，通过在第一维</a:t>
            </a:r>
            <a:r>
              <a:rPr lang="en-US" altLang="zh-CN"/>
              <a:t>j</a:t>
            </a:r>
            <a:r>
              <a:rPr lang="zh-CN" altLang="en-US"/>
              <a:t>做完倍增后，再用倍增数组在二维上做倍增实现</a:t>
            </a:r>
            <a:endParaRPr lang="zh-CN" altLang="en-US"/>
          </a:p>
          <a:p>
            <a:r>
              <a:rPr lang="zh-CN" altLang="en-US"/>
              <a:t>复杂度</a:t>
            </a:r>
            <a:r>
              <a:rPr lang="en-US" altLang="zh-CN"/>
              <a:t>n^2log^2n</a:t>
            </a:r>
            <a:endParaRPr lang="en-US" altLang="zh-CN"/>
          </a:p>
          <a:p>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P6038 「ACOI2020」惊吓路径</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952865" cy="4507230"/>
          </a:xfrm>
          <a:prstGeom prst="rect">
            <a:avLst/>
          </a:prstGeom>
        </p:spPr>
      </p:pic>
      <p:sp>
        <p:nvSpPr>
          <p:cNvPr id="5" name="文本框 4"/>
          <p:cNvSpPr txBox="1"/>
          <p:nvPr/>
        </p:nvSpPr>
        <p:spPr>
          <a:xfrm>
            <a:off x="9959340" y="2103755"/>
            <a:ext cx="1536700" cy="368300"/>
          </a:xfrm>
          <a:prstGeom prst="rect">
            <a:avLst/>
          </a:prstGeom>
          <a:noFill/>
        </p:spPr>
        <p:txBody>
          <a:bodyPr wrap="square" rtlCol="0">
            <a:spAutoFit/>
          </a:bodyPr>
          <a:p>
            <a:r>
              <a:rPr lang="en-US" altLang="zh-CN"/>
              <a:t>n 1e6</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81660"/>
            <a:ext cx="10515600" cy="5595620"/>
          </a:xfrm>
        </p:spPr>
        <p:txBody>
          <a:bodyPr/>
          <a:p>
            <a:r>
              <a:rPr lang="zh-CN" altLang="en-US"/>
              <a:t>如果去考虑我们维护所有数到根的或起来的值</a:t>
            </a:r>
            <a:r>
              <a:rPr lang="zh-CN" altLang="en-US"/>
              <a:t>和，</a:t>
            </a:r>
            <a:endParaRPr lang="zh-CN" altLang="en-US"/>
          </a:p>
          <a:p>
            <a:r>
              <a:rPr lang="zh-CN" altLang="en-US"/>
              <a:t>那么我们某种</a:t>
            </a:r>
            <a:r>
              <a:rPr lang="zh-CN" altLang="en-US"/>
              <a:t>数据结构需要对于所有数进行或和快速合并两个集合，并且查询大于</a:t>
            </a:r>
            <a:r>
              <a:rPr lang="en-US" altLang="zh-CN"/>
              <a:t>x</a:t>
            </a:r>
            <a:r>
              <a:rPr lang="zh-CN" altLang="en-US"/>
              <a:t>的数个数这三个</a:t>
            </a:r>
            <a:r>
              <a:rPr lang="zh-CN" altLang="en-US"/>
              <a:t>操作</a:t>
            </a:r>
            <a:endParaRPr lang="zh-CN" altLang="en-US"/>
          </a:p>
          <a:p>
            <a:r>
              <a:rPr lang="zh-CN" altLang="en-US"/>
              <a:t>注意或可能改变大小关系很烦！而没有偏序关系又不好维护查询大于</a:t>
            </a:r>
            <a:r>
              <a:rPr lang="en-US" altLang="zh-CN"/>
              <a:t>x</a:t>
            </a:r>
            <a:r>
              <a:rPr lang="zh-CN" altLang="en-US"/>
              <a:t>的数</a:t>
            </a:r>
            <a:r>
              <a:rPr lang="zh-CN" altLang="en-US"/>
              <a:t>个数。</a:t>
            </a:r>
            <a:endParaRPr lang="zh-CN" altLang="en-US"/>
          </a:p>
          <a:p>
            <a:r>
              <a:rPr lang="zh-CN" altLang="en-US"/>
              <a:t>考虑处理每个数向上倍增</a:t>
            </a:r>
            <a:r>
              <a:rPr lang="en-US" altLang="zh-CN"/>
              <a:t>2^k</a:t>
            </a:r>
            <a:r>
              <a:rPr lang="zh-CN" altLang="en-US"/>
              <a:t>信息然后我们就能建立出这棵树的树上</a:t>
            </a:r>
            <a:r>
              <a:rPr lang="en-US" altLang="zh-CN"/>
              <a:t>st</a:t>
            </a:r>
            <a:r>
              <a:rPr lang="zh-CN" altLang="en-US"/>
              <a:t>表</a:t>
            </a:r>
            <a:endParaRPr lang="zh-CN" altLang="en-US"/>
          </a:p>
          <a:p>
            <a:r>
              <a:rPr lang="zh-CN" altLang="en-US"/>
              <a:t>由</a:t>
            </a:r>
            <a:r>
              <a:rPr lang="en-US" altLang="zh-CN"/>
              <a:t>st</a:t>
            </a:r>
            <a:r>
              <a:rPr lang="zh-CN" altLang="en-US"/>
              <a:t>表我们拿每个数向上跳知道每个数跳到哪个位置开始大于</a:t>
            </a:r>
            <a:r>
              <a:rPr lang="en-US" altLang="zh-CN"/>
              <a:t>k</a:t>
            </a:r>
            <a:endParaRPr lang="en-US" altLang="zh-CN"/>
          </a:p>
          <a:p>
            <a:r>
              <a:rPr lang="zh-CN" altLang="en-US"/>
              <a:t>那么这个点就能对于跳到位置向上的所有祖先</a:t>
            </a:r>
            <a:r>
              <a:rPr lang="zh-CN" altLang="en-US"/>
              <a:t>贡献</a:t>
            </a:r>
            <a:endParaRPr lang="zh-CN" altLang="en-US"/>
          </a:p>
          <a:p>
            <a:r>
              <a:rPr lang="zh-CN" altLang="en-US"/>
              <a:t>这样做复杂度</a:t>
            </a:r>
            <a:r>
              <a:rPr lang="en-US" altLang="zh-CN"/>
              <a:t>$n\log n$</a:t>
            </a:r>
            <a:endParaRPr lang="en-US" altLang="zh-CN"/>
          </a:p>
          <a:p>
            <a:r>
              <a:rPr lang="zh-CN" altLang="en-US"/>
              <a:t>当！</a:t>
            </a:r>
            <a:r>
              <a:rPr lang="zh-CN" altLang="en-US"/>
              <a:t>爆空间！</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再</a:t>
            </a:r>
            <a:r>
              <a:rPr lang="zh-CN" altLang="en-US"/>
              <a:t>优化一下？</a:t>
            </a:r>
            <a:endParaRPr lang="zh-CN" altLang="en-US"/>
          </a:p>
        </p:txBody>
      </p:sp>
      <p:sp>
        <p:nvSpPr>
          <p:cNvPr id="3" name="内容占位符 2"/>
          <p:cNvSpPr>
            <a:spLocks noGrp="1"/>
          </p:cNvSpPr>
          <p:nvPr>
            <p:ph idx="1"/>
          </p:nvPr>
        </p:nvSpPr>
        <p:spPr/>
        <p:txBody>
          <a:bodyPr>
            <a:normAutofit lnSpcReduction="10000"/>
          </a:bodyPr>
          <a:p>
            <a:r>
              <a:rPr lang="zh-CN" altLang="en-US"/>
              <a:t>因为我们至少还需要记录一个</a:t>
            </a:r>
            <a:r>
              <a:rPr lang="en-US" altLang="zh-CN"/>
              <a:t>2^k</a:t>
            </a:r>
            <a:r>
              <a:rPr lang="zh-CN" altLang="en-US"/>
              <a:t>级祖先所以要两个</a:t>
            </a:r>
            <a:r>
              <a:rPr lang="zh-CN" altLang="en-US"/>
              <a:t>倍增数组</a:t>
            </a:r>
            <a:endParaRPr lang="zh-CN" altLang="en-US"/>
          </a:p>
          <a:p>
            <a:endParaRPr lang="zh-CN" altLang="en-US"/>
          </a:p>
          <a:p>
            <a:r>
              <a:rPr lang="zh-CN" altLang="en-US"/>
              <a:t>考虑我们可以对于</a:t>
            </a:r>
            <a:r>
              <a:rPr lang="en-US" altLang="zh-CN"/>
              <a:t>dfs</a:t>
            </a:r>
            <a:r>
              <a:rPr lang="zh-CN" altLang="en-US"/>
              <a:t>过程的栈考虑，因为我们求</a:t>
            </a:r>
            <a:r>
              <a:rPr lang="en-US" altLang="zh-CN"/>
              <a:t>u</a:t>
            </a:r>
            <a:r>
              <a:rPr lang="zh-CN" altLang="en-US"/>
              <a:t>直接涉及到的点只有</a:t>
            </a:r>
            <a:r>
              <a:rPr lang="zh-CN" altLang="en-US"/>
              <a:t>这些</a:t>
            </a:r>
            <a:endParaRPr lang="zh-CN" altLang="en-US"/>
          </a:p>
          <a:p>
            <a:endParaRPr lang="zh-CN" altLang="en-US"/>
          </a:p>
          <a:p>
            <a:r>
              <a:rPr lang="zh-CN" altLang="en-US"/>
              <a:t>然后我们可以直接在每个点入栈的时候动态维护这个点向上倍增的</a:t>
            </a:r>
            <a:r>
              <a:rPr lang="zh-CN" altLang="en-US"/>
              <a:t>信息。</a:t>
            </a:r>
            <a:endParaRPr lang="zh-CN" altLang="en-US"/>
          </a:p>
          <a:p>
            <a:r>
              <a:rPr lang="zh-CN" altLang="en-US"/>
              <a:t>这样树上其他的点倍增信息就都不用维护了，空间复杂度有所</a:t>
            </a:r>
            <a:r>
              <a:rPr lang="zh-CN" altLang="en-US"/>
              <a:t>下降</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43230"/>
            <a:ext cx="10515600" cy="5734050"/>
          </a:xfrm>
        </p:spPr>
        <p:txBody>
          <a:bodyPr>
            <a:normAutofit lnSpcReduction="20000"/>
          </a:bodyPr>
          <a:p>
            <a:r>
              <a:rPr lang="zh-CN" altLang="en-US"/>
              <a:t>更狠</a:t>
            </a:r>
            <a:r>
              <a:rPr lang="zh-CN" altLang="en-US"/>
              <a:t>一点：</a:t>
            </a:r>
            <a:endParaRPr lang="zh-CN" altLang="en-US"/>
          </a:p>
          <a:p>
            <a:endParaRPr lang="zh-CN" altLang="en-US"/>
          </a:p>
          <a:p>
            <a:r>
              <a:rPr lang="zh-CN" altLang="en-US"/>
              <a:t>把整个倍增数组改成</a:t>
            </a:r>
            <a:r>
              <a:rPr lang="en-US" altLang="zh-CN"/>
              <a:t>longlong</a:t>
            </a:r>
            <a:r>
              <a:rPr lang="zh-CN" altLang="en-US"/>
              <a:t>，前</a:t>
            </a:r>
            <a:r>
              <a:rPr lang="en-US" altLang="zh-CN"/>
              <a:t>32</a:t>
            </a:r>
            <a:r>
              <a:rPr lang="zh-CN" altLang="en-US"/>
              <a:t>位记录</a:t>
            </a:r>
            <a:r>
              <a:rPr lang="en-US" altLang="zh-CN"/>
              <a:t>f</a:t>
            </a:r>
            <a:r>
              <a:rPr lang="zh-CN" altLang="en-US"/>
              <a:t>，后</a:t>
            </a:r>
            <a:r>
              <a:rPr lang="en-US" altLang="zh-CN"/>
              <a:t>32</a:t>
            </a:r>
            <a:r>
              <a:rPr lang="zh-CN" altLang="en-US"/>
              <a:t>位记录或</a:t>
            </a:r>
            <a:r>
              <a:rPr lang="zh-CN" altLang="en-US"/>
              <a:t>和</a:t>
            </a:r>
            <a:endParaRPr lang="zh-CN" altLang="en-US"/>
          </a:p>
          <a:p>
            <a:endParaRPr lang="zh-CN" altLang="en-US"/>
          </a:p>
          <a:p>
            <a:r>
              <a:rPr lang="zh-CN" altLang="en-US"/>
              <a:t>这个优化</a:t>
            </a:r>
            <a:r>
              <a:rPr lang="zh-CN" altLang="en-US"/>
              <a:t>不明显</a:t>
            </a:r>
            <a:endParaRPr lang="zh-CN" altLang="en-US"/>
          </a:p>
          <a:p>
            <a:endParaRPr lang="zh-CN" altLang="en-US"/>
          </a:p>
          <a:p>
            <a:r>
              <a:rPr lang="zh-CN" altLang="en-US"/>
              <a:t>考虑把整个树按照深度</a:t>
            </a:r>
            <a:r>
              <a:rPr lang="en-US" altLang="zh-CN"/>
              <a:t>%3</a:t>
            </a:r>
            <a:r>
              <a:rPr lang="zh-CN" altLang="en-US"/>
              <a:t>分成三部分，我们选择其中最少一部分记录倍增</a:t>
            </a:r>
            <a:r>
              <a:rPr lang="zh-CN" altLang="en-US"/>
              <a:t>信息</a:t>
            </a:r>
            <a:endParaRPr lang="zh-CN" altLang="en-US"/>
          </a:p>
          <a:p>
            <a:endParaRPr lang="zh-CN" altLang="en-US"/>
          </a:p>
          <a:p>
            <a:r>
              <a:rPr lang="zh-CN" altLang="en-US"/>
              <a:t>然后其余两层直接暴力向上跳两步到父亲用父亲的</a:t>
            </a:r>
            <a:r>
              <a:rPr lang="en-US" altLang="zh-CN"/>
              <a:t>st</a:t>
            </a:r>
            <a:r>
              <a:rPr lang="zh-CN" altLang="en-US"/>
              <a:t>表倍增就好了</a:t>
            </a:r>
            <a:endParaRPr lang="zh-CN" altLang="en-US"/>
          </a:p>
          <a:p>
            <a:endParaRPr lang="zh-CN" altLang="en-US"/>
          </a:p>
          <a:p>
            <a:r>
              <a:rPr lang="zh-CN" altLang="en-US"/>
              <a:t>这样整个空间会</a:t>
            </a:r>
            <a:r>
              <a:rPr lang="en-US" altLang="zh-CN"/>
              <a:t>/3</a:t>
            </a:r>
            <a:r>
              <a:rPr lang="zh-CN" altLang="en-US"/>
              <a:t>肯定可以</a:t>
            </a:r>
            <a:r>
              <a:rPr lang="zh-CN" altLang="en-US"/>
              <a:t>了</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CF713D Animals and Puzzle</a:t>
            </a:r>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9540" y="1404620"/>
            <a:ext cx="11882120" cy="2399030"/>
          </a:xfrm>
          <a:prstGeom prst="rect">
            <a:avLst/>
          </a:prstGeom>
        </p:spPr>
      </p:pic>
      <p:sp>
        <p:nvSpPr>
          <p:cNvPr id="5" name="文本框 4"/>
          <p:cNvSpPr txBox="1"/>
          <p:nvPr/>
        </p:nvSpPr>
        <p:spPr>
          <a:xfrm>
            <a:off x="1640205" y="4578350"/>
            <a:ext cx="7816850" cy="368300"/>
          </a:xfrm>
          <a:prstGeom prst="rect">
            <a:avLst/>
          </a:prstGeom>
          <a:noFill/>
        </p:spPr>
        <p:txBody>
          <a:bodyPr wrap="square" rtlCol="0">
            <a:spAutoFit/>
          </a:bodyPr>
          <a:p>
            <a:r>
              <a:rPr lang="en-US" altLang="zh-CN"/>
              <a:t>n,m\leq 1000,t\leq 1e6</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29920"/>
            <a:ext cx="10515600" cy="5547360"/>
          </a:xfrm>
        </p:spPr>
        <p:txBody>
          <a:bodyPr/>
          <a:p>
            <a:endParaRPr lang="zh-CN" altLang="en-US"/>
          </a:p>
          <a:p>
            <a:endParaRPr lang="zh-CN" altLang="en-US"/>
          </a:p>
          <a:p>
            <a:r>
              <a:rPr lang="zh-CN" altLang="en-US"/>
              <a:t>堆满足如下</a:t>
            </a:r>
            <a:r>
              <a:rPr lang="zh-CN" altLang="en-US"/>
              <a:t>性质</a:t>
            </a:r>
            <a:endParaRPr lang="zh-CN" altLang="en-US"/>
          </a:p>
          <a:p>
            <a:r>
              <a:rPr lang="en-US" altLang="zh-CN"/>
              <a:t>1. </a:t>
            </a:r>
            <a:r>
              <a:rPr lang="zh-CN" altLang="en-US"/>
              <a:t>是一颗</a:t>
            </a:r>
            <a:r>
              <a:rPr lang="zh-CN" altLang="en-US"/>
              <a:t>满二叉树</a:t>
            </a:r>
            <a:endParaRPr lang="zh-CN" altLang="en-US"/>
          </a:p>
          <a:p>
            <a:r>
              <a:rPr lang="en-US" altLang="zh-CN"/>
              <a:t>2. </a:t>
            </a:r>
            <a:r>
              <a:rPr lang="zh-CN" altLang="en-US"/>
              <a:t>父亲节点权值大于儿子</a:t>
            </a:r>
            <a:r>
              <a:rPr lang="zh-CN" altLang="en-US"/>
              <a:t>节点</a:t>
            </a:r>
            <a:endParaRPr lang="zh-CN" altLang="en-US"/>
          </a:p>
          <a:p>
            <a:r>
              <a:rPr lang="zh-CN" altLang="en-US"/>
              <a:t>因为是</a:t>
            </a:r>
            <a:r>
              <a:rPr lang="zh-CN" altLang="en-US"/>
              <a:t>完全二叉树，所以深度不会超过</a:t>
            </a:r>
            <a:r>
              <a:rPr lang="en-US" altLang="zh-CN"/>
              <a:t>\log n</a:t>
            </a:r>
            <a:endParaRPr lang="en-US" altLang="zh-CN"/>
          </a:p>
          <a:p>
            <a:r>
              <a:rPr lang="zh-CN" altLang="en-US"/>
              <a:t>这保证了他的</a:t>
            </a:r>
            <a:r>
              <a:rPr lang="zh-CN" altLang="en-US"/>
              <a:t>复杂度</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012825"/>
            <a:ext cx="10515600" cy="5164455"/>
          </a:xfrm>
        </p:spPr>
        <p:txBody>
          <a:bodyPr/>
          <a:p>
            <a:endParaRPr lang="zh-CN" altLang="en-US"/>
          </a:p>
          <a:p>
            <a:r>
              <a:rPr lang="zh-CN" altLang="en-US"/>
              <a:t>考虑我们对于一个矩阵如果都是</a:t>
            </a:r>
            <a:r>
              <a:rPr lang="en-US" altLang="zh-CN"/>
              <a:t>1</a:t>
            </a:r>
            <a:r>
              <a:rPr lang="zh-CN" altLang="en-US"/>
              <a:t>那么这个矩阵最小值一定也是</a:t>
            </a:r>
            <a:r>
              <a:rPr lang="en-US" altLang="zh-CN"/>
              <a:t>1</a:t>
            </a:r>
            <a:endParaRPr lang="en-US" altLang="zh-CN"/>
          </a:p>
          <a:p>
            <a:endParaRPr lang="zh-CN" altLang="en-US"/>
          </a:p>
          <a:p>
            <a:r>
              <a:rPr lang="zh-CN" altLang="en-US"/>
              <a:t>而且这是充要条件，只要满足就一定会</a:t>
            </a:r>
            <a:r>
              <a:rPr lang="zh-CN" altLang="en-US"/>
              <a:t>成立！</a:t>
            </a:r>
            <a:endParaRPr lang="zh-CN" altLang="en-US"/>
          </a:p>
          <a:p>
            <a:endParaRPr lang="zh-CN" altLang="en-US"/>
          </a:p>
          <a:p>
            <a:r>
              <a:rPr lang="zh-CN" altLang="en-US"/>
              <a:t>那么我们只需要查询一个矩阵的最小值是什么然后更新答案就好了</a:t>
            </a:r>
            <a:r>
              <a:rPr lang="en-US" altLang="zh-CN"/>
              <a:t>!</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46175"/>
            <a:ext cx="10515600" cy="5031105"/>
          </a:xfrm>
        </p:spPr>
        <p:txBody>
          <a:bodyPr/>
          <a:p>
            <a:pPr marL="0" indent="0">
              <a:buNone/>
            </a:pPr>
            <a:r>
              <a:rPr lang="zh-CN" altLang="en-US"/>
              <a:t>利用两次倍增我们可以用一个</a:t>
            </a:r>
            <a:r>
              <a:rPr lang="en-US" altLang="zh-CN"/>
              <a:t>n^2log^2n</a:t>
            </a:r>
            <a:r>
              <a:rPr lang="zh-CN" altLang="en-US"/>
              <a:t>的时间和空间复杂度建好一个供</a:t>
            </a:r>
            <a:r>
              <a:rPr lang="en-US" altLang="zh-CN"/>
              <a:t>rmq</a:t>
            </a:r>
            <a:r>
              <a:rPr lang="zh-CN" altLang="en-US"/>
              <a:t>查询的二维</a:t>
            </a:r>
            <a:r>
              <a:rPr lang="en-US" altLang="zh-CN"/>
              <a:t>st</a:t>
            </a:r>
            <a:r>
              <a:rPr lang="zh-CN" altLang="en-US"/>
              <a:t>表</a:t>
            </a:r>
            <a:endParaRPr lang="zh-CN" altLang="en-US"/>
          </a:p>
          <a:p>
            <a:r>
              <a:rPr lang="zh-CN" altLang="en-US"/>
              <a:t>但是这个不是很能接受，时间可以但是空间不行</a:t>
            </a:r>
            <a:r>
              <a:rPr lang="zh-CN" altLang="en-US"/>
              <a:t>哇</a:t>
            </a:r>
            <a:endParaRPr lang="zh-CN" altLang="en-US"/>
          </a:p>
          <a:p>
            <a:r>
              <a:rPr lang="zh-CN" altLang="en-US"/>
              <a:t>我们可以考虑优化，因为这题只问</a:t>
            </a:r>
            <a:r>
              <a:rPr lang="zh-CN" altLang="en-US"/>
              <a:t>正方形</a:t>
            </a:r>
            <a:endParaRPr lang="zh-CN" altLang="en-US"/>
          </a:p>
          <a:p>
            <a:r>
              <a:rPr lang="zh-CN" altLang="en-US"/>
              <a:t>所以我们设</a:t>
            </a:r>
            <a:r>
              <a:rPr lang="en-US" altLang="zh-CN"/>
              <a:t>f_{i,j,k}</a:t>
            </a:r>
            <a:r>
              <a:rPr lang="zh-CN" altLang="en-US"/>
              <a:t>表示从位置</a:t>
            </a:r>
            <a:r>
              <a:rPr lang="en-US" altLang="zh-CN"/>
              <a:t>(i,j)</a:t>
            </a:r>
            <a:r>
              <a:rPr lang="zh-CN" altLang="en-US"/>
              <a:t>开始作为左上角然后像右下角延申</a:t>
            </a:r>
            <a:r>
              <a:rPr lang="en-US" altLang="zh-CN"/>
              <a:t>2^k</a:t>
            </a:r>
            <a:r>
              <a:rPr lang="zh-CN" altLang="en-US"/>
              <a:t>大小的正方形的范围内</a:t>
            </a:r>
            <a:r>
              <a:rPr lang="zh-CN" altLang="en-US"/>
              <a:t>的最小值！</a:t>
            </a:r>
            <a:endParaRPr lang="zh-CN" altLang="en-US"/>
          </a:p>
          <a:p>
            <a:r>
              <a:rPr lang="zh-CN" altLang="en-US"/>
              <a:t>考虑怎么更新这个数组，我们发现一个大小为</a:t>
            </a:r>
            <a:r>
              <a:rPr lang="en-US" altLang="zh-CN"/>
              <a:t>2^k</a:t>
            </a:r>
            <a:r>
              <a:rPr lang="zh-CN" altLang="en-US"/>
              <a:t>的矩阵可以完美拆成</a:t>
            </a:r>
            <a:r>
              <a:rPr lang="en-US" altLang="zh-CN"/>
              <a:t>4</a:t>
            </a:r>
            <a:r>
              <a:rPr lang="zh-CN" altLang="en-US"/>
              <a:t>个</a:t>
            </a:r>
            <a:r>
              <a:rPr lang="en-US" altLang="zh-CN"/>
              <a:t>2^{k-1}</a:t>
            </a:r>
            <a:r>
              <a:rPr lang="zh-CN" altLang="en-US"/>
              <a:t>大小的矩阵然后用他们</a:t>
            </a:r>
            <a:r>
              <a:rPr lang="en-US" altLang="zh-CN"/>
              <a:t>rmq</a:t>
            </a:r>
            <a:r>
              <a:rPr lang="zh-CN" altLang="en-US"/>
              <a:t>求出新位置</a:t>
            </a:r>
            <a:r>
              <a:rPr lang="en-US" altLang="zh-CN"/>
              <a:t>dp</a:t>
            </a:r>
            <a:r>
              <a:rPr lang="zh-CN" altLang="en-US"/>
              <a:t>值！</a:t>
            </a:r>
            <a:endParaRPr lang="zh-CN" altLang="en-US"/>
          </a:p>
          <a:p>
            <a:r>
              <a:rPr lang="zh-CN" altLang="en-US"/>
              <a:t>这样就可以</a:t>
            </a:r>
            <a:r>
              <a:rPr lang="en-US" altLang="zh-CN"/>
              <a:t>n^2\log n </a:t>
            </a:r>
            <a:r>
              <a:rPr lang="zh-CN" altLang="en-US"/>
              <a:t>了！</a:t>
            </a:r>
            <a:r>
              <a:rPr lang="zh-CN" altLang="en-US"/>
              <a:t>就过了</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STL </a:t>
            </a:r>
            <a:r>
              <a:rPr lang="zh-CN" altLang="en-US"/>
              <a:t>：</a:t>
            </a:r>
            <a:r>
              <a:rPr lang="en-US" altLang="zh-CN"/>
              <a:t>priority_queue</a:t>
            </a:r>
            <a:endParaRPr lang="en-US" altLang="zh-CN"/>
          </a:p>
        </p:txBody>
      </p:sp>
      <p:sp>
        <p:nvSpPr>
          <p:cNvPr id="3" name="内容占位符 2"/>
          <p:cNvSpPr>
            <a:spLocks noGrp="1"/>
          </p:cNvSpPr>
          <p:nvPr>
            <p:ph idx="1"/>
          </p:nvPr>
        </p:nvSpPr>
        <p:spPr/>
        <p:txBody>
          <a:bodyPr/>
          <a:p>
            <a:r>
              <a:rPr lang="zh-CN" altLang="en-US">
                <a:hlinkClick r:id="rId1" action="ppaction://hlinkfile"/>
              </a:rPr>
              <a:t>P_queue.cpp</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STL:rope</a:t>
            </a:r>
            <a:endParaRPr lang="en-US" altLang="zh-CN"/>
          </a:p>
        </p:txBody>
      </p:sp>
      <p:sp>
        <p:nvSpPr>
          <p:cNvPr id="3" name="内容占位符 2"/>
          <p:cNvSpPr>
            <a:spLocks noGrp="1"/>
          </p:cNvSpPr>
          <p:nvPr>
            <p:ph idx="1"/>
          </p:nvPr>
        </p:nvSpPr>
        <p:spPr/>
        <p:txBody>
          <a:bodyPr/>
          <a:p>
            <a:r>
              <a:rPr lang="zh-CN" altLang="en-US"/>
              <a:t>唯一缺陷就是</a:t>
            </a:r>
            <a:r>
              <a:rPr lang="en-US" altLang="zh-CN"/>
              <a:t>CCF</a:t>
            </a:r>
            <a:r>
              <a:rPr lang="zh-CN" altLang="en-US"/>
              <a:t>不让用下划线开头的</a:t>
            </a:r>
            <a:r>
              <a:rPr lang="zh-CN" altLang="en-US"/>
              <a:t>命名空间。。</a:t>
            </a:r>
            <a:endParaRPr lang="zh-CN" altLang="en-US"/>
          </a:p>
          <a:p>
            <a:endParaRPr lang="zh-CN" altLang="en-US"/>
          </a:p>
          <a:p>
            <a:r>
              <a:rPr lang="zh-CN" altLang="en-US"/>
              <a:t>它的定义在#include&lt;ext/rope&gt;中，需要using namespace __gnu_cxx。</a:t>
            </a:r>
            <a:endParaRPr lang="zh-CN" altLang="en-US"/>
          </a:p>
          <a:p>
            <a:endParaRPr lang="zh-CN" altLang="en-US"/>
          </a:p>
          <a:p>
            <a:r>
              <a:rPr lang="zh-CN" altLang="en-US"/>
              <a:t>平衡树</a:t>
            </a:r>
            <a:r>
              <a:rPr lang="zh-CN" altLang="en-US"/>
              <a:t>实现的可持久化</a:t>
            </a:r>
            <a:r>
              <a:rPr lang="zh-CN" altLang="en-US"/>
              <a:t>数组</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06120"/>
            <a:ext cx="10515600" cy="6151245"/>
          </a:xfrm>
        </p:spPr>
        <p:txBody>
          <a:bodyPr>
            <a:normAutofit lnSpcReduction="10000"/>
          </a:bodyPr>
          <a:p>
            <a:r>
              <a:rPr lang="zh-CN" altLang="en-US"/>
              <a:t>rope的基本操作有：</a:t>
            </a:r>
            <a:endParaRPr lang="zh-CN" altLang="en-US"/>
          </a:p>
          <a:p>
            <a:endParaRPr lang="zh-CN" altLang="en-US"/>
          </a:p>
          <a:p>
            <a:r>
              <a:rPr lang="zh-CN" altLang="en-US"/>
              <a:t>x.length()/x.size() 返回x的大小</a:t>
            </a:r>
            <a:endParaRPr lang="zh-CN" altLang="en-US"/>
          </a:p>
          <a:p>
            <a:r>
              <a:rPr lang="zh-CN" altLang="en-US"/>
              <a:t>x.push_back(s) 在末尾添加s</a:t>
            </a:r>
            <a:endParaRPr lang="zh-CN" altLang="en-US"/>
          </a:p>
          <a:p>
            <a:r>
              <a:rPr lang="zh-CN" altLang="en-US"/>
              <a:t>x.insert(pos,s) 在pos位置插入s</a:t>
            </a:r>
            <a:r>
              <a:rPr lang="en-US" altLang="zh-CN"/>
              <a:t> </a:t>
            </a:r>
            <a:endParaRPr lang="zh-CN" altLang="en-US"/>
          </a:p>
          <a:p>
            <a:r>
              <a:rPr lang="zh-CN" altLang="en-US"/>
              <a:t>x.erase(pos,x)  从pos位置开始删除x个</a:t>
            </a:r>
            <a:endParaRPr lang="zh-CN" altLang="en-US"/>
          </a:p>
          <a:p>
            <a:r>
              <a:rPr lang="zh-CN" altLang="en-US"/>
              <a:t>x.replace(pos,s) 将位置为pos的元素换成s</a:t>
            </a:r>
            <a:endParaRPr lang="zh-CN" altLang="en-US"/>
          </a:p>
          <a:p>
            <a:r>
              <a:rPr lang="zh-CN" altLang="en-US"/>
              <a:t>x.substr(pos,x) 从pos位置开始提取x个元素</a:t>
            </a:r>
            <a:endParaRPr lang="zh-CN" altLang="en-US"/>
          </a:p>
          <a:p>
            <a:r>
              <a:rPr lang="zh-CN" altLang="en-US"/>
              <a:t>x.copy(pos,x,s) 将从pos位置开始x个元素提取到s中</a:t>
            </a:r>
            <a:endParaRPr lang="zh-CN" altLang="en-US"/>
          </a:p>
          <a:p>
            <a:r>
              <a:rPr lang="zh-CN" altLang="en-US"/>
              <a:t>x.at(x)/[x]访问第x个元素</a:t>
            </a:r>
            <a:endParaRPr lang="zh-CN" altLang="en-US"/>
          </a:p>
          <a:p>
            <a:r>
              <a:rPr lang="zh-CN" altLang="en-US"/>
              <a:t>这些操作复杂度都是</a:t>
            </a:r>
            <a:r>
              <a:rPr lang="en-US" altLang="zh-CN"/>
              <a:t>1</a:t>
            </a:r>
            <a:r>
              <a:rPr lang="en-US" altLang="zh-CN"/>
              <a:t>log</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如果在插入的时候还想保持</a:t>
            </a:r>
            <a:r>
              <a:rPr lang="zh-CN" altLang="en-US"/>
              <a:t>有序</a:t>
            </a:r>
            <a:endParaRPr lang="zh-CN" altLang="en-US"/>
          </a:p>
          <a:p>
            <a:r>
              <a:rPr lang="zh-CN" altLang="en-US"/>
              <a:t>我们只需用</a:t>
            </a:r>
            <a:r>
              <a:rPr lang="en-US" altLang="zh-CN"/>
              <a:t>insert</a:t>
            </a:r>
            <a:r>
              <a:rPr lang="zh-CN" altLang="en-US"/>
              <a:t>就可以</a:t>
            </a:r>
            <a:r>
              <a:rPr lang="zh-CN" altLang="en-US"/>
              <a:t>实现</a:t>
            </a:r>
            <a:endParaRPr lang="zh-CN" altLang="en-US"/>
          </a:p>
          <a:p>
            <a:r>
              <a:rPr lang="zh-CN" altLang="en-US"/>
              <a:t>因为</a:t>
            </a:r>
            <a:r>
              <a:rPr lang="en-US" altLang="zh-CN"/>
              <a:t>lower_bound</a:t>
            </a:r>
            <a:r>
              <a:rPr lang="zh-CN" altLang="en-US"/>
              <a:t>函数能够返回</a:t>
            </a:r>
            <a:r>
              <a:rPr lang="zh-CN" altLang="en-US"/>
              <a:t>迭代器</a:t>
            </a:r>
            <a:endParaRPr lang="zh-CN" altLang="en-US"/>
          </a:p>
          <a:p>
            <a:r>
              <a:rPr lang="zh-CN" altLang="en-US"/>
              <a:t>只需要在序列中</a:t>
            </a:r>
            <a:r>
              <a:rPr lang="en-US" altLang="zh-CN"/>
              <a:t>lower_bound</a:t>
            </a:r>
            <a:r>
              <a:rPr lang="zh-CN" altLang="en-US"/>
              <a:t>住</a:t>
            </a:r>
            <a:r>
              <a:rPr lang="en-US" altLang="zh-CN"/>
              <a:t>x</a:t>
            </a:r>
            <a:r>
              <a:rPr lang="zh-CN" altLang="en-US"/>
              <a:t>位置，在他后面插入</a:t>
            </a:r>
            <a:r>
              <a:rPr lang="zh-CN" altLang="en-US"/>
              <a:t>即可</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还有</a:t>
            </a:r>
            <a:r>
              <a:rPr lang="zh-CN" altLang="en-US"/>
              <a:t>标志性的新开版本</a:t>
            </a:r>
            <a:r>
              <a:rPr lang="zh-CN" altLang="en-US"/>
              <a:t>操作</a:t>
            </a:r>
            <a:endParaRPr lang="zh-CN" altLang="en-US"/>
          </a:p>
        </p:txBody>
      </p:sp>
      <p:sp>
        <p:nvSpPr>
          <p:cNvPr id="3" name="内容占位符 2"/>
          <p:cNvSpPr>
            <a:spLocks noGrp="1"/>
          </p:cNvSpPr>
          <p:nvPr>
            <p:ph idx="1"/>
          </p:nvPr>
        </p:nvSpPr>
        <p:spPr/>
        <p:txBody>
          <a:bodyPr/>
          <a:p>
            <a:r>
              <a:rPr lang="en-US" altLang="zh-CN"/>
              <a:t>rope&lt;int&gt; *f[1000];</a:t>
            </a:r>
            <a:endParaRPr lang="en-US" altLang="zh-CN"/>
          </a:p>
          <a:p>
            <a:r>
              <a:rPr lang="en-US" altLang="zh-CN"/>
              <a:t>f[</a:t>
            </a:r>
            <a:r>
              <a:rPr lang="en-US" altLang="zh-CN"/>
              <a:t>i]=new rope&lt;int&gt; (*f[</a:t>
            </a:r>
            <a:r>
              <a:rPr lang="en-US" altLang="zh-CN"/>
              <a:t>i-1])</a:t>
            </a:r>
            <a:endParaRPr lang="en-US" altLang="zh-CN"/>
          </a:p>
          <a:p>
            <a:endParaRPr lang="zh-CN" altLang="en-US"/>
          </a:p>
          <a:p>
            <a:r>
              <a:rPr lang="zh-CN" altLang="en-US"/>
              <a:t>复杂度</a:t>
            </a:r>
            <a:r>
              <a:rPr lang="en-US" altLang="zh-CN"/>
              <a:t>O1</a:t>
            </a:r>
            <a:endParaRPr lang="en-US" altLang="zh-CN"/>
          </a:p>
          <a:p>
            <a:r>
              <a:rPr lang="zh-CN" altLang="en-US"/>
              <a:t>因为内部实现是平衡树，复制树根复杂度当然是</a:t>
            </a:r>
            <a:r>
              <a:rPr lang="en-US" altLang="zh-CN"/>
              <a:t>O1</a:t>
            </a:r>
            <a:r>
              <a:rPr lang="zh-CN" altLang="en-US"/>
              <a:t>！</a:t>
            </a:r>
            <a:endParaRPr lang="zh-CN" altLang="en-US"/>
          </a:p>
          <a:p>
            <a:endParaRPr lang="zh-CN" altLang="en-US"/>
          </a:p>
          <a:p>
            <a:r>
              <a:rPr lang="zh-CN" altLang="en-US"/>
              <a:t>内部实现极其不好所以时空都劣于那些手写的</a:t>
            </a:r>
            <a:r>
              <a:rPr lang="zh-CN" altLang="en-US"/>
              <a:t>可持久化平衡树</a:t>
            </a:r>
            <a:endParaRPr lang="zh-CN" altLang="en-US"/>
          </a:p>
          <a:p>
            <a:r>
              <a:rPr lang="zh-CN" altLang="en-US"/>
              <a:t>但是毕竟要先手写。。。。</a:t>
            </a:r>
            <a:r>
              <a:rPr lang="en-US" altLang="zh-CN"/>
              <a:t>qwq</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使用迭代器访问</a:t>
            </a:r>
            <a:r>
              <a:rPr lang="en-US" altLang="zh-CN"/>
              <a:t>STL</a:t>
            </a:r>
            <a:r>
              <a:rPr lang="zh-CN" altLang="en-US"/>
              <a:t>容器</a:t>
            </a:r>
            <a:endParaRPr lang="zh-CN" altLang="en-US"/>
          </a:p>
        </p:txBody>
      </p:sp>
      <p:sp>
        <p:nvSpPr>
          <p:cNvPr id="3" name="内容占位符 2"/>
          <p:cNvSpPr/>
          <p:nvPr>
            <p:ph idx="1"/>
          </p:nvPr>
        </p:nvSpPr>
        <p:spPr/>
        <p:txBody>
          <a:bodyPr/>
          <a:p>
            <a:r>
              <a:rPr lang="en-US" altLang="zh-CN"/>
              <a:t>迭代器（iterator），是确使用户可在容器物件（container，例如链表或阵列）上遍访的对象[1][2][3]，设计人员使用此介面无需关心容器物件的内存分配的实现细节。其行为很像数据库技术中的游标（cursor），迭代器最早出现在1974年设计的CLU编程语言中。</a:t>
            </a:r>
            <a:endParaRPr lang="en-US" altLang="zh-CN"/>
          </a:p>
          <a:p>
            <a:r>
              <a:rPr lang="zh-CN" altLang="en-US"/>
              <a:t>比如在执行</a:t>
            </a:r>
            <a:r>
              <a:rPr lang="en-US" altLang="zh-CN"/>
              <a:t>set</a:t>
            </a:r>
            <a:r>
              <a:rPr lang="zh-CN" altLang="en-US"/>
              <a:t>的一些复杂操作时（</a:t>
            </a:r>
            <a:r>
              <a:rPr lang="zh-CN" altLang="en-US"/>
              <a:t>维护凸包）</a:t>
            </a:r>
            <a:r>
              <a:rPr lang="zh-CN" altLang="en-US"/>
              <a:t>会用到。</a:t>
            </a:r>
            <a:endParaRPr lang="zh-CN" altLang="en-US"/>
          </a:p>
          <a:p>
            <a:r>
              <a:rPr lang="zh-CN" altLang="en-US"/>
              <a:t>用迭代器遍历一边</a:t>
            </a:r>
            <a:r>
              <a:rPr lang="en-US" altLang="zh-CN"/>
              <a:t>set</a:t>
            </a:r>
            <a:r>
              <a:rPr lang="zh-CN" altLang="en-US"/>
              <a:t>复杂度是线性的，准确来说是</a:t>
            </a:r>
            <a:r>
              <a:rPr lang="en-US" altLang="zh-CN"/>
              <a:t>O(n+logn)</a:t>
            </a:r>
            <a:endParaRPr lang="en-US" altLang="zh-CN"/>
          </a:p>
          <a:p>
            <a:r>
              <a:rPr lang="zh-CN" altLang="en-US"/>
              <a:t>注意任何容器他的</a:t>
            </a:r>
            <a:r>
              <a:rPr lang="en-US" altLang="zh-CN"/>
              <a:t>begin</a:t>
            </a:r>
            <a:r>
              <a:rPr lang="zh-CN" altLang="en-US"/>
              <a:t>是第一个数没错但是</a:t>
            </a:r>
            <a:r>
              <a:rPr lang="en-US" altLang="zh-CN"/>
              <a:t>end</a:t>
            </a:r>
            <a:r>
              <a:rPr lang="zh-CN" altLang="en-US"/>
              <a:t>是没有实际值</a:t>
            </a:r>
            <a:r>
              <a:rPr lang="zh-CN" altLang="en-US"/>
              <a:t>的</a:t>
            </a:r>
            <a:endParaRPr lang="zh-CN" altLang="en-US"/>
          </a:p>
          <a:p>
            <a:r>
              <a:rPr lang="zh-CN" altLang="en-US"/>
              <a:t>访问</a:t>
            </a:r>
            <a:r>
              <a:rPr lang="en-US" altLang="zh-CN"/>
              <a:t>end</a:t>
            </a:r>
            <a:r>
              <a:rPr lang="zh-CN" altLang="en-US"/>
              <a:t>处的数会</a:t>
            </a:r>
            <a:r>
              <a:rPr lang="en-US" altLang="zh-CN"/>
              <a:t>RE</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345" y="618490"/>
            <a:ext cx="10515600" cy="6436360"/>
          </a:xfrm>
        </p:spPr>
        <p:txBody>
          <a:bodyPr/>
          <a:p>
            <a:r>
              <a:rPr lang="zh-CN" altLang="en-US"/>
              <a:t> template&lt;typename InputIterator&gt;</a:t>
            </a:r>
            <a:endParaRPr lang="zh-CN" altLang="en-US"/>
          </a:p>
          <a:p>
            <a:r>
              <a:rPr lang="zh-CN" altLang="en-US"/>
              <a:t> void printall(InputIterator first, InputIterator last)</a:t>
            </a:r>
            <a:endParaRPr lang="zh-CN" altLang="en-US"/>
          </a:p>
          <a:p>
            <a:r>
              <a:rPr lang="zh-CN" altLang="en-US"/>
              <a:t> {</a:t>
            </a:r>
            <a:endParaRPr lang="zh-CN" altLang="en-US"/>
          </a:p>
          <a:p>
            <a:r>
              <a:rPr lang="zh-CN" altLang="en-US"/>
              <a:t>     for(; first != last; ++first)</a:t>
            </a:r>
            <a:endParaRPr lang="zh-CN" altLang="en-US"/>
          </a:p>
          <a:p>
            <a:r>
              <a:rPr lang="zh-CN" altLang="en-US"/>
              <a:t>     {</a:t>
            </a:r>
            <a:endParaRPr lang="zh-CN" altLang="en-US"/>
          </a:p>
          <a:p>
            <a:r>
              <a:rPr lang="zh-CN" altLang="en-US"/>
              <a:t>         std::cout &lt;&lt; *first &lt;&lt; std::endl;</a:t>
            </a:r>
            <a:endParaRPr lang="zh-CN" altLang="en-US"/>
          </a:p>
          <a:p>
            <a:r>
              <a:rPr lang="zh-CN" altLang="en-US"/>
              <a:t>     }</a:t>
            </a:r>
            <a:endParaRPr lang="zh-CN" altLang="en-US"/>
          </a:p>
          <a:p>
            <a:r>
              <a:rPr lang="zh-CN" altLang="en-US"/>
              <a:t> }</a:t>
            </a:r>
            <a:endParaRPr lang="zh-CN" altLang="en-US"/>
          </a:p>
          <a:p>
            <a:endParaRPr lang="zh-CN" altLang="en-US"/>
          </a:p>
          <a:p>
            <a:r>
              <a:rPr lang="zh-CN" altLang="en-US"/>
              <a:t>他怎么定义的我也不懂，但是它实现了从一个容器头遍历到容器尾的复杂过程</a:t>
            </a:r>
            <a:r>
              <a:rPr lang="en-US" altLang="zh-CN"/>
              <a:t>!</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854710"/>
            <a:ext cx="10515600" cy="5322570"/>
          </a:xfrm>
        </p:spPr>
        <p:txBody>
          <a:bodyPr/>
          <a:p>
            <a:r>
              <a:rPr lang="zh-CN" altLang="en-US"/>
              <a:t>实现</a:t>
            </a:r>
            <a:r>
              <a:rPr lang="zh-CN" altLang="en-US"/>
              <a:t>方式：</a:t>
            </a:r>
            <a:endParaRPr lang="zh-CN" altLang="en-US"/>
          </a:p>
          <a:p>
            <a:endParaRPr lang="zh-CN" altLang="en-US"/>
          </a:p>
          <a:p>
            <a:r>
              <a:rPr lang="zh-CN" altLang="en-US"/>
              <a:t>对于插入，我们首先插入到满二叉树末尾下一个位置然后不断和父亲比较，进行上浮（比父亲大就</a:t>
            </a:r>
            <a:r>
              <a:rPr lang="zh-CN" altLang="en-US"/>
              <a:t>交换</a:t>
            </a:r>
            <a:endParaRPr lang="zh-CN" altLang="en-US"/>
          </a:p>
          <a:p>
            <a:endParaRPr lang="zh-CN" altLang="en-US"/>
          </a:p>
          <a:p>
            <a:r>
              <a:rPr lang="zh-CN" altLang="en-US"/>
              <a:t>对于删除，我们首先把堆顶和满二叉树末尾交换，然后删掉</a:t>
            </a:r>
            <a:r>
              <a:rPr lang="zh-CN" altLang="en-US"/>
              <a:t>他</a:t>
            </a:r>
            <a:endParaRPr lang="zh-CN" altLang="en-US"/>
          </a:p>
          <a:p>
            <a:endParaRPr lang="zh-CN" altLang="en-US"/>
          </a:p>
          <a:p>
            <a:r>
              <a:rPr lang="zh-CN" altLang="en-US"/>
              <a:t>接下来我们把末尾不断下沉（和儿子中最大的</a:t>
            </a:r>
            <a:r>
              <a:rPr lang="zh-CN" altLang="en-US"/>
              <a:t>那个</a:t>
            </a:r>
            <a:r>
              <a:rPr lang="zh-CN" altLang="en-US"/>
              <a:t>交换）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左偏树</a:t>
            </a:r>
            <a:endParaRPr lang="zh-CN" altLang="en-US"/>
          </a:p>
        </p:txBody>
      </p:sp>
      <p:sp>
        <p:nvSpPr>
          <p:cNvPr id="3" name="内容占位符 2"/>
          <p:cNvSpPr>
            <a:spLocks noGrp="1"/>
          </p:cNvSpPr>
          <p:nvPr>
            <p:ph idx="1"/>
          </p:nvPr>
        </p:nvSpPr>
        <p:spPr>
          <a:xfrm>
            <a:off x="838200" y="1825625"/>
            <a:ext cx="10515600" cy="4719955"/>
          </a:xfrm>
        </p:spPr>
        <p:txBody>
          <a:bodyPr/>
          <a:p>
            <a:r>
              <a:rPr lang="zh-CN" altLang="en-US"/>
              <a:t>一种堆的实现方式，具有堆的性质，同时可以</a:t>
            </a:r>
            <a:r>
              <a:rPr lang="zh-CN" altLang="en-US"/>
              <a:t>快速合并！</a:t>
            </a:r>
            <a:endParaRPr lang="zh-CN" altLang="en-US"/>
          </a:p>
          <a:p>
            <a:r>
              <a:rPr lang="zh-CN" altLang="en-US"/>
              <a:t>具体的，首先我们定义外节点表示没有左</a:t>
            </a:r>
            <a:r>
              <a:rPr lang="zh-CN" altLang="en-US"/>
              <a:t>或右儿子的节点。定义其</a:t>
            </a:r>
            <a:r>
              <a:rPr lang="en-US" altLang="zh-CN"/>
              <a:t>dis</a:t>
            </a:r>
            <a:r>
              <a:rPr lang="zh-CN" altLang="en-US"/>
              <a:t>为</a:t>
            </a:r>
            <a:r>
              <a:rPr lang="en-US" altLang="zh-CN"/>
              <a:t>1</a:t>
            </a:r>
            <a:endParaRPr lang="en-US" altLang="zh-CN"/>
          </a:p>
          <a:p>
            <a:r>
              <a:rPr lang="zh-CN" altLang="en-US"/>
              <a:t>而不是</a:t>
            </a:r>
            <a:r>
              <a:rPr lang="zh-CN" altLang="en-US"/>
              <a:t>外节点的</a:t>
            </a:r>
            <a:r>
              <a:rPr lang="en-US" altLang="zh-CN"/>
              <a:t>dis</a:t>
            </a:r>
            <a:r>
              <a:rPr lang="zh-CN" altLang="en-US"/>
              <a:t>为其儿子中</a:t>
            </a:r>
            <a:r>
              <a:rPr lang="en-US" altLang="zh-CN"/>
              <a:t>dis</a:t>
            </a:r>
            <a:r>
              <a:rPr lang="zh-CN" altLang="en-US"/>
              <a:t>较小的一方</a:t>
            </a:r>
            <a:r>
              <a:rPr lang="en-US" altLang="zh-CN"/>
              <a:t>+1</a:t>
            </a:r>
            <a:r>
              <a:rPr lang="zh-CN" altLang="en-US"/>
              <a:t>，也就是距离叶子最近</a:t>
            </a:r>
            <a:r>
              <a:rPr lang="zh-CN" altLang="en-US"/>
              <a:t>距离</a:t>
            </a:r>
            <a:endParaRPr lang="zh-CN" altLang="en-US"/>
          </a:p>
          <a:p>
            <a:r>
              <a:rPr lang="zh-CN" altLang="en-US"/>
              <a:t>注意这个</a:t>
            </a:r>
            <a:r>
              <a:rPr lang="en-US" altLang="zh-CN"/>
              <a:t>dis</a:t>
            </a:r>
            <a:r>
              <a:rPr lang="zh-CN" altLang="en-US"/>
              <a:t>值不会超过</a:t>
            </a:r>
            <a:r>
              <a:rPr lang="en-US" altLang="zh-CN"/>
              <a:t>$\log </a:t>
            </a:r>
            <a:r>
              <a:rPr lang="zh-CN" altLang="en-US"/>
              <a:t>（</a:t>
            </a:r>
            <a:r>
              <a:rPr lang="en-US" altLang="zh-CN"/>
              <a:t>n+1</a:t>
            </a:r>
            <a:r>
              <a:rPr lang="zh-CN" altLang="en-US"/>
              <a:t>）</a:t>
            </a:r>
            <a:r>
              <a:rPr lang="en-US" altLang="zh-CN"/>
              <a:t>$</a:t>
            </a:r>
            <a:endParaRPr lang="en-US" altLang="zh-CN"/>
          </a:p>
          <a:p>
            <a:endParaRPr lang="en-US" altLang="zh-CN"/>
          </a:p>
          <a:p>
            <a:r>
              <a:rPr lang="zh-CN" altLang="en-US"/>
              <a:t>因为</a:t>
            </a:r>
            <a:r>
              <a:rPr lang="en-US" altLang="zh-CN"/>
              <a:t>dis</a:t>
            </a:r>
            <a:r>
              <a:rPr lang="zh-CN" altLang="en-US"/>
              <a:t>为</a:t>
            </a:r>
            <a:r>
              <a:rPr lang="en-US" altLang="zh-CN"/>
              <a:t>x</a:t>
            </a:r>
            <a:r>
              <a:rPr lang="zh-CN" altLang="en-US"/>
              <a:t>意味着至少有</a:t>
            </a:r>
            <a:r>
              <a:rPr lang="en-US" altLang="zh-CN"/>
              <a:t>x-1</a:t>
            </a:r>
            <a:r>
              <a:rPr lang="zh-CN" altLang="en-US"/>
              <a:t>层都是满二叉树</a:t>
            </a:r>
            <a:endParaRPr lang="zh-CN" altLang="en-US"/>
          </a:p>
          <a:p>
            <a:r>
              <a:rPr lang="zh-CN" altLang="en-US"/>
              <a:t>这样至少就有</a:t>
            </a:r>
            <a:r>
              <a:rPr lang="en-US" altLang="zh-CN"/>
              <a:t>2^x-1</a:t>
            </a:r>
            <a:r>
              <a:rPr lang="zh-CN" altLang="en-US"/>
              <a:t>个节点了。</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4685"/>
            <a:ext cx="10515600" cy="5522595"/>
          </a:xfrm>
        </p:spPr>
        <p:txBody>
          <a:bodyPr/>
          <a:p>
            <a:r>
              <a:rPr lang="zh-CN" altLang="en-US"/>
              <a:t>左偏树就是每个节点</a:t>
            </a:r>
            <a:r>
              <a:rPr lang="en-US" altLang="zh-CN"/>
              <a:t>dis</a:t>
            </a:r>
            <a:r>
              <a:rPr lang="zh-CN" altLang="en-US"/>
              <a:t>都等于右儿子</a:t>
            </a:r>
            <a:r>
              <a:rPr lang="en-US" altLang="zh-CN"/>
              <a:t>+1</a:t>
            </a:r>
            <a:r>
              <a:rPr lang="zh-CN" altLang="en-US"/>
              <a:t>的</a:t>
            </a:r>
            <a:r>
              <a:rPr lang="zh-CN" altLang="en-US"/>
              <a:t>树</a:t>
            </a:r>
            <a:endParaRPr lang="zh-CN" altLang="en-US"/>
          </a:p>
          <a:p>
            <a:r>
              <a:rPr lang="zh-CN" altLang="en-US"/>
              <a:t>也就是左儿子</a:t>
            </a:r>
            <a:r>
              <a:rPr lang="en-US" altLang="zh-CN"/>
              <a:t>dis</a:t>
            </a:r>
            <a:r>
              <a:rPr lang="zh-CN" altLang="en-US"/>
              <a:t>都大于右儿子</a:t>
            </a:r>
            <a:endParaRPr lang="zh-CN" altLang="en-US"/>
          </a:p>
          <a:p>
            <a:r>
              <a:rPr lang="zh-CN" altLang="en-US"/>
              <a:t>考虑我们怎么</a:t>
            </a:r>
            <a:r>
              <a:rPr lang="zh-CN" altLang="en-US"/>
              <a:t>维护</a:t>
            </a:r>
            <a:endParaRPr lang="zh-CN" altLang="en-US"/>
          </a:p>
          <a:p>
            <a:r>
              <a:rPr lang="zh-CN" altLang="en-US"/>
              <a:t>这里要介绍一个核心操作：</a:t>
            </a:r>
            <a:r>
              <a:rPr lang="zh-CN" altLang="en-US"/>
              <a:t>合并</a:t>
            </a:r>
            <a:endParaRPr lang="zh-CN" altLang="en-US"/>
          </a:p>
          <a:p>
            <a:r>
              <a:rPr lang="zh-CN" altLang="en-US"/>
              <a:t>首先我们要满足堆的性质，先去取值最小的那个根作为合并后堆的根节点，然后将这个根的左儿子作为合并后堆的左儿子。递归合并右儿子和另一个堆作为合并后的</a:t>
            </a:r>
            <a:r>
              <a:rPr lang="zh-CN" altLang="en-US"/>
              <a:t>右儿子</a:t>
            </a:r>
            <a:endParaRPr lang="zh-CN" altLang="en-US"/>
          </a:p>
          <a:p>
            <a:r>
              <a:rPr lang="zh-CN" altLang="en-US"/>
              <a:t>如果合并后左儿子的</a:t>
            </a:r>
            <a:r>
              <a:rPr lang="en-US" altLang="zh-CN"/>
              <a:t>dis\leq </a:t>
            </a:r>
            <a:r>
              <a:rPr lang="zh-CN" altLang="en-US"/>
              <a:t>右儿子的</a:t>
            </a:r>
            <a:r>
              <a:rPr lang="en-US" altLang="zh-CN"/>
              <a:t>dis</a:t>
            </a:r>
            <a:r>
              <a:rPr lang="zh-CN" altLang="en-US"/>
              <a:t>我们就交换两个</a:t>
            </a:r>
            <a:r>
              <a:rPr lang="zh-CN" altLang="en-US"/>
              <a:t>儿子。</a:t>
            </a:r>
            <a:endParaRPr lang="zh-CN" altLang="en-US"/>
          </a:p>
          <a:p>
            <a:r>
              <a:rPr lang="zh-CN" altLang="en-US"/>
              <a:t>也就是先满足所有堆的共性，再去考虑左偏树自己</a:t>
            </a:r>
            <a:r>
              <a:rPr lang="zh-CN" altLang="en-US"/>
              <a:t>特性</a:t>
            </a:r>
            <a:endParaRPr lang="zh-CN" altLang="en-US"/>
          </a:p>
          <a:p>
            <a:r>
              <a:rPr lang="zh-CN" altLang="en-US"/>
              <a:t>因为每次合并我们向右递归会使</a:t>
            </a:r>
            <a:r>
              <a:rPr lang="en-US" altLang="zh-CN"/>
              <a:t>dis</a:t>
            </a:r>
            <a:r>
              <a:rPr lang="zh-CN" altLang="en-US"/>
              <a:t>减少</a:t>
            </a:r>
            <a:r>
              <a:rPr lang="en-US" altLang="zh-CN"/>
              <a:t>1</a:t>
            </a:r>
            <a:r>
              <a:rPr lang="zh-CN" altLang="en-US"/>
              <a:t>，所以最多递归</a:t>
            </a:r>
            <a:r>
              <a:rPr lang="en-US" altLang="zh-CN"/>
              <a:t>logn</a:t>
            </a:r>
            <a:r>
              <a:rPr lang="zh-CN" altLang="en-US"/>
              <a:t>层！</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堆的</a:t>
            </a:r>
            <a:r>
              <a:rPr lang="zh-CN" altLang="en-US"/>
              <a:t>计数</a:t>
            </a:r>
            <a:endParaRPr lang="zh-CN" altLang="en-US"/>
          </a:p>
        </p:txBody>
      </p:sp>
      <p:sp>
        <p:nvSpPr>
          <p:cNvPr id="3" name="内容占位符 2"/>
          <p:cNvSpPr>
            <a:spLocks noGrp="1"/>
          </p:cNvSpPr>
          <p:nvPr>
            <p:ph idx="1"/>
          </p:nvPr>
        </p:nvSpPr>
        <p:spPr/>
        <p:txBody>
          <a:bodyPr/>
          <a:p>
            <a:r>
              <a:rPr lang="en-US" altLang="zh-CN"/>
              <a:t>n</a:t>
            </a:r>
            <a:r>
              <a:rPr lang="zh-CN" altLang="en-US"/>
              <a:t>个点完全二叉树权值在</a:t>
            </a:r>
            <a:r>
              <a:rPr lang="en-US" altLang="zh-CN"/>
              <a:t>1~n</a:t>
            </a:r>
            <a:r>
              <a:rPr lang="zh-CN" altLang="en-US"/>
              <a:t>之间分配这些权值的方案数是多少？</a:t>
            </a:r>
            <a:endParaRPr lang="zh-CN" altLang="en-US"/>
          </a:p>
          <a:p>
            <a:endParaRPr lang="zh-CN" altLang="en-US"/>
          </a:p>
          <a:p>
            <a:r>
              <a:rPr lang="en-US" altLang="zh-CN"/>
              <a:t>n 1e6</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06120"/>
            <a:ext cx="10515600" cy="5471160"/>
          </a:xfrm>
        </p:spPr>
        <p:txBody>
          <a:bodyPr/>
          <a:p>
            <a:r>
              <a:rPr lang="zh-CN" altLang="en-US"/>
              <a:t>考虑树的形态是确定的我们只需要给每个位置</a:t>
            </a:r>
            <a:r>
              <a:rPr lang="zh-CN" altLang="en-US"/>
              <a:t>放值</a:t>
            </a:r>
            <a:endParaRPr lang="zh-CN" altLang="en-US"/>
          </a:p>
          <a:p>
            <a:r>
              <a:rPr lang="zh-CN" altLang="en-US"/>
              <a:t>因此有一个笨办法，我们可以大力建出这个堆，然后跑一个树上</a:t>
            </a:r>
            <a:r>
              <a:rPr lang="en-US" altLang="zh-CN"/>
              <a:t>dp</a:t>
            </a:r>
            <a:r>
              <a:rPr lang="zh-CN" altLang="en-US"/>
              <a:t>，对于点</a:t>
            </a:r>
            <a:r>
              <a:rPr lang="en-US" altLang="zh-CN"/>
              <a:t>u</a:t>
            </a:r>
            <a:r>
              <a:rPr lang="zh-CN" altLang="en-US"/>
              <a:t>，</a:t>
            </a:r>
            <a:r>
              <a:rPr lang="en-US" altLang="zh-CN"/>
              <a:t>$dp_u$</a:t>
            </a:r>
            <a:r>
              <a:rPr lang="zh-CN" altLang="en-US"/>
              <a:t>记得是把</a:t>
            </a:r>
            <a:r>
              <a:rPr lang="en-US" altLang="zh-CN"/>
              <a:t>u</a:t>
            </a:r>
            <a:r>
              <a:rPr lang="zh-CN" altLang="en-US"/>
              <a:t>子树内所有点排好序排序的方案数，</a:t>
            </a:r>
            <a:r>
              <a:rPr lang="en-US" altLang="zh-CN"/>
              <a:t>$dp_u=dp_{L_u}*dp_{R_u}*\binom{siz_u-1}{siz_{L_u}}$</a:t>
            </a:r>
            <a:r>
              <a:rPr lang="zh-CN" altLang="en-US"/>
              <a:t>因为</a:t>
            </a:r>
            <a:r>
              <a:rPr lang="en-US" altLang="zh-CN"/>
              <a:t>u</a:t>
            </a:r>
            <a:r>
              <a:rPr lang="zh-CN" altLang="en-US"/>
              <a:t>一定是最大的，所以不把最大的数放入</a:t>
            </a:r>
            <a:r>
              <a:rPr lang="zh-CN" altLang="en-US"/>
              <a:t>组合</a:t>
            </a:r>
            <a:endParaRPr lang="zh-CN" altLang="en-US"/>
          </a:p>
          <a:p>
            <a:r>
              <a:rPr lang="zh-CN" altLang="en-US"/>
              <a:t>这个方法呢主要解决的是</a:t>
            </a:r>
            <a:r>
              <a:rPr lang="en-US" altLang="zh-CN"/>
              <a:t>$siz_{L_u}$</a:t>
            </a:r>
            <a:r>
              <a:rPr lang="zh-CN" altLang="en-US"/>
              <a:t>是什么的</a:t>
            </a:r>
            <a:r>
              <a:rPr lang="zh-CN" altLang="en-US"/>
              <a:t>问题</a:t>
            </a:r>
            <a:endParaRPr lang="zh-CN" altLang="en-US"/>
          </a:p>
          <a:p>
            <a:r>
              <a:rPr lang="zh-CN" altLang="en-US"/>
              <a:t>我们考虑因为二叉树和线段树也很像嘛，因此我们可以按照线段树的方式来维护这个</a:t>
            </a:r>
            <a:r>
              <a:rPr lang="zh-CN" altLang="en-US"/>
              <a:t>二叉堆</a:t>
            </a:r>
            <a:endParaRPr lang="zh-CN" altLang="en-US"/>
          </a:p>
          <a:p>
            <a:r>
              <a:rPr lang="zh-CN" altLang="en-US"/>
              <a:t>考虑对于线段树他点编号恰好就是从最底层最后一个点到根递减的拓扑序，所以我们统计</a:t>
            </a:r>
            <a:r>
              <a:rPr lang="en-US" altLang="zh-CN"/>
              <a:t>siz</a:t>
            </a:r>
            <a:r>
              <a:rPr lang="zh-CN" altLang="en-US"/>
              <a:t>的时候也可以这样做：</a:t>
            </a:r>
            <a:r>
              <a:rPr lang="en-US" altLang="zh-CN"/>
              <a:t>siz_u=siz_{2*u+1}+siz_{2*u}+1</a:t>
            </a:r>
            <a:endParaRPr lang="zh-CN" altLang="en-US"/>
          </a:p>
          <a:p>
            <a:r>
              <a:rPr lang="en-US" altLang="zh-CN"/>
              <a:t>dp</a:t>
            </a:r>
            <a:r>
              <a:rPr lang="zh-CN" altLang="en-US"/>
              <a:t>的时候</a:t>
            </a:r>
            <a:r>
              <a:rPr lang="en-US" altLang="zh-CN"/>
              <a:t>	</a:t>
            </a:r>
            <a:r>
              <a:rPr lang="zh-CN" altLang="en-US"/>
              <a:t>也只需要从大到</a:t>
            </a:r>
            <a:r>
              <a:rPr lang="zh-CN" altLang="en-US"/>
              <a:t>小来</a:t>
            </a:r>
            <a:r>
              <a:rPr lang="zh-CN" altLang="en-US"/>
              <a:t>就好</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3360,&quot;width&quot;:119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6151</Words>
  <Application>WPS 演示</Application>
  <PresentationFormat>宽屏</PresentationFormat>
  <Paragraphs>347</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Arial</vt:lpstr>
      <vt:lpstr>宋体</vt:lpstr>
      <vt:lpstr>Wingdings</vt:lpstr>
      <vt:lpstr>微软雅黑</vt:lpstr>
      <vt:lpstr>Calibri</vt:lpstr>
      <vt:lpstr>Arial Unicode MS</vt:lpstr>
      <vt:lpstr>Office 主题</vt:lpstr>
      <vt:lpstr>堆与ST表</vt:lpstr>
      <vt:lpstr>什么是堆？</vt:lpstr>
      <vt:lpstr>举个例子</vt:lpstr>
      <vt:lpstr>PowerPoint 演示文稿</vt:lpstr>
      <vt:lpstr>PowerPoint 演示文稿</vt:lpstr>
      <vt:lpstr>左偏树</vt:lpstr>
      <vt:lpstr>PowerPoint 演示文稿</vt:lpstr>
      <vt:lpstr>堆的计数</vt:lpstr>
      <vt:lpstr>PowerPoint 演示文稿</vt:lpstr>
      <vt:lpstr>P1456 Monkey King</vt:lpstr>
      <vt:lpstr>PowerPoint 演示文稿</vt:lpstr>
      <vt:lpstr>P1752 点菜</vt:lpstr>
      <vt:lpstr>PowerPoint 演示文稿</vt:lpstr>
      <vt:lpstr>PowerPoint 演示文稿</vt:lpstr>
      <vt:lpstr>P1110 [ZJOI2007] 报表统计</vt:lpstr>
      <vt:lpstr>PowerPoint 演示文稿</vt:lpstr>
      <vt:lpstr>动态第k大</vt:lpstr>
      <vt:lpstr>PowerPoint 演示文稿</vt:lpstr>
      <vt:lpstr>P7476 「C.E.L.U-02」苦涩</vt:lpstr>
      <vt:lpstr>PowerPoint 演示文稿</vt:lpstr>
      <vt:lpstr>PowerPoint 演示文稿</vt:lpstr>
      <vt:lpstr>PowerPoint 演示文稿</vt:lpstr>
      <vt:lpstr>P7078 [CSP-S2020] 贪吃蛇</vt:lpstr>
      <vt:lpstr>PowerPoint 演示文稿</vt:lpstr>
      <vt:lpstr>PowerPoint 演示文稿</vt:lpstr>
      <vt:lpstr>PowerPoint 演示文稿</vt:lpstr>
      <vt:lpstr>P1552 [APIO2012] 派遣</vt:lpstr>
      <vt:lpstr>PowerPoint 演示文稿</vt:lpstr>
      <vt:lpstr>PowerPoint 演示文稿</vt:lpstr>
      <vt:lpstr>P1456 Monkey King</vt:lpstr>
      <vt:lpstr>PowerPoint 演示文稿</vt:lpstr>
      <vt:lpstr>堆维护匹配问题升级版</vt:lpstr>
      <vt:lpstr>ST表</vt:lpstr>
      <vt:lpstr>二维ST表</vt:lpstr>
      <vt:lpstr>P6038 「ACOI2020」惊吓路径</vt:lpstr>
      <vt:lpstr>PowerPoint 演示文稿</vt:lpstr>
      <vt:lpstr>再优化一下？</vt:lpstr>
      <vt:lpstr>PowerPoint 演示文稿</vt:lpstr>
      <vt:lpstr>CF713D Animals and Puzzle	</vt:lpstr>
      <vt:lpstr>PowerPoint 演示文稿</vt:lpstr>
      <vt:lpstr>PowerPoint 演示文稿</vt:lpstr>
      <vt:lpstr>STL ：priority_queue</vt:lpstr>
      <vt:lpstr>STL:rope</vt:lpstr>
      <vt:lpstr>PowerPoint 演示文稿</vt:lpstr>
      <vt:lpstr>PowerPoint 演示文稿</vt:lpstr>
      <vt:lpstr>还有标志性的新开版本操作</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曹瀚中</dc:creator>
  <cp:lastModifiedBy>26459</cp:lastModifiedBy>
  <cp:revision>460</cp:revision>
  <dcterms:created xsi:type="dcterms:W3CDTF">2022-07-13T02:25:00Z</dcterms:created>
  <dcterms:modified xsi:type="dcterms:W3CDTF">2022-07-16T05:52:17Z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8662CFAD339541DE93EEBDE6EEDA7EFC</vt:lpwstr>
  </property>
  <property fmtid="{D5CDD505-2E9C-101B-9397-08002B2CF9AE}" pid="3" name="KSOProductBuildVer">
    <vt:lpwstr>2052-11.1.0.10943</vt:lpwstr>
  </property>
</Properties>
</file>