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64" r:id="rId5"/>
    <p:sldId id="269" r:id="rId6"/>
    <p:sldId id="272" r:id="rId7"/>
    <p:sldId id="273" r:id="rId8"/>
    <p:sldId id="274" r:id="rId9"/>
    <p:sldId id="282" r:id="rId10"/>
    <p:sldId id="283" r:id="rId11"/>
    <p:sldId id="289" r:id="rId12"/>
    <p:sldId id="290" r:id="rId13"/>
    <p:sldId id="291" r:id="rId14"/>
    <p:sldId id="294" r:id="rId15"/>
    <p:sldId id="295" r:id="rId16"/>
    <p:sldId id="296" r:id="rId17"/>
    <p:sldId id="301" r:id="rId18"/>
    <p:sldId id="259" r:id="rId19"/>
    <p:sldId id="260" r:id="rId20"/>
    <p:sldId id="268" r:id="rId21"/>
    <p:sldId id="271" r:id="rId22"/>
    <p:sldId id="278" r:id="rId23"/>
    <p:sldId id="279" r:id="rId24"/>
    <p:sldId id="267" r:id="rId25"/>
    <p:sldId id="270" r:id="rId26"/>
    <p:sldId id="261" r:id="rId27"/>
    <p:sldId id="275" r:id="rId28"/>
    <p:sldId id="276" r:id="rId29"/>
    <p:sldId id="265" r:id="rId30"/>
    <p:sldId id="262" r:id="rId31"/>
    <p:sldId id="266" r:id="rId32"/>
    <p:sldId id="277" r:id="rId33"/>
    <p:sldId id="280" r:id="rId34"/>
    <p:sldId id="281" r:id="rId35"/>
    <p:sldId id="284" r:id="rId36"/>
    <p:sldId id="285" r:id="rId37"/>
    <p:sldId id="286" r:id="rId38"/>
    <p:sldId id="292" r:id="rId39"/>
    <p:sldId id="293" r:id="rId40"/>
    <p:sldId id="297" r:id="rId41"/>
    <p:sldId id="298" r:id="rId42"/>
    <p:sldId id="299" r:id="rId43"/>
    <p:sldId id="30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F968A-4620-45FA-AB64-09165FDF0E1A}" type="datetimeFigureOut">
              <a:rPr lang="zh-CN" altLang="en-US" smtClean="0"/>
              <a:t>2022/7/22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21BA2-73D5-4671-B5DC-210711DC4288}" type="slidenum">
              <a:rPr lang="zh-CN" altLang="en-US" smtClean="0"/>
              <a:t>‹#›</a:t>
            </a:fld>
            <a:endParaRPr lang="zh-CN" altLang="en-US"/>
          </a:p>
        </p:txBody>
      </p:sp>
    </p:spTree>
    <p:extLst>
      <p:ext uri="{BB962C8B-B14F-4D97-AF65-F5344CB8AC3E}">
        <p14:creationId xmlns:p14="http://schemas.microsoft.com/office/powerpoint/2010/main" val="265958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21BA2-73D5-4671-B5DC-210711DC4288}" type="slidenum">
              <a:rPr lang="zh-CN" altLang="en-US" smtClean="0"/>
              <a:t>37</a:t>
            </a:fld>
            <a:endParaRPr lang="zh-CN" altLang="en-US"/>
          </a:p>
        </p:txBody>
      </p:sp>
    </p:spTree>
    <p:extLst>
      <p:ext uri="{BB962C8B-B14F-4D97-AF65-F5344CB8AC3E}">
        <p14:creationId xmlns:p14="http://schemas.microsoft.com/office/powerpoint/2010/main" val="149227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EBE52-1E97-7940-D6EC-5A087A6864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FF2418-7EDF-5AC3-93D2-6F908ADCB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985A99-060D-C49F-3CA8-9B55FACE6D0A}"/>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5" name="页脚占位符 4">
            <a:extLst>
              <a:ext uri="{FF2B5EF4-FFF2-40B4-BE49-F238E27FC236}">
                <a16:creationId xmlns:a16="http://schemas.microsoft.com/office/drawing/2014/main" id="{95F3DC21-4610-632D-D483-54B6766BAC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B8FA47-EFF7-07DD-8658-D51AA3D192C8}"/>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36960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45924-BF3D-91CC-64D9-8238A0D605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61F478-9C9B-ED37-9CDF-A274DB3D79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9CAEA8-E68B-BCCB-5EE9-915D71E5904A}"/>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5" name="页脚占位符 4">
            <a:extLst>
              <a:ext uri="{FF2B5EF4-FFF2-40B4-BE49-F238E27FC236}">
                <a16:creationId xmlns:a16="http://schemas.microsoft.com/office/drawing/2014/main" id="{FEAD5C4E-C704-736C-EB49-DDF290CB76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396306-129D-B85B-CF3B-9565F91DDB79}"/>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329609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EB7FD9-CDA5-D1E7-E3E2-C48528AF12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868799A-AF66-5AE3-7EF9-F91397A53A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CF052B-CC93-C93A-1C96-061EA5C2B000}"/>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5" name="页脚占位符 4">
            <a:extLst>
              <a:ext uri="{FF2B5EF4-FFF2-40B4-BE49-F238E27FC236}">
                <a16:creationId xmlns:a16="http://schemas.microsoft.com/office/drawing/2014/main" id="{50955E5E-5319-AC13-D5F2-5630D3214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542454-2A7F-2139-C167-85CA43D64A7D}"/>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35354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7EE3B-3996-DA7D-249F-29006996CA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9CBA7A-5F9B-E455-1081-A7BDFEFEE7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6FFDD1-747C-241B-395C-FDBE6D1A9FAF}"/>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5" name="页脚占位符 4">
            <a:extLst>
              <a:ext uri="{FF2B5EF4-FFF2-40B4-BE49-F238E27FC236}">
                <a16:creationId xmlns:a16="http://schemas.microsoft.com/office/drawing/2014/main" id="{7D0BD76B-1401-CF56-AFEC-79EC55C510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8687C-6958-723E-38F0-5803B9051361}"/>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259956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FFA5E-932C-9166-CE36-DA42A755A7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98D0C2-2713-6461-187D-54ED8EFBE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0E069D-6AD0-9B17-A4D3-378E48614CEF}"/>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5" name="页脚占位符 4">
            <a:extLst>
              <a:ext uri="{FF2B5EF4-FFF2-40B4-BE49-F238E27FC236}">
                <a16:creationId xmlns:a16="http://schemas.microsoft.com/office/drawing/2014/main" id="{257EE940-F28D-DEA3-24ED-71A9E4662E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605649-A538-6E33-3703-4B8CD9CCFDBD}"/>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50630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6B81D-0B1B-1857-C715-083453EFF1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005F87-63CD-0AD5-B7EB-606250A95F5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3D8C5F-E525-B47F-662E-B6BF6E12131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BC2070-C8AF-9B43-2F22-AA0F39F7F438}"/>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6" name="页脚占位符 5">
            <a:extLst>
              <a:ext uri="{FF2B5EF4-FFF2-40B4-BE49-F238E27FC236}">
                <a16:creationId xmlns:a16="http://schemas.microsoft.com/office/drawing/2014/main" id="{8C9F263E-A201-9BA8-0925-505CA6B243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B9BF64-CD24-AF80-296B-795BBD226332}"/>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258663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C4400-BF99-FCAC-36B9-8B735190E7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185995-D414-C065-CD3A-66EC32D74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F28DAC-B487-514F-8E8B-08FE0E24C3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972295-9EF7-27C1-8169-405547B8B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D67F546-75D3-BE9E-49A8-FE6721A5FC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E71D011-8F51-D0C1-B50B-6FFEA9C87151}"/>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8" name="页脚占位符 7">
            <a:extLst>
              <a:ext uri="{FF2B5EF4-FFF2-40B4-BE49-F238E27FC236}">
                <a16:creationId xmlns:a16="http://schemas.microsoft.com/office/drawing/2014/main" id="{092F1105-9E70-795A-307F-ACBDDF32A4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37B8C64-16D6-A118-B3CA-488E94F5813B}"/>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98492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CD447-F8B9-17C2-BFD4-C538EE64D0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527115-91B0-1795-A52B-0B495A68E4B8}"/>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4" name="页脚占位符 3">
            <a:extLst>
              <a:ext uri="{FF2B5EF4-FFF2-40B4-BE49-F238E27FC236}">
                <a16:creationId xmlns:a16="http://schemas.microsoft.com/office/drawing/2014/main" id="{076813A4-5B43-2609-27A1-B22573D4B0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1EA1FF-8FDF-368B-F2B6-8EF19DCB3E2A}"/>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418040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2730E6-5466-84E6-CF3E-8322E5EE024E}"/>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3" name="页脚占位符 2">
            <a:extLst>
              <a:ext uri="{FF2B5EF4-FFF2-40B4-BE49-F238E27FC236}">
                <a16:creationId xmlns:a16="http://schemas.microsoft.com/office/drawing/2014/main" id="{F5A91C14-C4A6-BA11-83C3-DEDF1E6DA8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D9CC9B-B21D-BB64-16B7-77CB32264006}"/>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367160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0F5DF-C88F-FE5D-6B99-8B7D8D82C9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1112AC-DD7F-8968-E778-A2082F683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EF26CDF-7369-123A-87DE-059A4C1A2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6448DA-7C53-D880-30BB-30A9AE096A06}"/>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6" name="页脚占位符 5">
            <a:extLst>
              <a:ext uri="{FF2B5EF4-FFF2-40B4-BE49-F238E27FC236}">
                <a16:creationId xmlns:a16="http://schemas.microsoft.com/office/drawing/2014/main" id="{08180072-AE34-9AD7-32EB-B35516D1E0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0330FE-4CA8-894D-25D0-C8369BE407DD}"/>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282735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6F343-2518-11E2-99E2-682E41EC56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120DEB8-2B75-502F-3DBF-0110863F1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DD9C6B-3D0A-AD28-36BB-057477370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3FDD96-903F-68B0-A18A-2C22716F4B6D}"/>
              </a:ext>
            </a:extLst>
          </p:cNvPr>
          <p:cNvSpPr>
            <a:spLocks noGrp="1"/>
          </p:cNvSpPr>
          <p:nvPr>
            <p:ph type="dt" sz="half" idx="10"/>
          </p:nvPr>
        </p:nvSpPr>
        <p:spPr/>
        <p:txBody>
          <a:bodyPr/>
          <a:lstStyle/>
          <a:p>
            <a:fld id="{22B59744-6888-4FCB-A8C1-569E8CFA9E3E}" type="datetimeFigureOut">
              <a:rPr lang="zh-CN" altLang="en-US" smtClean="0"/>
              <a:t>2022/7/22</a:t>
            </a:fld>
            <a:endParaRPr lang="zh-CN" altLang="en-US"/>
          </a:p>
        </p:txBody>
      </p:sp>
      <p:sp>
        <p:nvSpPr>
          <p:cNvPr id="6" name="页脚占位符 5">
            <a:extLst>
              <a:ext uri="{FF2B5EF4-FFF2-40B4-BE49-F238E27FC236}">
                <a16:creationId xmlns:a16="http://schemas.microsoft.com/office/drawing/2014/main" id="{B7727174-5E82-61CF-1275-1E42077B3A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D2FC9F-BB3C-DD93-BCFC-4690F29419E9}"/>
              </a:ext>
            </a:extLst>
          </p:cNvPr>
          <p:cNvSpPr>
            <a:spLocks noGrp="1"/>
          </p:cNvSpPr>
          <p:nvPr>
            <p:ph type="sldNum" sz="quarter" idx="12"/>
          </p:nvPr>
        </p:nvSpPr>
        <p:spPr/>
        <p:txBody>
          <a:body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373211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F9B040-E838-1087-1658-CB3D18416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324350-0BC3-3014-7A5F-87E0A61E5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2EE4E2-BB3D-14B1-C688-2C1C5E092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59744-6888-4FCB-A8C1-569E8CFA9E3E}" type="datetimeFigureOut">
              <a:rPr lang="zh-CN" altLang="en-US" smtClean="0"/>
              <a:t>2022/7/22</a:t>
            </a:fld>
            <a:endParaRPr lang="zh-CN" altLang="en-US"/>
          </a:p>
        </p:txBody>
      </p:sp>
      <p:sp>
        <p:nvSpPr>
          <p:cNvPr id="5" name="页脚占位符 4">
            <a:extLst>
              <a:ext uri="{FF2B5EF4-FFF2-40B4-BE49-F238E27FC236}">
                <a16:creationId xmlns:a16="http://schemas.microsoft.com/office/drawing/2014/main" id="{7FFCA722-FD8F-A4BF-0C79-42491C85E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3756A1-7409-FBA7-7563-74D2B23B9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4986F-22B3-4B01-93F6-2B7B094BD0CA}" type="slidenum">
              <a:rPr lang="zh-CN" altLang="en-US" smtClean="0"/>
              <a:t>‹#›</a:t>
            </a:fld>
            <a:endParaRPr lang="zh-CN" altLang="en-US"/>
          </a:p>
        </p:txBody>
      </p:sp>
    </p:spTree>
    <p:extLst>
      <p:ext uri="{BB962C8B-B14F-4D97-AF65-F5344CB8AC3E}">
        <p14:creationId xmlns:p14="http://schemas.microsoft.com/office/powerpoint/2010/main" val="610525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C9FB3-1136-0D08-2CBA-4DC972FA1F2C}"/>
              </a:ext>
            </a:extLst>
          </p:cNvPr>
          <p:cNvSpPr>
            <a:spLocks noGrp="1"/>
          </p:cNvSpPr>
          <p:nvPr>
            <p:ph type="ctrTitle"/>
          </p:nvPr>
        </p:nvSpPr>
        <p:spPr/>
        <p:txBody>
          <a:bodyPr/>
          <a:lstStyle/>
          <a:p>
            <a:r>
              <a:rPr lang="zh-CN" altLang="en-US"/>
              <a:t>二分倍增搜索</a:t>
            </a:r>
            <a:endParaRPr lang="zh-CN" altLang="en-US" dirty="0"/>
          </a:p>
        </p:txBody>
      </p:sp>
      <p:sp>
        <p:nvSpPr>
          <p:cNvPr id="3" name="副标题 2">
            <a:extLst>
              <a:ext uri="{FF2B5EF4-FFF2-40B4-BE49-F238E27FC236}">
                <a16:creationId xmlns:a16="http://schemas.microsoft.com/office/drawing/2014/main" id="{53FC5907-B77C-608E-BA7C-1CC5CDDFC472}"/>
              </a:ext>
            </a:extLst>
          </p:cNvPr>
          <p:cNvSpPr>
            <a:spLocks noGrp="1"/>
          </p:cNvSpPr>
          <p:nvPr>
            <p:ph type="subTitle" idx="1"/>
          </p:nvPr>
        </p:nvSpPr>
        <p:spPr/>
        <p:txBody>
          <a:bodyPr/>
          <a:lstStyle/>
          <a:p>
            <a:r>
              <a:rPr lang="en-US" altLang="zh-CN" dirty="0" err="1"/>
              <a:t>szhlg</a:t>
            </a:r>
            <a:endParaRPr lang="zh-CN" altLang="en-US" dirty="0"/>
          </a:p>
        </p:txBody>
      </p:sp>
    </p:spTree>
    <p:extLst>
      <p:ext uri="{BB962C8B-B14F-4D97-AF65-F5344CB8AC3E}">
        <p14:creationId xmlns:p14="http://schemas.microsoft.com/office/powerpoint/2010/main" val="254735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736D3-249B-ADE5-F6D4-891711E4887B}"/>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1A0AFB2A-0927-CA67-AF72-F430BF464829}"/>
              </a:ext>
            </a:extLst>
          </p:cNvPr>
          <p:cNvSpPr>
            <a:spLocks noGrp="1"/>
          </p:cNvSpPr>
          <p:nvPr>
            <p:ph idx="1"/>
          </p:nvPr>
        </p:nvSpPr>
        <p:spPr/>
        <p:txBody>
          <a:bodyPr/>
          <a:lstStyle/>
          <a:p>
            <a:r>
              <a:rPr lang="zh-CN" altLang="en-US" dirty="0"/>
              <a:t>考虑二分答案</a:t>
            </a:r>
            <a:r>
              <a:rPr lang="en-US" altLang="zh-CN" dirty="0"/>
              <a:t>mid</a:t>
            </a:r>
            <a:r>
              <a:rPr lang="zh-CN" altLang="en-US" dirty="0"/>
              <a:t>，表示最小值。</a:t>
            </a:r>
            <a:endParaRPr lang="en-US" altLang="zh-CN" dirty="0"/>
          </a:p>
          <a:p>
            <a:endParaRPr lang="en-US" altLang="zh-CN" dirty="0"/>
          </a:p>
          <a:p>
            <a:r>
              <a:rPr lang="zh-CN" altLang="en-US" dirty="0"/>
              <a:t>如果这个数小于</a:t>
            </a:r>
            <a:r>
              <a:rPr lang="en-US" altLang="zh-CN" dirty="0"/>
              <a:t>mid</a:t>
            </a:r>
            <a:r>
              <a:rPr lang="zh-CN" altLang="en-US" dirty="0"/>
              <a:t>，看看他至少加多少次</a:t>
            </a:r>
            <a:r>
              <a:rPr lang="en-US" altLang="zh-CN" dirty="0"/>
              <a:t>a</a:t>
            </a:r>
            <a:r>
              <a:rPr lang="zh-CN" altLang="en-US" dirty="0"/>
              <a:t>才能加到</a:t>
            </a:r>
            <a:r>
              <a:rPr lang="en-US" altLang="zh-CN" dirty="0"/>
              <a:t>mid</a:t>
            </a:r>
          </a:p>
          <a:p>
            <a:r>
              <a:rPr lang="zh-CN" altLang="en-US" dirty="0"/>
              <a:t>如果这个数大于</a:t>
            </a:r>
            <a:r>
              <a:rPr lang="en-US" altLang="zh-CN" dirty="0"/>
              <a:t>mid</a:t>
            </a:r>
            <a:r>
              <a:rPr lang="zh-CN" altLang="en-US" dirty="0"/>
              <a:t>，看看他最多能减多少次</a:t>
            </a:r>
            <a:r>
              <a:rPr lang="en-US" altLang="zh-CN" dirty="0"/>
              <a:t>b</a:t>
            </a:r>
            <a:r>
              <a:rPr lang="zh-CN" altLang="en-US" dirty="0"/>
              <a:t>还能大于等于</a:t>
            </a:r>
            <a:r>
              <a:rPr lang="en-US" altLang="zh-CN" dirty="0"/>
              <a:t>mid</a:t>
            </a:r>
          </a:p>
          <a:p>
            <a:endParaRPr lang="en-US" altLang="zh-CN" dirty="0"/>
          </a:p>
          <a:p>
            <a:r>
              <a:rPr lang="zh-CN" altLang="en-US" dirty="0"/>
              <a:t>加</a:t>
            </a:r>
            <a:r>
              <a:rPr lang="en-US" altLang="zh-CN" dirty="0"/>
              <a:t>a</a:t>
            </a:r>
            <a:r>
              <a:rPr lang="zh-CN" altLang="en-US" dirty="0"/>
              <a:t>的次数要小于等于减</a:t>
            </a:r>
            <a:r>
              <a:rPr lang="en-US" altLang="zh-CN" dirty="0"/>
              <a:t>b</a:t>
            </a:r>
            <a:r>
              <a:rPr lang="zh-CN" altLang="en-US" dirty="0"/>
              <a:t>的次数，才满足条件。</a:t>
            </a:r>
          </a:p>
        </p:txBody>
      </p:sp>
    </p:spTree>
    <p:extLst>
      <p:ext uri="{BB962C8B-B14F-4D97-AF65-F5344CB8AC3E}">
        <p14:creationId xmlns:p14="http://schemas.microsoft.com/office/powerpoint/2010/main" val="22870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B33CC-DD88-665F-9CF8-D324ADABF24E}"/>
              </a:ext>
            </a:extLst>
          </p:cNvPr>
          <p:cNvSpPr>
            <a:spLocks noGrp="1"/>
          </p:cNvSpPr>
          <p:nvPr>
            <p:ph type="title"/>
          </p:nvPr>
        </p:nvSpPr>
        <p:spPr/>
        <p:txBody>
          <a:bodyPr/>
          <a:lstStyle/>
          <a:p>
            <a:r>
              <a:rPr lang="en-US" altLang="zh-CN" sz="4400" kern="100" dirty="0">
                <a:effectLst/>
                <a:latin typeface="等线" panose="02010600030101010101" pitchFamily="2" charset="-122"/>
                <a:ea typeface="等线" panose="02010600030101010101" pitchFamily="2" charset="-122"/>
                <a:cs typeface="Times New Roman" panose="02020603050405020304" pitchFamily="18" charset="0"/>
              </a:rPr>
              <a:t>CF1707A</a:t>
            </a:r>
            <a:endParaRPr lang="zh-CN" altLang="en-US" dirty="0"/>
          </a:p>
        </p:txBody>
      </p:sp>
      <p:sp>
        <p:nvSpPr>
          <p:cNvPr id="3" name="内容占位符 2">
            <a:extLst>
              <a:ext uri="{FF2B5EF4-FFF2-40B4-BE49-F238E27FC236}">
                <a16:creationId xmlns:a16="http://schemas.microsoft.com/office/drawing/2014/main" id="{A2B5A34F-C1A3-F13C-ED49-6384828BCF68}"/>
              </a:ext>
            </a:extLst>
          </p:cNvPr>
          <p:cNvSpPr>
            <a:spLocks noGrp="1"/>
          </p:cNvSpPr>
          <p:nvPr>
            <p:ph idx="1"/>
          </p:nvPr>
        </p:nvSpPr>
        <p:spPr/>
        <p:txBody>
          <a:bodyPr/>
          <a:lstStyle/>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小</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智商一开始为</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，他将按照</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1~n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的顺序完成</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道题，第</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道题的难度为</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a_i</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，小</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可以选择做或者不做。</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如果选择不做，什么都没发生</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如果选择做第</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道题：</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如果</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a_i</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&gt; q</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将会</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，但是这个题还是做出来了。</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否则什么也不会发生</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如果</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减为</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，那么小</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后面的所有的题都不能再做了</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现在小</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想知道，他最多能做多少个题？</a:t>
            </a:r>
          </a:p>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n=1e5</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q,a_i</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&lt;= 1e9</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7123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63A6A-11DF-2A95-E72D-6C7472CED3C5}"/>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9261C727-B2FC-A296-76E7-4E872F8FCB3D}"/>
              </a:ext>
            </a:extLst>
          </p:cNvPr>
          <p:cNvSpPr>
            <a:spLocks noGrp="1"/>
          </p:cNvSpPr>
          <p:nvPr>
            <p:ph idx="1"/>
          </p:nvPr>
        </p:nvSpPr>
        <p:spPr/>
        <p:txBody>
          <a:bodyPr/>
          <a:lstStyle/>
          <a:p>
            <a:r>
              <a:rPr lang="zh-CN" altLang="en-US" dirty="0"/>
              <a:t>结论</a:t>
            </a:r>
            <a:r>
              <a:rPr lang="en-US" altLang="zh-CN" dirty="0"/>
              <a:t>1</a:t>
            </a:r>
            <a:r>
              <a:rPr lang="zh-CN" altLang="en-US" dirty="0"/>
              <a:t>：如果</a:t>
            </a:r>
            <a:r>
              <a:rPr lang="en-US" altLang="zh-CN" dirty="0" err="1"/>
              <a:t>a_i</a:t>
            </a:r>
            <a:r>
              <a:rPr lang="en-US" altLang="zh-CN" dirty="0"/>
              <a:t>&lt;=q</a:t>
            </a:r>
            <a:r>
              <a:rPr lang="zh-CN" altLang="en-US" dirty="0"/>
              <a:t>，小</a:t>
            </a:r>
            <a:r>
              <a:rPr lang="en-US" altLang="zh-CN" dirty="0"/>
              <a:t>A</a:t>
            </a:r>
            <a:r>
              <a:rPr lang="zh-CN" altLang="en-US" dirty="0"/>
              <a:t>一定要做这个题</a:t>
            </a:r>
            <a:endParaRPr lang="en-US" altLang="zh-CN" dirty="0"/>
          </a:p>
          <a:p>
            <a:r>
              <a:rPr lang="zh-CN" altLang="en-US" dirty="0"/>
              <a:t>证明：又没有什么损失，为啥不做呢？</a:t>
            </a:r>
            <a:endParaRPr lang="en-US" altLang="zh-CN" dirty="0"/>
          </a:p>
          <a:p>
            <a:endParaRPr lang="en-US" altLang="zh-CN" dirty="0"/>
          </a:p>
          <a:p>
            <a:r>
              <a:rPr lang="zh-CN" altLang="en-US" dirty="0"/>
              <a:t>结论</a:t>
            </a:r>
            <a:r>
              <a:rPr lang="en-US" altLang="zh-CN" dirty="0"/>
              <a:t>2</a:t>
            </a:r>
            <a:r>
              <a:rPr lang="zh-CN" altLang="en-US" dirty="0"/>
              <a:t>：如果</a:t>
            </a:r>
            <a:r>
              <a:rPr lang="en-US" altLang="zh-CN" dirty="0" err="1"/>
              <a:t>a_i</a:t>
            </a:r>
            <a:r>
              <a:rPr lang="en-US" altLang="zh-CN" dirty="0"/>
              <a:t> &gt; q</a:t>
            </a:r>
            <a:r>
              <a:rPr lang="zh-CN" altLang="en-US" dirty="0"/>
              <a:t>，小</a:t>
            </a:r>
            <a:r>
              <a:rPr lang="en-US" altLang="zh-CN" dirty="0"/>
              <a:t>A</a:t>
            </a:r>
            <a:r>
              <a:rPr lang="zh-CN" altLang="en-US" dirty="0"/>
              <a:t>还要继续做这个题的话，那么对于后面所有的题，小</a:t>
            </a:r>
            <a:r>
              <a:rPr lang="en-US" altLang="zh-CN" dirty="0"/>
              <a:t>A</a:t>
            </a:r>
            <a:r>
              <a:rPr lang="zh-CN" altLang="en-US" dirty="0"/>
              <a:t>都会做。</a:t>
            </a:r>
            <a:endParaRPr lang="en-US" altLang="zh-CN" dirty="0"/>
          </a:p>
          <a:p>
            <a:endParaRPr lang="en-US" altLang="zh-CN" dirty="0"/>
          </a:p>
          <a:p>
            <a:r>
              <a:rPr lang="zh-CN" altLang="en-US" dirty="0"/>
              <a:t>证明：如果前面的一个</a:t>
            </a:r>
            <a:r>
              <a:rPr lang="en-US" altLang="zh-CN" dirty="0" err="1"/>
              <a:t>a_i</a:t>
            </a:r>
            <a:r>
              <a:rPr lang="zh-CN" altLang="en-US" dirty="0"/>
              <a:t> </a:t>
            </a:r>
            <a:r>
              <a:rPr lang="en-US" altLang="zh-CN" dirty="0"/>
              <a:t>&gt; q</a:t>
            </a:r>
            <a:r>
              <a:rPr lang="zh-CN" altLang="en-US" dirty="0"/>
              <a:t>小</a:t>
            </a:r>
            <a:r>
              <a:rPr lang="en-US" altLang="zh-CN" dirty="0"/>
              <a:t>A</a:t>
            </a:r>
            <a:r>
              <a:rPr lang="zh-CN" altLang="en-US" dirty="0"/>
              <a:t>坚持做了，而后面没有，显然不如更换一下决策</a:t>
            </a:r>
          </a:p>
        </p:txBody>
      </p:sp>
    </p:spTree>
    <p:extLst>
      <p:ext uri="{BB962C8B-B14F-4D97-AF65-F5344CB8AC3E}">
        <p14:creationId xmlns:p14="http://schemas.microsoft.com/office/powerpoint/2010/main" val="356988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DA60F-0083-680C-3A20-FB4CFE97BCF4}"/>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151C4841-8433-C104-425C-9B7DAE82CAAB}"/>
              </a:ext>
            </a:extLst>
          </p:cNvPr>
          <p:cNvSpPr>
            <a:spLocks noGrp="1"/>
          </p:cNvSpPr>
          <p:nvPr>
            <p:ph idx="1"/>
          </p:nvPr>
        </p:nvSpPr>
        <p:spPr/>
        <p:txBody>
          <a:bodyPr/>
          <a:lstStyle/>
          <a:p>
            <a:r>
              <a:rPr lang="zh-CN" altLang="en-US" dirty="0"/>
              <a:t>我们二分答案</a:t>
            </a:r>
            <a:r>
              <a:rPr lang="en-US" altLang="zh-CN" dirty="0"/>
              <a:t>mid</a:t>
            </a:r>
            <a:r>
              <a:rPr lang="zh-CN" altLang="en-US" dirty="0"/>
              <a:t>，表示后</a:t>
            </a:r>
            <a:r>
              <a:rPr lang="en-US" altLang="zh-CN" dirty="0"/>
              <a:t>mid</a:t>
            </a:r>
            <a:r>
              <a:rPr lang="zh-CN" altLang="en-US" dirty="0"/>
              <a:t>道题小</a:t>
            </a:r>
            <a:r>
              <a:rPr lang="en-US" altLang="zh-CN" dirty="0"/>
              <a:t>A</a:t>
            </a:r>
            <a:r>
              <a:rPr lang="zh-CN" altLang="en-US" dirty="0"/>
              <a:t>全都做</a:t>
            </a:r>
            <a:endParaRPr lang="en-US" altLang="zh-CN" dirty="0"/>
          </a:p>
          <a:p>
            <a:endParaRPr lang="en-US" altLang="zh-CN" dirty="0"/>
          </a:p>
          <a:p>
            <a:r>
              <a:rPr lang="zh-CN" altLang="en-US" dirty="0"/>
              <a:t>我们只需要判断是否合法就行了（</a:t>
            </a:r>
            <a:r>
              <a:rPr lang="en-US" altLang="zh-CN" dirty="0"/>
              <a:t>q</a:t>
            </a:r>
            <a:r>
              <a:rPr lang="zh-CN" altLang="en-US" dirty="0"/>
              <a:t>会不会在做最后一道题之前减到</a:t>
            </a:r>
            <a:r>
              <a:rPr lang="en-US" altLang="zh-CN" dirty="0"/>
              <a:t>0</a:t>
            </a:r>
            <a:r>
              <a:rPr lang="zh-CN" altLang="en-US" dirty="0"/>
              <a:t>）</a:t>
            </a:r>
            <a:endParaRPr lang="en-US" altLang="zh-CN" dirty="0"/>
          </a:p>
          <a:p>
            <a:r>
              <a:rPr lang="zh-CN" altLang="en-US" dirty="0"/>
              <a:t>对于前面的题，我们的策略是，小于等于</a:t>
            </a:r>
            <a:r>
              <a:rPr lang="en-US" altLang="zh-CN" dirty="0"/>
              <a:t>q</a:t>
            </a:r>
            <a:r>
              <a:rPr lang="zh-CN" altLang="en-US" dirty="0"/>
              <a:t>就做，否则不做。</a:t>
            </a:r>
          </a:p>
        </p:txBody>
      </p:sp>
    </p:spTree>
    <p:extLst>
      <p:ext uri="{BB962C8B-B14F-4D97-AF65-F5344CB8AC3E}">
        <p14:creationId xmlns:p14="http://schemas.microsoft.com/office/powerpoint/2010/main" val="217280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E1F44-2A27-39C2-A014-B8044C4CBC4C}"/>
              </a:ext>
            </a:extLst>
          </p:cNvPr>
          <p:cNvSpPr>
            <a:spLocks noGrp="1"/>
          </p:cNvSpPr>
          <p:nvPr>
            <p:ph type="title"/>
          </p:nvPr>
        </p:nvSpPr>
        <p:spPr/>
        <p:txBody>
          <a:bodyPr/>
          <a:lstStyle/>
          <a:p>
            <a:r>
              <a:rPr lang="zh-CN" altLang="zh-CN" sz="4400" dirty="0">
                <a:effectLst/>
                <a:ea typeface="等线" panose="02010600030101010101" pitchFamily="2" charset="-122"/>
                <a:cs typeface="Times New Roman" panose="02020603050405020304" pitchFamily="18" charset="0"/>
              </a:rPr>
              <a:t>洛谷</a:t>
            </a:r>
            <a:r>
              <a:rPr lang="en-US" altLang="zh-CN" sz="4400" dirty="0">
                <a:effectLst/>
                <a:ea typeface="等线" panose="02010600030101010101" pitchFamily="2" charset="-122"/>
                <a:cs typeface="Times New Roman" panose="02020603050405020304" pitchFamily="18" charset="0"/>
              </a:rPr>
              <a:t>P5021</a:t>
            </a:r>
            <a:r>
              <a:rPr lang="zh-CN" altLang="zh-CN" sz="4400" dirty="0">
                <a:effectLst/>
                <a:ea typeface="等线" panose="02010600030101010101" pitchFamily="2" charset="-122"/>
                <a:cs typeface="Times New Roman" panose="02020603050405020304" pitchFamily="18" charset="0"/>
              </a:rPr>
              <a:t>（</a:t>
            </a:r>
            <a:r>
              <a:rPr lang="en-US" altLang="zh-CN" sz="4400" dirty="0">
                <a:effectLst/>
                <a:ea typeface="等线" panose="02010600030101010101" pitchFamily="2" charset="-122"/>
                <a:cs typeface="Times New Roman" panose="02020603050405020304" pitchFamily="18" charset="0"/>
              </a:rPr>
              <a:t>noip2018</a:t>
            </a:r>
            <a:r>
              <a:rPr lang="zh-CN" altLang="zh-CN" sz="4400" dirty="0">
                <a:effectLst/>
                <a:ea typeface="等线" panose="02010600030101010101" pitchFamily="2" charset="-122"/>
                <a:cs typeface="Times New Roman" panose="02020603050405020304" pitchFamily="18" charset="0"/>
              </a:rPr>
              <a:t>赛道修建）</a:t>
            </a:r>
            <a:endParaRPr lang="zh-CN" altLang="en-US" dirty="0"/>
          </a:p>
        </p:txBody>
      </p:sp>
      <p:sp>
        <p:nvSpPr>
          <p:cNvPr id="3" name="内容占位符 2">
            <a:extLst>
              <a:ext uri="{FF2B5EF4-FFF2-40B4-BE49-F238E27FC236}">
                <a16:creationId xmlns:a16="http://schemas.microsoft.com/office/drawing/2014/main" id="{97CC0C3B-867A-9A02-310C-40F111CA18A9}"/>
              </a:ext>
            </a:extLst>
          </p:cNvPr>
          <p:cNvSpPr>
            <a:spLocks noGrp="1"/>
          </p:cNvSpPr>
          <p:nvPr>
            <p:ph idx="1"/>
          </p:nvPr>
        </p:nvSpPr>
        <p:spPr/>
        <p:txBody>
          <a:bodyPr/>
          <a:lstStyle/>
          <a:p>
            <a:r>
              <a:rPr lang="zh-CN" altLang="en-US" dirty="0"/>
              <a:t>一个树，想要取出</a:t>
            </a:r>
            <a:r>
              <a:rPr lang="en-US" altLang="zh-CN" dirty="0"/>
              <a:t>m</a:t>
            </a:r>
            <a:r>
              <a:rPr lang="zh-CN" altLang="en-US" dirty="0"/>
              <a:t>个链（任意两个链没有公共的边），让链的最小长度最大</a:t>
            </a:r>
            <a:endParaRPr lang="en-US" altLang="zh-CN" dirty="0"/>
          </a:p>
          <a:p>
            <a:endParaRPr lang="en-US" altLang="zh-CN" dirty="0"/>
          </a:p>
          <a:p>
            <a:r>
              <a:rPr lang="zh-CN" altLang="en-US" dirty="0"/>
              <a:t>这个题比较难，如果所有的都讲完了，再回来讲这个题</a:t>
            </a:r>
          </a:p>
        </p:txBody>
      </p:sp>
    </p:spTree>
    <p:extLst>
      <p:ext uri="{BB962C8B-B14F-4D97-AF65-F5344CB8AC3E}">
        <p14:creationId xmlns:p14="http://schemas.microsoft.com/office/powerpoint/2010/main" val="123095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0B531-B0BF-1ABE-A738-94782A9F42B4}"/>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1D66631F-4590-84ED-74FD-D04B04BA48CB}"/>
              </a:ext>
            </a:extLst>
          </p:cNvPr>
          <p:cNvSpPr>
            <a:spLocks noGrp="1"/>
          </p:cNvSpPr>
          <p:nvPr>
            <p:ph idx="1"/>
          </p:nvPr>
        </p:nvSpPr>
        <p:spPr/>
        <p:txBody>
          <a:bodyPr/>
          <a:lstStyle/>
          <a:p>
            <a:r>
              <a:rPr lang="zh-CN" altLang="en-US" dirty="0"/>
              <a:t>二分答案</a:t>
            </a:r>
            <a:r>
              <a:rPr lang="en-US" altLang="zh-CN" dirty="0"/>
              <a:t>mid</a:t>
            </a:r>
            <a:r>
              <a:rPr lang="zh-CN" altLang="en-US" dirty="0"/>
              <a:t>，考虑最多能取多少条长度大于等于</a:t>
            </a:r>
            <a:r>
              <a:rPr lang="en-US" altLang="zh-CN" dirty="0"/>
              <a:t>mid</a:t>
            </a:r>
            <a:r>
              <a:rPr lang="zh-CN" altLang="en-US" dirty="0"/>
              <a:t>的链</a:t>
            </a:r>
            <a:endParaRPr lang="en-US" altLang="zh-CN" dirty="0"/>
          </a:p>
          <a:p>
            <a:r>
              <a:rPr lang="zh-CN" altLang="en-US" dirty="0"/>
              <a:t>我们考虑树形</a:t>
            </a:r>
            <a:r>
              <a:rPr lang="en-US" altLang="zh-CN" dirty="0" err="1"/>
              <a:t>dp</a:t>
            </a:r>
            <a:r>
              <a:rPr lang="zh-CN" altLang="en-US" dirty="0"/>
              <a:t>。先思考子树</a:t>
            </a:r>
            <a:r>
              <a:rPr lang="en-US" altLang="zh-CN" dirty="0"/>
              <a:t>x</a:t>
            </a:r>
            <a:r>
              <a:rPr lang="zh-CN" altLang="en-US" dirty="0"/>
              <a:t>内部的子问题</a:t>
            </a:r>
            <a:endParaRPr lang="en-US" altLang="zh-CN" dirty="0"/>
          </a:p>
          <a:p>
            <a:r>
              <a:rPr lang="zh-CN" altLang="en-US" dirty="0"/>
              <a:t>结论</a:t>
            </a:r>
            <a:r>
              <a:rPr lang="en-US" altLang="zh-CN" dirty="0"/>
              <a:t>1</a:t>
            </a:r>
            <a:r>
              <a:rPr lang="zh-CN" altLang="en-US" dirty="0"/>
              <a:t>：从子树</a:t>
            </a:r>
            <a:r>
              <a:rPr lang="en-US" altLang="zh-CN" dirty="0"/>
              <a:t>x</a:t>
            </a:r>
            <a:r>
              <a:rPr lang="zh-CN" altLang="en-US" dirty="0"/>
              <a:t>连出去的链最多只有一条。证明：链互不相交。</a:t>
            </a:r>
            <a:endParaRPr lang="en-US" altLang="zh-CN" dirty="0"/>
          </a:p>
          <a:p>
            <a:r>
              <a:rPr lang="zh-CN" altLang="en-US" dirty="0"/>
              <a:t>结论</a:t>
            </a:r>
            <a:r>
              <a:rPr lang="en-US" altLang="zh-CN" dirty="0"/>
              <a:t>2</a:t>
            </a:r>
            <a:r>
              <a:rPr lang="zh-CN" altLang="en-US" dirty="0"/>
              <a:t>：</a:t>
            </a:r>
            <a:endParaRPr lang="en-US" altLang="zh-CN" dirty="0"/>
          </a:p>
          <a:p>
            <a:r>
              <a:rPr lang="zh-CN" altLang="en-US" dirty="0"/>
              <a:t>如果子树内可以匹配，肯定没有必要向上匹配。</a:t>
            </a:r>
            <a:endParaRPr lang="en-US" altLang="zh-CN" dirty="0"/>
          </a:p>
          <a:p>
            <a:r>
              <a:rPr lang="zh-CN" altLang="en-US" dirty="0"/>
              <a:t>因为从</a:t>
            </a:r>
            <a:r>
              <a:rPr lang="en-US" altLang="zh-CN" dirty="0"/>
              <a:t>x</a:t>
            </a:r>
            <a:r>
              <a:rPr lang="zh-CN" altLang="en-US" dirty="0"/>
              <a:t>子树连出去的链最多只有一条，和子树内的另一条链配对会对答案贡献</a:t>
            </a:r>
            <a:r>
              <a:rPr lang="en-US" altLang="zh-CN" dirty="0"/>
              <a:t>1</a:t>
            </a:r>
            <a:r>
              <a:rPr lang="zh-CN" altLang="en-US" dirty="0"/>
              <a:t>，而连出去的话会浪费一条链，另一条链连出去之后也最多对答案的贡献</a:t>
            </a:r>
            <a:r>
              <a:rPr lang="en-US" altLang="zh-CN" dirty="0"/>
              <a:t>+1</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90344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6B9BD-F44D-C431-4EEB-3E4D5923E539}"/>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EBE3D2AD-D28D-53EC-7230-84D623328EA5}"/>
              </a:ext>
            </a:extLst>
          </p:cNvPr>
          <p:cNvSpPr>
            <a:spLocks noGrp="1"/>
          </p:cNvSpPr>
          <p:nvPr>
            <p:ph idx="1"/>
          </p:nvPr>
        </p:nvSpPr>
        <p:spPr/>
        <p:txBody>
          <a:bodyPr>
            <a:normAutofit/>
          </a:bodyPr>
          <a:lstStyle/>
          <a:p>
            <a:r>
              <a:rPr lang="zh-CN" altLang="en-US" dirty="0"/>
              <a:t>我们考虑</a:t>
            </a:r>
            <a:r>
              <a:rPr lang="en-US" altLang="zh-CN" dirty="0"/>
              <a:t>x</a:t>
            </a:r>
            <a:r>
              <a:rPr lang="zh-CN" altLang="en-US" dirty="0"/>
              <a:t>的</a:t>
            </a:r>
            <a:r>
              <a:rPr lang="en-US" altLang="zh-CN" dirty="0"/>
              <a:t>m</a:t>
            </a:r>
            <a:r>
              <a:rPr lang="zh-CN" altLang="en-US" dirty="0"/>
              <a:t>个儿子</a:t>
            </a:r>
            <a:r>
              <a:rPr lang="en-US" altLang="zh-CN" dirty="0"/>
              <a:t> v_1 v_2 … </a:t>
            </a:r>
            <a:r>
              <a:rPr lang="en-US" altLang="zh-CN" dirty="0" err="1"/>
              <a:t>v_m</a:t>
            </a:r>
            <a:endParaRPr lang="en-US" altLang="zh-CN" dirty="0"/>
          </a:p>
          <a:p>
            <a:r>
              <a:rPr lang="zh-CN" altLang="en-US" dirty="0"/>
              <a:t>每个儿子的子树内部已经处理好了，我们考虑连上来的</a:t>
            </a:r>
            <a:r>
              <a:rPr lang="en-US" altLang="zh-CN" dirty="0"/>
              <a:t>k</a:t>
            </a:r>
            <a:r>
              <a:rPr lang="zh-CN" altLang="en-US" dirty="0"/>
              <a:t>条链</a:t>
            </a:r>
            <a:endParaRPr lang="en-US" altLang="zh-CN" dirty="0"/>
          </a:p>
          <a:p>
            <a:r>
              <a:rPr lang="en-US" altLang="zh-CN" dirty="0"/>
              <a:t>v_1,v_2…</a:t>
            </a:r>
            <a:r>
              <a:rPr lang="en-US" altLang="zh-CN" dirty="0" err="1"/>
              <a:t>v_k</a:t>
            </a:r>
            <a:endParaRPr lang="en-US" altLang="zh-CN" dirty="0"/>
          </a:p>
          <a:p>
            <a:r>
              <a:rPr lang="zh-CN" altLang="en-US" dirty="0"/>
              <a:t>如果</a:t>
            </a:r>
            <a:r>
              <a:rPr lang="en-US" altLang="zh-CN" dirty="0" err="1"/>
              <a:t>v_i</a:t>
            </a:r>
            <a:r>
              <a:rPr lang="en-US" altLang="zh-CN" dirty="0"/>
              <a:t>&gt;=mid</a:t>
            </a:r>
            <a:r>
              <a:rPr lang="zh-CN" altLang="en-US" dirty="0"/>
              <a:t>，它自己就能让答案</a:t>
            </a:r>
            <a:r>
              <a:rPr lang="en-US" altLang="zh-CN" dirty="0"/>
              <a:t>+1</a:t>
            </a:r>
            <a:r>
              <a:rPr lang="zh-CN" altLang="en-US" dirty="0"/>
              <a:t>，不需要配对</a:t>
            </a:r>
            <a:endParaRPr lang="en-US" altLang="zh-CN" dirty="0"/>
          </a:p>
          <a:p>
            <a:r>
              <a:rPr lang="zh-CN" altLang="en-US" dirty="0"/>
              <a:t>我们把满足上面条件的</a:t>
            </a:r>
            <a:r>
              <a:rPr lang="en-US" altLang="zh-CN" dirty="0" err="1"/>
              <a:t>v_i</a:t>
            </a:r>
            <a:r>
              <a:rPr lang="zh-CN" altLang="en-US" dirty="0"/>
              <a:t>都去掉之后，剩下一些链。</a:t>
            </a:r>
            <a:endParaRPr lang="en-US" altLang="zh-CN" dirty="0"/>
          </a:p>
          <a:p>
            <a:r>
              <a:rPr lang="zh-CN" altLang="en-US" dirty="0"/>
              <a:t>根据上面的结论，我们需要让尽量多剩下的链配对，然后找一条尽量长的链从</a:t>
            </a:r>
            <a:r>
              <a:rPr lang="en-US" altLang="zh-CN" dirty="0"/>
              <a:t>x</a:t>
            </a:r>
            <a:r>
              <a:rPr lang="zh-CN" altLang="en-US" dirty="0"/>
              <a:t>连上去（如果还剩下链的话）</a:t>
            </a:r>
            <a:endParaRPr lang="en-US" altLang="zh-CN" dirty="0"/>
          </a:p>
          <a:p>
            <a:r>
              <a:rPr lang="zh-CN" altLang="en-US" dirty="0"/>
              <a:t>做法就是从小到大枚举链，看看是否能找到一条和它配对的链，如果能找到就删掉这两条链，否则不管。取剩下最长的即可。</a:t>
            </a:r>
          </a:p>
        </p:txBody>
      </p:sp>
    </p:spTree>
    <p:extLst>
      <p:ext uri="{BB962C8B-B14F-4D97-AF65-F5344CB8AC3E}">
        <p14:creationId xmlns:p14="http://schemas.microsoft.com/office/powerpoint/2010/main" val="17747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360DB-5406-FF0E-8A13-890957E966A6}"/>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3E16E4B1-3C24-1613-1159-182E6F4DC52F}"/>
              </a:ext>
            </a:extLst>
          </p:cNvPr>
          <p:cNvSpPr>
            <a:spLocks noGrp="1"/>
          </p:cNvSpPr>
          <p:nvPr>
            <p:ph idx="1"/>
          </p:nvPr>
        </p:nvSpPr>
        <p:spPr/>
        <p:txBody>
          <a:bodyPr/>
          <a:lstStyle/>
          <a:p>
            <a:r>
              <a:rPr lang="zh-CN" altLang="en-US" dirty="0"/>
              <a:t>证明：留给同学们课后思考</a:t>
            </a:r>
          </a:p>
        </p:txBody>
      </p:sp>
    </p:spTree>
    <p:extLst>
      <p:ext uri="{BB962C8B-B14F-4D97-AF65-F5344CB8AC3E}">
        <p14:creationId xmlns:p14="http://schemas.microsoft.com/office/powerpoint/2010/main" val="134550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45571-3778-C526-0737-095C79060FC2}"/>
              </a:ext>
            </a:extLst>
          </p:cNvPr>
          <p:cNvSpPr>
            <a:spLocks noGrp="1"/>
          </p:cNvSpPr>
          <p:nvPr>
            <p:ph type="title"/>
          </p:nvPr>
        </p:nvSpPr>
        <p:spPr/>
        <p:txBody>
          <a:bodyPr/>
          <a:lstStyle/>
          <a:p>
            <a:r>
              <a:rPr lang="zh-CN" altLang="en-US" dirty="0"/>
              <a:t>倍增</a:t>
            </a:r>
          </a:p>
        </p:txBody>
      </p:sp>
      <p:sp>
        <p:nvSpPr>
          <p:cNvPr id="3" name="内容占位符 2">
            <a:extLst>
              <a:ext uri="{FF2B5EF4-FFF2-40B4-BE49-F238E27FC236}">
                <a16:creationId xmlns:a16="http://schemas.microsoft.com/office/drawing/2014/main" id="{289424C2-ADA2-519C-B34F-1C65EF10506E}"/>
              </a:ext>
            </a:extLst>
          </p:cNvPr>
          <p:cNvSpPr>
            <a:spLocks noGrp="1"/>
          </p:cNvSpPr>
          <p:nvPr>
            <p:ph idx="1"/>
          </p:nvPr>
        </p:nvSpPr>
        <p:spPr/>
        <p:txBody>
          <a:bodyPr/>
          <a:lstStyle/>
          <a:p>
            <a:r>
              <a:rPr lang="zh-CN" altLang="en-US" dirty="0"/>
              <a:t>关键性质：</a:t>
            </a:r>
            <a:endParaRPr lang="en-US" altLang="zh-CN" dirty="0"/>
          </a:p>
          <a:p>
            <a:r>
              <a:rPr lang="zh-CN" altLang="en-US" b="0" i="0" dirty="0">
                <a:solidFill>
                  <a:srgbClr val="4D4D4D"/>
                </a:solidFill>
                <a:effectLst/>
                <a:latin typeface="-apple-system"/>
              </a:rPr>
              <a:t>任意整数可以表示成若干个</a:t>
            </a:r>
            <a:r>
              <a:rPr lang="en-US" altLang="zh-CN" b="0" i="0" dirty="0">
                <a:solidFill>
                  <a:srgbClr val="4D4D4D"/>
                </a:solidFill>
                <a:effectLst/>
                <a:latin typeface="-apple-system"/>
              </a:rPr>
              <a:t>2</a:t>
            </a:r>
            <a:r>
              <a:rPr lang="zh-CN" altLang="en-US" b="0" i="0" dirty="0">
                <a:solidFill>
                  <a:srgbClr val="4D4D4D"/>
                </a:solidFill>
                <a:effectLst/>
                <a:latin typeface="-apple-system"/>
              </a:rPr>
              <a:t>的次幂项的和</a:t>
            </a:r>
            <a:endParaRPr lang="en-US" altLang="zh-CN" b="0" i="0" dirty="0">
              <a:solidFill>
                <a:srgbClr val="4D4D4D"/>
              </a:solidFill>
              <a:effectLst/>
              <a:latin typeface="-apple-system"/>
            </a:endParaRPr>
          </a:p>
          <a:p>
            <a:r>
              <a:rPr lang="en-US" altLang="zh-CN" dirty="0">
                <a:solidFill>
                  <a:srgbClr val="4D4D4D"/>
                </a:solidFill>
                <a:latin typeface="-apple-system"/>
              </a:rPr>
              <a:t>13 = 2^4 + 2^2 + 2^0</a:t>
            </a:r>
          </a:p>
          <a:p>
            <a:r>
              <a:rPr lang="zh-CN" altLang="en-US" dirty="0">
                <a:solidFill>
                  <a:srgbClr val="4D4D4D"/>
                </a:solidFill>
                <a:latin typeface="-apple-system"/>
              </a:rPr>
              <a:t>再从一个题引入！</a:t>
            </a:r>
            <a:endParaRPr lang="en-US" altLang="zh-CN" dirty="0">
              <a:solidFill>
                <a:srgbClr val="4D4D4D"/>
              </a:solidFill>
              <a:latin typeface="-apple-system"/>
            </a:endParaRPr>
          </a:p>
          <a:p>
            <a:r>
              <a:rPr lang="zh-CN" altLang="en-US" dirty="0">
                <a:solidFill>
                  <a:srgbClr val="4D4D4D"/>
                </a:solidFill>
                <a:latin typeface="-apple-system"/>
              </a:rPr>
              <a:t>区间最值问题。</a:t>
            </a:r>
            <a:endParaRPr lang="en-US" altLang="zh-CN" dirty="0">
              <a:solidFill>
                <a:srgbClr val="4D4D4D"/>
              </a:solidFill>
              <a:latin typeface="-apple-system"/>
            </a:endParaRPr>
          </a:p>
          <a:p>
            <a:r>
              <a:rPr lang="zh-CN" altLang="en-US" dirty="0">
                <a:solidFill>
                  <a:srgbClr val="4D4D4D"/>
                </a:solidFill>
                <a:latin typeface="-apple-system"/>
              </a:rPr>
              <a:t>有一个长度为</a:t>
            </a:r>
            <a:r>
              <a:rPr lang="en-US" altLang="zh-CN" dirty="0">
                <a:solidFill>
                  <a:srgbClr val="4D4D4D"/>
                </a:solidFill>
                <a:latin typeface="-apple-system"/>
              </a:rPr>
              <a:t>n</a:t>
            </a:r>
            <a:r>
              <a:rPr lang="zh-CN" altLang="en-US" dirty="0">
                <a:solidFill>
                  <a:srgbClr val="4D4D4D"/>
                </a:solidFill>
                <a:latin typeface="-apple-system"/>
              </a:rPr>
              <a:t>的序列，</a:t>
            </a:r>
            <a:r>
              <a:rPr lang="en-US" altLang="zh-CN" dirty="0">
                <a:solidFill>
                  <a:srgbClr val="4D4D4D"/>
                </a:solidFill>
                <a:latin typeface="-apple-system"/>
              </a:rPr>
              <a:t>m</a:t>
            </a:r>
            <a:r>
              <a:rPr lang="zh-CN" altLang="en-US" dirty="0">
                <a:solidFill>
                  <a:srgbClr val="4D4D4D"/>
                </a:solidFill>
                <a:latin typeface="-apple-system"/>
              </a:rPr>
              <a:t>次询问区间</a:t>
            </a:r>
            <a:r>
              <a:rPr lang="en-US" altLang="zh-CN" dirty="0">
                <a:solidFill>
                  <a:srgbClr val="4D4D4D"/>
                </a:solidFill>
                <a:latin typeface="-apple-system"/>
              </a:rPr>
              <a:t>[</a:t>
            </a:r>
            <a:r>
              <a:rPr lang="en-US" altLang="zh-CN" dirty="0" err="1">
                <a:solidFill>
                  <a:srgbClr val="4D4D4D"/>
                </a:solidFill>
                <a:latin typeface="-apple-system"/>
              </a:rPr>
              <a:t>l,r</a:t>
            </a:r>
            <a:r>
              <a:rPr lang="en-US" altLang="zh-CN" dirty="0">
                <a:solidFill>
                  <a:srgbClr val="4D4D4D"/>
                </a:solidFill>
                <a:latin typeface="-apple-system"/>
              </a:rPr>
              <a:t>]</a:t>
            </a:r>
            <a:r>
              <a:rPr lang="zh-CN" altLang="en-US" dirty="0">
                <a:solidFill>
                  <a:srgbClr val="4D4D4D"/>
                </a:solidFill>
                <a:latin typeface="-apple-system"/>
              </a:rPr>
              <a:t>的最大值</a:t>
            </a:r>
            <a:endParaRPr lang="en-US" altLang="zh-CN" dirty="0">
              <a:solidFill>
                <a:srgbClr val="4D4D4D"/>
              </a:solidFill>
              <a:latin typeface="-apple-system"/>
            </a:endParaRPr>
          </a:p>
          <a:p>
            <a:r>
              <a:rPr lang="en-US" altLang="zh-CN" dirty="0">
                <a:solidFill>
                  <a:srgbClr val="4D4D4D"/>
                </a:solidFill>
                <a:latin typeface="-apple-system"/>
              </a:rPr>
              <a:t>n&lt;=10^5</a:t>
            </a:r>
            <a:r>
              <a:rPr lang="zh-CN" altLang="en-US" dirty="0">
                <a:solidFill>
                  <a:srgbClr val="4D4D4D"/>
                </a:solidFill>
                <a:latin typeface="-apple-system"/>
              </a:rPr>
              <a:t>，</a:t>
            </a:r>
            <a:r>
              <a:rPr lang="en-US" altLang="zh-CN" dirty="0">
                <a:solidFill>
                  <a:srgbClr val="4D4D4D"/>
                </a:solidFill>
                <a:latin typeface="-apple-system"/>
              </a:rPr>
              <a:t>m&lt;=3*10^6</a:t>
            </a:r>
          </a:p>
        </p:txBody>
      </p:sp>
    </p:spTree>
    <p:extLst>
      <p:ext uri="{BB962C8B-B14F-4D97-AF65-F5344CB8AC3E}">
        <p14:creationId xmlns:p14="http://schemas.microsoft.com/office/powerpoint/2010/main" val="59922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3DFD5-369A-A219-D19A-5313FA664DDC}"/>
              </a:ext>
            </a:extLst>
          </p:cNvPr>
          <p:cNvSpPr>
            <a:spLocks noGrp="1"/>
          </p:cNvSpPr>
          <p:nvPr>
            <p:ph type="title"/>
          </p:nvPr>
        </p:nvSpPr>
        <p:spPr/>
        <p:txBody>
          <a:bodyPr/>
          <a:lstStyle/>
          <a:p>
            <a:r>
              <a:rPr lang="zh-CN" altLang="en-US" dirty="0"/>
              <a:t>代码</a:t>
            </a:r>
          </a:p>
        </p:txBody>
      </p:sp>
      <p:pic>
        <p:nvPicPr>
          <p:cNvPr id="5" name="内容占位符 4">
            <a:extLst>
              <a:ext uri="{FF2B5EF4-FFF2-40B4-BE49-F238E27FC236}">
                <a16:creationId xmlns:a16="http://schemas.microsoft.com/office/drawing/2014/main" id="{1CF7DAB0-F44B-B74C-FEE9-028476DFA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163" y="1840812"/>
            <a:ext cx="10417674" cy="3604643"/>
          </a:xfrm>
        </p:spPr>
      </p:pic>
    </p:spTree>
    <p:extLst>
      <p:ext uri="{BB962C8B-B14F-4D97-AF65-F5344CB8AC3E}">
        <p14:creationId xmlns:p14="http://schemas.microsoft.com/office/powerpoint/2010/main" val="329964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3D581-A366-188E-3AF5-576E1962AAB1}"/>
              </a:ext>
            </a:extLst>
          </p:cNvPr>
          <p:cNvSpPr>
            <a:spLocks noGrp="1"/>
          </p:cNvSpPr>
          <p:nvPr>
            <p:ph type="title"/>
          </p:nvPr>
        </p:nvSpPr>
        <p:spPr/>
        <p:txBody>
          <a:bodyPr/>
          <a:lstStyle/>
          <a:p>
            <a:r>
              <a:rPr lang="zh-CN" altLang="en-US" dirty="0"/>
              <a:t>二分</a:t>
            </a:r>
          </a:p>
        </p:txBody>
      </p:sp>
      <p:sp>
        <p:nvSpPr>
          <p:cNvPr id="3" name="内容占位符 2">
            <a:extLst>
              <a:ext uri="{FF2B5EF4-FFF2-40B4-BE49-F238E27FC236}">
                <a16:creationId xmlns:a16="http://schemas.microsoft.com/office/drawing/2014/main" id="{96D98259-7A7F-45CA-7997-38C38A462C94}"/>
              </a:ext>
            </a:extLst>
          </p:cNvPr>
          <p:cNvSpPr>
            <a:spLocks noGrp="1"/>
          </p:cNvSpPr>
          <p:nvPr>
            <p:ph idx="1"/>
          </p:nvPr>
        </p:nvSpPr>
        <p:spPr/>
        <p:txBody>
          <a:bodyPr/>
          <a:lstStyle/>
          <a:p>
            <a:r>
              <a:rPr lang="zh-CN" altLang="en-US" dirty="0"/>
              <a:t>我们从一个简单的例题来引入吧！</a:t>
            </a:r>
            <a:endParaRPr lang="en-US" altLang="zh-CN" dirty="0"/>
          </a:p>
          <a:p>
            <a:r>
              <a:rPr lang="zh-CN" altLang="en-US" dirty="0"/>
              <a:t>给定一个长度为</a:t>
            </a:r>
            <a:r>
              <a:rPr lang="en-US" altLang="zh-CN" dirty="0"/>
              <a:t>n</a:t>
            </a:r>
            <a:r>
              <a:rPr lang="zh-CN" altLang="en-US" dirty="0"/>
              <a:t>升序排列的数组，</a:t>
            </a:r>
            <a:r>
              <a:rPr lang="en-US" altLang="zh-CN" dirty="0"/>
              <a:t>k</a:t>
            </a:r>
            <a:r>
              <a:rPr lang="zh-CN" altLang="en-US" dirty="0"/>
              <a:t>组询问，每次询问给定一个</a:t>
            </a:r>
            <a:r>
              <a:rPr lang="en-US" altLang="zh-CN" dirty="0"/>
              <a:t>m</a:t>
            </a:r>
            <a:r>
              <a:rPr lang="zh-CN" altLang="en-US" dirty="0"/>
              <a:t>，你需要回答小于等于</a:t>
            </a:r>
            <a:r>
              <a:rPr lang="en-US" altLang="zh-CN" dirty="0"/>
              <a:t>m</a:t>
            </a:r>
            <a:r>
              <a:rPr lang="zh-CN" altLang="en-US" dirty="0"/>
              <a:t>的最大的数是什么</a:t>
            </a:r>
            <a:endParaRPr lang="en-US" altLang="zh-CN" dirty="0"/>
          </a:p>
          <a:p>
            <a:r>
              <a:rPr lang="zh-CN" altLang="en-US" dirty="0"/>
              <a:t>显然，对于每一组询问，我们二分所求数字的位置，然后把那个位置上的数和</a:t>
            </a:r>
            <a:r>
              <a:rPr lang="en-US" altLang="zh-CN" dirty="0"/>
              <a:t>m</a:t>
            </a:r>
            <a:r>
              <a:rPr lang="zh-CN" altLang="en-US" dirty="0"/>
              <a:t>比较，如果大于</a:t>
            </a:r>
            <a:r>
              <a:rPr lang="en-US" altLang="zh-CN" dirty="0"/>
              <a:t>m</a:t>
            </a:r>
            <a:r>
              <a:rPr lang="zh-CN" altLang="en-US" dirty="0"/>
              <a:t>则说明位置太靠后了，否则我们想看看有没有比这个数更大的数！</a:t>
            </a:r>
            <a:endParaRPr lang="en-US" altLang="zh-CN" dirty="0"/>
          </a:p>
        </p:txBody>
      </p:sp>
    </p:spTree>
    <p:extLst>
      <p:ext uri="{BB962C8B-B14F-4D97-AF65-F5344CB8AC3E}">
        <p14:creationId xmlns:p14="http://schemas.microsoft.com/office/powerpoint/2010/main" val="715207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44AF2-8556-1D43-928F-65A6D0683AA5}"/>
              </a:ext>
            </a:extLst>
          </p:cNvPr>
          <p:cNvSpPr>
            <a:spLocks noGrp="1"/>
          </p:cNvSpPr>
          <p:nvPr>
            <p:ph type="title"/>
          </p:nvPr>
        </p:nvSpPr>
        <p:spPr/>
        <p:txBody>
          <a:bodyPr/>
          <a:lstStyle/>
          <a:p>
            <a:r>
              <a:rPr lang="zh-CN" altLang="en-US" dirty="0"/>
              <a:t>习题</a:t>
            </a:r>
            <a:r>
              <a:rPr lang="en-US" altLang="zh-CN" dirty="0"/>
              <a:t>1</a:t>
            </a:r>
            <a:endParaRPr lang="zh-CN" altLang="en-US" dirty="0"/>
          </a:p>
        </p:txBody>
      </p:sp>
      <p:sp>
        <p:nvSpPr>
          <p:cNvPr id="3" name="内容占位符 2">
            <a:extLst>
              <a:ext uri="{FF2B5EF4-FFF2-40B4-BE49-F238E27FC236}">
                <a16:creationId xmlns:a16="http://schemas.microsoft.com/office/drawing/2014/main" id="{85602BB3-E629-3369-CA43-6067D2166E4C}"/>
              </a:ext>
            </a:extLst>
          </p:cNvPr>
          <p:cNvSpPr>
            <a:spLocks noGrp="1"/>
          </p:cNvSpPr>
          <p:nvPr>
            <p:ph idx="1"/>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一个</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个点的树，边有边权，</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m</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次询问两个点之间的路径长度</a:t>
            </a:r>
          </a:p>
          <a:p>
            <a:pPr algn="just"/>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n,m</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&lt;=10^5</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129154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2635C-C8FA-5636-E721-55B73DD0A5B6}"/>
              </a:ext>
            </a:extLst>
          </p:cNvPr>
          <p:cNvSpPr>
            <a:spLocks noGrp="1"/>
          </p:cNvSpPr>
          <p:nvPr>
            <p:ph type="title"/>
          </p:nvPr>
        </p:nvSpPr>
        <p:spPr/>
        <p:txBody>
          <a:bodyPr/>
          <a:lstStyle/>
          <a:p>
            <a:r>
              <a:rPr lang="zh-CN" altLang="en-US" dirty="0"/>
              <a:t>习题</a:t>
            </a:r>
            <a:r>
              <a:rPr lang="en-US" altLang="zh-CN" dirty="0"/>
              <a:t>1</a:t>
            </a:r>
            <a:endParaRPr lang="zh-CN" altLang="en-US" dirty="0"/>
          </a:p>
        </p:txBody>
      </p:sp>
      <p:sp>
        <p:nvSpPr>
          <p:cNvPr id="3" name="内容占位符 2">
            <a:extLst>
              <a:ext uri="{FF2B5EF4-FFF2-40B4-BE49-F238E27FC236}">
                <a16:creationId xmlns:a16="http://schemas.microsoft.com/office/drawing/2014/main" id="{6375148F-BBF4-4624-E591-BDEAD0618802}"/>
              </a:ext>
            </a:extLst>
          </p:cNvPr>
          <p:cNvSpPr>
            <a:spLocks noGrp="1"/>
          </p:cNvSpPr>
          <p:nvPr>
            <p:ph idx="1"/>
          </p:nvPr>
        </p:nvSpPr>
        <p:spPr/>
        <p:txBody>
          <a:bodyPr/>
          <a:lstStyle/>
          <a:p>
            <a:r>
              <a:rPr lang="zh-CN" altLang="en-US" dirty="0"/>
              <a:t>我们设</a:t>
            </a:r>
            <a:r>
              <a:rPr lang="en-US" altLang="zh-CN" dirty="0"/>
              <a:t>f[</a:t>
            </a:r>
            <a:r>
              <a:rPr lang="en-US" altLang="zh-CN" dirty="0" err="1"/>
              <a:t>i</a:t>
            </a:r>
            <a:r>
              <a:rPr lang="en-US" altLang="zh-CN" dirty="0"/>
              <a:t>][j]</a:t>
            </a:r>
            <a:r>
              <a:rPr lang="zh-CN" altLang="en-US" dirty="0"/>
              <a:t>表示</a:t>
            </a:r>
            <a:r>
              <a:rPr lang="en-US" altLang="zh-CN" dirty="0" err="1"/>
              <a:t>i</a:t>
            </a:r>
            <a:r>
              <a:rPr lang="zh-CN" altLang="en-US" dirty="0"/>
              <a:t>向上跳</a:t>
            </a:r>
            <a:r>
              <a:rPr lang="en-US" altLang="zh-CN" dirty="0"/>
              <a:t>2^j</a:t>
            </a:r>
            <a:r>
              <a:rPr lang="zh-CN" altLang="en-US" dirty="0"/>
              <a:t>步可以到达的节点，</a:t>
            </a:r>
            <a:r>
              <a:rPr lang="en-US" altLang="zh-CN" dirty="0"/>
              <a:t>g[</a:t>
            </a:r>
            <a:r>
              <a:rPr lang="en-US" altLang="zh-CN" dirty="0" err="1"/>
              <a:t>i</a:t>
            </a:r>
            <a:r>
              <a:rPr lang="en-US" altLang="zh-CN" dirty="0"/>
              <a:t>][j]</a:t>
            </a:r>
            <a:r>
              <a:rPr lang="zh-CN" altLang="en-US" dirty="0"/>
              <a:t>表示</a:t>
            </a:r>
            <a:r>
              <a:rPr lang="en-US" altLang="zh-CN" dirty="0" err="1"/>
              <a:t>i</a:t>
            </a:r>
            <a:r>
              <a:rPr lang="zh-CN" altLang="en-US" dirty="0"/>
              <a:t>向上跳</a:t>
            </a:r>
            <a:r>
              <a:rPr lang="en-US" altLang="zh-CN" dirty="0"/>
              <a:t>2^j</a:t>
            </a:r>
            <a:r>
              <a:rPr lang="zh-CN" altLang="en-US" dirty="0"/>
              <a:t>步所经过的边权之和。</a:t>
            </a:r>
            <a:endParaRPr lang="en-US" altLang="zh-CN" dirty="0"/>
          </a:p>
          <a:p>
            <a:endParaRPr lang="en-US" altLang="zh-CN" dirty="0"/>
          </a:p>
          <a:p>
            <a:r>
              <a:rPr lang="en-US" altLang="zh-CN" dirty="0"/>
              <a:t>X</a:t>
            </a:r>
            <a:r>
              <a:rPr lang="zh-CN" altLang="en-US" dirty="0"/>
              <a:t>到</a:t>
            </a:r>
            <a:r>
              <a:rPr lang="en-US" altLang="zh-CN" dirty="0"/>
              <a:t>y</a:t>
            </a:r>
            <a:r>
              <a:rPr lang="zh-CN" altLang="en-US" dirty="0"/>
              <a:t>的路径长度可以拆分成</a:t>
            </a:r>
            <a:r>
              <a:rPr lang="en-US" altLang="zh-CN" dirty="0"/>
              <a:t>x</a:t>
            </a:r>
            <a:r>
              <a:rPr lang="zh-CN" altLang="en-US" dirty="0"/>
              <a:t>到</a:t>
            </a:r>
            <a:r>
              <a:rPr lang="en-US" altLang="zh-CN" dirty="0" err="1"/>
              <a:t>lca</a:t>
            </a:r>
            <a:r>
              <a:rPr lang="zh-CN" altLang="en-US" dirty="0"/>
              <a:t>和</a:t>
            </a:r>
            <a:r>
              <a:rPr lang="en-US" altLang="zh-CN" dirty="0" err="1"/>
              <a:t>lca</a:t>
            </a:r>
            <a:r>
              <a:rPr lang="zh-CN" altLang="en-US" dirty="0"/>
              <a:t>到</a:t>
            </a:r>
            <a:r>
              <a:rPr lang="en-US" altLang="zh-CN" dirty="0"/>
              <a:t>y</a:t>
            </a:r>
          </a:p>
          <a:p>
            <a:endParaRPr lang="en-US" altLang="zh-CN" dirty="0"/>
          </a:p>
          <a:p>
            <a:r>
              <a:rPr lang="zh-CN" altLang="en-US" dirty="0"/>
              <a:t>我们可以在求</a:t>
            </a:r>
            <a:r>
              <a:rPr lang="en-US" altLang="zh-CN" dirty="0" err="1"/>
              <a:t>lca</a:t>
            </a:r>
            <a:r>
              <a:rPr lang="zh-CN" altLang="en-US" dirty="0"/>
              <a:t>的同时，可以顺便把经过的路径长度加起来。</a:t>
            </a:r>
            <a:endParaRPr lang="en-US" altLang="zh-CN" dirty="0"/>
          </a:p>
          <a:p>
            <a:r>
              <a:rPr lang="zh-CN" altLang="en-US" dirty="0"/>
              <a:t>如果不会的话我现场写代码，边写边讲。</a:t>
            </a:r>
          </a:p>
        </p:txBody>
      </p:sp>
    </p:spTree>
    <p:extLst>
      <p:ext uri="{BB962C8B-B14F-4D97-AF65-F5344CB8AC3E}">
        <p14:creationId xmlns:p14="http://schemas.microsoft.com/office/powerpoint/2010/main" val="1889565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B2FE1-85FE-EDA5-2343-57BAAF241BDF}"/>
              </a:ext>
            </a:extLst>
          </p:cNvPr>
          <p:cNvSpPr>
            <a:spLocks noGrp="1"/>
          </p:cNvSpPr>
          <p:nvPr>
            <p:ph type="title"/>
          </p:nvPr>
        </p:nvSpPr>
        <p:spPr/>
        <p:txBody>
          <a:bodyPr/>
          <a:lstStyle/>
          <a:p>
            <a:r>
              <a:rPr lang="zh-CN" altLang="en-US" dirty="0"/>
              <a:t>习题</a:t>
            </a:r>
            <a:r>
              <a:rPr lang="en-US" altLang="zh-CN" dirty="0"/>
              <a:t>2</a:t>
            </a:r>
            <a:endParaRPr lang="zh-CN" altLang="en-US" dirty="0"/>
          </a:p>
        </p:txBody>
      </p:sp>
      <p:sp>
        <p:nvSpPr>
          <p:cNvPr id="3" name="内容占位符 2">
            <a:extLst>
              <a:ext uri="{FF2B5EF4-FFF2-40B4-BE49-F238E27FC236}">
                <a16:creationId xmlns:a16="http://schemas.microsoft.com/office/drawing/2014/main" id="{FC3EC9D4-F0B6-1435-A46E-084E8CED7826}"/>
              </a:ext>
            </a:extLst>
          </p:cNvPr>
          <p:cNvSpPr>
            <a:spLocks noGrp="1"/>
          </p:cNvSpPr>
          <p:nvPr>
            <p:ph idx="1"/>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一个</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个点</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m</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条边的图，</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次询问从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号点走到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号点走恰好</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条边有多少种方式。</a:t>
            </a:r>
          </a:p>
          <a:p>
            <a:pPr algn="just"/>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n,q</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&lt;=30,m&lt;=900,k&lt;=10^9</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62385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103EF-E844-0F69-DDE7-672DDCAF091C}"/>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298D9B3A-FA0E-4BC3-72DC-8A67AA92D611}"/>
              </a:ext>
            </a:extLst>
          </p:cNvPr>
          <p:cNvSpPr>
            <a:spLocks noGrp="1"/>
          </p:cNvSpPr>
          <p:nvPr>
            <p:ph idx="1"/>
          </p:nvPr>
        </p:nvSpPr>
        <p:spPr/>
        <p:txBody>
          <a:bodyPr>
            <a:normAutofit fontScale="77500" lnSpcReduction="20000"/>
          </a:bodyPr>
          <a:lstStyle/>
          <a:p>
            <a:r>
              <a:rPr lang="en-US" altLang="zh-CN" dirty="0"/>
              <a:t>f[</a:t>
            </a:r>
            <a:r>
              <a:rPr lang="en-US" altLang="zh-CN" dirty="0" err="1"/>
              <a:t>i</a:t>
            </a:r>
            <a:r>
              <a:rPr lang="en-US" altLang="zh-CN" dirty="0"/>
              <a:t>][j][k]</a:t>
            </a:r>
            <a:r>
              <a:rPr lang="zh-CN" altLang="en-US" dirty="0"/>
              <a:t>表示从</a:t>
            </a:r>
            <a:r>
              <a:rPr lang="en-US" altLang="zh-CN" dirty="0" err="1"/>
              <a:t>i</a:t>
            </a:r>
            <a:r>
              <a:rPr lang="zh-CN" altLang="en-US" dirty="0"/>
              <a:t>到</a:t>
            </a:r>
            <a:r>
              <a:rPr lang="en-US" altLang="zh-CN" dirty="0"/>
              <a:t>j</a:t>
            </a:r>
            <a:r>
              <a:rPr lang="zh-CN" altLang="en-US" dirty="0"/>
              <a:t>，走</a:t>
            </a:r>
            <a:r>
              <a:rPr lang="en-US" altLang="zh-CN" dirty="0"/>
              <a:t>k</a:t>
            </a:r>
            <a:r>
              <a:rPr lang="zh-CN" altLang="en-US" dirty="0"/>
              <a:t>步的方案数</a:t>
            </a:r>
            <a:endParaRPr lang="en-US" altLang="zh-CN" dirty="0"/>
          </a:p>
          <a:p>
            <a:r>
              <a:rPr lang="zh-CN" altLang="en-US" dirty="0"/>
              <a:t>我们只需要枚举下一步从</a:t>
            </a:r>
            <a:r>
              <a:rPr lang="en-US" altLang="zh-CN" dirty="0"/>
              <a:t>j</a:t>
            </a:r>
            <a:r>
              <a:rPr lang="zh-CN" altLang="en-US" dirty="0"/>
              <a:t>都到哪个点，不妨设这个点为</a:t>
            </a:r>
            <a:r>
              <a:rPr lang="en-US" altLang="zh-CN" dirty="0"/>
              <a:t>o</a:t>
            </a:r>
          </a:p>
          <a:p>
            <a:r>
              <a:rPr lang="en-US" altLang="zh-CN" dirty="0"/>
              <a:t>f[</a:t>
            </a:r>
            <a:r>
              <a:rPr lang="en-US" altLang="zh-CN" dirty="0" err="1"/>
              <a:t>i</a:t>
            </a:r>
            <a:r>
              <a:rPr lang="en-US" altLang="zh-CN" dirty="0"/>
              <a:t>][o][k+1] += f[</a:t>
            </a:r>
            <a:r>
              <a:rPr lang="en-US" altLang="zh-CN" dirty="0" err="1"/>
              <a:t>i</a:t>
            </a:r>
            <a:r>
              <a:rPr lang="en-US" altLang="zh-CN" dirty="0"/>
              <a:t>][j][k]</a:t>
            </a:r>
          </a:p>
          <a:p>
            <a:r>
              <a:rPr lang="zh-CN" altLang="en-US" dirty="0"/>
              <a:t>但是我们改一下状态：</a:t>
            </a:r>
            <a:r>
              <a:rPr lang="en-US" altLang="zh-CN" dirty="0"/>
              <a:t>f[</a:t>
            </a:r>
            <a:r>
              <a:rPr lang="en-US" altLang="zh-CN" dirty="0" err="1"/>
              <a:t>i</a:t>
            </a:r>
            <a:r>
              <a:rPr lang="en-US" altLang="zh-CN" dirty="0"/>
              <a:t>][j][k]</a:t>
            </a:r>
            <a:r>
              <a:rPr lang="zh-CN" altLang="en-US" dirty="0"/>
              <a:t>表示从</a:t>
            </a:r>
            <a:r>
              <a:rPr lang="en-US" altLang="zh-CN" dirty="0" err="1"/>
              <a:t>i</a:t>
            </a:r>
            <a:r>
              <a:rPr lang="zh-CN" altLang="en-US" dirty="0"/>
              <a:t>到</a:t>
            </a:r>
            <a:r>
              <a:rPr lang="en-US" altLang="zh-CN" dirty="0"/>
              <a:t>j</a:t>
            </a:r>
            <a:r>
              <a:rPr lang="zh-CN" altLang="en-US" dirty="0"/>
              <a:t>，走</a:t>
            </a:r>
            <a:r>
              <a:rPr lang="en-US" altLang="zh-CN" dirty="0"/>
              <a:t>2^k</a:t>
            </a:r>
            <a:r>
              <a:rPr lang="zh-CN" altLang="en-US" dirty="0"/>
              <a:t>步的方案数</a:t>
            </a:r>
            <a:endParaRPr lang="en-US" altLang="zh-CN" dirty="0"/>
          </a:p>
          <a:p>
            <a:r>
              <a:rPr lang="zh-CN" altLang="en-US" dirty="0"/>
              <a:t>转移</a:t>
            </a:r>
            <a:r>
              <a:rPr lang="en-US" altLang="zh-CN" dirty="0"/>
              <a:t>f[</a:t>
            </a:r>
            <a:r>
              <a:rPr lang="en-US" altLang="zh-CN" dirty="0" err="1"/>
              <a:t>i</a:t>
            </a:r>
            <a:r>
              <a:rPr lang="en-US" altLang="zh-CN" dirty="0"/>
              <a:t>][j][k] += f[</a:t>
            </a:r>
            <a:r>
              <a:rPr lang="en-US" altLang="zh-CN" dirty="0" err="1"/>
              <a:t>i</a:t>
            </a:r>
            <a:r>
              <a:rPr lang="en-US" altLang="zh-CN" dirty="0"/>
              <a:t>][o][k-1] * f[o][j][k-1]</a:t>
            </a:r>
          </a:p>
          <a:p>
            <a:r>
              <a:rPr lang="zh-CN" altLang="en-US" dirty="0"/>
              <a:t>回答询问，设</a:t>
            </a:r>
            <a:r>
              <a:rPr lang="en-US" altLang="zh-CN" dirty="0"/>
              <a:t>g[</a:t>
            </a:r>
            <a:r>
              <a:rPr lang="en-US" altLang="zh-CN" dirty="0" err="1"/>
              <a:t>i</a:t>
            </a:r>
            <a:r>
              <a:rPr lang="en-US" altLang="zh-CN" dirty="0"/>
              <a:t>]</a:t>
            </a:r>
            <a:r>
              <a:rPr lang="zh-CN" altLang="en-US" dirty="0"/>
              <a:t>表示从</a:t>
            </a:r>
            <a:r>
              <a:rPr lang="en-US" altLang="zh-CN" dirty="0"/>
              <a:t>a</a:t>
            </a:r>
            <a:r>
              <a:rPr lang="zh-CN" altLang="en-US" dirty="0"/>
              <a:t>走到</a:t>
            </a:r>
            <a:r>
              <a:rPr lang="en-US" altLang="zh-CN" dirty="0" err="1"/>
              <a:t>i</a:t>
            </a:r>
            <a:r>
              <a:rPr lang="zh-CN" altLang="en-US" dirty="0"/>
              <a:t>的方案数。</a:t>
            </a:r>
            <a:endParaRPr lang="en-US" altLang="zh-CN" dirty="0"/>
          </a:p>
          <a:p>
            <a:r>
              <a:rPr lang="zh-CN" altLang="en-US" dirty="0"/>
              <a:t>转移 ： </a:t>
            </a:r>
            <a:r>
              <a:rPr lang="en-US" altLang="zh-CN" dirty="0"/>
              <a:t>for(int p=29;p&gt;=0;--p) if(k &gt; (1&lt;&lt;p)) </a:t>
            </a:r>
          </a:p>
          <a:p>
            <a:r>
              <a:rPr lang="en-US" altLang="zh-CN" dirty="0"/>
              <a:t>{    k -= (1&lt;&lt;p); </a:t>
            </a:r>
          </a:p>
          <a:p>
            <a:r>
              <a:rPr lang="en-US" altLang="zh-CN" dirty="0"/>
              <a:t>    for(int </a:t>
            </a:r>
            <a:r>
              <a:rPr lang="en-US" altLang="zh-CN" dirty="0" err="1"/>
              <a:t>i</a:t>
            </a:r>
            <a:r>
              <a:rPr lang="en-US" altLang="zh-CN" dirty="0"/>
              <a:t>=1;i&lt;=n;++</a:t>
            </a:r>
            <a:r>
              <a:rPr lang="en-US" altLang="zh-CN" dirty="0" err="1"/>
              <a:t>i</a:t>
            </a:r>
            <a:r>
              <a:rPr lang="en-US" altLang="zh-CN" dirty="0"/>
              <a:t>) </a:t>
            </a:r>
          </a:p>
          <a:p>
            <a:r>
              <a:rPr lang="en-US" altLang="zh-CN" dirty="0"/>
              <a:t>        for(int j=1;j&lt;=n;++j) h[</a:t>
            </a:r>
            <a:r>
              <a:rPr lang="en-US" altLang="zh-CN" dirty="0" err="1"/>
              <a:t>i</a:t>
            </a:r>
            <a:r>
              <a:rPr lang="en-US" altLang="zh-CN" dirty="0"/>
              <a:t>] += g[j] * f[j][</a:t>
            </a:r>
            <a:r>
              <a:rPr lang="en-US" altLang="zh-CN" dirty="0" err="1"/>
              <a:t>i</a:t>
            </a:r>
            <a:r>
              <a:rPr lang="en-US" altLang="zh-CN" dirty="0"/>
              <a:t>][p];</a:t>
            </a:r>
          </a:p>
          <a:p>
            <a:r>
              <a:rPr lang="en-US" altLang="zh-CN" dirty="0"/>
              <a:t>           for(int </a:t>
            </a:r>
            <a:r>
              <a:rPr lang="en-US" altLang="zh-CN" dirty="0" err="1"/>
              <a:t>i</a:t>
            </a:r>
            <a:r>
              <a:rPr lang="en-US" altLang="zh-CN" dirty="0"/>
              <a:t>=1;i&lt;=n;++</a:t>
            </a:r>
            <a:r>
              <a:rPr lang="en-US" altLang="zh-CN" dirty="0" err="1"/>
              <a:t>i</a:t>
            </a:r>
            <a:r>
              <a:rPr lang="en-US" altLang="zh-CN" dirty="0"/>
              <a:t>) g[</a:t>
            </a:r>
            <a:r>
              <a:rPr lang="en-US" altLang="zh-CN" dirty="0" err="1"/>
              <a:t>i</a:t>
            </a:r>
            <a:r>
              <a:rPr lang="en-US" altLang="zh-CN" dirty="0"/>
              <a:t>] = h[</a:t>
            </a:r>
            <a:r>
              <a:rPr lang="en-US" altLang="zh-CN" dirty="0" err="1"/>
              <a:t>i</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352116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9C25-F768-F17C-0903-98363F3FDD9F}"/>
              </a:ext>
            </a:extLst>
          </p:cNvPr>
          <p:cNvSpPr>
            <a:spLocks noGrp="1"/>
          </p:cNvSpPr>
          <p:nvPr>
            <p:ph type="title"/>
          </p:nvPr>
        </p:nvSpPr>
        <p:spPr/>
        <p:txBody>
          <a:bodyPr/>
          <a:lstStyle/>
          <a:p>
            <a:r>
              <a:rPr lang="zh-CN" altLang="en-US" dirty="0"/>
              <a:t>习题</a:t>
            </a:r>
            <a:r>
              <a:rPr lang="en-US" altLang="zh-CN" dirty="0"/>
              <a:t>3</a:t>
            </a:r>
            <a:r>
              <a:rPr lang="zh-CN" altLang="en-US" dirty="0"/>
              <a:t>：多重背包</a:t>
            </a:r>
          </a:p>
        </p:txBody>
      </p:sp>
      <p:sp>
        <p:nvSpPr>
          <p:cNvPr id="3" name="内容占位符 2">
            <a:extLst>
              <a:ext uri="{FF2B5EF4-FFF2-40B4-BE49-F238E27FC236}">
                <a16:creationId xmlns:a16="http://schemas.microsoft.com/office/drawing/2014/main" id="{266996F3-DC75-2097-2E64-0E7DD44CA136}"/>
              </a:ext>
            </a:extLst>
          </p:cNvPr>
          <p:cNvSpPr>
            <a:spLocks noGrp="1"/>
          </p:cNvSpPr>
          <p:nvPr>
            <p:ph idx="1"/>
          </p:nvPr>
        </p:nvSpPr>
        <p:spPr/>
        <p:txBody>
          <a:bodyPr/>
          <a:lstStyle/>
          <a:p>
            <a:r>
              <a:rPr lang="zh-CN" altLang="en-US" dirty="0"/>
              <a:t>考虑把</a:t>
            </a:r>
            <a:r>
              <a:rPr lang="en-US" altLang="zh-CN" dirty="0" err="1"/>
              <a:t>a_i</a:t>
            </a:r>
            <a:r>
              <a:rPr lang="zh-CN" altLang="en-US" dirty="0"/>
              <a:t>个物品，变成</a:t>
            </a:r>
            <a:r>
              <a:rPr lang="en-US" altLang="zh-CN" dirty="0"/>
              <a:t>log </a:t>
            </a:r>
            <a:r>
              <a:rPr lang="en-US" altLang="zh-CN" dirty="0" err="1"/>
              <a:t>a_i</a:t>
            </a:r>
            <a:r>
              <a:rPr lang="zh-CN" altLang="en-US" dirty="0"/>
              <a:t>个物品。</a:t>
            </a:r>
            <a:endParaRPr lang="en-US" altLang="zh-CN" dirty="0"/>
          </a:p>
          <a:p>
            <a:r>
              <a:rPr lang="zh-CN" altLang="en-US" dirty="0"/>
              <a:t>由于任何一个数都能表示成若干个</a:t>
            </a:r>
            <a:r>
              <a:rPr lang="en-US" altLang="zh-CN" dirty="0"/>
              <a:t>2</a:t>
            </a:r>
            <a:r>
              <a:rPr lang="zh-CN" altLang="en-US" dirty="0"/>
              <a:t>的幂相加的形式</a:t>
            </a:r>
            <a:endParaRPr lang="en-US" altLang="zh-CN" dirty="0"/>
          </a:p>
          <a:p>
            <a:r>
              <a:rPr lang="zh-CN" altLang="en-US" dirty="0"/>
              <a:t>所以如果这个物品有</a:t>
            </a:r>
            <a:r>
              <a:rPr lang="en-US" altLang="zh-CN" dirty="0" err="1"/>
              <a:t>i</a:t>
            </a:r>
            <a:r>
              <a:rPr lang="zh-CN" altLang="en-US" dirty="0"/>
              <a:t>个，把他把他拆成：</a:t>
            </a:r>
            <a:endParaRPr lang="en-US" altLang="zh-CN" dirty="0"/>
          </a:p>
          <a:p>
            <a:r>
              <a:rPr lang="en-US" altLang="zh-CN" dirty="0"/>
              <a:t>1 2 4 8 16 …</a:t>
            </a:r>
            <a:r>
              <a:rPr lang="zh-CN" altLang="en-US" dirty="0"/>
              <a:t> </a:t>
            </a:r>
            <a:r>
              <a:rPr lang="en-US" altLang="zh-CN" dirty="0"/>
              <a:t>i-2^j+1</a:t>
            </a:r>
            <a:r>
              <a:rPr lang="zh-CN" altLang="en-US" dirty="0"/>
              <a:t>，代码如下：</a:t>
            </a:r>
            <a:endParaRPr lang="en-US" altLang="zh-CN" dirty="0"/>
          </a:p>
          <a:p>
            <a:endParaRPr lang="zh-CN" altLang="en-US" dirty="0"/>
          </a:p>
        </p:txBody>
      </p:sp>
      <p:pic>
        <p:nvPicPr>
          <p:cNvPr id="9" name="图片 8">
            <a:extLst>
              <a:ext uri="{FF2B5EF4-FFF2-40B4-BE49-F238E27FC236}">
                <a16:creationId xmlns:a16="http://schemas.microsoft.com/office/drawing/2014/main" id="{E083DE49-FDC8-E942-1CD0-FCE398CA9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8096250" cy="1362075"/>
          </a:xfrm>
          <a:prstGeom prst="rect">
            <a:avLst/>
          </a:prstGeom>
        </p:spPr>
      </p:pic>
    </p:spTree>
    <p:extLst>
      <p:ext uri="{BB962C8B-B14F-4D97-AF65-F5344CB8AC3E}">
        <p14:creationId xmlns:p14="http://schemas.microsoft.com/office/powerpoint/2010/main" val="153235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86CA1-F03B-AE53-B778-68CFA770D52B}"/>
              </a:ext>
            </a:extLst>
          </p:cNvPr>
          <p:cNvSpPr>
            <a:spLocks noGrp="1"/>
          </p:cNvSpPr>
          <p:nvPr>
            <p:ph type="title"/>
          </p:nvPr>
        </p:nvSpPr>
        <p:spPr/>
        <p:txBody>
          <a:bodyPr/>
          <a:lstStyle/>
          <a:p>
            <a:r>
              <a:rPr lang="zh-CN" altLang="en-US" dirty="0"/>
              <a:t>习题</a:t>
            </a:r>
            <a:r>
              <a:rPr lang="en-US" altLang="zh-CN" dirty="0"/>
              <a:t>3</a:t>
            </a:r>
            <a:endParaRPr lang="zh-CN" altLang="en-US" dirty="0"/>
          </a:p>
        </p:txBody>
      </p:sp>
      <p:sp>
        <p:nvSpPr>
          <p:cNvPr id="3" name="内容占位符 2">
            <a:extLst>
              <a:ext uri="{FF2B5EF4-FFF2-40B4-BE49-F238E27FC236}">
                <a16:creationId xmlns:a16="http://schemas.microsoft.com/office/drawing/2014/main" id="{3E6CD4BE-34BB-C7F9-F339-13F7FCBFDD7B}"/>
              </a:ext>
            </a:extLst>
          </p:cNvPr>
          <p:cNvSpPr>
            <a:spLocks noGrp="1"/>
          </p:cNvSpPr>
          <p:nvPr>
            <p:ph idx="1"/>
          </p:nvPr>
        </p:nvSpPr>
        <p:spPr/>
        <p:txBody>
          <a:bodyPr>
            <a:normAutofit/>
          </a:bodyPr>
          <a:lstStyle/>
          <a:p>
            <a:r>
              <a:rPr lang="zh-CN" altLang="en-US" dirty="0"/>
              <a:t>我们把物品捆绑之后，假设一共</a:t>
            </a:r>
            <a:r>
              <a:rPr lang="en-US" altLang="zh-CN" dirty="0"/>
              <a:t>x</a:t>
            </a:r>
            <a:r>
              <a:rPr lang="zh-CN" altLang="en-US" dirty="0"/>
              <a:t>个被捆绑在一起，价值就变成了原来的价值的</a:t>
            </a:r>
            <a:r>
              <a:rPr lang="en-US" altLang="zh-CN" dirty="0"/>
              <a:t>x</a:t>
            </a:r>
            <a:r>
              <a:rPr lang="zh-CN" altLang="en-US" dirty="0"/>
              <a:t>倍，体积也是一样。</a:t>
            </a:r>
            <a:endParaRPr lang="en-US" altLang="zh-CN" dirty="0"/>
          </a:p>
          <a:p>
            <a:r>
              <a:rPr lang="zh-CN" altLang="en-US" dirty="0"/>
              <a:t>因此，原来</a:t>
            </a:r>
            <a:r>
              <a:rPr lang="en-US" altLang="zh-CN" dirty="0" err="1"/>
              <a:t>a_i</a:t>
            </a:r>
            <a:r>
              <a:rPr lang="zh-CN" altLang="en-US" dirty="0"/>
              <a:t>个物品，就变成了</a:t>
            </a:r>
            <a:r>
              <a:rPr lang="en-US" altLang="zh-CN" dirty="0" err="1"/>
              <a:t>cnt</a:t>
            </a:r>
            <a:r>
              <a:rPr lang="zh-CN" altLang="en-US" dirty="0"/>
              <a:t>个了（</a:t>
            </a:r>
            <a:r>
              <a:rPr lang="en-US" altLang="zh-CN" dirty="0" err="1"/>
              <a:t>cnt</a:t>
            </a:r>
            <a:r>
              <a:rPr lang="zh-CN" altLang="en-US" dirty="0"/>
              <a:t>是</a:t>
            </a:r>
            <a:r>
              <a:rPr lang="en-US" altLang="zh-CN" dirty="0"/>
              <a:t>log </a:t>
            </a:r>
            <a:r>
              <a:rPr lang="en-US" altLang="zh-CN" dirty="0" err="1"/>
              <a:t>a_i</a:t>
            </a:r>
            <a:r>
              <a:rPr lang="en-US" altLang="zh-CN" dirty="0"/>
              <a:t> </a:t>
            </a:r>
            <a:r>
              <a:rPr lang="zh-CN" altLang="en-US" dirty="0"/>
              <a:t>级别的）</a:t>
            </a:r>
            <a:endParaRPr lang="en-US" altLang="zh-CN" dirty="0"/>
          </a:p>
          <a:p>
            <a:r>
              <a:rPr lang="zh-CN" altLang="en-US" dirty="0"/>
              <a:t>现在我们把所有的物品做背包就可以了。</a:t>
            </a:r>
            <a:endParaRPr lang="en-US" altLang="zh-CN" dirty="0"/>
          </a:p>
          <a:p>
            <a:r>
              <a:rPr lang="zh-CN" altLang="en-US" dirty="0"/>
              <a:t>考虑最终取得最大价值的去物品策略中，第</a:t>
            </a:r>
            <a:r>
              <a:rPr lang="en-US" altLang="zh-CN" dirty="0" err="1"/>
              <a:t>i</a:t>
            </a:r>
            <a:r>
              <a:rPr lang="zh-CN" altLang="en-US" dirty="0"/>
              <a:t>个物品取了</a:t>
            </a:r>
            <a:r>
              <a:rPr lang="en-US" altLang="zh-CN" dirty="0" err="1"/>
              <a:t>d_i</a:t>
            </a:r>
            <a:r>
              <a:rPr lang="zh-CN" altLang="en-US" dirty="0"/>
              <a:t>个</a:t>
            </a:r>
            <a:endParaRPr lang="en-US" altLang="zh-CN" dirty="0"/>
          </a:p>
          <a:p>
            <a:r>
              <a:rPr lang="zh-CN" altLang="en-US" dirty="0"/>
              <a:t>如果</a:t>
            </a:r>
            <a:r>
              <a:rPr lang="en-US" altLang="zh-CN" dirty="0" err="1"/>
              <a:t>d_i</a:t>
            </a:r>
            <a:r>
              <a:rPr lang="zh-CN" altLang="en-US" dirty="0"/>
              <a:t>大于等于</a:t>
            </a:r>
            <a:r>
              <a:rPr lang="en-US" altLang="zh-CN" dirty="0"/>
              <a:t>i-2^j+1</a:t>
            </a:r>
            <a:r>
              <a:rPr lang="zh-CN" altLang="en-US" dirty="0"/>
              <a:t>，那么我们选上最后一个拆出来的物品，，然后</a:t>
            </a:r>
            <a:r>
              <a:rPr lang="en-US" altLang="zh-CN" dirty="0" err="1"/>
              <a:t>d_i</a:t>
            </a:r>
            <a:r>
              <a:rPr lang="en-US" altLang="zh-CN" dirty="0"/>
              <a:t> – (i-2^j+1)</a:t>
            </a:r>
            <a:r>
              <a:rPr lang="zh-CN" altLang="en-US" dirty="0"/>
              <a:t>可以拆分成若干个</a:t>
            </a:r>
            <a:r>
              <a:rPr lang="en-US" altLang="zh-CN" dirty="0"/>
              <a:t>2</a:t>
            </a:r>
            <a:r>
              <a:rPr lang="zh-CN" altLang="en-US" dirty="0"/>
              <a:t>的整数幂相加的形式，选上对应拆出来的物品个数就可以了，这样就证明了正确性</a:t>
            </a:r>
          </a:p>
        </p:txBody>
      </p:sp>
    </p:spTree>
    <p:extLst>
      <p:ext uri="{BB962C8B-B14F-4D97-AF65-F5344CB8AC3E}">
        <p14:creationId xmlns:p14="http://schemas.microsoft.com/office/powerpoint/2010/main" val="3417456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92644-54A5-80B8-0E90-E1C26115260D}"/>
              </a:ext>
            </a:extLst>
          </p:cNvPr>
          <p:cNvSpPr>
            <a:spLocks noGrp="1"/>
          </p:cNvSpPr>
          <p:nvPr>
            <p:ph type="title"/>
          </p:nvPr>
        </p:nvSpPr>
        <p:spPr/>
        <p:txBody>
          <a:bodyPr/>
          <a:lstStyle/>
          <a:p>
            <a:r>
              <a:rPr lang="zh-CN" altLang="en-US" dirty="0"/>
              <a:t>搜索</a:t>
            </a:r>
          </a:p>
        </p:txBody>
      </p:sp>
      <p:sp>
        <p:nvSpPr>
          <p:cNvPr id="3" name="内容占位符 2">
            <a:extLst>
              <a:ext uri="{FF2B5EF4-FFF2-40B4-BE49-F238E27FC236}">
                <a16:creationId xmlns:a16="http://schemas.microsoft.com/office/drawing/2014/main" id="{5BDAEBAF-3C49-5F02-DBB2-9BE4473606C7}"/>
              </a:ext>
            </a:extLst>
          </p:cNvPr>
          <p:cNvSpPr>
            <a:spLocks noGrp="1"/>
          </p:cNvSpPr>
          <p:nvPr>
            <p:ph idx="1"/>
          </p:nvPr>
        </p:nvSpPr>
        <p:spPr/>
        <p:txBody>
          <a:bodyPr/>
          <a:lstStyle/>
          <a:p>
            <a:r>
              <a:rPr lang="zh-CN" altLang="en-US" dirty="0"/>
              <a:t>深度优先搜索：搜到底</a:t>
            </a:r>
            <a:endParaRPr lang="en-US" altLang="zh-CN" dirty="0"/>
          </a:p>
          <a:p>
            <a:r>
              <a:rPr lang="zh-CN" altLang="en-US" dirty="0"/>
              <a:t>形象的画一下搜索树，一个节点表示一个状态，一个节点的孩子表示从这个节点可以到达的状态。</a:t>
            </a:r>
            <a:endParaRPr lang="en-US" altLang="zh-CN" dirty="0"/>
          </a:p>
          <a:p>
            <a:r>
              <a:rPr lang="en-US" altLang="zh-CN" dirty="0"/>
              <a:t>1~9</a:t>
            </a:r>
            <a:r>
              <a:rPr lang="zh-CN" altLang="en-US" dirty="0"/>
              <a:t>就是我们访问到的顺序！</a:t>
            </a:r>
            <a:endParaRPr lang="en-US" altLang="zh-CN" dirty="0"/>
          </a:p>
          <a:p>
            <a:r>
              <a:rPr lang="zh-CN" altLang="en-US" dirty="0"/>
              <a:t>广度优先搜索：一层一层搜！</a:t>
            </a:r>
            <a:endParaRPr lang="en-US" altLang="zh-CN" dirty="0"/>
          </a:p>
          <a:p>
            <a:r>
              <a:rPr lang="zh-CN" altLang="en-US" dirty="0"/>
              <a:t>访问顺序是：</a:t>
            </a:r>
            <a:endParaRPr lang="en-US" altLang="zh-CN" dirty="0"/>
          </a:p>
          <a:p>
            <a:r>
              <a:rPr lang="en-US" altLang="zh-CN" dirty="0"/>
              <a:t>1 2 6 3 4 5 7 8 9</a:t>
            </a:r>
          </a:p>
          <a:p>
            <a:r>
              <a:rPr lang="zh-CN" altLang="en-US" dirty="0"/>
              <a:t>接下来的剪枝技巧由例题来引入</a:t>
            </a:r>
            <a:endParaRPr lang="en-US" altLang="zh-CN" dirty="0"/>
          </a:p>
          <a:p>
            <a:endParaRPr lang="en-US" altLang="zh-CN" dirty="0"/>
          </a:p>
        </p:txBody>
      </p:sp>
      <p:pic>
        <p:nvPicPr>
          <p:cNvPr id="5" name="图片 4">
            <a:extLst>
              <a:ext uri="{FF2B5EF4-FFF2-40B4-BE49-F238E27FC236}">
                <a16:creationId xmlns:a16="http://schemas.microsoft.com/office/drawing/2014/main" id="{CF7FE508-BC13-A9BB-0EA9-DF5381A35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050" y="2854325"/>
            <a:ext cx="5314950" cy="3457575"/>
          </a:xfrm>
          <a:prstGeom prst="rect">
            <a:avLst/>
          </a:prstGeom>
        </p:spPr>
      </p:pic>
    </p:spTree>
    <p:extLst>
      <p:ext uri="{BB962C8B-B14F-4D97-AF65-F5344CB8AC3E}">
        <p14:creationId xmlns:p14="http://schemas.microsoft.com/office/powerpoint/2010/main" val="425443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CD4A8-FFB5-0D5A-6922-2BBDBE2CC4CD}"/>
              </a:ext>
            </a:extLst>
          </p:cNvPr>
          <p:cNvSpPr>
            <a:spLocks noGrp="1"/>
          </p:cNvSpPr>
          <p:nvPr>
            <p:ph type="title"/>
          </p:nvPr>
        </p:nvSpPr>
        <p:spPr/>
        <p:txBody>
          <a:bodyPr/>
          <a:lstStyle/>
          <a:p>
            <a:r>
              <a:rPr lang="zh-CN" altLang="en-US" dirty="0"/>
              <a:t>习题</a:t>
            </a:r>
            <a:r>
              <a:rPr lang="en-US" altLang="zh-CN" dirty="0"/>
              <a:t>1</a:t>
            </a:r>
            <a:endParaRPr lang="zh-CN" altLang="en-US" dirty="0"/>
          </a:p>
        </p:txBody>
      </p:sp>
      <p:sp>
        <p:nvSpPr>
          <p:cNvPr id="3" name="内容占位符 2">
            <a:extLst>
              <a:ext uri="{FF2B5EF4-FFF2-40B4-BE49-F238E27FC236}">
                <a16:creationId xmlns:a16="http://schemas.microsoft.com/office/drawing/2014/main" id="{BC9DF1ED-97D1-00E0-3B08-CBDA8BE31483}"/>
              </a:ext>
            </a:extLst>
          </p:cNvPr>
          <p:cNvSpPr>
            <a:spLocks noGrp="1"/>
          </p:cNvSpPr>
          <p:nvPr>
            <p:ph idx="1"/>
          </p:nvPr>
        </p:nvSpPr>
        <p:spPr/>
        <p:txBody>
          <a:bodyPr/>
          <a:lstStyle/>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高级算法版</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21</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号考试题</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T1&gt;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有多少长为</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的正整数序列，满足：</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所有的数的值都在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y</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之间</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序列中所有数字的和在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之间（包含端点）</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所有数字的平方和在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d</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之间（包含端点）</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方案数对</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998244353</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取模</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n&lt;=28</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dirty="0"/>
              <a:t> y - x &lt;= 9</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dirty="0"/>
              <a:t>时间限制</a:t>
            </a:r>
            <a:r>
              <a:rPr lang="en-US" altLang="zh-CN" dirty="0"/>
              <a:t>1.5s</a:t>
            </a:r>
            <a:endParaRPr lang="zh-CN" altLang="en-US" dirty="0"/>
          </a:p>
        </p:txBody>
      </p:sp>
    </p:spTree>
    <p:extLst>
      <p:ext uri="{BB962C8B-B14F-4D97-AF65-F5344CB8AC3E}">
        <p14:creationId xmlns:p14="http://schemas.microsoft.com/office/powerpoint/2010/main" val="2991146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E85CA-E30C-F14B-E787-7A1B1FB9EF11}"/>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E084DEBB-C4CD-C362-F8DB-C860917E5A86}"/>
              </a:ext>
            </a:extLst>
          </p:cNvPr>
          <p:cNvSpPr>
            <a:spLocks noGrp="1"/>
          </p:cNvSpPr>
          <p:nvPr>
            <p:ph idx="1"/>
          </p:nvPr>
        </p:nvSpPr>
        <p:spPr/>
        <p:txBody>
          <a:bodyPr>
            <a:normAutofit/>
          </a:bodyPr>
          <a:lstStyle/>
          <a:p>
            <a:r>
              <a:rPr lang="zh-CN" altLang="en-US" dirty="0"/>
              <a:t>直接暴力应该是</a:t>
            </a:r>
            <a:r>
              <a:rPr lang="en-US" altLang="zh-CN" dirty="0"/>
              <a:t>9^28</a:t>
            </a:r>
          </a:p>
          <a:p>
            <a:r>
              <a:rPr lang="zh-CN" altLang="en-US" dirty="0"/>
              <a:t>考虑枚举这</a:t>
            </a:r>
            <a:r>
              <a:rPr lang="en-US" altLang="zh-CN" dirty="0"/>
              <a:t>y – x + 1</a:t>
            </a:r>
            <a:r>
              <a:rPr lang="zh-CN" altLang="en-US" dirty="0"/>
              <a:t>个数分别选多少个，然后再用组合数统计答案。</a:t>
            </a:r>
            <a:endParaRPr lang="en-US" altLang="zh-CN" dirty="0"/>
          </a:p>
          <a:p>
            <a:r>
              <a:rPr lang="zh-CN" altLang="en-US" dirty="0"/>
              <a:t>注意不要再</a:t>
            </a:r>
            <a:r>
              <a:rPr lang="en-US" altLang="zh-CN" dirty="0"/>
              <a:t>×9</a:t>
            </a:r>
            <a:r>
              <a:rPr lang="zh-CN" altLang="en-US" dirty="0"/>
              <a:t>！</a:t>
            </a:r>
            <a:endParaRPr lang="en-US" altLang="zh-CN" dirty="0"/>
          </a:p>
          <a:p>
            <a:r>
              <a:rPr lang="en-US" altLang="zh-CN" dirty="0" err="1"/>
              <a:t>Dfs</a:t>
            </a:r>
            <a:r>
              <a:rPr lang="zh-CN" altLang="en-US" dirty="0"/>
              <a:t>的时候把个数、和、平方和还有方案数都记录下来！</a:t>
            </a:r>
            <a:endParaRPr lang="en-US" altLang="zh-CN" dirty="0"/>
          </a:p>
          <a:p>
            <a:endParaRPr lang="en-US" altLang="zh-CN" dirty="0"/>
          </a:p>
          <a:p>
            <a:r>
              <a:rPr lang="zh-CN" altLang="en-US" dirty="0"/>
              <a:t>复杂度通过插板法计算</a:t>
            </a:r>
            <a:endParaRPr lang="en-US" altLang="zh-CN" dirty="0"/>
          </a:p>
          <a:p>
            <a:r>
              <a:rPr lang="en-US" altLang="zh-CN" dirty="0"/>
              <a:t>C</a:t>
            </a:r>
            <a:r>
              <a:rPr lang="zh-CN" altLang="en-US" dirty="0"/>
              <a:t>（</a:t>
            </a:r>
            <a:r>
              <a:rPr lang="en-US" altLang="zh-CN" dirty="0"/>
              <a:t>n – 1 + y – x – 2,y – x -1</a:t>
            </a:r>
            <a:r>
              <a:rPr lang="zh-CN" altLang="en-US" dirty="0"/>
              <a:t>）</a:t>
            </a:r>
          </a:p>
        </p:txBody>
      </p:sp>
    </p:spTree>
    <p:extLst>
      <p:ext uri="{BB962C8B-B14F-4D97-AF65-F5344CB8AC3E}">
        <p14:creationId xmlns:p14="http://schemas.microsoft.com/office/powerpoint/2010/main" val="2651406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784B8-B84E-57DA-02E4-F2E97064B380}"/>
              </a:ext>
            </a:extLst>
          </p:cNvPr>
          <p:cNvSpPr>
            <a:spLocks noGrp="1"/>
          </p:cNvSpPr>
          <p:nvPr>
            <p:ph type="title"/>
          </p:nvPr>
        </p:nvSpPr>
        <p:spPr/>
        <p:txBody>
          <a:bodyPr/>
          <a:lstStyle/>
          <a:p>
            <a:r>
              <a:rPr lang="zh-CN" altLang="en-US" dirty="0"/>
              <a:t>习题</a:t>
            </a:r>
            <a:r>
              <a:rPr lang="en-US" altLang="zh-CN" dirty="0"/>
              <a:t>2</a:t>
            </a:r>
            <a:r>
              <a:rPr lang="zh-CN" altLang="en-US" dirty="0"/>
              <a:t>：暴力背包</a:t>
            </a:r>
          </a:p>
        </p:txBody>
      </p:sp>
      <p:sp>
        <p:nvSpPr>
          <p:cNvPr id="3" name="内容占位符 2">
            <a:extLst>
              <a:ext uri="{FF2B5EF4-FFF2-40B4-BE49-F238E27FC236}">
                <a16:creationId xmlns:a16="http://schemas.microsoft.com/office/drawing/2014/main" id="{662F1491-F057-D30A-EB5B-BAC8591F1DD9}"/>
              </a:ext>
            </a:extLst>
          </p:cNvPr>
          <p:cNvSpPr>
            <a:spLocks noGrp="1"/>
          </p:cNvSpPr>
          <p:nvPr>
            <p:ph idx="1"/>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有</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种物品，每个物品只有</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个，重量为</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b_i</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，价值为</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c_i</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求容量为</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m</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的背包，最大价值是多少</a:t>
            </a:r>
          </a:p>
          <a:p>
            <a:pPr algn="just">
              <a:tabLst>
                <a:tab pos="777240" algn="l"/>
              </a:tabLst>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n&lt;=32</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tabLst>
                <a:tab pos="777240" algn="l"/>
              </a:tabLst>
            </a:pP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b_i</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c_i</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m&lt;=1e9</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43064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8168D-9258-5E76-B6B9-057FB1C281DC}"/>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015582A3-11A1-4798-D9A5-8F81E64E3615}"/>
              </a:ext>
            </a:extLst>
          </p:cNvPr>
          <p:cNvSpPr>
            <a:spLocks noGrp="1"/>
          </p:cNvSpPr>
          <p:nvPr>
            <p:ph idx="1"/>
          </p:nvPr>
        </p:nvSpPr>
        <p:spPr/>
        <p:txBody>
          <a:bodyPr>
            <a:normAutofit/>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大家思考一下正确性，</a:t>
            </a:r>
            <a:r>
              <a:rPr lang="en-US" altLang="zh-CN" dirty="0"/>
              <a:t>a[mid]</a:t>
            </a:r>
            <a:r>
              <a:rPr lang="zh-CN" altLang="en-US" dirty="0"/>
              <a:t>大于</a:t>
            </a:r>
            <a:r>
              <a:rPr lang="en-US" altLang="zh-CN" dirty="0"/>
              <a:t>m</a:t>
            </a:r>
            <a:r>
              <a:rPr lang="zh-CN" altLang="en-US" dirty="0"/>
              <a:t>，而</a:t>
            </a:r>
            <a:r>
              <a:rPr lang="en-US" altLang="zh-CN" dirty="0"/>
              <a:t>r</a:t>
            </a:r>
            <a:r>
              <a:rPr lang="zh-CN" altLang="en-US" dirty="0"/>
              <a:t>是</a:t>
            </a:r>
            <a:r>
              <a:rPr lang="en-US" altLang="zh-CN" dirty="0"/>
              <a:t>mid-1</a:t>
            </a:r>
            <a:r>
              <a:rPr lang="zh-CN" altLang="en-US" dirty="0"/>
              <a:t>，</a:t>
            </a:r>
            <a:r>
              <a:rPr lang="en-US" altLang="zh-CN" dirty="0"/>
              <a:t>a[r]</a:t>
            </a:r>
            <a:r>
              <a:rPr lang="zh-CN" altLang="en-US" dirty="0"/>
              <a:t>是小于等于</a:t>
            </a:r>
            <a:r>
              <a:rPr lang="en-US" altLang="zh-CN" dirty="0"/>
              <a:t>m</a:t>
            </a:r>
            <a:r>
              <a:rPr lang="zh-CN" altLang="en-US" dirty="0"/>
              <a:t>的里面最大的那个</a:t>
            </a:r>
            <a:endParaRPr lang="en-US" altLang="zh-CN" dirty="0"/>
          </a:p>
        </p:txBody>
      </p:sp>
      <p:pic>
        <p:nvPicPr>
          <p:cNvPr id="5" name="图片 4">
            <a:extLst>
              <a:ext uri="{FF2B5EF4-FFF2-40B4-BE49-F238E27FC236}">
                <a16:creationId xmlns:a16="http://schemas.microsoft.com/office/drawing/2014/main" id="{C8946E72-578B-3D3B-F62E-8E7F1E29C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476750" cy="2505075"/>
          </a:xfrm>
          <a:prstGeom prst="rect">
            <a:avLst/>
          </a:prstGeom>
        </p:spPr>
      </p:pic>
    </p:spTree>
    <p:extLst>
      <p:ext uri="{BB962C8B-B14F-4D97-AF65-F5344CB8AC3E}">
        <p14:creationId xmlns:p14="http://schemas.microsoft.com/office/powerpoint/2010/main" val="68540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81F25-04A5-AD3E-9CFF-19C482543433}"/>
              </a:ext>
            </a:extLst>
          </p:cNvPr>
          <p:cNvSpPr>
            <a:spLocks noGrp="1"/>
          </p:cNvSpPr>
          <p:nvPr>
            <p:ph type="title"/>
          </p:nvPr>
        </p:nvSpPr>
        <p:spPr/>
        <p:txBody>
          <a:bodyPr/>
          <a:lstStyle/>
          <a:p>
            <a:r>
              <a:rPr lang="zh-CN" altLang="en-US" dirty="0"/>
              <a:t>折半搜索</a:t>
            </a:r>
          </a:p>
        </p:txBody>
      </p:sp>
      <p:sp>
        <p:nvSpPr>
          <p:cNvPr id="3" name="内容占位符 2">
            <a:extLst>
              <a:ext uri="{FF2B5EF4-FFF2-40B4-BE49-F238E27FC236}">
                <a16:creationId xmlns:a16="http://schemas.microsoft.com/office/drawing/2014/main" id="{4E616F22-1AD3-9290-2593-B7D4F8196999}"/>
              </a:ext>
            </a:extLst>
          </p:cNvPr>
          <p:cNvSpPr>
            <a:spLocks noGrp="1"/>
          </p:cNvSpPr>
          <p:nvPr>
            <p:ph idx="1"/>
          </p:nvPr>
        </p:nvSpPr>
        <p:spPr/>
        <p:txBody>
          <a:bodyPr/>
          <a:lstStyle/>
          <a:p>
            <a:r>
              <a:rPr lang="zh-CN" altLang="en-US" dirty="0"/>
              <a:t>我们直接暴力枚举每一个物品选或者不选是不可能的。</a:t>
            </a:r>
            <a:endParaRPr lang="en-US" altLang="zh-CN" dirty="0"/>
          </a:p>
          <a:p>
            <a:r>
              <a:rPr lang="zh-CN" altLang="en-US" dirty="0"/>
              <a:t>我们考虑枚举前</a:t>
            </a:r>
            <a:r>
              <a:rPr lang="en-US" altLang="zh-CN" dirty="0"/>
              <a:t>n/2</a:t>
            </a:r>
            <a:r>
              <a:rPr lang="zh-CN" altLang="en-US" dirty="0"/>
              <a:t>个物品选还是不选，一共有</a:t>
            </a:r>
            <a:r>
              <a:rPr lang="en-US" altLang="zh-CN" dirty="0"/>
              <a:t>2^16</a:t>
            </a:r>
            <a:r>
              <a:rPr lang="zh-CN" altLang="en-US" dirty="0"/>
              <a:t>种情况，存下来每一种情况的体积和价值。</a:t>
            </a:r>
            <a:endParaRPr lang="en-US" altLang="zh-CN" dirty="0"/>
          </a:p>
          <a:p>
            <a:r>
              <a:rPr lang="zh-CN" altLang="en-US" dirty="0"/>
              <a:t>我们把所有的情况按照体积从小到大排序。</a:t>
            </a:r>
            <a:endParaRPr lang="en-US" altLang="zh-CN" dirty="0"/>
          </a:p>
          <a:p>
            <a:r>
              <a:rPr lang="zh-CN" altLang="en-US" dirty="0"/>
              <a:t>接下来我们考虑后</a:t>
            </a:r>
            <a:r>
              <a:rPr lang="en-US" altLang="zh-CN" dirty="0"/>
              <a:t>n/2</a:t>
            </a:r>
            <a:r>
              <a:rPr lang="zh-CN" altLang="en-US" dirty="0"/>
              <a:t>个物品选还是不选，一共也有</a:t>
            </a:r>
            <a:r>
              <a:rPr lang="en-US" altLang="zh-CN" dirty="0"/>
              <a:t>2^16</a:t>
            </a:r>
            <a:r>
              <a:rPr lang="zh-CN" altLang="en-US" dirty="0"/>
              <a:t>种情况，每搜到一种情况，我们得到他的价值</a:t>
            </a:r>
            <a:r>
              <a:rPr lang="en-US" altLang="zh-CN" dirty="0"/>
              <a:t>A</a:t>
            </a:r>
            <a:r>
              <a:rPr lang="zh-CN" altLang="en-US" dirty="0"/>
              <a:t>和体积</a:t>
            </a:r>
            <a:r>
              <a:rPr lang="en-US" altLang="zh-CN" dirty="0"/>
              <a:t>B</a:t>
            </a:r>
            <a:r>
              <a:rPr lang="zh-CN" altLang="en-US" dirty="0"/>
              <a:t>，那么我们留给前</a:t>
            </a:r>
            <a:r>
              <a:rPr lang="en-US" altLang="zh-CN" dirty="0"/>
              <a:t>2/n</a:t>
            </a:r>
            <a:r>
              <a:rPr lang="zh-CN" altLang="en-US" dirty="0"/>
              <a:t>个物品的体积就是</a:t>
            </a:r>
            <a:r>
              <a:rPr lang="en-US" altLang="zh-CN" dirty="0"/>
              <a:t>m – B</a:t>
            </a:r>
            <a:r>
              <a:rPr lang="zh-CN" altLang="en-US" dirty="0"/>
              <a:t>，所以我们需要找到，体积小于等于</a:t>
            </a:r>
            <a:r>
              <a:rPr lang="en-US" altLang="zh-CN" dirty="0"/>
              <a:t>m – B</a:t>
            </a:r>
            <a:r>
              <a:rPr lang="zh-CN" altLang="en-US" dirty="0"/>
              <a:t>的所有前</a:t>
            </a:r>
            <a:r>
              <a:rPr lang="en-US" altLang="zh-CN" dirty="0"/>
              <a:t>n/2</a:t>
            </a:r>
            <a:r>
              <a:rPr lang="zh-CN" altLang="en-US" dirty="0"/>
              <a:t>的情况中，价值最大是多少。</a:t>
            </a:r>
          </a:p>
        </p:txBody>
      </p:sp>
    </p:spTree>
    <p:extLst>
      <p:ext uri="{BB962C8B-B14F-4D97-AF65-F5344CB8AC3E}">
        <p14:creationId xmlns:p14="http://schemas.microsoft.com/office/powerpoint/2010/main" val="449910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DE46A-FAC1-1ACA-6607-0370EA7E6C07}"/>
              </a:ext>
            </a:extLst>
          </p:cNvPr>
          <p:cNvSpPr>
            <a:spLocks noGrp="1"/>
          </p:cNvSpPr>
          <p:nvPr>
            <p:ph type="title"/>
          </p:nvPr>
        </p:nvSpPr>
        <p:spPr/>
        <p:txBody>
          <a:bodyPr/>
          <a:lstStyle/>
          <a:p>
            <a:r>
              <a:rPr lang="zh-CN" altLang="en-US" dirty="0"/>
              <a:t>代码</a:t>
            </a:r>
          </a:p>
        </p:txBody>
      </p:sp>
      <p:pic>
        <p:nvPicPr>
          <p:cNvPr id="5" name="内容占位符 4">
            <a:extLst>
              <a:ext uri="{FF2B5EF4-FFF2-40B4-BE49-F238E27FC236}">
                <a16:creationId xmlns:a16="http://schemas.microsoft.com/office/drawing/2014/main" id="{AC0FB70B-6AC6-11BD-CDC8-F352D2CF6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187" y="1872456"/>
            <a:ext cx="9953625" cy="4257675"/>
          </a:xfrm>
        </p:spPr>
      </p:pic>
    </p:spTree>
    <p:extLst>
      <p:ext uri="{BB962C8B-B14F-4D97-AF65-F5344CB8AC3E}">
        <p14:creationId xmlns:p14="http://schemas.microsoft.com/office/powerpoint/2010/main" val="251129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13D8F-410F-8FE7-95CF-4E3975F8A849}"/>
              </a:ext>
            </a:extLst>
          </p:cNvPr>
          <p:cNvSpPr>
            <a:spLocks noGrp="1"/>
          </p:cNvSpPr>
          <p:nvPr>
            <p:ph type="title"/>
          </p:nvPr>
        </p:nvSpPr>
        <p:spPr/>
        <p:txBody>
          <a:bodyPr/>
          <a:lstStyle/>
          <a:p>
            <a:r>
              <a:rPr lang="zh-CN" altLang="en-US" dirty="0"/>
              <a:t>习题</a:t>
            </a:r>
            <a:r>
              <a:rPr lang="en-US" altLang="zh-CN" dirty="0"/>
              <a:t>3</a:t>
            </a:r>
            <a:endParaRPr lang="zh-CN" altLang="en-US" dirty="0"/>
          </a:p>
        </p:txBody>
      </p:sp>
      <p:sp>
        <p:nvSpPr>
          <p:cNvPr id="3" name="内容占位符 2">
            <a:extLst>
              <a:ext uri="{FF2B5EF4-FFF2-40B4-BE49-F238E27FC236}">
                <a16:creationId xmlns:a16="http://schemas.microsoft.com/office/drawing/2014/main" id="{5282039D-9898-784E-2B24-4F8225F27662}"/>
              </a:ext>
            </a:extLst>
          </p:cNvPr>
          <p:cNvSpPr>
            <a:spLocks noGrp="1"/>
          </p:cNvSpPr>
          <p:nvPr>
            <p:ph idx="1"/>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给定一个</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个点</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m</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条边的图，在图中选择尽量多的点，使得这些点彼此之间都没有边相连</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n&lt;=50</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6071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DC213-B11E-ED07-94E3-787A60034B22}"/>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E656CBC1-843C-1104-7671-1401474F2D81}"/>
              </a:ext>
            </a:extLst>
          </p:cNvPr>
          <p:cNvSpPr>
            <a:spLocks noGrp="1"/>
          </p:cNvSpPr>
          <p:nvPr>
            <p:ph idx="1"/>
          </p:nvPr>
        </p:nvSpPr>
        <p:spPr/>
        <p:txBody>
          <a:bodyPr>
            <a:normAutofit lnSpcReduction="10000"/>
          </a:bodyPr>
          <a:lstStyle/>
          <a:p>
            <a:r>
              <a:rPr lang="zh-CN" altLang="en-US" dirty="0"/>
              <a:t>这是一个</a:t>
            </a:r>
            <a:r>
              <a:rPr lang="en-US" altLang="zh-CN" dirty="0" err="1"/>
              <a:t>npc</a:t>
            </a:r>
            <a:r>
              <a:rPr lang="zh-CN" altLang="en-US" dirty="0"/>
              <a:t>问题，我们需要搜索之后剪枝。</a:t>
            </a:r>
            <a:endParaRPr lang="en-US" altLang="zh-CN" dirty="0"/>
          </a:p>
          <a:p>
            <a:r>
              <a:rPr lang="zh-CN" altLang="en-US" dirty="0"/>
              <a:t>我们维护选了多少个点，维护当前还可以加入最大独立集的点的集合，然后从这个集合里面选点加入。</a:t>
            </a:r>
            <a:endParaRPr lang="en-US" altLang="zh-CN" dirty="0"/>
          </a:p>
          <a:p>
            <a:r>
              <a:rPr lang="zh-CN" altLang="en-US" dirty="0"/>
              <a:t>一个点如果在当前无法加入最大独立集，以后也无法加入</a:t>
            </a:r>
            <a:endParaRPr lang="en-US" altLang="zh-CN" dirty="0"/>
          </a:p>
          <a:p>
            <a:r>
              <a:rPr lang="zh-CN" altLang="en-US" dirty="0"/>
              <a:t>如果集合大小</a:t>
            </a:r>
            <a:r>
              <a:rPr lang="en-US" altLang="zh-CN" dirty="0"/>
              <a:t>+</a:t>
            </a:r>
            <a:r>
              <a:rPr lang="zh-CN" altLang="en-US" dirty="0"/>
              <a:t>已经选了的点小于等于已经有的最优答案，剪枝就行</a:t>
            </a:r>
            <a:endParaRPr lang="en-US" altLang="zh-CN" dirty="0"/>
          </a:p>
          <a:p>
            <a:r>
              <a:rPr lang="zh-CN" altLang="en-US" dirty="0"/>
              <a:t>我们考虑倒叙枚举加入集合的编号最小的点是什么，设</a:t>
            </a:r>
            <a:r>
              <a:rPr lang="en-US" altLang="zh-CN" dirty="0"/>
              <a:t>f[</a:t>
            </a:r>
            <a:r>
              <a:rPr lang="en-US" altLang="zh-CN" dirty="0" err="1"/>
              <a:t>i</a:t>
            </a:r>
            <a:r>
              <a:rPr lang="en-US" altLang="zh-CN" dirty="0"/>
              <a:t>]</a:t>
            </a:r>
            <a:r>
              <a:rPr lang="zh-CN" altLang="en-US" dirty="0"/>
              <a:t>表示编号最小大于等于</a:t>
            </a:r>
            <a:r>
              <a:rPr lang="en-US" altLang="zh-CN" dirty="0" err="1"/>
              <a:t>i</a:t>
            </a:r>
            <a:r>
              <a:rPr lang="zh-CN" altLang="en-US" dirty="0"/>
              <a:t>的答案，我们有</a:t>
            </a:r>
            <a:r>
              <a:rPr lang="en-US" altLang="zh-CN" dirty="0"/>
              <a:t>f[</a:t>
            </a:r>
            <a:r>
              <a:rPr lang="en-US" altLang="zh-CN" dirty="0" err="1"/>
              <a:t>i</a:t>
            </a:r>
            <a:r>
              <a:rPr lang="en-US" altLang="zh-CN" dirty="0"/>
              <a:t>]  &lt;= f[i+1] + 1</a:t>
            </a:r>
          </a:p>
          <a:p>
            <a:r>
              <a:rPr lang="zh-CN" altLang="en-US" dirty="0"/>
              <a:t>因为这么枚举可以高效利用倒数第三段的条件剪枝！（已经算出来了一个比较优的答案）</a:t>
            </a:r>
            <a:endParaRPr lang="en-US" altLang="zh-CN" dirty="0"/>
          </a:p>
        </p:txBody>
      </p:sp>
    </p:spTree>
    <p:extLst>
      <p:ext uri="{BB962C8B-B14F-4D97-AF65-F5344CB8AC3E}">
        <p14:creationId xmlns:p14="http://schemas.microsoft.com/office/powerpoint/2010/main" val="223498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D28DB-B4E5-77D1-AD4B-D6E309C59A09}"/>
              </a:ext>
            </a:extLst>
          </p:cNvPr>
          <p:cNvSpPr>
            <a:spLocks noGrp="1"/>
          </p:cNvSpPr>
          <p:nvPr>
            <p:ph type="title"/>
          </p:nvPr>
        </p:nvSpPr>
        <p:spPr/>
        <p:txBody>
          <a:bodyPr/>
          <a:lstStyle/>
          <a:p>
            <a:r>
              <a:rPr lang="zh-CN" altLang="en-US" dirty="0"/>
              <a:t>代码</a:t>
            </a:r>
          </a:p>
        </p:txBody>
      </p:sp>
      <p:pic>
        <p:nvPicPr>
          <p:cNvPr id="5" name="内容占位符 4">
            <a:extLst>
              <a:ext uri="{FF2B5EF4-FFF2-40B4-BE49-F238E27FC236}">
                <a16:creationId xmlns:a16="http://schemas.microsoft.com/office/drawing/2014/main" id="{76DCFBDC-D912-5848-FC99-8769A69BE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700" y="2201069"/>
            <a:ext cx="8610600" cy="3600450"/>
          </a:xfrm>
        </p:spPr>
      </p:pic>
    </p:spTree>
    <p:extLst>
      <p:ext uri="{BB962C8B-B14F-4D97-AF65-F5344CB8AC3E}">
        <p14:creationId xmlns:p14="http://schemas.microsoft.com/office/powerpoint/2010/main" val="4193744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816ED-B779-6F0B-AB91-CE98C867ADCB}"/>
              </a:ext>
            </a:extLst>
          </p:cNvPr>
          <p:cNvSpPr>
            <a:spLocks noGrp="1"/>
          </p:cNvSpPr>
          <p:nvPr>
            <p:ph type="title"/>
          </p:nvPr>
        </p:nvSpPr>
        <p:spPr/>
        <p:txBody>
          <a:bodyPr/>
          <a:lstStyle/>
          <a:p>
            <a:r>
              <a:rPr lang="zh-CN" altLang="en-US" dirty="0"/>
              <a:t>洪水</a:t>
            </a:r>
          </a:p>
        </p:txBody>
      </p:sp>
      <p:sp>
        <p:nvSpPr>
          <p:cNvPr id="3" name="内容占位符 2">
            <a:extLst>
              <a:ext uri="{FF2B5EF4-FFF2-40B4-BE49-F238E27FC236}">
                <a16:creationId xmlns:a16="http://schemas.microsoft.com/office/drawing/2014/main" id="{079DF834-3D1B-947E-E07D-6FDCEEEB6FC8}"/>
              </a:ext>
            </a:extLst>
          </p:cNvPr>
          <p:cNvSpPr>
            <a:spLocks noGrp="1"/>
          </p:cNvSpPr>
          <p:nvPr>
            <p:ph idx="1"/>
          </p:nvPr>
        </p:nvSpPr>
        <p:spPr/>
        <p:txBody>
          <a:bodyPr/>
          <a:lstStyle/>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个点，</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m</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条边，每条边消失的概率为</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p_i</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，求图联通的概率</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N&lt;=8</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738518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C843A-18AC-F258-0198-4FF103F71E3B}"/>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1AA285EE-8FEC-4B54-3B70-1AC23C85747F}"/>
              </a:ext>
            </a:extLst>
          </p:cNvPr>
          <p:cNvSpPr>
            <a:spLocks noGrp="1"/>
          </p:cNvSpPr>
          <p:nvPr>
            <p:ph idx="1"/>
          </p:nvPr>
        </p:nvSpPr>
        <p:spPr/>
        <p:txBody>
          <a:bodyPr/>
          <a:lstStyle/>
          <a:p>
            <a:r>
              <a:rPr lang="zh-CN" altLang="en-US" dirty="0"/>
              <a:t>边数</a:t>
            </a:r>
            <a:r>
              <a:rPr lang="en-US" altLang="zh-CN" dirty="0"/>
              <a:t>m&lt;=28</a:t>
            </a:r>
            <a:r>
              <a:rPr lang="zh-CN" altLang="en-US" dirty="0"/>
              <a:t>，暴力枚举是否消失应该是</a:t>
            </a:r>
            <a:r>
              <a:rPr lang="en-US" altLang="zh-CN" dirty="0"/>
              <a:t>2^m * m</a:t>
            </a:r>
            <a:r>
              <a:rPr lang="zh-CN" altLang="en-US" dirty="0"/>
              <a:t>，会</a:t>
            </a:r>
            <a:r>
              <a:rPr lang="en-US" altLang="zh-CN" dirty="0"/>
              <a:t>T</a:t>
            </a:r>
          </a:p>
          <a:p>
            <a:endParaRPr lang="en-US" altLang="zh-CN" dirty="0"/>
          </a:p>
          <a:p>
            <a:r>
              <a:rPr lang="zh-CN" altLang="en-US" dirty="0"/>
              <a:t>考虑用并查集动态维护图的连通性如果有一条边连接的两个端点已经联通，就不需要管这条边是否消失</a:t>
            </a:r>
            <a:endParaRPr lang="en-US" altLang="zh-CN" dirty="0"/>
          </a:p>
          <a:p>
            <a:endParaRPr lang="en-US" altLang="zh-CN" dirty="0"/>
          </a:p>
          <a:p>
            <a:r>
              <a:rPr lang="zh-CN" altLang="en-US" dirty="0"/>
              <a:t>只需要搜索其中</a:t>
            </a:r>
            <a:r>
              <a:rPr lang="en-US" altLang="zh-CN" dirty="0"/>
              <a:t>n-1</a:t>
            </a:r>
            <a:r>
              <a:rPr lang="zh-CN" altLang="en-US" dirty="0"/>
              <a:t>条边，</a:t>
            </a:r>
            <a:r>
              <a:rPr lang="en-US" altLang="zh-CN" dirty="0"/>
              <a:t>C</a:t>
            </a:r>
            <a:r>
              <a:rPr lang="zh-CN" altLang="en-US" dirty="0"/>
              <a:t>（</a:t>
            </a:r>
            <a:r>
              <a:rPr lang="en-US" altLang="zh-CN" dirty="0"/>
              <a:t>28</a:t>
            </a:r>
            <a:r>
              <a:rPr lang="zh-CN" altLang="en-US" dirty="0"/>
              <a:t>，</a:t>
            </a:r>
            <a:r>
              <a:rPr lang="en-US" altLang="zh-CN" dirty="0"/>
              <a:t>7</a:t>
            </a:r>
            <a:r>
              <a:rPr lang="zh-CN" altLang="en-US" dirty="0"/>
              <a:t>）</a:t>
            </a:r>
            <a:r>
              <a:rPr lang="en-US" altLang="zh-CN" dirty="0"/>
              <a:t>* 28</a:t>
            </a:r>
            <a:r>
              <a:rPr lang="zh-CN" altLang="en-US" dirty="0"/>
              <a:t>不会</a:t>
            </a:r>
            <a:r>
              <a:rPr lang="en-US" altLang="zh-CN" dirty="0"/>
              <a:t>T</a:t>
            </a:r>
          </a:p>
        </p:txBody>
      </p:sp>
    </p:spTree>
    <p:extLst>
      <p:ext uri="{BB962C8B-B14F-4D97-AF65-F5344CB8AC3E}">
        <p14:creationId xmlns:p14="http://schemas.microsoft.com/office/powerpoint/2010/main" val="1729298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21B60-6A1E-8192-EEAF-998A6929FEE2}"/>
              </a:ext>
            </a:extLst>
          </p:cNvPr>
          <p:cNvSpPr>
            <a:spLocks noGrp="1"/>
          </p:cNvSpPr>
          <p:nvPr>
            <p:ph type="title"/>
          </p:nvPr>
        </p:nvSpPr>
        <p:spPr/>
        <p:txBody>
          <a:bodyPr/>
          <a:lstStyle/>
          <a:p>
            <a:r>
              <a:rPr lang="zh-CN" altLang="en-US" dirty="0"/>
              <a:t>代码</a:t>
            </a:r>
          </a:p>
        </p:txBody>
      </p:sp>
      <p:pic>
        <p:nvPicPr>
          <p:cNvPr id="4" name="内容占位符 3">
            <a:extLst>
              <a:ext uri="{FF2B5EF4-FFF2-40B4-BE49-F238E27FC236}">
                <a16:creationId xmlns:a16="http://schemas.microsoft.com/office/drawing/2014/main" id="{B2F432F3-ED09-7ECC-F459-DC3C16C781A8}"/>
              </a:ext>
            </a:extLst>
          </p:cNvPr>
          <p:cNvPicPr>
            <a:picLocks noGrp="1" noChangeAspect="1"/>
          </p:cNvPicPr>
          <p:nvPr>
            <p:ph idx="1"/>
          </p:nvPr>
        </p:nvPicPr>
        <p:blipFill>
          <a:blip r:embed="rId3"/>
          <a:stretch>
            <a:fillRect/>
          </a:stretch>
        </p:blipFill>
        <p:spPr>
          <a:xfrm>
            <a:off x="4555795" y="1949703"/>
            <a:ext cx="5464013" cy="3718882"/>
          </a:xfrm>
          <a:prstGeom prst="rect">
            <a:avLst/>
          </a:prstGeom>
        </p:spPr>
      </p:pic>
    </p:spTree>
    <p:extLst>
      <p:ext uri="{BB962C8B-B14F-4D97-AF65-F5344CB8AC3E}">
        <p14:creationId xmlns:p14="http://schemas.microsoft.com/office/powerpoint/2010/main" val="2127489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B5016-4E50-B6F8-A9B9-83F2FF37B648}"/>
              </a:ext>
            </a:extLst>
          </p:cNvPr>
          <p:cNvSpPr>
            <a:spLocks noGrp="1"/>
          </p:cNvSpPr>
          <p:nvPr>
            <p:ph type="title"/>
          </p:nvPr>
        </p:nvSpPr>
        <p:spPr/>
        <p:txBody>
          <a:bodyPr/>
          <a:lstStyle/>
          <a:p>
            <a:r>
              <a:rPr lang="en-US" altLang="zh-CN" dirty="0"/>
              <a:t>BFS</a:t>
            </a:r>
            <a:r>
              <a:rPr lang="zh-CN" altLang="en-US" dirty="0"/>
              <a:t>的好题</a:t>
            </a:r>
          </a:p>
        </p:txBody>
      </p:sp>
      <p:sp>
        <p:nvSpPr>
          <p:cNvPr id="3" name="内容占位符 2">
            <a:extLst>
              <a:ext uri="{FF2B5EF4-FFF2-40B4-BE49-F238E27FC236}">
                <a16:creationId xmlns:a16="http://schemas.microsoft.com/office/drawing/2014/main" id="{DB984364-063D-C9BB-CDF8-A85F8F51C92D}"/>
              </a:ext>
            </a:extLst>
          </p:cNvPr>
          <p:cNvSpPr>
            <a:spLocks noGrp="1"/>
          </p:cNvSpPr>
          <p:nvPr>
            <p:ph idx="1"/>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给一个</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n*m</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的矩阵，有些格子是格子，有些格子是障碍（不能经过），每次可以上下左右移动一格，且不能跨越边界，有一个终止点有一个起始点，还有</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个财宝，第</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个财宝在格子</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a_i,b_i</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处，你需要经过这里才能获得财宝。现在需要求出</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个财宝全都获得之后到达终点所需的最小步数是多少。</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k&lt;=7</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n,m</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&lt;=100</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243769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BB13E-DC98-DD2F-3D2F-E45C9B6106FC}"/>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F668C074-C85E-CDFC-D340-3D1C08FE593B}"/>
              </a:ext>
            </a:extLst>
          </p:cNvPr>
          <p:cNvSpPr>
            <a:spLocks noGrp="1"/>
          </p:cNvSpPr>
          <p:nvPr>
            <p:ph idx="1"/>
          </p:nvPr>
        </p:nvSpPr>
        <p:spPr/>
        <p:txBody>
          <a:bodyPr/>
          <a:lstStyle/>
          <a:p>
            <a:r>
              <a:rPr lang="zh-CN" altLang="en-US" dirty="0"/>
              <a:t>我们考虑</a:t>
            </a:r>
            <a:r>
              <a:rPr lang="en-US" altLang="zh-CN" dirty="0"/>
              <a:t>f[</a:t>
            </a:r>
            <a:r>
              <a:rPr lang="en-US" altLang="zh-CN" dirty="0" err="1"/>
              <a:t>i</a:t>
            </a:r>
            <a:r>
              <a:rPr lang="en-US" altLang="zh-CN" dirty="0"/>
              <a:t>][j][S]</a:t>
            </a:r>
            <a:r>
              <a:rPr lang="zh-CN" altLang="en-US" dirty="0"/>
              <a:t>表示我们到达了点</a:t>
            </a:r>
            <a:r>
              <a:rPr lang="en-US" altLang="zh-CN" dirty="0"/>
              <a:t>(</a:t>
            </a:r>
            <a:r>
              <a:rPr lang="en-US" altLang="zh-CN" dirty="0" err="1"/>
              <a:t>i,j</a:t>
            </a:r>
            <a:r>
              <a:rPr lang="en-US" altLang="zh-CN" dirty="0"/>
              <a:t>)</a:t>
            </a:r>
            <a:r>
              <a:rPr lang="zh-CN" altLang="en-US" dirty="0"/>
              <a:t>，现在已经取得的财宝的集合为</a:t>
            </a:r>
            <a:r>
              <a:rPr lang="en-US" altLang="zh-CN" dirty="0"/>
              <a:t>S</a:t>
            </a:r>
            <a:r>
              <a:rPr lang="zh-CN" altLang="en-US" dirty="0"/>
              <a:t>的最小步数是多少</a:t>
            </a:r>
            <a:endParaRPr lang="en-US" altLang="zh-CN" dirty="0"/>
          </a:p>
          <a:p>
            <a:endParaRPr lang="en-US" altLang="zh-CN" dirty="0"/>
          </a:p>
          <a:p>
            <a:r>
              <a:rPr lang="zh-CN" altLang="en-US" dirty="0"/>
              <a:t>我们放入队列里面进行</a:t>
            </a:r>
            <a:r>
              <a:rPr lang="en-US" altLang="zh-CN" dirty="0" err="1"/>
              <a:t>bfs</a:t>
            </a:r>
            <a:r>
              <a:rPr lang="zh-CN" altLang="en-US" dirty="0"/>
              <a:t>就可以了（因为队列前半部分的最小步数是</a:t>
            </a:r>
            <a:r>
              <a:rPr lang="en-US" altLang="zh-CN" dirty="0"/>
              <a:t>n</a:t>
            </a:r>
            <a:r>
              <a:rPr lang="zh-CN" altLang="en-US" dirty="0"/>
              <a:t>，后半部分是</a:t>
            </a:r>
            <a:r>
              <a:rPr lang="en-US" altLang="zh-CN" dirty="0"/>
              <a:t>n+1</a:t>
            </a:r>
            <a:r>
              <a:rPr lang="zh-CN" altLang="en-US" dirty="0"/>
              <a:t>）</a:t>
            </a:r>
            <a:endParaRPr lang="en-US" altLang="zh-CN" dirty="0"/>
          </a:p>
          <a:p>
            <a:r>
              <a:rPr lang="zh-CN" altLang="en-US" dirty="0"/>
              <a:t>证明：每次取出来之后步数只会</a:t>
            </a:r>
            <a:r>
              <a:rPr lang="en-US" altLang="zh-CN" dirty="0"/>
              <a:t>+1</a:t>
            </a:r>
            <a:r>
              <a:rPr lang="zh-CN" altLang="en-US" dirty="0"/>
              <a:t>，然后呢初始的时候只有一个状态，它的最小步数是</a:t>
            </a:r>
            <a:r>
              <a:rPr lang="en-US" altLang="zh-CN" dirty="0"/>
              <a:t>0</a:t>
            </a:r>
          </a:p>
          <a:p>
            <a:r>
              <a:rPr lang="zh-CN" altLang="en-US" dirty="0"/>
              <a:t>复杂度</a:t>
            </a:r>
            <a:r>
              <a:rPr lang="en-US" altLang="zh-CN" dirty="0"/>
              <a:t>2^k * nm</a:t>
            </a:r>
            <a:endParaRPr lang="zh-CN" altLang="en-US" dirty="0"/>
          </a:p>
        </p:txBody>
      </p:sp>
    </p:spTree>
    <p:extLst>
      <p:ext uri="{BB962C8B-B14F-4D97-AF65-F5344CB8AC3E}">
        <p14:creationId xmlns:p14="http://schemas.microsoft.com/office/powerpoint/2010/main" val="94410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A24C8-CB98-AB35-3500-2B821359F4BB}"/>
              </a:ext>
            </a:extLst>
          </p:cNvPr>
          <p:cNvSpPr>
            <a:spLocks noGrp="1"/>
          </p:cNvSpPr>
          <p:nvPr>
            <p:ph type="title"/>
          </p:nvPr>
        </p:nvSpPr>
        <p:spPr/>
        <p:txBody>
          <a:bodyPr/>
          <a:lstStyle/>
          <a:p>
            <a:r>
              <a:rPr lang="zh-CN" altLang="en-US" dirty="0"/>
              <a:t>习题</a:t>
            </a:r>
            <a:r>
              <a:rPr lang="en-US" altLang="zh-CN" dirty="0"/>
              <a:t>1</a:t>
            </a:r>
            <a:r>
              <a:rPr lang="zh-CN" altLang="en-US" dirty="0"/>
              <a:t>：洛谷</a:t>
            </a:r>
            <a:r>
              <a:rPr lang="en-US" altLang="zh-CN" dirty="0"/>
              <a:t>P2678</a:t>
            </a:r>
            <a:r>
              <a:rPr lang="zh-CN" altLang="en-US" dirty="0"/>
              <a:t>跳石头</a:t>
            </a:r>
          </a:p>
        </p:txBody>
      </p:sp>
      <p:sp>
        <p:nvSpPr>
          <p:cNvPr id="3" name="内容占位符 2">
            <a:extLst>
              <a:ext uri="{FF2B5EF4-FFF2-40B4-BE49-F238E27FC236}">
                <a16:creationId xmlns:a16="http://schemas.microsoft.com/office/drawing/2014/main" id="{F03AD931-8A5B-391F-C07E-454552A73A11}"/>
              </a:ext>
            </a:extLst>
          </p:cNvPr>
          <p:cNvSpPr>
            <a:spLocks noGrp="1"/>
          </p:cNvSpPr>
          <p:nvPr>
            <p:ph idx="1"/>
          </p:nvPr>
        </p:nvSpPr>
        <p:spPr/>
        <p:txBody>
          <a:bodyPr/>
          <a:lstStyle/>
          <a:p>
            <a:r>
              <a:rPr lang="zh-CN" altLang="en-US" dirty="0"/>
              <a:t>题目大意</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一个长度为</a:t>
            </a:r>
            <a:r>
              <a:rPr lang="en-US" altLang="zh-CN" dirty="0">
                <a:sym typeface="Wingdings" panose="05000000000000000000" pitchFamily="2" charset="2"/>
              </a:rPr>
              <a:t>L</a:t>
            </a:r>
            <a:r>
              <a:rPr lang="zh-CN" altLang="en-US" dirty="0">
                <a:sym typeface="Wingdings" panose="05000000000000000000" pitchFamily="2" charset="2"/>
              </a:rPr>
              <a:t>的河流中有</a:t>
            </a:r>
            <a:r>
              <a:rPr lang="en-US" altLang="zh-CN" dirty="0">
                <a:sym typeface="Wingdings" panose="05000000000000000000" pitchFamily="2" charset="2"/>
              </a:rPr>
              <a:t>N</a:t>
            </a:r>
            <a:r>
              <a:rPr lang="zh-CN" altLang="en-US" dirty="0">
                <a:sym typeface="Wingdings" panose="05000000000000000000" pitchFamily="2" charset="2"/>
              </a:rPr>
              <a:t>个石头，第</a:t>
            </a:r>
            <a:r>
              <a:rPr lang="en-US" altLang="zh-CN" dirty="0" err="1">
                <a:sym typeface="Wingdings" panose="05000000000000000000" pitchFamily="2" charset="2"/>
              </a:rPr>
              <a:t>i</a:t>
            </a:r>
            <a:r>
              <a:rPr lang="zh-CN" altLang="en-US" dirty="0">
                <a:sym typeface="Wingdings" panose="05000000000000000000" pitchFamily="2" charset="2"/>
              </a:rPr>
              <a:t>个石头的位置为</a:t>
            </a:r>
            <a:r>
              <a:rPr lang="en-US" altLang="zh-CN" dirty="0" err="1">
                <a:sym typeface="Wingdings" panose="05000000000000000000" pitchFamily="2" charset="2"/>
              </a:rPr>
              <a:t>a_i</a:t>
            </a:r>
            <a:r>
              <a:rPr lang="zh-CN" altLang="en-US" dirty="0">
                <a:sym typeface="Wingdings" panose="05000000000000000000" pitchFamily="2" charset="2"/>
              </a:rPr>
              <a:t>（保证</a:t>
            </a:r>
            <a:r>
              <a:rPr lang="en-US" altLang="zh-CN" dirty="0" err="1">
                <a:sym typeface="Wingdings" panose="05000000000000000000" pitchFamily="2" charset="2"/>
              </a:rPr>
              <a:t>a_i</a:t>
            </a:r>
            <a:r>
              <a:rPr lang="zh-CN" altLang="en-US" dirty="0">
                <a:sym typeface="Wingdings" panose="05000000000000000000" pitchFamily="2" charset="2"/>
              </a:rPr>
              <a:t>单调递增），你可以删除</a:t>
            </a:r>
            <a:r>
              <a:rPr lang="en-US" altLang="zh-CN" dirty="0">
                <a:sym typeface="Wingdings" panose="05000000000000000000" pitchFamily="2" charset="2"/>
              </a:rPr>
              <a:t>m</a:t>
            </a:r>
            <a:r>
              <a:rPr lang="zh-CN" altLang="en-US" dirty="0">
                <a:sym typeface="Wingdings" panose="05000000000000000000" pitchFamily="2" charset="2"/>
              </a:rPr>
              <a:t>个石头，使得剩下的石头中，相邻的两个石头的间距最大，问最大间距是多少。</a:t>
            </a:r>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M&lt;=N&lt;=1e5</a:t>
            </a:r>
            <a:r>
              <a:rPr lang="zh-CN" altLang="en-US" dirty="0">
                <a:sym typeface="Wingdings" panose="05000000000000000000" pitchFamily="2" charset="2"/>
              </a:rPr>
              <a:t>，</a:t>
            </a:r>
            <a:r>
              <a:rPr lang="en-US" altLang="zh-CN" dirty="0">
                <a:sym typeface="Wingdings" panose="05000000000000000000" pitchFamily="2" charset="2"/>
              </a:rPr>
              <a:t>L&lt;=1e9</a:t>
            </a:r>
            <a:endParaRPr lang="en-US" altLang="zh-CN" dirty="0"/>
          </a:p>
        </p:txBody>
      </p:sp>
    </p:spTree>
    <p:extLst>
      <p:ext uri="{BB962C8B-B14F-4D97-AF65-F5344CB8AC3E}">
        <p14:creationId xmlns:p14="http://schemas.microsoft.com/office/powerpoint/2010/main" val="2254918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EAE0C-1062-773D-7AE1-A2D4B027D6CB}"/>
              </a:ext>
            </a:extLst>
          </p:cNvPr>
          <p:cNvSpPr>
            <a:spLocks noGrp="1"/>
          </p:cNvSpPr>
          <p:nvPr>
            <p:ph type="title"/>
          </p:nvPr>
        </p:nvSpPr>
        <p:spPr/>
        <p:txBody>
          <a:bodyPr/>
          <a:lstStyle/>
          <a:p>
            <a:r>
              <a:rPr lang="zh-CN" altLang="en-US" dirty="0"/>
              <a:t>附加题</a:t>
            </a:r>
            <a:r>
              <a:rPr lang="en-US" altLang="zh-CN" dirty="0"/>
              <a:t>1</a:t>
            </a:r>
            <a:endParaRPr lang="zh-CN" altLang="en-US" dirty="0"/>
          </a:p>
        </p:txBody>
      </p:sp>
      <p:sp>
        <p:nvSpPr>
          <p:cNvPr id="3" name="内容占位符 2">
            <a:extLst>
              <a:ext uri="{FF2B5EF4-FFF2-40B4-BE49-F238E27FC236}">
                <a16:creationId xmlns:a16="http://schemas.microsoft.com/office/drawing/2014/main" id="{189ABA24-04DB-5988-F7D4-F671882D8031}"/>
              </a:ext>
            </a:extLst>
          </p:cNvPr>
          <p:cNvSpPr>
            <a:spLocks noGrp="1"/>
          </p:cNvSpPr>
          <p:nvPr>
            <p:ph idx="1"/>
          </p:nvPr>
        </p:nvSpPr>
        <p:spPr/>
        <p:txBody>
          <a:bodyPr/>
          <a:lstStyle/>
          <a:p>
            <a:r>
              <a:rPr lang="zh-CN" altLang="en-US" dirty="0"/>
              <a:t>给定一个图，有</a:t>
            </a:r>
            <a:r>
              <a:rPr lang="en-US" altLang="zh-CN" dirty="0"/>
              <a:t>n</a:t>
            </a:r>
            <a:r>
              <a:rPr lang="zh-CN" altLang="en-US" dirty="0"/>
              <a:t>个点</a:t>
            </a:r>
            <a:r>
              <a:rPr lang="en-US" altLang="zh-CN" dirty="0"/>
              <a:t>m</a:t>
            </a:r>
            <a:r>
              <a:rPr lang="zh-CN" altLang="en-US" dirty="0"/>
              <a:t>条边，边权是</a:t>
            </a:r>
            <a:r>
              <a:rPr lang="en-US" altLang="zh-CN" dirty="0"/>
              <a:t>1</a:t>
            </a:r>
            <a:r>
              <a:rPr lang="zh-CN" altLang="en-US" dirty="0"/>
              <a:t>，求</a:t>
            </a:r>
            <a:r>
              <a:rPr lang="en-US" altLang="zh-CN" dirty="0"/>
              <a:t>1</a:t>
            </a:r>
            <a:r>
              <a:rPr lang="zh-CN" altLang="en-US" dirty="0"/>
              <a:t>到</a:t>
            </a:r>
            <a:r>
              <a:rPr lang="en-US" altLang="zh-CN" dirty="0"/>
              <a:t>n</a:t>
            </a:r>
            <a:r>
              <a:rPr lang="zh-CN" altLang="en-US" dirty="0"/>
              <a:t>的最短路</a:t>
            </a:r>
            <a:endParaRPr lang="en-US" altLang="zh-CN" dirty="0"/>
          </a:p>
          <a:p>
            <a:endParaRPr lang="en-US" altLang="zh-CN" dirty="0"/>
          </a:p>
          <a:p>
            <a:r>
              <a:rPr lang="en-US" altLang="zh-CN" dirty="0" err="1"/>
              <a:t>n,m</a:t>
            </a:r>
            <a:r>
              <a:rPr lang="en-US" altLang="zh-CN" dirty="0"/>
              <a:t>&lt;=3e6</a:t>
            </a:r>
          </a:p>
          <a:p>
            <a:endParaRPr lang="en-US" altLang="zh-CN" dirty="0"/>
          </a:p>
          <a:p>
            <a:r>
              <a:rPr lang="zh-CN" altLang="en-US" dirty="0"/>
              <a:t>边权是</a:t>
            </a:r>
            <a:r>
              <a:rPr lang="en-US" altLang="zh-CN" dirty="0"/>
              <a:t>0</a:t>
            </a:r>
            <a:r>
              <a:rPr lang="zh-CN" altLang="en-US" dirty="0"/>
              <a:t>或者是</a:t>
            </a:r>
            <a:r>
              <a:rPr lang="en-US" altLang="zh-CN" dirty="0"/>
              <a:t>1</a:t>
            </a:r>
            <a:r>
              <a:rPr lang="zh-CN" altLang="en-US" dirty="0"/>
              <a:t>？</a:t>
            </a:r>
          </a:p>
        </p:txBody>
      </p:sp>
    </p:spTree>
    <p:extLst>
      <p:ext uri="{BB962C8B-B14F-4D97-AF65-F5344CB8AC3E}">
        <p14:creationId xmlns:p14="http://schemas.microsoft.com/office/powerpoint/2010/main" val="4114140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8AD7D-744B-DE51-2D47-623C6E7AC79E}"/>
              </a:ext>
            </a:extLst>
          </p:cNvPr>
          <p:cNvSpPr>
            <a:spLocks noGrp="1"/>
          </p:cNvSpPr>
          <p:nvPr>
            <p:ph type="title"/>
          </p:nvPr>
        </p:nvSpPr>
        <p:spPr/>
        <p:txBody>
          <a:bodyPr/>
          <a:lstStyle/>
          <a:p>
            <a:r>
              <a:rPr lang="zh-CN" altLang="en-US" dirty="0"/>
              <a:t>二进制枚举</a:t>
            </a:r>
          </a:p>
        </p:txBody>
      </p:sp>
      <p:sp>
        <p:nvSpPr>
          <p:cNvPr id="3" name="内容占位符 2">
            <a:extLst>
              <a:ext uri="{FF2B5EF4-FFF2-40B4-BE49-F238E27FC236}">
                <a16:creationId xmlns:a16="http://schemas.microsoft.com/office/drawing/2014/main" id="{8B6E8C91-6121-958C-44E7-AF17A9A033B3}"/>
              </a:ext>
            </a:extLst>
          </p:cNvPr>
          <p:cNvSpPr>
            <a:spLocks noGrp="1"/>
          </p:cNvSpPr>
          <p:nvPr>
            <p:ph idx="1"/>
          </p:nvPr>
        </p:nvSpPr>
        <p:spPr/>
        <p:txBody>
          <a:bodyPr>
            <a:normAutofit fontScale="92500"/>
          </a:bodyPr>
          <a:lstStyle/>
          <a:p>
            <a:r>
              <a:rPr lang="zh-CN" altLang="en-US" dirty="0"/>
              <a:t>比如说</a:t>
            </a:r>
            <a:r>
              <a:rPr lang="en-US" altLang="zh-CN" dirty="0"/>
              <a:t>n&lt;=20</a:t>
            </a:r>
            <a:r>
              <a:rPr lang="zh-CN" altLang="en-US" dirty="0"/>
              <a:t>的背包问题，我们可以用二进制枚举的方式来代替</a:t>
            </a:r>
            <a:r>
              <a:rPr lang="en-US" altLang="zh-CN" dirty="0" err="1"/>
              <a:t>dfs</a:t>
            </a:r>
            <a:r>
              <a:rPr lang="zh-CN" altLang="en-US" dirty="0"/>
              <a:t>。</a:t>
            </a:r>
            <a:endParaRPr lang="en-US" altLang="zh-CN" dirty="0"/>
          </a:p>
          <a:p>
            <a:endParaRPr lang="en-US" altLang="zh-CN" dirty="0"/>
          </a:p>
          <a:p>
            <a:r>
              <a:rPr lang="zh-CN" altLang="en-US" dirty="0"/>
              <a:t>枚举子集：</a:t>
            </a:r>
            <a:endParaRPr lang="en-US" altLang="zh-CN" dirty="0"/>
          </a:p>
          <a:p>
            <a:r>
              <a:rPr lang="zh-CN" altLang="en-US" dirty="0"/>
              <a:t>给你</a:t>
            </a:r>
            <a:r>
              <a:rPr lang="en-US" altLang="zh-CN" dirty="0"/>
              <a:t>n</a:t>
            </a:r>
            <a:r>
              <a:rPr lang="zh-CN" altLang="en-US" dirty="0"/>
              <a:t>个数</a:t>
            </a:r>
            <a:endParaRPr lang="en-US" altLang="zh-CN" dirty="0"/>
          </a:p>
          <a:p>
            <a:r>
              <a:rPr lang="en-US" altLang="zh-CN" dirty="0"/>
              <a:t>Q</a:t>
            </a:r>
            <a:r>
              <a:rPr lang="zh-CN" altLang="en-US" dirty="0"/>
              <a:t>次询问</a:t>
            </a:r>
            <a:endParaRPr lang="en-US" altLang="zh-CN" dirty="0"/>
          </a:p>
          <a:p>
            <a:r>
              <a:rPr lang="zh-CN" altLang="en-US" dirty="0"/>
              <a:t>每次给你一个下标集合</a:t>
            </a:r>
            <a:r>
              <a:rPr lang="en-US" altLang="zh-CN" dirty="0"/>
              <a:t>S</a:t>
            </a:r>
            <a:r>
              <a:rPr lang="zh-CN" altLang="en-US" dirty="0"/>
              <a:t>（</a:t>
            </a:r>
            <a:r>
              <a:rPr lang="en-US" altLang="zh-CN" dirty="0"/>
              <a:t>S</a:t>
            </a:r>
            <a:r>
              <a:rPr lang="zh-CN" altLang="en-US" dirty="0"/>
              <a:t>的第</a:t>
            </a:r>
            <a:r>
              <a:rPr lang="en-US" altLang="zh-CN" dirty="0" err="1"/>
              <a:t>i</a:t>
            </a:r>
            <a:r>
              <a:rPr lang="zh-CN" altLang="en-US" dirty="0"/>
              <a:t>位为</a:t>
            </a:r>
            <a:r>
              <a:rPr lang="en-US" altLang="zh-CN" dirty="0"/>
              <a:t>1</a:t>
            </a:r>
            <a:r>
              <a:rPr lang="zh-CN" altLang="en-US" dirty="0"/>
              <a:t>表示下标为</a:t>
            </a:r>
            <a:r>
              <a:rPr lang="en-US" altLang="zh-CN" dirty="0" err="1"/>
              <a:t>i</a:t>
            </a:r>
            <a:r>
              <a:rPr lang="zh-CN" altLang="en-US" dirty="0"/>
              <a:t>的数在这个集合里，否则不在）</a:t>
            </a:r>
            <a:endParaRPr lang="en-US" altLang="zh-CN" dirty="0"/>
          </a:p>
          <a:p>
            <a:r>
              <a:rPr lang="zh-CN" altLang="en-US" dirty="0"/>
              <a:t>你需要对所有</a:t>
            </a:r>
            <a:r>
              <a:rPr lang="en-US" altLang="zh-CN" dirty="0"/>
              <a:t>S</a:t>
            </a:r>
            <a:r>
              <a:rPr lang="zh-CN" altLang="en-US" dirty="0"/>
              <a:t>的子集输出子集中所有数的和。</a:t>
            </a:r>
            <a:r>
              <a:rPr lang="en-US" altLang="zh-CN" dirty="0"/>
              <a:t>n&lt;=13,q&lt;=10^5</a:t>
            </a:r>
          </a:p>
          <a:p>
            <a:r>
              <a:rPr lang="zh-CN" altLang="en-US" dirty="0"/>
              <a:t>保证输出的总量小于等于</a:t>
            </a:r>
            <a:r>
              <a:rPr lang="en-US" altLang="zh-CN" dirty="0"/>
              <a:t>3 * 10^6</a:t>
            </a:r>
          </a:p>
          <a:p>
            <a:endParaRPr lang="en-US" altLang="zh-CN" dirty="0"/>
          </a:p>
          <a:p>
            <a:endParaRPr lang="zh-CN" altLang="en-US" dirty="0"/>
          </a:p>
        </p:txBody>
      </p:sp>
      <p:pic>
        <p:nvPicPr>
          <p:cNvPr id="5" name="图片 4">
            <a:extLst>
              <a:ext uri="{FF2B5EF4-FFF2-40B4-BE49-F238E27FC236}">
                <a16:creationId xmlns:a16="http://schemas.microsoft.com/office/drawing/2014/main" id="{4ABB9F16-37A2-9EC9-B80F-C29619129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159" y="2251511"/>
            <a:ext cx="5887948" cy="2001241"/>
          </a:xfrm>
          <a:prstGeom prst="rect">
            <a:avLst/>
          </a:prstGeom>
        </p:spPr>
      </p:pic>
    </p:spTree>
    <p:extLst>
      <p:ext uri="{BB962C8B-B14F-4D97-AF65-F5344CB8AC3E}">
        <p14:creationId xmlns:p14="http://schemas.microsoft.com/office/powerpoint/2010/main" val="286383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C86CC-20AC-2140-18E7-E6D7D6FE891B}"/>
              </a:ext>
            </a:extLst>
          </p:cNvPr>
          <p:cNvSpPr>
            <a:spLocks noGrp="1"/>
          </p:cNvSpPr>
          <p:nvPr>
            <p:ph type="title"/>
          </p:nvPr>
        </p:nvSpPr>
        <p:spPr/>
        <p:txBody>
          <a:bodyPr/>
          <a:lstStyle/>
          <a:p>
            <a:r>
              <a:rPr lang="zh-CN" altLang="en-US" dirty="0"/>
              <a:t>枚举子集</a:t>
            </a:r>
          </a:p>
        </p:txBody>
      </p:sp>
      <p:sp>
        <p:nvSpPr>
          <p:cNvPr id="3" name="内容占位符 2">
            <a:extLst>
              <a:ext uri="{FF2B5EF4-FFF2-40B4-BE49-F238E27FC236}">
                <a16:creationId xmlns:a16="http://schemas.microsoft.com/office/drawing/2014/main" id="{F409BE3E-373E-1A2D-AB54-66EDCFEB6B27}"/>
              </a:ext>
            </a:extLst>
          </p:cNvPr>
          <p:cNvSpPr>
            <a:spLocks noGrp="1"/>
          </p:cNvSpPr>
          <p:nvPr>
            <p:ph idx="1"/>
          </p:nvPr>
        </p:nvSpPr>
        <p:spPr/>
        <p:txBody>
          <a:bodyPr>
            <a:normAutofit/>
          </a:bodyPr>
          <a:lstStyle/>
          <a:p>
            <a:r>
              <a:rPr lang="zh-CN" altLang="en-US" sz="2400" dirty="0"/>
              <a:t>如果我们直接枚举</a:t>
            </a:r>
            <a:r>
              <a:rPr lang="en-US" altLang="zh-CN" sz="2400" dirty="0"/>
              <a:t>n</a:t>
            </a:r>
            <a:r>
              <a:rPr lang="zh-CN" altLang="en-US" sz="2400" dirty="0"/>
              <a:t>个数选或者不选，然后判断是否在</a:t>
            </a:r>
            <a:r>
              <a:rPr lang="en-US" altLang="zh-CN" sz="2400" dirty="0"/>
              <a:t>S</a:t>
            </a:r>
            <a:r>
              <a:rPr lang="zh-CN" altLang="en-US" sz="2400" dirty="0"/>
              <a:t>集合里面</a:t>
            </a:r>
            <a:endParaRPr lang="en-US" altLang="zh-CN" sz="2400" dirty="0"/>
          </a:p>
          <a:p>
            <a:r>
              <a:rPr lang="zh-CN" altLang="en-US" sz="2400" dirty="0"/>
              <a:t>会</a:t>
            </a:r>
            <a:r>
              <a:rPr lang="en-US" altLang="zh-CN" sz="2400" dirty="0"/>
              <a:t>TLE</a:t>
            </a:r>
            <a:r>
              <a:rPr lang="zh-CN" altLang="en-US" sz="2400" dirty="0"/>
              <a:t>，因为</a:t>
            </a:r>
            <a:r>
              <a:rPr lang="en-US" altLang="zh-CN" sz="2400" dirty="0"/>
              <a:t>2^13 * 10^5 = 8192 * 10^5</a:t>
            </a:r>
            <a:r>
              <a:rPr lang="zh-CN" altLang="en-US" sz="2400" dirty="0"/>
              <a:t>，可能复杂度还要</a:t>
            </a:r>
            <a:r>
              <a:rPr lang="en-US" altLang="zh-CN" sz="2400" dirty="0"/>
              <a:t>*N</a:t>
            </a:r>
          </a:p>
          <a:p>
            <a:r>
              <a:rPr lang="zh-CN" altLang="en-US" sz="2400" dirty="0"/>
              <a:t>先预处理出来</a:t>
            </a:r>
            <a:r>
              <a:rPr lang="en-US" altLang="zh-CN" sz="2400" dirty="0"/>
              <a:t>n</a:t>
            </a:r>
            <a:r>
              <a:rPr lang="zh-CN" altLang="en-US" sz="2400" dirty="0"/>
              <a:t>个数选或者不选每一种情况的和</a:t>
            </a:r>
            <a:endParaRPr lang="en-US" altLang="zh-CN" sz="2400" dirty="0"/>
          </a:p>
          <a:p>
            <a:r>
              <a:rPr lang="zh-CN" altLang="en-US" sz="2400" dirty="0"/>
              <a:t>然后给定</a:t>
            </a:r>
            <a:r>
              <a:rPr lang="en-US" altLang="zh-CN" sz="2400" dirty="0"/>
              <a:t>S</a:t>
            </a:r>
            <a:r>
              <a:rPr lang="zh-CN" altLang="en-US" sz="2400" dirty="0"/>
              <a:t>之后，我们只需要枚举</a:t>
            </a:r>
            <a:r>
              <a:rPr lang="en-US" altLang="zh-CN" sz="2400" dirty="0"/>
              <a:t>S</a:t>
            </a:r>
            <a:r>
              <a:rPr lang="zh-CN" altLang="en-US" sz="2400" dirty="0"/>
              <a:t>的子集</a:t>
            </a:r>
            <a:endParaRPr lang="en-US" altLang="zh-CN" sz="2400" dirty="0"/>
          </a:p>
          <a:p>
            <a:r>
              <a:rPr lang="zh-CN" altLang="en-US" sz="2400" dirty="0"/>
              <a:t>为什么是对的呢？考虑数</a:t>
            </a:r>
            <a:r>
              <a:rPr lang="en-US" altLang="zh-CN" sz="2400" dirty="0" err="1"/>
              <a:t>i</a:t>
            </a:r>
            <a:r>
              <a:rPr lang="zh-CN" altLang="en-US" sz="2400" dirty="0"/>
              <a:t>的大小</a:t>
            </a:r>
            <a:endParaRPr lang="en-US" altLang="zh-CN" sz="2400" dirty="0"/>
          </a:p>
          <a:p>
            <a:r>
              <a:rPr lang="zh-CN" altLang="en-US" sz="2400" dirty="0"/>
              <a:t>我们将满足所有二进制位为</a:t>
            </a:r>
            <a:r>
              <a:rPr lang="en-US" altLang="zh-CN" sz="2400" dirty="0"/>
              <a:t>1</a:t>
            </a:r>
            <a:r>
              <a:rPr lang="zh-CN" altLang="en-US" sz="2400" dirty="0"/>
              <a:t>的集合</a:t>
            </a:r>
            <a:endParaRPr lang="en-US" altLang="zh-CN" sz="2400" dirty="0"/>
          </a:p>
          <a:p>
            <a:r>
              <a:rPr lang="zh-CN" altLang="en-US" sz="2400" dirty="0"/>
              <a:t>是</a:t>
            </a:r>
            <a:r>
              <a:rPr lang="en-US" altLang="zh-CN" sz="2400" dirty="0"/>
              <a:t>S</a:t>
            </a:r>
            <a:r>
              <a:rPr lang="zh-CN" altLang="en-US" sz="2400" dirty="0"/>
              <a:t>的子集的</a:t>
            </a:r>
            <a:r>
              <a:rPr lang="en-US" altLang="zh-CN" sz="2400" dirty="0" err="1"/>
              <a:t>i</a:t>
            </a:r>
            <a:r>
              <a:rPr lang="zh-CN" altLang="en-US" sz="2400" dirty="0"/>
              <a:t>从大到小排序，最大的</a:t>
            </a:r>
            <a:endParaRPr lang="en-US" altLang="zh-CN" sz="2400" dirty="0"/>
          </a:p>
          <a:p>
            <a:r>
              <a:rPr lang="zh-CN" altLang="en-US" sz="2400" dirty="0"/>
              <a:t>就是</a:t>
            </a:r>
            <a:r>
              <a:rPr lang="en-US" altLang="zh-CN" sz="2400" dirty="0"/>
              <a:t>S</a:t>
            </a:r>
            <a:r>
              <a:rPr lang="zh-CN" altLang="en-US" sz="2400" dirty="0"/>
              <a:t>，我们证明我们枚举的顺序</a:t>
            </a:r>
            <a:endParaRPr lang="en-US" altLang="zh-CN" sz="2400" dirty="0"/>
          </a:p>
          <a:p>
            <a:r>
              <a:rPr lang="zh-CN" altLang="en-US" sz="2400" dirty="0"/>
              <a:t>就是这个顺序</a:t>
            </a:r>
            <a:endParaRPr lang="en-US" altLang="zh-CN" sz="2400" dirty="0"/>
          </a:p>
          <a:p>
            <a:endParaRPr lang="zh-CN" altLang="en-US" sz="2400" dirty="0"/>
          </a:p>
        </p:txBody>
      </p:sp>
      <p:pic>
        <p:nvPicPr>
          <p:cNvPr id="5" name="图片 4">
            <a:extLst>
              <a:ext uri="{FF2B5EF4-FFF2-40B4-BE49-F238E27FC236}">
                <a16:creationId xmlns:a16="http://schemas.microsoft.com/office/drawing/2014/main" id="{207F4615-3A72-21C7-EB85-F2A6F3174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675" y="3076620"/>
            <a:ext cx="4886325" cy="2057400"/>
          </a:xfrm>
          <a:prstGeom prst="rect">
            <a:avLst/>
          </a:prstGeom>
        </p:spPr>
      </p:pic>
    </p:spTree>
    <p:extLst>
      <p:ext uri="{BB962C8B-B14F-4D97-AF65-F5344CB8AC3E}">
        <p14:creationId xmlns:p14="http://schemas.microsoft.com/office/powerpoint/2010/main" val="692298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BBD2D-956C-33C3-2E30-A1AC2043E83A}"/>
              </a:ext>
            </a:extLst>
          </p:cNvPr>
          <p:cNvSpPr>
            <a:spLocks noGrp="1"/>
          </p:cNvSpPr>
          <p:nvPr>
            <p:ph type="title"/>
          </p:nvPr>
        </p:nvSpPr>
        <p:spPr/>
        <p:txBody>
          <a:bodyPr/>
          <a:lstStyle/>
          <a:p>
            <a:r>
              <a:rPr lang="zh-CN" altLang="en-US" dirty="0"/>
              <a:t>枚举子集</a:t>
            </a:r>
          </a:p>
        </p:txBody>
      </p:sp>
      <p:sp>
        <p:nvSpPr>
          <p:cNvPr id="3" name="内容占位符 2">
            <a:extLst>
              <a:ext uri="{FF2B5EF4-FFF2-40B4-BE49-F238E27FC236}">
                <a16:creationId xmlns:a16="http://schemas.microsoft.com/office/drawing/2014/main" id="{E5EADAE9-E44B-A5B1-2523-F6E1CD849ECA}"/>
              </a:ext>
            </a:extLst>
          </p:cNvPr>
          <p:cNvSpPr>
            <a:spLocks noGrp="1"/>
          </p:cNvSpPr>
          <p:nvPr>
            <p:ph idx="1"/>
          </p:nvPr>
        </p:nvSpPr>
        <p:spPr/>
        <p:txBody>
          <a:bodyPr/>
          <a:lstStyle/>
          <a:p>
            <a:r>
              <a:rPr lang="zh-CN" altLang="en-US" dirty="0"/>
              <a:t>我们考虑</a:t>
            </a:r>
            <a:r>
              <a:rPr lang="en-US" altLang="zh-CN" dirty="0" err="1"/>
              <a:t>i</a:t>
            </a:r>
            <a:r>
              <a:rPr lang="zh-CN" altLang="en-US" dirty="0"/>
              <a:t>的从后往前第一位为</a:t>
            </a:r>
            <a:r>
              <a:rPr lang="en-US" altLang="zh-CN" dirty="0"/>
              <a:t>1</a:t>
            </a:r>
            <a:r>
              <a:rPr lang="zh-CN" altLang="en-US" dirty="0"/>
              <a:t>的位</a:t>
            </a:r>
            <a:endParaRPr lang="en-US" altLang="zh-CN" dirty="0"/>
          </a:p>
          <a:p>
            <a:r>
              <a:rPr lang="zh-CN" altLang="en-US" dirty="0"/>
              <a:t>举个例子：</a:t>
            </a:r>
            <a:r>
              <a:rPr lang="en-US" altLang="zh-CN" dirty="0" err="1"/>
              <a:t>i</a:t>
            </a:r>
            <a:r>
              <a:rPr lang="en-US" altLang="zh-CN" dirty="0"/>
              <a:t> = 10010000</a:t>
            </a:r>
          </a:p>
          <a:p>
            <a:r>
              <a:rPr lang="zh-CN" altLang="en-US" dirty="0"/>
              <a:t>然后</a:t>
            </a:r>
            <a:r>
              <a:rPr lang="en-US" altLang="zh-CN" dirty="0"/>
              <a:t>i-1 = 10001111</a:t>
            </a:r>
            <a:r>
              <a:rPr lang="zh-CN" altLang="en-US" dirty="0"/>
              <a:t>那个位前面的所有位显然都不会受影响，只考虑那一位及其后面的位就行了</a:t>
            </a:r>
            <a:endParaRPr lang="en-US" altLang="zh-CN" dirty="0"/>
          </a:p>
          <a:p>
            <a:r>
              <a:rPr lang="zh-CN" altLang="en-US" dirty="0"/>
              <a:t>假设</a:t>
            </a:r>
            <a:r>
              <a:rPr lang="en-US" altLang="zh-CN" dirty="0"/>
              <a:t>S = 10111010</a:t>
            </a:r>
            <a:r>
              <a:rPr lang="zh-CN" altLang="en-US" dirty="0"/>
              <a:t>，那么显然比</a:t>
            </a:r>
            <a:r>
              <a:rPr lang="en-US" altLang="zh-CN" dirty="0" err="1"/>
              <a:t>i</a:t>
            </a:r>
            <a:r>
              <a:rPr lang="zh-CN" altLang="en-US" dirty="0"/>
              <a:t>小，最大的二进制位为</a:t>
            </a:r>
            <a:r>
              <a:rPr lang="en-US" altLang="zh-CN" dirty="0"/>
              <a:t>1</a:t>
            </a:r>
            <a:r>
              <a:rPr lang="zh-CN" altLang="en-US" dirty="0"/>
              <a:t>的下标集合是</a:t>
            </a:r>
            <a:r>
              <a:rPr lang="en-US" altLang="zh-CN" dirty="0"/>
              <a:t>S</a:t>
            </a:r>
            <a:r>
              <a:rPr lang="zh-CN" altLang="en-US" dirty="0"/>
              <a:t>中二进制位</a:t>
            </a:r>
            <a:r>
              <a:rPr lang="en-US" altLang="zh-CN" dirty="0"/>
              <a:t>1</a:t>
            </a:r>
            <a:r>
              <a:rPr lang="zh-CN" altLang="en-US" dirty="0"/>
              <a:t>的下标集合的子集的</a:t>
            </a:r>
            <a:r>
              <a:rPr lang="en-US" altLang="zh-CN" dirty="0"/>
              <a:t>j = 10001010</a:t>
            </a:r>
          </a:p>
          <a:p>
            <a:r>
              <a:rPr lang="zh-CN" altLang="en-US" dirty="0"/>
              <a:t>因为</a:t>
            </a:r>
            <a:r>
              <a:rPr lang="en-US" altLang="zh-CN" dirty="0"/>
              <a:t>j</a:t>
            </a:r>
            <a:r>
              <a:rPr lang="zh-CN" altLang="en-US" dirty="0"/>
              <a:t>要比</a:t>
            </a:r>
            <a:r>
              <a:rPr lang="en-US" altLang="zh-CN" dirty="0" err="1"/>
              <a:t>i</a:t>
            </a:r>
            <a:r>
              <a:rPr lang="zh-CN" altLang="en-US" dirty="0"/>
              <a:t>小，所以</a:t>
            </a:r>
            <a:r>
              <a:rPr lang="en-US" altLang="zh-CN" dirty="0" err="1"/>
              <a:t>i</a:t>
            </a:r>
            <a:r>
              <a:rPr lang="zh-CN" altLang="en-US" dirty="0"/>
              <a:t>的从后往前第一位为</a:t>
            </a:r>
            <a:r>
              <a:rPr lang="en-US" altLang="zh-CN" dirty="0"/>
              <a:t>1</a:t>
            </a:r>
            <a:r>
              <a:rPr lang="zh-CN" altLang="en-US" dirty="0"/>
              <a:t>的位就会变成</a:t>
            </a:r>
            <a:r>
              <a:rPr lang="en-US" altLang="zh-CN" dirty="0"/>
              <a:t>0</a:t>
            </a:r>
            <a:r>
              <a:rPr lang="zh-CN" altLang="en-US" dirty="0"/>
              <a:t>，再往后面的位就会变成</a:t>
            </a:r>
            <a:r>
              <a:rPr lang="en-US" altLang="zh-CN" dirty="0"/>
              <a:t>1</a:t>
            </a:r>
            <a:r>
              <a:rPr lang="zh-CN" altLang="en-US" dirty="0"/>
              <a:t>，而必须要在</a:t>
            </a:r>
            <a:r>
              <a:rPr lang="en-US" altLang="zh-CN" dirty="0"/>
              <a:t>S</a:t>
            </a:r>
            <a:r>
              <a:rPr lang="zh-CN" altLang="en-US" dirty="0"/>
              <a:t>里面，所以要与上</a:t>
            </a:r>
            <a:r>
              <a:rPr lang="en-US" altLang="zh-CN" dirty="0"/>
              <a:t>S</a:t>
            </a:r>
            <a:r>
              <a:rPr lang="zh-CN" altLang="en-US" dirty="0"/>
              <a:t>，这样后面的位如果在</a:t>
            </a:r>
            <a:r>
              <a:rPr lang="en-US" altLang="zh-CN" dirty="0"/>
              <a:t>S</a:t>
            </a:r>
            <a:r>
              <a:rPr lang="zh-CN" altLang="en-US" dirty="0"/>
              <a:t>中为</a:t>
            </a:r>
            <a:r>
              <a:rPr lang="en-US" altLang="zh-CN" dirty="0"/>
              <a:t>1</a:t>
            </a:r>
            <a:r>
              <a:rPr lang="zh-CN" altLang="en-US" dirty="0"/>
              <a:t>，在</a:t>
            </a:r>
            <a:r>
              <a:rPr lang="en-US" altLang="zh-CN" dirty="0"/>
              <a:t>(i-1)&amp;S</a:t>
            </a:r>
            <a:r>
              <a:rPr lang="zh-CN" altLang="en-US" dirty="0"/>
              <a:t>中也是</a:t>
            </a:r>
            <a:r>
              <a:rPr lang="en-US" altLang="zh-CN" dirty="0"/>
              <a:t>1</a:t>
            </a:r>
            <a:r>
              <a:rPr lang="zh-CN" altLang="en-US" dirty="0"/>
              <a:t>，显然和</a:t>
            </a:r>
            <a:r>
              <a:rPr lang="en-US" altLang="zh-CN" dirty="0"/>
              <a:t>j</a:t>
            </a:r>
            <a:r>
              <a:rPr lang="zh-CN" altLang="en-US" dirty="0"/>
              <a:t>相等。</a:t>
            </a:r>
          </a:p>
        </p:txBody>
      </p:sp>
    </p:spTree>
    <p:extLst>
      <p:ext uri="{BB962C8B-B14F-4D97-AF65-F5344CB8AC3E}">
        <p14:creationId xmlns:p14="http://schemas.microsoft.com/office/powerpoint/2010/main" val="201994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52F39-FD2E-56CF-CEBA-DA9A925970D2}"/>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E52AE4DC-A962-CF0C-4DAE-0C994768A955}"/>
              </a:ext>
            </a:extLst>
          </p:cNvPr>
          <p:cNvSpPr>
            <a:spLocks noGrp="1"/>
          </p:cNvSpPr>
          <p:nvPr>
            <p:ph idx="1"/>
          </p:nvPr>
        </p:nvSpPr>
        <p:spPr/>
        <p:txBody>
          <a:bodyPr/>
          <a:lstStyle/>
          <a:p>
            <a:r>
              <a:rPr lang="zh-CN" altLang="en-US" dirty="0"/>
              <a:t>考虑二分答案</a:t>
            </a:r>
            <a:r>
              <a:rPr lang="en-US" altLang="zh-CN" dirty="0"/>
              <a:t>mid</a:t>
            </a:r>
            <a:r>
              <a:rPr lang="zh-CN" altLang="en-US" dirty="0"/>
              <a:t>，表示相邻两个石头之间的距离至少是</a:t>
            </a:r>
            <a:r>
              <a:rPr lang="en-US" altLang="zh-CN" dirty="0"/>
              <a:t>mid</a:t>
            </a:r>
          </a:p>
          <a:p>
            <a:r>
              <a:rPr lang="zh-CN" altLang="en-US" dirty="0"/>
              <a:t>按照位置从小到大枚举，如果相邻两个石头的距离小于等于</a:t>
            </a:r>
            <a:r>
              <a:rPr lang="en-US" altLang="zh-CN" dirty="0"/>
              <a:t>mid</a:t>
            </a:r>
            <a:r>
              <a:rPr lang="zh-CN" altLang="en-US" dirty="0"/>
              <a:t>，肯定至少要删除一个，删除大的那个肯定更优（可以让后面删除尽量少的石头）</a:t>
            </a:r>
            <a:endParaRPr lang="en-US" altLang="zh-CN" dirty="0"/>
          </a:p>
        </p:txBody>
      </p:sp>
    </p:spTree>
    <p:extLst>
      <p:ext uri="{BB962C8B-B14F-4D97-AF65-F5344CB8AC3E}">
        <p14:creationId xmlns:p14="http://schemas.microsoft.com/office/powerpoint/2010/main" val="63651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6E14A-F921-8303-3AAE-A22F9CAB775F}"/>
              </a:ext>
            </a:extLst>
          </p:cNvPr>
          <p:cNvSpPr>
            <a:spLocks noGrp="1"/>
          </p:cNvSpPr>
          <p:nvPr>
            <p:ph type="title"/>
          </p:nvPr>
        </p:nvSpPr>
        <p:spPr/>
        <p:txBody>
          <a:bodyPr/>
          <a:lstStyle/>
          <a:p>
            <a:r>
              <a:rPr lang="zh-CN" altLang="en-US" dirty="0"/>
              <a:t>习题</a:t>
            </a:r>
            <a:r>
              <a:rPr lang="en-US" altLang="zh-CN" dirty="0"/>
              <a:t>2</a:t>
            </a:r>
            <a:endParaRPr lang="zh-CN" altLang="en-US" dirty="0"/>
          </a:p>
        </p:txBody>
      </p:sp>
      <p:sp>
        <p:nvSpPr>
          <p:cNvPr id="3" name="内容占位符 2">
            <a:extLst>
              <a:ext uri="{FF2B5EF4-FFF2-40B4-BE49-F238E27FC236}">
                <a16:creationId xmlns:a16="http://schemas.microsoft.com/office/drawing/2014/main" id="{C6765994-59CD-B403-8785-FCDCE08D47B5}"/>
              </a:ext>
            </a:extLst>
          </p:cNvPr>
          <p:cNvSpPr>
            <a:spLocks noGrp="1"/>
          </p:cNvSpPr>
          <p:nvPr>
            <p:ph idx="1"/>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给一个长度为</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的序列，求所有长度大于等于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的区间的中位数的最大值</a:t>
            </a:r>
          </a:p>
          <a:p>
            <a:pPr algn="just"/>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n,x</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&lt;= 1e5</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800" dirty="0">
                <a:effectLst/>
                <a:ea typeface="等线" panose="02010600030101010101" pitchFamily="2" charset="-122"/>
                <a:cs typeface="Times New Roman" panose="02020603050405020304" pitchFamily="18" charset="0"/>
              </a:rPr>
              <a:t>数的大小</a:t>
            </a:r>
            <a:r>
              <a:rPr lang="en-US" altLang="zh-CN" sz="2800" dirty="0">
                <a:effectLst/>
                <a:ea typeface="等线" panose="02010600030101010101" pitchFamily="2" charset="-122"/>
                <a:cs typeface="Times New Roman" panose="02020603050405020304" pitchFamily="18" charset="0"/>
              </a:rPr>
              <a:t>&lt;=1e9</a:t>
            </a:r>
            <a:endParaRPr lang="zh-CN" altLang="en-US" dirty="0"/>
          </a:p>
        </p:txBody>
      </p:sp>
    </p:spTree>
    <p:extLst>
      <p:ext uri="{BB962C8B-B14F-4D97-AF65-F5344CB8AC3E}">
        <p14:creationId xmlns:p14="http://schemas.microsoft.com/office/powerpoint/2010/main" val="70796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20247-E505-5E32-7A88-653D1CF782C5}"/>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AB86FD31-3204-28D5-4460-8916A9170A01}"/>
              </a:ext>
            </a:extLst>
          </p:cNvPr>
          <p:cNvSpPr>
            <a:spLocks noGrp="1"/>
          </p:cNvSpPr>
          <p:nvPr>
            <p:ph idx="1"/>
          </p:nvPr>
        </p:nvSpPr>
        <p:spPr/>
        <p:txBody>
          <a:bodyPr/>
          <a:lstStyle/>
          <a:p>
            <a:r>
              <a:rPr lang="zh-CN" altLang="en-US" dirty="0"/>
              <a:t>考虑二分答案</a:t>
            </a:r>
            <a:r>
              <a:rPr lang="en-US" altLang="zh-CN" dirty="0"/>
              <a:t>mid</a:t>
            </a:r>
            <a:r>
              <a:rPr lang="zh-CN" altLang="en-US" dirty="0"/>
              <a:t>，中位数是多少呢？肯定是最小的数和最大的数之间的数！</a:t>
            </a:r>
            <a:endParaRPr lang="en-US" altLang="zh-CN" dirty="0"/>
          </a:p>
          <a:p>
            <a:r>
              <a:rPr lang="zh-CN" altLang="en-US" dirty="0"/>
              <a:t>然后我们把小于</a:t>
            </a:r>
            <a:r>
              <a:rPr lang="en-US" altLang="zh-CN" dirty="0"/>
              <a:t>mid</a:t>
            </a:r>
            <a:r>
              <a:rPr lang="zh-CN" altLang="en-US" dirty="0"/>
              <a:t>的看成</a:t>
            </a:r>
            <a:r>
              <a:rPr lang="en-US" altLang="zh-CN" dirty="0"/>
              <a:t>-1</a:t>
            </a:r>
            <a:r>
              <a:rPr lang="zh-CN" altLang="en-US" dirty="0"/>
              <a:t>，大于等于</a:t>
            </a:r>
            <a:r>
              <a:rPr lang="en-US" altLang="zh-CN" dirty="0"/>
              <a:t>mid</a:t>
            </a:r>
            <a:r>
              <a:rPr lang="zh-CN" altLang="en-US" dirty="0"/>
              <a:t>的看成</a:t>
            </a:r>
            <a:r>
              <a:rPr lang="en-US" altLang="zh-CN" dirty="0"/>
              <a:t>1</a:t>
            </a:r>
          </a:p>
          <a:p>
            <a:r>
              <a:rPr lang="zh-CN" altLang="en-US" dirty="0"/>
              <a:t>问题转化成了是否存在一个长度大于等于</a:t>
            </a:r>
            <a:r>
              <a:rPr lang="en-US" altLang="zh-CN" dirty="0"/>
              <a:t>x</a:t>
            </a:r>
            <a:r>
              <a:rPr lang="zh-CN" altLang="en-US" dirty="0"/>
              <a:t>的连续子序列，和大于等于</a:t>
            </a:r>
            <a:r>
              <a:rPr lang="en-US" altLang="zh-CN" dirty="0"/>
              <a:t>0</a:t>
            </a:r>
          </a:p>
          <a:p>
            <a:r>
              <a:rPr lang="zh-CN" altLang="en-US" dirty="0"/>
              <a:t>我们预处理前缀和，枚举连续子序列的右端点</a:t>
            </a:r>
            <a:r>
              <a:rPr lang="en-US" altLang="zh-CN" dirty="0"/>
              <a:t>r</a:t>
            </a:r>
            <a:r>
              <a:rPr lang="zh-CN" altLang="en-US" dirty="0"/>
              <a:t>，左端点的取值范围就是</a:t>
            </a:r>
            <a:r>
              <a:rPr lang="en-US" altLang="zh-CN" dirty="0"/>
              <a:t>1~ r – x + 1</a:t>
            </a:r>
            <a:r>
              <a:rPr lang="zh-CN" altLang="en-US" dirty="0"/>
              <a:t>，我们只需要求出来</a:t>
            </a:r>
            <a:r>
              <a:rPr lang="en-US" altLang="zh-CN" dirty="0"/>
              <a:t>1~r – x</a:t>
            </a:r>
            <a:r>
              <a:rPr lang="zh-CN" altLang="en-US" dirty="0"/>
              <a:t>的前缀和最小值是多少，看看这个值是否小于等于</a:t>
            </a:r>
            <a:r>
              <a:rPr lang="en-US" altLang="zh-CN" dirty="0"/>
              <a:t>r</a:t>
            </a:r>
            <a:r>
              <a:rPr lang="zh-CN" altLang="en-US" dirty="0"/>
              <a:t>的前缀和</a:t>
            </a:r>
            <a:endParaRPr lang="en-US" altLang="zh-CN" dirty="0"/>
          </a:p>
          <a:p>
            <a:endParaRPr lang="zh-CN" altLang="en-US" dirty="0"/>
          </a:p>
        </p:txBody>
      </p:sp>
    </p:spTree>
    <p:extLst>
      <p:ext uri="{BB962C8B-B14F-4D97-AF65-F5344CB8AC3E}">
        <p14:creationId xmlns:p14="http://schemas.microsoft.com/office/powerpoint/2010/main" val="72093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9E51B-C943-DAA8-5E67-677F76C609BE}"/>
              </a:ext>
            </a:extLst>
          </p:cNvPr>
          <p:cNvSpPr>
            <a:spLocks noGrp="1"/>
          </p:cNvSpPr>
          <p:nvPr>
            <p:ph type="title"/>
          </p:nvPr>
        </p:nvSpPr>
        <p:spPr/>
        <p:txBody>
          <a:bodyPr/>
          <a:lstStyle/>
          <a:p>
            <a:r>
              <a:rPr lang="zh-CN" altLang="en-US" dirty="0"/>
              <a:t>代码</a:t>
            </a:r>
          </a:p>
        </p:txBody>
      </p:sp>
      <p:pic>
        <p:nvPicPr>
          <p:cNvPr id="5" name="内容占位符 4">
            <a:extLst>
              <a:ext uri="{FF2B5EF4-FFF2-40B4-BE49-F238E27FC236}">
                <a16:creationId xmlns:a16="http://schemas.microsoft.com/office/drawing/2014/main" id="{7D995ED5-6296-3481-420D-617894759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812" y="2705894"/>
            <a:ext cx="9858375" cy="2590800"/>
          </a:xfrm>
        </p:spPr>
      </p:pic>
    </p:spTree>
    <p:extLst>
      <p:ext uri="{BB962C8B-B14F-4D97-AF65-F5344CB8AC3E}">
        <p14:creationId xmlns:p14="http://schemas.microsoft.com/office/powerpoint/2010/main" val="211821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89866-CDAB-729F-515A-E564D1B52E71}"/>
              </a:ext>
            </a:extLst>
          </p:cNvPr>
          <p:cNvSpPr>
            <a:spLocks noGrp="1"/>
          </p:cNvSpPr>
          <p:nvPr>
            <p:ph type="title"/>
          </p:nvPr>
        </p:nvSpPr>
        <p:spPr/>
        <p:txBody>
          <a:bodyPr/>
          <a:lstStyle/>
          <a:p>
            <a:r>
              <a:rPr lang="en-US" altLang="zh-CN" sz="4400" kern="100" dirty="0">
                <a:effectLst/>
                <a:latin typeface="等线" panose="02010600030101010101" pitchFamily="2" charset="-122"/>
                <a:ea typeface="等线" panose="02010600030101010101" pitchFamily="2" charset="-122"/>
                <a:cs typeface="Times New Roman" panose="02020603050405020304" pitchFamily="18" charset="0"/>
              </a:rPr>
              <a:t>AT ARC144B</a:t>
            </a:r>
            <a:endParaRPr lang="zh-CN" altLang="en-US" dirty="0"/>
          </a:p>
        </p:txBody>
      </p:sp>
      <p:sp>
        <p:nvSpPr>
          <p:cNvPr id="3" name="内容占位符 2">
            <a:extLst>
              <a:ext uri="{FF2B5EF4-FFF2-40B4-BE49-F238E27FC236}">
                <a16:creationId xmlns:a16="http://schemas.microsoft.com/office/drawing/2014/main" id="{F897090D-2661-51BE-D303-56FCCDB873F0}"/>
              </a:ext>
            </a:extLst>
          </p:cNvPr>
          <p:cNvSpPr>
            <a:spLocks noGrp="1"/>
          </p:cNvSpPr>
          <p:nvPr>
            <p:ph idx="1"/>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有</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个数，你可以进行下列操作无限次</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选择其中两个数，将任意一个数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，将另一个数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a&lt;=b</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求进行若干次上面操作之后最小值最大是多少</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N=3*10^5</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1&lt;=a&lt;=b&lt;=10^9</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初始的数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&lt;=10^9</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6191002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3160</Words>
  <Application>Microsoft Office PowerPoint</Application>
  <PresentationFormat>宽屏</PresentationFormat>
  <Paragraphs>233</Paragraphs>
  <Slides>43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-apple-system</vt:lpstr>
      <vt:lpstr>等线</vt:lpstr>
      <vt:lpstr>等线 Light</vt:lpstr>
      <vt:lpstr>Arial</vt:lpstr>
      <vt:lpstr>Office 主题​​</vt:lpstr>
      <vt:lpstr>二分倍增搜索</vt:lpstr>
      <vt:lpstr>二分</vt:lpstr>
      <vt:lpstr>代码</vt:lpstr>
      <vt:lpstr>习题1：洛谷P2678跳石头</vt:lpstr>
      <vt:lpstr>题解</vt:lpstr>
      <vt:lpstr>习题2</vt:lpstr>
      <vt:lpstr>题解</vt:lpstr>
      <vt:lpstr>代码</vt:lpstr>
      <vt:lpstr>AT ARC144B</vt:lpstr>
      <vt:lpstr>题解</vt:lpstr>
      <vt:lpstr>CF1707A</vt:lpstr>
      <vt:lpstr>题解</vt:lpstr>
      <vt:lpstr>题解</vt:lpstr>
      <vt:lpstr>洛谷P5021（noip2018赛道修建）</vt:lpstr>
      <vt:lpstr>题解</vt:lpstr>
      <vt:lpstr>题解</vt:lpstr>
      <vt:lpstr>题解</vt:lpstr>
      <vt:lpstr>倍增</vt:lpstr>
      <vt:lpstr>代码</vt:lpstr>
      <vt:lpstr>习题1</vt:lpstr>
      <vt:lpstr>习题1</vt:lpstr>
      <vt:lpstr>习题2</vt:lpstr>
      <vt:lpstr>题解</vt:lpstr>
      <vt:lpstr>习题3：多重背包</vt:lpstr>
      <vt:lpstr>习题3</vt:lpstr>
      <vt:lpstr>搜索</vt:lpstr>
      <vt:lpstr>习题1</vt:lpstr>
      <vt:lpstr>题解</vt:lpstr>
      <vt:lpstr>习题2：暴力背包</vt:lpstr>
      <vt:lpstr>折半搜索</vt:lpstr>
      <vt:lpstr>代码</vt:lpstr>
      <vt:lpstr>习题3</vt:lpstr>
      <vt:lpstr>题解</vt:lpstr>
      <vt:lpstr>代码</vt:lpstr>
      <vt:lpstr>洪水</vt:lpstr>
      <vt:lpstr>题解</vt:lpstr>
      <vt:lpstr>代码</vt:lpstr>
      <vt:lpstr>BFS的好题</vt:lpstr>
      <vt:lpstr>题解</vt:lpstr>
      <vt:lpstr>附加题1</vt:lpstr>
      <vt:lpstr>二进制枚举</vt:lpstr>
      <vt:lpstr>枚举子集</vt:lpstr>
      <vt:lpstr>枚举子集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搜索技巧</dc:title>
  <dc:creator>李佳衡 佳衡</dc:creator>
  <cp:lastModifiedBy>李佳衡 佳衡</cp:lastModifiedBy>
  <cp:revision>83</cp:revision>
  <dcterms:created xsi:type="dcterms:W3CDTF">2022-07-20T05:48:03Z</dcterms:created>
  <dcterms:modified xsi:type="dcterms:W3CDTF">2022-07-22T10:46:35Z</dcterms:modified>
</cp:coreProperties>
</file>