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4E79"/>
                </a:solidFill>
                <a:latin typeface="Heiti SC"/>
                <a:cs typeface="Heiti S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EC7C30"/>
                </a:solidFill>
                <a:latin typeface="Arial Unicode MS"/>
                <a:cs typeface="Arial Unicode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4E79"/>
                </a:solidFill>
                <a:latin typeface="Heiti SC"/>
                <a:cs typeface="Heiti S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4E79"/>
                </a:solidFill>
                <a:latin typeface="Heiti SC"/>
                <a:cs typeface="Heiti S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48429" y="1587830"/>
            <a:ext cx="124714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4E79"/>
                </a:solidFill>
                <a:latin typeface="Heiti SC"/>
                <a:cs typeface="Heiti S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8865" y="1578610"/>
            <a:ext cx="7786268" cy="3182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EC7C30"/>
                </a:solidFill>
                <a:latin typeface="Arial Unicode MS"/>
                <a:cs typeface="Arial Unicode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luogu.com.cn/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hyperlink" Target="https://www.luogu.com.cn/blog/kkksc03/IPC-resources" TargetMode="External"/><Relationship Id="rId5" Type="http://schemas.openxmlformats.org/officeDocument/2006/relationships/hyperlink" Target="https://www.luogu.com.cn/discuss/show/296741" TargetMode="Externa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2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2.png"/><Relationship Id="rId4" Type="http://schemas.openxmlformats.org/officeDocument/2006/relationships/image" Target="../media/image3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2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2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2.png"/><Relationship Id="rId4" Type="http://schemas.openxmlformats.org/officeDocument/2006/relationships/image" Target="../media/image37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2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2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2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2.png"/><Relationship Id="rId4" Type="http://schemas.openxmlformats.org/officeDocument/2006/relationships/image" Target="../media/image41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2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slide" Target="slide6.xml"/><Relationship Id="rId5" Type="http://schemas.openxmlformats.org/officeDocument/2006/relationships/slide" Target="slide25.xml"/><Relationship Id="rId6" Type="http://schemas.openxmlformats.org/officeDocument/2006/relationships/slide" Target="slide3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2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2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59" y="620268"/>
            <a:ext cx="1800225" cy="1800225"/>
          </a:xfrm>
          <a:custGeom>
            <a:avLst/>
            <a:gdLst/>
            <a:ahLst/>
            <a:cxnLst/>
            <a:rect l="l" t="t" r="r" b="b"/>
            <a:pathLst>
              <a:path w="1800225" h="1800225">
                <a:moveTo>
                  <a:pt x="899922" y="0"/>
                </a:moveTo>
                <a:lnTo>
                  <a:pt x="852127" y="1247"/>
                </a:lnTo>
                <a:lnTo>
                  <a:pt x="804983" y="4948"/>
                </a:lnTo>
                <a:lnTo>
                  <a:pt x="758551" y="11041"/>
                </a:lnTo>
                <a:lnTo>
                  <a:pt x="712893" y="19463"/>
                </a:lnTo>
                <a:lnTo>
                  <a:pt x="668071" y="30152"/>
                </a:lnTo>
                <a:lnTo>
                  <a:pt x="624147" y="43046"/>
                </a:lnTo>
                <a:lnTo>
                  <a:pt x="581185" y="58083"/>
                </a:lnTo>
                <a:lnTo>
                  <a:pt x="539245" y="75199"/>
                </a:lnTo>
                <a:lnTo>
                  <a:pt x="498390" y="94334"/>
                </a:lnTo>
                <a:lnTo>
                  <a:pt x="458683" y="115425"/>
                </a:lnTo>
                <a:lnTo>
                  <a:pt x="420185" y="138409"/>
                </a:lnTo>
                <a:lnTo>
                  <a:pt x="382959" y="163225"/>
                </a:lnTo>
                <a:lnTo>
                  <a:pt x="347067" y="189810"/>
                </a:lnTo>
                <a:lnTo>
                  <a:pt x="312571" y="218102"/>
                </a:lnTo>
                <a:lnTo>
                  <a:pt x="279533" y="248038"/>
                </a:lnTo>
                <a:lnTo>
                  <a:pt x="248015" y="279557"/>
                </a:lnTo>
                <a:lnTo>
                  <a:pt x="218080" y="312597"/>
                </a:lnTo>
                <a:lnTo>
                  <a:pt x="189790" y="347094"/>
                </a:lnTo>
                <a:lnTo>
                  <a:pt x="163208" y="382987"/>
                </a:lnTo>
                <a:lnTo>
                  <a:pt x="138394" y="420213"/>
                </a:lnTo>
                <a:lnTo>
                  <a:pt x="115412" y="458711"/>
                </a:lnTo>
                <a:lnTo>
                  <a:pt x="94323" y="498418"/>
                </a:lnTo>
                <a:lnTo>
                  <a:pt x="75190" y="539272"/>
                </a:lnTo>
                <a:lnTo>
                  <a:pt x="58075" y="581211"/>
                </a:lnTo>
                <a:lnTo>
                  <a:pt x="43040" y="624171"/>
                </a:lnTo>
                <a:lnTo>
                  <a:pt x="30148" y="668092"/>
                </a:lnTo>
                <a:lnTo>
                  <a:pt x="19461" y="712911"/>
                </a:lnTo>
                <a:lnTo>
                  <a:pt x="11040" y="758566"/>
                </a:lnTo>
                <a:lnTo>
                  <a:pt x="4948" y="804994"/>
                </a:lnTo>
                <a:lnTo>
                  <a:pt x="1247" y="852133"/>
                </a:lnTo>
                <a:lnTo>
                  <a:pt x="0" y="899922"/>
                </a:lnTo>
                <a:lnTo>
                  <a:pt x="1247" y="947710"/>
                </a:lnTo>
                <a:lnTo>
                  <a:pt x="4948" y="994849"/>
                </a:lnTo>
                <a:lnTo>
                  <a:pt x="11040" y="1041277"/>
                </a:lnTo>
                <a:lnTo>
                  <a:pt x="19461" y="1086932"/>
                </a:lnTo>
                <a:lnTo>
                  <a:pt x="30148" y="1131751"/>
                </a:lnTo>
                <a:lnTo>
                  <a:pt x="43040" y="1175672"/>
                </a:lnTo>
                <a:lnTo>
                  <a:pt x="58075" y="1218632"/>
                </a:lnTo>
                <a:lnTo>
                  <a:pt x="75190" y="1260571"/>
                </a:lnTo>
                <a:lnTo>
                  <a:pt x="94323" y="1301425"/>
                </a:lnTo>
                <a:lnTo>
                  <a:pt x="115412" y="1341132"/>
                </a:lnTo>
                <a:lnTo>
                  <a:pt x="138394" y="1379630"/>
                </a:lnTo>
                <a:lnTo>
                  <a:pt x="163208" y="1416856"/>
                </a:lnTo>
                <a:lnTo>
                  <a:pt x="189790" y="1452749"/>
                </a:lnTo>
                <a:lnTo>
                  <a:pt x="218080" y="1487246"/>
                </a:lnTo>
                <a:lnTo>
                  <a:pt x="248015" y="1520286"/>
                </a:lnTo>
                <a:lnTo>
                  <a:pt x="279533" y="1551805"/>
                </a:lnTo>
                <a:lnTo>
                  <a:pt x="312571" y="1581741"/>
                </a:lnTo>
                <a:lnTo>
                  <a:pt x="347067" y="1610033"/>
                </a:lnTo>
                <a:lnTo>
                  <a:pt x="382959" y="1636618"/>
                </a:lnTo>
                <a:lnTo>
                  <a:pt x="420185" y="1661434"/>
                </a:lnTo>
                <a:lnTo>
                  <a:pt x="458683" y="1684418"/>
                </a:lnTo>
                <a:lnTo>
                  <a:pt x="498390" y="1705509"/>
                </a:lnTo>
                <a:lnTo>
                  <a:pt x="539245" y="1724644"/>
                </a:lnTo>
                <a:lnTo>
                  <a:pt x="581185" y="1741760"/>
                </a:lnTo>
                <a:lnTo>
                  <a:pt x="624147" y="1756797"/>
                </a:lnTo>
                <a:lnTo>
                  <a:pt x="668071" y="1769691"/>
                </a:lnTo>
                <a:lnTo>
                  <a:pt x="712893" y="1780380"/>
                </a:lnTo>
                <a:lnTo>
                  <a:pt x="758551" y="1788802"/>
                </a:lnTo>
                <a:lnTo>
                  <a:pt x="804983" y="1794895"/>
                </a:lnTo>
                <a:lnTo>
                  <a:pt x="852127" y="1798596"/>
                </a:lnTo>
                <a:lnTo>
                  <a:pt x="899922" y="1799844"/>
                </a:lnTo>
                <a:lnTo>
                  <a:pt x="947710" y="1798596"/>
                </a:lnTo>
                <a:lnTo>
                  <a:pt x="994849" y="1794895"/>
                </a:lnTo>
                <a:lnTo>
                  <a:pt x="1041277" y="1788802"/>
                </a:lnTo>
                <a:lnTo>
                  <a:pt x="1086932" y="1780380"/>
                </a:lnTo>
                <a:lnTo>
                  <a:pt x="1131751" y="1769691"/>
                </a:lnTo>
                <a:lnTo>
                  <a:pt x="1175672" y="1756797"/>
                </a:lnTo>
                <a:lnTo>
                  <a:pt x="1218632" y="1741760"/>
                </a:lnTo>
                <a:lnTo>
                  <a:pt x="1260571" y="1724644"/>
                </a:lnTo>
                <a:lnTo>
                  <a:pt x="1301425" y="1705509"/>
                </a:lnTo>
                <a:lnTo>
                  <a:pt x="1341132" y="1684418"/>
                </a:lnTo>
                <a:lnTo>
                  <a:pt x="1379630" y="1661434"/>
                </a:lnTo>
                <a:lnTo>
                  <a:pt x="1416856" y="1636618"/>
                </a:lnTo>
                <a:lnTo>
                  <a:pt x="1452749" y="1610033"/>
                </a:lnTo>
                <a:lnTo>
                  <a:pt x="1487246" y="1581741"/>
                </a:lnTo>
                <a:lnTo>
                  <a:pt x="1520286" y="1551805"/>
                </a:lnTo>
                <a:lnTo>
                  <a:pt x="1551805" y="1520286"/>
                </a:lnTo>
                <a:lnTo>
                  <a:pt x="1581741" y="1487246"/>
                </a:lnTo>
                <a:lnTo>
                  <a:pt x="1610033" y="1452749"/>
                </a:lnTo>
                <a:lnTo>
                  <a:pt x="1636618" y="1416856"/>
                </a:lnTo>
                <a:lnTo>
                  <a:pt x="1661434" y="1379630"/>
                </a:lnTo>
                <a:lnTo>
                  <a:pt x="1684418" y="1341132"/>
                </a:lnTo>
                <a:lnTo>
                  <a:pt x="1705509" y="1301425"/>
                </a:lnTo>
                <a:lnTo>
                  <a:pt x="1724644" y="1260571"/>
                </a:lnTo>
                <a:lnTo>
                  <a:pt x="1741760" y="1218632"/>
                </a:lnTo>
                <a:lnTo>
                  <a:pt x="1756797" y="1175672"/>
                </a:lnTo>
                <a:lnTo>
                  <a:pt x="1769691" y="1131751"/>
                </a:lnTo>
                <a:lnTo>
                  <a:pt x="1780380" y="1086932"/>
                </a:lnTo>
                <a:lnTo>
                  <a:pt x="1788802" y="1041277"/>
                </a:lnTo>
                <a:lnTo>
                  <a:pt x="1794895" y="994849"/>
                </a:lnTo>
                <a:lnTo>
                  <a:pt x="1798596" y="947710"/>
                </a:lnTo>
                <a:lnTo>
                  <a:pt x="1799844" y="899922"/>
                </a:lnTo>
                <a:lnTo>
                  <a:pt x="1798596" y="852133"/>
                </a:lnTo>
                <a:lnTo>
                  <a:pt x="1794895" y="804994"/>
                </a:lnTo>
                <a:lnTo>
                  <a:pt x="1788802" y="758566"/>
                </a:lnTo>
                <a:lnTo>
                  <a:pt x="1780380" y="712911"/>
                </a:lnTo>
                <a:lnTo>
                  <a:pt x="1769691" y="668092"/>
                </a:lnTo>
                <a:lnTo>
                  <a:pt x="1756797" y="624171"/>
                </a:lnTo>
                <a:lnTo>
                  <a:pt x="1741760" y="581211"/>
                </a:lnTo>
                <a:lnTo>
                  <a:pt x="1724644" y="539272"/>
                </a:lnTo>
                <a:lnTo>
                  <a:pt x="1705509" y="498418"/>
                </a:lnTo>
                <a:lnTo>
                  <a:pt x="1684418" y="458711"/>
                </a:lnTo>
                <a:lnTo>
                  <a:pt x="1661434" y="420213"/>
                </a:lnTo>
                <a:lnTo>
                  <a:pt x="1636618" y="382987"/>
                </a:lnTo>
                <a:lnTo>
                  <a:pt x="1610033" y="347094"/>
                </a:lnTo>
                <a:lnTo>
                  <a:pt x="1581741" y="312597"/>
                </a:lnTo>
                <a:lnTo>
                  <a:pt x="1551805" y="279557"/>
                </a:lnTo>
                <a:lnTo>
                  <a:pt x="1520286" y="248038"/>
                </a:lnTo>
                <a:lnTo>
                  <a:pt x="1487246" y="218102"/>
                </a:lnTo>
                <a:lnTo>
                  <a:pt x="1452749" y="189810"/>
                </a:lnTo>
                <a:lnTo>
                  <a:pt x="1416856" y="163225"/>
                </a:lnTo>
                <a:lnTo>
                  <a:pt x="1379630" y="138409"/>
                </a:lnTo>
                <a:lnTo>
                  <a:pt x="1341132" y="115425"/>
                </a:lnTo>
                <a:lnTo>
                  <a:pt x="1301425" y="94334"/>
                </a:lnTo>
                <a:lnTo>
                  <a:pt x="1260571" y="75199"/>
                </a:lnTo>
                <a:lnTo>
                  <a:pt x="1218632" y="58083"/>
                </a:lnTo>
                <a:lnTo>
                  <a:pt x="1175672" y="43046"/>
                </a:lnTo>
                <a:lnTo>
                  <a:pt x="1131751" y="30152"/>
                </a:lnTo>
                <a:lnTo>
                  <a:pt x="1086932" y="19463"/>
                </a:lnTo>
                <a:lnTo>
                  <a:pt x="1041277" y="11041"/>
                </a:lnTo>
                <a:lnTo>
                  <a:pt x="994849" y="4948"/>
                </a:lnTo>
                <a:lnTo>
                  <a:pt x="947710" y="1247"/>
                </a:lnTo>
                <a:lnTo>
                  <a:pt x="89992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6604" y="2474976"/>
            <a:ext cx="899160" cy="899160"/>
          </a:xfrm>
          <a:custGeom>
            <a:avLst/>
            <a:gdLst/>
            <a:ahLst/>
            <a:cxnLst/>
            <a:rect l="l" t="t" r="r" b="b"/>
            <a:pathLst>
              <a:path w="899160" h="899160">
                <a:moveTo>
                  <a:pt x="449579" y="0"/>
                </a:moveTo>
                <a:lnTo>
                  <a:pt x="400595" y="2638"/>
                </a:lnTo>
                <a:lnTo>
                  <a:pt x="353137" y="10369"/>
                </a:lnTo>
                <a:lnTo>
                  <a:pt x="307482" y="22920"/>
                </a:lnTo>
                <a:lnTo>
                  <a:pt x="263902" y="40016"/>
                </a:lnTo>
                <a:lnTo>
                  <a:pt x="222673" y="61383"/>
                </a:lnTo>
                <a:lnTo>
                  <a:pt x="184068" y="86746"/>
                </a:lnTo>
                <a:lnTo>
                  <a:pt x="148363" y="115830"/>
                </a:lnTo>
                <a:lnTo>
                  <a:pt x="115830" y="148363"/>
                </a:lnTo>
                <a:lnTo>
                  <a:pt x="86746" y="184068"/>
                </a:lnTo>
                <a:lnTo>
                  <a:pt x="61383" y="222673"/>
                </a:lnTo>
                <a:lnTo>
                  <a:pt x="40016" y="263902"/>
                </a:lnTo>
                <a:lnTo>
                  <a:pt x="22920" y="307482"/>
                </a:lnTo>
                <a:lnTo>
                  <a:pt x="10369" y="353137"/>
                </a:lnTo>
                <a:lnTo>
                  <a:pt x="2638" y="400595"/>
                </a:lnTo>
                <a:lnTo>
                  <a:pt x="0" y="449579"/>
                </a:lnTo>
                <a:lnTo>
                  <a:pt x="2638" y="498564"/>
                </a:lnTo>
                <a:lnTo>
                  <a:pt x="10369" y="546022"/>
                </a:lnTo>
                <a:lnTo>
                  <a:pt x="22920" y="591677"/>
                </a:lnTo>
                <a:lnTo>
                  <a:pt x="40016" y="635257"/>
                </a:lnTo>
                <a:lnTo>
                  <a:pt x="61383" y="676486"/>
                </a:lnTo>
                <a:lnTo>
                  <a:pt x="86746" y="715091"/>
                </a:lnTo>
                <a:lnTo>
                  <a:pt x="115830" y="750796"/>
                </a:lnTo>
                <a:lnTo>
                  <a:pt x="148363" y="783329"/>
                </a:lnTo>
                <a:lnTo>
                  <a:pt x="184068" y="812413"/>
                </a:lnTo>
                <a:lnTo>
                  <a:pt x="222673" y="837776"/>
                </a:lnTo>
                <a:lnTo>
                  <a:pt x="263902" y="859143"/>
                </a:lnTo>
                <a:lnTo>
                  <a:pt x="307482" y="876239"/>
                </a:lnTo>
                <a:lnTo>
                  <a:pt x="353137" y="888790"/>
                </a:lnTo>
                <a:lnTo>
                  <a:pt x="400595" y="896521"/>
                </a:lnTo>
                <a:lnTo>
                  <a:pt x="449579" y="899160"/>
                </a:lnTo>
                <a:lnTo>
                  <a:pt x="498564" y="896521"/>
                </a:lnTo>
                <a:lnTo>
                  <a:pt x="546022" y="888790"/>
                </a:lnTo>
                <a:lnTo>
                  <a:pt x="591677" y="876239"/>
                </a:lnTo>
                <a:lnTo>
                  <a:pt x="635257" y="859143"/>
                </a:lnTo>
                <a:lnTo>
                  <a:pt x="676486" y="837776"/>
                </a:lnTo>
                <a:lnTo>
                  <a:pt x="715091" y="812413"/>
                </a:lnTo>
                <a:lnTo>
                  <a:pt x="750796" y="783329"/>
                </a:lnTo>
                <a:lnTo>
                  <a:pt x="783329" y="750796"/>
                </a:lnTo>
                <a:lnTo>
                  <a:pt x="812413" y="715091"/>
                </a:lnTo>
                <a:lnTo>
                  <a:pt x="837776" y="676486"/>
                </a:lnTo>
                <a:lnTo>
                  <a:pt x="859143" y="635257"/>
                </a:lnTo>
                <a:lnTo>
                  <a:pt x="876239" y="591677"/>
                </a:lnTo>
                <a:lnTo>
                  <a:pt x="888790" y="546022"/>
                </a:lnTo>
                <a:lnTo>
                  <a:pt x="896521" y="498564"/>
                </a:lnTo>
                <a:lnTo>
                  <a:pt x="899159" y="449579"/>
                </a:lnTo>
                <a:lnTo>
                  <a:pt x="896521" y="400595"/>
                </a:lnTo>
                <a:lnTo>
                  <a:pt x="888790" y="353137"/>
                </a:lnTo>
                <a:lnTo>
                  <a:pt x="876239" y="307482"/>
                </a:lnTo>
                <a:lnTo>
                  <a:pt x="859143" y="263902"/>
                </a:lnTo>
                <a:lnTo>
                  <a:pt x="837776" y="222673"/>
                </a:lnTo>
                <a:lnTo>
                  <a:pt x="812413" y="184068"/>
                </a:lnTo>
                <a:lnTo>
                  <a:pt x="783329" y="148363"/>
                </a:lnTo>
                <a:lnTo>
                  <a:pt x="750796" y="115830"/>
                </a:lnTo>
                <a:lnTo>
                  <a:pt x="715091" y="86746"/>
                </a:lnTo>
                <a:lnTo>
                  <a:pt x="676486" y="61383"/>
                </a:lnTo>
                <a:lnTo>
                  <a:pt x="635257" y="40016"/>
                </a:lnTo>
                <a:lnTo>
                  <a:pt x="591677" y="22920"/>
                </a:lnTo>
                <a:lnTo>
                  <a:pt x="546022" y="10369"/>
                </a:lnTo>
                <a:lnTo>
                  <a:pt x="498564" y="2638"/>
                </a:lnTo>
                <a:lnTo>
                  <a:pt x="449579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45052" y="232867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7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8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7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94732" y="0"/>
            <a:ext cx="4049395" cy="4049395"/>
          </a:xfrm>
          <a:custGeom>
            <a:avLst/>
            <a:gdLst/>
            <a:ahLst/>
            <a:cxnLst/>
            <a:rect l="l" t="t" r="r" b="b"/>
            <a:pathLst>
              <a:path w="4049395" h="4049395">
                <a:moveTo>
                  <a:pt x="4049267" y="0"/>
                </a:moveTo>
                <a:lnTo>
                  <a:pt x="0" y="0"/>
                </a:lnTo>
                <a:lnTo>
                  <a:pt x="284" y="48488"/>
                </a:lnTo>
                <a:lnTo>
                  <a:pt x="1135" y="96840"/>
                </a:lnTo>
                <a:lnTo>
                  <a:pt x="2549" y="145054"/>
                </a:lnTo>
                <a:lnTo>
                  <a:pt x="4524" y="193124"/>
                </a:lnTo>
                <a:lnTo>
                  <a:pt x="7056" y="241050"/>
                </a:lnTo>
                <a:lnTo>
                  <a:pt x="10143" y="288826"/>
                </a:lnTo>
                <a:lnTo>
                  <a:pt x="13780" y="336451"/>
                </a:lnTo>
                <a:lnTo>
                  <a:pt x="17964" y="383921"/>
                </a:lnTo>
                <a:lnTo>
                  <a:pt x="22693" y="431232"/>
                </a:lnTo>
                <a:lnTo>
                  <a:pt x="27964" y="478382"/>
                </a:lnTo>
                <a:lnTo>
                  <a:pt x="33773" y="525368"/>
                </a:lnTo>
                <a:lnTo>
                  <a:pt x="40117" y="572186"/>
                </a:lnTo>
                <a:lnTo>
                  <a:pt x="46993" y="618833"/>
                </a:lnTo>
                <a:lnTo>
                  <a:pt x="54397" y="665306"/>
                </a:lnTo>
                <a:lnTo>
                  <a:pt x="62327" y="711601"/>
                </a:lnTo>
                <a:lnTo>
                  <a:pt x="70780" y="757717"/>
                </a:lnTo>
                <a:lnTo>
                  <a:pt x="79752" y="803649"/>
                </a:lnTo>
                <a:lnTo>
                  <a:pt x="89240" y="849394"/>
                </a:lnTo>
                <a:lnTo>
                  <a:pt x="99241" y="894950"/>
                </a:lnTo>
                <a:lnTo>
                  <a:pt x="109752" y="940312"/>
                </a:lnTo>
                <a:lnTo>
                  <a:pt x="120769" y="985478"/>
                </a:lnTo>
                <a:lnTo>
                  <a:pt x="132290" y="1030445"/>
                </a:lnTo>
                <a:lnTo>
                  <a:pt x="144311" y="1075210"/>
                </a:lnTo>
                <a:lnTo>
                  <a:pt x="156830" y="1119768"/>
                </a:lnTo>
                <a:lnTo>
                  <a:pt x="169842" y="1164118"/>
                </a:lnTo>
                <a:lnTo>
                  <a:pt x="183346" y="1208256"/>
                </a:lnTo>
                <a:lnTo>
                  <a:pt x="197337" y="1252179"/>
                </a:lnTo>
                <a:lnTo>
                  <a:pt x="211812" y="1295884"/>
                </a:lnTo>
                <a:lnTo>
                  <a:pt x="226769" y="1339367"/>
                </a:lnTo>
                <a:lnTo>
                  <a:pt x="242204" y="1382625"/>
                </a:lnTo>
                <a:lnTo>
                  <a:pt x="258114" y="1425655"/>
                </a:lnTo>
                <a:lnTo>
                  <a:pt x="274496" y="1468455"/>
                </a:lnTo>
                <a:lnTo>
                  <a:pt x="291347" y="1511020"/>
                </a:lnTo>
                <a:lnTo>
                  <a:pt x="308664" y="1553348"/>
                </a:lnTo>
                <a:lnTo>
                  <a:pt x="326443" y="1595436"/>
                </a:lnTo>
                <a:lnTo>
                  <a:pt x="344681" y="1637280"/>
                </a:lnTo>
                <a:lnTo>
                  <a:pt x="363375" y="1678877"/>
                </a:lnTo>
                <a:lnTo>
                  <a:pt x="382522" y="1720224"/>
                </a:lnTo>
                <a:lnTo>
                  <a:pt x="402119" y="1761318"/>
                </a:lnTo>
                <a:lnTo>
                  <a:pt x="422163" y="1802156"/>
                </a:lnTo>
                <a:lnTo>
                  <a:pt x="442650" y="1842734"/>
                </a:lnTo>
                <a:lnTo>
                  <a:pt x="463577" y="1883050"/>
                </a:lnTo>
                <a:lnTo>
                  <a:pt x="484941" y="1923100"/>
                </a:lnTo>
                <a:lnTo>
                  <a:pt x="506740" y="1962881"/>
                </a:lnTo>
                <a:lnTo>
                  <a:pt x="528969" y="2002390"/>
                </a:lnTo>
                <a:lnTo>
                  <a:pt x="551626" y="2041623"/>
                </a:lnTo>
                <a:lnTo>
                  <a:pt x="574708" y="2080578"/>
                </a:lnTo>
                <a:lnTo>
                  <a:pt x="598211" y="2119252"/>
                </a:lnTo>
                <a:lnTo>
                  <a:pt x="622132" y="2157641"/>
                </a:lnTo>
                <a:lnTo>
                  <a:pt x="646468" y="2195741"/>
                </a:lnTo>
                <a:lnTo>
                  <a:pt x="671216" y="2233551"/>
                </a:lnTo>
                <a:lnTo>
                  <a:pt x="696373" y="2271066"/>
                </a:lnTo>
                <a:lnTo>
                  <a:pt x="721935" y="2308284"/>
                </a:lnTo>
                <a:lnTo>
                  <a:pt x="747900" y="2345202"/>
                </a:lnTo>
                <a:lnTo>
                  <a:pt x="774264" y="2381815"/>
                </a:lnTo>
                <a:lnTo>
                  <a:pt x="801024" y="2418122"/>
                </a:lnTo>
                <a:lnTo>
                  <a:pt x="828177" y="2454118"/>
                </a:lnTo>
                <a:lnTo>
                  <a:pt x="855720" y="2489802"/>
                </a:lnTo>
                <a:lnTo>
                  <a:pt x="883649" y="2525169"/>
                </a:lnTo>
                <a:lnTo>
                  <a:pt x="911962" y="2560216"/>
                </a:lnTo>
                <a:lnTo>
                  <a:pt x="940655" y="2594940"/>
                </a:lnTo>
                <a:lnTo>
                  <a:pt x="969726" y="2629339"/>
                </a:lnTo>
                <a:lnTo>
                  <a:pt x="999170" y="2663409"/>
                </a:lnTo>
                <a:lnTo>
                  <a:pt x="1028985" y="2697146"/>
                </a:lnTo>
                <a:lnTo>
                  <a:pt x="1059168" y="2730548"/>
                </a:lnTo>
                <a:lnTo>
                  <a:pt x="1089715" y="2763611"/>
                </a:lnTo>
                <a:lnTo>
                  <a:pt x="1120624" y="2796333"/>
                </a:lnTo>
                <a:lnTo>
                  <a:pt x="1151891" y="2828709"/>
                </a:lnTo>
                <a:lnTo>
                  <a:pt x="1183512" y="2860738"/>
                </a:lnTo>
                <a:lnTo>
                  <a:pt x="1215486" y="2892415"/>
                </a:lnTo>
                <a:lnTo>
                  <a:pt x="1247809" y="2923738"/>
                </a:lnTo>
                <a:lnTo>
                  <a:pt x="1280477" y="2954704"/>
                </a:lnTo>
                <a:lnTo>
                  <a:pt x="1313487" y="2985309"/>
                </a:lnTo>
                <a:lnTo>
                  <a:pt x="1346837" y="3015549"/>
                </a:lnTo>
                <a:lnTo>
                  <a:pt x="1380522" y="3045423"/>
                </a:lnTo>
                <a:lnTo>
                  <a:pt x="1414541" y="3074927"/>
                </a:lnTo>
                <a:lnTo>
                  <a:pt x="1448889" y="3104057"/>
                </a:lnTo>
                <a:lnTo>
                  <a:pt x="1483564" y="3132810"/>
                </a:lnTo>
                <a:lnTo>
                  <a:pt x="1518563" y="3161184"/>
                </a:lnTo>
                <a:lnTo>
                  <a:pt x="1553881" y="3189175"/>
                </a:lnTo>
                <a:lnTo>
                  <a:pt x="1589517" y="3216780"/>
                </a:lnTo>
                <a:lnTo>
                  <a:pt x="1625467" y="3243996"/>
                </a:lnTo>
                <a:lnTo>
                  <a:pt x="1661728" y="3270820"/>
                </a:lnTo>
                <a:lnTo>
                  <a:pt x="1698296" y="3297248"/>
                </a:lnTo>
                <a:lnTo>
                  <a:pt x="1735169" y="3323277"/>
                </a:lnTo>
                <a:lnTo>
                  <a:pt x="1772343" y="3348904"/>
                </a:lnTo>
                <a:lnTo>
                  <a:pt x="1809815" y="3374126"/>
                </a:lnTo>
                <a:lnTo>
                  <a:pt x="1847582" y="3398940"/>
                </a:lnTo>
                <a:lnTo>
                  <a:pt x="1885641" y="3423343"/>
                </a:lnTo>
                <a:lnTo>
                  <a:pt x="1923989" y="3447331"/>
                </a:lnTo>
                <a:lnTo>
                  <a:pt x="1962623" y="3470902"/>
                </a:lnTo>
                <a:lnTo>
                  <a:pt x="2001538" y="3494052"/>
                </a:lnTo>
                <a:lnTo>
                  <a:pt x="2040733" y="3516777"/>
                </a:lnTo>
                <a:lnTo>
                  <a:pt x="2080204" y="3539076"/>
                </a:lnTo>
                <a:lnTo>
                  <a:pt x="2119948" y="3560944"/>
                </a:lnTo>
                <a:lnTo>
                  <a:pt x="2159962" y="3582379"/>
                </a:lnTo>
                <a:lnTo>
                  <a:pt x="2200242" y="3603377"/>
                </a:lnTo>
                <a:lnTo>
                  <a:pt x="2240786" y="3623935"/>
                </a:lnTo>
                <a:lnTo>
                  <a:pt x="2281590" y="3644050"/>
                </a:lnTo>
                <a:lnTo>
                  <a:pt x="2322651" y="3663719"/>
                </a:lnTo>
                <a:lnTo>
                  <a:pt x="2363966" y="3682939"/>
                </a:lnTo>
                <a:lnTo>
                  <a:pt x="2405532" y="3701706"/>
                </a:lnTo>
                <a:lnTo>
                  <a:pt x="2447345" y="3720017"/>
                </a:lnTo>
                <a:lnTo>
                  <a:pt x="2489403" y="3737870"/>
                </a:lnTo>
                <a:lnTo>
                  <a:pt x="2531702" y="3755261"/>
                </a:lnTo>
                <a:lnTo>
                  <a:pt x="2574240" y="3772186"/>
                </a:lnTo>
                <a:lnTo>
                  <a:pt x="2617012" y="3788644"/>
                </a:lnTo>
                <a:lnTo>
                  <a:pt x="2660016" y="3804629"/>
                </a:lnTo>
                <a:lnTo>
                  <a:pt x="2703249" y="3820140"/>
                </a:lnTo>
                <a:lnTo>
                  <a:pt x="2746708" y="3835174"/>
                </a:lnTo>
                <a:lnTo>
                  <a:pt x="2790388" y="3849726"/>
                </a:lnTo>
                <a:lnTo>
                  <a:pt x="2834288" y="3863794"/>
                </a:lnTo>
                <a:lnTo>
                  <a:pt x="2878405" y="3877375"/>
                </a:lnTo>
                <a:lnTo>
                  <a:pt x="2922734" y="3890465"/>
                </a:lnTo>
                <a:lnTo>
                  <a:pt x="2967272" y="3903062"/>
                </a:lnTo>
                <a:lnTo>
                  <a:pt x="3012017" y="3915162"/>
                </a:lnTo>
                <a:lnTo>
                  <a:pt x="3056966" y="3926762"/>
                </a:lnTo>
                <a:lnTo>
                  <a:pt x="3102115" y="3937859"/>
                </a:lnTo>
                <a:lnTo>
                  <a:pt x="3147461" y="3948450"/>
                </a:lnTo>
                <a:lnTo>
                  <a:pt x="3193001" y="3958531"/>
                </a:lnTo>
                <a:lnTo>
                  <a:pt x="3238732" y="3968099"/>
                </a:lnTo>
                <a:lnTo>
                  <a:pt x="3284650" y="3977152"/>
                </a:lnTo>
                <a:lnTo>
                  <a:pt x="3330753" y="3985686"/>
                </a:lnTo>
                <a:lnTo>
                  <a:pt x="3377037" y="3993698"/>
                </a:lnTo>
                <a:lnTo>
                  <a:pt x="3423499" y="4001184"/>
                </a:lnTo>
                <a:lnTo>
                  <a:pt x="3470137" y="4008142"/>
                </a:lnTo>
                <a:lnTo>
                  <a:pt x="3516946" y="4014568"/>
                </a:lnTo>
                <a:lnTo>
                  <a:pt x="3563923" y="4020460"/>
                </a:lnTo>
                <a:lnTo>
                  <a:pt x="3611067" y="4025814"/>
                </a:lnTo>
                <a:lnTo>
                  <a:pt x="3658372" y="4030626"/>
                </a:lnTo>
                <a:lnTo>
                  <a:pt x="3705837" y="4034895"/>
                </a:lnTo>
                <a:lnTo>
                  <a:pt x="3753458" y="4038615"/>
                </a:lnTo>
                <a:lnTo>
                  <a:pt x="3801231" y="4041786"/>
                </a:lnTo>
                <a:lnTo>
                  <a:pt x="3849155" y="4044402"/>
                </a:lnTo>
                <a:lnTo>
                  <a:pt x="3897225" y="4046462"/>
                </a:lnTo>
                <a:lnTo>
                  <a:pt x="3945438" y="4047961"/>
                </a:lnTo>
                <a:lnTo>
                  <a:pt x="3993792" y="4048898"/>
                </a:lnTo>
                <a:lnTo>
                  <a:pt x="4042283" y="4049268"/>
                </a:lnTo>
                <a:lnTo>
                  <a:pt x="4049267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19038" y="4380738"/>
            <a:ext cx="0" cy="1656080"/>
          </a:xfrm>
          <a:custGeom>
            <a:avLst/>
            <a:gdLst/>
            <a:ahLst/>
            <a:cxnLst/>
            <a:rect l="l" t="t" r="r" b="b"/>
            <a:pathLst>
              <a:path w="0" h="1656079">
                <a:moveTo>
                  <a:pt x="0" y="0"/>
                </a:moveTo>
                <a:lnTo>
                  <a:pt x="0" y="165576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3695" y="5897879"/>
            <a:ext cx="1162811" cy="4907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50379" y="6378651"/>
            <a:ext cx="142113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5">
                <a:solidFill>
                  <a:srgbClr val="629FD5"/>
                </a:solidFill>
                <a:latin typeface="Arial Unicode MS"/>
                <a:cs typeface="Arial Unicode MS"/>
                <a:hlinkClick r:id="rId4"/>
              </a:rPr>
              <a:t>www.luogu.com.cn</a:t>
            </a:r>
            <a:endParaRPr sz="135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7989" y="4877816"/>
            <a:ext cx="17818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70">
                <a:solidFill>
                  <a:srgbClr val="1F4E79"/>
                </a:solidFill>
                <a:latin typeface="Arial Unicode MS"/>
                <a:cs typeface="Arial Unicode MS"/>
              </a:rPr>
              <a:t>[14</a:t>
            </a:r>
            <a:r>
              <a:rPr dirty="0" sz="3600" spc="95">
                <a:solidFill>
                  <a:srgbClr val="1F4E79"/>
                </a:solidFill>
                <a:latin typeface="Arial Unicode MS"/>
                <a:cs typeface="Arial Unicode MS"/>
              </a:rPr>
              <a:t>]</a:t>
            </a:r>
            <a:r>
              <a:rPr dirty="0" sz="3600">
                <a:solidFill>
                  <a:srgbClr val="1F4E79"/>
                </a:solidFill>
                <a:latin typeface="Arial Unicode MS"/>
                <a:cs typeface="Arial Unicode MS"/>
              </a:rPr>
              <a:t>搜索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194805" y="4775072"/>
            <a:ext cx="2311400" cy="819785"/>
          </a:xfrm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ct val="94700"/>
              </a:lnSpc>
              <a:spcBef>
                <a:spcPts val="215"/>
              </a:spcBef>
            </a:pPr>
            <a:r>
              <a:rPr dirty="0" sz="1800" b="0">
                <a:solidFill>
                  <a:srgbClr val="7E7E7E"/>
                </a:solidFill>
                <a:latin typeface="Arial Unicode MS"/>
                <a:cs typeface="Arial Unicode MS"/>
              </a:rPr>
              <a:t>深入浅出程序设计竞赛 </a:t>
            </a:r>
            <a:r>
              <a:rPr dirty="0" sz="1800" b="0">
                <a:solidFill>
                  <a:srgbClr val="7E7E7E"/>
                </a:solidFill>
                <a:latin typeface="Arial Unicode MS"/>
                <a:cs typeface="Arial Unicode MS"/>
              </a:rPr>
              <a:t>第</a:t>
            </a:r>
            <a:r>
              <a:rPr dirty="0" sz="1800" spc="65" b="0">
                <a:solidFill>
                  <a:srgbClr val="7E7E7E"/>
                </a:solidFill>
                <a:latin typeface="Arial Unicode MS"/>
                <a:cs typeface="Arial Unicode MS"/>
              </a:rPr>
              <a:t> </a:t>
            </a:r>
            <a:r>
              <a:rPr dirty="0" sz="1800" b="0">
                <a:solidFill>
                  <a:srgbClr val="7E7E7E"/>
                </a:solidFill>
                <a:latin typeface="Arial Unicode MS"/>
                <a:cs typeface="Arial Unicode MS"/>
              </a:rPr>
              <a:t>2</a:t>
            </a:r>
            <a:r>
              <a:rPr dirty="0" sz="1800" spc="60" b="0">
                <a:solidFill>
                  <a:srgbClr val="7E7E7E"/>
                </a:solidFill>
                <a:latin typeface="Arial Unicode MS"/>
                <a:cs typeface="Arial Unicode MS"/>
              </a:rPr>
              <a:t> </a:t>
            </a:r>
            <a:r>
              <a:rPr dirty="0" sz="1800" b="0">
                <a:solidFill>
                  <a:srgbClr val="7E7E7E"/>
                </a:solidFill>
                <a:latin typeface="Arial Unicode MS"/>
                <a:cs typeface="Arial Unicode MS"/>
              </a:rPr>
              <a:t>部分</a:t>
            </a:r>
            <a:r>
              <a:rPr dirty="0" sz="1800" spc="70" b="0">
                <a:solidFill>
                  <a:srgbClr val="7E7E7E"/>
                </a:solidFill>
                <a:latin typeface="Arial Unicode MS"/>
                <a:cs typeface="Arial Unicode MS"/>
              </a:rPr>
              <a:t> –</a:t>
            </a:r>
            <a:r>
              <a:rPr dirty="0" sz="1800" spc="65" b="0">
                <a:solidFill>
                  <a:srgbClr val="7E7E7E"/>
                </a:solidFill>
                <a:latin typeface="Arial Unicode MS"/>
                <a:cs typeface="Arial Unicode MS"/>
              </a:rPr>
              <a:t> </a:t>
            </a:r>
            <a:r>
              <a:rPr dirty="0" sz="1800" b="0">
                <a:solidFill>
                  <a:srgbClr val="7E7E7E"/>
                </a:solidFill>
                <a:latin typeface="Arial Unicode MS"/>
                <a:cs typeface="Arial Unicode MS"/>
              </a:rPr>
              <a:t>初涉算法 </a:t>
            </a:r>
            <a:r>
              <a:rPr dirty="0" sz="1800" spc="-25" b="0">
                <a:solidFill>
                  <a:srgbClr val="7E7E7E"/>
                </a:solidFill>
                <a:latin typeface="Arial Unicode MS"/>
                <a:cs typeface="Arial Unicode MS"/>
              </a:rPr>
              <a:t>V</a:t>
            </a:r>
            <a:r>
              <a:rPr dirty="0" sz="1800" spc="30" b="0">
                <a:solidFill>
                  <a:srgbClr val="7E7E7E"/>
                </a:solidFill>
                <a:latin typeface="Arial Unicode MS"/>
                <a:cs typeface="Arial Unicode MS"/>
              </a:rPr>
              <a:t> </a:t>
            </a:r>
            <a:r>
              <a:rPr dirty="0" sz="1800" spc="-25" b="0">
                <a:solidFill>
                  <a:srgbClr val="7E7E7E"/>
                </a:solidFill>
                <a:latin typeface="Arial Unicode MS"/>
                <a:cs typeface="Arial Unicode MS"/>
              </a:rPr>
              <a:t>2021-04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3363" y="663066"/>
            <a:ext cx="15557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四阶数独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3228" y="1814067"/>
            <a:ext cx="408305" cy="247015"/>
          </a:xfrm>
          <a:custGeom>
            <a:avLst/>
            <a:gdLst/>
            <a:ahLst/>
            <a:cxnLst/>
            <a:rect l="l" t="t" r="r" b="b"/>
            <a:pathLst>
              <a:path w="408304" h="247014">
                <a:moveTo>
                  <a:pt x="329438" y="0"/>
                </a:moveTo>
                <a:lnTo>
                  <a:pt x="326009" y="10033"/>
                </a:lnTo>
                <a:lnTo>
                  <a:pt x="340268" y="16269"/>
                </a:lnTo>
                <a:lnTo>
                  <a:pt x="352552" y="24876"/>
                </a:lnTo>
                <a:lnTo>
                  <a:pt x="377501" y="64650"/>
                </a:lnTo>
                <a:lnTo>
                  <a:pt x="385699" y="122301"/>
                </a:lnTo>
                <a:lnTo>
                  <a:pt x="384792" y="144085"/>
                </a:lnTo>
                <a:lnTo>
                  <a:pt x="377501" y="181701"/>
                </a:lnTo>
                <a:lnTo>
                  <a:pt x="352599" y="222154"/>
                </a:lnTo>
                <a:lnTo>
                  <a:pt x="326389" y="237109"/>
                </a:lnTo>
                <a:lnTo>
                  <a:pt x="329438" y="247015"/>
                </a:lnTo>
                <a:lnTo>
                  <a:pt x="376693" y="219082"/>
                </a:lnTo>
                <a:lnTo>
                  <a:pt x="396839" y="186507"/>
                </a:lnTo>
                <a:lnTo>
                  <a:pt x="407023" y="146311"/>
                </a:lnTo>
                <a:lnTo>
                  <a:pt x="408305" y="123571"/>
                </a:lnTo>
                <a:lnTo>
                  <a:pt x="407021" y="100974"/>
                </a:lnTo>
                <a:lnTo>
                  <a:pt x="396785" y="60831"/>
                </a:lnTo>
                <a:lnTo>
                  <a:pt x="376568" y="28164"/>
                </a:lnTo>
                <a:lnTo>
                  <a:pt x="347370" y="6498"/>
                </a:lnTo>
                <a:lnTo>
                  <a:pt x="329438" y="0"/>
                </a:lnTo>
                <a:close/>
              </a:path>
              <a:path w="408304" h="247014">
                <a:moveTo>
                  <a:pt x="78867" y="0"/>
                </a:moveTo>
                <a:lnTo>
                  <a:pt x="31736" y="28164"/>
                </a:lnTo>
                <a:lnTo>
                  <a:pt x="11519" y="60831"/>
                </a:lnTo>
                <a:lnTo>
                  <a:pt x="1283" y="100974"/>
                </a:lnTo>
                <a:lnTo>
                  <a:pt x="0" y="123571"/>
                </a:lnTo>
                <a:lnTo>
                  <a:pt x="1281" y="146311"/>
                </a:lnTo>
                <a:lnTo>
                  <a:pt x="11465" y="186507"/>
                </a:lnTo>
                <a:lnTo>
                  <a:pt x="31611" y="219082"/>
                </a:lnTo>
                <a:lnTo>
                  <a:pt x="78867" y="247015"/>
                </a:lnTo>
                <a:lnTo>
                  <a:pt x="81914" y="237109"/>
                </a:lnTo>
                <a:lnTo>
                  <a:pt x="67839" y="230846"/>
                </a:lnTo>
                <a:lnTo>
                  <a:pt x="55705" y="222154"/>
                </a:lnTo>
                <a:lnTo>
                  <a:pt x="30803" y="181701"/>
                </a:lnTo>
                <a:lnTo>
                  <a:pt x="23512" y="144085"/>
                </a:lnTo>
                <a:lnTo>
                  <a:pt x="22606" y="122301"/>
                </a:lnTo>
                <a:lnTo>
                  <a:pt x="23512" y="101226"/>
                </a:lnTo>
                <a:lnTo>
                  <a:pt x="37211" y="49149"/>
                </a:lnTo>
                <a:lnTo>
                  <a:pt x="68054" y="16269"/>
                </a:lnTo>
                <a:lnTo>
                  <a:pt x="82296" y="10033"/>
                </a:lnTo>
                <a:lnTo>
                  <a:pt x="78867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9399" y="1586230"/>
            <a:ext cx="7546975" cy="128460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75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解法</a:t>
            </a:r>
            <a:r>
              <a:rPr dirty="0" sz="2100" spc="-3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35">
                <a:solidFill>
                  <a:srgbClr val="EC7C30"/>
                </a:solidFill>
                <a:latin typeface="Arial Unicode MS"/>
                <a:cs typeface="Arial Unicode MS"/>
              </a:rPr>
              <a:t>1：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使用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排列枚举</a:t>
            </a:r>
            <a:r>
              <a:rPr dirty="0" sz="2100" spc="-10">
                <a:solidFill>
                  <a:srgbClr val="EC7C30"/>
                </a:solidFill>
                <a:latin typeface="Arial Unicode MS"/>
                <a:cs typeface="Arial Unicode MS"/>
              </a:rPr>
              <a:t>法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。复杂度</a:t>
            </a:r>
            <a:r>
              <a:rPr dirty="0" sz="2100" spc="85">
                <a:solidFill>
                  <a:srgbClr val="2D75B6"/>
                </a:solidFill>
                <a:latin typeface="STIXGeneral"/>
                <a:cs typeface="STIXGeneral"/>
              </a:rPr>
              <a:t>O(𝑛</a:t>
            </a:r>
            <a:r>
              <a:rPr dirty="0" baseline="27777" sz="2250" spc="127">
                <a:solidFill>
                  <a:srgbClr val="2D75B6"/>
                </a:solidFill>
                <a:latin typeface="STIXGeneral"/>
                <a:cs typeface="STIXGeneral"/>
              </a:rPr>
              <a:t>2 </a:t>
            </a:r>
            <a:r>
              <a:rPr dirty="0" baseline="27777" sz="2250" spc="13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45">
                <a:solidFill>
                  <a:srgbClr val="2D75B6"/>
                </a:solidFill>
                <a:latin typeface="STIXGeneral"/>
                <a:cs typeface="STIXGeneral"/>
              </a:rPr>
              <a:t>𝑛!</a:t>
            </a:r>
            <a:r>
              <a:rPr dirty="0" sz="2100" spc="32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baseline="27777" sz="2250" spc="390">
                <a:solidFill>
                  <a:srgbClr val="2D75B6"/>
                </a:solidFill>
                <a:latin typeface="STIXGeneral"/>
                <a:cs typeface="STIXGeneral"/>
              </a:rPr>
              <a:t>𝑛</a:t>
            </a:r>
            <a:r>
              <a:rPr dirty="0" sz="2100" spc="260">
                <a:solidFill>
                  <a:srgbClr val="2D75B6"/>
                </a:solidFill>
                <a:latin typeface="STIXGeneral"/>
                <a:cs typeface="STIXGeneral"/>
              </a:rPr>
              <a:t>)</a:t>
            </a:r>
            <a:endParaRPr sz="2100">
              <a:latin typeface="STIXGeneral"/>
              <a:cs typeface="STIXGeneral"/>
            </a:endParaRPr>
          </a:p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由于已经知道每一行内的数字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不可能出现重</a:t>
            </a:r>
            <a:r>
              <a:rPr dirty="0" sz="2100" spc="-15">
                <a:solidFill>
                  <a:srgbClr val="EC7C30"/>
                </a:solidFill>
                <a:latin typeface="Arial Unicode MS"/>
                <a:cs typeface="Arial Unicode MS"/>
              </a:rPr>
              <a:t>复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，每一行均可视为</a:t>
            </a:r>
            <a:endParaRPr sz="2100">
              <a:latin typeface="Arial Unicode MS"/>
              <a:cs typeface="Arial Unicode MS"/>
            </a:endParaRPr>
          </a:p>
          <a:p>
            <a:pPr marL="38100">
              <a:lnSpc>
                <a:spcPct val="100000"/>
              </a:lnSpc>
            </a:pPr>
            <a:r>
              <a:rPr dirty="0" sz="2100" spc="15">
                <a:solidFill>
                  <a:srgbClr val="2D75B6"/>
                </a:solidFill>
                <a:latin typeface="Arial Unicode MS"/>
                <a:cs typeface="Arial Unicode MS"/>
              </a:rPr>
              <a:t>1~4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的一个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排列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。因此可以使用排列枚举。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07464" y="4816347"/>
            <a:ext cx="399415" cy="247015"/>
          </a:xfrm>
          <a:custGeom>
            <a:avLst/>
            <a:gdLst/>
            <a:ahLst/>
            <a:cxnLst/>
            <a:rect l="l" t="t" r="r" b="b"/>
            <a:pathLst>
              <a:path w="399414" h="247014">
                <a:moveTo>
                  <a:pt x="320294" y="0"/>
                </a:moveTo>
                <a:lnTo>
                  <a:pt x="316865" y="10032"/>
                </a:lnTo>
                <a:lnTo>
                  <a:pt x="331124" y="16269"/>
                </a:lnTo>
                <a:lnTo>
                  <a:pt x="343408" y="24876"/>
                </a:lnTo>
                <a:lnTo>
                  <a:pt x="368357" y="64650"/>
                </a:lnTo>
                <a:lnTo>
                  <a:pt x="376555" y="122300"/>
                </a:lnTo>
                <a:lnTo>
                  <a:pt x="375648" y="144085"/>
                </a:lnTo>
                <a:lnTo>
                  <a:pt x="368357" y="181701"/>
                </a:lnTo>
                <a:lnTo>
                  <a:pt x="343455" y="222154"/>
                </a:lnTo>
                <a:lnTo>
                  <a:pt x="317246" y="237108"/>
                </a:lnTo>
                <a:lnTo>
                  <a:pt x="320294" y="247014"/>
                </a:lnTo>
                <a:lnTo>
                  <a:pt x="367549" y="219082"/>
                </a:lnTo>
                <a:lnTo>
                  <a:pt x="387695" y="186507"/>
                </a:lnTo>
                <a:lnTo>
                  <a:pt x="397879" y="146311"/>
                </a:lnTo>
                <a:lnTo>
                  <a:pt x="399161" y="123570"/>
                </a:lnTo>
                <a:lnTo>
                  <a:pt x="397877" y="100974"/>
                </a:lnTo>
                <a:lnTo>
                  <a:pt x="387641" y="60831"/>
                </a:lnTo>
                <a:lnTo>
                  <a:pt x="367424" y="28164"/>
                </a:lnTo>
                <a:lnTo>
                  <a:pt x="338226" y="6498"/>
                </a:lnTo>
                <a:lnTo>
                  <a:pt x="320294" y="0"/>
                </a:lnTo>
                <a:close/>
              </a:path>
              <a:path w="399414" h="247014">
                <a:moveTo>
                  <a:pt x="78867" y="0"/>
                </a:moveTo>
                <a:lnTo>
                  <a:pt x="31736" y="28164"/>
                </a:lnTo>
                <a:lnTo>
                  <a:pt x="11519" y="60831"/>
                </a:lnTo>
                <a:lnTo>
                  <a:pt x="1283" y="100974"/>
                </a:lnTo>
                <a:lnTo>
                  <a:pt x="0" y="123570"/>
                </a:lnTo>
                <a:lnTo>
                  <a:pt x="1281" y="146311"/>
                </a:lnTo>
                <a:lnTo>
                  <a:pt x="11465" y="186507"/>
                </a:lnTo>
                <a:lnTo>
                  <a:pt x="31611" y="219082"/>
                </a:lnTo>
                <a:lnTo>
                  <a:pt x="78867" y="247014"/>
                </a:lnTo>
                <a:lnTo>
                  <a:pt x="81915" y="237108"/>
                </a:lnTo>
                <a:lnTo>
                  <a:pt x="67839" y="230846"/>
                </a:lnTo>
                <a:lnTo>
                  <a:pt x="55705" y="222154"/>
                </a:lnTo>
                <a:lnTo>
                  <a:pt x="30803" y="181701"/>
                </a:lnTo>
                <a:lnTo>
                  <a:pt x="23512" y="144085"/>
                </a:lnTo>
                <a:lnTo>
                  <a:pt x="22606" y="122300"/>
                </a:lnTo>
                <a:lnTo>
                  <a:pt x="23512" y="101226"/>
                </a:lnTo>
                <a:lnTo>
                  <a:pt x="37211" y="49149"/>
                </a:lnTo>
                <a:lnTo>
                  <a:pt x="68054" y="16269"/>
                </a:lnTo>
                <a:lnTo>
                  <a:pt x="82296" y="10032"/>
                </a:lnTo>
                <a:lnTo>
                  <a:pt x="78867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4799" y="5209108"/>
            <a:ext cx="623824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总运算次数</a:t>
            </a:r>
            <a:r>
              <a:rPr dirty="0" sz="2100" spc="110">
                <a:solidFill>
                  <a:srgbClr val="2D75B6"/>
                </a:solidFill>
                <a:latin typeface="STIXGeneral"/>
                <a:cs typeface="STIXGeneral"/>
              </a:rPr>
              <a:t>331776</a:t>
            </a:r>
            <a:r>
              <a:rPr dirty="0" sz="2100" spc="-8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55">
                <a:solidFill>
                  <a:srgbClr val="2D75B6"/>
                </a:solidFill>
                <a:latin typeface="STIXGeneral"/>
                <a:cs typeface="STIXGeneral"/>
              </a:rPr>
              <a:t>×</a:t>
            </a:r>
            <a:r>
              <a:rPr dirty="0" sz="2100" spc="-6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10">
                <a:solidFill>
                  <a:srgbClr val="2D75B6"/>
                </a:solidFill>
                <a:latin typeface="STIXGeneral"/>
                <a:cs typeface="STIXGeneral"/>
              </a:rPr>
              <a:t>16</a:t>
            </a:r>
            <a:r>
              <a:rPr dirty="0" sz="2100" spc="4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30">
                <a:solidFill>
                  <a:srgbClr val="2D75B6"/>
                </a:solidFill>
                <a:latin typeface="STIXGeneral"/>
                <a:cs typeface="STIXGeneral"/>
              </a:rPr>
              <a:t>=</a:t>
            </a:r>
            <a:r>
              <a:rPr dirty="0" sz="2100" spc="5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90">
                <a:solidFill>
                  <a:srgbClr val="2D75B6"/>
                </a:solidFill>
                <a:latin typeface="STIXGeneral"/>
                <a:cs typeface="STIXGeneral"/>
              </a:rPr>
              <a:t>5308416</a:t>
            </a:r>
            <a:r>
              <a:rPr dirty="0" sz="2100" spc="90">
                <a:solidFill>
                  <a:srgbClr val="2D75B6"/>
                </a:solidFill>
                <a:latin typeface="Arial Unicode MS"/>
                <a:cs typeface="Arial Unicode MS"/>
              </a:rPr>
              <a:t>，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勉强压入</a:t>
            </a:r>
            <a:r>
              <a:rPr dirty="0" sz="2100" spc="-70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秒。</a:t>
            </a:r>
            <a:endParaRPr sz="2100">
              <a:latin typeface="Arial Unicode MS"/>
              <a:cs typeface="Arial Unicode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27493" y="4436871"/>
            <a:ext cx="1526540" cy="1377950"/>
            <a:chOff x="7127493" y="4436871"/>
            <a:chExt cx="1526540" cy="1377950"/>
          </a:xfrm>
        </p:grpSpPr>
        <p:sp>
          <p:nvSpPr>
            <p:cNvPr id="13" name="object 13"/>
            <p:cNvSpPr/>
            <p:nvPr/>
          </p:nvSpPr>
          <p:spPr>
            <a:xfrm>
              <a:off x="7133843" y="4443221"/>
              <a:ext cx="1513840" cy="1365250"/>
            </a:xfrm>
            <a:custGeom>
              <a:avLst/>
              <a:gdLst/>
              <a:ahLst/>
              <a:cxnLst/>
              <a:rect l="l" t="t" r="r" b="b"/>
              <a:pathLst>
                <a:path w="1513840" h="1365250">
                  <a:moveTo>
                    <a:pt x="1374139" y="529589"/>
                  </a:moveTo>
                  <a:lnTo>
                    <a:pt x="139191" y="529589"/>
                  </a:lnTo>
                  <a:lnTo>
                    <a:pt x="95211" y="536689"/>
                  </a:lnTo>
                  <a:lnTo>
                    <a:pt x="57003" y="556457"/>
                  </a:lnTo>
                  <a:lnTo>
                    <a:pt x="26867" y="586593"/>
                  </a:lnTo>
                  <a:lnTo>
                    <a:pt x="7099" y="624801"/>
                  </a:lnTo>
                  <a:lnTo>
                    <a:pt x="0" y="668782"/>
                  </a:lnTo>
                  <a:lnTo>
                    <a:pt x="0" y="1225549"/>
                  </a:lnTo>
                  <a:lnTo>
                    <a:pt x="7099" y="1269545"/>
                  </a:lnTo>
                  <a:lnTo>
                    <a:pt x="26867" y="1307754"/>
                  </a:lnTo>
                  <a:lnTo>
                    <a:pt x="57003" y="1337885"/>
                  </a:lnTo>
                  <a:lnTo>
                    <a:pt x="95211" y="1357645"/>
                  </a:lnTo>
                  <a:lnTo>
                    <a:pt x="139191" y="1364741"/>
                  </a:lnTo>
                  <a:lnTo>
                    <a:pt x="1374139" y="1364741"/>
                  </a:lnTo>
                  <a:lnTo>
                    <a:pt x="1418120" y="1357645"/>
                  </a:lnTo>
                  <a:lnTo>
                    <a:pt x="1456328" y="1337885"/>
                  </a:lnTo>
                  <a:lnTo>
                    <a:pt x="1486464" y="1307754"/>
                  </a:lnTo>
                  <a:lnTo>
                    <a:pt x="1506232" y="1269545"/>
                  </a:lnTo>
                  <a:lnTo>
                    <a:pt x="1513331" y="1225549"/>
                  </a:lnTo>
                  <a:lnTo>
                    <a:pt x="1513331" y="668782"/>
                  </a:lnTo>
                  <a:lnTo>
                    <a:pt x="1506232" y="624801"/>
                  </a:lnTo>
                  <a:lnTo>
                    <a:pt x="1486464" y="586593"/>
                  </a:lnTo>
                  <a:lnTo>
                    <a:pt x="1456328" y="556457"/>
                  </a:lnTo>
                  <a:lnTo>
                    <a:pt x="1418120" y="536689"/>
                  </a:lnTo>
                  <a:lnTo>
                    <a:pt x="1374139" y="529589"/>
                  </a:lnTo>
                  <a:close/>
                </a:path>
                <a:path w="1513840" h="1365250">
                  <a:moveTo>
                    <a:pt x="864742" y="0"/>
                  </a:moveTo>
                  <a:lnTo>
                    <a:pt x="882776" y="529589"/>
                  </a:lnTo>
                  <a:lnTo>
                    <a:pt x="1261109" y="529589"/>
                  </a:lnTo>
                  <a:lnTo>
                    <a:pt x="8647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33843" y="4443221"/>
              <a:ext cx="1513840" cy="1365250"/>
            </a:xfrm>
            <a:custGeom>
              <a:avLst/>
              <a:gdLst/>
              <a:ahLst/>
              <a:cxnLst/>
              <a:rect l="l" t="t" r="r" b="b"/>
              <a:pathLst>
                <a:path w="1513840" h="1365250">
                  <a:moveTo>
                    <a:pt x="0" y="668782"/>
                  </a:moveTo>
                  <a:lnTo>
                    <a:pt x="7099" y="624801"/>
                  </a:lnTo>
                  <a:lnTo>
                    <a:pt x="26867" y="586593"/>
                  </a:lnTo>
                  <a:lnTo>
                    <a:pt x="57003" y="556457"/>
                  </a:lnTo>
                  <a:lnTo>
                    <a:pt x="95211" y="536689"/>
                  </a:lnTo>
                  <a:lnTo>
                    <a:pt x="139191" y="529589"/>
                  </a:lnTo>
                  <a:lnTo>
                    <a:pt x="882776" y="529589"/>
                  </a:lnTo>
                  <a:lnTo>
                    <a:pt x="864742" y="0"/>
                  </a:lnTo>
                  <a:lnTo>
                    <a:pt x="1261109" y="529589"/>
                  </a:lnTo>
                  <a:lnTo>
                    <a:pt x="1374139" y="529589"/>
                  </a:lnTo>
                  <a:lnTo>
                    <a:pt x="1418120" y="536689"/>
                  </a:lnTo>
                  <a:lnTo>
                    <a:pt x="1456328" y="556457"/>
                  </a:lnTo>
                  <a:lnTo>
                    <a:pt x="1486464" y="586593"/>
                  </a:lnTo>
                  <a:lnTo>
                    <a:pt x="1506232" y="624801"/>
                  </a:lnTo>
                  <a:lnTo>
                    <a:pt x="1513331" y="668782"/>
                  </a:lnTo>
                  <a:lnTo>
                    <a:pt x="1513331" y="877569"/>
                  </a:lnTo>
                  <a:lnTo>
                    <a:pt x="1513331" y="1225549"/>
                  </a:lnTo>
                  <a:lnTo>
                    <a:pt x="1506232" y="1269545"/>
                  </a:lnTo>
                  <a:lnTo>
                    <a:pt x="1486464" y="1307754"/>
                  </a:lnTo>
                  <a:lnTo>
                    <a:pt x="1456328" y="1337885"/>
                  </a:lnTo>
                  <a:lnTo>
                    <a:pt x="1418120" y="1357645"/>
                  </a:lnTo>
                  <a:lnTo>
                    <a:pt x="1374139" y="1364741"/>
                  </a:lnTo>
                  <a:lnTo>
                    <a:pt x="1261109" y="1364741"/>
                  </a:lnTo>
                  <a:lnTo>
                    <a:pt x="882776" y="1364741"/>
                  </a:lnTo>
                  <a:lnTo>
                    <a:pt x="139191" y="1364741"/>
                  </a:lnTo>
                  <a:lnTo>
                    <a:pt x="95211" y="1357645"/>
                  </a:lnTo>
                  <a:lnTo>
                    <a:pt x="57003" y="1337885"/>
                  </a:lnTo>
                  <a:lnTo>
                    <a:pt x="26867" y="1307754"/>
                  </a:lnTo>
                  <a:lnTo>
                    <a:pt x="7099" y="1269545"/>
                  </a:lnTo>
                  <a:lnTo>
                    <a:pt x="0" y="1225549"/>
                  </a:lnTo>
                  <a:lnTo>
                    <a:pt x="0" y="877569"/>
                  </a:lnTo>
                  <a:lnTo>
                    <a:pt x="0" y="668782"/>
                  </a:lnTo>
                  <a:close/>
                </a:path>
              </a:pathLst>
            </a:custGeom>
            <a:ln w="127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79399" y="3942410"/>
            <a:ext cx="7843520" cy="132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使用类似于</a:t>
            </a: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计数排序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的思路，使用数组维护每一列、每一个子正</a:t>
            </a:r>
            <a:endParaRPr sz="2100">
              <a:latin typeface="Arial Unicode MS"/>
              <a:cs typeface="Arial Unicode MS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方形中</a:t>
            </a:r>
            <a:r>
              <a:rPr dirty="0" sz="2100" spc="-3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70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dirty="0" sz="2100" spc="-70">
                <a:solidFill>
                  <a:srgbClr val="2D75B6"/>
                </a:solidFill>
                <a:latin typeface="Arial Unicode MS"/>
                <a:cs typeface="Arial Unicode MS"/>
              </a:rPr>
              <a:t>2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dirty="0" sz="2100" spc="-70">
                <a:solidFill>
                  <a:srgbClr val="2D75B6"/>
                </a:solidFill>
                <a:latin typeface="Arial Unicode MS"/>
                <a:cs typeface="Arial Unicode MS"/>
              </a:rPr>
              <a:t>3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4</a:t>
            </a: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是否出现，可以</a:t>
            </a:r>
            <a:r>
              <a:rPr dirty="0" sz="2100" spc="-3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75">
                <a:solidFill>
                  <a:srgbClr val="2D75B6"/>
                </a:solidFill>
                <a:latin typeface="Arial Unicode MS"/>
                <a:cs typeface="Arial Unicode MS"/>
              </a:rPr>
              <a:t>O(1)</a:t>
            </a:r>
            <a:r>
              <a:rPr dirty="0" sz="2100" spc="-2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完成合法性判断。</a:t>
            </a:r>
            <a:endParaRPr sz="2100">
              <a:latin typeface="Arial Unicode MS"/>
              <a:cs typeface="Arial Unicode MS"/>
            </a:endParaRPr>
          </a:p>
          <a:p>
            <a:pPr marL="38100">
              <a:lnSpc>
                <a:spcPts val="2285"/>
              </a:lnSpc>
              <a:spcBef>
                <a:spcPts val="122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总情况数</a:t>
            </a:r>
            <a:r>
              <a:rPr dirty="0" sz="2100" spc="27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5">
                <a:solidFill>
                  <a:srgbClr val="2D75B6"/>
                </a:solidFill>
                <a:latin typeface="STIXGeneral"/>
                <a:cs typeface="STIXGeneral"/>
              </a:rPr>
              <a:t>4!</a:t>
            </a:r>
            <a:r>
              <a:rPr dirty="0" sz="2100" spc="33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baseline="27777" sz="2250" spc="202">
                <a:solidFill>
                  <a:srgbClr val="2D75B6"/>
                </a:solidFill>
                <a:latin typeface="STIXGeneral"/>
                <a:cs typeface="STIXGeneral"/>
              </a:rPr>
              <a:t>2</a:t>
            </a:r>
            <a:r>
              <a:rPr dirty="0" baseline="27777" sz="2250" spc="412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30">
                <a:solidFill>
                  <a:srgbClr val="2D75B6"/>
                </a:solidFill>
                <a:latin typeface="STIXGeneral"/>
                <a:cs typeface="STIXGeneral"/>
              </a:rPr>
              <a:t>=</a:t>
            </a:r>
            <a:r>
              <a:rPr dirty="0" sz="2100" spc="5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20">
                <a:solidFill>
                  <a:srgbClr val="2D75B6"/>
                </a:solidFill>
                <a:latin typeface="STIXGeneral"/>
                <a:cs typeface="STIXGeneral"/>
              </a:rPr>
              <a:t>24</a:t>
            </a:r>
            <a:r>
              <a:rPr dirty="0" baseline="27777" sz="2250" spc="179">
                <a:solidFill>
                  <a:srgbClr val="2D75B6"/>
                </a:solidFill>
                <a:latin typeface="STIXGeneral"/>
                <a:cs typeface="STIXGeneral"/>
              </a:rPr>
              <a:t>4</a:t>
            </a:r>
            <a:r>
              <a:rPr dirty="0" baseline="27777" sz="2250" spc="40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30">
                <a:solidFill>
                  <a:srgbClr val="2D75B6"/>
                </a:solidFill>
                <a:latin typeface="STIXGeneral"/>
                <a:cs typeface="STIXGeneral"/>
              </a:rPr>
              <a:t>=</a:t>
            </a:r>
            <a:r>
              <a:rPr dirty="0" sz="2100" spc="5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10">
                <a:solidFill>
                  <a:srgbClr val="2D75B6"/>
                </a:solidFill>
                <a:latin typeface="STIXGeneral"/>
                <a:cs typeface="STIXGeneral"/>
              </a:rPr>
              <a:t>331776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 algn="r" marR="30480">
              <a:lnSpc>
                <a:spcPts val="1685"/>
              </a:lnSpc>
            </a:pP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提问：为什么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53731" y="5243321"/>
            <a:ext cx="124396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不需要判断每 </a:t>
            </a: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一行？</a:t>
            </a:r>
            <a:endParaRPr sz="1600">
              <a:latin typeface="Arial Unicode MS"/>
              <a:cs typeface="Arial Unicode MS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054252" y="3174873"/>
          <a:ext cx="2059305" cy="39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05"/>
                <a:gridCol w="509905"/>
                <a:gridCol w="509904"/>
                <a:gridCol w="509905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>
                          <a:latin typeface="Arial Unicode MS"/>
                          <a:cs typeface="Arial Unicode MS"/>
                        </a:rPr>
                        <a:t>1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>
                          <a:latin typeface="Arial Unicode MS"/>
                          <a:cs typeface="Arial Unicode MS"/>
                        </a:rPr>
                        <a:t>2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>
                          <a:latin typeface="Arial Unicode MS"/>
                          <a:cs typeface="Arial Unicode MS"/>
                        </a:rPr>
                        <a:t>3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>
                          <a:latin typeface="Arial Unicode MS"/>
                          <a:cs typeface="Arial Unicode MS"/>
                        </a:rPr>
                        <a:t>4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391280" y="3174873"/>
          <a:ext cx="2059305" cy="39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05"/>
                <a:gridCol w="509905"/>
                <a:gridCol w="509904"/>
                <a:gridCol w="509905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>
                          <a:latin typeface="Arial Unicode MS"/>
                          <a:cs typeface="Arial Unicode MS"/>
                        </a:rPr>
                        <a:t>1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>
                          <a:latin typeface="Arial Unicode MS"/>
                          <a:cs typeface="Arial Unicode MS"/>
                        </a:rPr>
                        <a:t>2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>
                          <a:latin typeface="Arial Unicode MS"/>
                          <a:cs typeface="Arial Unicode MS"/>
                        </a:rPr>
                        <a:t>4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>
                          <a:latin typeface="Arial Unicode MS"/>
                          <a:cs typeface="Arial Unicode MS"/>
                        </a:rPr>
                        <a:t>3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728334" y="3174873"/>
          <a:ext cx="2059305" cy="39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05"/>
                <a:gridCol w="509905"/>
                <a:gridCol w="509904"/>
                <a:gridCol w="509905"/>
              </a:tblGrid>
              <a:tr h="39560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>
                          <a:latin typeface="Arial Unicode MS"/>
                          <a:cs typeface="Arial Unicode MS"/>
                        </a:rPr>
                        <a:t>1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>
                          <a:latin typeface="Arial Unicode MS"/>
                          <a:cs typeface="Arial Unicode MS"/>
                        </a:rPr>
                        <a:t>3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>
                          <a:latin typeface="Arial Unicode MS"/>
                          <a:cs typeface="Arial Unicode MS"/>
                        </a:rPr>
                        <a:t>2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>
                          <a:latin typeface="Arial Unicode MS"/>
                          <a:cs typeface="Arial Unicode MS"/>
                        </a:rPr>
                        <a:t>4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3363" y="663066"/>
            <a:ext cx="15557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四阶数独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00529"/>
            <a:ext cx="7493000" cy="41579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解法</a:t>
            </a:r>
            <a:r>
              <a:rPr dirty="0" sz="2100" spc="-11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35">
                <a:solidFill>
                  <a:srgbClr val="EC7C30"/>
                </a:solidFill>
                <a:latin typeface="Arial Unicode MS"/>
                <a:cs typeface="Arial Unicode MS"/>
              </a:rPr>
              <a:t>2：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使用回溯法。</a:t>
            </a:r>
            <a:endParaRPr sz="21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25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第一行选择第一列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为</a:t>
            </a:r>
            <a:r>
              <a:rPr dirty="0" sz="2100" spc="-8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35">
                <a:solidFill>
                  <a:srgbClr val="2D75B6"/>
                </a:solidFill>
                <a:latin typeface="Arial Unicode MS"/>
                <a:cs typeface="Arial Unicode MS"/>
              </a:rPr>
              <a:t>1，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则：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第</a:t>
            </a:r>
            <a:r>
              <a:rPr dirty="0" sz="2100" spc="-3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2</a:t>
            </a:r>
            <a:r>
              <a:rPr dirty="0" sz="2100" spc="-2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行将</a:t>
            </a:r>
            <a:r>
              <a:rPr dirty="0" sz="2100" spc="-3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dirty="0" sz="2100" spc="-2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置入第一列，将会违反列规则和子正方形规则。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第</a:t>
            </a:r>
            <a:r>
              <a:rPr dirty="0" sz="2100" spc="-3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2</a:t>
            </a:r>
            <a:r>
              <a:rPr dirty="0" sz="2100" spc="-2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行将</a:t>
            </a:r>
            <a:r>
              <a:rPr dirty="0" sz="2100" spc="-3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dirty="0" sz="2100" spc="-2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置入第二列，将会违反子正方形规则。</a:t>
            </a:r>
            <a:endParaRPr sz="21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200">
              <a:latin typeface="Arial Unicode MS"/>
              <a:cs typeface="Arial Unicode MS"/>
            </a:endParaRPr>
          </a:p>
          <a:p>
            <a:pPr marL="12700" marR="5080">
              <a:lnSpc>
                <a:spcPts val="2270"/>
              </a:lnSpc>
              <a:spcBef>
                <a:spcPts val="175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然而，由于使用循环进行排列枚举，不得不生成后方的所有排列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之后，才能进行判断是否合法，产生了大量的浪费。</a:t>
            </a:r>
            <a:endParaRPr sz="21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我们可以总结得到经验：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减少浪费</a:t>
            </a:r>
            <a:r>
              <a:rPr dirty="0" sz="2100" spc="-6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170">
                <a:solidFill>
                  <a:srgbClr val="EC7C30"/>
                </a:solidFill>
                <a:latin typeface="Arial Unicode MS"/>
                <a:cs typeface="Arial Unicode MS"/>
              </a:rPr>
              <a:t>=</a:t>
            </a:r>
            <a:r>
              <a:rPr dirty="0" sz="2100" spc="-55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尽早剪枝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！</a:t>
            </a:r>
            <a:endParaRPr sz="2100">
              <a:latin typeface="Arial Unicode MS"/>
              <a:cs typeface="Arial Unicode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054471" y="1851660"/>
          <a:ext cx="2059305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05"/>
                <a:gridCol w="509905"/>
                <a:gridCol w="509904"/>
                <a:gridCol w="509905"/>
              </a:tblGrid>
              <a:tr h="395605">
                <a:tc>
                  <a:txBody>
                    <a:bodyPr/>
                    <a:lstStyle/>
                    <a:p>
                      <a:pPr algn="r" marR="1790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Arial Unicode MS"/>
                          <a:cs typeface="Arial Unicode MS"/>
                        </a:rPr>
                        <a:t>1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r" marR="1797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>
                          <a:solidFill>
                            <a:srgbClr val="EC7C30"/>
                          </a:solidFill>
                          <a:latin typeface="Arial Unicode MS"/>
                          <a:cs typeface="Arial Unicode MS"/>
                        </a:rPr>
                        <a:t>1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>
                          <a:solidFill>
                            <a:srgbClr val="EC7C30"/>
                          </a:solidFill>
                          <a:latin typeface="Arial Unicode MS"/>
                          <a:cs typeface="Arial Unicode MS"/>
                        </a:rPr>
                        <a:t>1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309772" y="2438734"/>
            <a:ext cx="286385" cy="285750"/>
          </a:xfrm>
          <a:custGeom>
            <a:avLst/>
            <a:gdLst/>
            <a:ahLst/>
            <a:cxnLst/>
            <a:rect l="l" t="t" r="r" b="b"/>
            <a:pathLst>
              <a:path w="286384" h="285750">
                <a:moveTo>
                  <a:pt x="251555" y="0"/>
                </a:moveTo>
                <a:lnTo>
                  <a:pt x="142938" y="108443"/>
                </a:lnTo>
                <a:lnTo>
                  <a:pt x="34321" y="0"/>
                </a:lnTo>
                <a:lnTo>
                  <a:pt x="0" y="34259"/>
                </a:lnTo>
                <a:lnTo>
                  <a:pt x="108617" y="142713"/>
                </a:lnTo>
                <a:lnTo>
                  <a:pt x="0" y="251166"/>
                </a:lnTo>
                <a:lnTo>
                  <a:pt x="34321" y="285436"/>
                </a:lnTo>
                <a:lnTo>
                  <a:pt x="142938" y="176983"/>
                </a:lnTo>
                <a:lnTo>
                  <a:pt x="251555" y="285436"/>
                </a:lnTo>
                <a:lnTo>
                  <a:pt x="285893" y="251167"/>
                </a:lnTo>
                <a:lnTo>
                  <a:pt x="177259" y="142713"/>
                </a:lnTo>
                <a:lnTo>
                  <a:pt x="285893" y="34259"/>
                </a:lnTo>
                <a:lnTo>
                  <a:pt x="2515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40125" y="2438734"/>
            <a:ext cx="286385" cy="285750"/>
          </a:xfrm>
          <a:custGeom>
            <a:avLst/>
            <a:gdLst/>
            <a:ahLst/>
            <a:cxnLst/>
            <a:rect l="l" t="t" r="r" b="b"/>
            <a:pathLst>
              <a:path w="286384" h="285750">
                <a:moveTo>
                  <a:pt x="251555" y="0"/>
                </a:moveTo>
                <a:lnTo>
                  <a:pt x="142938" y="108443"/>
                </a:lnTo>
                <a:lnTo>
                  <a:pt x="34321" y="0"/>
                </a:lnTo>
                <a:lnTo>
                  <a:pt x="0" y="34259"/>
                </a:lnTo>
                <a:lnTo>
                  <a:pt x="108617" y="142713"/>
                </a:lnTo>
                <a:lnTo>
                  <a:pt x="0" y="251166"/>
                </a:lnTo>
                <a:lnTo>
                  <a:pt x="34321" y="285436"/>
                </a:lnTo>
                <a:lnTo>
                  <a:pt x="142938" y="176983"/>
                </a:lnTo>
                <a:lnTo>
                  <a:pt x="251555" y="285436"/>
                </a:lnTo>
                <a:lnTo>
                  <a:pt x="285893" y="251167"/>
                </a:lnTo>
                <a:lnTo>
                  <a:pt x="177259" y="142713"/>
                </a:lnTo>
                <a:lnTo>
                  <a:pt x="285893" y="34259"/>
                </a:lnTo>
                <a:lnTo>
                  <a:pt x="2515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3363" y="663066"/>
            <a:ext cx="15557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四阶数独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7494270" cy="97028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本例中，最基本的行为单元为“填上单个数字</a:t>
            </a:r>
            <a:r>
              <a:rPr dirty="0" sz="2100" spc="-10">
                <a:solidFill>
                  <a:srgbClr val="2D75B6"/>
                </a:solidFill>
                <a:latin typeface="Arial Unicode MS"/>
                <a:cs typeface="Arial Unicode MS"/>
              </a:rPr>
              <a:t>”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因此使用回溯法时，每填入一个数字，都立刻进</a:t>
            </a: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行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判断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并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剪枝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527" y="2773679"/>
            <a:ext cx="7551420" cy="3415665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dirty="0" sz="1200" spc="-65">
                <a:solidFill>
                  <a:srgbClr val="0000FF"/>
                </a:solidFill>
                <a:latin typeface="Monaco"/>
                <a:cs typeface="Monaco"/>
              </a:rPr>
              <a:t>void</a:t>
            </a:r>
            <a:r>
              <a:rPr dirty="0" sz="1200" spc="-55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795E25"/>
                </a:solidFill>
                <a:latin typeface="Monaco"/>
                <a:cs typeface="Monaco"/>
              </a:rPr>
              <a:t>dfs</a:t>
            </a:r>
            <a:r>
              <a:rPr dirty="0" sz="1200" spc="-65">
                <a:latin typeface="Monaco"/>
                <a:cs typeface="Monaco"/>
              </a:rPr>
              <a:t>(</a:t>
            </a:r>
            <a:r>
              <a:rPr dirty="0" sz="1200" spc="-65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dirty="0" sz="1200" spc="-45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x</a:t>
            </a:r>
            <a:r>
              <a:rPr dirty="0" sz="1200" spc="-65">
                <a:latin typeface="Monaco"/>
                <a:cs typeface="Monaco"/>
              </a:rPr>
              <a:t>) {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第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x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个空填什么</a:t>
            </a:r>
            <a:endParaRPr sz="1200">
              <a:latin typeface="Arial Unicode MS"/>
              <a:cs typeface="Arial Unicode MS"/>
            </a:endParaRPr>
          </a:p>
          <a:p>
            <a:pPr marL="762635" marR="4398010" indent="-335915">
              <a:lnSpc>
                <a:spcPct val="100000"/>
              </a:lnSpc>
            </a:pPr>
            <a:r>
              <a:rPr dirty="0" sz="1200" spc="-65">
                <a:solidFill>
                  <a:srgbClr val="AE00DB"/>
                </a:solidFill>
                <a:latin typeface="Monaco"/>
                <a:cs typeface="Monaco"/>
              </a:rPr>
              <a:t>if</a:t>
            </a:r>
            <a:r>
              <a:rPr dirty="0" sz="1200" spc="-70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(x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&gt;</a:t>
            </a:r>
            <a:r>
              <a:rPr dirty="0" sz="1200" spc="-7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n)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{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7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如果所有空已经填满 </a:t>
            </a:r>
            <a:r>
              <a:rPr dirty="0" sz="1200" spc="-65">
                <a:latin typeface="Monaco"/>
                <a:cs typeface="Monaco"/>
              </a:rPr>
              <a:t>ans++;</a:t>
            </a:r>
            <a:r>
              <a:rPr dirty="0" sz="1200" spc="13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14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增加结果数量 </a:t>
            </a:r>
            <a:r>
              <a:rPr dirty="0" sz="1200" spc="-60">
                <a:solidFill>
                  <a:srgbClr val="AE00DB"/>
                </a:solidFill>
                <a:latin typeface="Monaco"/>
                <a:cs typeface="Monaco"/>
              </a:rPr>
              <a:t>return</a:t>
            </a:r>
            <a:r>
              <a:rPr dirty="0" sz="1200" spc="-60">
                <a:latin typeface="Monaco"/>
                <a:cs typeface="Monaco"/>
              </a:rPr>
              <a:t>;</a:t>
            </a:r>
            <a:endParaRPr sz="1200">
              <a:latin typeface="Monaco"/>
              <a:cs typeface="Monaco"/>
            </a:endParaRPr>
          </a:p>
          <a:p>
            <a:pPr marL="426084">
              <a:lnSpc>
                <a:spcPct val="100000"/>
              </a:lnSpc>
            </a:pPr>
            <a:r>
              <a:rPr dirty="0" sz="1200" spc="-65">
                <a:latin typeface="Monaco"/>
                <a:cs typeface="Monaco"/>
              </a:rPr>
              <a:t>}</a:t>
            </a:r>
            <a:endParaRPr sz="1200">
              <a:latin typeface="Monaco"/>
              <a:cs typeface="Monaco"/>
            </a:endParaRPr>
          </a:p>
          <a:p>
            <a:pPr marL="427355">
              <a:lnSpc>
                <a:spcPct val="100000"/>
              </a:lnSpc>
            </a:pP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114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根据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x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计算出所在行、列、小块编号</a:t>
            </a:r>
            <a:endParaRPr sz="1200">
              <a:latin typeface="Arial Unicode MS"/>
              <a:cs typeface="Arial Unicode MS"/>
            </a:endParaRPr>
          </a:p>
          <a:p>
            <a:pPr marL="427355">
              <a:lnSpc>
                <a:spcPct val="100000"/>
              </a:lnSpc>
            </a:pPr>
            <a:r>
              <a:rPr dirty="0" sz="1200" spc="-65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dirty="0" sz="1200" spc="-55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row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(x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-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)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/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4</a:t>
            </a:r>
            <a:r>
              <a:rPr dirty="0" sz="1200" spc="-60">
                <a:solidFill>
                  <a:srgbClr val="098557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+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;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5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横行编号</a:t>
            </a:r>
            <a:endParaRPr sz="1200">
              <a:latin typeface="Arial Unicode MS"/>
              <a:cs typeface="Arial Unicode MS"/>
            </a:endParaRPr>
          </a:p>
          <a:p>
            <a:pPr marL="427355">
              <a:lnSpc>
                <a:spcPct val="100000"/>
              </a:lnSpc>
            </a:pPr>
            <a:r>
              <a:rPr dirty="0" sz="1200" spc="-65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dirty="0" sz="1200" spc="-55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col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(x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-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)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%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4</a:t>
            </a:r>
            <a:r>
              <a:rPr dirty="0" sz="1200" spc="-60">
                <a:solidFill>
                  <a:srgbClr val="098557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+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;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5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竖排编号</a:t>
            </a:r>
            <a:endParaRPr sz="1200">
              <a:latin typeface="Arial Unicode MS"/>
              <a:cs typeface="Arial Unicode MS"/>
            </a:endParaRPr>
          </a:p>
          <a:p>
            <a:pPr marL="427355">
              <a:lnSpc>
                <a:spcPct val="100000"/>
              </a:lnSpc>
            </a:pPr>
            <a:r>
              <a:rPr dirty="0" sz="1200" spc="-65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dirty="0" sz="1200" spc="-50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block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(row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-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)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/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2</a:t>
            </a:r>
            <a:r>
              <a:rPr dirty="0" sz="1200" spc="-55">
                <a:solidFill>
                  <a:srgbClr val="098557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*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2</a:t>
            </a:r>
            <a:r>
              <a:rPr dirty="0" sz="1200" spc="-55">
                <a:solidFill>
                  <a:srgbClr val="098557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+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(col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-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)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/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2</a:t>
            </a:r>
            <a:r>
              <a:rPr dirty="0" sz="1200" spc="-55">
                <a:solidFill>
                  <a:srgbClr val="098557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+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;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45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小块编号</a:t>
            </a:r>
            <a:endParaRPr sz="1200">
              <a:latin typeface="Arial Unicode MS"/>
              <a:cs typeface="Arial Unicode MS"/>
            </a:endParaRPr>
          </a:p>
          <a:p>
            <a:pPr marL="427355">
              <a:lnSpc>
                <a:spcPct val="100000"/>
              </a:lnSpc>
            </a:pP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114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枚举所填内容为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i</a:t>
            </a:r>
            <a:endParaRPr sz="1200">
              <a:latin typeface="Monaco"/>
              <a:cs typeface="Monaco"/>
            </a:endParaRPr>
          </a:p>
          <a:p>
            <a:pPr marL="426084">
              <a:lnSpc>
                <a:spcPct val="100000"/>
              </a:lnSpc>
            </a:pPr>
            <a:r>
              <a:rPr dirty="0" sz="1200" spc="-65">
                <a:solidFill>
                  <a:srgbClr val="AE00DB"/>
                </a:solidFill>
                <a:latin typeface="Monaco"/>
                <a:cs typeface="Monaco"/>
              </a:rPr>
              <a:t>for</a:t>
            </a:r>
            <a:r>
              <a:rPr dirty="0" sz="1200" spc="-55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(</a:t>
            </a:r>
            <a:r>
              <a:rPr dirty="0" sz="1200" spc="-65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dirty="0" sz="1200" spc="-50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i =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0">
                <a:latin typeface="Monaco"/>
                <a:cs typeface="Monaco"/>
              </a:rPr>
              <a:t>; </a:t>
            </a:r>
            <a:r>
              <a:rPr dirty="0" sz="1200" spc="-65">
                <a:latin typeface="Monaco"/>
                <a:cs typeface="Monaco"/>
              </a:rPr>
              <a:t>i &lt;=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4</a:t>
            </a:r>
            <a:r>
              <a:rPr dirty="0" sz="1200" spc="-65">
                <a:latin typeface="Monaco"/>
                <a:cs typeface="Monaco"/>
              </a:rPr>
              <a:t>; </a:t>
            </a:r>
            <a:r>
              <a:rPr dirty="0" sz="1200" spc="-60">
                <a:latin typeface="Monaco"/>
                <a:cs typeface="Monaco"/>
              </a:rPr>
              <a:t>i++)</a:t>
            </a:r>
            <a:endParaRPr sz="1200">
              <a:latin typeface="Monaco"/>
              <a:cs typeface="Monaco"/>
            </a:endParaRPr>
          </a:p>
          <a:p>
            <a:pPr marL="764540">
              <a:lnSpc>
                <a:spcPct val="100000"/>
              </a:lnSpc>
              <a:tabLst>
                <a:tab pos="6149340" algn="l"/>
              </a:tabLst>
            </a:pPr>
            <a:r>
              <a:rPr dirty="0" sz="1200" spc="-65">
                <a:solidFill>
                  <a:srgbClr val="AE00DB"/>
                </a:solidFill>
                <a:latin typeface="Monaco"/>
                <a:cs typeface="Monaco"/>
              </a:rPr>
              <a:t>if</a:t>
            </a:r>
            <a:r>
              <a:rPr dirty="0" sz="1200" spc="-60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(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b1</a:t>
            </a:r>
            <a:r>
              <a:rPr dirty="0" sz="1200" spc="-65">
                <a:latin typeface="Monaco"/>
                <a:cs typeface="Monaco"/>
              </a:rPr>
              <a:t>[row][i]</a:t>
            </a:r>
            <a:r>
              <a:rPr dirty="0" sz="1200" spc="-2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==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0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dirty="0" sz="1200" spc="-45">
                <a:solidFill>
                  <a:srgbClr val="098557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&amp;&amp;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b2</a:t>
            </a:r>
            <a:r>
              <a:rPr dirty="0" sz="1200" spc="-65">
                <a:latin typeface="Monaco"/>
                <a:cs typeface="Monaco"/>
              </a:rPr>
              <a:t>[col][i]</a:t>
            </a:r>
            <a:r>
              <a:rPr dirty="0" sz="1200" spc="-2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==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0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dirty="0" sz="1200" spc="-40">
                <a:solidFill>
                  <a:srgbClr val="098557"/>
                </a:solidFill>
                <a:latin typeface="Monaco"/>
                <a:cs typeface="Monaco"/>
              </a:rPr>
              <a:t> </a:t>
            </a:r>
            <a:r>
              <a:rPr dirty="0" sz="1200" spc="-60">
                <a:latin typeface="Monaco"/>
                <a:cs typeface="Monaco"/>
              </a:rPr>
              <a:t>&amp;&amp;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b3</a:t>
            </a:r>
            <a:r>
              <a:rPr dirty="0" sz="1200" spc="-65">
                <a:latin typeface="Monaco"/>
                <a:cs typeface="Monaco"/>
              </a:rPr>
              <a:t>[block][i]</a:t>
            </a:r>
            <a:r>
              <a:rPr dirty="0" sz="1200" spc="-2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==</a:t>
            </a:r>
            <a:r>
              <a:rPr dirty="0" sz="1200" spc="-4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dirty="0" sz="1200" spc="-65">
                <a:latin typeface="Monaco"/>
                <a:cs typeface="Monaco"/>
              </a:rPr>
              <a:t>)</a:t>
            </a:r>
            <a:r>
              <a:rPr dirty="0" sz="1200" spc="-60">
                <a:latin typeface="Monaco"/>
                <a:cs typeface="Monaco"/>
              </a:rPr>
              <a:t> {	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10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 spc="-5">
                <a:solidFill>
                  <a:srgbClr val="008000"/>
                </a:solidFill>
                <a:latin typeface="Arial Unicode MS"/>
                <a:cs typeface="Arial Unicode MS"/>
              </a:rPr>
              <a:t>合法性判断</a:t>
            </a:r>
            <a:endParaRPr sz="1200">
              <a:latin typeface="Arial Unicode MS"/>
              <a:cs typeface="Arial Unicode MS"/>
            </a:endParaRPr>
          </a:p>
          <a:p>
            <a:pPr marL="1099820">
              <a:lnSpc>
                <a:spcPct val="100000"/>
              </a:lnSpc>
              <a:spcBef>
                <a:spcPts val="5"/>
              </a:spcBef>
            </a:pP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a</a:t>
            </a:r>
            <a:r>
              <a:rPr dirty="0" sz="1200" spc="-65">
                <a:latin typeface="Monaco"/>
                <a:cs typeface="Monaco"/>
              </a:rPr>
              <a:t>[x]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7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i;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75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记录放置位置</a:t>
            </a:r>
            <a:endParaRPr sz="1200">
              <a:latin typeface="Arial Unicode MS"/>
              <a:cs typeface="Arial Unicode MS"/>
            </a:endParaRPr>
          </a:p>
          <a:p>
            <a:pPr marL="1099820">
              <a:lnSpc>
                <a:spcPct val="100000"/>
              </a:lnSpc>
            </a:pP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b1</a:t>
            </a:r>
            <a:r>
              <a:rPr dirty="0" sz="1200" spc="-65">
                <a:latin typeface="Monaco"/>
                <a:cs typeface="Monaco"/>
              </a:rPr>
              <a:t>[row][i]</a:t>
            </a:r>
            <a:r>
              <a:rPr dirty="0" sz="1200" spc="-2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;</a:t>
            </a:r>
            <a:r>
              <a:rPr dirty="0" sz="1200" spc="-4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b2</a:t>
            </a:r>
            <a:r>
              <a:rPr dirty="0" sz="1200" spc="-65">
                <a:latin typeface="Monaco"/>
                <a:cs typeface="Monaco"/>
              </a:rPr>
              <a:t>[col][i]</a:t>
            </a:r>
            <a:r>
              <a:rPr dirty="0" sz="1200" spc="-3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4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;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b3</a:t>
            </a:r>
            <a:r>
              <a:rPr dirty="0" sz="1200" spc="-65">
                <a:latin typeface="Monaco"/>
                <a:cs typeface="Monaco"/>
              </a:rPr>
              <a:t>[block][i]</a:t>
            </a:r>
            <a:r>
              <a:rPr dirty="0" sz="1200" spc="-1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;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4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占位</a:t>
            </a:r>
            <a:endParaRPr sz="1200">
              <a:latin typeface="Arial Unicode MS"/>
              <a:cs typeface="Arial Unicode MS"/>
            </a:endParaRPr>
          </a:p>
          <a:p>
            <a:pPr marL="1099820">
              <a:lnSpc>
                <a:spcPct val="100000"/>
              </a:lnSpc>
            </a:pPr>
            <a:r>
              <a:rPr dirty="0" sz="1200" spc="-65">
                <a:solidFill>
                  <a:srgbClr val="795E25"/>
                </a:solidFill>
                <a:latin typeface="Monaco"/>
                <a:cs typeface="Monaco"/>
              </a:rPr>
              <a:t>dfs</a:t>
            </a:r>
            <a:r>
              <a:rPr dirty="0" sz="1200" spc="-65">
                <a:latin typeface="Monaco"/>
                <a:cs typeface="Monaco"/>
              </a:rPr>
              <a:t>(x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+</a:t>
            </a:r>
            <a:r>
              <a:rPr dirty="0" sz="1200" spc="-7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);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6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下一层递归</a:t>
            </a:r>
            <a:endParaRPr sz="1200">
              <a:latin typeface="Arial Unicode MS"/>
              <a:cs typeface="Arial Unicode MS"/>
            </a:endParaRPr>
          </a:p>
          <a:p>
            <a:pPr marL="1099820">
              <a:lnSpc>
                <a:spcPct val="100000"/>
              </a:lnSpc>
            </a:pP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b1</a:t>
            </a:r>
            <a:r>
              <a:rPr dirty="0" sz="1200" spc="-65">
                <a:latin typeface="Monaco"/>
                <a:cs typeface="Monaco"/>
              </a:rPr>
              <a:t>[row][i]</a:t>
            </a:r>
            <a:r>
              <a:rPr dirty="0" sz="1200" spc="-2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dirty="0" sz="1200" spc="-65">
                <a:latin typeface="Monaco"/>
                <a:cs typeface="Monaco"/>
              </a:rPr>
              <a:t>;</a:t>
            </a:r>
            <a:r>
              <a:rPr dirty="0" sz="1200" spc="-4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b2</a:t>
            </a:r>
            <a:r>
              <a:rPr dirty="0" sz="1200" spc="-65">
                <a:latin typeface="Monaco"/>
                <a:cs typeface="Monaco"/>
              </a:rPr>
              <a:t>[col][i]</a:t>
            </a:r>
            <a:r>
              <a:rPr dirty="0" sz="1200" spc="-3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4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dirty="0" sz="1200" spc="-65">
                <a:latin typeface="Monaco"/>
                <a:cs typeface="Monaco"/>
              </a:rPr>
              <a:t>;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b3</a:t>
            </a:r>
            <a:r>
              <a:rPr dirty="0" sz="1200" spc="-65">
                <a:latin typeface="Monaco"/>
                <a:cs typeface="Monaco"/>
              </a:rPr>
              <a:t>[block][i]</a:t>
            </a:r>
            <a:r>
              <a:rPr dirty="0" sz="1200" spc="-1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dirty="0" sz="1200" spc="-65">
                <a:latin typeface="Monaco"/>
                <a:cs typeface="Monaco"/>
              </a:rPr>
              <a:t>;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4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取消占位</a:t>
            </a:r>
            <a:endParaRPr sz="1200">
              <a:latin typeface="Arial Unicode MS"/>
              <a:cs typeface="Arial Unicode MS"/>
            </a:endParaRPr>
          </a:p>
          <a:p>
            <a:pPr marL="762635">
              <a:lnSpc>
                <a:spcPct val="100000"/>
              </a:lnSpc>
            </a:pPr>
            <a:r>
              <a:rPr dirty="0" sz="1200" spc="-65">
                <a:latin typeface="Monaco"/>
                <a:cs typeface="Monaco"/>
              </a:rPr>
              <a:t>}</a:t>
            </a:r>
            <a:endParaRPr sz="1200">
              <a:latin typeface="Monaco"/>
              <a:cs typeface="Monaco"/>
            </a:endParaRPr>
          </a:p>
          <a:p>
            <a:pPr marL="90805">
              <a:lnSpc>
                <a:spcPct val="100000"/>
              </a:lnSpc>
            </a:pPr>
            <a:r>
              <a:rPr dirty="0" sz="1200" spc="-65">
                <a:latin typeface="Monaco"/>
                <a:cs typeface="Monaco"/>
              </a:rPr>
              <a:t>}</a:t>
            </a:r>
            <a:endParaRPr sz="12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40482" y="663066"/>
            <a:ext cx="34582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 b="0">
                <a:latin typeface="Arial Unicode MS"/>
                <a:cs typeface="Arial Unicode MS"/>
              </a:rPr>
              <a:t>四阶数</a:t>
            </a:r>
            <a:r>
              <a:rPr dirty="0" sz="3000" b="0">
                <a:latin typeface="Arial Unicode MS"/>
                <a:cs typeface="Arial Unicode MS"/>
              </a:rPr>
              <a:t>独：详细分析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39731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细节</a:t>
            </a:r>
            <a:r>
              <a:rPr dirty="0" sz="2100" spc="-11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35">
                <a:solidFill>
                  <a:srgbClr val="EC7C30"/>
                </a:solidFill>
                <a:latin typeface="Arial Unicode MS"/>
                <a:cs typeface="Arial Unicode MS"/>
              </a:rPr>
              <a:t>1：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如何保证放置方法合法？</a:t>
            </a:r>
            <a:endParaRPr sz="2100">
              <a:latin typeface="Arial Unicode MS"/>
              <a:cs typeface="Arial Unicode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4372" y="2275332"/>
            <a:ext cx="4927091" cy="178765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234173" y="3219957"/>
            <a:ext cx="1725930" cy="948690"/>
            <a:chOff x="7234173" y="3219957"/>
            <a:chExt cx="1725930" cy="948690"/>
          </a:xfrm>
        </p:grpSpPr>
        <p:sp>
          <p:nvSpPr>
            <p:cNvPr id="11" name="object 11"/>
            <p:cNvSpPr/>
            <p:nvPr/>
          </p:nvSpPr>
          <p:spPr>
            <a:xfrm>
              <a:off x="7240523" y="3226307"/>
              <a:ext cx="1713230" cy="935990"/>
            </a:xfrm>
            <a:custGeom>
              <a:avLst/>
              <a:gdLst/>
              <a:ahLst/>
              <a:cxnLst/>
              <a:rect l="l" t="t" r="r" b="b"/>
              <a:pathLst>
                <a:path w="1713229" h="935989">
                  <a:moveTo>
                    <a:pt x="713740" y="836675"/>
                  </a:moveTo>
                  <a:lnTo>
                    <a:pt x="285496" y="836675"/>
                  </a:lnTo>
                  <a:lnTo>
                    <a:pt x="62737" y="935735"/>
                  </a:lnTo>
                  <a:lnTo>
                    <a:pt x="713740" y="836675"/>
                  </a:lnTo>
                  <a:close/>
                </a:path>
                <a:path w="1713229" h="935989">
                  <a:moveTo>
                    <a:pt x="1573529" y="0"/>
                  </a:moveTo>
                  <a:lnTo>
                    <a:pt x="139446" y="0"/>
                  </a:lnTo>
                  <a:lnTo>
                    <a:pt x="95390" y="7114"/>
                  </a:lnTo>
                  <a:lnTo>
                    <a:pt x="57113" y="26919"/>
                  </a:lnTo>
                  <a:lnTo>
                    <a:pt x="26919" y="57113"/>
                  </a:lnTo>
                  <a:lnTo>
                    <a:pt x="7114" y="95390"/>
                  </a:lnTo>
                  <a:lnTo>
                    <a:pt x="0" y="139445"/>
                  </a:lnTo>
                  <a:lnTo>
                    <a:pt x="0" y="697229"/>
                  </a:lnTo>
                  <a:lnTo>
                    <a:pt x="7114" y="741285"/>
                  </a:lnTo>
                  <a:lnTo>
                    <a:pt x="26919" y="779562"/>
                  </a:lnTo>
                  <a:lnTo>
                    <a:pt x="57113" y="809756"/>
                  </a:lnTo>
                  <a:lnTo>
                    <a:pt x="95390" y="829561"/>
                  </a:lnTo>
                  <a:lnTo>
                    <a:pt x="139446" y="836675"/>
                  </a:lnTo>
                  <a:lnTo>
                    <a:pt x="1573529" y="836675"/>
                  </a:lnTo>
                  <a:lnTo>
                    <a:pt x="1617585" y="829561"/>
                  </a:lnTo>
                  <a:lnTo>
                    <a:pt x="1655862" y="809756"/>
                  </a:lnTo>
                  <a:lnTo>
                    <a:pt x="1686056" y="779562"/>
                  </a:lnTo>
                  <a:lnTo>
                    <a:pt x="1705861" y="741285"/>
                  </a:lnTo>
                  <a:lnTo>
                    <a:pt x="1712976" y="697229"/>
                  </a:lnTo>
                  <a:lnTo>
                    <a:pt x="1712976" y="139445"/>
                  </a:lnTo>
                  <a:lnTo>
                    <a:pt x="1705861" y="95390"/>
                  </a:lnTo>
                  <a:lnTo>
                    <a:pt x="1686056" y="57113"/>
                  </a:lnTo>
                  <a:lnTo>
                    <a:pt x="1655862" y="26919"/>
                  </a:lnTo>
                  <a:lnTo>
                    <a:pt x="1617585" y="7114"/>
                  </a:lnTo>
                  <a:lnTo>
                    <a:pt x="15735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240523" y="3226307"/>
              <a:ext cx="1713230" cy="935990"/>
            </a:xfrm>
            <a:custGeom>
              <a:avLst/>
              <a:gdLst/>
              <a:ahLst/>
              <a:cxnLst/>
              <a:rect l="l" t="t" r="r" b="b"/>
              <a:pathLst>
                <a:path w="1713229" h="935989">
                  <a:moveTo>
                    <a:pt x="0" y="139445"/>
                  </a:moveTo>
                  <a:lnTo>
                    <a:pt x="7114" y="95390"/>
                  </a:lnTo>
                  <a:lnTo>
                    <a:pt x="26919" y="57113"/>
                  </a:lnTo>
                  <a:lnTo>
                    <a:pt x="57113" y="26919"/>
                  </a:lnTo>
                  <a:lnTo>
                    <a:pt x="95390" y="7114"/>
                  </a:lnTo>
                  <a:lnTo>
                    <a:pt x="139446" y="0"/>
                  </a:lnTo>
                  <a:lnTo>
                    <a:pt x="285496" y="0"/>
                  </a:lnTo>
                  <a:lnTo>
                    <a:pt x="713740" y="0"/>
                  </a:lnTo>
                  <a:lnTo>
                    <a:pt x="1573529" y="0"/>
                  </a:lnTo>
                  <a:lnTo>
                    <a:pt x="1617585" y="7114"/>
                  </a:lnTo>
                  <a:lnTo>
                    <a:pt x="1655862" y="26919"/>
                  </a:lnTo>
                  <a:lnTo>
                    <a:pt x="1686056" y="57113"/>
                  </a:lnTo>
                  <a:lnTo>
                    <a:pt x="1705861" y="95390"/>
                  </a:lnTo>
                  <a:lnTo>
                    <a:pt x="1712976" y="139445"/>
                  </a:lnTo>
                  <a:lnTo>
                    <a:pt x="1712976" y="488060"/>
                  </a:lnTo>
                  <a:lnTo>
                    <a:pt x="1712976" y="697229"/>
                  </a:lnTo>
                  <a:lnTo>
                    <a:pt x="1705861" y="741285"/>
                  </a:lnTo>
                  <a:lnTo>
                    <a:pt x="1686056" y="779562"/>
                  </a:lnTo>
                  <a:lnTo>
                    <a:pt x="1655862" y="809756"/>
                  </a:lnTo>
                  <a:lnTo>
                    <a:pt x="1617585" y="829561"/>
                  </a:lnTo>
                  <a:lnTo>
                    <a:pt x="1573529" y="836675"/>
                  </a:lnTo>
                  <a:lnTo>
                    <a:pt x="713740" y="836675"/>
                  </a:lnTo>
                  <a:lnTo>
                    <a:pt x="62737" y="935735"/>
                  </a:lnTo>
                  <a:lnTo>
                    <a:pt x="285496" y="836675"/>
                  </a:lnTo>
                  <a:lnTo>
                    <a:pt x="139446" y="836675"/>
                  </a:lnTo>
                  <a:lnTo>
                    <a:pt x="95390" y="829561"/>
                  </a:lnTo>
                  <a:lnTo>
                    <a:pt x="57113" y="809756"/>
                  </a:lnTo>
                  <a:lnTo>
                    <a:pt x="26919" y="779562"/>
                  </a:lnTo>
                  <a:lnTo>
                    <a:pt x="7114" y="741285"/>
                  </a:lnTo>
                  <a:lnTo>
                    <a:pt x="0" y="697229"/>
                  </a:lnTo>
                  <a:lnTo>
                    <a:pt x="0" y="488060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04799" y="3375405"/>
            <a:ext cx="8117205" cy="2483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668134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小提示：从</a:t>
            </a:r>
            <a:r>
              <a:rPr dirty="0" sz="1600" spc="-4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1600" spc="-50">
                <a:solidFill>
                  <a:srgbClr val="2D75B6"/>
                </a:solidFill>
                <a:latin typeface="Arial Unicode MS"/>
                <a:cs typeface="Arial Unicode MS"/>
              </a:rPr>
              <a:t>0</a:t>
            </a:r>
            <a:r>
              <a:rPr dirty="0" sz="1600" spc="-6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开 始编号有惊喜</a:t>
            </a:r>
            <a:r>
              <a:rPr dirty="0" sz="1600" spc="130">
                <a:solidFill>
                  <a:srgbClr val="2D75B6"/>
                </a:solidFill>
                <a:latin typeface="Arial Unicode MS"/>
                <a:cs typeface="Arial Unicode MS"/>
              </a:rPr>
              <a:t>~</a:t>
            </a:r>
            <a:endParaRPr sz="16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如图，可以构造方格编号与行列号之间的关系。</a:t>
            </a:r>
            <a:endParaRPr sz="2100">
              <a:latin typeface="Arial Unicode MS"/>
              <a:cs typeface="Arial Unicode MS"/>
            </a:endParaRPr>
          </a:p>
          <a:p>
            <a:pPr marL="12700" marR="743585">
              <a:lnSpc>
                <a:spcPct val="147600"/>
              </a:lnSpc>
              <a:spcBef>
                <a:spcPts val="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使用三个数组</a:t>
            </a:r>
            <a:r>
              <a:rPr dirty="0" sz="2100" spc="-20">
                <a:solidFill>
                  <a:srgbClr val="2D75B6"/>
                </a:solidFill>
                <a:latin typeface="Arial Unicode MS"/>
                <a:cs typeface="Arial Unicode MS"/>
              </a:rPr>
              <a:t>b1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dirty="0" sz="2100" spc="-20">
                <a:solidFill>
                  <a:srgbClr val="2D75B6"/>
                </a:solidFill>
                <a:latin typeface="Arial Unicode MS"/>
                <a:cs typeface="Arial Unicode MS"/>
              </a:rPr>
              <a:t>b2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dirty="0" sz="2100" spc="-20">
                <a:solidFill>
                  <a:srgbClr val="2D75B6"/>
                </a:solidFill>
                <a:latin typeface="Arial Unicode MS"/>
                <a:cs typeface="Arial Unicode MS"/>
              </a:rPr>
              <a:t>b3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r>
              <a:rPr dirty="0" sz="2100" spc="10">
                <a:solidFill>
                  <a:srgbClr val="2D75B6"/>
                </a:solidFill>
                <a:latin typeface="Arial Unicode MS"/>
                <a:cs typeface="Arial Unicode MS"/>
              </a:rPr>
              <a:t>b1[i][j]</a:t>
            </a:r>
            <a:r>
              <a:rPr dirty="0" sz="2100" spc="1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表示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第</a:t>
            </a:r>
            <a:r>
              <a:rPr dirty="0" sz="2100" spc="-3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i</a:t>
            </a:r>
            <a:r>
              <a:rPr dirty="0" sz="2100" spc="-15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行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是否已经存在</a:t>
            </a:r>
            <a:r>
              <a:rPr dirty="0" sz="2100" spc="-5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j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 类似地</a:t>
            </a:r>
            <a:r>
              <a:rPr dirty="0" sz="2100" spc="-15">
                <a:solidFill>
                  <a:srgbClr val="2D75B6"/>
                </a:solidFill>
                <a:latin typeface="Arial Unicode MS"/>
                <a:cs typeface="Arial Unicode MS"/>
              </a:rPr>
              <a:t>，b2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dirty="0" sz="2100" spc="-20">
                <a:solidFill>
                  <a:srgbClr val="2D75B6"/>
                </a:solidFill>
                <a:latin typeface="Arial Unicode MS"/>
                <a:cs typeface="Arial Unicode MS"/>
              </a:rPr>
              <a:t>b3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分别表示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第</a:t>
            </a:r>
            <a:r>
              <a:rPr dirty="0" sz="2100" spc="-1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i</a:t>
            </a: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列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第</a:t>
            </a:r>
            <a:r>
              <a:rPr dirty="0" sz="2100" spc="-15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i</a:t>
            </a:r>
            <a:r>
              <a:rPr dirty="0" sz="2100" spc="-15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块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是否已经存在</a:t>
            </a:r>
            <a:r>
              <a:rPr dirty="0" sz="2100" spc="-1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j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方案合法，当且仅当新数与现有的</a:t>
            </a:r>
            <a:r>
              <a:rPr dirty="0" sz="2100" spc="-5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20">
                <a:solidFill>
                  <a:srgbClr val="2D75B6"/>
                </a:solidFill>
                <a:latin typeface="Arial Unicode MS"/>
                <a:cs typeface="Arial Unicode MS"/>
              </a:rPr>
              <a:t>b1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dirty="0" sz="2100" spc="-20">
                <a:solidFill>
                  <a:srgbClr val="2D75B6"/>
                </a:solidFill>
                <a:latin typeface="Arial Unicode MS"/>
                <a:cs typeface="Arial Unicode MS"/>
              </a:rPr>
              <a:t>b2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dirty="0" sz="2100" spc="-15">
                <a:solidFill>
                  <a:srgbClr val="2D75B6"/>
                </a:solidFill>
                <a:latin typeface="Arial Unicode MS"/>
                <a:cs typeface="Arial Unicode MS"/>
              </a:rPr>
              <a:t>b3</a:t>
            </a:r>
            <a:r>
              <a:rPr dirty="0" sz="2100" spc="-3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不冲突！</a:t>
            </a:r>
            <a:endParaRPr sz="21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40482" y="663066"/>
            <a:ext cx="34582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 b="0">
                <a:latin typeface="Arial Unicode MS"/>
                <a:cs typeface="Arial Unicode MS"/>
              </a:rPr>
              <a:t>四阶数</a:t>
            </a:r>
            <a:r>
              <a:rPr dirty="0" sz="3000" b="0">
                <a:latin typeface="Arial Unicode MS"/>
                <a:cs typeface="Arial Unicode MS"/>
              </a:rPr>
              <a:t>独：详细分析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58400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细节</a:t>
            </a:r>
            <a:r>
              <a:rPr dirty="0" sz="2100" spc="-11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35">
                <a:solidFill>
                  <a:srgbClr val="EC7C30"/>
                </a:solidFill>
                <a:latin typeface="Arial Unicode MS"/>
                <a:cs typeface="Arial Unicode MS"/>
              </a:rPr>
              <a:t>2：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递归是如何进行的？观察前几步的操作：</a:t>
            </a:r>
            <a:endParaRPr sz="2100">
              <a:latin typeface="Arial Unicode MS"/>
              <a:cs typeface="Arial Unicode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9803" y="2599944"/>
            <a:ext cx="6181344" cy="319125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01968" y="1717548"/>
            <a:ext cx="1955800" cy="368935"/>
          </a:xfrm>
          <a:prstGeom prst="rect">
            <a:avLst/>
          </a:prstGeom>
          <a:solidFill>
            <a:srgbClr val="FAE4D5"/>
          </a:solidFill>
          <a:ln w="9525">
            <a:solidFill>
              <a:srgbClr val="EC7C3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solidFill>
                  <a:srgbClr val="EC7C30"/>
                </a:solidFill>
                <a:latin typeface="Arial Unicode MS"/>
                <a:cs typeface="Arial Unicode MS"/>
              </a:rPr>
              <a:t>请翻至课本</a:t>
            </a:r>
            <a:r>
              <a:rPr dirty="0" sz="1800" spc="-10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1800" spc="-95">
                <a:solidFill>
                  <a:srgbClr val="EC7C30"/>
                </a:solidFill>
                <a:latin typeface="Arial Unicode MS"/>
                <a:cs typeface="Arial Unicode MS"/>
              </a:rPr>
              <a:t>P188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40482" y="663066"/>
            <a:ext cx="34582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 b="0">
                <a:latin typeface="Arial Unicode MS"/>
                <a:cs typeface="Arial Unicode MS"/>
              </a:rPr>
              <a:t>四阶数</a:t>
            </a:r>
            <a:r>
              <a:rPr dirty="0" sz="3000" b="0">
                <a:latin typeface="Arial Unicode MS"/>
                <a:cs typeface="Arial Unicode MS"/>
              </a:rPr>
              <a:t>独：详细分析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6960870" cy="97028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细节</a:t>
            </a:r>
            <a:r>
              <a:rPr dirty="0" sz="2100" spc="-11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35">
                <a:solidFill>
                  <a:srgbClr val="EC7C30"/>
                </a:solidFill>
                <a:latin typeface="Arial Unicode MS"/>
                <a:cs typeface="Arial Unicode MS"/>
              </a:rPr>
              <a:t>3：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为什么函数返回后就能回到上一状态？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如果所有方法枚举完毕，则这条路已经死胡同，需</a:t>
            </a: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要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回溯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！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99" y="4415408"/>
            <a:ext cx="7493000" cy="144335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计算机运行函数时，为每一个子函数都分配了一</a:t>
            </a: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片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栈空间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 marL="12700" marR="5080">
              <a:lnSpc>
                <a:spcPts val="3720"/>
              </a:lnSpc>
              <a:spcBef>
                <a:spcPts val="12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当回溯到上层时，下层的内容会离开栈，从而恢复上层的状态。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注意</a:t>
            </a:r>
            <a:r>
              <a:rPr dirty="0" sz="2100" spc="-2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35">
                <a:solidFill>
                  <a:srgbClr val="2D75B6"/>
                </a:solidFill>
                <a:latin typeface="Arial Unicode MS"/>
                <a:cs typeface="Arial Unicode MS"/>
              </a:rPr>
              <a:t>b</a:t>
            </a:r>
            <a:r>
              <a:rPr dirty="0" sz="2100" spc="-2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是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全局数组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，并不能随着出栈恢复，需</a:t>
            </a: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要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手动清理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！</a:t>
            </a:r>
            <a:endParaRPr sz="2100">
              <a:latin typeface="Arial Unicode MS"/>
              <a:cs typeface="Arial Unicode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29564" y="2669413"/>
          <a:ext cx="940435" cy="172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1385"/>
              </a:tblGrid>
              <a:tr h="3448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300">
                          <a:latin typeface="Arial Unicode MS"/>
                          <a:cs typeface="Arial Unicode MS"/>
                        </a:rPr>
                        <a:t>…</a:t>
                      </a:r>
                      <a:endParaRPr sz="13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300" spc="-30" b="1">
                          <a:latin typeface="Heiti SC"/>
                          <a:cs typeface="Heiti SC"/>
                        </a:rPr>
                        <a:t>b[..][..]=1</a:t>
                      </a:r>
                      <a:endParaRPr sz="1300">
                        <a:latin typeface="Heiti SC"/>
                        <a:cs typeface="Heiti SC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300" spc="-30">
                          <a:latin typeface="Arial Unicode MS"/>
                          <a:cs typeface="Arial Unicode MS"/>
                        </a:rPr>
                        <a:t>dfs(x+1)</a:t>
                      </a:r>
                      <a:endParaRPr sz="13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300" spc="-30" b="1">
                          <a:latin typeface="Heiti SC"/>
                          <a:cs typeface="Heiti SC"/>
                        </a:rPr>
                        <a:t>b[..][..]=0</a:t>
                      </a:r>
                      <a:endParaRPr sz="1300">
                        <a:latin typeface="Heiti SC"/>
                        <a:cs typeface="Heiti SC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300">
                          <a:latin typeface="Arial Unicode MS"/>
                          <a:cs typeface="Arial Unicode MS"/>
                        </a:rPr>
                        <a:t>…</a:t>
                      </a:r>
                      <a:endParaRPr sz="13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976748" y="2885567"/>
          <a:ext cx="734695" cy="1298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/>
              </a:tblGrid>
              <a:tr h="43307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300" spc="-45">
                          <a:latin typeface="Arial Unicode MS"/>
                          <a:cs typeface="Arial Unicode MS"/>
                        </a:rPr>
                        <a:t>dfs(x)</a:t>
                      </a:r>
                      <a:endParaRPr sz="13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2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229603" y="2885567"/>
          <a:ext cx="734695" cy="1298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/>
              </a:tblGrid>
              <a:tr h="43307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300" spc="-45">
                          <a:latin typeface="Arial Unicode MS"/>
                          <a:cs typeface="Arial Unicode MS"/>
                        </a:rPr>
                        <a:t>dfs(x)</a:t>
                      </a:r>
                      <a:endParaRPr sz="13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2434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300" spc="-30">
                          <a:latin typeface="Arial Unicode MS"/>
                          <a:cs typeface="Arial Unicode MS"/>
                        </a:rPr>
                        <a:t>dfs(x+1)</a:t>
                      </a:r>
                      <a:endParaRPr sz="13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532116" y="2885567"/>
          <a:ext cx="734695" cy="1298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/>
              </a:tblGrid>
              <a:tr h="43307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300" spc="-45">
                          <a:latin typeface="Arial Unicode MS"/>
                          <a:cs typeface="Arial Unicode MS"/>
                        </a:rPr>
                        <a:t>dfs(x)</a:t>
                      </a:r>
                      <a:endParaRPr sz="13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2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5790946" y="3381502"/>
            <a:ext cx="357505" cy="244475"/>
            <a:chOff x="5790946" y="3381502"/>
            <a:chExt cx="357505" cy="244475"/>
          </a:xfrm>
        </p:grpSpPr>
        <p:sp>
          <p:nvSpPr>
            <p:cNvPr id="15" name="object 15"/>
            <p:cNvSpPr/>
            <p:nvPr/>
          </p:nvSpPr>
          <p:spPr>
            <a:xfrm>
              <a:off x="5797296" y="3387852"/>
              <a:ext cx="344805" cy="231775"/>
            </a:xfrm>
            <a:custGeom>
              <a:avLst/>
              <a:gdLst/>
              <a:ahLst/>
              <a:cxnLst/>
              <a:rect l="l" t="t" r="r" b="b"/>
              <a:pathLst>
                <a:path w="344804" h="231775">
                  <a:moveTo>
                    <a:pt x="228600" y="0"/>
                  </a:moveTo>
                  <a:lnTo>
                    <a:pt x="228600" y="57912"/>
                  </a:lnTo>
                  <a:lnTo>
                    <a:pt x="0" y="57912"/>
                  </a:lnTo>
                  <a:lnTo>
                    <a:pt x="0" y="173736"/>
                  </a:lnTo>
                  <a:lnTo>
                    <a:pt x="228600" y="173736"/>
                  </a:lnTo>
                  <a:lnTo>
                    <a:pt x="228600" y="231648"/>
                  </a:lnTo>
                  <a:lnTo>
                    <a:pt x="344424" y="11582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97296" y="3387852"/>
              <a:ext cx="344805" cy="231775"/>
            </a:xfrm>
            <a:custGeom>
              <a:avLst/>
              <a:gdLst/>
              <a:ahLst/>
              <a:cxnLst/>
              <a:rect l="l" t="t" r="r" b="b"/>
              <a:pathLst>
                <a:path w="344804" h="231775">
                  <a:moveTo>
                    <a:pt x="0" y="57912"/>
                  </a:moveTo>
                  <a:lnTo>
                    <a:pt x="228600" y="57912"/>
                  </a:lnTo>
                  <a:lnTo>
                    <a:pt x="228600" y="0"/>
                  </a:lnTo>
                  <a:lnTo>
                    <a:pt x="344424" y="115824"/>
                  </a:lnTo>
                  <a:lnTo>
                    <a:pt x="228600" y="231648"/>
                  </a:lnTo>
                  <a:lnTo>
                    <a:pt x="228600" y="173736"/>
                  </a:lnTo>
                  <a:lnTo>
                    <a:pt x="0" y="173736"/>
                  </a:lnTo>
                  <a:lnTo>
                    <a:pt x="0" y="579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7069581" y="3381502"/>
            <a:ext cx="355600" cy="244475"/>
            <a:chOff x="7069581" y="3381502"/>
            <a:chExt cx="355600" cy="244475"/>
          </a:xfrm>
        </p:grpSpPr>
        <p:sp>
          <p:nvSpPr>
            <p:cNvPr id="18" name="object 18"/>
            <p:cNvSpPr/>
            <p:nvPr/>
          </p:nvSpPr>
          <p:spPr>
            <a:xfrm>
              <a:off x="7075931" y="3387852"/>
              <a:ext cx="342900" cy="231775"/>
            </a:xfrm>
            <a:custGeom>
              <a:avLst/>
              <a:gdLst/>
              <a:ahLst/>
              <a:cxnLst/>
              <a:rect l="l" t="t" r="r" b="b"/>
              <a:pathLst>
                <a:path w="342900" h="231775">
                  <a:moveTo>
                    <a:pt x="227075" y="0"/>
                  </a:moveTo>
                  <a:lnTo>
                    <a:pt x="227075" y="57912"/>
                  </a:lnTo>
                  <a:lnTo>
                    <a:pt x="0" y="57912"/>
                  </a:lnTo>
                  <a:lnTo>
                    <a:pt x="0" y="173736"/>
                  </a:lnTo>
                  <a:lnTo>
                    <a:pt x="227075" y="173736"/>
                  </a:lnTo>
                  <a:lnTo>
                    <a:pt x="227075" y="231648"/>
                  </a:lnTo>
                  <a:lnTo>
                    <a:pt x="342900" y="115824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075931" y="3387852"/>
              <a:ext cx="342900" cy="231775"/>
            </a:xfrm>
            <a:custGeom>
              <a:avLst/>
              <a:gdLst/>
              <a:ahLst/>
              <a:cxnLst/>
              <a:rect l="l" t="t" r="r" b="b"/>
              <a:pathLst>
                <a:path w="342900" h="231775">
                  <a:moveTo>
                    <a:pt x="0" y="57912"/>
                  </a:moveTo>
                  <a:lnTo>
                    <a:pt x="227075" y="57912"/>
                  </a:lnTo>
                  <a:lnTo>
                    <a:pt x="227075" y="0"/>
                  </a:lnTo>
                  <a:lnTo>
                    <a:pt x="342900" y="115824"/>
                  </a:lnTo>
                  <a:lnTo>
                    <a:pt x="227075" y="231648"/>
                  </a:lnTo>
                  <a:lnTo>
                    <a:pt x="227075" y="173736"/>
                  </a:lnTo>
                  <a:lnTo>
                    <a:pt x="0" y="173736"/>
                  </a:lnTo>
                  <a:lnTo>
                    <a:pt x="0" y="57912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1576" y="2474976"/>
            <a:ext cx="2839212" cy="18242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3363" y="663066"/>
            <a:ext cx="15557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四阶数独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7760970" cy="1610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178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引入递归法后，需要枚举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状态数量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级别，相对于枚举排列并没有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实质性的提升。因为都是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指数级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（每次选择都有</a:t>
            </a:r>
            <a:r>
              <a:rPr dirty="0" sz="2100" spc="-1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4</a:t>
            </a:r>
            <a:r>
              <a:rPr dirty="0" sz="2100" spc="-1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个）。</a:t>
            </a:r>
            <a:endParaRPr sz="2100">
              <a:latin typeface="Arial Unicode MS"/>
              <a:cs typeface="Arial Unicode MS"/>
            </a:endParaRPr>
          </a:p>
          <a:p>
            <a:pPr marL="12700" marR="5080">
              <a:lnSpc>
                <a:spcPts val="3720"/>
              </a:lnSpc>
              <a:spcBef>
                <a:spcPts val="12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但是由于删除了大量无需计算的状态，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运行时间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会有明显的提升。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回溯法的基本模板如下：</a:t>
            </a:r>
            <a:endParaRPr sz="2100">
              <a:latin typeface="Arial Unicode MS"/>
              <a:cs typeface="Arial Unicode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6089" y="3613213"/>
            <a:ext cx="5788660" cy="2687320"/>
            <a:chOff x="716089" y="3613213"/>
            <a:chExt cx="5788660" cy="2687320"/>
          </a:xfrm>
        </p:grpSpPr>
        <p:sp>
          <p:nvSpPr>
            <p:cNvPr id="10" name="object 10"/>
            <p:cNvSpPr/>
            <p:nvPr/>
          </p:nvSpPr>
          <p:spPr>
            <a:xfrm>
              <a:off x="720851" y="3617976"/>
              <a:ext cx="5779135" cy="2677795"/>
            </a:xfrm>
            <a:custGeom>
              <a:avLst/>
              <a:gdLst/>
              <a:ahLst/>
              <a:cxnLst/>
              <a:rect l="l" t="t" r="r" b="b"/>
              <a:pathLst>
                <a:path w="5779135" h="2677795">
                  <a:moveTo>
                    <a:pt x="5779008" y="0"/>
                  </a:moveTo>
                  <a:lnTo>
                    <a:pt x="0" y="0"/>
                  </a:lnTo>
                  <a:lnTo>
                    <a:pt x="0" y="2677668"/>
                  </a:lnTo>
                  <a:lnTo>
                    <a:pt x="5779008" y="2677668"/>
                  </a:lnTo>
                  <a:lnTo>
                    <a:pt x="5779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0851" y="3617976"/>
              <a:ext cx="5779135" cy="2677795"/>
            </a:xfrm>
            <a:custGeom>
              <a:avLst/>
              <a:gdLst/>
              <a:ahLst/>
              <a:cxnLst/>
              <a:rect l="l" t="t" r="r" b="b"/>
              <a:pathLst>
                <a:path w="5779135" h="2677795">
                  <a:moveTo>
                    <a:pt x="0" y="2677668"/>
                  </a:moveTo>
                  <a:lnTo>
                    <a:pt x="5779008" y="2677668"/>
                  </a:lnTo>
                  <a:lnTo>
                    <a:pt x="5779008" y="0"/>
                  </a:lnTo>
                  <a:lnTo>
                    <a:pt x="0" y="0"/>
                  </a:lnTo>
                  <a:lnTo>
                    <a:pt x="0" y="2677668"/>
                  </a:lnTo>
                  <a:close/>
                </a:path>
              </a:pathLst>
            </a:custGeom>
            <a:ln w="952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99591" y="3639388"/>
            <a:ext cx="5046345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75">
                <a:solidFill>
                  <a:srgbClr val="0000FF"/>
                </a:solidFill>
                <a:latin typeface="Monaco"/>
                <a:cs typeface="Monaco"/>
              </a:rPr>
              <a:t>void</a:t>
            </a:r>
            <a:r>
              <a:rPr dirty="0" sz="1400" spc="-45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dirty="0" sz="1400" spc="-80">
                <a:solidFill>
                  <a:srgbClr val="795E25"/>
                </a:solidFill>
                <a:latin typeface="Monaco"/>
                <a:cs typeface="Monaco"/>
              </a:rPr>
              <a:t>dfs</a:t>
            </a:r>
            <a:r>
              <a:rPr dirty="0" sz="1400" spc="-80">
                <a:latin typeface="Monaco"/>
                <a:cs typeface="Monaco"/>
              </a:rPr>
              <a:t>(</a:t>
            </a:r>
            <a:r>
              <a:rPr dirty="0" sz="1400" spc="-80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dirty="0" sz="1400" spc="-25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dirty="0" sz="1400" spc="-75">
                <a:solidFill>
                  <a:srgbClr val="000F80"/>
                </a:solidFill>
                <a:latin typeface="Monaco"/>
                <a:cs typeface="Monaco"/>
              </a:rPr>
              <a:t>k</a:t>
            </a:r>
            <a:r>
              <a:rPr dirty="0" sz="1400" spc="-75">
                <a:latin typeface="Monaco"/>
                <a:cs typeface="Monaco"/>
              </a:rPr>
              <a:t>) </a:t>
            </a:r>
            <a:r>
              <a:rPr dirty="0" sz="1400" spc="-70">
                <a:latin typeface="Monaco"/>
                <a:cs typeface="Monaco"/>
              </a:rPr>
              <a:t>{</a:t>
            </a:r>
            <a:r>
              <a:rPr dirty="0" sz="1400" spc="-60">
                <a:latin typeface="Monaco"/>
                <a:cs typeface="Monaco"/>
              </a:rPr>
              <a:t> </a:t>
            </a:r>
            <a:r>
              <a:rPr dirty="0" sz="1400" spc="-75">
                <a:solidFill>
                  <a:srgbClr val="008000"/>
                </a:solidFill>
                <a:latin typeface="Monaco"/>
                <a:cs typeface="Monaco"/>
              </a:rPr>
              <a:t>// </a:t>
            </a:r>
            <a:r>
              <a:rPr dirty="0" sz="1400" spc="-80">
                <a:solidFill>
                  <a:srgbClr val="008000"/>
                </a:solidFill>
                <a:latin typeface="Monaco"/>
                <a:cs typeface="Monaco"/>
              </a:rPr>
              <a:t>k</a:t>
            </a:r>
            <a:r>
              <a:rPr dirty="0" sz="1400" spc="5">
                <a:solidFill>
                  <a:srgbClr val="008000"/>
                </a:solidFill>
                <a:latin typeface="Arial Unicode MS"/>
                <a:cs typeface="Arial Unicode MS"/>
              </a:rPr>
              <a:t>代表递归层数，或者说要填第</a:t>
            </a:r>
            <a:r>
              <a:rPr dirty="0" sz="1400" spc="-10">
                <a:solidFill>
                  <a:srgbClr val="008000"/>
                </a:solidFill>
                <a:latin typeface="Arial Unicode MS"/>
                <a:cs typeface="Arial Unicode MS"/>
              </a:rPr>
              <a:t>几</a:t>
            </a:r>
            <a:r>
              <a:rPr dirty="0" sz="1400" spc="5">
                <a:solidFill>
                  <a:srgbClr val="008000"/>
                </a:solidFill>
                <a:latin typeface="Arial Unicode MS"/>
                <a:cs typeface="Arial Unicode MS"/>
              </a:rPr>
              <a:t>个空</a:t>
            </a:r>
            <a:endParaRPr sz="1400">
              <a:latin typeface="Arial Unicode MS"/>
              <a:cs typeface="Arial Unicode MS"/>
            </a:endParaRPr>
          </a:p>
          <a:p>
            <a:pPr marL="405765">
              <a:lnSpc>
                <a:spcPct val="100000"/>
              </a:lnSpc>
              <a:spcBef>
                <a:spcPts val="5"/>
              </a:spcBef>
            </a:pPr>
            <a:r>
              <a:rPr dirty="0" sz="1400" spc="-75">
                <a:solidFill>
                  <a:srgbClr val="AE00DB"/>
                </a:solidFill>
                <a:latin typeface="Monaco"/>
                <a:cs typeface="Monaco"/>
              </a:rPr>
              <a:t>if</a:t>
            </a:r>
            <a:r>
              <a:rPr dirty="0" sz="1400" spc="-80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dirty="0" sz="1400" spc="-75">
                <a:latin typeface="Monaco"/>
                <a:cs typeface="Monaco"/>
              </a:rPr>
              <a:t>(</a:t>
            </a:r>
            <a:r>
              <a:rPr dirty="0" sz="1400">
                <a:latin typeface="Arial Unicode MS"/>
                <a:cs typeface="Arial Unicode MS"/>
              </a:rPr>
              <a:t>所有空已经填完了</a:t>
            </a:r>
            <a:r>
              <a:rPr dirty="0" sz="1400" spc="-70">
                <a:latin typeface="Monaco"/>
                <a:cs typeface="Monaco"/>
              </a:rPr>
              <a:t>)</a:t>
            </a:r>
            <a:r>
              <a:rPr dirty="0" sz="1400" spc="-110">
                <a:latin typeface="Monaco"/>
                <a:cs typeface="Monaco"/>
              </a:rPr>
              <a:t> </a:t>
            </a:r>
            <a:r>
              <a:rPr dirty="0" sz="1400" spc="-70">
                <a:latin typeface="Monaco"/>
                <a:cs typeface="Monaco"/>
              </a:rPr>
              <a:t>{</a:t>
            </a:r>
            <a:endParaRPr sz="1400">
              <a:latin typeface="Monaco"/>
              <a:cs typeface="Monac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6230" y="4066794"/>
            <a:ext cx="1828164" cy="45465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270">
              <a:lnSpc>
                <a:spcPct val="100699"/>
              </a:lnSpc>
              <a:spcBef>
                <a:spcPts val="90"/>
              </a:spcBef>
            </a:pPr>
            <a:r>
              <a:rPr dirty="0" sz="1400">
                <a:latin typeface="Arial Unicode MS"/>
                <a:cs typeface="Arial Unicode MS"/>
              </a:rPr>
              <a:t>判断最优解</a:t>
            </a:r>
            <a:r>
              <a:rPr dirty="0" sz="1400" spc="-75">
                <a:latin typeface="Monaco"/>
                <a:cs typeface="Monaco"/>
              </a:rPr>
              <a:t>/</a:t>
            </a:r>
            <a:r>
              <a:rPr dirty="0" sz="1400">
                <a:latin typeface="Arial Unicode MS"/>
                <a:cs typeface="Arial Unicode MS"/>
              </a:rPr>
              <a:t>记录答案</a:t>
            </a:r>
            <a:r>
              <a:rPr dirty="0" sz="1400" spc="-70">
                <a:latin typeface="Monaco"/>
                <a:cs typeface="Monaco"/>
              </a:rPr>
              <a:t>;  </a:t>
            </a:r>
            <a:r>
              <a:rPr dirty="0" sz="1400" spc="-70">
                <a:solidFill>
                  <a:srgbClr val="AE00DB"/>
                </a:solidFill>
                <a:latin typeface="Monaco"/>
                <a:cs typeface="Monaco"/>
              </a:rPr>
              <a:t>return</a:t>
            </a:r>
            <a:r>
              <a:rPr dirty="0" sz="1400" spc="-70">
                <a:latin typeface="Monaco"/>
                <a:cs typeface="Monaco"/>
              </a:rPr>
              <a:t>;</a:t>
            </a:r>
            <a:endParaRPr sz="1400">
              <a:latin typeface="Monaco"/>
              <a:cs typeface="Monac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3088" y="4495038"/>
            <a:ext cx="3049905" cy="1520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dirty="0" sz="1400" spc="-70">
                <a:latin typeface="Monaco"/>
                <a:cs typeface="Monaco"/>
              </a:rPr>
              <a:t>}</a:t>
            </a:r>
            <a:endParaRPr sz="1400">
              <a:latin typeface="Monaco"/>
              <a:cs typeface="Monaco"/>
            </a:endParaRPr>
          </a:p>
          <a:p>
            <a:pPr marL="12700">
              <a:lnSpc>
                <a:spcPts val="1675"/>
              </a:lnSpc>
            </a:pPr>
            <a:r>
              <a:rPr dirty="0" sz="1400" spc="-75">
                <a:solidFill>
                  <a:srgbClr val="AE00DB"/>
                </a:solidFill>
                <a:latin typeface="Monaco"/>
                <a:cs typeface="Monaco"/>
              </a:rPr>
              <a:t>for </a:t>
            </a:r>
            <a:r>
              <a:rPr dirty="0" sz="1400" spc="-75">
                <a:latin typeface="Monaco"/>
                <a:cs typeface="Monaco"/>
              </a:rPr>
              <a:t>(</a:t>
            </a:r>
            <a:r>
              <a:rPr dirty="0" sz="1400">
                <a:latin typeface="Arial Unicode MS"/>
                <a:cs typeface="Arial Unicode MS"/>
              </a:rPr>
              <a:t>枚举这个空能填的选项</a:t>
            </a:r>
            <a:r>
              <a:rPr dirty="0" sz="1400" spc="-70">
                <a:latin typeface="Monaco"/>
                <a:cs typeface="Monaco"/>
              </a:rPr>
              <a:t>)</a:t>
            </a:r>
            <a:endParaRPr sz="1400">
              <a:latin typeface="Monaco"/>
              <a:cs typeface="Monaco"/>
            </a:endParaRPr>
          </a:p>
          <a:p>
            <a:pPr marL="407034">
              <a:lnSpc>
                <a:spcPct val="100000"/>
              </a:lnSpc>
              <a:spcBef>
                <a:spcPts val="5"/>
              </a:spcBef>
            </a:pPr>
            <a:r>
              <a:rPr dirty="0" sz="1400" spc="-75">
                <a:solidFill>
                  <a:srgbClr val="AE00DB"/>
                </a:solidFill>
                <a:latin typeface="Monaco"/>
                <a:cs typeface="Monaco"/>
              </a:rPr>
              <a:t>if</a:t>
            </a:r>
            <a:r>
              <a:rPr dirty="0" sz="1400" spc="-100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dirty="0" sz="1400" spc="-80">
                <a:latin typeface="Monaco"/>
                <a:cs typeface="Monaco"/>
              </a:rPr>
              <a:t>(</a:t>
            </a:r>
            <a:r>
              <a:rPr dirty="0" sz="1400">
                <a:latin typeface="Arial Unicode MS"/>
                <a:cs typeface="Arial Unicode MS"/>
              </a:rPr>
              <a:t>这个选项是合法</a:t>
            </a:r>
            <a:r>
              <a:rPr dirty="0" sz="1400" spc="5">
                <a:latin typeface="Arial Unicode MS"/>
                <a:cs typeface="Arial Unicode MS"/>
              </a:rPr>
              <a:t>的</a:t>
            </a:r>
            <a:r>
              <a:rPr dirty="0" sz="1400" spc="-70">
                <a:latin typeface="Monaco"/>
                <a:cs typeface="Monaco"/>
              </a:rPr>
              <a:t>)</a:t>
            </a:r>
            <a:r>
              <a:rPr dirty="0" sz="1400" spc="-110">
                <a:latin typeface="Monaco"/>
                <a:cs typeface="Monaco"/>
              </a:rPr>
              <a:t> </a:t>
            </a:r>
            <a:r>
              <a:rPr dirty="0" sz="1400" spc="-70">
                <a:latin typeface="Monaco"/>
                <a:cs typeface="Monaco"/>
              </a:rPr>
              <a:t>{</a:t>
            </a:r>
            <a:endParaRPr sz="1400">
              <a:latin typeface="Monaco"/>
              <a:cs typeface="Monaco"/>
            </a:endParaRPr>
          </a:p>
          <a:p>
            <a:pPr marL="800100" marR="5080">
              <a:lnSpc>
                <a:spcPts val="1689"/>
              </a:lnSpc>
              <a:spcBef>
                <a:spcPts val="45"/>
              </a:spcBef>
            </a:pPr>
            <a:r>
              <a:rPr dirty="0" sz="1400">
                <a:latin typeface="Arial Unicode MS"/>
                <a:cs typeface="Arial Unicode MS"/>
              </a:rPr>
              <a:t>记录下这个空（保存现</a:t>
            </a:r>
            <a:r>
              <a:rPr dirty="0" sz="1400" spc="-15">
                <a:latin typeface="Arial Unicode MS"/>
                <a:cs typeface="Arial Unicode MS"/>
              </a:rPr>
              <a:t>场</a:t>
            </a:r>
            <a:r>
              <a:rPr dirty="0" sz="1400">
                <a:latin typeface="Arial Unicode MS"/>
                <a:cs typeface="Arial Unicode MS"/>
              </a:rPr>
              <a:t>）</a:t>
            </a:r>
            <a:r>
              <a:rPr dirty="0" sz="1400" spc="-70">
                <a:latin typeface="Monaco"/>
                <a:cs typeface="Monaco"/>
              </a:rPr>
              <a:t>;  </a:t>
            </a:r>
            <a:r>
              <a:rPr dirty="0" sz="1400" spc="-70">
                <a:solidFill>
                  <a:srgbClr val="795E25"/>
                </a:solidFill>
                <a:latin typeface="Monaco"/>
                <a:cs typeface="Monaco"/>
              </a:rPr>
              <a:t>dfs</a:t>
            </a:r>
            <a:r>
              <a:rPr dirty="0" sz="1400" spc="-70">
                <a:latin typeface="Monaco"/>
                <a:cs typeface="Monaco"/>
              </a:rPr>
              <a:t>(k</a:t>
            </a:r>
            <a:r>
              <a:rPr dirty="0" sz="1400" spc="-75">
                <a:latin typeface="Monaco"/>
                <a:cs typeface="Monaco"/>
              </a:rPr>
              <a:t> </a:t>
            </a:r>
            <a:r>
              <a:rPr dirty="0" sz="1400" spc="-70">
                <a:latin typeface="Monaco"/>
                <a:cs typeface="Monaco"/>
              </a:rPr>
              <a:t>+ </a:t>
            </a:r>
            <a:r>
              <a:rPr dirty="0" sz="1400" spc="-6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400" spc="-60">
                <a:latin typeface="Monaco"/>
                <a:cs typeface="Monaco"/>
              </a:rPr>
              <a:t>);</a:t>
            </a:r>
            <a:endParaRPr sz="1400">
              <a:latin typeface="Monaco"/>
              <a:cs typeface="Monaco"/>
            </a:endParaRPr>
          </a:p>
          <a:p>
            <a:pPr marL="800100">
              <a:lnSpc>
                <a:spcPts val="1610"/>
              </a:lnSpc>
            </a:pPr>
            <a:r>
              <a:rPr dirty="0" sz="1400">
                <a:latin typeface="Arial Unicode MS"/>
                <a:cs typeface="Arial Unicode MS"/>
              </a:rPr>
              <a:t>取消这个空（恢复现场</a:t>
            </a:r>
            <a:r>
              <a:rPr dirty="0" sz="1400" spc="-10">
                <a:latin typeface="Arial Unicode MS"/>
                <a:cs typeface="Arial Unicode MS"/>
              </a:rPr>
              <a:t>）</a:t>
            </a:r>
            <a:r>
              <a:rPr dirty="0" sz="1400" spc="-70">
                <a:latin typeface="Monaco"/>
                <a:cs typeface="Monaco"/>
              </a:rPr>
              <a:t>;</a:t>
            </a:r>
            <a:endParaRPr sz="1400">
              <a:latin typeface="Monaco"/>
              <a:cs typeface="Monaco"/>
            </a:endParaRPr>
          </a:p>
          <a:p>
            <a:pPr marL="405765">
              <a:lnSpc>
                <a:spcPct val="100000"/>
              </a:lnSpc>
              <a:spcBef>
                <a:spcPts val="15"/>
              </a:spcBef>
            </a:pPr>
            <a:r>
              <a:rPr dirty="0" sz="1400" spc="-70">
                <a:latin typeface="Monaco"/>
                <a:cs typeface="Monaco"/>
              </a:rPr>
              <a:t>}</a:t>
            </a:r>
            <a:endParaRPr sz="1400">
              <a:latin typeface="Monaco"/>
              <a:cs typeface="Monac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9591" y="5988811"/>
            <a:ext cx="1238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0">
                <a:latin typeface="Monaco"/>
                <a:cs typeface="Monaco"/>
              </a:rPr>
              <a:t>}</a:t>
            </a:r>
            <a:endParaRPr sz="1400">
              <a:latin typeface="Monaco"/>
              <a:cs typeface="Monac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85766" y="4132834"/>
            <a:ext cx="4276090" cy="1181735"/>
            <a:chOff x="4485766" y="4132834"/>
            <a:chExt cx="4276090" cy="1181735"/>
          </a:xfrm>
        </p:grpSpPr>
        <p:sp>
          <p:nvSpPr>
            <p:cNvPr id="17" name="object 17"/>
            <p:cNvSpPr/>
            <p:nvPr/>
          </p:nvSpPr>
          <p:spPr>
            <a:xfrm>
              <a:off x="4492116" y="4139184"/>
              <a:ext cx="4263390" cy="1169035"/>
            </a:xfrm>
            <a:custGeom>
              <a:avLst/>
              <a:gdLst/>
              <a:ahLst/>
              <a:cxnLst/>
              <a:rect l="l" t="t" r="r" b="b"/>
              <a:pathLst>
                <a:path w="4263390" h="1169035">
                  <a:moveTo>
                    <a:pt x="4068444" y="0"/>
                  </a:moveTo>
                  <a:lnTo>
                    <a:pt x="881253" y="0"/>
                  </a:lnTo>
                  <a:lnTo>
                    <a:pt x="836591" y="5146"/>
                  </a:lnTo>
                  <a:lnTo>
                    <a:pt x="795588" y="19806"/>
                  </a:lnTo>
                  <a:lnTo>
                    <a:pt x="759415" y="42807"/>
                  </a:lnTo>
                  <a:lnTo>
                    <a:pt x="729242" y="72980"/>
                  </a:lnTo>
                  <a:lnTo>
                    <a:pt x="706241" y="109153"/>
                  </a:lnTo>
                  <a:lnTo>
                    <a:pt x="691581" y="150156"/>
                  </a:lnTo>
                  <a:lnTo>
                    <a:pt x="686435" y="194818"/>
                  </a:lnTo>
                  <a:lnTo>
                    <a:pt x="0" y="198755"/>
                  </a:lnTo>
                  <a:lnTo>
                    <a:pt x="686435" y="487045"/>
                  </a:lnTo>
                  <a:lnTo>
                    <a:pt x="686435" y="974090"/>
                  </a:lnTo>
                  <a:lnTo>
                    <a:pt x="691581" y="1018751"/>
                  </a:lnTo>
                  <a:lnTo>
                    <a:pt x="706241" y="1059754"/>
                  </a:lnTo>
                  <a:lnTo>
                    <a:pt x="729242" y="1095927"/>
                  </a:lnTo>
                  <a:lnTo>
                    <a:pt x="759415" y="1126100"/>
                  </a:lnTo>
                  <a:lnTo>
                    <a:pt x="795588" y="1149101"/>
                  </a:lnTo>
                  <a:lnTo>
                    <a:pt x="836591" y="1163761"/>
                  </a:lnTo>
                  <a:lnTo>
                    <a:pt x="881253" y="1168908"/>
                  </a:lnTo>
                  <a:lnTo>
                    <a:pt x="4068444" y="1168908"/>
                  </a:lnTo>
                  <a:lnTo>
                    <a:pt x="4113106" y="1163761"/>
                  </a:lnTo>
                  <a:lnTo>
                    <a:pt x="4154109" y="1149101"/>
                  </a:lnTo>
                  <a:lnTo>
                    <a:pt x="4190282" y="1126100"/>
                  </a:lnTo>
                  <a:lnTo>
                    <a:pt x="4220455" y="1095927"/>
                  </a:lnTo>
                  <a:lnTo>
                    <a:pt x="4243456" y="1059754"/>
                  </a:lnTo>
                  <a:lnTo>
                    <a:pt x="4258116" y="1018751"/>
                  </a:lnTo>
                  <a:lnTo>
                    <a:pt x="4263263" y="974090"/>
                  </a:lnTo>
                  <a:lnTo>
                    <a:pt x="4263263" y="194818"/>
                  </a:lnTo>
                  <a:lnTo>
                    <a:pt x="4258116" y="150156"/>
                  </a:lnTo>
                  <a:lnTo>
                    <a:pt x="4243456" y="109153"/>
                  </a:lnTo>
                  <a:lnTo>
                    <a:pt x="4220455" y="72980"/>
                  </a:lnTo>
                  <a:lnTo>
                    <a:pt x="4190282" y="42807"/>
                  </a:lnTo>
                  <a:lnTo>
                    <a:pt x="4154109" y="19806"/>
                  </a:lnTo>
                  <a:lnTo>
                    <a:pt x="4113106" y="5146"/>
                  </a:lnTo>
                  <a:lnTo>
                    <a:pt x="406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92116" y="4139184"/>
              <a:ext cx="4263390" cy="1169035"/>
            </a:xfrm>
            <a:custGeom>
              <a:avLst/>
              <a:gdLst/>
              <a:ahLst/>
              <a:cxnLst/>
              <a:rect l="l" t="t" r="r" b="b"/>
              <a:pathLst>
                <a:path w="4263390" h="1169035">
                  <a:moveTo>
                    <a:pt x="686435" y="194818"/>
                  </a:moveTo>
                  <a:lnTo>
                    <a:pt x="691581" y="150156"/>
                  </a:lnTo>
                  <a:lnTo>
                    <a:pt x="706241" y="109153"/>
                  </a:lnTo>
                  <a:lnTo>
                    <a:pt x="729242" y="72980"/>
                  </a:lnTo>
                  <a:lnTo>
                    <a:pt x="759415" y="42807"/>
                  </a:lnTo>
                  <a:lnTo>
                    <a:pt x="795588" y="19806"/>
                  </a:lnTo>
                  <a:lnTo>
                    <a:pt x="836591" y="5146"/>
                  </a:lnTo>
                  <a:lnTo>
                    <a:pt x="881253" y="0"/>
                  </a:lnTo>
                  <a:lnTo>
                    <a:pt x="1282573" y="0"/>
                  </a:lnTo>
                  <a:lnTo>
                    <a:pt x="2176780" y="0"/>
                  </a:lnTo>
                  <a:lnTo>
                    <a:pt x="4068444" y="0"/>
                  </a:lnTo>
                  <a:lnTo>
                    <a:pt x="4113106" y="5146"/>
                  </a:lnTo>
                  <a:lnTo>
                    <a:pt x="4154109" y="19806"/>
                  </a:lnTo>
                  <a:lnTo>
                    <a:pt x="4190282" y="42807"/>
                  </a:lnTo>
                  <a:lnTo>
                    <a:pt x="4220455" y="72980"/>
                  </a:lnTo>
                  <a:lnTo>
                    <a:pt x="4243456" y="109153"/>
                  </a:lnTo>
                  <a:lnTo>
                    <a:pt x="4258116" y="150156"/>
                  </a:lnTo>
                  <a:lnTo>
                    <a:pt x="4263263" y="194818"/>
                  </a:lnTo>
                  <a:lnTo>
                    <a:pt x="4263263" y="487045"/>
                  </a:lnTo>
                  <a:lnTo>
                    <a:pt x="4263263" y="974090"/>
                  </a:lnTo>
                  <a:lnTo>
                    <a:pt x="4258116" y="1018751"/>
                  </a:lnTo>
                  <a:lnTo>
                    <a:pt x="4243456" y="1059754"/>
                  </a:lnTo>
                  <a:lnTo>
                    <a:pt x="4220455" y="1095927"/>
                  </a:lnTo>
                  <a:lnTo>
                    <a:pt x="4190282" y="1126100"/>
                  </a:lnTo>
                  <a:lnTo>
                    <a:pt x="4154109" y="1149101"/>
                  </a:lnTo>
                  <a:lnTo>
                    <a:pt x="4113106" y="1163761"/>
                  </a:lnTo>
                  <a:lnTo>
                    <a:pt x="4068444" y="1168908"/>
                  </a:lnTo>
                  <a:lnTo>
                    <a:pt x="2176780" y="1168908"/>
                  </a:lnTo>
                  <a:lnTo>
                    <a:pt x="1282573" y="1168908"/>
                  </a:lnTo>
                  <a:lnTo>
                    <a:pt x="881253" y="1168908"/>
                  </a:lnTo>
                  <a:lnTo>
                    <a:pt x="836591" y="1163761"/>
                  </a:lnTo>
                  <a:lnTo>
                    <a:pt x="795588" y="1149101"/>
                  </a:lnTo>
                  <a:lnTo>
                    <a:pt x="759415" y="1126100"/>
                  </a:lnTo>
                  <a:lnTo>
                    <a:pt x="729242" y="1095927"/>
                  </a:lnTo>
                  <a:lnTo>
                    <a:pt x="706241" y="1059754"/>
                  </a:lnTo>
                  <a:lnTo>
                    <a:pt x="691581" y="1018751"/>
                  </a:lnTo>
                  <a:lnTo>
                    <a:pt x="686435" y="974090"/>
                  </a:lnTo>
                  <a:lnTo>
                    <a:pt x="686435" y="487045"/>
                  </a:lnTo>
                  <a:lnTo>
                    <a:pt x="0" y="198755"/>
                  </a:lnTo>
                  <a:lnTo>
                    <a:pt x="686435" y="194818"/>
                  </a:lnTo>
                  <a:close/>
                </a:path>
              </a:pathLst>
            </a:custGeom>
            <a:ln w="127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314569" y="4210634"/>
            <a:ext cx="326961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2D75B6"/>
                </a:solidFill>
                <a:latin typeface="Arial Unicode MS"/>
                <a:cs typeface="Arial Unicode MS"/>
              </a:rPr>
              <a:t>算法竞赛中，如果无法找</a:t>
            </a: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到</a:t>
            </a:r>
            <a:r>
              <a:rPr dirty="0" sz="1600" spc="-5">
                <a:solidFill>
                  <a:srgbClr val="EC7C30"/>
                </a:solidFill>
                <a:latin typeface="Arial Unicode MS"/>
                <a:cs typeface="Arial Unicode MS"/>
              </a:rPr>
              <a:t>高</a:t>
            </a:r>
            <a:r>
              <a:rPr dirty="0" sz="1600" spc="-10">
                <a:solidFill>
                  <a:srgbClr val="EC7C30"/>
                </a:solidFill>
                <a:latin typeface="Arial Unicode MS"/>
                <a:cs typeface="Arial Unicode MS"/>
              </a:rPr>
              <a:t>效</a:t>
            </a:r>
            <a:r>
              <a:rPr dirty="0" sz="1600" spc="-10">
                <a:solidFill>
                  <a:srgbClr val="2D75B6"/>
                </a:solidFill>
                <a:latin typeface="Arial Unicode MS"/>
                <a:cs typeface="Arial Unicode MS"/>
              </a:rPr>
              <a:t>求解 </a:t>
            </a: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的方法（如贪心、递推、动态规划、 公式推导等），使用搜索也可以解决 </a:t>
            </a: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一些规模较小的情况。</a:t>
            </a:r>
            <a:endParaRPr sz="1600">
              <a:latin typeface="Arial Unicode MS"/>
              <a:cs typeface="Arial Unicode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603241" y="5586984"/>
            <a:ext cx="4158615" cy="958850"/>
            <a:chOff x="4603241" y="5586984"/>
            <a:chExt cx="4158615" cy="958850"/>
          </a:xfrm>
        </p:grpSpPr>
        <p:sp>
          <p:nvSpPr>
            <p:cNvPr id="21" name="object 21"/>
            <p:cNvSpPr/>
            <p:nvPr/>
          </p:nvSpPr>
          <p:spPr>
            <a:xfrm>
              <a:off x="4609591" y="5593334"/>
              <a:ext cx="4145915" cy="946150"/>
            </a:xfrm>
            <a:custGeom>
              <a:avLst/>
              <a:gdLst/>
              <a:ahLst/>
              <a:cxnLst/>
              <a:rect l="l" t="t" r="r" b="b"/>
              <a:pathLst>
                <a:path w="4145915" h="946150">
                  <a:moveTo>
                    <a:pt x="0" y="0"/>
                  </a:moveTo>
                  <a:lnTo>
                    <a:pt x="750316" y="419861"/>
                  </a:lnTo>
                  <a:lnTo>
                    <a:pt x="750316" y="795781"/>
                  </a:lnTo>
                  <a:lnTo>
                    <a:pt x="757980" y="843309"/>
                  </a:lnTo>
                  <a:lnTo>
                    <a:pt x="779324" y="884587"/>
                  </a:lnTo>
                  <a:lnTo>
                    <a:pt x="811873" y="917137"/>
                  </a:lnTo>
                  <a:lnTo>
                    <a:pt x="853151" y="938484"/>
                  </a:lnTo>
                  <a:lnTo>
                    <a:pt x="900684" y="946149"/>
                  </a:lnTo>
                  <a:lnTo>
                    <a:pt x="3995419" y="946149"/>
                  </a:lnTo>
                  <a:lnTo>
                    <a:pt x="4042952" y="938484"/>
                  </a:lnTo>
                  <a:lnTo>
                    <a:pt x="4084230" y="917137"/>
                  </a:lnTo>
                  <a:lnTo>
                    <a:pt x="4116779" y="884587"/>
                  </a:lnTo>
                  <a:lnTo>
                    <a:pt x="4138123" y="843309"/>
                  </a:lnTo>
                  <a:lnTo>
                    <a:pt x="4145788" y="795781"/>
                  </a:lnTo>
                  <a:lnTo>
                    <a:pt x="4145788" y="194309"/>
                  </a:lnTo>
                  <a:lnTo>
                    <a:pt x="750316" y="194309"/>
                  </a:lnTo>
                  <a:lnTo>
                    <a:pt x="0" y="0"/>
                  </a:lnTo>
                  <a:close/>
                </a:path>
                <a:path w="4145915" h="946150">
                  <a:moveTo>
                    <a:pt x="3995419" y="43941"/>
                  </a:moveTo>
                  <a:lnTo>
                    <a:pt x="900684" y="43941"/>
                  </a:lnTo>
                  <a:lnTo>
                    <a:pt x="853151" y="51607"/>
                  </a:lnTo>
                  <a:lnTo>
                    <a:pt x="811873" y="72954"/>
                  </a:lnTo>
                  <a:lnTo>
                    <a:pt x="779324" y="105504"/>
                  </a:lnTo>
                  <a:lnTo>
                    <a:pt x="757980" y="146782"/>
                  </a:lnTo>
                  <a:lnTo>
                    <a:pt x="750316" y="194309"/>
                  </a:lnTo>
                  <a:lnTo>
                    <a:pt x="4145788" y="194309"/>
                  </a:lnTo>
                  <a:lnTo>
                    <a:pt x="4138123" y="146782"/>
                  </a:lnTo>
                  <a:lnTo>
                    <a:pt x="4116779" y="105504"/>
                  </a:lnTo>
                  <a:lnTo>
                    <a:pt x="4084230" y="72954"/>
                  </a:lnTo>
                  <a:lnTo>
                    <a:pt x="4042952" y="51607"/>
                  </a:lnTo>
                  <a:lnTo>
                    <a:pt x="3995419" y="439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609591" y="5593334"/>
              <a:ext cx="4145915" cy="946150"/>
            </a:xfrm>
            <a:custGeom>
              <a:avLst/>
              <a:gdLst/>
              <a:ahLst/>
              <a:cxnLst/>
              <a:rect l="l" t="t" r="r" b="b"/>
              <a:pathLst>
                <a:path w="4145915" h="946150">
                  <a:moveTo>
                    <a:pt x="750316" y="194309"/>
                  </a:moveTo>
                  <a:lnTo>
                    <a:pt x="757980" y="146782"/>
                  </a:lnTo>
                  <a:lnTo>
                    <a:pt x="779324" y="105504"/>
                  </a:lnTo>
                  <a:lnTo>
                    <a:pt x="811873" y="72954"/>
                  </a:lnTo>
                  <a:lnTo>
                    <a:pt x="853151" y="51607"/>
                  </a:lnTo>
                  <a:lnTo>
                    <a:pt x="900684" y="43941"/>
                  </a:lnTo>
                  <a:lnTo>
                    <a:pt x="1316228" y="43941"/>
                  </a:lnTo>
                  <a:lnTo>
                    <a:pt x="2165096" y="43941"/>
                  </a:lnTo>
                  <a:lnTo>
                    <a:pt x="3995419" y="43941"/>
                  </a:lnTo>
                  <a:lnTo>
                    <a:pt x="4042952" y="51607"/>
                  </a:lnTo>
                  <a:lnTo>
                    <a:pt x="4084230" y="72954"/>
                  </a:lnTo>
                  <a:lnTo>
                    <a:pt x="4116779" y="105504"/>
                  </a:lnTo>
                  <a:lnTo>
                    <a:pt x="4138123" y="146782"/>
                  </a:lnTo>
                  <a:lnTo>
                    <a:pt x="4145788" y="194309"/>
                  </a:lnTo>
                  <a:lnTo>
                    <a:pt x="4145788" y="419861"/>
                  </a:lnTo>
                  <a:lnTo>
                    <a:pt x="4145788" y="795781"/>
                  </a:lnTo>
                  <a:lnTo>
                    <a:pt x="4138123" y="843309"/>
                  </a:lnTo>
                  <a:lnTo>
                    <a:pt x="4116779" y="884587"/>
                  </a:lnTo>
                  <a:lnTo>
                    <a:pt x="4084230" y="917137"/>
                  </a:lnTo>
                  <a:lnTo>
                    <a:pt x="4042952" y="938484"/>
                  </a:lnTo>
                  <a:lnTo>
                    <a:pt x="3995419" y="946149"/>
                  </a:lnTo>
                  <a:lnTo>
                    <a:pt x="2165096" y="946149"/>
                  </a:lnTo>
                  <a:lnTo>
                    <a:pt x="1316228" y="946149"/>
                  </a:lnTo>
                  <a:lnTo>
                    <a:pt x="900684" y="946149"/>
                  </a:lnTo>
                  <a:lnTo>
                    <a:pt x="853151" y="938484"/>
                  </a:lnTo>
                  <a:lnTo>
                    <a:pt x="811873" y="917137"/>
                  </a:lnTo>
                  <a:lnTo>
                    <a:pt x="779324" y="884587"/>
                  </a:lnTo>
                  <a:lnTo>
                    <a:pt x="757980" y="843309"/>
                  </a:lnTo>
                  <a:lnTo>
                    <a:pt x="750316" y="795781"/>
                  </a:lnTo>
                  <a:lnTo>
                    <a:pt x="750316" y="419861"/>
                  </a:lnTo>
                  <a:lnTo>
                    <a:pt x="0" y="0"/>
                  </a:lnTo>
                  <a:lnTo>
                    <a:pt x="750316" y="194309"/>
                  </a:lnTo>
                  <a:close/>
                </a:path>
              </a:pathLst>
            </a:custGeom>
            <a:ln w="127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484114" y="5697118"/>
            <a:ext cx="306578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但不管怎么说，时间复杂度往往是 </a:t>
            </a:r>
            <a:r>
              <a:rPr dirty="0" sz="1600" spc="-5">
                <a:solidFill>
                  <a:srgbClr val="EC7C30"/>
                </a:solidFill>
                <a:latin typeface="Arial Unicode MS"/>
                <a:cs typeface="Arial Unicode MS"/>
              </a:rPr>
              <a:t>指数</a:t>
            </a: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级别的，效率相比于多项式时 </a:t>
            </a: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间复杂度还是要低。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83863" y="663066"/>
            <a:ext cx="11734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八皇后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7602220" cy="176339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例</a:t>
            </a:r>
            <a:r>
              <a:rPr dirty="0" sz="2100" spc="-80">
                <a:solidFill>
                  <a:srgbClr val="EC7C30"/>
                </a:solidFill>
                <a:latin typeface="Arial Unicode MS"/>
                <a:cs typeface="Arial Unicode MS"/>
              </a:rPr>
              <a:t>14.2</a:t>
            </a:r>
            <a:r>
              <a:rPr dirty="0" sz="2100" spc="1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（洛谷</a:t>
            </a:r>
            <a:r>
              <a:rPr dirty="0" sz="2100" spc="-15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120">
                <a:solidFill>
                  <a:srgbClr val="EC7C30"/>
                </a:solidFill>
                <a:latin typeface="Arial Unicode MS"/>
                <a:cs typeface="Arial Unicode MS"/>
              </a:rPr>
              <a:t>P1219，USACO</a:t>
            </a:r>
            <a:r>
              <a:rPr dirty="0" sz="2100" spc="-2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35">
                <a:solidFill>
                  <a:srgbClr val="EC7C30"/>
                </a:solidFill>
                <a:latin typeface="Arial Unicode MS"/>
                <a:cs typeface="Arial Unicode MS"/>
              </a:rPr>
              <a:t>Training）</a:t>
            </a:r>
            <a:endParaRPr sz="2100">
              <a:latin typeface="Arial Unicode MS"/>
              <a:cs typeface="Arial Unicode MS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在</a:t>
            </a:r>
            <a:r>
              <a:rPr dirty="0" sz="2100" spc="-3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45">
                <a:solidFill>
                  <a:srgbClr val="2D75B6"/>
                </a:solidFill>
                <a:latin typeface="Arial Unicode MS"/>
                <a:cs typeface="Arial Unicode MS"/>
              </a:rPr>
              <a:t>n×n</a:t>
            </a:r>
            <a:r>
              <a:rPr dirty="0" sz="2100" spc="-4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的国际象棋棋盘上放置</a:t>
            </a:r>
            <a:r>
              <a:rPr dirty="0" sz="2100" spc="-2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15">
                <a:solidFill>
                  <a:srgbClr val="2D75B6"/>
                </a:solidFill>
                <a:latin typeface="Arial Unicode MS"/>
                <a:cs typeface="Arial Unicode MS"/>
              </a:rPr>
              <a:t>n</a:t>
            </a:r>
            <a:r>
              <a:rPr dirty="0" sz="2100" spc="-4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个皇后使得她们互不攻击。皇后 的攻击范围是同一行、同一列、在同斜线上的其他棋子。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 spc="-15">
                <a:solidFill>
                  <a:srgbClr val="2D75B6"/>
                </a:solidFill>
                <a:latin typeface="Arial Unicode MS"/>
                <a:cs typeface="Arial Unicode MS"/>
              </a:rPr>
              <a:t>n</a:t>
            </a:r>
            <a:r>
              <a:rPr dirty="0" sz="2100" spc="-3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不超过</a:t>
            </a:r>
            <a:r>
              <a:rPr dirty="0" sz="2100" spc="-2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45">
                <a:solidFill>
                  <a:srgbClr val="2D75B6"/>
                </a:solidFill>
                <a:latin typeface="Arial Unicode MS"/>
                <a:cs typeface="Arial Unicode MS"/>
              </a:rPr>
              <a:t>13，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求方案数，并输出前</a:t>
            </a:r>
            <a:r>
              <a:rPr dirty="0" sz="2100" spc="-1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3</a:t>
            </a:r>
            <a:r>
              <a:rPr dirty="0" sz="2100" spc="-2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种放法。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612" y="3614928"/>
            <a:ext cx="3293745" cy="338455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1600" spc="-85">
                <a:latin typeface="Monaco"/>
                <a:cs typeface="Monaco"/>
              </a:rPr>
              <a:t>6</a:t>
            </a:r>
            <a:endParaRPr sz="1600">
              <a:latin typeface="Monaco"/>
              <a:cs typeface="Monac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30533" y="3610165"/>
            <a:ext cx="3303270" cy="1087120"/>
            <a:chOff x="5030533" y="3610165"/>
            <a:chExt cx="3303270" cy="1087120"/>
          </a:xfrm>
        </p:grpSpPr>
        <p:sp>
          <p:nvSpPr>
            <p:cNvPr id="11" name="object 11"/>
            <p:cNvSpPr/>
            <p:nvPr/>
          </p:nvSpPr>
          <p:spPr>
            <a:xfrm>
              <a:off x="5035296" y="3614928"/>
              <a:ext cx="3293745" cy="1077595"/>
            </a:xfrm>
            <a:custGeom>
              <a:avLst/>
              <a:gdLst/>
              <a:ahLst/>
              <a:cxnLst/>
              <a:rect l="l" t="t" r="r" b="b"/>
              <a:pathLst>
                <a:path w="3293745" h="1077595">
                  <a:moveTo>
                    <a:pt x="3293363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3293363" y="1077468"/>
                  </a:lnTo>
                  <a:lnTo>
                    <a:pt x="3293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35296" y="3614928"/>
              <a:ext cx="3293745" cy="1077595"/>
            </a:xfrm>
            <a:custGeom>
              <a:avLst/>
              <a:gdLst/>
              <a:ahLst/>
              <a:cxnLst/>
              <a:rect l="l" t="t" r="r" b="b"/>
              <a:pathLst>
                <a:path w="3293745" h="1077595">
                  <a:moveTo>
                    <a:pt x="0" y="1077468"/>
                  </a:moveTo>
                  <a:lnTo>
                    <a:pt x="3293363" y="1077468"/>
                  </a:lnTo>
                  <a:lnTo>
                    <a:pt x="3293363" y="0"/>
                  </a:lnTo>
                  <a:lnTo>
                    <a:pt x="0" y="0"/>
                  </a:lnTo>
                  <a:lnTo>
                    <a:pt x="0" y="1077468"/>
                  </a:lnTo>
                  <a:close/>
                </a:path>
              </a:pathLst>
            </a:custGeom>
            <a:ln w="952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030533" y="3614928"/>
          <a:ext cx="1353185" cy="1076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79"/>
                <a:gridCol w="222250"/>
                <a:gridCol w="222250"/>
                <a:gridCol w="222250"/>
                <a:gridCol w="222250"/>
                <a:gridCol w="198755"/>
              </a:tblGrid>
              <a:tr h="311150">
                <a:tc>
                  <a:txBody>
                    <a:bodyPr/>
                    <a:lstStyle/>
                    <a:p>
                      <a:pPr algn="r" marR="476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2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34925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4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349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6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349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1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349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3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349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5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34925">
                    <a:solidFill>
                      <a:srgbClr val="FFFFFF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r" marR="47625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3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6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2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5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1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4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243204">
                <a:tc>
                  <a:txBody>
                    <a:bodyPr/>
                    <a:lstStyle/>
                    <a:p>
                      <a:pPr algn="r" marR="47625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4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1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5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2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6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3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 marR="47625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4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96290" y="4244213"/>
          <a:ext cx="1819275" cy="179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/>
                <a:gridCol w="360045"/>
                <a:gridCol w="360045"/>
                <a:gridCol w="360044"/>
                <a:gridCol w="360044"/>
              </a:tblGrid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915539" y="4244213"/>
          <a:ext cx="1459230" cy="143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/>
                <a:gridCol w="360045"/>
                <a:gridCol w="360045"/>
                <a:gridCol w="360044"/>
              </a:tblGrid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4504435" y="5028946"/>
            <a:ext cx="3752850" cy="963930"/>
            <a:chOff x="4504435" y="5028946"/>
            <a:chExt cx="3752850" cy="963930"/>
          </a:xfrm>
        </p:grpSpPr>
        <p:sp>
          <p:nvSpPr>
            <p:cNvPr id="17" name="object 17"/>
            <p:cNvSpPr/>
            <p:nvPr/>
          </p:nvSpPr>
          <p:spPr>
            <a:xfrm>
              <a:off x="4510785" y="5035296"/>
              <a:ext cx="3740150" cy="951230"/>
            </a:xfrm>
            <a:custGeom>
              <a:avLst/>
              <a:gdLst/>
              <a:ahLst/>
              <a:cxnLst/>
              <a:rect l="l" t="t" r="r" b="b"/>
              <a:pathLst>
                <a:path w="3740150" h="951229">
                  <a:moveTo>
                    <a:pt x="3581654" y="0"/>
                  </a:moveTo>
                  <a:lnTo>
                    <a:pt x="760729" y="0"/>
                  </a:lnTo>
                  <a:lnTo>
                    <a:pt x="710645" y="8083"/>
                  </a:lnTo>
                  <a:lnTo>
                    <a:pt x="667138" y="30589"/>
                  </a:lnTo>
                  <a:lnTo>
                    <a:pt x="632823" y="64904"/>
                  </a:lnTo>
                  <a:lnTo>
                    <a:pt x="610317" y="108411"/>
                  </a:lnTo>
                  <a:lnTo>
                    <a:pt x="602234" y="158495"/>
                  </a:lnTo>
                  <a:lnTo>
                    <a:pt x="0" y="161670"/>
                  </a:lnTo>
                  <a:lnTo>
                    <a:pt x="602234" y="396239"/>
                  </a:lnTo>
                  <a:lnTo>
                    <a:pt x="602234" y="792479"/>
                  </a:lnTo>
                  <a:lnTo>
                    <a:pt x="610317" y="842574"/>
                  </a:lnTo>
                  <a:lnTo>
                    <a:pt x="632823" y="886082"/>
                  </a:lnTo>
                  <a:lnTo>
                    <a:pt x="667138" y="920393"/>
                  </a:lnTo>
                  <a:lnTo>
                    <a:pt x="710645" y="942895"/>
                  </a:lnTo>
                  <a:lnTo>
                    <a:pt x="760729" y="950975"/>
                  </a:lnTo>
                  <a:lnTo>
                    <a:pt x="3581654" y="950975"/>
                  </a:lnTo>
                  <a:lnTo>
                    <a:pt x="3631738" y="942895"/>
                  </a:lnTo>
                  <a:lnTo>
                    <a:pt x="3675245" y="920393"/>
                  </a:lnTo>
                  <a:lnTo>
                    <a:pt x="3709560" y="886082"/>
                  </a:lnTo>
                  <a:lnTo>
                    <a:pt x="3732066" y="842574"/>
                  </a:lnTo>
                  <a:lnTo>
                    <a:pt x="3740149" y="792479"/>
                  </a:lnTo>
                  <a:lnTo>
                    <a:pt x="3740149" y="158495"/>
                  </a:lnTo>
                  <a:lnTo>
                    <a:pt x="3732066" y="108411"/>
                  </a:lnTo>
                  <a:lnTo>
                    <a:pt x="3709560" y="64904"/>
                  </a:lnTo>
                  <a:lnTo>
                    <a:pt x="3675245" y="30589"/>
                  </a:lnTo>
                  <a:lnTo>
                    <a:pt x="3631738" y="8083"/>
                  </a:lnTo>
                  <a:lnTo>
                    <a:pt x="35816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510785" y="5035296"/>
              <a:ext cx="3740150" cy="951230"/>
            </a:xfrm>
            <a:custGeom>
              <a:avLst/>
              <a:gdLst/>
              <a:ahLst/>
              <a:cxnLst/>
              <a:rect l="l" t="t" r="r" b="b"/>
              <a:pathLst>
                <a:path w="3740150" h="951229">
                  <a:moveTo>
                    <a:pt x="602234" y="158495"/>
                  </a:moveTo>
                  <a:lnTo>
                    <a:pt x="610317" y="108411"/>
                  </a:lnTo>
                  <a:lnTo>
                    <a:pt x="632823" y="64904"/>
                  </a:lnTo>
                  <a:lnTo>
                    <a:pt x="667138" y="30589"/>
                  </a:lnTo>
                  <a:lnTo>
                    <a:pt x="710645" y="8083"/>
                  </a:lnTo>
                  <a:lnTo>
                    <a:pt x="760729" y="0"/>
                  </a:lnTo>
                  <a:lnTo>
                    <a:pt x="1125219" y="0"/>
                  </a:lnTo>
                  <a:lnTo>
                    <a:pt x="1909699" y="0"/>
                  </a:lnTo>
                  <a:lnTo>
                    <a:pt x="3581654" y="0"/>
                  </a:lnTo>
                  <a:lnTo>
                    <a:pt x="3631738" y="8083"/>
                  </a:lnTo>
                  <a:lnTo>
                    <a:pt x="3675245" y="30589"/>
                  </a:lnTo>
                  <a:lnTo>
                    <a:pt x="3709560" y="64904"/>
                  </a:lnTo>
                  <a:lnTo>
                    <a:pt x="3732066" y="108411"/>
                  </a:lnTo>
                  <a:lnTo>
                    <a:pt x="3740149" y="158495"/>
                  </a:lnTo>
                  <a:lnTo>
                    <a:pt x="3740149" y="396239"/>
                  </a:lnTo>
                  <a:lnTo>
                    <a:pt x="3740149" y="792479"/>
                  </a:lnTo>
                  <a:lnTo>
                    <a:pt x="3732066" y="842574"/>
                  </a:lnTo>
                  <a:lnTo>
                    <a:pt x="3709560" y="886082"/>
                  </a:lnTo>
                  <a:lnTo>
                    <a:pt x="3675245" y="920393"/>
                  </a:lnTo>
                  <a:lnTo>
                    <a:pt x="3631738" y="942895"/>
                  </a:lnTo>
                  <a:lnTo>
                    <a:pt x="3581654" y="950975"/>
                  </a:lnTo>
                  <a:lnTo>
                    <a:pt x="1909699" y="950975"/>
                  </a:lnTo>
                  <a:lnTo>
                    <a:pt x="1125219" y="950975"/>
                  </a:lnTo>
                  <a:lnTo>
                    <a:pt x="760729" y="950975"/>
                  </a:lnTo>
                  <a:lnTo>
                    <a:pt x="710645" y="942895"/>
                  </a:lnTo>
                  <a:lnTo>
                    <a:pt x="667138" y="920393"/>
                  </a:lnTo>
                  <a:lnTo>
                    <a:pt x="632823" y="886082"/>
                  </a:lnTo>
                  <a:lnTo>
                    <a:pt x="610317" y="842574"/>
                  </a:lnTo>
                  <a:lnTo>
                    <a:pt x="602234" y="792479"/>
                  </a:lnTo>
                  <a:lnTo>
                    <a:pt x="602234" y="396239"/>
                  </a:lnTo>
                  <a:lnTo>
                    <a:pt x="0" y="161670"/>
                  </a:lnTo>
                  <a:lnTo>
                    <a:pt x="602234" y="158495"/>
                  </a:lnTo>
                  <a:close/>
                </a:path>
              </a:pathLst>
            </a:custGeom>
            <a:ln w="127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239003" y="5241747"/>
            <a:ext cx="266065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2D75B6"/>
                </a:solidFill>
                <a:latin typeface="Arial Unicode MS"/>
                <a:cs typeface="Arial Unicode MS"/>
              </a:rPr>
              <a:t>左图是皇后的影响范围示例；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右图是一种四皇后的放法。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72254" y="663066"/>
            <a:ext cx="9963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5" b="0">
                <a:solidFill>
                  <a:srgbClr val="355EA9"/>
                </a:solidFill>
                <a:latin typeface="Arial Unicode MS"/>
                <a:cs typeface="Arial Unicode MS"/>
              </a:rPr>
              <a:t>n</a:t>
            </a:r>
            <a:r>
              <a:rPr dirty="0" sz="3000" spc="10" b="0">
                <a:solidFill>
                  <a:srgbClr val="355EA9"/>
                </a:solidFill>
                <a:latin typeface="Arial Unicode MS"/>
                <a:cs typeface="Arial Unicode MS"/>
              </a:rPr>
              <a:t>皇后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7515859" cy="3820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7600"/>
              </a:lnSpc>
              <a:spcBef>
                <a:spcPts val="1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本题是经典的搜索回溯例题。和例</a:t>
            </a:r>
            <a:r>
              <a:rPr dirty="0" sz="2100" spc="-5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dirty="0" sz="2100" spc="-4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一样套用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回溯</a:t>
            </a: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法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基本模板。 如何表达状态，便于判定皇后的合法性，也就是不</a:t>
            </a: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会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互相攻击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 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只需要考虑</a:t>
            </a: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上方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的是否重复。为什么？</a:t>
            </a:r>
            <a:endParaRPr sz="2100">
              <a:latin typeface="Arial Unicode MS"/>
              <a:cs typeface="Arial Unicode MS"/>
            </a:endParaRPr>
          </a:p>
          <a:p>
            <a:pPr algn="just" marL="354965" marR="235204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行：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因为按行枚举，所以每一行显然只能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有一个皇后。</a:t>
            </a:r>
            <a:endParaRPr sz="2100">
              <a:latin typeface="Arial Unicode MS"/>
              <a:cs typeface="Arial Unicode MS"/>
            </a:endParaRPr>
          </a:p>
          <a:p>
            <a:pPr algn="just" marL="354965" marR="2234565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列</a:t>
            </a:r>
            <a:r>
              <a:rPr dirty="0" sz="2100" spc="204">
                <a:solidFill>
                  <a:srgbClr val="EC7C30"/>
                </a:solidFill>
                <a:latin typeface="Arial Unicode MS"/>
                <a:cs typeface="Arial Unicode MS"/>
              </a:rPr>
              <a:t>/</a:t>
            </a: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斜角：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循环枚举判断是否有重复列或者 斜对角？可行，但要增加</a:t>
            </a:r>
            <a:r>
              <a:rPr dirty="0" sz="2100" spc="-5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O(n)</a:t>
            </a:r>
            <a:r>
              <a:rPr dirty="0" sz="2100" spc="-5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的复杂度， </a:t>
            </a:r>
            <a:r>
              <a:rPr dirty="0" sz="2100" spc="-57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用于遍历上方所有皇后。</a:t>
            </a:r>
            <a:endParaRPr sz="2100">
              <a:latin typeface="Arial Unicode MS"/>
              <a:cs typeface="Arial Unicode MS"/>
            </a:endParaRPr>
          </a:p>
          <a:p>
            <a:pPr algn="just" marL="12700">
              <a:lnSpc>
                <a:spcPct val="100000"/>
              </a:lnSpc>
              <a:spcBef>
                <a:spcPts val="120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能否像例</a:t>
            </a:r>
            <a:r>
              <a:rPr dirty="0" sz="2100" spc="-6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dirty="0" sz="2100" spc="-5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一样，使用一个占位标记实现这一判定？</a:t>
            </a:r>
            <a:endParaRPr sz="2100">
              <a:latin typeface="Arial Unicode MS"/>
              <a:cs typeface="Arial Unicode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91859" y="2994532"/>
          <a:ext cx="1819275" cy="179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/>
                <a:gridCol w="360045"/>
                <a:gridCol w="360045"/>
                <a:gridCol w="360044"/>
                <a:gridCol w="360044"/>
              </a:tblGrid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72254" y="663066"/>
            <a:ext cx="9963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5" b="0">
                <a:solidFill>
                  <a:srgbClr val="355EA9"/>
                </a:solidFill>
                <a:latin typeface="Arial Unicode MS"/>
                <a:cs typeface="Arial Unicode MS"/>
              </a:rPr>
              <a:t>n</a:t>
            </a:r>
            <a:r>
              <a:rPr dirty="0" sz="3000" spc="10" b="0">
                <a:solidFill>
                  <a:srgbClr val="355EA9"/>
                </a:solidFill>
                <a:latin typeface="Arial Unicode MS"/>
                <a:cs typeface="Arial Unicode MS"/>
              </a:rPr>
              <a:t>皇后</a:t>
            </a:r>
            <a:endParaRPr sz="3000">
              <a:latin typeface="Arial Unicode MS"/>
              <a:cs typeface="Arial Unicode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60147" y="2689415"/>
            <a:ext cx="2198370" cy="2163445"/>
            <a:chOff x="6260147" y="2689415"/>
            <a:chExt cx="2198370" cy="21634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9735" y="2699003"/>
              <a:ext cx="2179319" cy="21442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64909" y="2694177"/>
              <a:ext cx="2188845" cy="2153920"/>
            </a:xfrm>
            <a:custGeom>
              <a:avLst/>
              <a:gdLst/>
              <a:ahLst/>
              <a:cxnLst/>
              <a:rect l="l" t="t" r="r" b="b"/>
              <a:pathLst>
                <a:path w="2188845" h="2153920">
                  <a:moveTo>
                    <a:pt x="0" y="2153793"/>
                  </a:moveTo>
                  <a:lnTo>
                    <a:pt x="2188844" y="2153793"/>
                  </a:lnTo>
                  <a:lnTo>
                    <a:pt x="2188844" y="0"/>
                  </a:lnTo>
                  <a:lnTo>
                    <a:pt x="0" y="0"/>
                  </a:lnTo>
                  <a:lnTo>
                    <a:pt x="0" y="2153793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6714490" y="5014595"/>
            <a:ext cx="2052320" cy="970915"/>
            <a:chOff x="6714490" y="5014595"/>
            <a:chExt cx="2052320" cy="970915"/>
          </a:xfrm>
        </p:grpSpPr>
        <p:sp>
          <p:nvSpPr>
            <p:cNvPr id="12" name="object 12"/>
            <p:cNvSpPr/>
            <p:nvPr/>
          </p:nvSpPr>
          <p:spPr>
            <a:xfrm>
              <a:off x="6720840" y="5020945"/>
              <a:ext cx="2039620" cy="958215"/>
            </a:xfrm>
            <a:custGeom>
              <a:avLst/>
              <a:gdLst/>
              <a:ahLst/>
              <a:cxnLst/>
              <a:rect l="l" t="t" r="r" b="b"/>
              <a:pathLst>
                <a:path w="2039620" h="958214">
                  <a:moveTo>
                    <a:pt x="1920748" y="247522"/>
                  </a:moveTo>
                  <a:lnTo>
                    <a:pt x="118363" y="247522"/>
                  </a:lnTo>
                  <a:lnTo>
                    <a:pt x="72276" y="256819"/>
                  </a:lnTo>
                  <a:lnTo>
                    <a:pt x="34655" y="282178"/>
                  </a:lnTo>
                  <a:lnTo>
                    <a:pt x="9296" y="319799"/>
                  </a:lnTo>
                  <a:lnTo>
                    <a:pt x="0" y="365886"/>
                  </a:lnTo>
                  <a:lnTo>
                    <a:pt x="0" y="839342"/>
                  </a:lnTo>
                  <a:lnTo>
                    <a:pt x="9296" y="885414"/>
                  </a:lnTo>
                  <a:lnTo>
                    <a:pt x="34655" y="923037"/>
                  </a:lnTo>
                  <a:lnTo>
                    <a:pt x="72276" y="948404"/>
                  </a:lnTo>
                  <a:lnTo>
                    <a:pt x="118363" y="957706"/>
                  </a:lnTo>
                  <a:lnTo>
                    <a:pt x="1920748" y="957706"/>
                  </a:lnTo>
                  <a:lnTo>
                    <a:pt x="1966835" y="948404"/>
                  </a:lnTo>
                  <a:lnTo>
                    <a:pt x="2004456" y="923037"/>
                  </a:lnTo>
                  <a:lnTo>
                    <a:pt x="2029815" y="885414"/>
                  </a:lnTo>
                  <a:lnTo>
                    <a:pt x="2039111" y="839342"/>
                  </a:lnTo>
                  <a:lnTo>
                    <a:pt x="2039111" y="365886"/>
                  </a:lnTo>
                  <a:lnTo>
                    <a:pt x="2029815" y="319799"/>
                  </a:lnTo>
                  <a:lnTo>
                    <a:pt x="2004456" y="282178"/>
                  </a:lnTo>
                  <a:lnTo>
                    <a:pt x="1966835" y="256819"/>
                  </a:lnTo>
                  <a:lnTo>
                    <a:pt x="1920748" y="247522"/>
                  </a:lnTo>
                  <a:close/>
                </a:path>
                <a:path w="2039620" h="958214">
                  <a:moveTo>
                    <a:pt x="1101852" y="0"/>
                  </a:moveTo>
                  <a:lnTo>
                    <a:pt x="1189481" y="247522"/>
                  </a:lnTo>
                  <a:lnTo>
                    <a:pt x="1699259" y="24752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20840" y="5020945"/>
              <a:ext cx="2039620" cy="958215"/>
            </a:xfrm>
            <a:custGeom>
              <a:avLst/>
              <a:gdLst/>
              <a:ahLst/>
              <a:cxnLst/>
              <a:rect l="l" t="t" r="r" b="b"/>
              <a:pathLst>
                <a:path w="2039620" h="958214">
                  <a:moveTo>
                    <a:pt x="0" y="365886"/>
                  </a:moveTo>
                  <a:lnTo>
                    <a:pt x="9296" y="319799"/>
                  </a:lnTo>
                  <a:lnTo>
                    <a:pt x="34655" y="282178"/>
                  </a:lnTo>
                  <a:lnTo>
                    <a:pt x="72276" y="256819"/>
                  </a:lnTo>
                  <a:lnTo>
                    <a:pt x="118363" y="247522"/>
                  </a:lnTo>
                  <a:lnTo>
                    <a:pt x="1189481" y="247522"/>
                  </a:lnTo>
                  <a:lnTo>
                    <a:pt x="1101852" y="0"/>
                  </a:lnTo>
                  <a:lnTo>
                    <a:pt x="1699259" y="247522"/>
                  </a:lnTo>
                  <a:lnTo>
                    <a:pt x="1920748" y="247522"/>
                  </a:lnTo>
                  <a:lnTo>
                    <a:pt x="1966835" y="256819"/>
                  </a:lnTo>
                  <a:lnTo>
                    <a:pt x="2004456" y="282178"/>
                  </a:lnTo>
                  <a:lnTo>
                    <a:pt x="2029815" y="319799"/>
                  </a:lnTo>
                  <a:lnTo>
                    <a:pt x="2039111" y="365886"/>
                  </a:lnTo>
                  <a:lnTo>
                    <a:pt x="2039111" y="543432"/>
                  </a:lnTo>
                  <a:lnTo>
                    <a:pt x="2039111" y="839342"/>
                  </a:lnTo>
                  <a:lnTo>
                    <a:pt x="2029815" y="885414"/>
                  </a:lnTo>
                  <a:lnTo>
                    <a:pt x="2004456" y="923037"/>
                  </a:lnTo>
                  <a:lnTo>
                    <a:pt x="1966835" y="948404"/>
                  </a:lnTo>
                  <a:lnTo>
                    <a:pt x="1920748" y="957706"/>
                  </a:lnTo>
                  <a:lnTo>
                    <a:pt x="1699259" y="957706"/>
                  </a:lnTo>
                  <a:lnTo>
                    <a:pt x="1189481" y="957706"/>
                  </a:lnTo>
                  <a:lnTo>
                    <a:pt x="118363" y="957706"/>
                  </a:lnTo>
                  <a:lnTo>
                    <a:pt x="72276" y="948404"/>
                  </a:lnTo>
                  <a:lnTo>
                    <a:pt x="34655" y="923037"/>
                  </a:lnTo>
                  <a:lnTo>
                    <a:pt x="9296" y="885414"/>
                  </a:lnTo>
                  <a:lnTo>
                    <a:pt x="0" y="839342"/>
                  </a:lnTo>
                  <a:lnTo>
                    <a:pt x="0" y="543432"/>
                  </a:lnTo>
                  <a:lnTo>
                    <a:pt x="0" y="365886"/>
                  </a:lnTo>
                  <a:close/>
                </a:path>
              </a:pathLst>
            </a:custGeom>
            <a:ln w="127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66699" y="1580134"/>
            <a:ext cx="7854315" cy="42875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需要判定：正上方、左对角、右对角上没有皇后。</a:t>
            </a:r>
            <a:endParaRPr sz="2100">
              <a:latin typeface="Arial Unicode MS"/>
              <a:cs typeface="Arial Unicode MS"/>
            </a:endParaRPr>
          </a:p>
          <a:p>
            <a:pPr marL="508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正上方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容易判断，直接为每一列上一个标记是否存在即可。</a:t>
            </a:r>
            <a:endParaRPr sz="2100">
              <a:latin typeface="Arial Unicode MS"/>
              <a:cs typeface="Arial Unicode MS"/>
            </a:endParaRPr>
          </a:p>
          <a:p>
            <a:pPr marL="50800">
              <a:lnSpc>
                <a:spcPct val="100000"/>
              </a:lnSpc>
              <a:spcBef>
                <a:spcPts val="1200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对角线上，可以发现一些性质：</a:t>
            </a:r>
            <a:endParaRPr sz="2100">
              <a:latin typeface="Arial Unicode MS"/>
              <a:cs typeface="Arial Unicode MS"/>
            </a:endParaRPr>
          </a:p>
          <a:p>
            <a:pPr marL="3937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左下右上斜线：</a:t>
            </a:r>
            <a:endParaRPr sz="2100">
              <a:latin typeface="Arial Unicode MS"/>
              <a:cs typeface="Arial Unicode MS"/>
            </a:endParaRPr>
          </a:p>
          <a:p>
            <a:pPr marL="393065">
              <a:lnSpc>
                <a:spcPct val="100000"/>
              </a:lnSpc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这些格子，（横坐标</a:t>
            </a:r>
            <a:r>
              <a:rPr dirty="0" sz="2100" spc="170">
                <a:solidFill>
                  <a:srgbClr val="2D75B6"/>
                </a:solidFill>
                <a:latin typeface="Arial Unicode MS"/>
                <a:cs typeface="Arial Unicode MS"/>
              </a:rPr>
              <a:t>+</a:t>
            </a:r>
            <a:r>
              <a:rPr dirty="0" sz="2100" spc="170">
                <a:solidFill>
                  <a:srgbClr val="2D75B6"/>
                </a:solidFill>
                <a:latin typeface="Arial Unicode MS"/>
                <a:cs typeface="Arial Unicode MS"/>
              </a:rPr>
              <a:t>纵坐标）的值相同</a:t>
            </a:r>
            <a:endParaRPr sz="2100">
              <a:latin typeface="Arial Unicode MS"/>
              <a:cs typeface="Arial Unicode MS"/>
            </a:endParaRPr>
          </a:p>
          <a:p>
            <a:pPr marL="3937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左上右下斜线：</a:t>
            </a:r>
            <a:endParaRPr sz="2100">
              <a:latin typeface="Arial Unicode MS"/>
              <a:cs typeface="Arial Unicode MS"/>
            </a:endParaRPr>
          </a:p>
          <a:p>
            <a:pPr marL="393065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这些格子，（横坐标</a:t>
            </a:r>
            <a:r>
              <a:rPr dirty="0" sz="2100" spc="355">
                <a:solidFill>
                  <a:srgbClr val="2D75B6"/>
                </a:solidFill>
                <a:latin typeface="Arial Unicode MS"/>
                <a:cs typeface="Arial Unicode MS"/>
              </a:rPr>
              <a:t>-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纵坐标）的值相同</a:t>
            </a:r>
            <a:endParaRPr sz="2100">
              <a:latin typeface="Arial Unicode MS"/>
              <a:cs typeface="Arial Unicode MS"/>
            </a:endParaRPr>
          </a:p>
          <a:p>
            <a:pPr marL="508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所以就建立三个数组表示列、两个斜线的状态。</a:t>
            </a:r>
            <a:endParaRPr sz="2100">
              <a:latin typeface="Arial Unicode MS"/>
              <a:cs typeface="Arial Unicode MS"/>
            </a:endParaRPr>
          </a:p>
          <a:p>
            <a:pPr marL="50800">
              <a:lnSpc>
                <a:spcPct val="100000"/>
              </a:lnSpc>
              <a:spcBef>
                <a:spcPts val="1200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（横坐标</a:t>
            </a:r>
            <a:r>
              <a:rPr dirty="0" sz="2100" spc="350">
                <a:solidFill>
                  <a:srgbClr val="2D75B6"/>
                </a:solidFill>
                <a:latin typeface="Arial Unicode MS"/>
                <a:cs typeface="Arial Unicode MS"/>
              </a:rPr>
              <a:t>-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纵坐标）可能是负数，加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上</a:t>
            </a:r>
            <a:r>
              <a:rPr dirty="0" sz="2100" spc="-3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15">
                <a:solidFill>
                  <a:srgbClr val="2D75B6"/>
                </a:solidFill>
                <a:latin typeface="Arial Unicode MS"/>
                <a:cs typeface="Arial Unicode MS"/>
              </a:rPr>
              <a:t>n</a:t>
            </a:r>
            <a:r>
              <a:rPr dirty="0" sz="2100" spc="-2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即可非负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r>
              <a:rPr dirty="0" sz="2100" spc="22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baseline="-22569" sz="2400" spc="-7">
                <a:solidFill>
                  <a:srgbClr val="2D75B6"/>
                </a:solidFill>
                <a:latin typeface="Arial Unicode MS"/>
                <a:cs typeface="Arial Unicode MS"/>
              </a:rPr>
              <a:t>其实就是一次函数</a:t>
            </a:r>
            <a:endParaRPr baseline="-22569" sz="2400">
              <a:latin typeface="Arial Unicode MS"/>
              <a:cs typeface="Arial Unicode MS"/>
            </a:endParaRPr>
          </a:p>
          <a:p>
            <a:pPr algn="r" marR="853440">
              <a:lnSpc>
                <a:spcPct val="100000"/>
              </a:lnSpc>
              <a:spcBef>
                <a:spcPts val="550"/>
              </a:spcBef>
            </a:pPr>
            <a:r>
              <a:rPr dirty="0" sz="1600" spc="-10">
                <a:solidFill>
                  <a:srgbClr val="2D75B6"/>
                </a:solidFill>
                <a:latin typeface="Arial Unicode MS"/>
                <a:cs typeface="Arial Unicode MS"/>
              </a:rPr>
              <a:t>表达式啦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230368" y="0"/>
            <a:ext cx="3914140" cy="6858000"/>
          </a:xfrm>
          <a:custGeom>
            <a:avLst/>
            <a:gdLst/>
            <a:ahLst/>
            <a:cxnLst/>
            <a:rect l="l" t="t" r="r" b="b"/>
            <a:pathLst>
              <a:path w="3914140" h="6858000">
                <a:moveTo>
                  <a:pt x="3913632" y="0"/>
                </a:moveTo>
                <a:lnTo>
                  <a:pt x="3352800" y="0"/>
                </a:lnTo>
                <a:lnTo>
                  <a:pt x="0" y="0"/>
                </a:lnTo>
                <a:lnTo>
                  <a:pt x="3352800" y="6858000"/>
                </a:lnTo>
                <a:lnTo>
                  <a:pt x="3913632" y="6858000"/>
                </a:lnTo>
                <a:lnTo>
                  <a:pt x="3913632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3451860" cy="6858000"/>
          </a:xfrm>
          <a:custGeom>
            <a:avLst/>
            <a:gdLst/>
            <a:ahLst/>
            <a:cxnLst/>
            <a:rect l="l" t="t" r="r" b="b"/>
            <a:pathLst>
              <a:path w="3451860" h="6858000">
                <a:moveTo>
                  <a:pt x="3451860" y="6858000"/>
                </a:moveTo>
                <a:lnTo>
                  <a:pt x="495300" y="0"/>
                </a:lnTo>
                <a:lnTo>
                  <a:pt x="0" y="0"/>
                </a:lnTo>
                <a:lnTo>
                  <a:pt x="0" y="6858000"/>
                </a:lnTo>
                <a:lnTo>
                  <a:pt x="495300" y="6858000"/>
                </a:lnTo>
                <a:lnTo>
                  <a:pt x="3451860" y="685800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34377" y="1103185"/>
            <a:ext cx="7675245" cy="5048250"/>
            <a:chOff x="734377" y="1103185"/>
            <a:chExt cx="7675245" cy="5048250"/>
          </a:xfrm>
        </p:grpSpPr>
        <p:sp>
          <p:nvSpPr>
            <p:cNvPr id="7" name="object 7"/>
            <p:cNvSpPr/>
            <p:nvPr/>
          </p:nvSpPr>
          <p:spPr>
            <a:xfrm>
              <a:off x="739140" y="1107947"/>
              <a:ext cx="7665720" cy="5038725"/>
            </a:xfrm>
            <a:custGeom>
              <a:avLst/>
              <a:gdLst/>
              <a:ahLst/>
              <a:cxnLst/>
              <a:rect l="l" t="t" r="r" b="b"/>
              <a:pathLst>
                <a:path w="7665720" h="5038725">
                  <a:moveTo>
                    <a:pt x="7665720" y="0"/>
                  </a:moveTo>
                  <a:lnTo>
                    <a:pt x="0" y="0"/>
                  </a:lnTo>
                  <a:lnTo>
                    <a:pt x="0" y="5038344"/>
                  </a:lnTo>
                  <a:lnTo>
                    <a:pt x="7665720" y="5038344"/>
                  </a:lnTo>
                  <a:lnTo>
                    <a:pt x="7665720" y="0"/>
                  </a:lnTo>
                  <a:close/>
                </a:path>
              </a:pathLst>
            </a:custGeom>
            <a:solidFill>
              <a:srgbClr val="FFFFFF">
                <a:alpha val="8117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9140" y="1107947"/>
              <a:ext cx="7665720" cy="5038725"/>
            </a:xfrm>
            <a:custGeom>
              <a:avLst/>
              <a:gdLst/>
              <a:ahLst/>
              <a:cxnLst/>
              <a:rect l="l" t="t" r="r" b="b"/>
              <a:pathLst>
                <a:path w="7665720" h="5038725">
                  <a:moveTo>
                    <a:pt x="0" y="5038344"/>
                  </a:moveTo>
                  <a:lnTo>
                    <a:pt x="7665720" y="5038344"/>
                  </a:lnTo>
                  <a:lnTo>
                    <a:pt x="7665720" y="0"/>
                  </a:lnTo>
                  <a:lnTo>
                    <a:pt x="0" y="0"/>
                  </a:lnTo>
                  <a:lnTo>
                    <a:pt x="0" y="5038344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版权声明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9119" y="2490597"/>
            <a:ext cx="7392670" cy="3114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25336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本课件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为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《</a:t>
            </a:r>
            <a:r>
              <a:rPr dirty="0" sz="2000" spc="-10">
                <a:solidFill>
                  <a:srgbClr val="2D75B6"/>
                </a:solidFill>
                <a:latin typeface="Arial Unicode MS"/>
                <a:cs typeface="Arial Unicode MS"/>
              </a:rPr>
              <a:t>深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入浅</a:t>
            </a:r>
            <a:r>
              <a:rPr dirty="0" sz="2000" spc="5">
                <a:solidFill>
                  <a:srgbClr val="2D75B6"/>
                </a:solidFill>
                <a:latin typeface="Arial Unicode MS"/>
                <a:cs typeface="Arial Unicode MS"/>
              </a:rPr>
              <a:t>出</a:t>
            </a:r>
            <a:r>
              <a:rPr dirty="0" sz="2000" spc="-10">
                <a:solidFill>
                  <a:srgbClr val="2D75B6"/>
                </a:solidFill>
                <a:latin typeface="Arial Unicode MS"/>
                <a:cs typeface="Arial Unicode MS"/>
              </a:rPr>
              <a:t>程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序</a:t>
            </a:r>
            <a:r>
              <a:rPr dirty="0" sz="2000" spc="-10">
                <a:solidFill>
                  <a:srgbClr val="2D75B6"/>
                </a:solidFill>
                <a:latin typeface="Arial Unicode MS"/>
                <a:cs typeface="Arial Unicode MS"/>
              </a:rPr>
              <a:t>设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计竞</a:t>
            </a:r>
            <a:r>
              <a:rPr dirty="0" sz="2000" spc="-10">
                <a:solidFill>
                  <a:srgbClr val="2D75B6"/>
                </a:solidFill>
                <a:latin typeface="Arial Unicode MS"/>
                <a:cs typeface="Arial Unicode MS"/>
              </a:rPr>
              <a:t>赛</a:t>
            </a:r>
            <a:r>
              <a:rPr dirty="0" sz="2000" spc="985">
                <a:solidFill>
                  <a:srgbClr val="2D75B6"/>
                </a:solidFill>
                <a:latin typeface="Arial Unicode MS"/>
                <a:cs typeface="Arial Unicode MS"/>
              </a:rPr>
              <a:t>–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基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础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篇》的</a:t>
            </a:r>
            <a:r>
              <a:rPr dirty="0" sz="2000" spc="-10">
                <a:solidFill>
                  <a:srgbClr val="2D75B6"/>
                </a:solidFill>
                <a:latin typeface="Arial Unicode MS"/>
                <a:cs typeface="Arial Unicode MS"/>
              </a:rPr>
              <a:t>配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套</a:t>
            </a:r>
            <a:r>
              <a:rPr dirty="0" sz="2000" spc="-10">
                <a:solidFill>
                  <a:srgbClr val="2D75B6"/>
                </a:solidFill>
                <a:latin typeface="Arial Unicode MS"/>
                <a:cs typeface="Arial Unicode MS"/>
              </a:rPr>
              <a:t>课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件，</a:t>
            </a:r>
            <a:r>
              <a:rPr dirty="0" sz="2000" spc="5">
                <a:solidFill>
                  <a:srgbClr val="2D75B6"/>
                </a:solidFill>
                <a:latin typeface="Arial Unicode MS"/>
                <a:cs typeface="Arial Unicode MS"/>
              </a:rPr>
              <a:t>版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权 归</a:t>
            </a:r>
            <a:r>
              <a:rPr dirty="0" sz="2000" spc="44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000" spc="10" b="1">
                <a:solidFill>
                  <a:srgbClr val="2D75B6"/>
                </a:solidFill>
                <a:latin typeface="Heiti SC"/>
                <a:cs typeface="Heiti SC"/>
              </a:rPr>
              <a:t>洛</a:t>
            </a:r>
            <a:r>
              <a:rPr dirty="0" sz="2000" b="1">
                <a:solidFill>
                  <a:srgbClr val="2D75B6"/>
                </a:solidFill>
                <a:latin typeface="Heiti SC"/>
                <a:cs typeface="Heiti SC"/>
              </a:rPr>
              <a:t>谷</a:t>
            </a:r>
            <a:r>
              <a:rPr dirty="0" sz="2000" spc="30" b="1">
                <a:solidFill>
                  <a:srgbClr val="2D75B6"/>
                </a:solidFill>
                <a:latin typeface="Heiti SC"/>
                <a:cs typeface="Heiti SC"/>
              </a:rPr>
              <a:t> 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所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有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。所有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个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人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或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者机构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均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可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免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费使用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本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课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件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，亦可免 费传播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，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但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不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可付费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交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易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本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系列课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件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若引用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本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课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件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的内容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，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或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者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进行二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次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创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作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，请标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明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本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课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件的出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处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 Unicode MS"/>
              <a:cs typeface="Arial Unicode MS"/>
            </a:endParaRPr>
          </a:p>
          <a:p>
            <a:pPr marL="355600" indent="-343535">
              <a:lnSpc>
                <a:spcPts val="24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其它《</a:t>
            </a:r>
            <a:r>
              <a:rPr dirty="0" sz="2000" spc="-10">
                <a:solidFill>
                  <a:srgbClr val="2D75B6"/>
                </a:solidFill>
                <a:latin typeface="Arial Unicode MS"/>
                <a:cs typeface="Arial Unicode MS"/>
              </a:rPr>
              <a:t>深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基</a:t>
            </a:r>
            <a:r>
              <a:rPr dirty="0" sz="2000" spc="-10">
                <a:solidFill>
                  <a:srgbClr val="2D75B6"/>
                </a:solidFill>
                <a:latin typeface="Arial Unicode MS"/>
                <a:cs typeface="Arial Unicode MS"/>
              </a:rPr>
              <a:t>》</a:t>
            </a:r>
            <a:r>
              <a:rPr dirty="0" sz="2000" spc="5">
                <a:solidFill>
                  <a:srgbClr val="2D75B6"/>
                </a:solidFill>
                <a:latin typeface="Arial Unicode MS"/>
                <a:cs typeface="Arial Unicode MS"/>
              </a:rPr>
              <a:t>配套</a:t>
            </a:r>
            <a:r>
              <a:rPr dirty="0" sz="2000" spc="-5">
                <a:solidFill>
                  <a:srgbClr val="2D75B6"/>
                </a:solidFill>
                <a:latin typeface="Arial Unicode MS"/>
                <a:cs typeface="Arial Unicode MS"/>
              </a:rPr>
              <a:t>资</a:t>
            </a:r>
            <a:r>
              <a:rPr dirty="0" sz="2000" spc="-10">
                <a:solidFill>
                  <a:srgbClr val="2D75B6"/>
                </a:solidFill>
                <a:latin typeface="Arial Unicode MS"/>
                <a:cs typeface="Arial Unicode MS"/>
              </a:rPr>
              <a:t>源</a:t>
            </a:r>
            <a:r>
              <a:rPr dirty="0" sz="2000" spc="5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购</a:t>
            </a:r>
            <a:r>
              <a:rPr dirty="0" sz="2000" spc="5">
                <a:solidFill>
                  <a:srgbClr val="2D75B6"/>
                </a:solidFill>
                <a:latin typeface="Arial Unicode MS"/>
                <a:cs typeface="Arial Unicode MS"/>
              </a:rPr>
              <a:t>买本</a:t>
            </a:r>
            <a:r>
              <a:rPr dirty="0" sz="2000" spc="-5">
                <a:solidFill>
                  <a:srgbClr val="2D75B6"/>
                </a:solidFill>
                <a:latin typeface="Arial Unicode MS"/>
                <a:cs typeface="Arial Unicode MS"/>
              </a:rPr>
              <a:t>书</a:t>
            </a:r>
            <a:r>
              <a:rPr dirty="0" sz="2000" spc="-10">
                <a:solidFill>
                  <a:srgbClr val="2D75B6"/>
                </a:solidFill>
                <a:latin typeface="Arial Unicode MS"/>
                <a:cs typeface="Arial Unicode MS"/>
              </a:rPr>
              <a:t>等</a:t>
            </a:r>
            <a:r>
              <a:rPr dirty="0" sz="2000" spc="5">
                <a:solidFill>
                  <a:srgbClr val="2D75B6"/>
                </a:solidFill>
                <a:latin typeface="Arial Unicode MS"/>
                <a:cs typeface="Arial Unicode MS"/>
              </a:rPr>
              <a:t>请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参</a:t>
            </a:r>
            <a:r>
              <a:rPr dirty="0" sz="2000" spc="5">
                <a:solidFill>
                  <a:srgbClr val="2D75B6"/>
                </a:solidFill>
                <a:latin typeface="Arial Unicode MS"/>
                <a:cs typeface="Arial Unicode MS"/>
              </a:rPr>
              <a:t>阅：</a:t>
            </a:r>
            <a:endParaRPr sz="2000">
              <a:latin typeface="Arial Unicode MS"/>
              <a:cs typeface="Arial Unicode MS"/>
            </a:endParaRPr>
          </a:p>
          <a:p>
            <a:pPr marL="355600">
              <a:lnSpc>
                <a:spcPct val="100000"/>
              </a:lnSpc>
            </a:pPr>
            <a:r>
              <a:rPr dirty="0" u="sng" sz="1800" spc="45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Arial Unicode MS"/>
                <a:cs typeface="Arial Unicode MS"/>
                <a:hlinkClick r:id="rId4"/>
              </a:rPr>
              <a:t>https://www.luogu.com.cn/blog/kkksc03/IPC-resources</a:t>
            </a:r>
            <a:endParaRPr sz="1800">
              <a:latin typeface="Arial Unicode MS"/>
              <a:cs typeface="Arial Unicode MS"/>
            </a:endParaRPr>
          </a:p>
          <a:p>
            <a:pPr marL="355600" indent="-343535">
              <a:lnSpc>
                <a:spcPts val="239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如果课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件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有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任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何错误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，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请</a:t>
            </a:r>
            <a:r>
              <a:rPr dirty="0" sz="2000" spc="-15">
                <a:solidFill>
                  <a:srgbClr val="2D75B6"/>
                </a:solidFill>
                <a:latin typeface="Arial Unicode MS"/>
                <a:cs typeface="Arial Unicode MS"/>
              </a:rPr>
              <a:t>在</a:t>
            </a:r>
            <a:r>
              <a:rPr dirty="0" sz="2000">
                <a:solidFill>
                  <a:srgbClr val="2D75B6"/>
                </a:solidFill>
                <a:latin typeface="Arial Unicode MS"/>
                <a:cs typeface="Arial Unicode MS"/>
              </a:rPr>
              <a:t>这里反馈</a:t>
            </a:r>
            <a:endParaRPr sz="2000">
              <a:latin typeface="Arial Unicode MS"/>
              <a:cs typeface="Arial Unicode MS"/>
            </a:endParaRPr>
          </a:p>
          <a:p>
            <a:pPr marL="355600">
              <a:lnSpc>
                <a:spcPts val="2150"/>
              </a:lnSpc>
            </a:pPr>
            <a:r>
              <a:rPr dirty="0" u="sng" sz="1800" spc="3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Arial Unicode MS"/>
                <a:cs typeface="Arial Unicode MS"/>
                <a:hlinkClick r:id="rId5"/>
              </a:rPr>
              <a:t>https://www.luogu.com.cn/discuss/show/296741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72254" y="663066"/>
            <a:ext cx="9963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5">
                <a:solidFill>
                  <a:srgbClr val="355EA9"/>
                </a:solidFill>
                <a:latin typeface="Arial Unicode MS"/>
                <a:cs typeface="Arial Unicode MS"/>
              </a:rPr>
              <a:t>n</a:t>
            </a:r>
            <a:r>
              <a:rPr dirty="0" sz="3000" spc="10">
                <a:solidFill>
                  <a:srgbClr val="355EA9"/>
                </a:solidFill>
                <a:latin typeface="Arial Unicode MS"/>
                <a:cs typeface="Arial Unicode MS"/>
              </a:rPr>
              <a:t>皇后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4799" y="1732534"/>
            <a:ext cx="3303904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b="0">
                <a:solidFill>
                  <a:srgbClr val="2D75B6"/>
                </a:solidFill>
                <a:latin typeface="Arial Unicode MS"/>
                <a:cs typeface="Arial Unicode MS"/>
              </a:rPr>
              <a:t>观察当</a:t>
            </a:r>
            <a:r>
              <a:rPr dirty="0" sz="2100" spc="-60" b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30" b="0">
                <a:solidFill>
                  <a:srgbClr val="2D75B6"/>
                </a:solidFill>
                <a:latin typeface="Arial Unicode MS"/>
                <a:cs typeface="Arial Unicode MS"/>
              </a:rPr>
              <a:t>n=4</a:t>
            </a:r>
            <a:r>
              <a:rPr dirty="0" sz="2100" spc="-60" b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b="0">
                <a:solidFill>
                  <a:srgbClr val="2D75B6"/>
                </a:solidFill>
                <a:latin typeface="Arial Unicode MS"/>
                <a:cs typeface="Arial Unicode MS"/>
              </a:rPr>
              <a:t>时的搜索过程：</a:t>
            </a:r>
            <a:endParaRPr sz="2100">
              <a:latin typeface="Arial Unicode MS"/>
              <a:cs typeface="Arial Unicode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1595" y="2124455"/>
            <a:ext cx="4937759" cy="40645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72254" y="663066"/>
            <a:ext cx="9963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5" b="0">
                <a:solidFill>
                  <a:srgbClr val="355EA9"/>
                </a:solidFill>
                <a:latin typeface="Arial Unicode MS"/>
                <a:cs typeface="Arial Unicode MS"/>
              </a:rPr>
              <a:t>n</a:t>
            </a:r>
            <a:r>
              <a:rPr dirty="0" sz="3000" spc="10" b="0">
                <a:solidFill>
                  <a:srgbClr val="355EA9"/>
                </a:solidFill>
                <a:latin typeface="Arial Unicode MS"/>
                <a:cs typeface="Arial Unicode MS"/>
              </a:rPr>
              <a:t>皇后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74930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最终可得代码。建立好标记数组；枚举各状态；然后恢复现场。</a:t>
            </a:r>
            <a:endParaRPr sz="2100">
              <a:latin typeface="Arial Unicode MS"/>
              <a:cs typeface="Arial Unicode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48155" y="2325623"/>
            <a:ext cx="6644640" cy="3970020"/>
            <a:chOff x="1248155" y="2325623"/>
            <a:chExt cx="6644640" cy="3970020"/>
          </a:xfrm>
        </p:grpSpPr>
        <p:sp>
          <p:nvSpPr>
            <p:cNvPr id="10" name="object 10"/>
            <p:cNvSpPr/>
            <p:nvPr/>
          </p:nvSpPr>
          <p:spPr>
            <a:xfrm>
              <a:off x="1248155" y="2325623"/>
              <a:ext cx="6644640" cy="3970020"/>
            </a:xfrm>
            <a:custGeom>
              <a:avLst/>
              <a:gdLst/>
              <a:ahLst/>
              <a:cxnLst/>
              <a:rect l="l" t="t" r="r" b="b"/>
              <a:pathLst>
                <a:path w="6644640" h="3970020">
                  <a:moveTo>
                    <a:pt x="6644640" y="0"/>
                  </a:moveTo>
                  <a:lnTo>
                    <a:pt x="0" y="0"/>
                  </a:lnTo>
                  <a:lnTo>
                    <a:pt x="0" y="3970020"/>
                  </a:lnTo>
                  <a:lnTo>
                    <a:pt x="6644640" y="3970020"/>
                  </a:lnTo>
                  <a:lnTo>
                    <a:pt x="6644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48865" y="5118988"/>
              <a:ext cx="3870960" cy="363220"/>
            </a:xfrm>
            <a:custGeom>
              <a:avLst/>
              <a:gdLst/>
              <a:ahLst/>
              <a:cxnLst/>
              <a:rect l="l" t="t" r="r" b="b"/>
              <a:pathLst>
                <a:path w="3870960" h="363220">
                  <a:moveTo>
                    <a:pt x="83807" y="0"/>
                  </a:moveTo>
                  <a:lnTo>
                    <a:pt x="0" y="0"/>
                  </a:lnTo>
                  <a:lnTo>
                    <a:pt x="0" y="179832"/>
                  </a:lnTo>
                  <a:lnTo>
                    <a:pt x="83807" y="179832"/>
                  </a:lnTo>
                  <a:lnTo>
                    <a:pt x="83807" y="0"/>
                  </a:lnTo>
                  <a:close/>
                </a:path>
                <a:path w="3870960" h="363220">
                  <a:moveTo>
                    <a:pt x="167627" y="182880"/>
                  </a:moveTo>
                  <a:lnTo>
                    <a:pt x="0" y="182880"/>
                  </a:lnTo>
                  <a:lnTo>
                    <a:pt x="0" y="362712"/>
                  </a:lnTo>
                  <a:lnTo>
                    <a:pt x="167627" y="362712"/>
                  </a:lnTo>
                  <a:lnTo>
                    <a:pt x="167627" y="182880"/>
                  </a:lnTo>
                  <a:close/>
                </a:path>
                <a:path w="3870960" h="363220">
                  <a:moveTo>
                    <a:pt x="422148" y="0"/>
                  </a:moveTo>
                  <a:lnTo>
                    <a:pt x="335280" y="0"/>
                  </a:lnTo>
                  <a:lnTo>
                    <a:pt x="83820" y="0"/>
                  </a:lnTo>
                  <a:lnTo>
                    <a:pt x="83820" y="179832"/>
                  </a:lnTo>
                  <a:lnTo>
                    <a:pt x="335280" y="179832"/>
                  </a:lnTo>
                  <a:lnTo>
                    <a:pt x="422148" y="179832"/>
                  </a:lnTo>
                  <a:lnTo>
                    <a:pt x="422148" y="0"/>
                  </a:lnTo>
                  <a:close/>
                </a:path>
                <a:path w="3870960" h="363220">
                  <a:moveTo>
                    <a:pt x="673595" y="182880"/>
                  </a:moveTo>
                  <a:lnTo>
                    <a:pt x="673595" y="182880"/>
                  </a:lnTo>
                  <a:lnTo>
                    <a:pt x="167640" y="182880"/>
                  </a:lnTo>
                  <a:lnTo>
                    <a:pt x="167640" y="362712"/>
                  </a:lnTo>
                  <a:lnTo>
                    <a:pt x="673595" y="362712"/>
                  </a:lnTo>
                  <a:lnTo>
                    <a:pt x="673595" y="182880"/>
                  </a:lnTo>
                  <a:close/>
                </a:path>
                <a:path w="3870960" h="363220">
                  <a:moveTo>
                    <a:pt x="2356091" y="182880"/>
                  </a:moveTo>
                  <a:lnTo>
                    <a:pt x="2356091" y="182880"/>
                  </a:lnTo>
                  <a:lnTo>
                    <a:pt x="673608" y="182880"/>
                  </a:lnTo>
                  <a:lnTo>
                    <a:pt x="673608" y="362712"/>
                  </a:lnTo>
                  <a:lnTo>
                    <a:pt x="2356091" y="362712"/>
                  </a:lnTo>
                  <a:lnTo>
                    <a:pt x="2356091" y="182880"/>
                  </a:lnTo>
                  <a:close/>
                </a:path>
                <a:path w="3870960" h="363220">
                  <a:moveTo>
                    <a:pt x="3870960" y="182880"/>
                  </a:moveTo>
                  <a:lnTo>
                    <a:pt x="3870960" y="182880"/>
                  </a:lnTo>
                  <a:lnTo>
                    <a:pt x="2356104" y="182880"/>
                  </a:lnTo>
                  <a:lnTo>
                    <a:pt x="2356104" y="362712"/>
                  </a:lnTo>
                  <a:lnTo>
                    <a:pt x="3870960" y="362712"/>
                  </a:lnTo>
                  <a:lnTo>
                    <a:pt x="3870960" y="18288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248155" y="2325623"/>
            <a:ext cx="6644640" cy="3970020"/>
          </a:xfrm>
          <a:prstGeom prst="rect">
            <a:avLst/>
          </a:prstGeom>
          <a:ln w="9525">
            <a:solidFill>
              <a:srgbClr val="5B9BD4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dirty="0" sz="1200" spc="-65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dirty="0" sz="1200" spc="-75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a</a:t>
            </a:r>
            <a:r>
              <a:rPr dirty="0" sz="1200" spc="-65">
                <a:latin typeface="Monaco"/>
                <a:cs typeface="Monaco"/>
              </a:rPr>
              <a:t>[maxn],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0">
                <a:latin typeface="Monaco"/>
                <a:cs typeface="Monaco"/>
              </a:rPr>
              <a:t>n, ans</a:t>
            </a:r>
            <a:r>
              <a:rPr dirty="0" sz="1200" spc="-70">
                <a:latin typeface="Monaco"/>
                <a:cs typeface="Monaco"/>
              </a:rPr>
              <a:t> </a:t>
            </a:r>
            <a:r>
              <a:rPr dirty="0" sz="1200" spc="-60">
                <a:latin typeface="Monaco"/>
                <a:cs typeface="Monaco"/>
              </a:rPr>
              <a:t>=</a:t>
            </a:r>
            <a:r>
              <a:rPr dirty="0" sz="1200" spc="-7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dirty="0" sz="1200" spc="-65">
                <a:latin typeface="Monaco"/>
                <a:cs typeface="Monaco"/>
              </a:rPr>
              <a:t>;</a:t>
            </a:r>
            <a:endParaRPr sz="12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dirty="0" sz="1200" spc="-65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dirty="0" sz="1200" spc="-70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dirty="0" sz="1200" spc="-60">
                <a:solidFill>
                  <a:srgbClr val="000F80"/>
                </a:solidFill>
                <a:latin typeface="Monaco"/>
                <a:cs typeface="Monaco"/>
              </a:rPr>
              <a:t>b1</a:t>
            </a:r>
            <a:r>
              <a:rPr dirty="0" sz="1200" spc="-60">
                <a:latin typeface="Monaco"/>
                <a:cs typeface="Monaco"/>
              </a:rPr>
              <a:t>[maxn],</a:t>
            </a:r>
            <a:r>
              <a:rPr dirty="0" sz="1200" spc="-70">
                <a:latin typeface="Monaco"/>
                <a:cs typeface="Monaco"/>
              </a:rPr>
              <a:t> </a:t>
            </a:r>
            <a:r>
              <a:rPr dirty="0" sz="1200" spc="-60">
                <a:solidFill>
                  <a:srgbClr val="000F80"/>
                </a:solidFill>
                <a:latin typeface="Monaco"/>
                <a:cs typeface="Monaco"/>
              </a:rPr>
              <a:t>b2</a:t>
            </a:r>
            <a:r>
              <a:rPr dirty="0" sz="1200" spc="-60">
                <a:latin typeface="Monaco"/>
                <a:cs typeface="Monaco"/>
              </a:rPr>
              <a:t>[maxn],</a:t>
            </a:r>
            <a:r>
              <a:rPr dirty="0" sz="1200" spc="-70">
                <a:latin typeface="Monaco"/>
                <a:cs typeface="Monaco"/>
              </a:rPr>
              <a:t> </a:t>
            </a:r>
            <a:r>
              <a:rPr dirty="0" sz="1200" spc="-60">
                <a:solidFill>
                  <a:srgbClr val="000F80"/>
                </a:solidFill>
                <a:latin typeface="Monaco"/>
                <a:cs typeface="Monaco"/>
              </a:rPr>
              <a:t>b3</a:t>
            </a:r>
            <a:r>
              <a:rPr dirty="0" sz="1200" spc="-60">
                <a:latin typeface="Monaco"/>
                <a:cs typeface="Monaco"/>
              </a:rPr>
              <a:t>[maxn];</a:t>
            </a:r>
            <a:endParaRPr sz="12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75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分别记录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y,x+y,x-y+15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是否被占用</a:t>
            </a:r>
            <a:endParaRPr sz="1200">
              <a:latin typeface="Arial Unicode MS"/>
              <a:cs typeface="Arial Unicode MS"/>
            </a:endParaRPr>
          </a:p>
          <a:p>
            <a:pPr marL="92075">
              <a:lnSpc>
                <a:spcPct val="100000"/>
              </a:lnSpc>
            </a:pPr>
            <a:r>
              <a:rPr dirty="0" sz="1200" spc="-65">
                <a:solidFill>
                  <a:srgbClr val="0000FF"/>
                </a:solidFill>
                <a:latin typeface="Monaco"/>
                <a:cs typeface="Monaco"/>
              </a:rPr>
              <a:t>void</a:t>
            </a:r>
            <a:r>
              <a:rPr dirty="0" sz="1200" spc="-55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795E25"/>
                </a:solidFill>
                <a:latin typeface="Monaco"/>
                <a:cs typeface="Monaco"/>
              </a:rPr>
              <a:t>dfs</a:t>
            </a:r>
            <a:r>
              <a:rPr dirty="0" sz="1200" spc="-65">
                <a:latin typeface="Monaco"/>
                <a:cs typeface="Monaco"/>
              </a:rPr>
              <a:t>(</a:t>
            </a:r>
            <a:r>
              <a:rPr dirty="0" sz="1200" spc="-65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dirty="0" sz="1200" spc="-45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x</a:t>
            </a:r>
            <a:r>
              <a:rPr dirty="0" sz="1200" spc="-65">
                <a:latin typeface="Monaco"/>
                <a:cs typeface="Monaco"/>
              </a:rPr>
              <a:t>) {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第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x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行的皇后放哪儿</a:t>
            </a:r>
            <a:endParaRPr sz="1200">
              <a:latin typeface="Arial Unicode MS"/>
              <a:cs typeface="Arial Unicode MS"/>
            </a:endParaRPr>
          </a:p>
          <a:p>
            <a:pPr marL="428625">
              <a:lnSpc>
                <a:spcPct val="100000"/>
              </a:lnSpc>
            </a:pPr>
            <a:r>
              <a:rPr dirty="0" sz="1200" spc="-65">
                <a:solidFill>
                  <a:srgbClr val="AE00DB"/>
                </a:solidFill>
                <a:latin typeface="Monaco"/>
                <a:cs typeface="Monaco"/>
              </a:rPr>
              <a:t>if</a:t>
            </a:r>
            <a:r>
              <a:rPr dirty="0" sz="1200" spc="-70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(x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&gt; n)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{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如果所有皇后已经放置</a:t>
            </a:r>
            <a:endParaRPr sz="1200">
              <a:latin typeface="Arial Unicode MS"/>
              <a:cs typeface="Arial Unicode MS"/>
            </a:endParaRPr>
          </a:p>
          <a:p>
            <a:pPr marL="765175">
              <a:lnSpc>
                <a:spcPct val="100000"/>
              </a:lnSpc>
            </a:pPr>
            <a:r>
              <a:rPr dirty="0" sz="1200" spc="-65">
                <a:latin typeface="Monaco"/>
                <a:cs typeface="Monaco"/>
              </a:rPr>
              <a:t>ans++;</a:t>
            </a:r>
            <a:r>
              <a:rPr dirty="0" sz="1200" spc="-7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75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增加结果数量</a:t>
            </a:r>
            <a:endParaRPr sz="1200">
              <a:latin typeface="Arial Unicode MS"/>
              <a:cs typeface="Arial Unicode MS"/>
            </a:endParaRPr>
          </a:p>
          <a:p>
            <a:pPr marL="765175">
              <a:lnSpc>
                <a:spcPct val="100000"/>
              </a:lnSpc>
            </a:pPr>
            <a:r>
              <a:rPr dirty="0" sz="1200" spc="-65">
                <a:solidFill>
                  <a:srgbClr val="AE00DB"/>
                </a:solidFill>
                <a:latin typeface="Monaco"/>
                <a:cs typeface="Monaco"/>
              </a:rPr>
              <a:t>if</a:t>
            </a:r>
            <a:r>
              <a:rPr dirty="0" sz="1200" spc="-70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(ans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&lt;=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3</a:t>
            </a:r>
            <a:r>
              <a:rPr dirty="0" sz="1200" spc="-65">
                <a:latin typeface="Monaco"/>
                <a:cs typeface="Monaco"/>
              </a:rPr>
              <a:t>)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{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55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输出前三种答案</a:t>
            </a:r>
            <a:endParaRPr sz="1200">
              <a:latin typeface="Arial Unicode MS"/>
              <a:cs typeface="Arial Unicode MS"/>
            </a:endParaRPr>
          </a:p>
          <a:p>
            <a:pPr marL="1100455">
              <a:lnSpc>
                <a:spcPct val="100000"/>
              </a:lnSpc>
            </a:pPr>
            <a:r>
              <a:rPr dirty="0" sz="1200" spc="-65">
                <a:solidFill>
                  <a:srgbClr val="AE00DB"/>
                </a:solidFill>
                <a:latin typeface="Monaco"/>
                <a:cs typeface="Monaco"/>
              </a:rPr>
              <a:t>for</a:t>
            </a:r>
            <a:r>
              <a:rPr dirty="0" sz="1200" spc="-60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dirty="0" sz="1200" spc="-60">
                <a:latin typeface="Monaco"/>
                <a:cs typeface="Monaco"/>
              </a:rPr>
              <a:t>(</a:t>
            </a:r>
            <a:r>
              <a:rPr dirty="0" sz="1200" spc="-60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dirty="0" sz="1200" spc="-75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dirty="0" sz="1200" spc="-60">
                <a:latin typeface="Monaco"/>
                <a:cs typeface="Monaco"/>
              </a:rPr>
              <a:t>i</a:t>
            </a:r>
            <a:r>
              <a:rPr dirty="0" sz="1200" spc="-70">
                <a:latin typeface="Monaco"/>
                <a:cs typeface="Monaco"/>
              </a:rPr>
              <a:t> </a:t>
            </a:r>
            <a:r>
              <a:rPr dirty="0" sz="1200" spc="-60">
                <a:latin typeface="Monaco"/>
                <a:cs typeface="Monaco"/>
              </a:rPr>
              <a:t>=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;</a:t>
            </a:r>
            <a:r>
              <a:rPr dirty="0" sz="1200" spc="-70">
                <a:latin typeface="Monaco"/>
                <a:cs typeface="Monaco"/>
              </a:rPr>
              <a:t> </a:t>
            </a:r>
            <a:r>
              <a:rPr dirty="0" sz="1200" spc="-60">
                <a:latin typeface="Monaco"/>
                <a:cs typeface="Monaco"/>
              </a:rPr>
              <a:t>i </a:t>
            </a:r>
            <a:r>
              <a:rPr dirty="0" sz="1200" spc="-65">
                <a:latin typeface="Monaco"/>
                <a:cs typeface="Monaco"/>
              </a:rPr>
              <a:t>&lt;=</a:t>
            </a:r>
            <a:r>
              <a:rPr dirty="0" sz="1200" spc="-70">
                <a:latin typeface="Monaco"/>
                <a:cs typeface="Monaco"/>
              </a:rPr>
              <a:t> </a:t>
            </a:r>
            <a:r>
              <a:rPr dirty="0" sz="1200" spc="-55">
                <a:latin typeface="Monaco"/>
                <a:cs typeface="Monaco"/>
              </a:rPr>
              <a:t>n;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i++)</a:t>
            </a:r>
            <a:endParaRPr sz="1200">
              <a:latin typeface="Monaco"/>
              <a:cs typeface="Monaco"/>
            </a:endParaRPr>
          </a:p>
          <a:p>
            <a:pPr marL="1100455" marR="3516629" indent="336550">
              <a:lnSpc>
                <a:spcPct val="100000"/>
              </a:lnSpc>
              <a:spcBef>
                <a:spcPts val="5"/>
              </a:spcBef>
            </a:pPr>
            <a:r>
              <a:rPr dirty="0" sz="1200" spc="-60">
                <a:solidFill>
                  <a:srgbClr val="795E25"/>
                </a:solidFill>
                <a:latin typeface="Monaco"/>
                <a:cs typeface="Monaco"/>
              </a:rPr>
              <a:t>printf</a:t>
            </a:r>
            <a:r>
              <a:rPr dirty="0" sz="1200" spc="-60">
                <a:latin typeface="Monaco"/>
                <a:cs typeface="Monaco"/>
              </a:rPr>
              <a:t>(</a:t>
            </a:r>
            <a:r>
              <a:rPr dirty="0" sz="1200" spc="-60">
                <a:solidFill>
                  <a:srgbClr val="A21515"/>
                </a:solidFill>
                <a:latin typeface="Monaco"/>
                <a:cs typeface="Monaco"/>
              </a:rPr>
              <a:t>"%d</a:t>
            </a:r>
            <a:r>
              <a:rPr dirty="0" sz="1200" spc="-95">
                <a:solidFill>
                  <a:srgbClr val="A21515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A21515"/>
                </a:solidFill>
                <a:latin typeface="Monaco"/>
                <a:cs typeface="Monaco"/>
              </a:rPr>
              <a:t>"</a:t>
            </a:r>
            <a:r>
              <a:rPr dirty="0" sz="1200" spc="-65">
                <a:latin typeface="Monaco"/>
                <a:cs typeface="Monaco"/>
              </a:rPr>
              <a:t>,</a:t>
            </a:r>
            <a:r>
              <a:rPr dirty="0" sz="1200" spc="-80">
                <a:latin typeface="Monaco"/>
                <a:cs typeface="Monaco"/>
              </a:rPr>
              <a:t> </a:t>
            </a:r>
            <a:r>
              <a:rPr dirty="0" sz="1200" spc="-60">
                <a:solidFill>
                  <a:srgbClr val="000F80"/>
                </a:solidFill>
                <a:latin typeface="Monaco"/>
                <a:cs typeface="Monaco"/>
              </a:rPr>
              <a:t>a</a:t>
            </a:r>
            <a:r>
              <a:rPr dirty="0" sz="1200" spc="-60">
                <a:latin typeface="Monaco"/>
                <a:cs typeface="Monaco"/>
              </a:rPr>
              <a:t>[i]); </a:t>
            </a:r>
            <a:r>
              <a:rPr dirty="0" sz="1200" spc="-710">
                <a:latin typeface="Monaco"/>
                <a:cs typeface="Monaco"/>
              </a:rPr>
              <a:t> </a:t>
            </a:r>
            <a:r>
              <a:rPr dirty="0" sz="1200" spc="-60">
                <a:solidFill>
                  <a:srgbClr val="795E25"/>
                </a:solidFill>
                <a:latin typeface="Monaco"/>
                <a:cs typeface="Monaco"/>
              </a:rPr>
              <a:t>puts</a:t>
            </a:r>
            <a:r>
              <a:rPr dirty="0" sz="1200" spc="-60">
                <a:latin typeface="Monaco"/>
                <a:cs typeface="Monaco"/>
              </a:rPr>
              <a:t>(</a:t>
            </a:r>
            <a:r>
              <a:rPr dirty="0" sz="1200" spc="-60">
                <a:solidFill>
                  <a:srgbClr val="A21515"/>
                </a:solidFill>
                <a:latin typeface="Monaco"/>
                <a:cs typeface="Monaco"/>
              </a:rPr>
              <a:t>""</a:t>
            </a:r>
            <a:r>
              <a:rPr dirty="0" sz="1200" spc="-60">
                <a:latin typeface="Monaco"/>
                <a:cs typeface="Monaco"/>
              </a:rPr>
              <a:t>);</a:t>
            </a:r>
            <a:endParaRPr sz="1200">
              <a:latin typeface="Monaco"/>
              <a:cs typeface="Monaco"/>
            </a:endParaRPr>
          </a:p>
          <a:p>
            <a:pPr marL="763905">
              <a:lnSpc>
                <a:spcPct val="100000"/>
              </a:lnSpc>
            </a:pPr>
            <a:r>
              <a:rPr dirty="0" sz="1200" spc="-65">
                <a:latin typeface="Monaco"/>
                <a:cs typeface="Monaco"/>
              </a:rPr>
              <a:t>}</a:t>
            </a:r>
            <a:endParaRPr sz="1200">
              <a:latin typeface="Monaco"/>
              <a:cs typeface="Monaco"/>
            </a:endParaRPr>
          </a:p>
          <a:p>
            <a:pPr marL="763905">
              <a:lnSpc>
                <a:spcPct val="100000"/>
              </a:lnSpc>
            </a:pPr>
            <a:r>
              <a:rPr dirty="0" sz="1200" spc="-60">
                <a:solidFill>
                  <a:srgbClr val="AE00DB"/>
                </a:solidFill>
                <a:latin typeface="Monaco"/>
                <a:cs typeface="Monaco"/>
              </a:rPr>
              <a:t>return</a:t>
            </a:r>
            <a:r>
              <a:rPr dirty="0" sz="1200" spc="-60">
                <a:latin typeface="Monaco"/>
                <a:cs typeface="Monaco"/>
              </a:rPr>
              <a:t>;</a:t>
            </a:r>
            <a:endParaRPr sz="1200">
              <a:latin typeface="Monaco"/>
              <a:cs typeface="Monaco"/>
            </a:endParaRPr>
          </a:p>
          <a:p>
            <a:pPr marL="427355">
              <a:lnSpc>
                <a:spcPct val="100000"/>
              </a:lnSpc>
            </a:pPr>
            <a:r>
              <a:rPr dirty="0" sz="1200" spc="-65">
                <a:latin typeface="Monaco"/>
                <a:cs typeface="Monaco"/>
              </a:rPr>
              <a:t>}</a:t>
            </a:r>
            <a:endParaRPr sz="1200">
              <a:latin typeface="Monaco"/>
              <a:cs typeface="Monaco"/>
            </a:endParaRPr>
          </a:p>
          <a:p>
            <a:pPr marL="427355">
              <a:lnSpc>
                <a:spcPct val="100000"/>
              </a:lnSpc>
            </a:pPr>
            <a:r>
              <a:rPr dirty="0" sz="1200" spc="-65">
                <a:solidFill>
                  <a:srgbClr val="AE00DB"/>
                </a:solidFill>
                <a:latin typeface="Monaco"/>
                <a:cs typeface="Monaco"/>
              </a:rPr>
              <a:t>for</a:t>
            </a:r>
            <a:r>
              <a:rPr dirty="0" sz="1200" spc="-55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(</a:t>
            </a:r>
            <a:r>
              <a:rPr dirty="0" sz="1200" spc="-65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dirty="0" sz="1200" spc="-50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i =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0">
                <a:latin typeface="Monaco"/>
                <a:cs typeface="Monaco"/>
              </a:rPr>
              <a:t>; </a:t>
            </a:r>
            <a:r>
              <a:rPr dirty="0" sz="1200" spc="-65">
                <a:latin typeface="Monaco"/>
                <a:cs typeface="Monaco"/>
              </a:rPr>
              <a:t>i &lt;=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n; </a:t>
            </a:r>
            <a:r>
              <a:rPr dirty="0" sz="1200" spc="-60">
                <a:latin typeface="Monaco"/>
                <a:cs typeface="Monaco"/>
              </a:rPr>
              <a:t>i++)</a:t>
            </a:r>
            <a:endParaRPr sz="1200">
              <a:latin typeface="Monaco"/>
              <a:cs typeface="Monaco"/>
            </a:endParaRPr>
          </a:p>
          <a:p>
            <a:pPr marL="763905">
              <a:lnSpc>
                <a:spcPct val="100000"/>
              </a:lnSpc>
            </a:pPr>
            <a:r>
              <a:rPr dirty="0" sz="1200" spc="-65">
                <a:solidFill>
                  <a:srgbClr val="AE00DB"/>
                </a:solidFill>
                <a:latin typeface="Monaco"/>
                <a:cs typeface="Monaco"/>
              </a:rPr>
              <a:t>if</a:t>
            </a:r>
            <a:r>
              <a:rPr dirty="0" sz="1200" spc="-60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dirty="0" sz="1200" spc="-60">
                <a:latin typeface="Monaco"/>
                <a:cs typeface="Monaco"/>
              </a:rPr>
              <a:t>(</a:t>
            </a:r>
            <a:r>
              <a:rPr dirty="0" sz="1200" spc="-60">
                <a:solidFill>
                  <a:srgbClr val="000F80"/>
                </a:solidFill>
                <a:latin typeface="Monaco"/>
                <a:cs typeface="Monaco"/>
              </a:rPr>
              <a:t>b1</a:t>
            </a:r>
            <a:r>
              <a:rPr dirty="0" sz="1200" spc="-60">
                <a:latin typeface="Monaco"/>
                <a:cs typeface="Monaco"/>
              </a:rPr>
              <a:t>[i]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==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dirty="0" sz="1200" spc="-55">
                <a:solidFill>
                  <a:srgbClr val="098557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&amp;&amp;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b2</a:t>
            </a:r>
            <a:r>
              <a:rPr dirty="0" sz="1200" spc="-65">
                <a:latin typeface="Monaco"/>
                <a:cs typeface="Monaco"/>
              </a:rPr>
              <a:t>[x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+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0">
                <a:latin typeface="Monaco"/>
                <a:cs typeface="Monaco"/>
              </a:rPr>
              <a:t>i]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==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dirty="0" sz="1200" spc="-55">
                <a:solidFill>
                  <a:srgbClr val="098557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&amp;&amp;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b3</a:t>
            </a:r>
            <a:r>
              <a:rPr dirty="0" sz="1200" spc="-65">
                <a:latin typeface="Monaco"/>
                <a:cs typeface="Monaco"/>
              </a:rPr>
              <a:t>[x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-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i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+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15</a:t>
            </a:r>
            <a:r>
              <a:rPr dirty="0" sz="1200" spc="-65">
                <a:latin typeface="Monaco"/>
                <a:cs typeface="Monaco"/>
              </a:rPr>
              <a:t>]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==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dirty="0" sz="1200" spc="-65">
                <a:latin typeface="Monaco"/>
                <a:cs typeface="Monaco"/>
              </a:rPr>
              <a:t>)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{</a:t>
            </a:r>
            <a:endParaRPr sz="1200">
              <a:latin typeface="Monaco"/>
              <a:cs typeface="Monaco"/>
            </a:endParaRPr>
          </a:p>
          <a:p>
            <a:pPr marL="1100455">
              <a:lnSpc>
                <a:spcPct val="100000"/>
              </a:lnSpc>
            </a:pP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a</a:t>
            </a:r>
            <a:r>
              <a:rPr dirty="0" sz="1200" spc="-65">
                <a:latin typeface="Monaco"/>
                <a:cs typeface="Monaco"/>
              </a:rPr>
              <a:t>[x]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0">
                <a:latin typeface="Monaco"/>
                <a:cs typeface="Monaco"/>
              </a:rPr>
              <a:t>=</a:t>
            </a:r>
            <a:r>
              <a:rPr dirty="0" sz="1200" spc="-7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i;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8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 spc="-5">
                <a:solidFill>
                  <a:srgbClr val="008000"/>
                </a:solidFill>
                <a:latin typeface="Arial Unicode MS"/>
                <a:cs typeface="Arial Unicode MS"/>
              </a:rPr>
              <a:t>记录放置位置</a:t>
            </a:r>
            <a:endParaRPr sz="1200">
              <a:latin typeface="Arial Unicode MS"/>
              <a:cs typeface="Arial Unicode MS"/>
            </a:endParaRPr>
          </a:p>
          <a:p>
            <a:pPr marL="1100455">
              <a:lnSpc>
                <a:spcPct val="100000"/>
              </a:lnSpc>
            </a:pP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b1</a:t>
            </a:r>
            <a:r>
              <a:rPr dirty="0" sz="1200" spc="-65">
                <a:latin typeface="Monaco"/>
                <a:cs typeface="Monaco"/>
              </a:rPr>
              <a:t>[i]</a:t>
            </a:r>
            <a:r>
              <a:rPr dirty="0" sz="1200" spc="-4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;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b2</a:t>
            </a:r>
            <a:r>
              <a:rPr dirty="0" sz="1200" spc="-65">
                <a:latin typeface="Monaco"/>
                <a:cs typeface="Monaco"/>
              </a:rPr>
              <a:t>[x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+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i]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;</a:t>
            </a:r>
            <a:r>
              <a:rPr dirty="0" sz="1200" spc="-4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b3</a:t>
            </a:r>
            <a:r>
              <a:rPr dirty="0" sz="1200" spc="-65">
                <a:latin typeface="Monaco"/>
                <a:cs typeface="Monaco"/>
              </a:rPr>
              <a:t>[x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-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i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+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15</a:t>
            </a:r>
            <a:r>
              <a:rPr dirty="0" sz="1200" spc="-65">
                <a:latin typeface="Monaco"/>
                <a:cs typeface="Monaco"/>
              </a:rPr>
              <a:t>]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;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45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占位</a:t>
            </a:r>
            <a:endParaRPr sz="1200">
              <a:latin typeface="Arial Unicode MS"/>
              <a:cs typeface="Arial Unicode MS"/>
            </a:endParaRPr>
          </a:p>
          <a:p>
            <a:pPr marL="1100455">
              <a:lnSpc>
                <a:spcPct val="100000"/>
              </a:lnSpc>
            </a:pPr>
            <a:r>
              <a:rPr dirty="0" sz="1200" spc="-65">
                <a:solidFill>
                  <a:srgbClr val="795E25"/>
                </a:solidFill>
                <a:latin typeface="Monaco"/>
                <a:cs typeface="Monaco"/>
              </a:rPr>
              <a:t>dfs</a:t>
            </a:r>
            <a:r>
              <a:rPr dirty="0" sz="1200" spc="-65">
                <a:latin typeface="Monaco"/>
                <a:cs typeface="Monaco"/>
              </a:rPr>
              <a:t>(x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+</a:t>
            </a:r>
            <a:r>
              <a:rPr dirty="0" sz="1200" spc="-7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);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6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下一层递归</a:t>
            </a:r>
            <a:endParaRPr sz="1200">
              <a:latin typeface="Arial Unicode MS"/>
              <a:cs typeface="Arial Unicode MS"/>
            </a:endParaRPr>
          </a:p>
          <a:p>
            <a:pPr marL="1100455">
              <a:lnSpc>
                <a:spcPct val="100000"/>
              </a:lnSpc>
            </a:pP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b1</a:t>
            </a:r>
            <a:r>
              <a:rPr dirty="0" sz="1200" spc="-65">
                <a:latin typeface="Monaco"/>
                <a:cs typeface="Monaco"/>
              </a:rPr>
              <a:t>[i]</a:t>
            </a:r>
            <a:r>
              <a:rPr dirty="0" sz="1200" spc="-4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dirty="0" sz="1200" spc="-65">
                <a:latin typeface="Monaco"/>
                <a:cs typeface="Monaco"/>
              </a:rPr>
              <a:t>;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b2</a:t>
            </a:r>
            <a:r>
              <a:rPr dirty="0" sz="1200" spc="-65">
                <a:latin typeface="Monaco"/>
                <a:cs typeface="Monaco"/>
              </a:rPr>
              <a:t>[x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+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i]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dirty="0" sz="1200" spc="-65">
                <a:latin typeface="Monaco"/>
                <a:cs typeface="Monaco"/>
              </a:rPr>
              <a:t>;</a:t>
            </a:r>
            <a:r>
              <a:rPr dirty="0" sz="1200" spc="-4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b3</a:t>
            </a:r>
            <a:r>
              <a:rPr dirty="0" sz="1200" spc="-65">
                <a:latin typeface="Monaco"/>
                <a:cs typeface="Monaco"/>
              </a:rPr>
              <a:t>[x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-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i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+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15</a:t>
            </a:r>
            <a:r>
              <a:rPr dirty="0" sz="1200" spc="-65">
                <a:latin typeface="Monaco"/>
                <a:cs typeface="Monaco"/>
              </a:rPr>
              <a:t>]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dirty="0" sz="1200" spc="-65">
                <a:latin typeface="Monaco"/>
                <a:cs typeface="Monaco"/>
              </a:rPr>
              <a:t>;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45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取消占位</a:t>
            </a:r>
            <a:endParaRPr sz="1200">
              <a:latin typeface="Arial Unicode MS"/>
              <a:cs typeface="Arial Unicode MS"/>
            </a:endParaRPr>
          </a:p>
          <a:p>
            <a:pPr marL="763905">
              <a:lnSpc>
                <a:spcPct val="100000"/>
              </a:lnSpc>
            </a:pPr>
            <a:r>
              <a:rPr dirty="0" sz="1200" spc="-65">
                <a:latin typeface="Monaco"/>
                <a:cs typeface="Monaco"/>
              </a:rPr>
              <a:t>}</a:t>
            </a:r>
            <a:endParaRPr sz="12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dirty="0" sz="1200" spc="-65">
                <a:latin typeface="Monaco"/>
                <a:cs typeface="Monaco"/>
              </a:rPr>
              <a:t>}</a:t>
            </a:r>
            <a:endParaRPr sz="12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11882" y="663066"/>
            <a:ext cx="39185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5" b="0">
                <a:solidFill>
                  <a:srgbClr val="355EA9"/>
                </a:solidFill>
                <a:latin typeface="Arial Unicode MS"/>
                <a:cs typeface="Arial Unicode MS"/>
              </a:rPr>
              <a:t>kkk</a:t>
            </a:r>
            <a:r>
              <a:rPr dirty="0" sz="3000" spc="-335" b="0">
                <a:solidFill>
                  <a:srgbClr val="355EA9"/>
                </a:solidFill>
                <a:latin typeface="Arial Unicode MS"/>
                <a:cs typeface="Arial Unicode MS"/>
              </a:rPr>
              <a:t>s</a:t>
            </a:r>
            <a:r>
              <a:rPr dirty="0" sz="3000" spc="-165" b="0">
                <a:solidFill>
                  <a:srgbClr val="355EA9"/>
                </a:solidFill>
                <a:latin typeface="Arial Unicode MS"/>
                <a:cs typeface="Arial Unicode MS"/>
              </a:rPr>
              <a:t>c</a:t>
            </a:r>
            <a:r>
              <a:rPr dirty="0" sz="3000" spc="-130" b="0">
                <a:solidFill>
                  <a:srgbClr val="355EA9"/>
                </a:solidFill>
                <a:latin typeface="Arial Unicode MS"/>
                <a:cs typeface="Arial Unicode MS"/>
              </a:rPr>
              <a:t>0</a:t>
            </a:r>
            <a:r>
              <a:rPr dirty="0" sz="3000" spc="-105" b="0">
                <a:solidFill>
                  <a:srgbClr val="355EA9"/>
                </a:solidFill>
                <a:latin typeface="Arial Unicode MS"/>
                <a:cs typeface="Arial Unicode MS"/>
              </a:rPr>
              <a:t>3</a:t>
            </a:r>
            <a:r>
              <a:rPr dirty="0" sz="3000" b="0">
                <a:solidFill>
                  <a:srgbClr val="355EA9"/>
                </a:solidFill>
                <a:latin typeface="Arial Unicode MS"/>
                <a:cs typeface="Arial Unicode MS"/>
              </a:rPr>
              <a:t>考前临时抱佛脚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7655559" cy="176339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例</a:t>
            </a:r>
            <a:r>
              <a:rPr dirty="0" sz="2100" spc="-35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80">
                <a:solidFill>
                  <a:srgbClr val="EC7C30"/>
                </a:solidFill>
                <a:latin typeface="Arial Unicode MS"/>
                <a:cs typeface="Arial Unicode MS"/>
              </a:rPr>
              <a:t>14.3</a:t>
            </a:r>
            <a:r>
              <a:rPr dirty="0" sz="2100" spc="-1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（洛谷</a:t>
            </a:r>
            <a:r>
              <a:rPr dirty="0" sz="2100" spc="-3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85">
                <a:solidFill>
                  <a:srgbClr val="EC7C30"/>
                </a:solidFill>
                <a:latin typeface="Arial Unicode MS"/>
                <a:cs typeface="Arial Unicode MS"/>
              </a:rPr>
              <a:t>P2392）</a:t>
            </a:r>
            <a:endParaRPr sz="2100">
              <a:latin typeface="Arial Unicode MS"/>
              <a:cs typeface="Arial Unicode MS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有四个科目的作业，每个科目有不超过</a:t>
            </a:r>
            <a:r>
              <a:rPr dirty="0" sz="2100" spc="-5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20</a:t>
            </a:r>
            <a:r>
              <a:rPr dirty="0" sz="2100" spc="-5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题，解决每道题都需要 一定的时间。</a:t>
            </a:r>
            <a:r>
              <a:rPr dirty="0" sz="2100" spc="-95">
                <a:solidFill>
                  <a:srgbClr val="2D75B6"/>
                </a:solidFill>
                <a:latin typeface="Arial Unicode MS"/>
                <a:cs typeface="Arial Unicode MS"/>
              </a:rPr>
              <a:t>kkksc03</a:t>
            </a:r>
            <a:r>
              <a:rPr dirty="0" sz="2100" spc="-1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可以同时处理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同一科目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的两道不同的题。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求他完成所有题目所需要的时间。</a:t>
            </a:r>
            <a:endParaRPr sz="2100">
              <a:latin typeface="Arial Unicode MS"/>
              <a:cs typeface="Arial Unicode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4377" y="3707701"/>
            <a:ext cx="3533140" cy="1334135"/>
            <a:chOff x="734377" y="3707701"/>
            <a:chExt cx="3533140" cy="1334135"/>
          </a:xfrm>
        </p:grpSpPr>
        <p:sp>
          <p:nvSpPr>
            <p:cNvPr id="10" name="object 10"/>
            <p:cNvSpPr/>
            <p:nvPr/>
          </p:nvSpPr>
          <p:spPr>
            <a:xfrm>
              <a:off x="739140" y="3712464"/>
              <a:ext cx="3523615" cy="1324610"/>
            </a:xfrm>
            <a:custGeom>
              <a:avLst/>
              <a:gdLst/>
              <a:ahLst/>
              <a:cxnLst/>
              <a:rect l="l" t="t" r="r" b="b"/>
              <a:pathLst>
                <a:path w="3523615" h="1324610">
                  <a:moveTo>
                    <a:pt x="3523488" y="0"/>
                  </a:moveTo>
                  <a:lnTo>
                    <a:pt x="0" y="0"/>
                  </a:lnTo>
                  <a:lnTo>
                    <a:pt x="0" y="1324356"/>
                  </a:lnTo>
                  <a:lnTo>
                    <a:pt x="3523488" y="1324356"/>
                  </a:lnTo>
                  <a:lnTo>
                    <a:pt x="3523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39140" y="3712464"/>
              <a:ext cx="3523615" cy="1324610"/>
            </a:xfrm>
            <a:custGeom>
              <a:avLst/>
              <a:gdLst/>
              <a:ahLst/>
              <a:cxnLst/>
              <a:rect l="l" t="t" r="r" b="b"/>
              <a:pathLst>
                <a:path w="3523615" h="1324610">
                  <a:moveTo>
                    <a:pt x="0" y="1324356"/>
                  </a:moveTo>
                  <a:lnTo>
                    <a:pt x="3523488" y="1324356"/>
                  </a:lnTo>
                  <a:lnTo>
                    <a:pt x="3523488" y="0"/>
                  </a:lnTo>
                  <a:lnTo>
                    <a:pt x="0" y="0"/>
                  </a:lnTo>
                  <a:lnTo>
                    <a:pt x="0" y="1324356"/>
                  </a:lnTo>
                  <a:close/>
                </a:path>
              </a:pathLst>
            </a:custGeom>
            <a:ln w="952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34377" y="3712464"/>
          <a:ext cx="907415" cy="132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45"/>
                <a:gridCol w="222250"/>
                <a:gridCol w="222250"/>
                <a:gridCol w="198120"/>
              </a:tblGrid>
              <a:tr h="311785">
                <a:tc>
                  <a:txBody>
                    <a:bodyPr/>
                    <a:lstStyle/>
                    <a:p>
                      <a:pPr algn="ctr" marL="355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1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36194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2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361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1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361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3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36194">
                    <a:solidFill>
                      <a:srgbClr val="FFFFFF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marL="35560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5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243204">
                <a:tc>
                  <a:txBody>
                    <a:bodyPr/>
                    <a:lstStyle/>
                    <a:p>
                      <a:pPr algn="ctr" marL="35560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4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3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243204">
                <a:tc>
                  <a:txBody>
                    <a:bodyPr/>
                    <a:lstStyle/>
                    <a:p>
                      <a:pPr algn="ctr" marL="35560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6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280670">
                <a:tc>
                  <a:txBody>
                    <a:bodyPr/>
                    <a:lstStyle/>
                    <a:p>
                      <a:pPr algn="ctr" marL="35560">
                        <a:lnSpc>
                          <a:spcPts val="1670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2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4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3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799076" y="3712464"/>
            <a:ext cx="3523615" cy="338455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84"/>
              </a:spcBef>
            </a:pPr>
            <a:r>
              <a:rPr dirty="0" sz="1600" spc="-90">
                <a:latin typeface="Monaco"/>
                <a:cs typeface="Monaco"/>
              </a:rPr>
              <a:t>20</a:t>
            </a:r>
            <a:endParaRPr sz="1600">
              <a:latin typeface="Monaco"/>
              <a:cs typeface="Monac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62929" y="4451477"/>
            <a:ext cx="2178685" cy="1009650"/>
            <a:chOff x="5662929" y="4451477"/>
            <a:chExt cx="2178685" cy="1009650"/>
          </a:xfrm>
        </p:grpSpPr>
        <p:sp>
          <p:nvSpPr>
            <p:cNvPr id="15" name="object 15"/>
            <p:cNvSpPr/>
            <p:nvPr/>
          </p:nvSpPr>
          <p:spPr>
            <a:xfrm>
              <a:off x="5669279" y="4457827"/>
              <a:ext cx="2165985" cy="996950"/>
            </a:xfrm>
            <a:custGeom>
              <a:avLst/>
              <a:gdLst/>
              <a:ahLst/>
              <a:cxnLst/>
              <a:rect l="l" t="t" r="r" b="b"/>
              <a:pathLst>
                <a:path w="2165984" h="996950">
                  <a:moveTo>
                    <a:pt x="2026158" y="159893"/>
                  </a:moveTo>
                  <a:lnTo>
                    <a:pt x="139446" y="159893"/>
                  </a:lnTo>
                  <a:lnTo>
                    <a:pt x="95390" y="167007"/>
                  </a:lnTo>
                  <a:lnTo>
                    <a:pt x="57113" y="186812"/>
                  </a:lnTo>
                  <a:lnTo>
                    <a:pt x="26919" y="217006"/>
                  </a:lnTo>
                  <a:lnTo>
                    <a:pt x="7114" y="255283"/>
                  </a:lnTo>
                  <a:lnTo>
                    <a:pt x="0" y="299339"/>
                  </a:lnTo>
                  <a:lnTo>
                    <a:pt x="0" y="857123"/>
                  </a:lnTo>
                  <a:lnTo>
                    <a:pt x="7114" y="901178"/>
                  </a:lnTo>
                  <a:lnTo>
                    <a:pt x="26919" y="939455"/>
                  </a:lnTo>
                  <a:lnTo>
                    <a:pt x="57113" y="969649"/>
                  </a:lnTo>
                  <a:lnTo>
                    <a:pt x="95390" y="989454"/>
                  </a:lnTo>
                  <a:lnTo>
                    <a:pt x="139446" y="996569"/>
                  </a:lnTo>
                  <a:lnTo>
                    <a:pt x="2026158" y="996569"/>
                  </a:lnTo>
                  <a:lnTo>
                    <a:pt x="2070213" y="989454"/>
                  </a:lnTo>
                  <a:lnTo>
                    <a:pt x="2108490" y="969649"/>
                  </a:lnTo>
                  <a:lnTo>
                    <a:pt x="2138684" y="939455"/>
                  </a:lnTo>
                  <a:lnTo>
                    <a:pt x="2158489" y="901178"/>
                  </a:lnTo>
                  <a:lnTo>
                    <a:pt x="2165604" y="857123"/>
                  </a:lnTo>
                  <a:lnTo>
                    <a:pt x="2165604" y="299339"/>
                  </a:lnTo>
                  <a:lnTo>
                    <a:pt x="2158489" y="255283"/>
                  </a:lnTo>
                  <a:lnTo>
                    <a:pt x="2138684" y="217006"/>
                  </a:lnTo>
                  <a:lnTo>
                    <a:pt x="2108490" y="186812"/>
                  </a:lnTo>
                  <a:lnTo>
                    <a:pt x="2070213" y="167007"/>
                  </a:lnTo>
                  <a:lnTo>
                    <a:pt x="2026158" y="159893"/>
                  </a:lnTo>
                  <a:close/>
                </a:path>
                <a:path w="2165984" h="996950">
                  <a:moveTo>
                    <a:pt x="1143889" y="0"/>
                  </a:moveTo>
                  <a:lnTo>
                    <a:pt x="1263269" y="159893"/>
                  </a:lnTo>
                  <a:lnTo>
                    <a:pt x="1804670" y="159893"/>
                  </a:lnTo>
                  <a:lnTo>
                    <a:pt x="11438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69279" y="4457827"/>
              <a:ext cx="2165985" cy="996950"/>
            </a:xfrm>
            <a:custGeom>
              <a:avLst/>
              <a:gdLst/>
              <a:ahLst/>
              <a:cxnLst/>
              <a:rect l="l" t="t" r="r" b="b"/>
              <a:pathLst>
                <a:path w="2165984" h="996950">
                  <a:moveTo>
                    <a:pt x="0" y="299339"/>
                  </a:moveTo>
                  <a:lnTo>
                    <a:pt x="7114" y="255283"/>
                  </a:lnTo>
                  <a:lnTo>
                    <a:pt x="26919" y="217006"/>
                  </a:lnTo>
                  <a:lnTo>
                    <a:pt x="57113" y="186812"/>
                  </a:lnTo>
                  <a:lnTo>
                    <a:pt x="95390" y="167007"/>
                  </a:lnTo>
                  <a:lnTo>
                    <a:pt x="139446" y="159893"/>
                  </a:lnTo>
                  <a:lnTo>
                    <a:pt x="1263269" y="159893"/>
                  </a:lnTo>
                  <a:lnTo>
                    <a:pt x="1143889" y="0"/>
                  </a:lnTo>
                  <a:lnTo>
                    <a:pt x="1804670" y="159893"/>
                  </a:lnTo>
                  <a:lnTo>
                    <a:pt x="2026158" y="159893"/>
                  </a:lnTo>
                  <a:lnTo>
                    <a:pt x="2070213" y="167007"/>
                  </a:lnTo>
                  <a:lnTo>
                    <a:pt x="2108490" y="186812"/>
                  </a:lnTo>
                  <a:lnTo>
                    <a:pt x="2138684" y="217006"/>
                  </a:lnTo>
                  <a:lnTo>
                    <a:pt x="2158489" y="255283"/>
                  </a:lnTo>
                  <a:lnTo>
                    <a:pt x="2165604" y="299339"/>
                  </a:lnTo>
                  <a:lnTo>
                    <a:pt x="2165604" y="508508"/>
                  </a:lnTo>
                  <a:lnTo>
                    <a:pt x="2165604" y="857123"/>
                  </a:lnTo>
                  <a:lnTo>
                    <a:pt x="2158489" y="901178"/>
                  </a:lnTo>
                  <a:lnTo>
                    <a:pt x="2138684" y="939455"/>
                  </a:lnTo>
                  <a:lnTo>
                    <a:pt x="2108490" y="969649"/>
                  </a:lnTo>
                  <a:lnTo>
                    <a:pt x="2070213" y="989454"/>
                  </a:lnTo>
                  <a:lnTo>
                    <a:pt x="2026158" y="996569"/>
                  </a:lnTo>
                  <a:lnTo>
                    <a:pt x="1804670" y="996569"/>
                  </a:lnTo>
                  <a:lnTo>
                    <a:pt x="1263269" y="996569"/>
                  </a:lnTo>
                  <a:lnTo>
                    <a:pt x="139446" y="996569"/>
                  </a:lnTo>
                  <a:lnTo>
                    <a:pt x="95390" y="989454"/>
                  </a:lnTo>
                  <a:lnTo>
                    <a:pt x="57113" y="969649"/>
                  </a:lnTo>
                  <a:lnTo>
                    <a:pt x="26919" y="939455"/>
                  </a:lnTo>
                  <a:lnTo>
                    <a:pt x="7114" y="901178"/>
                  </a:lnTo>
                  <a:lnTo>
                    <a:pt x="0" y="857123"/>
                  </a:lnTo>
                  <a:lnTo>
                    <a:pt x="0" y="508508"/>
                  </a:lnTo>
                  <a:lnTo>
                    <a:pt x="0" y="299339"/>
                  </a:lnTo>
                  <a:close/>
                </a:path>
              </a:pathLst>
            </a:custGeom>
            <a:ln w="12699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789167" y="4644974"/>
            <a:ext cx="179070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这</a:t>
            </a:r>
            <a:r>
              <a:rPr dirty="0" sz="1600" spc="-10">
                <a:solidFill>
                  <a:srgbClr val="2D75B6"/>
                </a:solidFill>
                <a:latin typeface="Arial Unicode MS"/>
                <a:cs typeface="Arial Unicode MS"/>
              </a:rPr>
              <a:t>题</a:t>
            </a:r>
            <a:r>
              <a:rPr dirty="0" sz="1600" spc="25">
                <a:solidFill>
                  <a:srgbClr val="2D75B6"/>
                </a:solidFill>
                <a:latin typeface="Arial Unicode MS"/>
                <a:cs typeface="Arial Unicode MS"/>
              </a:rPr>
              <a:t>在</a:t>
            </a: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“</a:t>
            </a: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暴</a:t>
            </a:r>
            <a:r>
              <a:rPr dirty="0" sz="1600" spc="-10">
                <a:solidFill>
                  <a:srgbClr val="2D75B6"/>
                </a:solidFill>
                <a:latin typeface="Arial Unicode MS"/>
                <a:cs typeface="Arial Unicode MS"/>
              </a:rPr>
              <a:t>力</a:t>
            </a: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枚</a:t>
            </a:r>
            <a:r>
              <a:rPr dirty="0" sz="1600" spc="-10">
                <a:solidFill>
                  <a:srgbClr val="2D75B6"/>
                </a:solidFill>
                <a:latin typeface="Arial Unicode MS"/>
                <a:cs typeface="Arial Unicode MS"/>
              </a:rPr>
              <a:t>举</a:t>
            </a:r>
            <a:r>
              <a:rPr dirty="0" sz="1600" spc="30">
                <a:solidFill>
                  <a:srgbClr val="2D75B6"/>
                </a:solidFill>
                <a:latin typeface="Arial Unicode MS"/>
                <a:cs typeface="Arial Unicode MS"/>
              </a:rPr>
              <a:t>”</a:t>
            </a: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中</a:t>
            </a:r>
            <a:endParaRPr sz="1600">
              <a:latin typeface="Arial Unicode MS"/>
              <a:cs typeface="Arial Unicode MS"/>
            </a:endParaRPr>
          </a:p>
          <a:p>
            <a:pPr marL="12700" marR="351155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习题中见过！ </a:t>
            </a:r>
            <a:r>
              <a:rPr dirty="0" sz="160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可以枚举子集！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11882" y="663066"/>
            <a:ext cx="39185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5" b="0">
                <a:solidFill>
                  <a:srgbClr val="355EA9"/>
                </a:solidFill>
                <a:latin typeface="Arial Unicode MS"/>
                <a:cs typeface="Arial Unicode MS"/>
              </a:rPr>
              <a:t>kkk</a:t>
            </a:r>
            <a:r>
              <a:rPr dirty="0" sz="3000" spc="-335" b="0">
                <a:solidFill>
                  <a:srgbClr val="355EA9"/>
                </a:solidFill>
                <a:latin typeface="Arial Unicode MS"/>
                <a:cs typeface="Arial Unicode MS"/>
              </a:rPr>
              <a:t>s</a:t>
            </a:r>
            <a:r>
              <a:rPr dirty="0" sz="3000" spc="-165" b="0">
                <a:solidFill>
                  <a:srgbClr val="355EA9"/>
                </a:solidFill>
                <a:latin typeface="Arial Unicode MS"/>
                <a:cs typeface="Arial Unicode MS"/>
              </a:rPr>
              <a:t>c</a:t>
            </a:r>
            <a:r>
              <a:rPr dirty="0" sz="3000" spc="-130" b="0">
                <a:solidFill>
                  <a:srgbClr val="355EA9"/>
                </a:solidFill>
                <a:latin typeface="Arial Unicode MS"/>
                <a:cs typeface="Arial Unicode MS"/>
              </a:rPr>
              <a:t>0</a:t>
            </a:r>
            <a:r>
              <a:rPr dirty="0" sz="3000" spc="-105" b="0">
                <a:solidFill>
                  <a:srgbClr val="355EA9"/>
                </a:solidFill>
                <a:latin typeface="Arial Unicode MS"/>
                <a:cs typeface="Arial Unicode MS"/>
              </a:rPr>
              <a:t>3</a:t>
            </a:r>
            <a:r>
              <a:rPr dirty="0" sz="3000" b="0">
                <a:solidFill>
                  <a:srgbClr val="355EA9"/>
                </a:solidFill>
                <a:latin typeface="Arial Unicode MS"/>
                <a:cs typeface="Arial Unicode MS"/>
              </a:rPr>
              <a:t>考前临时抱佛脚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749300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学科之间无关，可以单独考虑每个学科。将每一学科的作业分为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两组，使得两者分别的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时间开销之和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尽可能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接近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999" y="3318353"/>
            <a:ext cx="7652384" cy="270827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第</a:t>
            </a:r>
            <a:r>
              <a:rPr dirty="0" sz="2100" spc="-4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EC7C30"/>
                </a:solidFill>
                <a:latin typeface="Arial Unicode MS"/>
                <a:cs typeface="Arial Unicode MS"/>
              </a:rPr>
              <a:t>1</a:t>
            </a:r>
            <a:r>
              <a:rPr dirty="0" sz="2100" spc="-35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组：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少于一半，但尽可能大。</a:t>
            </a:r>
            <a:endParaRPr sz="2100">
              <a:latin typeface="Arial Unicode MS"/>
              <a:cs typeface="Arial Unicode MS"/>
            </a:endParaRPr>
          </a:p>
          <a:p>
            <a:pPr marL="4064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第</a:t>
            </a:r>
            <a:r>
              <a:rPr dirty="0" sz="2100" spc="-3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EC7C30"/>
                </a:solidFill>
                <a:latin typeface="Arial Unicode MS"/>
                <a:cs typeface="Arial Unicode MS"/>
              </a:rPr>
              <a:t>2</a:t>
            </a:r>
            <a:r>
              <a:rPr dirty="0" sz="2100" spc="-15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组：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剩下的一半，总时间以这个为准。</a:t>
            </a:r>
            <a:endParaRPr sz="2100">
              <a:latin typeface="Arial Unicode MS"/>
              <a:cs typeface="Arial Unicode MS"/>
            </a:endParaRPr>
          </a:p>
          <a:p>
            <a:pPr marL="63500" marR="55880">
              <a:lnSpc>
                <a:spcPts val="2510"/>
              </a:lnSpc>
              <a:spcBef>
                <a:spcPts val="130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使用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子集枚举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方法，要枚举</a:t>
            </a:r>
            <a:r>
              <a:rPr dirty="0" sz="2100" spc="-15">
                <a:solidFill>
                  <a:srgbClr val="2D75B6"/>
                </a:solidFill>
                <a:latin typeface="Arial Unicode MS"/>
                <a:cs typeface="Arial Unicode MS"/>
              </a:rPr>
              <a:t>共</a:t>
            </a:r>
            <a:r>
              <a:rPr dirty="0" sz="2100" spc="110">
                <a:solidFill>
                  <a:srgbClr val="2D75B6"/>
                </a:solidFill>
                <a:latin typeface="STIXGeneral"/>
                <a:cs typeface="STIXGeneral"/>
              </a:rPr>
              <a:t>2</a:t>
            </a:r>
            <a:r>
              <a:rPr dirty="0" baseline="27777" sz="2250" spc="937">
                <a:solidFill>
                  <a:srgbClr val="2D75B6"/>
                </a:solidFill>
                <a:latin typeface="STIXGeneral"/>
                <a:cs typeface="STIXGeneral"/>
              </a:rPr>
              <a:t>𝑛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种可能，还需要额外</a:t>
            </a:r>
            <a:r>
              <a:rPr dirty="0" sz="2100" spc="-105">
                <a:solidFill>
                  <a:srgbClr val="2D75B6"/>
                </a:solidFill>
                <a:latin typeface="STIXGeneral"/>
                <a:cs typeface="STIXGeneral"/>
              </a:rPr>
              <a:t>𝑂</a:t>
            </a:r>
            <a:r>
              <a:rPr dirty="0" sz="2100" spc="170">
                <a:solidFill>
                  <a:srgbClr val="2D75B6"/>
                </a:solidFill>
                <a:latin typeface="STIXGeneral"/>
                <a:cs typeface="STIXGeneral"/>
              </a:rPr>
              <a:t>(</a:t>
            </a:r>
            <a:r>
              <a:rPr dirty="0" sz="2100" spc="350">
                <a:solidFill>
                  <a:srgbClr val="2D75B6"/>
                </a:solidFill>
                <a:latin typeface="STIXGeneral"/>
                <a:cs typeface="STIXGeneral"/>
              </a:rPr>
              <a:t>𝑛</a:t>
            </a:r>
            <a:r>
              <a:rPr dirty="0" sz="2100" spc="170">
                <a:solidFill>
                  <a:srgbClr val="2D75B6"/>
                </a:solidFill>
                <a:latin typeface="STIXGeneral"/>
                <a:cs typeface="STIXGeneral"/>
              </a:rPr>
              <a:t>)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的时间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计算每组的和。考虑使用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回溯法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进行优化，去除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无效状态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 marL="406400" indent="-34290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dirty="0" sz="2100" spc="-190">
                <a:solidFill>
                  <a:srgbClr val="EC7C30"/>
                </a:solidFill>
                <a:latin typeface="Arial Unicode MS"/>
                <a:cs typeface="Arial Unicode MS"/>
              </a:rPr>
              <a:t>C</a:t>
            </a:r>
            <a:r>
              <a:rPr dirty="0" sz="2100" spc="-145">
                <a:solidFill>
                  <a:srgbClr val="EC7C30"/>
                </a:solidFill>
                <a:latin typeface="Arial Unicode MS"/>
                <a:cs typeface="Arial Unicode MS"/>
              </a:rPr>
              <a:t>a</a:t>
            </a:r>
            <a:r>
              <a:rPr dirty="0" sz="2100" spc="-140">
                <a:solidFill>
                  <a:srgbClr val="EC7C30"/>
                </a:solidFill>
                <a:latin typeface="Arial Unicode MS"/>
                <a:cs typeface="Arial Unicode MS"/>
              </a:rPr>
              <a:t>s</a:t>
            </a:r>
            <a:r>
              <a:rPr dirty="0" sz="2100" spc="-150">
                <a:solidFill>
                  <a:srgbClr val="EC7C30"/>
                </a:solidFill>
                <a:latin typeface="Arial Unicode MS"/>
                <a:cs typeface="Arial Unicode MS"/>
              </a:rPr>
              <a:t>e</a:t>
            </a:r>
            <a:r>
              <a:rPr dirty="0" sz="2100" spc="-35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EC7C30"/>
                </a:solidFill>
                <a:latin typeface="Arial Unicode MS"/>
                <a:cs typeface="Arial Unicode MS"/>
              </a:rPr>
              <a:t>1</a:t>
            </a: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：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当前的子集之和</a:t>
            </a: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已经大于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总和的一半，后面都无效！</a:t>
            </a:r>
            <a:endParaRPr sz="2100">
              <a:latin typeface="Arial Unicode MS"/>
              <a:cs typeface="Arial Unicode MS"/>
            </a:endParaRPr>
          </a:p>
          <a:p>
            <a:pPr marL="406400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dirty="0" sz="2100" spc="-195">
                <a:solidFill>
                  <a:srgbClr val="EC7C30"/>
                </a:solidFill>
                <a:latin typeface="Arial Unicode MS"/>
                <a:cs typeface="Arial Unicode MS"/>
              </a:rPr>
              <a:t>C</a:t>
            </a:r>
            <a:r>
              <a:rPr dirty="0" sz="2100" spc="-140">
                <a:solidFill>
                  <a:srgbClr val="EC7C30"/>
                </a:solidFill>
                <a:latin typeface="Arial Unicode MS"/>
                <a:cs typeface="Arial Unicode MS"/>
              </a:rPr>
              <a:t>a</a:t>
            </a:r>
            <a:r>
              <a:rPr dirty="0" sz="2100" spc="-145">
                <a:solidFill>
                  <a:srgbClr val="EC7C30"/>
                </a:solidFill>
                <a:latin typeface="Arial Unicode MS"/>
                <a:cs typeface="Arial Unicode MS"/>
              </a:rPr>
              <a:t>s</a:t>
            </a:r>
            <a:r>
              <a:rPr dirty="0" sz="2100" spc="-155">
                <a:solidFill>
                  <a:srgbClr val="EC7C30"/>
                </a:solidFill>
                <a:latin typeface="Arial Unicode MS"/>
                <a:cs typeface="Arial Unicode MS"/>
              </a:rPr>
              <a:t>e</a:t>
            </a:r>
            <a:r>
              <a:rPr dirty="0" sz="2100" spc="-35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EC7C30"/>
                </a:solidFill>
                <a:latin typeface="Arial Unicode MS"/>
                <a:cs typeface="Arial Unicode MS"/>
              </a:rPr>
              <a:t>2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：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如果当前子集已经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恰好等</a:t>
            </a:r>
            <a:r>
              <a:rPr dirty="0" sz="2100" spc="-10">
                <a:solidFill>
                  <a:srgbClr val="EC7C30"/>
                </a:solidFill>
                <a:latin typeface="Arial Unicode MS"/>
                <a:cs typeface="Arial Unicode MS"/>
              </a:rPr>
              <a:t>于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总和的一半，最优解！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93519" y="2538983"/>
            <a:ext cx="2184400" cy="830580"/>
          </a:xfrm>
          <a:custGeom>
            <a:avLst/>
            <a:gdLst/>
            <a:ahLst/>
            <a:cxnLst/>
            <a:rect l="l" t="t" r="r" b="b"/>
            <a:pathLst>
              <a:path w="2184400" h="830579">
                <a:moveTo>
                  <a:pt x="2183892" y="0"/>
                </a:moveTo>
                <a:lnTo>
                  <a:pt x="0" y="0"/>
                </a:lnTo>
                <a:lnTo>
                  <a:pt x="0" y="830580"/>
                </a:lnTo>
                <a:lnTo>
                  <a:pt x="2183892" y="830580"/>
                </a:lnTo>
                <a:lnTo>
                  <a:pt x="2183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93519" y="2538983"/>
            <a:ext cx="2184400" cy="830580"/>
          </a:xfrm>
          <a:prstGeom prst="rect">
            <a:avLst/>
          </a:prstGeom>
          <a:ln w="9525">
            <a:solidFill>
              <a:srgbClr val="5B9BD4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ts val="1914"/>
              </a:lnSpc>
              <a:spcBef>
                <a:spcPts val="275"/>
              </a:spcBef>
            </a:pPr>
            <a:r>
              <a:rPr dirty="0" sz="1600" spc="-85">
                <a:latin typeface="Monaco"/>
                <a:cs typeface="Monaco"/>
              </a:rPr>
              <a:t>1</a:t>
            </a:r>
            <a:r>
              <a:rPr dirty="0" sz="1600" spc="-110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1</a:t>
            </a:r>
            <a:r>
              <a:rPr dirty="0" sz="1600" spc="-105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4</a:t>
            </a:r>
            <a:r>
              <a:rPr dirty="0" sz="1600" spc="-105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5</a:t>
            </a:r>
            <a:r>
              <a:rPr dirty="0" sz="1600" spc="-100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2</a:t>
            </a:r>
            <a:r>
              <a:rPr dirty="0" sz="1600" spc="-105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4</a:t>
            </a:r>
            <a:endParaRPr sz="1600">
              <a:latin typeface="Monaco"/>
              <a:cs typeface="Monaco"/>
            </a:endParaRPr>
          </a:p>
          <a:p>
            <a:pPr marL="91440" marR="474980">
              <a:lnSpc>
                <a:spcPts val="1920"/>
              </a:lnSpc>
              <a:spcBef>
                <a:spcPts val="60"/>
              </a:spcBef>
            </a:pPr>
            <a:r>
              <a:rPr dirty="0" sz="1600" spc="-5">
                <a:latin typeface="Arial Unicode MS"/>
                <a:cs typeface="Arial Unicode MS"/>
              </a:rPr>
              <a:t>第</a:t>
            </a:r>
            <a:r>
              <a:rPr dirty="0" sz="1600" spc="-90">
                <a:latin typeface="Monaco"/>
                <a:cs typeface="Monaco"/>
              </a:rPr>
              <a:t>1</a:t>
            </a:r>
            <a:r>
              <a:rPr dirty="0" sz="1600" spc="-5">
                <a:latin typeface="Arial Unicode MS"/>
                <a:cs typeface="Arial Unicode MS"/>
              </a:rPr>
              <a:t>组</a:t>
            </a:r>
            <a:r>
              <a:rPr dirty="0" sz="1600" spc="-80">
                <a:latin typeface="Arial Unicode MS"/>
                <a:cs typeface="Arial Unicode MS"/>
              </a:rPr>
              <a:t>：</a:t>
            </a:r>
            <a:r>
              <a:rPr dirty="0" sz="1600" spc="-80">
                <a:latin typeface="Monaco"/>
                <a:cs typeface="Monaco"/>
              </a:rPr>
              <a:t>1+2+4=7 </a:t>
            </a:r>
            <a:r>
              <a:rPr dirty="0" sz="1600" spc="-950">
                <a:latin typeface="Monaco"/>
                <a:cs typeface="Monaco"/>
              </a:rPr>
              <a:t> </a:t>
            </a:r>
            <a:r>
              <a:rPr dirty="0" sz="1600" spc="-5">
                <a:latin typeface="Arial Unicode MS"/>
                <a:cs typeface="Arial Unicode MS"/>
              </a:rPr>
              <a:t>第</a:t>
            </a:r>
            <a:r>
              <a:rPr dirty="0" sz="1600" spc="-90">
                <a:latin typeface="Monaco"/>
                <a:cs typeface="Monaco"/>
              </a:rPr>
              <a:t>2</a:t>
            </a:r>
            <a:r>
              <a:rPr dirty="0" sz="1600" spc="-5">
                <a:latin typeface="Arial Unicode MS"/>
                <a:cs typeface="Arial Unicode MS"/>
              </a:rPr>
              <a:t>组</a:t>
            </a:r>
            <a:r>
              <a:rPr dirty="0" sz="1600" spc="-10">
                <a:latin typeface="Arial Unicode MS"/>
                <a:cs typeface="Arial Unicode MS"/>
              </a:rPr>
              <a:t>：</a:t>
            </a:r>
            <a:r>
              <a:rPr dirty="0" sz="1600" spc="-90">
                <a:latin typeface="Monaco"/>
                <a:cs typeface="Monaco"/>
              </a:rPr>
              <a:t>1+4+5=10</a:t>
            </a:r>
            <a:endParaRPr sz="1600">
              <a:latin typeface="Monaco"/>
              <a:cs typeface="Monac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51641" y="2534221"/>
            <a:ext cx="2193925" cy="840105"/>
            <a:chOff x="4751641" y="2534221"/>
            <a:chExt cx="2193925" cy="840105"/>
          </a:xfrm>
        </p:grpSpPr>
        <p:sp>
          <p:nvSpPr>
            <p:cNvPr id="13" name="object 13"/>
            <p:cNvSpPr/>
            <p:nvPr/>
          </p:nvSpPr>
          <p:spPr>
            <a:xfrm>
              <a:off x="4756403" y="2538983"/>
              <a:ext cx="2184400" cy="830580"/>
            </a:xfrm>
            <a:custGeom>
              <a:avLst/>
              <a:gdLst/>
              <a:ahLst/>
              <a:cxnLst/>
              <a:rect l="l" t="t" r="r" b="b"/>
              <a:pathLst>
                <a:path w="2184400" h="830579">
                  <a:moveTo>
                    <a:pt x="2183892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2183892" y="830580"/>
                  </a:lnTo>
                  <a:lnTo>
                    <a:pt x="218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56403" y="2538983"/>
              <a:ext cx="2184400" cy="830580"/>
            </a:xfrm>
            <a:custGeom>
              <a:avLst/>
              <a:gdLst/>
              <a:ahLst/>
              <a:cxnLst/>
              <a:rect l="l" t="t" r="r" b="b"/>
              <a:pathLst>
                <a:path w="2184400" h="830579">
                  <a:moveTo>
                    <a:pt x="0" y="830580"/>
                  </a:moveTo>
                  <a:lnTo>
                    <a:pt x="2183892" y="830580"/>
                  </a:lnTo>
                  <a:lnTo>
                    <a:pt x="2183892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952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835778" y="2561970"/>
            <a:ext cx="1746250" cy="755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dirty="0" sz="1600" spc="-85">
                <a:latin typeface="Monaco"/>
                <a:cs typeface="Monaco"/>
              </a:rPr>
              <a:t>1</a:t>
            </a:r>
            <a:r>
              <a:rPr dirty="0" sz="1600" spc="-110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1</a:t>
            </a:r>
            <a:r>
              <a:rPr dirty="0" sz="1600" spc="-105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4</a:t>
            </a:r>
            <a:r>
              <a:rPr dirty="0" sz="1600" spc="-105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5</a:t>
            </a:r>
            <a:r>
              <a:rPr dirty="0" sz="1600" spc="-105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2</a:t>
            </a:r>
            <a:r>
              <a:rPr dirty="0" sz="1600" spc="-100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4</a:t>
            </a:r>
            <a:endParaRPr sz="1600">
              <a:latin typeface="Monaco"/>
              <a:cs typeface="Monaco"/>
            </a:endParaRPr>
          </a:p>
          <a:p>
            <a:pPr marL="12700">
              <a:lnSpc>
                <a:spcPts val="1914"/>
              </a:lnSpc>
            </a:pPr>
            <a:r>
              <a:rPr dirty="0" sz="1600" spc="-5">
                <a:latin typeface="Arial Unicode MS"/>
                <a:cs typeface="Arial Unicode MS"/>
              </a:rPr>
              <a:t>第</a:t>
            </a:r>
            <a:r>
              <a:rPr dirty="0" sz="1600" spc="-90">
                <a:latin typeface="Monaco"/>
                <a:cs typeface="Monaco"/>
              </a:rPr>
              <a:t>1</a:t>
            </a:r>
            <a:r>
              <a:rPr dirty="0" sz="1600" spc="-5">
                <a:latin typeface="Arial Unicode MS"/>
                <a:cs typeface="Arial Unicode MS"/>
              </a:rPr>
              <a:t>组</a:t>
            </a:r>
            <a:r>
              <a:rPr dirty="0" sz="1600" spc="-80">
                <a:latin typeface="Arial Unicode MS"/>
                <a:cs typeface="Arial Unicode MS"/>
              </a:rPr>
              <a:t>：</a:t>
            </a:r>
            <a:r>
              <a:rPr dirty="0" sz="1600" spc="-80">
                <a:latin typeface="Monaco"/>
                <a:cs typeface="Monaco"/>
              </a:rPr>
              <a:t>1+1+2+4=8</a:t>
            </a:r>
            <a:endParaRPr sz="16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 Unicode MS"/>
                <a:cs typeface="Arial Unicode MS"/>
              </a:rPr>
              <a:t>第</a:t>
            </a:r>
            <a:r>
              <a:rPr dirty="0" sz="1600" spc="-90">
                <a:latin typeface="Monaco"/>
                <a:cs typeface="Monaco"/>
              </a:rPr>
              <a:t>2</a:t>
            </a:r>
            <a:r>
              <a:rPr dirty="0" sz="1600" spc="-5">
                <a:latin typeface="Arial Unicode MS"/>
                <a:cs typeface="Arial Unicode MS"/>
              </a:rPr>
              <a:t>组</a:t>
            </a:r>
            <a:r>
              <a:rPr dirty="0" sz="1600" spc="-75">
                <a:latin typeface="Arial Unicode MS"/>
                <a:cs typeface="Arial Unicode MS"/>
              </a:rPr>
              <a:t>：</a:t>
            </a:r>
            <a:r>
              <a:rPr dirty="0" sz="1600" spc="-75">
                <a:latin typeface="Monaco"/>
                <a:cs typeface="Monaco"/>
              </a:rPr>
              <a:t>4+5=9</a:t>
            </a:r>
            <a:endParaRPr sz="1600">
              <a:latin typeface="Monaco"/>
              <a:cs typeface="Monac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51777" y="2860687"/>
            <a:ext cx="505459" cy="505459"/>
          </a:xfrm>
          <a:custGeom>
            <a:avLst/>
            <a:gdLst/>
            <a:ahLst/>
            <a:cxnLst/>
            <a:rect l="l" t="t" r="r" b="b"/>
            <a:pathLst>
              <a:path w="505459" h="505460">
                <a:moveTo>
                  <a:pt x="385343" y="120053"/>
                </a:moveTo>
                <a:lnTo>
                  <a:pt x="381266" y="115887"/>
                </a:lnTo>
                <a:lnTo>
                  <a:pt x="203733" y="289598"/>
                </a:lnTo>
                <a:lnTo>
                  <a:pt x="128219" y="214210"/>
                </a:lnTo>
                <a:lnTo>
                  <a:pt x="88214" y="254139"/>
                </a:lnTo>
                <a:lnTo>
                  <a:pt x="169799" y="335597"/>
                </a:lnTo>
                <a:lnTo>
                  <a:pt x="385343" y="120053"/>
                </a:lnTo>
                <a:close/>
              </a:path>
              <a:path w="505459" h="505460">
                <a:moveTo>
                  <a:pt x="505396" y="0"/>
                </a:moveTo>
                <a:lnTo>
                  <a:pt x="0" y="0"/>
                </a:lnTo>
                <a:lnTo>
                  <a:pt x="0" y="505383"/>
                </a:lnTo>
                <a:lnTo>
                  <a:pt x="56565" y="448818"/>
                </a:lnTo>
                <a:lnTo>
                  <a:pt x="56565" y="56476"/>
                </a:lnTo>
                <a:lnTo>
                  <a:pt x="448919" y="56476"/>
                </a:lnTo>
                <a:lnTo>
                  <a:pt x="505396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58409" y="2884523"/>
            <a:ext cx="459740" cy="460375"/>
          </a:xfrm>
          <a:custGeom>
            <a:avLst/>
            <a:gdLst/>
            <a:ahLst/>
            <a:cxnLst/>
            <a:rect l="l" t="t" r="r" b="b"/>
            <a:pathLst>
              <a:path w="459739" h="460375">
                <a:moveTo>
                  <a:pt x="404251" y="0"/>
                </a:moveTo>
                <a:lnTo>
                  <a:pt x="229703" y="174692"/>
                </a:lnTo>
                <a:lnTo>
                  <a:pt x="55154" y="0"/>
                </a:lnTo>
                <a:lnTo>
                  <a:pt x="0" y="55189"/>
                </a:lnTo>
                <a:lnTo>
                  <a:pt x="174548" y="229897"/>
                </a:lnTo>
                <a:lnTo>
                  <a:pt x="0" y="404606"/>
                </a:lnTo>
                <a:lnTo>
                  <a:pt x="55154" y="459812"/>
                </a:lnTo>
                <a:lnTo>
                  <a:pt x="229703" y="285103"/>
                </a:lnTo>
                <a:lnTo>
                  <a:pt x="404251" y="459812"/>
                </a:lnTo>
                <a:lnTo>
                  <a:pt x="459433" y="404606"/>
                </a:lnTo>
                <a:lnTo>
                  <a:pt x="284857" y="229898"/>
                </a:lnTo>
                <a:lnTo>
                  <a:pt x="459433" y="55189"/>
                </a:lnTo>
                <a:lnTo>
                  <a:pt x="4042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11882" y="663066"/>
            <a:ext cx="39185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5" b="0">
                <a:solidFill>
                  <a:srgbClr val="355EA9"/>
                </a:solidFill>
                <a:latin typeface="Arial Unicode MS"/>
                <a:cs typeface="Arial Unicode MS"/>
              </a:rPr>
              <a:t>kkk</a:t>
            </a:r>
            <a:r>
              <a:rPr dirty="0" sz="3000" spc="-335" b="0">
                <a:solidFill>
                  <a:srgbClr val="355EA9"/>
                </a:solidFill>
                <a:latin typeface="Arial Unicode MS"/>
                <a:cs typeface="Arial Unicode MS"/>
              </a:rPr>
              <a:t>s</a:t>
            </a:r>
            <a:r>
              <a:rPr dirty="0" sz="3000" spc="-165" b="0">
                <a:solidFill>
                  <a:srgbClr val="355EA9"/>
                </a:solidFill>
                <a:latin typeface="Arial Unicode MS"/>
                <a:cs typeface="Arial Unicode MS"/>
              </a:rPr>
              <a:t>c</a:t>
            </a:r>
            <a:r>
              <a:rPr dirty="0" sz="3000" spc="-130" b="0">
                <a:solidFill>
                  <a:srgbClr val="355EA9"/>
                </a:solidFill>
                <a:latin typeface="Arial Unicode MS"/>
                <a:cs typeface="Arial Unicode MS"/>
              </a:rPr>
              <a:t>0</a:t>
            </a:r>
            <a:r>
              <a:rPr dirty="0" sz="3000" spc="-105" b="0">
                <a:solidFill>
                  <a:srgbClr val="355EA9"/>
                </a:solidFill>
                <a:latin typeface="Arial Unicode MS"/>
                <a:cs typeface="Arial Unicode MS"/>
              </a:rPr>
              <a:t>3</a:t>
            </a:r>
            <a:r>
              <a:rPr dirty="0" sz="3000" b="0">
                <a:solidFill>
                  <a:srgbClr val="355EA9"/>
                </a:solidFill>
                <a:latin typeface="Arial Unicode MS"/>
                <a:cs typeface="Arial Unicode MS"/>
              </a:rPr>
              <a:t>考前临时抱佛脚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749300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虽然没有使用枚举子集，但是利用了搜索的有序性，不重复、不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遗漏地对每一项作业决定，是否需要加入当前集合。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99" y="5360009"/>
            <a:ext cx="749427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可以换位思考：不仅可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以</a:t>
            </a: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为每一个集合选择元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素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，亦可以</a:t>
            </a: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为每一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个元素选择集合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8155" y="2627376"/>
            <a:ext cx="6644640" cy="2308860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dirty="0" sz="1200" spc="-65">
                <a:solidFill>
                  <a:srgbClr val="0000FF"/>
                </a:solidFill>
                <a:latin typeface="Monaco"/>
                <a:cs typeface="Monaco"/>
              </a:rPr>
              <a:t>void</a:t>
            </a:r>
            <a:r>
              <a:rPr dirty="0" sz="1200" spc="-85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dirty="0" sz="1200" spc="-60">
                <a:solidFill>
                  <a:srgbClr val="795E25"/>
                </a:solidFill>
                <a:latin typeface="Monaco"/>
                <a:cs typeface="Monaco"/>
              </a:rPr>
              <a:t>dfs</a:t>
            </a:r>
            <a:r>
              <a:rPr dirty="0" sz="1200" spc="-60">
                <a:latin typeface="Monaco"/>
                <a:cs typeface="Monaco"/>
              </a:rPr>
              <a:t>(</a:t>
            </a:r>
            <a:r>
              <a:rPr dirty="0" sz="1200" spc="-60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dirty="0" sz="1200" spc="-75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x</a:t>
            </a:r>
            <a:r>
              <a:rPr dirty="0" sz="1200" spc="-65">
                <a:latin typeface="Monaco"/>
                <a:cs typeface="Monaco"/>
              </a:rPr>
              <a:t>){</a:t>
            </a:r>
            <a:endParaRPr sz="1200">
              <a:latin typeface="Monaco"/>
              <a:cs typeface="Monaco"/>
            </a:endParaRPr>
          </a:p>
          <a:p>
            <a:pPr marL="763905" marR="1165860" indent="-335280">
              <a:lnSpc>
                <a:spcPct val="100000"/>
              </a:lnSpc>
            </a:pPr>
            <a:r>
              <a:rPr dirty="0" sz="1200" spc="-65">
                <a:solidFill>
                  <a:srgbClr val="AE00DB"/>
                </a:solidFill>
                <a:latin typeface="Monaco"/>
                <a:cs typeface="Monaco"/>
              </a:rPr>
              <a:t>if</a:t>
            </a:r>
            <a:r>
              <a:rPr dirty="0" sz="1200" spc="-65">
                <a:latin typeface="Monaco"/>
                <a:cs typeface="Monaco"/>
              </a:rPr>
              <a:t>(x</a:t>
            </a:r>
            <a:r>
              <a:rPr dirty="0" sz="1200" spc="3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&gt;</a:t>
            </a:r>
            <a:r>
              <a:rPr dirty="0" sz="1200" spc="2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maxdeep){</a:t>
            </a:r>
            <a:r>
              <a:rPr dirty="0" sz="1200" spc="4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3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所有作业枚举完毕，达到了最大递归层数 </a:t>
            </a:r>
            <a:r>
              <a:rPr dirty="0" sz="1200" spc="-65">
                <a:latin typeface="Monaco"/>
                <a:cs typeface="Monaco"/>
              </a:rPr>
              <a:t>maxtime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4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795E25"/>
                </a:solidFill>
                <a:latin typeface="Monaco"/>
                <a:cs typeface="Monaco"/>
              </a:rPr>
              <a:t>max</a:t>
            </a:r>
            <a:r>
              <a:rPr dirty="0" sz="1200" spc="-65">
                <a:latin typeface="Monaco"/>
                <a:cs typeface="Monaco"/>
              </a:rPr>
              <a:t>(maxtime,</a:t>
            </a:r>
            <a:r>
              <a:rPr dirty="0" sz="1200" spc="-3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nowtime);</a:t>
            </a:r>
            <a:r>
              <a:rPr dirty="0" sz="1200" spc="-1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55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如果解更优，更新答案。 </a:t>
            </a:r>
            <a:r>
              <a:rPr dirty="0" sz="1200" spc="-60">
                <a:solidFill>
                  <a:srgbClr val="AE00DB"/>
                </a:solidFill>
                <a:latin typeface="Monaco"/>
                <a:cs typeface="Monaco"/>
              </a:rPr>
              <a:t>return</a:t>
            </a:r>
            <a:r>
              <a:rPr dirty="0" sz="1200" spc="-60">
                <a:latin typeface="Monaco"/>
                <a:cs typeface="Monaco"/>
              </a:rPr>
              <a:t>;</a:t>
            </a:r>
            <a:endParaRPr sz="1200">
              <a:latin typeface="Monaco"/>
              <a:cs typeface="Monaco"/>
            </a:endParaRPr>
          </a:p>
          <a:p>
            <a:pPr marL="427355">
              <a:lnSpc>
                <a:spcPct val="100000"/>
              </a:lnSpc>
            </a:pPr>
            <a:r>
              <a:rPr dirty="0" sz="1200" spc="-65">
                <a:latin typeface="Monaco"/>
                <a:cs typeface="Monaco"/>
              </a:rPr>
              <a:t>}</a:t>
            </a:r>
            <a:endParaRPr sz="1200">
              <a:latin typeface="Monaco"/>
              <a:cs typeface="Monaco"/>
            </a:endParaRPr>
          </a:p>
          <a:p>
            <a:pPr marL="428625">
              <a:lnSpc>
                <a:spcPct val="100000"/>
              </a:lnSpc>
            </a:pPr>
            <a:r>
              <a:rPr dirty="0" sz="1200" spc="-65">
                <a:solidFill>
                  <a:srgbClr val="AE00DB"/>
                </a:solidFill>
                <a:latin typeface="Monaco"/>
                <a:cs typeface="Monaco"/>
              </a:rPr>
              <a:t>if</a:t>
            </a:r>
            <a:r>
              <a:rPr dirty="0" sz="1200" spc="-65">
                <a:latin typeface="Monaco"/>
                <a:cs typeface="Monaco"/>
              </a:rPr>
              <a:t>(nowtime</a:t>
            </a:r>
            <a:r>
              <a:rPr dirty="0" sz="1200" spc="-3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+</a:t>
            </a:r>
            <a:r>
              <a:rPr dirty="0" sz="1200" spc="-5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a</a:t>
            </a:r>
            <a:r>
              <a:rPr dirty="0" sz="1200" spc="-65">
                <a:latin typeface="Monaco"/>
                <a:cs typeface="Monaco"/>
              </a:rPr>
              <a:t>[x]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&lt;=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sum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/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2</a:t>
            </a:r>
            <a:r>
              <a:rPr dirty="0" sz="1200" spc="-65">
                <a:latin typeface="Monaco"/>
                <a:cs typeface="Monaco"/>
              </a:rPr>
              <a:t>){</a:t>
            </a:r>
            <a:r>
              <a:rPr dirty="0" sz="1200" spc="-4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5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如果放入这个作业是合法的，选择它</a:t>
            </a:r>
            <a:endParaRPr sz="1200">
              <a:latin typeface="Arial Unicode MS"/>
              <a:cs typeface="Arial Unicode MS"/>
            </a:endParaRPr>
          </a:p>
          <a:p>
            <a:pPr marL="765175">
              <a:lnSpc>
                <a:spcPct val="100000"/>
              </a:lnSpc>
            </a:pPr>
            <a:r>
              <a:rPr dirty="0" sz="1200" spc="-65">
                <a:latin typeface="Monaco"/>
                <a:cs typeface="Monaco"/>
              </a:rPr>
              <a:t>nowtime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+=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a</a:t>
            </a:r>
            <a:r>
              <a:rPr dirty="0" sz="1200" spc="-65">
                <a:latin typeface="Monaco"/>
                <a:cs typeface="Monaco"/>
              </a:rPr>
              <a:t>[x];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6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 spc="-5">
                <a:solidFill>
                  <a:srgbClr val="008000"/>
                </a:solidFill>
                <a:latin typeface="Arial Unicode MS"/>
                <a:cs typeface="Arial Unicode MS"/>
              </a:rPr>
              <a:t>增加子集中这道题目的时间</a:t>
            </a:r>
            <a:endParaRPr sz="1200">
              <a:latin typeface="Arial Unicode MS"/>
              <a:cs typeface="Arial Unicode MS"/>
            </a:endParaRPr>
          </a:p>
          <a:p>
            <a:pPr marL="765175">
              <a:lnSpc>
                <a:spcPct val="100000"/>
              </a:lnSpc>
            </a:pPr>
            <a:r>
              <a:rPr dirty="0" sz="1200" spc="-65">
                <a:solidFill>
                  <a:srgbClr val="795E25"/>
                </a:solidFill>
                <a:latin typeface="Monaco"/>
                <a:cs typeface="Monaco"/>
              </a:rPr>
              <a:t>dfs</a:t>
            </a:r>
            <a:r>
              <a:rPr dirty="0" sz="1200" spc="-65">
                <a:latin typeface="Monaco"/>
                <a:cs typeface="Monaco"/>
              </a:rPr>
              <a:t>(x +</a:t>
            </a:r>
            <a:r>
              <a:rPr dirty="0" sz="1200" spc="-7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);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6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下一层递归</a:t>
            </a:r>
            <a:endParaRPr sz="1200">
              <a:latin typeface="Arial Unicode MS"/>
              <a:cs typeface="Arial Unicode MS"/>
            </a:endParaRPr>
          </a:p>
          <a:p>
            <a:pPr marL="765175">
              <a:lnSpc>
                <a:spcPct val="100000"/>
              </a:lnSpc>
            </a:pPr>
            <a:r>
              <a:rPr dirty="0" sz="1200" spc="-65">
                <a:latin typeface="Monaco"/>
                <a:cs typeface="Monaco"/>
              </a:rPr>
              <a:t>nowtime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-=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a</a:t>
            </a:r>
            <a:r>
              <a:rPr dirty="0" sz="1200" spc="-65">
                <a:latin typeface="Monaco"/>
                <a:cs typeface="Monaco"/>
              </a:rPr>
              <a:t>[x];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55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去除掉子集中这道题目的时间</a:t>
            </a:r>
            <a:endParaRPr sz="1200">
              <a:latin typeface="Arial Unicode MS"/>
              <a:cs typeface="Arial Unicode MS"/>
            </a:endParaRPr>
          </a:p>
          <a:p>
            <a:pPr marL="427355">
              <a:lnSpc>
                <a:spcPct val="100000"/>
              </a:lnSpc>
            </a:pPr>
            <a:r>
              <a:rPr dirty="0" sz="1200" spc="-65">
                <a:latin typeface="Monaco"/>
                <a:cs typeface="Monaco"/>
              </a:rPr>
              <a:t>}</a:t>
            </a:r>
            <a:endParaRPr sz="1200">
              <a:latin typeface="Monaco"/>
              <a:cs typeface="Monaco"/>
            </a:endParaRPr>
          </a:p>
          <a:p>
            <a:pPr marL="428625">
              <a:lnSpc>
                <a:spcPct val="100000"/>
              </a:lnSpc>
            </a:pPr>
            <a:r>
              <a:rPr dirty="0" sz="1200" spc="-65">
                <a:solidFill>
                  <a:srgbClr val="795E25"/>
                </a:solidFill>
                <a:latin typeface="Monaco"/>
                <a:cs typeface="Monaco"/>
              </a:rPr>
              <a:t>dfs</a:t>
            </a:r>
            <a:r>
              <a:rPr dirty="0" sz="1200" spc="-65">
                <a:latin typeface="Monaco"/>
                <a:cs typeface="Monaco"/>
              </a:rPr>
              <a:t>(x +</a:t>
            </a:r>
            <a:r>
              <a:rPr dirty="0" sz="1200" spc="-7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dirty="0" sz="1200" spc="-65">
                <a:latin typeface="Monaco"/>
                <a:cs typeface="Monaco"/>
              </a:rPr>
              <a:t>);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6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不选这个题目，直接进行下一层递归</a:t>
            </a:r>
            <a:endParaRPr sz="1200">
              <a:latin typeface="Arial Unicode MS"/>
              <a:cs typeface="Arial Unicode MS"/>
            </a:endParaRPr>
          </a:p>
          <a:p>
            <a:pPr marL="92075">
              <a:lnSpc>
                <a:spcPct val="100000"/>
              </a:lnSpc>
            </a:pPr>
            <a:r>
              <a:rPr dirty="0" sz="1200" spc="-65">
                <a:latin typeface="Monaco"/>
                <a:cs typeface="Monaco"/>
              </a:rPr>
              <a:t>}</a:t>
            </a:r>
            <a:endParaRPr sz="12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144011" y="0"/>
            <a:ext cx="6000115" cy="6858000"/>
            <a:chOff x="3144011" y="0"/>
            <a:chExt cx="6000115" cy="6858000"/>
          </a:xfrm>
        </p:grpSpPr>
        <p:sp>
          <p:nvSpPr>
            <p:cNvPr id="4" name="object 4"/>
            <p:cNvSpPr/>
            <p:nvPr/>
          </p:nvSpPr>
          <p:spPr>
            <a:xfrm>
              <a:off x="3144012" y="0"/>
              <a:ext cx="4575175" cy="6858000"/>
            </a:xfrm>
            <a:custGeom>
              <a:avLst/>
              <a:gdLst/>
              <a:ahLst/>
              <a:cxnLst/>
              <a:rect l="l" t="t" r="r" b="b"/>
              <a:pathLst>
                <a:path w="4575175" h="6858000">
                  <a:moveTo>
                    <a:pt x="4575048" y="0"/>
                  </a:moveTo>
                  <a:lnTo>
                    <a:pt x="3477768" y="0"/>
                  </a:lnTo>
                  <a:lnTo>
                    <a:pt x="0" y="0"/>
                  </a:lnTo>
                  <a:lnTo>
                    <a:pt x="3477768" y="6858000"/>
                  </a:lnTo>
                  <a:lnTo>
                    <a:pt x="4575048" y="6858000"/>
                  </a:lnTo>
                  <a:lnTo>
                    <a:pt x="4575048" y="0"/>
                  </a:lnTo>
                  <a:close/>
                </a:path>
              </a:pathLst>
            </a:custGeom>
            <a:solidFill>
              <a:srgbClr val="C9DF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41292" y="0"/>
              <a:ext cx="4902835" cy="6858000"/>
            </a:xfrm>
            <a:custGeom>
              <a:avLst/>
              <a:gdLst/>
              <a:ahLst/>
              <a:cxnLst/>
              <a:rect l="l" t="t" r="r" b="b"/>
              <a:pathLst>
                <a:path w="4902834" h="6858000">
                  <a:moveTo>
                    <a:pt x="4902708" y="0"/>
                  </a:moveTo>
                  <a:lnTo>
                    <a:pt x="3477768" y="0"/>
                  </a:lnTo>
                  <a:lnTo>
                    <a:pt x="0" y="0"/>
                  </a:lnTo>
                  <a:lnTo>
                    <a:pt x="3477768" y="6858000"/>
                  </a:lnTo>
                  <a:lnTo>
                    <a:pt x="4902708" y="6858000"/>
                  </a:lnTo>
                  <a:lnTo>
                    <a:pt x="4902708" y="0"/>
                  </a:lnTo>
                  <a:close/>
                </a:path>
              </a:pathLst>
            </a:custGeom>
            <a:solidFill>
              <a:srgbClr val="D7EA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4655" y="161544"/>
              <a:ext cx="1162811" cy="49072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75817" y="3493389"/>
            <a:ext cx="5178425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50" spc="15">
                <a:solidFill>
                  <a:srgbClr val="1F4E79"/>
                </a:solidFill>
                <a:latin typeface="Arial Unicode MS"/>
                <a:cs typeface="Arial Unicode MS"/>
              </a:rPr>
              <a:t>广</a:t>
            </a:r>
            <a:r>
              <a:rPr dirty="0" sz="4050" spc="5">
                <a:solidFill>
                  <a:srgbClr val="1F4E79"/>
                </a:solidFill>
                <a:latin typeface="Arial Unicode MS"/>
                <a:cs typeface="Arial Unicode MS"/>
              </a:rPr>
              <a:t>度优先搜索与洪泛法</a:t>
            </a:r>
            <a:endParaRPr sz="405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817" y="4462653"/>
            <a:ext cx="7569200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solidFill>
                  <a:srgbClr val="888888"/>
                </a:solidFill>
                <a:latin typeface="Arial Unicode MS"/>
                <a:cs typeface="Arial Unicode MS"/>
              </a:rPr>
              <a:t>百一定律：百人中可能只有一人会带来突破性进展；但由于预先并不知道是 </a:t>
            </a:r>
            <a:r>
              <a:rPr dirty="0" sz="1800">
                <a:solidFill>
                  <a:srgbClr val="888888"/>
                </a:solidFill>
                <a:latin typeface="Arial Unicode MS"/>
                <a:cs typeface="Arial Unicode MS"/>
              </a:rPr>
              <a:t>谁，所以决策者需要雇佣全</a:t>
            </a:r>
            <a:r>
              <a:rPr dirty="0" sz="1800" spc="5">
                <a:solidFill>
                  <a:srgbClr val="888888"/>
                </a:solidFill>
                <a:latin typeface="Arial Unicode MS"/>
                <a:cs typeface="Arial Unicode MS"/>
              </a:rPr>
              <a:t>部</a:t>
            </a:r>
            <a:r>
              <a:rPr dirty="0" sz="1800" spc="-60">
                <a:solidFill>
                  <a:srgbClr val="888888"/>
                </a:solidFill>
                <a:latin typeface="Arial Unicode MS"/>
                <a:cs typeface="Arial Unicode MS"/>
              </a:rPr>
              <a:t>100</a:t>
            </a:r>
            <a:r>
              <a:rPr dirty="0" sz="1800">
                <a:solidFill>
                  <a:srgbClr val="888888"/>
                </a:solidFill>
                <a:latin typeface="Arial Unicode MS"/>
                <a:cs typeface="Arial Unicode MS"/>
              </a:rPr>
              <a:t>个人，以期其中包含正确的选择。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955" y="5222747"/>
            <a:ext cx="1835150" cy="368935"/>
          </a:xfrm>
          <a:prstGeom prst="rect">
            <a:avLst/>
          </a:prstGeom>
          <a:solidFill>
            <a:srgbClr val="FAE4D5"/>
          </a:solidFill>
          <a:ln w="9525">
            <a:solidFill>
              <a:srgbClr val="EC7C3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dirty="0" sz="1800">
                <a:solidFill>
                  <a:srgbClr val="EC7C30"/>
                </a:solidFill>
                <a:latin typeface="Arial Unicode MS"/>
                <a:cs typeface="Arial Unicode MS"/>
              </a:rPr>
              <a:t>请翻至课本</a:t>
            </a:r>
            <a:r>
              <a:rPr dirty="0" sz="1800" spc="-11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1800" spc="-105">
                <a:solidFill>
                  <a:srgbClr val="EC7C30"/>
                </a:solidFill>
                <a:latin typeface="Arial Unicode MS"/>
                <a:cs typeface="Arial Unicode MS"/>
              </a:rPr>
              <a:t>P93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83863" y="663066"/>
            <a:ext cx="11734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洪泛法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7948930" cy="3500754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深搜会尽快完成一个可行的解，再回溯尝试其他的可能性。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当解相对稀疏，或问题很大时，深搜可能陷入过深、过窄的“陷阱</a:t>
            </a:r>
            <a:r>
              <a:rPr dirty="0" sz="2100" spc="-10">
                <a:solidFill>
                  <a:srgbClr val="2D75B6"/>
                </a:solidFill>
                <a:latin typeface="Arial Unicode MS"/>
                <a:cs typeface="Arial Unicode MS"/>
              </a:rPr>
              <a:t>”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2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考虑另一种思路，从起点出发，类似于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泼水一般，让水流顺着多个方向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同时蔓延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这种方法被称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为</a:t>
            </a: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洪泛法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 marL="12700" marR="271399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洪泛法会扩展相同层更多的可能性以拓宽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广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度，往往会使用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广度优先搜索（</a:t>
            </a:r>
            <a:r>
              <a:rPr dirty="0" sz="2100" spc="-275">
                <a:solidFill>
                  <a:srgbClr val="EC7C30"/>
                </a:solidFill>
                <a:latin typeface="Arial Unicode MS"/>
                <a:cs typeface="Arial Unicode MS"/>
              </a:rPr>
              <a:t>BF</a:t>
            </a:r>
            <a:r>
              <a:rPr dirty="0" sz="2100" spc="-290">
                <a:solidFill>
                  <a:srgbClr val="EC7C30"/>
                </a:solidFill>
                <a:latin typeface="Arial Unicode MS"/>
                <a:cs typeface="Arial Unicode MS"/>
              </a:rPr>
              <a:t>S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）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实现。</a:t>
            </a:r>
            <a:endParaRPr sz="2100">
              <a:latin typeface="Arial Unicode MS"/>
              <a:cs typeface="Arial Unicode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145403" y="3172714"/>
          <a:ext cx="2059305" cy="188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05"/>
                <a:gridCol w="509905"/>
                <a:gridCol w="509904"/>
                <a:gridCol w="509905"/>
              </a:tblGrid>
              <a:tr h="471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350">
                          <a:latin typeface="Arial Unicode MS"/>
                          <a:cs typeface="Arial Unicode MS"/>
                        </a:rPr>
                        <a:t>3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350">
                          <a:latin typeface="Arial Unicode MS"/>
                          <a:cs typeface="Arial Unicode MS"/>
                        </a:rPr>
                        <a:t>4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350">
                          <a:latin typeface="Arial Unicode MS"/>
                          <a:cs typeface="Arial Unicode MS"/>
                        </a:rPr>
                        <a:t>5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2192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4C6E7"/>
                    </a:solidFill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35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1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35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2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22555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350">
                          <a:latin typeface="Arial Unicode MS"/>
                          <a:cs typeface="Arial Unicode MS"/>
                        </a:rPr>
                        <a:t>3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22555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350">
                          <a:latin typeface="Arial Unicode MS"/>
                          <a:cs typeface="Arial Unicode MS"/>
                        </a:rPr>
                        <a:t>6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B4C6E7"/>
                    </a:solidFill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35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2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350">
                          <a:latin typeface="Arial Unicode MS"/>
                          <a:cs typeface="Arial Unicode MS"/>
                        </a:rPr>
                        <a:t>3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350">
                          <a:latin typeface="Arial Unicode MS"/>
                          <a:cs typeface="Arial Unicode MS"/>
                        </a:rPr>
                        <a:t>6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350">
                          <a:latin typeface="Arial Unicode MS"/>
                          <a:cs typeface="Arial Unicode MS"/>
                        </a:rPr>
                        <a:t>7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AE2F3"/>
                    </a:solidFill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350">
                          <a:latin typeface="Arial Unicode MS"/>
                          <a:cs typeface="Arial Unicode MS"/>
                        </a:rPr>
                        <a:t>3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350">
                          <a:latin typeface="Arial Unicode MS"/>
                          <a:cs typeface="Arial Unicode MS"/>
                        </a:rPr>
                        <a:t>4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350">
                          <a:latin typeface="Arial Unicode MS"/>
                          <a:cs typeface="Arial Unicode MS"/>
                        </a:rPr>
                        <a:t>5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22555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350">
                          <a:latin typeface="Arial Unicode MS"/>
                          <a:cs typeface="Arial Unicode MS"/>
                        </a:rPr>
                        <a:t>8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66434" y="3285490"/>
            <a:ext cx="201675" cy="19862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3363" y="663066"/>
            <a:ext cx="15557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马的遍历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32258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广度优先搜索的基本模板：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99" y="4094810"/>
            <a:ext cx="7494270" cy="1458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广度优先搜索可以保证在求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解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最近、最短、最</a:t>
            </a:r>
            <a:r>
              <a:rPr dirty="0" sz="2100" spc="-15">
                <a:solidFill>
                  <a:srgbClr val="EC7C30"/>
                </a:solidFill>
                <a:latin typeface="Arial Unicode MS"/>
                <a:cs typeface="Arial Unicode MS"/>
              </a:rPr>
              <a:t>快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等一类问题时，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搜索到的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首个解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就是最优解。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队列：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暂时还没有讲到。可以认为是一个容器，先进入的元素可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以先被取出。具体可以看课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本</a:t>
            </a:r>
            <a:r>
              <a:rPr dirty="0" sz="2100" spc="-7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110">
                <a:solidFill>
                  <a:srgbClr val="2D75B6"/>
                </a:solidFill>
                <a:latin typeface="Arial Unicode MS"/>
                <a:cs typeface="Arial Unicode MS"/>
              </a:rPr>
              <a:t>P211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8155" y="2284476"/>
            <a:ext cx="6644640" cy="1569720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Q</a:t>
            </a:r>
            <a:r>
              <a:rPr dirty="0" sz="1200" spc="-65">
                <a:latin typeface="Monaco"/>
                <a:cs typeface="Monaco"/>
              </a:rPr>
              <a:t>.</a:t>
            </a:r>
            <a:r>
              <a:rPr dirty="0" sz="1200" spc="-65">
                <a:solidFill>
                  <a:srgbClr val="795E25"/>
                </a:solidFill>
                <a:latin typeface="Monaco"/>
                <a:cs typeface="Monaco"/>
              </a:rPr>
              <a:t>push</a:t>
            </a:r>
            <a:r>
              <a:rPr dirty="0" sz="1200" spc="-65">
                <a:latin typeface="Monaco"/>
                <a:cs typeface="Monaco"/>
              </a:rPr>
              <a:t>(</a:t>
            </a:r>
            <a:r>
              <a:rPr dirty="0" sz="1200">
                <a:latin typeface="Arial Unicode MS"/>
                <a:cs typeface="Arial Unicode MS"/>
              </a:rPr>
              <a:t>初始状态</a:t>
            </a:r>
            <a:r>
              <a:rPr dirty="0" sz="1200" spc="-65">
                <a:latin typeface="Monaco"/>
                <a:cs typeface="Monaco"/>
              </a:rPr>
              <a:t>);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7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将初始状态入队</a:t>
            </a:r>
            <a:endParaRPr sz="1200">
              <a:latin typeface="Arial Unicode MS"/>
              <a:cs typeface="Arial Unicode MS"/>
            </a:endParaRPr>
          </a:p>
          <a:p>
            <a:pPr marL="92075">
              <a:lnSpc>
                <a:spcPct val="100000"/>
              </a:lnSpc>
            </a:pPr>
            <a:r>
              <a:rPr dirty="0" sz="1200" spc="-65">
                <a:solidFill>
                  <a:srgbClr val="AE00DB"/>
                </a:solidFill>
                <a:latin typeface="Monaco"/>
                <a:cs typeface="Monaco"/>
              </a:rPr>
              <a:t>while</a:t>
            </a:r>
            <a:r>
              <a:rPr dirty="0" sz="1200" spc="-80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dirty="0" sz="1200" spc="-60">
                <a:latin typeface="Monaco"/>
                <a:cs typeface="Monaco"/>
              </a:rPr>
              <a:t>(!</a:t>
            </a:r>
            <a:r>
              <a:rPr dirty="0" sz="1200" spc="-60">
                <a:solidFill>
                  <a:srgbClr val="000F80"/>
                </a:solidFill>
                <a:latin typeface="Monaco"/>
                <a:cs typeface="Monaco"/>
              </a:rPr>
              <a:t>Q</a:t>
            </a:r>
            <a:r>
              <a:rPr dirty="0" sz="1200" spc="-60">
                <a:latin typeface="Monaco"/>
                <a:cs typeface="Monaco"/>
              </a:rPr>
              <a:t>.</a:t>
            </a:r>
            <a:r>
              <a:rPr dirty="0" sz="1200" spc="-60">
                <a:solidFill>
                  <a:srgbClr val="795E25"/>
                </a:solidFill>
                <a:latin typeface="Monaco"/>
                <a:cs typeface="Monaco"/>
              </a:rPr>
              <a:t>empty</a:t>
            </a:r>
            <a:r>
              <a:rPr dirty="0" sz="1200" spc="-60">
                <a:latin typeface="Monaco"/>
                <a:cs typeface="Monaco"/>
              </a:rPr>
              <a:t>())</a:t>
            </a:r>
            <a:r>
              <a:rPr dirty="0" sz="1200" spc="-7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{</a:t>
            </a:r>
            <a:endParaRPr sz="1200">
              <a:latin typeface="Monaco"/>
              <a:cs typeface="Monaco"/>
            </a:endParaRPr>
          </a:p>
          <a:p>
            <a:pPr marL="428625">
              <a:lnSpc>
                <a:spcPct val="100000"/>
              </a:lnSpc>
            </a:pPr>
            <a:r>
              <a:rPr dirty="0" sz="1200" spc="-65">
                <a:latin typeface="Monaco"/>
                <a:cs typeface="Monaco"/>
              </a:rPr>
              <a:t>State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u</a:t>
            </a:r>
            <a:r>
              <a:rPr dirty="0" sz="1200" spc="-60"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=</a:t>
            </a:r>
            <a:r>
              <a:rPr dirty="0" sz="1200" spc="-5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Q</a:t>
            </a:r>
            <a:r>
              <a:rPr dirty="0" sz="1200" spc="-65">
                <a:latin typeface="Monaco"/>
                <a:cs typeface="Monaco"/>
              </a:rPr>
              <a:t>.</a:t>
            </a:r>
            <a:r>
              <a:rPr dirty="0" sz="1200" spc="-65">
                <a:solidFill>
                  <a:srgbClr val="795E25"/>
                </a:solidFill>
                <a:latin typeface="Monaco"/>
                <a:cs typeface="Monaco"/>
              </a:rPr>
              <a:t>front</a:t>
            </a:r>
            <a:r>
              <a:rPr dirty="0" sz="1200" spc="-65">
                <a:latin typeface="Monaco"/>
                <a:cs typeface="Monaco"/>
              </a:rPr>
              <a:t>();</a:t>
            </a:r>
            <a:r>
              <a:rPr dirty="0" sz="1200" spc="-4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55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取出队首</a:t>
            </a:r>
            <a:endParaRPr sz="1200">
              <a:latin typeface="Arial Unicode MS"/>
              <a:cs typeface="Arial Unicode MS"/>
            </a:endParaRPr>
          </a:p>
          <a:p>
            <a:pPr marL="428625">
              <a:lnSpc>
                <a:spcPct val="100000"/>
              </a:lnSpc>
            </a:pP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Q</a:t>
            </a:r>
            <a:r>
              <a:rPr dirty="0" sz="1200" spc="-65">
                <a:latin typeface="Monaco"/>
                <a:cs typeface="Monaco"/>
              </a:rPr>
              <a:t>.</a:t>
            </a:r>
            <a:r>
              <a:rPr dirty="0" sz="1200" spc="-65">
                <a:solidFill>
                  <a:srgbClr val="795E25"/>
                </a:solidFill>
                <a:latin typeface="Monaco"/>
                <a:cs typeface="Monaco"/>
              </a:rPr>
              <a:t>pop</a:t>
            </a:r>
            <a:r>
              <a:rPr dirty="0" sz="1200" spc="-65">
                <a:latin typeface="Monaco"/>
                <a:cs typeface="Monaco"/>
              </a:rPr>
              <a:t>();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5">
                <a:solidFill>
                  <a:srgbClr val="008000"/>
                </a:solidFill>
                <a:latin typeface="Arial Unicode MS"/>
                <a:cs typeface="Arial Unicode MS"/>
              </a:rPr>
              <a:t>出队</a:t>
            </a:r>
            <a:endParaRPr sz="1200">
              <a:latin typeface="Arial Unicode MS"/>
              <a:cs typeface="Arial Unicode MS"/>
            </a:endParaRPr>
          </a:p>
          <a:p>
            <a:pPr marL="428625">
              <a:lnSpc>
                <a:spcPct val="100000"/>
              </a:lnSpc>
              <a:spcBef>
                <a:spcPts val="5"/>
              </a:spcBef>
            </a:pPr>
            <a:r>
              <a:rPr dirty="0" sz="1200" spc="-65">
                <a:solidFill>
                  <a:srgbClr val="AE00DB"/>
                </a:solidFill>
                <a:latin typeface="Monaco"/>
                <a:cs typeface="Monaco"/>
              </a:rPr>
              <a:t>for</a:t>
            </a:r>
            <a:r>
              <a:rPr dirty="0" sz="1200" spc="-70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(</a:t>
            </a:r>
            <a:r>
              <a:rPr dirty="0" sz="1200">
                <a:latin typeface="Arial Unicode MS"/>
                <a:cs typeface="Arial Unicode MS"/>
              </a:rPr>
              <a:t>枚举所有可扩展状态</a:t>
            </a:r>
            <a:r>
              <a:rPr dirty="0" sz="1200" spc="-65">
                <a:latin typeface="Monaco"/>
                <a:cs typeface="Monaco"/>
              </a:rPr>
              <a:t>)</a:t>
            </a:r>
            <a:r>
              <a:rPr dirty="0" sz="1200" spc="-7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找到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u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的所有可达状态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v</a:t>
            </a:r>
            <a:endParaRPr sz="1200">
              <a:latin typeface="Monaco"/>
              <a:cs typeface="Monaco"/>
            </a:endParaRPr>
          </a:p>
          <a:p>
            <a:pPr marL="1100455" marR="1372870" indent="-335280">
              <a:lnSpc>
                <a:spcPct val="100000"/>
              </a:lnSpc>
            </a:pPr>
            <a:r>
              <a:rPr dirty="0" sz="1200" spc="-65">
                <a:solidFill>
                  <a:srgbClr val="AE00DB"/>
                </a:solidFill>
                <a:latin typeface="Monaco"/>
                <a:cs typeface="Monaco"/>
              </a:rPr>
              <a:t>if</a:t>
            </a:r>
            <a:r>
              <a:rPr dirty="0" sz="1200" spc="-85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latin typeface="Monaco"/>
                <a:cs typeface="Monaco"/>
              </a:rPr>
              <a:t>(</a:t>
            </a:r>
            <a:r>
              <a:rPr dirty="0" sz="1200">
                <a:latin typeface="Arial Unicode MS"/>
                <a:cs typeface="Arial Unicode MS"/>
              </a:rPr>
              <a:t>是合法的</a:t>
            </a:r>
            <a:r>
              <a:rPr dirty="0" sz="1200" spc="-65">
                <a:latin typeface="Monaco"/>
                <a:cs typeface="Monaco"/>
              </a:rPr>
              <a:t>)</a:t>
            </a:r>
            <a:r>
              <a:rPr dirty="0" sz="1200" spc="-70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75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v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需要满足某些条件，如未访问过、未在队内等 </a:t>
            </a:r>
            <a:r>
              <a:rPr dirty="0" sz="1200" spc="-65">
                <a:solidFill>
                  <a:srgbClr val="000F80"/>
                </a:solidFill>
                <a:latin typeface="Monaco"/>
                <a:cs typeface="Monaco"/>
              </a:rPr>
              <a:t>Q</a:t>
            </a:r>
            <a:r>
              <a:rPr dirty="0" sz="1200" spc="-65">
                <a:latin typeface="Monaco"/>
                <a:cs typeface="Monaco"/>
              </a:rPr>
              <a:t>.</a:t>
            </a:r>
            <a:r>
              <a:rPr dirty="0" sz="1200" spc="-65">
                <a:solidFill>
                  <a:srgbClr val="795E25"/>
                </a:solidFill>
                <a:latin typeface="Monaco"/>
                <a:cs typeface="Monaco"/>
              </a:rPr>
              <a:t>push</a:t>
            </a:r>
            <a:r>
              <a:rPr dirty="0" sz="1200" spc="-65">
                <a:latin typeface="Monaco"/>
                <a:cs typeface="Monaco"/>
              </a:rPr>
              <a:t>(v);</a:t>
            </a:r>
            <a:r>
              <a:rPr dirty="0" sz="1200" spc="-35">
                <a:latin typeface="Monaco"/>
                <a:cs typeface="Monaco"/>
              </a:rPr>
              <a:t> </a:t>
            </a:r>
            <a:r>
              <a:rPr dirty="0" sz="1200" spc="-65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dirty="0" sz="1200" spc="-7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dirty="0" sz="1200">
                <a:solidFill>
                  <a:srgbClr val="008000"/>
                </a:solidFill>
                <a:latin typeface="Arial Unicode MS"/>
                <a:cs typeface="Arial Unicode MS"/>
              </a:rPr>
              <a:t>入队（同时可能需要维护某些必要信息）</a:t>
            </a:r>
            <a:endParaRPr sz="1200">
              <a:latin typeface="Arial Unicode MS"/>
              <a:cs typeface="Arial Unicode MS"/>
            </a:endParaRPr>
          </a:p>
          <a:p>
            <a:pPr marL="92075">
              <a:lnSpc>
                <a:spcPct val="100000"/>
              </a:lnSpc>
            </a:pPr>
            <a:r>
              <a:rPr dirty="0" sz="1200" spc="-65">
                <a:latin typeface="Monaco"/>
                <a:cs typeface="Monaco"/>
              </a:rPr>
              <a:t>}</a:t>
            </a:r>
            <a:endParaRPr sz="12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3363" y="663066"/>
            <a:ext cx="15557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马的遍历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78610"/>
            <a:ext cx="7468234" cy="1764664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例</a:t>
            </a:r>
            <a:r>
              <a:rPr dirty="0" sz="2100" spc="-4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80">
                <a:solidFill>
                  <a:srgbClr val="EC7C30"/>
                </a:solidFill>
                <a:latin typeface="Arial Unicode MS"/>
                <a:cs typeface="Arial Unicode MS"/>
              </a:rPr>
              <a:t>14.4</a:t>
            </a:r>
            <a:r>
              <a:rPr dirty="0" sz="2100" spc="-15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（洛谷</a:t>
            </a:r>
            <a:r>
              <a:rPr dirty="0" sz="2100" spc="-85">
                <a:solidFill>
                  <a:srgbClr val="EC7C30"/>
                </a:solidFill>
                <a:latin typeface="Arial Unicode MS"/>
                <a:cs typeface="Arial Unicode MS"/>
              </a:rPr>
              <a:t>P1443）</a:t>
            </a:r>
            <a:endParaRPr sz="2100">
              <a:latin typeface="Arial Unicode MS"/>
              <a:cs typeface="Arial Unicode MS"/>
            </a:endParaRPr>
          </a:p>
          <a:p>
            <a:pPr marL="12700" marR="5080">
              <a:lnSpc>
                <a:spcPts val="2510"/>
              </a:lnSpc>
              <a:spcBef>
                <a:spcPts val="130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有一个</a:t>
            </a:r>
            <a:r>
              <a:rPr dirty="0" sz="2100" spc="-1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320">
                <a:solidFill>
                  <a:srgbClr val="2D75B6"/>
                </a:solidFill>
                <a:latin typeface="STIXGeneral"/>
                <a:cs typeface="STIXGeneral"/>
              </a:rPr>
              <a:t>𝑛</a:t>
            </a:r>
            <a:r>
              <a:rPr dirty="0" sz="2100" spc="-3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55">
                <a:solidFill>
                  <a:srgbClr val="2D75B6"/>
                </a:solidFill>
                <a:latin typeface="STIXGeneral"/>
                <a:cs typeface="STIXGeneral"/>
              </a:rPr>
              <a:t>×</a:t>
            </a:r>
            <a:r>
              <a:rPr dirty="0" sz="2100" spc="-6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375">
                <a:solidFill>
                  <a:srgbClr val="2D75B6"/>
                </a:solidFill>
                <a:latin typeface="STIXGeneral"/>
                <a:cs typeface="STIXGeneral"/>
              </a:rPr>
              <a:t>𝑚</a:t>
            </a:r>
            <a:r>
              <a:rPr dirty="0" sz="2100" spc="9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的棋盘</a:t>
            </a:r>
            <a:r>
              <a:rPr dirty="0" sz="2100" spc="-1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170">
                <a:solidFill>
                  <a:srgbClr val="2D75B6"/>
                </a:solidFill>
                <a:latin typeface="STIXGeneral"/>
                <a:cs typeface="STIXGeneral"/>
              </a:rPr>
              <a:t>(</a:t>
            </a:r>
            <a:r>
              <a:rPr dirty="0" sz="2100" spc="110">
                <a:solidFill>
                  <a:srgbClr val="2D75B6"/>
                </a:solidFill>
                <a:latin typeface="STIXGeneral"/>
                <a:cs typeface="STIXGeneral"/>
              </a:rPr>
              <a:t>1</a:t>
            </a:r>
            <a:r>
              <a:rPr dirty="0" sz="2100" spc="6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30">
                <a:solidFill>
                  <a:srgbClr val="2D75B6"/>
                </a:solidFill>
                <a:latin typeface="STIXGeneral"/>
                <a:cs typeface="STIXGeneral"/>
              </a:rPr>
              <a:t>&lt;</a:t>
            </a:r>
            <a:r>
              <a:rPr dirty="0" sz="2100" spc="6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350">
                <a:solidFill>
                  <a:srgbClr val="2D75B6"/>
                </a:solidFill>
                <a:latin typeface="STIXGeneral"/>
                <a:cs typeface="STIXGeneral"/>
              </a:rPr>
              <a:t>𝑛</a:t>
            </a:r>
            <a:r>
              <a:rPr dirty="0" sz="2100" spc="-95">
                <a:solidFill>
                  <a:srgbClr val="2D75B6"/>
                </a:solidFill>
                <a:latin typeface="STIXGeneral"/>
                <a:cs typeface="STIXGeneral"/>
              </a:rPr>
              <a:t>,</a:t>
            </a:r>
            <a:r>
              <a:rPr dirty="0" sz="2100" spc="-19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375">
                <a:solidFill>
                  <a:srgbClr val="2D75B6"/>
                </a:solidFill>
                <a:latin typeface="STIXGeneral"/>
                <a:cs typeface="STIXGeneral"/>
              </a:rPr>
              <a:t>𝑚</a:t>
            </a:r>
            <a:r>
              <a:rPr dirty="0" sz="2100" spc="10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3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dirty="0" sz="2100" spc="6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10">
                <a:solidFill>
                  <a:srgbClr val="2D75B6"/>
                </a:solidFill>
                <a:latin typeface="STIXGeneral"/>
                <a:cs typeface="STIXGeneral"/>
              </a:rPr>
              <a:t>400</a:t>
            </a:r>
            <a:r>
              <a:rPr dirty="0" sz="2100" spc="160">
                <a:solidFill>
                  <a:srgbClr val="2D75B6"/>
                </a:solidFill>
                <a:latin typeface="STIXGeneral"/>
                <a:cs typeface="STIXGeneral"/>
              </a:rPr>
              <a:t>)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，在某个点上有一个马，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要求你计算出马到达棋盘上各个点最少要走几步。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如果到不了就输出</a:t>
            </a:r>
            <a:r>
              <a:rPr dirty="0" sz="2100" spc="-10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140">
                <a:solidFill>
                  <a:srgbClr val="2D75B6"/>
                </a:solidFill>
                <a:latin typeface="Arial Unicode MS"/>
                <a:cs typeface="Arial Unicode MS"/>
              </a:rPr>
              <a:t>-1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419" y="3649979"/>
            <a:ext cx="3248025" cy="338455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dirty="0" sz="1600" spc="-85">
                <a:latin typeface="Monaco"/>
                <a:cs typeface="Monaco"/>
              </a:rPr>
              <a:t>3</a:t>
            </a:r>
            <a:r>
              <a:rPr dirty="0" sz="1600" spc="-120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3</a:t>
            </a:r>
            <a:r>
              <a:rPr dirty="0" sz="1600" spc="-114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1</a:t>
            </a:r>
            <a:r>
              <a:rPr dirty="0" sz="1600" spc="-114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1</a:t>
            </a:r>
            <a:endParaRPr sz="1600">
              <a:latin typeface="Monaco"/>
              <a:cs typeface="Monac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40973" y="3645217"/>
            <a:ext cx="3257550" cy="840105"/>
            <a:chOff x="4740973" y="3645217"/>
            <a:chExt cx="3257550" cy="840105"/>
          </a:xfrm>
        </p:grpSpPr>
        <p:sp>
          <p:nvSpPr>
            <p:cNvPr id="11" name="object 11"/>
            <p:cNvSpPr/>
            <p:nvPr/>
          </p:nvSpPr>
          <p:spPr>
            <a:xfrm>
              <a:off x="4745735" y="3649979"/>
              <a:ext cx="3248025" cy="830580"/>
            </a:xfrm>
            <a:custGeom>
              <a:avLst/>
              <a:gdLst/>
              <a:ahLst/>
              <a:cxnLst/>
              <a:rect l="l" t="t" r="r" b="b"/>
              <a:pathLst>
                <a:path w="3248025" h="830579">
                  <a:moveTo>
                    <a:pt x="3247643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3247643" y="830580"/>
                  </a:lnTo>
                  <a:lnTo>
                    <a:pt x="3247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45735" y="3649979"/>
              <a:ext cx="3248025" cy="830580"/>
            </a:xfrm>
            <a:custGeom>
              <a:avLst/>
              <a:gdLst/>
              <a:ahLst/>
              <a:cxnLst/>
              <a:rect l="l" t="t" r="r" b="b"/>
              <a:pathLst>
                <a:path w="3248025" h="830579">
                  <a:moveTo>
                    <a:pt x="0" y="830580"/>
                  </a:moveTo>
                  <a:lnTo>
                    <a:pt x="3247643" y="830580"/>
                  </a:lnTo>
                  <a:lnTo>
                    <a:pt x="3247643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952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740973" y="3649979"/>
          <a:ext cx="1353820" cy="829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/>
                <a:gridCol w="612140"/>
                <a:gridCol w="310515"/>
              </a:tblGrid>
              <a:tr h="31051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0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34925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3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349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2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34925">
                    <a:solidFill>
                      <a:srgbClr val="FFFFFF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92075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3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664"/>
                        </a:lnSpc>
                      </a:pPr>
                      <a:r>
                        <a:rPr dirty="0" sz="1600" spc="-90">
                          <a:latin typeface="Monaco"/>
                          <a:cs typeface="Monaco"/>
                        </a:rPr>
                        <a:t>-1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1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92075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2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1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664"/>
                        </a:lnSpc>
                      </a:pPr>
                      <a:r>
                        <a:rPr dirty="0" sz="1600">
                          <a:latin typeface="Monaco"/>
                          <a:cs typeface="Monaco"/>
                        </a:rPr>
                        <a:t>4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1864105" y="4494784"/>
            <a:ext cx="1452880" cy="1452880"/>
            <a:chOff x="1864105" y="4494784"/>
            <a:chExt cx="1452880" cy="1452880"/>
          </a:xfrm>
        </p:grpSpPr>
        <p:sp>
          <p:nvSpPr>
            <p:cNvPr id="15" name="object 15"/>
            <p:cNvSpPr/>
            <p:nvPr/>
          </p:nvSpPr>
          <p:spPr>
            <a:xfrm>
              <a:off x="2950463" y="450118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994" y="0"/>
                  </a:moveTo>
                  <a:lnTo>
                    <a:pt x="0" y="0"/>
                  </a:lnTo>
                  <a:lnTo>
                    <a:pt x="0" y="359994"/>
                  </a:lnTo>
                  <a:lnTo>
                    <a:pt x="359994" y="359994"/>
                  </a:lnTo>
                  <a:lnTo>
                    <a:pt x="3599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30500" y="48611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359994" y="0"/>
                  </a:moveTo>
                  <a:lnTo>
                    <a:pt x="0" y="0"/>
                  </a:lnTo>
                  <a:lnTo>
                    <a:pt x="0" y="359994"/>
                  </a:lnTo>
                  <a:lnTo>
                    <a:pt x="359994" y="359994"/>
                  </a:lnTo>
                  <a:lnTo>
                    <a:pt x="3599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70455" y="5581129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359994" y="0"/>
                  </a:moveTo>
                  <a:lnTo>
                    <a:pt x="0" y="0"/>
                  </a:lnTo>
                  <a:lnTo>
                    <a:pt x="0" y="359994"/>
                  </a:lnTo>
                  <a:lnTo>
                    <a:pt x="359994" y="359994"/>
                  </a:lnTo>
                  <a:lnTo>
                    <a:pt x="3599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230500" y="4494784"/>
              <a:ext cx="0" cy="1452880"/>
            </a:xfrm>
            <a:custGeom>
              <a:avLst/>
              <a:gdLst/>
              <a:ahLst/>
              <a:cxnLst/>
              <a:rect l="l" t="t" r="r" b="b"/>
              <a:pathLst>
                <a:path w="0" h="1452879">
                  <a:moveTo>
                    <a:pt x="0" y="0"/>
                  </a:moveTo>
                  <a:lnTo>
                    <a:pt x="0" y="14526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90419" y="5221147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359994" y="359981"/>
                  </a:moveTo>
                  <a:lnTo>
                    <a:pt x="0" y="359981"/>
                  </a:lnTo>
                  <a:lnTo>
                    <a:pt x="0" y="719975"/>
                  </a:lnTo>
                  <a:lnTo>
                    <a:pt x="359994" y="719975"/>
                  </a:lnTo>
                  <a:lnTo>
                    <a:pt x="359994" y="359981"/>
                  </a:lnTo>
                  <a:close/>
                </a:path>
                <a:path w="720089" h="720089">
                  <a:moveTo>
                    <a:pt x="720039" y="0"/>
                  </a:moveTo>
                  <a:lnTo>
                    <a:pt x="360045" y="0"/>
                  </a:lnTo>
                  <a:lnTo>
                    <a:pt x="360045" y="359994"/>
                  </a:lnTo>
                  <a:lnTo>
                    <a:pt x="720039" y="359994"/>
                  </a:lnTo>
                  <a:lnTo>
                    <a:pt x="7200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64105" y="4494784"/>
              <a:ext cx="1452880" cy="1452880"/>
            </a:xfrm>
            <a:custGeom>
              <a:avLst/>
              <a:gdLst/>
              <a:ahLst/>
              <a:cxnLst/>
              <a:rect l="l" t="t" r="r" b="b"/>
              <a:pathLst>
                <a:path w="1452879" h="1452879">
                  <a:moveTo>
                    <a:pt x="726313" y="0"/>
                  </a:moveTo>
                  <a:lnTo>
                    <a:pt x="726313" y="1452689"/>
                  </a:lnTo>
                </a:path>
                <a:path w="1452879" h="1452879">
                  <a:moveTo>
                    <a:pt x="1086358" y="0"/>
                  </a:moveTo>
                  <a:lnTo>
                    <a:pt x="1086358" y="1452689"/>
                  </a:lnTo>
                </a:path>
                <a:path w="1452879" h="1452879">
                  <a:moveTo>
                    <a:pt x="0" y="366395"/>
                  </a:moveTo>
                  <a:lnTo>
                    <a:pt x="1452753" y="366395"/>
                  </a:lnTo>
                </a:path>
                <a:path w="1452879" h="1452879">
                  <a:moveTo>
                    <a:pt x="0" y="726313"/>
                  </a:moveTo>
                  <a:lnTo>
                    <a:pt x="1452753" y="726313"/>
                  </a:lnTo>
                </a:path>
                <a:path w="1452879" h="1452879">
                  <a:moveTo>
                    <a:pt x="0" y="1086358"/>
                  </a:moveTo>
                  <a:lnTo>
                    <a:pt x="1452753" y="1086358"/>
                  </a:lnTo>
                </a:path>
                <a:path w="1452879" h="1452879">
                  <a:moveTo>
                    <a:pt x="6350" y="0"/>
                  </a:moveTo>
                  <a:lnTo>
                    <a:pt x="6350" y="1452689"/>
                  </a:lnTo>
                </a:path>
                <a:path w="1452879" h="1452879">
                  <a:moveTo>
                    <a:pt x="1446403" y="0"/>
                  </a:moveTo>
                  <a:lnTo>
                    <a:pt x="1446403" y="1452689"/>
                  </a:lnTo>
                </a:path>
                <a:path w="1452879" h="1452879">
                  <a:moveTo>
                    <a:pt x="0" y="6350"/>
                  </a:moveTo>
                  <a:lnTo>
                    <a:pt x="1452753" y="6350"/>
                  </a:lnTo>
                </a:path>
                <a:path w="1452879" h="1452879">
                  <a:moveTo>
                    <a:pt x="0" y="1446339"/>
                  </a:moveTo>
                  <a:lnTo>
                    <a:pt x="1452753" y="14463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37334" y="4720971"/>
              <a:ext cx="1035050" cy="1016635"/>
            </a:xfrm>
            <a:custGeom>
              <a:avLst/>
              <a:gdLst/>
              <a:ahLst/>
              <a:cxnLst/>
              <a:rect l="l" t="t" r="r" b="b"/>
              <a:pathLst>
                <a:path w="1035050" h="1016635">
                  <a:moveTo>
                    <a:pt x="303276" y="275463"/>
                  </a:moveTo>
                  <a:lnTo>
                    <a:pt x="291465" y="270891"/>
                  </a:lnTo>
                  <a:lnTo>
                    <a:pt x="29616" y="943165"/>
                  </a:lnTo>
                  <a:lnTo>
                    <a:pt x="0" y="931621"/>
                  </a:lnTo>
                  <a:lnTo>
                    <a:pt x="7874" y="1016444"/>
                  </a:lnTo>
                  <a:lnTo>
                    <a:pt x="70637" y="959586"/>
                  </a:lnTo>
                  <a:lnTo>
                    <a:pt x="70993" y="959269"/>
                  </a:lnTo>
                  <a:lnTo>
                    <a:pt x="41427" y="947762"/>
                  </a:lnTo>
                  <a:lnTo>
                    <a:pt x="303276" y="275463"/>
                  </a:lnTo>
                  <a:close/>
                </a:path>
                <a:path w="1035050" h="1016635">
                  <a:moveTo>
                    <a:pt x="647827" y="930605"/>
                  </a:moveTo>
                  <a:lnTo>
                    <a:pt x="618223" y="942416"/>
                  </a:lnTo>
                  <a:lnTo>
                    <a:pt x="402336" y="401828"/>
                  </a:lnTo>
                  <a:lnTo>
                    <a:pt x="390652" y="406654"/>
                  </a:lnTo>
                  <a:lnTo>
                    <a:pt x="606526" y="947089"/>
                  </a:lnTo>
                  <a:lnTo>
                    <a:pt x="576961" y="958875"/>
                  </a:lnTo>
                  <a:lnTo>
                    <a:pt x="640715" y="1015504"/>
                  </a:lnTo>
                  <a:lnTo>
                    <a:pt x="645452" y="958888"/>
                  </a:lnTo>
                  <a:lnTo>
                    <a:pt x="628345" y="958888"/>
                  </a:lnTo>
                  <a:lnTo>
                    <a:pt x="645452" y="958875"/>
                  </a:lnTo>
                  <a:lnTo>
                    <a:pt x="647827" y="930605"/>
                  </a:lnTo>
                  <a:close/>
                </a:path>
                <a:path w="1035050" h="1016635">
                  <a:moveTo>
                    <a:pt x="1032129" y="1905"/>
                  </a:moveTo>
                  <a:lnTo>
                    <a:pt x="946912" y="0"/>
                  </a:lnTo>
                  <a:lnTo>
                    <a:pt x="960462" y="28663"/>
                  </a:lnTo>
                  <a:lnTo>
                    <a:pt x="454787" y="267716"/>
                  </a:lnTo>
                  <a:lnTo>
                    <a:pt x="460121" y="279146"/>
                  </a:lnTo>
                  <a:lnTo>
                    <a:pt x="965936" y="40208"/>
                  </a:lnTo>
                  <a:lnTo>
                    <a:pt x="979551" y="68961"/>
                  </a:lnTo>
                  <a:lnTo>
                    <a:pt x="1015390" y="23241"/>
                  </a:lnTo>
                  <a:lnTo>
                    <a:pt x="1032129" y="1905"/>
                  </a:lnTo>
                  <a:close/>
                </a:path>
                <a:path w="1035050" h="1016635">
                  <a:moveTo>
                    <a:pt x="1035050" y="709295"/>
                  </a:moveTo>
                  <a:lnTo>
                    <a:pt x="1017828" y="680339"/>
                  </a:lnTo>
                  <a:lnTo>
                    <a:pt x="991489" y="636016"/>
                  </a:lnTo>
                  <a:lnTo>
                    <a:pt x="974293" y="662813"/>
                  </a:lnTo>
                  <a:lnTo>
                    <a:pt x="460883" y="333375"/>
                  </a:lnTo>
                  <a:lnTo>
                    <a:pt x="454025" y="344043"/>
                  </a:lnTo>
                  <a:lnTo>
                    <a:pt x="967447" y="673481"/>
                  </a:lnTo>
                  <a:lnTo>
                    <a:pt x="950341" y="700151"/>
                  </a:lnTo>
                  <a:lnTo>
                    <a:pt x="1035050" y="7092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3363" y="663066"/>
            <a:ext cx="15557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马的遍历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7493000" cy="22358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100" spc="20">
                <a:solidFill>
                  <a:srgbClr val="2D75B6"/>
                </a:solidFill>
                <a:latin typeface="Arial Unicode MS"/>
                <a:cs typeface="Arial Unicode MS"/>
              </a:rPr>
              <a:t>求“最少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”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步数，使用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洪泛法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。广度优先搜索使用队列实现。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每次从队首取出元素，将该元素所能扩展到的结果插入队尾。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这样即可保证，在同一层的其他元素均被取出之前，不会访问到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下层的新元素。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例如，当输入为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4</a:t>
            </a:r>
            <a:r>
              <a:rPr dirty="0" sz="2100" spc="-2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4</a:t>
            </a:r>
            <a:r>
              <a:rPr dirty="0" sz="2100" spc="-3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dirty="0" sz="2100" spc="-3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70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时（马位于</a:t>
            </a:r>
            <a:r>
              <a:rPr dirty="0" sz="2100" spc="-90">
                <a:solidFill>
                  <a:srgbClr val="2D75B6"/>
                </a:solidFill>
                <a:latin typeface="Arial Unicode MS"/>
                <a:cs typeface="Arial Unicode MS"/>
              </a:rPr>
              <a:t>4x4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棋盘的左上角）：</a:t>
            </a:r>
            <a:endParaRPr sz="2100">
              <a:latin typeface="Arial Unicode MS"/>
              <a:cs typeface="Arial Unicode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3416" y="4021835"/>
            <a:ext cx="6294120" cy="22433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12363" y="663066"/>
            <a:ext cx="23152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 b="0">
                <a:latin typeface="Arial Unicode MS"/>
                <a:cs typeface="Arial Unicode MS"/>
              </a:rPr>
              <a:t>本章知</a:t>
            </a:r>
            <a:r>
              <a:rPr dirty="0" sz="3000" b="0">
                <a:latin typeface="Arial Unicode MS"/>
                <a:cs typeface="Arial Unicode MS"/>
              </a:rPr>
              <a:t>识导图</a:t>
            </a:r>
            <a:endParaRPr sz="3000">
              <a:latin typeface="Arial Unicode MS"/>
              <a:cs typeface="Arial Unicode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2766" y="1708023"/>
            <a:ext cx="7535545" cy="4490720"/>
            <a:chOff x="802766" y="1708023"/>
            <a:chExt cx="7535545" cy="449072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291" y="1717548"/>
              <a:ext cx="7516368" cy="44714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07529" y="1712785"/>
              <a:ext cx="7526020" cy="4481195"/>
            </a:xfrm>
            <a:custGeom>
              <a:avLst/>
              <a:gdLst/>
              <a:ahLst/>
              <a:cxnLst/>
              <a:rect l="l" t="t" r="r" b="b"/>
              <a:pathLst>
                <a:path w="7526020" h="4481195">
                  <a:moveTo>
                    <a:pt x="0" y="4480941"/>
                  </a:moveTo>
                  <a:lnTo>
                    <a:pt x="7525893" y="4480941"/>
                  </a:lnTo>
                  <a:lnTo>
                    <a:pt x="7525893" y="0"/>
                  </a:lnTo>
                  <a:lnTo>
                    <a:pt x="0" y="0"/>
                  </a:lnTo>
                  <a:lnTo>
                    <a:pt x="0" y="4480941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3363" y="663066"/>
            <a:ext cx="15557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马的遍历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7760970" cy="97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600"/>
              </a:lnSpc>
              <a:spcBef>
                <a:spcPts val="1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使用</a:t>
            </a:r>
            <a:r>
              <a:rPr dirty="0" sz="2100" spc="-1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254">
                <a:solidFill>
                  <a:srgbClr val="2D75B6"/>
                </a:solidFill>
                <a:latin typeface="Arial Unicode MS"/>
                <a:cs typeface="Arial Unicode MS"/>
              </a:rPr>
              <a:t>ST</a:t>
            </a:r>
            <a:r>
              <a:rPr dirty="0" sz="2100" spc="-220">
                <a:solidFill>
                  <a:srgbClr val="2D75B6"/>
                </a:solidFill>
                <a:latin typeface="Arial Unicode MS"/>
                <a:cs typeface="Arial Unicode MS"/>
              </a:rPr>
              <a:t>L</a:t>
            </a:r>
            <a:r>
              <a:rPr dirty="0" sz="2100" spc="-2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的</a:t>
            </a:r>
            <a:r>
              <a:rPr dirty="0" sz="2100" spc="-1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q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u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eue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 实现队列。建立结构体数组存</a:t>
            </a: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储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扩展的结点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 让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起点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入队，然后在队列逐个扩展。每个点被扩展到</a:t>
            </a: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时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步数最小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99" y="5985459"/>
            <a:ext cx="57003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因为每个点只被扩展一次，故复杂度是</a:t>
            </a:r>
            <a:r>
              <a:rPr dirty="0" sz="2100" spc="-5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45">
                <a:solidFill>
                  <a:srgbClr val="2D75B6"/>
                </a:solidFill>
                <a:latin typeface="Arial Unicode MS"/>
                <a:cs typeface="Arial Unicode MS"/>
              </a:rPr>
              <a:t>O(mn)</a:t>
            </a:r>
            <a:r>
              <a:rPr dirty="0" sz="2100" spc="-7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75754" y="2668600"/>
            <a:ext cx="1778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8000"/>
                </a:solidFill>
                <a:latin typeface="Arial Unicode MS"/>
                <a:cs typeface="Arial Unicode MS"/>
              </a:rPr>
              <a:t>两</a:t>
            </a:r>
            <a:endParaRPr sz="1200">
              <a:latin typeface="Arial Unicode MS"/>
              <a:cs typeface="Arial Unicode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59117" y="2639377"/>
          <a:ext cx="8256905" cy="328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625"/>
                <a:gridCol w="3482340"/>
                <a:gridCol w="2870200"/>
                <a:gridCol w="1588134"/>
              </a:tblGrid>
              <a:tr h="546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5B9BD4"/>
                      </a:solidFill>
                      <a:prstDash val="solid"/>
                    </a:lnR>
                    <a:lnB w="9525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T w="9525">
                      <a:solidFill>
                        <a:srgbClr val="5B9BD4"/>
                      </a:solidFill>
                      <a:prstDash val="solid"/>
                    </a:lnT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5B9BD4"/>
                      </a:solidFill>
                      <a:prstDash val="solid"/>
                    </a:lnR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26084">
                <a:tc gridSpan="2">
                  <a:txBody>
                    <a:bodyPr/>
                    <a:lstStyle/>
                    <a:p>
                      <a:pPr marL="91440" marR="12712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 spc="-65">
                          <a:latin typeface="Monaco"/>
                          <a:cs typeface="Monaco"/>
                        </a:rPr>
                        <a:t>coord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tmp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 =</a:t>
                      </a:r>
                      <a:r>
                        <a:rPr dirty="0" sz="1200" spc="-5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{sx,</a:t>
                      </a:r>
                      <a:r>
                        <a:rPr dirty="0" sz="1200" spc="-5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sy}; </a:t>
                      </a:r>
                      <a:r>
                        <a:rPr dirty="0" sz="1200" spc="-5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Q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 spc="-65">
                          <a:solidFill>
                            <a:srgbClr val="795E25"/>
                          </a:solidFill>
                          <a:latin typeface="Monaco"/>
                          <a:cs typeface="Monaco"/>
                        </a:rPr>
                        <a:t>push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(tmp);</a:t>
                      </a:r>
                      <a:r>
                        <a:rPr dirty="0" sz="1200" spc="-4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 spc="-7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使起点入队扩展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36195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92075" marR="3175">
                        <a:lnSpc>
                          <a:spcPts val="1305"/>
                        </a:lnSpc>
                      </a:pPr>
                      <a:r>
                        <a:rPr dirty="0" sz="1200" spc="-65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struct</a:t>
                      </a:r>
                      <a:r>
                        <a:rPr dirty="0" sz="1200" spc="-70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257E99"/>
                          </a:solidFill>
                          <a:latin typeface="Monaco"/>
                          <a:cs typeface="Monaco"/>
                        </a:rPr>
                        <a:t>coord</a:t>
                      </a:r>
                      <a:r>
                        <a:rPr dirty="0" sz="1200" spc="-55">
                          <a:solidFill>
                            <a:srgbClr val="257E99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{</a:t>
                      </a:r>
                      <a:r>
                        <a:rPr dirty="0" sz="1200" spc="-8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 spc="-5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一个结构体存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储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x,y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427355" marR="3175">
                        <a:lnSpc>
                          <a:spcPct val="100000"/>
                        </a:lnSpc>
                      </a:pPr>
                      <a:r>
                        <a:rPr dirty="0" sz="1200" spc="-65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int</a:t>
                      </a:r>
                      <a:r>
                        <a:rPr dirty="0" sz="1200" spc="-80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x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,</a:t>
                      </a:r>
                      <a:r>
                        <a:rPr dirty="0" sz="1200" spc="-8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y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;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92075" marR="3175">
                        <a:lnSpc>
                          <a:spcPct val="100000"/>
                        </a:lnSpc>
                      </a:pPr>
                      <a:r>
                        <a:rPr dirty="0" sz="1200" spc="-65">
                          <a:latin typeface="Monaco"/>
                          <a:cs typeface="Monaco"/>
                        </a:rPr>
                        <a:t>};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92075" marR="3175">
                        <a:lnSpc>
                          <a:spcPct val="100000"/>
                        </a:lnSpc>
                      </a:pPr>
                      <a:r>
                        <a:rPr dirty="0" sz="1200" spc="-65">
                          <a:latin typeface="Monaco"/>
                          <a:cs typeface="Monaco"/>
                        </a:rPr>
                        <a:t>queue&lt;coord&gt;</a:t>
                      </a:r>
                      <a:r>
                        <a:rPr dirty="0" sz="1200" spc="-4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Q;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队列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spc="-65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int</a:t>
                      </a:r>
                      <a:r>
                        <a:rPr dirty="0" sz="1200" spc="-40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ans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[maxn][maxn];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记录答案</a:t>
                      </a:r>
                      <a:r>
                        <a:rPr dirty="0" sz="1200" spc="-45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，</a:t>
                      </a:r>
                      <a:r>
                        <a:rPr dirty="0" sz="1200" spc="-4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-1 </a:t>
                      </a:r>
                      <a:r>
                        <a:rPr dirty="0" sz="1200" spc="-70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int 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walk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[</a:t>
                      </a:r>
                      <a:r>
                        <a:rPr dirty="0" sz="1200" spc="-6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8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][</a:t>
                      </a:r>
                      <a:r>
                        <a:rPr dirty="0" sz="1200" spc="-6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2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]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=</a:t>
                      </a:r>
                      <a:r>
                        <a:rPr dirty="0" sz="1200" spc="-5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{{</a:t>
                      </a:r>
                      <a:r>
                        <a:rPr dirty="0" sz="1200" spc="-6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2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, 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},</a:t>
                      </a:r>
                      <a:r>
                        <a:rPr dirty="0" sz="1200" spc="-5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{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,</a:t>
                      </a:r>
                      <a:r>
                        <a:rPr dirty="0" sz="1200" spc="-5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2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},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427355" marR="3175">
                        <a:lnSpc>
                          <a:spcPct val="100000"/>
                        </a:lnSpc>
                      </a:pPr>
                      <a:r>
                        <a:rPr dirty="0" sz="1200" spc="-60">
                          <a:latin typeface="Monaco"/>
                          <a:cs typeface="Monaco"/>
                        </a:rPr>
                        <a:t>{-</a:t>
                      </a:r>
                      <a:r>
                        <a:rPr dirty="0" sz="1200" spc="-6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2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,</a:t>
                      </a:r>
                      <a:r>
                        <a:rPr dirty="0" sz="1200" spc="-7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-</a:t>
                      </a:r>
                      <a:r>
                        <a:rPr dirty="0" sz="1200" spc="-6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},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{-</a:t>
                      </a:r>
                      <a:r>
                        <a:rPr dirty="0" sz="1200" spc="-6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,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-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2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},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{</a:t>
                      </a:r>
                      <a:r>
                        <a:rPr dirty="0" sz="1200" spc="-6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,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-</a:t>
                      </a:r>
                      <a:r>
                        <a:rPr dirty="0" sz="1200" spc="-6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2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},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  <a:lnT w="9525">
                      <a:solidFill>
                        <a:srgbClr val="5B9BD4"/>
                      </a:solidFill>
                      <a:prstDash val="solid"/>
                    </a:lnT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305"/>
                        </a:lnSpc>
                      </a:pPr>
                      <a:r>
                        <a:rPr dirty="0" sz="1200" spc="-5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个坐标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903605">
                <a:tc gridSpan="2">
                  <a:txBody>
                    <a:bodyPr/>
                    <a:lstStyle/>
                    <a:p>
                      <a:pPr marL="91440">
                        <a:lnSpc>
                          <a:spcPts val="1250"/>
                        </a:lnSpc>
                      </a:pP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ans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[sx][sy]</a:t>
                      </a:r>
                      <a:r>
                        <a:rPr dirty="0" sz="1200" spc="-8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=</a:t>
                      </a:r>
                      <a:r>
                        <a:rPr dirty="0" sz="1200" spc="-9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0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;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426720" marR="177165" indent="-335280">
                        <a:lnSpc>
                          <a:spcPct val="100000"/>
                        </a:lnSpc>
                        <a:tabLst>
                          <a:tab pos="2277110" algn="l"/>
                        </a:tabLst>
                      </a:pPr>
                      <a:r>
                        <a:rPr dirty="0" sz="1200" spc="-65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while</a:t>
                      </a:r>
                      <a:r>
                        <a:rPr dirty="0" sz="1200" spc="-55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(!</a:t>
                      </a:r>
                      <a:r>
                        <a:rPr dirty="0" sz="1200" spc="-6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Q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 spc="-65">
                          <a:solidFill>
                            <a:srgbClr val="795E25"/>
                          </a:solidFill>
                          <a:latin typeface="Monaco"/>
                          <a:cs typeface="Monaco"/>
                        </a:rPr>
                        <a:t>empty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())</a:t>
                      </a:r>
                      <a:r>
                        <a:rPr dirty="0" sz="1200" spc="-2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{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 spc="-50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循环直到队列为空 </a:t>
                      </a:r>
                      <a:r>
                        <a:rPr dirty="0" sz="1200">
                          <a:latin typeface="Monaco"/>
                          <a:cs typeface="Monaco"/>
                        </a:rPr>
                        <a:t>coord</a:t>
                      </a:r>
                      <a:r>
                        <a:rPr dirty="0" sz="1200" spc="-5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>
                          <a:latin typeface="Monaco"/>
                          <a:cs typeface="Monaco"/>
                        </a:rPr>
                        <a:t>u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>
                          <a:latin typeface="Monaco"/>
                          <a:cs typeface="Monaco"/>
                        </a:rPr>
                        <a:t>=</a:t>
                      </a:r>
                      <a:r>
                        <a:rPr dirty="0" sz="1200" spc="-5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Q</a:t>
                      </a:r>
                      <a:r>
                        <a:rPr dirty="0" sz="1200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>
                          <a:solidFill>
                            <a:srgbClr val="795E25"/>
                          </a:solidFill>
                          <a:latin typeface="Monaco"/>
                          <a:cs typeface="Monaco"/>
                        </a:rPr>
                        <a:t>front</a:t>
                      </a:r>
                      <a:r>
                        <a:rPr dirty="0" sz="1200">
                          <a:latin typeface="Monaco"/>
                          <a:cs typeface="Monaco"/>
                        </a:rPr>
                        <a:t>();</a:t>
                      </a:r>
                      <a:r>
                        <a:rPr dirty="0" sz="1200">
                          <a:latin typeface="Monaco"/>
                          <a:cs typeface="Monaco"/>
                        </a:rPr>
                        <a:t>	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 spc="-50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拿出队首以扩展  </a:t>
                      </a:r>
                      <a:r>
                        <a:rPr dirty="0" sz="1200" spc="-65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int</a:t>
                      </a:r>
                      <a:r>
                        <a:rPr dirty="0" sz="1200" spc="-55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ux</a:t>
                      </a:r>
                      <a:r>
                        <a:rPr dirty="0" sz="1200" spc="-7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=</a:t>
                      </a:r>
                      <a:r>
                        <a:rPr dirty="0" sz="1200" spc="-5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u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x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,</a:t>
                      </a:r>
                      <a:r>
                        <a:rPr dirty="0" sz="1200" spc="-5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uy</a:t>
                      </a:r>
                      <a:r>
                        <a:rPr dirty="0" sz="1200" spc="-7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=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u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y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;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426720">
                        <a:lnSpc>
                          <a:spcPct val="100000"/>
                        </a:lnSpc>
                      </a:pP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Q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 spc="-60">
                          <a:solidFill>
                            <a:srgbClr val="795E25"/>
                          </a:solidFill>
                          <a:latin typeface="Monaco"/>
                          <a:cs typeface="Monaco"/>
                        </a:rPr>
                        <a:t>pop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();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  <a:lnT w="9525">
                      <a:solidFill>
                        <a:srgbClr val="5B9BD4"/>
                      </a:solidFill>
                      <a:prstDash val="solid"/>
                    </a:lnT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表示未访问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spc="-60">
                          <a:latin typeface="Monaco"/>
                          <a:cs typeface="Monaco"/>
                        </a:rPr>
                        <a:t>{-</a:t>
                      </a:r>
                      <a:r>
                        <a:rPr dirty="0" sz="1200" spc="-6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,</a:t>
                      </a:r>
                      <a:r>
                        <a:rPr dirty="0" sz="1200" spc="-7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2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},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{-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2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, 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},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6985">
                        <a:lnSpc>
                          <a:spcPct val="100000"/>
                        </a:lnSpc>
                      </a:pPr>
                      <a:r>
                        <a:rPr dirty="0" sz="1200" spc="-60">
                          <a:latin typeface="Monaco"/>
                          <a:cs typeface="Monaco"/>
                        </a:rPr>
                        <a:t>{</a:t>
                      </a:r>
                      <a:r>
                        <a:rPr dirty="0" sz="1200" spc="-6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2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,</a:t>
                      </a:r>
                      <a:r>
                        <a:rPr dirty="0" sz="1200" spc="-10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-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}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89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Monaco"/>
                          <a:cs typeface="Monaco"/>
                        </a:rPr>
                        <a:t>}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5730" marR="3175">
                        <a:lnSpc>
                          <a:spcPts val="1335"/>
                        </a:lnSpc>
                      </a:pPr>
                      <a:r>
                        <a:rPr dirty="0" sz="1200" spc="-65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for</a:t>
                      </a:r>
                      <a:r>
                        <a:rPr dirty="0" sz="1200" spc="-55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(</a:t>
                      </a:r>
                      <a:r>
                        <a:rPr dirty="0" sz="1200" spc="-65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int</a:t>
                      </a:r>
                      <a:r>
                        <a:rPr dirty="0" sz="1200" spc="-50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k =</a:t>
                      </a:r>
                      <a:r>
                        <a:rPr dirty="0" sz="1200" spc="-5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0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;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k &lt;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8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; k++)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 {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462280" marR="2092960">
                        <a:lnSpc>
                          <a:spcPct val="100000"/>
                        </a:lnSpc>
                      </a:pPr>
                      <a:r>
                        <a:rPr dirty="0" sz="1200" spc="-65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int</a:t>
                      </a:r>
                      <a:r>
                        <a:rPr dirty="0" sz="1200" spc="-50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x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=</a:t>
                      </a:r>
                      <a:r>
                        <a:rPr dirty="0" sz="1200" spc="-5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ux</a:t>
                      </a:r>
                      <a:r>
                        <a:rPr dirty="0" sz="1200" spc="-4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+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walk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[k][</a:t>
                      </a:r>
                      <a:r>
                        <a:rPr dirty="0" sz="1200" spc="-6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0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],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y</a:t>
                      </a:r>
                      <a:r>
                        <a:rPr dirty="0" sz="1200" spc="-5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=</a:t>
                      </a:r>
                      <a:r>
                        <a:rPr dirty="0" sz="1200" spc="-4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uy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+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walk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[k][</a:t>
                      </a:r>
                      <a:r>
                        <a:rPr dirty="0" sz="1200" spc="-6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]; </a:t>
                      </a:r>
                      <a:r>
                        <a:rPr dirty="0" sz="1200" spc="-70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int</a:t>
                      </a:r>
                      <a:r>
                        <a:rPr dirty="0" sz="1200" spc="-55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d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=</a:t>
                      </a:r>
                      <a:r>
                        <a:rPr dirty="0" sz="1200" spc="-5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ans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[ux][uy];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798830" marR="861694" indent="-337185">
                        <a:lnSpc>
                          <a:spcPct val="100000"/>
                        </a:lnSpc>
                        <a:tabLst>
                          <a:tab pos="1725930" algn="l"/>
                        </a:tabLst>
                      </a:pPr>
                      <a:r>
                        <a:rPr dirty="0" sz="1200" spc="-65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if</a:t>
                      </a:r>
                      <a:r>
                        <a:rPr dirty="0" sz="1200" spc="-60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(x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&lt;</a:t>
                      </a:r>
                      <a:r>
                        <a:rPr dirty="0" sz="1200" spc="-4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5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||</a:t>
                      </a:r>
                      <a:r>
                        <a:rPr dirty="0" sz="1200" spc="-5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x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&gt;</a:t>
                      </a:r>
                      <a:r>
                        <a:rPr dirty="0" sz="1200" spc="-5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n</a:t>
                      </a:r>
                      <a:r>
                        <a:rPr dirty="0" sz="1200" spc="-5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||</a:t>
                      </a:r>
                      <a:r>
                        <a:rPr dirty="0" sz="1200" spc="-5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y</a:t>
                      </a:r>
                      <a:r>
                        <a:rPr dirty="0" sz="1200" spc="-5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&lt;</a:t>
                      </a:r>
                      <a:r>
                        <a:rPr dirty="0" sz="1200" spc="-5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4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||</a:t>
                      </a:r>
                      <a:r>
                        <a:rPr dirty="0" sz="1200" spc="-5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y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&gt;</a:t>
                      </a:r>
                      <a:r>
                        <a:rPr dirty="0" sz="1200" spc="-4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m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||</a:t>
                      </a:r>
                      <a:r>
                        <a:rPr dirty="0" sz="1200" spc="-4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ans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[x][y]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!=</a:t>
                      </a:r>
                      <a:r>
                        <a:rPr dirty="0" sz="1200" spc="-5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-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)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continu</a:t>
                      </a:r>
                      <a:r>
                        <a:rPr dirty="0" sz="1200" spc="-15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e</a:t>
                      </a:r>
                      <a:r>
                        <a:rPr dirty="0" sz="1200">
                          <a:latin typeface="Monaco"/>
                          <a:cs typeface="Monaco"/>
                        </a:rPr>
                        <a:t>;</a:t>
                      </a:r>
                      <a:r>
                        <a:rPr dirty="0" sz="1200">
                          <a:latin typeface="Monaco"/>
                          <a:cs typeface="Monaco"/>
                        </a:rPr>
                        <a:t>	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 spc="-60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若坐标超过地图范围或者该点已被访问过则无需入队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463550" marR="3175">
                        <a:lnSpc>
                          <a:spcPct val="100000"/>
                        </a:lnSpc>
                        <a:tabLst>
                          <a:tab pos="2146300" algn="l"/>
                        </a:tabLst>
                      </a:pPr>
                      <a:r>
                        <a:rPr dirty="0" sz="1200" spc="-6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ans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[x][y]</a:t>
                      </a:r>
                      <a:r>
                        <a:rPr dirty="0" sz="1200" spc="-4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= d</a:t>
                      </a:r>
                      <a:r>
                        <a:rPr dirty="0" sz="1200" spc="-4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+ 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;	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 spc="-9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5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记录答案，是上一个点多走一步的结果。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462280" marR="4283075">
                        <a:lnSpc>
                          <a:spcPct val="100000"/>
                        </a:lnSpc>
                      </a:pPr>
                      <a:r>
                        <a:rPr dirty="0" sz="1200" spc="-60">
                          <a:latin typeface="Monaco"/>
                          <a:cs typeface="Monaco"/>
                        </a:rPr>
                        <a:t>coord</a:t>
                      </a:r>
                      <a:r>
                        <a:rPr dirty="0" sz="1200" spc="-7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tmp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 =</a:t>
                      </a:r>
                      <a:r>
                        <a:rPr dirty="0" sz="1200" spc="-7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{x,</a:t>
                      </a:r>
                      <a:r>
                        <a:rPr dirty="0" sz="1200" spc="-7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y}; </a:t>
                      </a:r>
                      <a:r>
                        <a:rPr dirty="0" sz="1200" spc="-70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Q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 spc="-60">
                          <a:solidFill>
                            <a:srgbClr val="795E25"/>
                          </a:solidFill>
                          <a:latin typeface="Monaco"/>
                          <a:cs typeface="Monaco"/>
                        </a:rPr>
                        <a:t>push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(tmp);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125730" marR="317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Monaco"/>
                          <a:cs typeface="Monaco"/>
                        </a:rPr>
                        <a:t>}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R w="9525">
                      <a:solidFill>
                        <a:srgbClr val="5B9BD4"/>
                      </a:solidFill>
                      <a:prstDash val="solid"/>
                    </a:lnR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T w="9525">
                      <a:solidFill>
                        <a:srgbClr val="5B9BD4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02863" y="663066"/>
            <a:ext cx="19342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 b="0">
                <a:latin typeface="Arial Unicode MS"/>
                <a:cs typeface="Arial Unicode MS"/>
              </a:rPr>
              <a:t>奇怪的</a:t>
            </a:r>
            <a:r>
              <a:rPr dirty="0" sz="3000" b="0">
                <a:latin typeface="Arial Unicode MS"/>
                <a:cs typeface="Arial Unicode MS"/>
              </a:rPr>
              <a:t>电梯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399" y="1578610"/>
            <a:ext cx="7545070" cy="303022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10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例</a:t>
            </a:r>
            <a:r>
              <a:rPr dirty="0" sz="2100" spc="-80">
                <a:solidFill>
                  <a:srgbClr val="EC7C30"/>
                </a:solidFill>
                <a:latin typeface="Arial Unicode MS"/>
                <a:cs typeface="Arial Unicode MS"/>
              </a:rPr>
              <a:t>14.5</a:t>
            </a:r>
            <a:r>
              <a:rPr dirty="0" sz="2100" spc="-2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（洛谷</a:t>
            </a:r>
            <a:r>
              <a:rPr dirty="0" sz="2100" spc="-85">
                <a:solidFill>
                  <a:srgbClr val="EC7C30"/>
                </a:solidFill>
                <a:latin typeface="Arial Unicode MS"/>
                <a:cs typeface="Arial Unicode MS"/>
              </a:rPr>
              <a:t>P1135）</a:t>
            </a:r>
            <a:endParaRPr sz="2100">
              <a:latin typeface="Arial Unicode MS"/>
              <a:cs typeface="Arial Unicode MS"/>
            </a:endParaRPr>
          </a:p>
          <a:p>
            <a:pPr marL="111125">
              <a:lnSpc>
                <a:spcPct val="100000"/>
              </a:lnSpc>
              <a:spcBef>
                <a:spcPts val="1210"/>
              </a:spcBef>
            </a:pPr>
            <a:r>
              <a:rPr dirty="0" sz="2100" spc="-95">
                <a:solidFill>
                  <a:srgbClr val="2D75B6"/>
                </a:solidFill>
                <a:latin typeface="STIXGeneral"/>
                <a:cs typeface="STIXGeneral"/>
              </a:rPr>
              <a:t>𝑁(𝑁</a:t>
            </a:r>
            <a:r>
              <a:rPr dirty="0" sz="2100" spc="8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3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dirty="0" sz="2100" spc="4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25">
                <a:solidFill>
                  <a:srgbClr val="2D75B6"/>
                </a:solidFill>
                <a:latin typeface="STIXGeneral"/>
                <a:cs typeface="STIXGeneral"/>
              </a:rPr>
              <a:t>200)</a:t>
            </a:r>
            <a:r>
              <a:rPr dirty="0" sz="2100" spc="3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层大楼，有一部奇怪的电</a:t>
            </a:r>
            <a:r>
              <a:rPr dirty="0" sz="2100" spc="-25">
                <a:solidFill>
                  <a:srgbClr val="2D75B6"/>
                </a:solidFill>
                <a:latin typeface="Arial Unicode MS"/>
                <a:cs typeface="Arial Unicode MS"/>
              </a:rPr>
              <a:t>梯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大楼的每层楼都可以停电梯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，而且第</a:t>
            </a:r>
            <a:r>
              <a:rPr dirty="0" sz="2100" spc="-2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120">
                <a:solidFill>
                  <a:srgbClr val="2D75B6"/>
                </a:solidFill>
                <a:latin typeface="STIXGeneral"/>
                <a:cs typeface="STIXGeneral"/>
              </a:rPr>
              <a:t>𝑖(1</a:t>
            </a:r>
            <a:r>
              <a:rPr dirty="0" sz="2100" spc="4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35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dirty="0" sz="2100" spc="5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0">
                <a:solidFill>
                  <a:srgbClr val="2D75B6"/>
                </a:solidFill>
                <a:latin typeface="STIXGeneral"/>
                <a:cs typeface="STIXGeneral"/>
              </a:rPr>
              <a:t>𝑖</a:t>
            </a:r>
            <a:r>
              <a:rPr dirty="0" sz="2100" spc="11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35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dirty="0" sz="2100" spc="5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-10">
                <a:solidFill>
                  <a:srgbClr val="2D75B6"/>
                </a:solidFill>
                <a:latin typeface="STIXGeneral"/>
                <a:cs typeface="STIXGeneral"/>
              </a:rPr>
              <a:t>𝑁)</a:t>
            </a:r>
            <a:r>
              <a:rPr dirty="0" sz="2100" spc="4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层楼上有一个</a:t>
            </a:r>
            <a:endParaRPr sz="2100">
              <a:latin typeface="Arial Unicode MS"/>
              <a:cs typeface="Arial Unicode MS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数字</a:t>
            </a:r>
            <a:r>
              <a:rPr dirty="0" sz="2100" spc="-2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40">
                <a:solidFill>
                  <a:srgbClr val="2D75B6"/>
                </a:solidFill>
                <a:latin typeface="STIXGeneral"/>
                <a:cs typeface="STIXGeneral"/>
              </a:rPr>
              <a:t>𝐾</a:t>
            </a:r>
            <a:r>
              <a:rPr dirty="0" baseline="-16666" sz="2250" spc="60">
                <a:solidFill>
                  <a:srgbClr val="2D75B6"/>
                </a:solidFill>
                <a:latin typeface="STIXGeneral"/>
                <a:cs typeface="STIXGeneral"/>
              </a:rPr>
              <a:t>𝑖</a:t>
            </a:r>
            <a:r>
              <a:rPr dirty="0" sz="2100" spc="40">
                <a:solidFill>
                  <a:srgbClr val="2D75B6"/>
                </a:solidFill>
                <a:latin typeface="STIXGeneral"/>
                <a:cs typeface="STIXGeneral"/>
              </a:rPr>
              <a:t>(0</a:t>
            </a:r>
            <a:r>
              <a:rPr dirty="0" sz="2100" spc="5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3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dirty="0" sz="2100" spc="4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-120">
                <a:solidFill>
                  <a:srgbClr val="2D75B6"/>
                </a:solidFill>
                <a:latin typeface="STIXGeneral"/>
                <a:cs typeface="STIXGeneral"/>
              </a:rPr>
              <a:t>𝐾</a:t>
            </a:r>
            <a:r>
              <a:rPr dirty="0" baseline="-16666" sz="2250" spc="-179">
                <a:solidFill>
                  <a:srgbClr val="2D75B6"/>
                </a:solidFill>
                <a:latin typeface="STIXGeneral"/>
                <a:cs typeface="STIXGeneral"/>
              </a:rPr>
              <a:t>𝑖</a:t>
            </a:r>
            <a:r>
              <a:rPr dirty="0" baseline="-16666" sz="2250" spc="487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3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dirty="0" sz="2100" spc="4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-15">
                <a:solidFill>
                  <a:srgbClr val="2D75B6"/>
                </a:solidFill>
                <a:latin typeface="STIXGeneral"/>
                <a:cs typeface="STIXGeneral"/>
              </a:rPr>
              <a:t>𝑁)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 marL="38100" marR="30480">
              <a:lnSpc>
                <a:spcPct val="100000"/>
              </a:lnSpc>
              <a:spcBef>
                <a:spcPts val="119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电梯只有两个按钮：上，下。上下的层数为当前楼层上的数字。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如果不能满足要求，相应的按钮就会失灵。</a:t>
            </a:r>
            <a:endParaRPr sz="2100">
              <a:latin typeface="Arial Unicode MS"/>
              <a:cs typeface="Arial Unicode MS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从</a:t>
            </a:r>
            <a:r>
              <a:rPr dirty="0" sz="2100" spc="-1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A</a:t>
            </a:r>
            <a:r>
              <a:rPr dirty="0" sz="2100" spc="-1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楼到</a:t>
            </a:r>
            <a:r>
              <a:rPr dirty="0" sz="2100" spc="-1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229">
                <a:solidFill>
                  <a:srgbClr val="2D75B6"/>
                </a:solidFill>
                <a:latin typeface="Arial Unicode MS"/>
                <a:cs typeface="Arial Unicode MS"/>
              </a:rPr>
              <a:t>B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楼至少要按几次按钮呢？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804" y="4841747"/>
            <a:ext cx="3622675" cy="646430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dirty="0" sz="1800" spc="-95">
                <a:latin typeface="Monaco"/>
                <a:cs typeface="Monaco"/>
              </a:rPr>
              <a:t>5</a:t>
            </a:r>
            <a:r>
              <a:rPr dirty="0" sz="1800" spc="-140">
                <a:latin typeface="Monaco"/>
                <a:cs typeface="Monaco"/>
              </a:rPr>
              <a:t> </a:t>
            </a:r>
            <a:r>
              <a:rPr dirty="0" sz="1800" spc="-95">
                <a:latin typeface="Monaco"/>
                <a:cs typeface="Monaco"/>
              </a:rPr>
              <a:t>1</a:t>
            </a:r>
            <a:r>
              <a:rPr dirty="0" sz="1800" spc="-140">
                <a:latin typeface="Monaco"/>
                <a:cs typeface="Monaco"/>
              </a:rPr>
              <a:t> </a:t>
            </a:r>
            <a:r>
              <a:rPr dirty="0" sz="1800" spc="-95">
                <a:latin typeface="Monaco"/>
                <a:cs typeface="Monaco"/>
              </a:rPr>
              <a:t>5</a:t>
            </a:r>
            <a:endParaRPr sz="1800">
              <a:latin typeface="Monaco"/>
              <a:cs typeface="Monaco"/>
            </a:endParaRPr>
          </a:p>
          <a:p>
            <a:pPr marL="91440">
              <a:lnSpc>
                <a:spcPct val="100000"/>
              </a:lnSpc>
            </a:pPr>
            <a:r>
              <a:rPr dirty="0" sz="1800" spc="-95">
                <a:latin typeface="Monaco"/>
                <a:cs typeface="Monaco"/>
              </a:rPr>
              <a:t>3</a:t>
            </a:r>
            <a:r>
              <a:rPr dirty="0" sz="1800" spc="-125">
                <a:latin typeface="Monaco"/>
                <a:cs typeface="Monaco"/>
              </a:rPr>
              <a:t> </a:t>
            </a:r>
            <a:r>
              <a:rPr dirty="0" sz="1800" spc="-95">
                <a:latin typeface="Monaco"/>
                <a:cs typeface="Monaco"/>
              </a:rPr>
              <a:t>3</a:t>
            </a:r>
            <a:r>
              <a:rPr dirty="0" sz="1800" spc="-120">
                <a:latin typeface="Monaco"/>
                <a:cs typeface="Monaco"/>
              </a:rPr>
              <a:t> </a:t>
            </a:r>
            <a:r>
              <a:rPr dirty="0" sz="1800" spc="-95">
                <a:latin typeface="Monaco"/>
                <a:cs typeface="Monaco"/>
              </a:rPr>
              <a:t>1</a:t>
            </a:r>
            <a:r>
              <a:rPr dirty="0" sz="1800" spc="-114">
                <a:latin typeface="Monaco"/>
                <a:cs typeface="Monaco"/>
              </a:rPr>
              <a:t> </a:t>
            </a:r>
            <a:r>
              <a:rPr dirty="0" sz="1800" spc="-95">
                <a:latin typeface="Monaco"/>
                <a:cs typeface="Monaco"/>
              </a:rPr>
              <a:t>2</a:t>
            </a:r>
            <a:r>
              <a:rPr dirty="0" sz="1800" spc="-110">
                <a:latin typeface="Monaco"/>
                <a:cs typeface="Monaco"/>
              </a:rPr>
              <a:t> </a:t>
            </a:r>
            <a:r>
              <a:rPr dirty="0" sz="1800" spc="-95">
                <a:latin typeface="Monaco"/>
                <a:cs typeface="Monaco"/>
              </a:rPr>
              <a:t>5</a:t>
            </a:r>
            <a:endParaRPr sz="1800">
              <a:latin typeface="Monaco"/>
              <a:cs typeface="Monac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51832" y="4841747"/>
            <a:ext cx="3622675" cy="368935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dirty="0" sz="1800" spc="-95">
                <a:latin typeface="Monaco"/>
                <a:cs typeface="Monaco"/>
              </a:rPr>
              <a:t>3</a:t>
            </a:r>
            <a:endParaRPr sz="18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02863" y="663066"/>
            <a:ext cx="19342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 b="0">
                <a:latin typeface="Arial Unicode MS"/>
                <a:cs typeface="Arial Unicode MS"/>
              </a:rPr>
              <a:t>奇怪的</a:t>
            </a:r>
            <a:r>
              <a:rPr dirty="0" sz="3000" b="0">
                <a:latin typeface="Arial Unicode MS"/>
                <a:cs typeface="Arial Unicode MS"/>
              </a:rPr>
              <a:t>电梯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00529"/>
            <a:ext cx="74930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本题的基本思路和上题完全一致。仅仅是空间由二维变为一维，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99" y="1868169"/>
            <a:ext cx="4559300" cy="906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600"/>
              </a:lnSpc>
              <a:spcBef>
                <a:spcPts val="1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同时移动规则由马步变为给定的数字。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可以将模型转化为直观的图：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799" y="5513019"/>
            <a:ext cx="724725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其中</a:t>
            </a:r>
            <a:r>
              <a:rPr dirty="0" sz="2100" spc="-120">
                <a:solidFill>
                  <a:srgbClr val="2D75B6"/>
                </a:solidFill>
                <a:latin typeface="Arial Unicode MS"/>
                <a:cs typeface="Arial Unicode MS"/>
              </a:rPr>
              <a:t>a</a:t>
            </a:r>
            <a:r>
              <a:rPr dirty="0" sz="2100" spc="-120">
                <a:solidFill>
                  <a:srgbClr val="2D75B6"/>
                </a:solidFill>
                <a:latin typeface="Arial Unicode MS"/>
                <a:cs typeface="Arial Unicode MS"/>
              </a:rPr>
              <a:t>为可达关系（注意图中的边是有向的），</a:t>
            </a:r>
            <a:r>
              <a:rPr dirty="0" sz="2100" spc="30">
                <a:solidFill>
                  <a:srgbClr val="2D75B6"/>
                </a:solidFill>
                <a:latin typeface="Arial Unicode MS"/>
                <a:cs typeface="Arial Unicode MS"/>
              </a:rPr>
              <a:t>b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为访问顺序。</a:t>
            </a:r>
            <a:endParaRPr sz="2100">
              <a:latin typeface="Arial Unicode MS"/>
              <a:cs typeface="Arial Unicode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400" y="2994660"/>
            <a:ext cx="5788152" cy="252526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35523" y="2188464"/>
            <a:ext cx="2894330" cy="585470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dirty="0" sz="1600" spc="-85">
                <a:latin typeface="Monaco"/>
                <a:cs typeface="Monaco"/>
              </a:rPr>
              <a:t>5</a:t>
            </a:r>
            <a:r>
              <a:rPr dirty="0" sz="1600" spc="-130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1</a:t>
            </a:r>
            <a:r>
              <a:rPr dirty="0" sz="1600" spc="-125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5</a:t>
            </a:r>
            <a:endParaRPr sz="1600">
              <a:latin typeface="Monaco"/>
              <a:cs typeface="Monaco"/>
            </a:endParaRPr>
          </a:p>
          <a:p>
            <a:pPr marL="92710">
              <a:lnSpc>
                <a:spcPct val="100000"/>
              </a:lnSpc>
            </a:pPr>
            <a:r>
              <a:rPr dirty="0" sz="1600" spc="-85">
                <a:latin typeface="Monaco"/>
                <a:cs typeface="Monaco"/>
              </a:rPr>
              <a:t>3</a:t>
            </a:r>
            <a:r>
              <a:rPr dirty="0" sz="1600" spc="-110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3</a:t>
            </a:r>
            <a:r>
              <a:rPr dirty="0" sz="1600" spc="-110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1</a:t>
            </a:r>
            <a:r>
              <a:rPr dirty="0" sz="1600" spc="-105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2</a:t>
            </a:r>
            <a:r>
              <a:rPr dirty="0" sz="1600" spc="-110">
                <a:latin typeface="Monaco"/>
                <a:cs typeface="Monaco"/>
              </a:rPr>
              <a:t> </a:t>
            </a:r>
            <a:r>
              <a:rPr dirty="0" sz="1600" spc="-85">
                <a:latin typeface="Monaco"/>
                <a:cs typeface="Monaco"/>
              </a:rPr>
              <a:t>5</a:t>
            </a:r>
            <a:endParaRPr sz="16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02863" y="663066"/>
            <a:ext cx="19342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 b="0">
                <a:latin typeface="Arial Unicode MS"/>
                <a:cs typeface="Arial Unicode MS"/>
              </a:rPr>
              <a:t>奇怪的</a:t>
            </a:r>
            <a:r>
              <a:rPr dirty="0" sz="3000" b="0">
                <a:latin typeface="Arial Unicode MS"/>
                <a:cs typeface="Arial Unicode MS"/>
              </a:rPr>
              <a:t>电梯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53594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代码和之前的差不多，也是使用队列来扩展。</a:t>
            </a:r>
            <a:endParaRPr sz="2100">
              <a:latin typeface="Arial Unicode MS"/>
              <a:cs typeface="Arial Unicode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16673" y="2320861"/>
          <a:ext cx="7805420" cy="378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910"/>
                <a:gridCol w="4156074"/>
                <a:gridCol w="291465"/>
              </a:tblGrid>
              <a:tr h="27241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2026285" algn="l"/>
                        </a:tabLst>
                      </a:pPr>
                      <a:r>
                        <a:rPr dirty="0" sz="1200" spc="-6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Q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 spc="-65">
                          <a:solidFill>
                            <a:srgbClr val="795E25"/>
                          </a:solidFill>
                          <a:latin typeface="Monaco"/>
                          <a:cs typeface="Monaco"/>
                        </a:rPr>
                        <a:t>push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((node){a,</a:t>
                      </a:r>
                      <a:r>
                        <a:rPr dirty="0" sz="120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0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});	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将初始元素加入到队列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36195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B w="9525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829944">
                <a:tc>
                  <a:txBody>
                    <a:bodyPr/>
                    <a:lstStyle/>
                    <a:p>
                      <a:pPr marL="90805">
                        <a:lnSpc>
                          <a:spcPts val="1019"/>
                        </a:lnSpc>
                        <a:tabLst>
                          <a:tab pos="1184910" algn="l"/>
                        </a:tabLst>
                      </a:pPr>
                      <a:r>
                        <a:rPr dirty="0" sz="1200" spc="-6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vis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[a]</a:t>
                      </a:r>
                      <a:r>
                        <a:rPr dirty="0" sz="1200" spc="-4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=</a:t>
                      </a:r>
                      <a:r>
                        <a:rPr dirty="0" sz="1200" spc="-4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;	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记录初始楼层已访问过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200" spc="-65">
                          <a:latin typeface="Monaco"/>
                          <a:cs typeface="Monaco"/>
                        </a:rPr>
                        <a:t>node</a:t>
                      </a:r>
                      <a:r>
                        <a:rPr dirty="0" sz="1200" spc="-114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now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;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258445" marR="1562100" indent="-167640">
                        <a:lnSpc>
                          <a:spcPct val="100000"/>
                        </a:lnSpc>
                      </a:pPr>
                      <a:r>
                        <a:rPr dirty="0" sz="1200" spc="-65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while</a:t>
                      </a:r>
                      <a:r>
                        <a:rPr dirty="0" sz="1200" spc="-90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(!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Q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 spc="-60">
                          <a:solidFill>
                            <a:srgbClr val="795E25"/>
                          </a:solidFill>
                          <a:latin typeface="Monaco"/>
                          <a:cs typeface="Monaco"/>
                        </a:rPr>
                        <a:t>empty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())</a:t>
                      </a:r>
                      <a:r>
                        <a:rPr dirty="0" sz="1200" spc="-7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{ </a:t>
                      </a:r>
                      <a:r>
                        <a:rPr dirty="0" sz="1200" spc="-70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now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= 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Q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 spc="-60">
                          <a:solidFill>
                            <a:srgbClr val="795E25"/>
                          </a:solidFill>
                          <a:latin typeface="Monaco"/>
                          <a:cs typeface="Monaco"/>
                        </a:rPr>
                        <a:t>front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(); </a:t>
                      </a:r>
                      <a:r>
                        <a:rPr dirty="0" sz="1200" spc="-5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Q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 spc="-60">
                          <a:solidFill>
                            <a:srgbClr val="795E25"/>
                          </a:solidFill>
                          <a:latin typeface="Monaco"/>
                          <a:cs typeface="Monaco"/>
                        </a:rPr>
                        <a:t>pop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();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65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struct</a:t>
                      </a:r>
                      <a:r>
                        <a:rPr dirty="0" sz="1200" spc="-70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257E99"/>
                          </a:solidFill>
                          <a:latin typeface="Monaco"/>
                          <a:cs typeface="Monaco"/>
                        </a:rPr>
                        <a:t>node</a:t>
                      </a:r>
                      <a:r>
                        <a:rPr dirty="0" sz="1200" spc="-70">
                          <a:solidFill>
                            <a:srgbClr val="257E99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{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  <a:tabLst>
                          <a:tab pos="1690370" algn="l"/>
                        </a:tabLst>
                      </a:pPr>
                      <a:r>
                        <a:rPr dirty="0" sz="1200" spc="-65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int</a:t>
                      </a:r>
                      <a:r>
                        <a:rPr dirty="0" sz="1200" spc="-40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floor,</a:t>
                      </a:r>
                      <a:r>
                        <a:rPr dirty="0" sz="1200" spc="-3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d;	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队列中记录的层数和按钮次数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spc="-65">
                          <a:latin typeface="Monaco"/>
                          <a:cs typeface="Monaco"/>
                        </a:rPr>
                        <a:t>};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spc="-65">
                          <a:latin typeface="Monaco"/>
                          <a:cs typeface="Monaco"/>
                        </a:rPr>
                        <a:t>queue&lt;node&gt;</a:t>
                      </a:r>
                      <a:r>
                        <a:rPr dirty="0" sz="1200" spc="-5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Q;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 spc="-60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广度优先搜索的队列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3683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  <a:lnT w="9525">
                      <a:solidFill>
                        <a:srgbClr val="5B9BD4"/>
                      </a:solidFill>
                      <a:prstDash val="solid"/>
                    </a:lnT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  <a:lnT w="9525">
                      <a:solidFill>
                        <a:srgbClr val="5B9BD4"/>
                      </a:solidFill>
                      <a:prstDash val="solid"/>
                    </a:lnT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82240">
                <a:tc gridSpan="2"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2614930" algn="l"/>
                        </a:tabLst>
                      </a:pPr>
                      <a:r>
                        <a:rPr dirty="0" sz="1200" spc="-65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if</a:t>
                      </a:r>
                      <a:r>
                        <a:rPr dirty="0" sz="1200" spc="-35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(</a:t>
                      </a:r>
                      <a:r>
                        <a:rPr dirty="0" sz="1200" spc="-6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now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 spc="-6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floor</a:t>
                      </a:r>
                      <a:r>
                        <a:rPr dirty="0" sz="1200" spc="-2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==</a:t>
                      </a:r>
                      <a:r>
                        <a:rPr dirty="0" sz="1200" spc="-3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b)</a:t>
                      </a:r>
                      <a:r>
                        <a:rPr dirty="0" sz="1200" spc="-3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break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;	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 spc="-110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找到目标解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dirty="0" sz="1200" spc="-65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for</a:t>
                      </a:r>
                      <a:r>
                        <a:rPr dirty="0" sz="1200" spc="-45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(</a:t>
                      </a:r>
                      <a:r>
                        <a:rPr dirty="0" sz="1200" spc="-65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int</a:t>
                      </a:r>
                      <a:r>
                        <a:rPr dirty="0" sz="1200" spc="-45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sign</a:t>
                      </a:r>
                      <a:r>
                        <a:rPr dirty="0" sz="1200" spc="-4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=</a:t>
                      </a:r>
                      <a:r>
                        <a:rPr dirty="0" sz="1200" spc="-4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-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;</a:t>
                      </a:r>
                      <a:r>
                        <a:rPr dirty="0" sz="1200" spc="-4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sign</a:t>
                      </a:r>
                      <a:r>
                        <a:rPr dirty="0" sz="1200" spc="-4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&lt;=</a:t>
                      </a:r>
                      <a:r>
                        <a:rPr dirty="0" sz="1200" spc="-5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;</a:t>
                      </a:r>
                      <a:r>
                        <a:rPr dirty="0" sz="1200" spc="-4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sign</a:t>
                      </a:r>
                      <a:r>
                        <a:rPr dirty="0" sz="1200" spc="-4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+=</a:t>
                      </a:r>
                      <a:r>
                        <a:rPr dirty="0" sz="1200" spc="-4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2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)</a:t>
                      </a:r>
                      <a:r>
                        <a:rPr dirty="0" sz="1200" spc="-5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{</a:t>
                      </a:r>
                      <a:r>
                        <a:rPr dirty="0" sz="1200" spc="-4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 spc="-5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sign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枚举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-1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1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427355">
                        <a:lnSpc>
                          <a:spcPct val="100000"/>
                        </a:lnSpc>
                        <a:tabLst>
                          <a:tab pos="4213225" algn="l"/>
                        </a:tabLst>
                      </a:pPr>
                      <a:r>
                        <a:rPr dirty="0" sz="1200" spc="-65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int</a:t>
                      </a:r>
                      <a:r>
                        <a:rPr dirty="0" sz="1200" spc="-35">
                          <a:solidFill>
                            <a:srgbClr val="0000FF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dist</a:t>
                      </a:r>
                      <a:r>
                        <a:rPr dirty="0" sz="1200" spc="-3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=</a:t>
                      </a:r>
                      <a:r>
                        <a:rPr dirty="0" sz="1200" spc="-4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now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 spc="-6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floor</a:t>
                      </a:r>
                      <a:r>
                        <a:rPr dirty="0" sz="1200" spc="-2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+</a:t>
                      </a:r>
                      <a:r>
                        <a:rPr dirty="0" sz="1200" spc="-3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k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[</a:t>
                      </a:r>
                      <a:r>
                        <a:rPr dirty="0" sz="1200" spc="-6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now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 spc="-6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floor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]</a:t>
                      </a:r>
                      <a:r>
                        <a:rPr dirty="0" sz="1200" spc="-2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*</a:t>
                      </a:r>
                      <a:r>
                        <a:rPr dirty="0" sz="1200" spc="-3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sign;	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 spc="-100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目标楼层</a:t>
                      </a:r>
                      <a:r>
                        <a:rPr dirty="0" sz="1200" spc="-5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，</a:t>
                      </a:r>
                      <a:r>
                        <a:rPr dirty="0" sz="1200" spc="-50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sign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为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是上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426084">
                        <a:lnSpc>
                          <a:spcPct val="100000"/>
                        </a:lnSpc>
                      </a:pPr>
                      <a:r>
                        <a:rPr dirty="0" sz="1200" spc="-65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if</a:t>
                      </a:r>
                      <a:r>
                        <a:rPr dirty="0" sz="1200" spc="-50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(dist</a:t>
                      </a:r>
                      <a:r>
                        <a:rPr dirty="0" sz="1200" spc="-5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&gt;=</a:t>
                      </a:r>
                      <a:r>
                        <a:rPr dirty="0" sz="1200" spc="-4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5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&amp;&amp;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dist</a:t>
                      </a:r>
                      <a:r>
                        <a:rPr dirty="0" sz="1200" spc="-4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&lt;=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n</a:t>
                      </a:r>
                      <a:r>
                        <a:rPr dirty="0" sz="1200" spc="-5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&amp;&amp;</a:t>
                      </a:r>
                      <a:r>
                        <a:rPr dirty="0" sz="1200" spc="-4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vis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[dist]==</a:t>
                      </a:r>
                      <a:r>
                        <a:rPr dirty="0" sz="1200" spc="-6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0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)</a:t>
                      </a:r>
                      <a:r>
                        <a:rPr dirty="0" sz="1200" spc="-5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{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 spc="-60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如果按按钮能到达的楼层有效并且未访问过该楼层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426084">
                        <a:lnSpc>
                          <a:spcPct val="100000"/>
                        </a:lnSpc>
                      </a:pP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Q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 spc="-60">
                          <a:solidFill>
                            <a:srgbClr val="795E25"/>
                          </a:solidFill>
                          <a:latin typeface="Monaco"/>
                          <a:cs typeface="Monaco"/>
                        </a:rPr>
                        <a:t>push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((node){dist,</a:t>
                      </a:r>
                      <a:r>
                        <a:rPr dirty="0" sz="1200" spc="-9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now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d</a:t>
                      </a:r>
                      <a:r>
                        <a:rPr dirty="0" sz="1200" spc="-7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+</a:t>
                      </a:r>
                      <a:r>
                        <a:rPr dirty="0" sz="1200" spc="-9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});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42735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773555" algn="l"/>
                        </a:tabLst>
                      </a:pPr>
                      <a:r>
                        <a:rPr dirty="0" sz="1200" spc="-6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vis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[dist]</a:t>
                      </a:r>
                      <a:r>
                        <a:rPr dirty="0" sz="1200" spc="-2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=</a:t>
                      </a:r>
                      <a:r>
                        <a:rPr dirty="0" sz="1200" spc="-4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;	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 spc="-110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该楼层为已访问过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426084">
                        <a:lnSpc>
                          <a:spcPct val="100000"/>
                        </a:lnSpc>
                      </a:pPr>
                      <a:r>
                        <a:rPr dirty="0" sz="1200">
                          <a:latin typeface="Monaco"/>
                          <a:cs typeface="Monaco"/>
                        </a:rPr>
                        <a:t>}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Monaco"/>
                          <a:cs typeface="Monaco"/>
                        </a:rPr>
                        <a:t>}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Monaco"/>
                          <a:cs typeface="Monaco"/>
                        </a:rPr>
                        <a:t>}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200" spc="-65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if</a:t>
                      </a:r>
                      <a:r>
                        <a:rPr dirty="0" sz="1200" spc="-55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(</a:t>
                      </a:r>
                      <a:r>
                        <a:rPr dirty="0" sz="1200" spc="-6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now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 spc="-6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floor</a:t>
                      </a:r>
                      <a:r>
                        <a:rPr dirty="0" sz="1200" spc="-45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==</a:t>
                      </a:r>
                      <a:r>
                        <a:rPr dirty="0" sz="1200" spc="-5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b) </a:t>
                      </a:r>
                      <a:r>
                        <a:rPr dirty="0" sz="1200" spc="-65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 spc="-50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找到目标解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200" spc="-65">
                          <a:latin typeface="Monaco"/>
                          <a:cs typeface="Monaco"/>
                        </a:rPr>
                        <a:t>cout</a:t>
                      </a:r>
                      <a:r>
                        <a:rPr dirty="0" sz="1200" spc="-7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&lt;&lt; 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now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.</a:t>
                      </a:r>
                      <a:r>
                        <a:rPr dirty="0" sz="1200" spc="-6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d</a:t>
                      </a:r>
                      <a:r>
                        <a:rPr dirty="0" sz="1200" spc="-70">
                          <a:solidFill>
                            <a:srgbClr val="000F8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&lt;&lt;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endl;</a:t>
                      </a:r>
                      <a:endParaRPr sz="1200">
                        <a:latin typeface="Monaco"/>
                        <a:cs typeface="Monaco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200" spc="-65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else</a:t>
                      </a:r>
                      <a:r>
                        <a:rPr dirty="0" sz="1200" spc="-85">
                          <a:solidFill>
                            <a:srgbClr val="AE00DB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//</a:t>
                      </a:r>
                      <a:r>
                        <a:rPr dirty="0" sz="1200" spc="-80">
                          <a:solidFill>
                            <a:srgbClr val="008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5">
                          <a:solidFill>
                            <a:srgbClr val="008000"/>
                          </a:solidFill>
                          <a:latin typeface="Arial Unicode MS"/>
                          <a:cs typeface="Arial Unicode MS"/>
                        </a:rPr>
                        <a:t>无法到达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200" spc="-65">
                          <a:latin typeface="Monaco"/>
                          <a:cs typeface="Monaco"/>
                        </a:rPr>
                        <a:t>cout</a:t>
                      </a:r>
                      <a:r>
                        <a:rPr dirty="0" sz="1200" spc="-75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&lt;&lt;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5">
                          <a:latin typeface="Monaco"/>
                          <a:cs typeface="Monaco"/>
                        </a:rPr>
                        <a:t>-</a:t>
                      </a:r>
                      <a:r>
                        <a:rPr dirty="0" sz="1200" spc="-65">
                          <a:solidFill>
                            <a:srgbClr val="098557"/>
                          </a:solidFill>
                          <a:latin typeface="Monaco"/>
                          <a:cs typeface="Monaco"/>
                        </a:rPr>
                        <a:t>1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&lt;&lt;</a:t>
                      </a:r>
                      <a:r>
                        <a:rPr dirty="0" sz="1200" spc="-70">
                          <a:latin typeface="Monaco"/>
                          <a:cs typeface="Monaco"/>
                        </a:rPr>
                        <a:t> </a:t>
                      </a:r>
                      <a:r>
                        <a:rPr dirty="0" sz="1200" spc="-60">
                          <a:latin typeface="Monaco"/>
                          <a:cs typeface="Monaco"/>
                        </a:rPr>
                        <a:t>endl;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B="0" marT="3048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T w="9525">
                      <a:solidFill>
                        <a:srgbClr val="5B9BD4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40482" y="663066"/>
            <a:ext cx="34582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 b="0">
                <a:latin typeface="Arial Unicode MS"/>
                <a:cs typeface="Arial Unicode MS"/>
              </a:rPr>
              <a:t>小技巧</a:t>
            </a:r>
            <a:r>
              <a:rPr dirty="0" sz="3000" b="0">
                <a:latin typeface="Arial Unicode MS"/>
                <a:cs typeface="Arial Unicode MS"/>
              </a:rPr>
              <a:t>：万能头文件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7493634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当需要使用的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头文件较</a:t>
            </a:r>
            <a:r>
              <a:rPr dirty="0" sz="2100" spc="-10">
                <a:solidFill>
                  <a:srgbClr val="EC7C30"/>
                </a:solidFill>
                <a:latin typeface="Arial Unicode MS"/>
                <a:cs typeface="Arial Unicode MS"/>
              </a:rPr>
              <a:t>多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时，我们也有办法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一次性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导入</a:t>
            </a:r>
            <a:r>
              <a:rPr dirty="0" sz="2100" spc="-30">
                <a:solidFill>
                  <a:srgbClr val="2D75B6"/>
                </a:solidFill>
                <a:latin typeface="Arial Unicode MS"/>
                <a:cs typeface="Arial Unicode MS"/>
              </a:rPr>
              <a:t>C</a:t>
            </a:r>
            <a:r>
              <a:rPr dirty="0" sz="2100" spc="-15">
                <a:solidFill>
                  <a:srgbClr val="2D75B6"/>
                </a:solidFill>
                <a:latin typeface="Arial Unicode MS"/>
                <a:cs typeface="Arial Unicode MS"/>
              </a:rPr>
              <a:t>+</a:t>
            </a:r>
            <a:r>
              <a:rPr dirty="0" sz="2100" spc="175">
                <a:solidFill>
                  <a:srgbClr val="2D75B6"/>
                </a:solidFill>
                <a:latin typeface="Arial Unicode MS"/>
                <a:cs typeface="Arial Unicode MS"/>
              </a:rPr>
              <a:t>+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标准 中的所有的头文件。只需引用这个，就不需引用其它头文件啦：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99" y="2845434"/>
            <a:ext cx="7426959" cy="2235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5590">
              <a:lnSpc>
                <a:spcPct val="147600"/>
              </a:lnSpc>
              <a:spcBef>
                <a:spcPts val="1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可以明确的是，目前在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N</a:t>
            </a:r>
            <a:r>
              <a:rPr dirty="0" sz="2100" spc="-85">
                <a:solidFill>
                  <a:srgbClr val="EC7C30"/>
                </a:solidFill>
                <a:latin typeface="Arial Unicode MS"/>
                <a:cs typeface="Arial Unicode MS"/>
              </a:rPr>
              <a:t>O</a:t>
            </a:r>
            <a:r>
              <a:rPr dirty="0" sz="2100" spc="-30">
                <a:solidFill>
                  <a:srgbClr val="EC7C30"/>
                </a:solidFill>
                <a:latin typeface="Arial Unicode MS"/>
                <a:cs typeface="Arial Unicode MS"/>
              </a:rPr>
              <a:t>I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系列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比赛中，该头文件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可以使用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注意：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并不是所有的环境都支持。请谨慎确认。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若该文件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和</a:t>
            </a:r>
            <a:r>
              <a:rPr dirty="0" sz="2100" spc="-1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45">
                <a:solidFill>
                  <a:srgbClr val="2D75B6"/>
                </a:solidFill>
                <a:latin typeface="Arial Unicode MS"/>
                <a:cs typeface="Arial Unicode MS"/>
              </a:rPr>
              <a:t>using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80">
                <a:solidFill>
                  <a:srgbClr val="2D75B6"/>
                </a:solidFill>
                <a:latin typeface="Arial Unicode MS"/>
                <a:cs typeface="Arial Unicode MS"/>
              </a:rPr>
              <a:t>namespace</a:t>
            </a:r>
            <a:r>
              <a:rPr dirty="0" sz="2100" spc="-3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55">
                <a:solidFill>
                  <a:srgbClr val="2D75B6"/>
                </a:solidFill>
                <a:latin typeface="Arial Unicode MS"/>
                <a:cs typeface="Arial Unicode MS"/>
              </a:rPr>
              <a:t>std;</a:t>
            </a:r>
            <a:r>
              <a:rPr dirty="0" sz="2100" spc="-2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一同使用，则很多可用标识符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（即变量</a:t>
            </a:r>
            <a:r>
              <a:rPr dirty="0" sz="2100" spc="204">
                <a:solidFill>
                  <a:srgbClr val="2D75B6"/>
                </a:solidFill>
                <a:latin typeface="Arial Unicode MS"/>
                <a:cs typeface="Arial Unicode MS"/>
              </a:rPr>
              <a:t>/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函数名称）已经被标准库使用，会导</a:t>
            </a: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致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编译错误。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例如，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全局变量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的</a:t>
            </a:r>
            <a:r>
              <a:rPr dirty="0" sz="2100" spc="-6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EC7C30"/>
                </a:solidFill>
                <a:latin typeface="Arial Unicode MS"/>
                <a:cs typeface="Arial Unicode MS"/>
              </a:rPr>
              <a:t>y1</a:t>
            </a:r>
            <a:r>
              <a:rPr dirty="0" sz="2100" spc="-5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等。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3992" y="2534411"/>
            <a:ext cx="3173095" cy="338455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dirty="0" sz="1600" spc="-90">
                <a:solidFill>
                  <a:srgbClr val="AE00DB"/>
                </a:solidFill>
                <a:latin typeface="Monaco"/>
                <a:cs typeface="Monaco"/>
              </a:rPr>
              <a:t>#include</a:t>
            </a:r>
            <a:r>
              <a:rPr dirty="0" sz="1600" spc="-90">
                <a:solidFill>
                  <a:srgbClr val="A21515"/>
                </a:solidFill>
                <a:latin typeface="Monaco"/>
                <a:cs typeface="Monaco"/>
              </a:rPr>
              <a:t>&lt;bits/stdc++.h&gt;</a:t>
            </a:r>
            <a:endParaRPr sz="16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144011" y="0"/>
            <a:ext cx="6000115" cy="6858000"/>
            <a:chOff x="3144011" y="0"/>
            <a:chExt cx="6000115" cy="6858000"/>
          </a:xfrm>
        </p:grpSpPr>
        <p:sp>
          <p:nvSpPr>
            <p:cNvPr id="4" name="object 4"/>
            <p:cNvSpPr/>
            <p:nvPr/>
          </p:nvSpPr>
          <p:spPr>
            <a:xfrm>
              <a:off x="3144012" y="0"/>
              <a:ext cx="4575175" cy="6858000"/>
            </a:xfrm>
            <a:custGeom>
              <a:avLst/>
              <a:gdLst/>
              <a:ahLst/>
              <a:cxnLst/>
              <a:rect l="l" t="t" r="r" b="b"/>
              <a:pathLst>
                <a:path w="4575175" h="6858000">
                  <a:moveTo>
                    <a:pt x="4575048" y="0"/>
                  </a:moveTo>
                  <a:lnTo>
                    <a:pt x="3477768" y="0"/>
                  </a:lnTo>
                  <a:lnTo>
                    <a:pt x="0" y="0"/>
                  </a:lnTo>
                  <a:lnTo>
                    <a:pt x="3477768" y="6858000"/>
                  </a:lnTo>
                  <a:lnTo>
                    <a:pt x="4575048" y="6858000"/>
                  </a:lnTo>
                  <a:lnTo>
                    <a:pt x="4575048" y="0"/>
                  </a:lnTo>
                  <a:close/>
                </a:path>
              </a:pathLst>
            </a:custGeom>
            <a:solidFill>
              <a:srgbClr val="C9DF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41292" y="0"/>
              <a:ext cx="4902835" cy="6858000"/>
            </a:xfrm>
            <a:custGeom>
              <a:avLst/>
              <a:gdLst/>
              <a:ahLst/>
              <a:cxnLst/>
              <a:rect l="l" t="t" r="r" b="b"/>
              <a:pathLst>
                <a:path w="4902834" h="6858000">
                  <a:moveTo>
                    <a:pt x="4902708" y="0"/>
                  </a:moveTo>
                  <a:lnTo>
                    <a:pt x="3477768" y="0"/>
                  </a:lnTo>
                  <a:lnTo>
                    <a:pt x="0" y="0"/>
                  </a:lnTo>
                  <a:lnTo>
                    <a:pt x="3477768" y="6858000"/>
                  </a:lnTo>
                  <a:lnTo>
                    <a:pt x="4902708" y="6858000"/>
                  </a:lnTo>
                  <a:lnTo>
                    <a:pt x="4902708" y="0"/>
                  </a:lnTo>
                  <a:close/>
                </a:path>
              </a:pathLst>
            </a:custGeom>
            <a:solidFill>
              <a:srgbClr val="D7EA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4655" y="161544"/>
              <a:ext cx="1162811" cy="49072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75817" y="3437331"/>
            <a:ext cx="3945254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>
                <a:solidFill>
                  <a:srgbClr val="1F4E79"/>
                </a:solidFill>
                <a:latin typeface="Arial Unicode MS"/>
                <a:cs typeface="Arial Unicode MS"/>
              </a:rPr>
              <a:t>课</a:t>
            </a:r>
            <a:r>
              <a:rPr dirty="0" sz="4400" spc="20">
                <a:solidFill>
                  <a:srgbClr val="1F4E79"/>
                </a:solidFill>
                <a:latin typeface="Arial Unicode MS"/>
                <a:cs typeface="Arial Unicode MS"/>
              </a:rPr>
              <a:t>后</a:t>
            </a:r>
            <a:r>
              <a:rPr dirty="0" sz="4400" spc="5">
                <a:solidFill>
                  <a:srgbClr val="1F4E79"/>
                </a:solidFill>
                <a:latin typeface="Arial Unicode MS"/>
                <a:cs typeface="Arial Unicode MS"/>
              </a:rPr>
              <a:t>习题与实验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817" y="4462653"/>
            <a:ext cx="6656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888888"/>
                </a:solidFill>
                <a:latin typeface="Arial Unicode MS"/>
                <a:cs typeface="Arial Unicode MS"/>
              </a:rPr>
              <a:t>学而时习之，不亦说乎。学而不思则罔，思而不学则殆</a:t>
            </a:r>
            <a:r>
              <a:rPr dirty="0" sz="1800" spc="5">
                <a:solidFill>
                  <a:srgbClr val="888888"/>
                </a:solidFill>
                <a:latin typeface="Arial Unicode MS"/>
                <a:cs typeface="Arial Unicode MS"/>
              </a:rPr>
              <a:t>。</a:t>
            </a:r>
            <a:r>
              <a:rPr dirty="0" sz="1800">
                <a:solidFill>
                  <a:srgbClr val="888888"/>
                </a:solidFill>
                <a:latin typeface="Arial Unicode MS"/>
                <a:cs typeface="Arial Unicode MS"/>
              </a:rPr>
              <a:t>——孔子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672" y="5067300"/>
            <a:ext cx="1955800" cy="368935"/>
          </a:xfrm>
          <a:prstGeom prst="rect">
            <a:avLst/>
          </a:prstGeom>
          <a:solidFill>
            <a:srgbClr val="FAE4D5"/>
          </a:solidFill>
          <a:ln w="9525">
            <a:solidFill>
              <a:srgbClr val="EC7C3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dirty="0" sz="1800" spc="-5">
                <a:solidFill>
                  <a:srgbClr val="EC7C30"/>
                </a:solidFill>
                <a:latin typeface="Arial Unicode MS"/>
                <a:cs typeface="Arial Unicode MS"/>
              </a:rPr>
              <a:t>请翻至课</a:t>
            </a:r>
            <a:r>
              <a:rPr dirty="0" sz="1800">
                <a:solidFill>
                  <a:srgbClr val="EC7C30"/>
                </a:solidFill>
                <a:latin typeface="Arial Unicode MS"/>
                <a:cs typeface="Arial Unicode MS"/>
              </a:rPr>
              <a:t>本</a:t>
            </a:r>
            <a:r>
              <a:rPr dirty="0" sz="1800" spc="-8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1800" spc="-95">
                <a:solidFill>
                  <a:srgbClr val="EC7C30"/>
                </a:solidFill>
                <a:latin typeface="Arial Unicode MS"/>
                <a:cs typeface="Arial Unicode MS"/>
              </a:rPr>
              <a:t>P199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5886" y="663066"/>
            <a:ext cx="7905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复习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4003" y="4158225"/>
            <a:ext cx="266700" cy="27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25"/>
              </a:lnSpc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99" y="1580134"/>
            <a:ext cx="5779135" cy="333311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回溯法</a:t>
            </a:r>
            <a:r>
              <a:rPr dirty="0" sz="2100" spc="204">
                <a:solidFill>
                  <a:srgbClr val="2D75B6"/>
                </a:solidFill>
                <a:latin typeface="Arial Unicode MS"/>
                <a:cs typeface="Arial Unicode MS"/>
              </a:rPr>
              <a:t>/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深度优先搜索（右图</a:t>
            </a:r>
            <a:r>
              <a:rPr dirty="0" sz="2100" spc="-11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0">
                <a:solidFill>
                  <a:srgbClr val="2D75B6"/>
                </a:solidFill>
                <a:latin typeface="Arial Unicode MS"/>
                <a:cs typeface="Arial Unicode MS"/>
              </a:rPr>
              <a:t>a）</a:t>
            </a:r>
            <a:endParaRPr sz="2100">
              <a:latin typeface="Arial Unicode MS"/>
              <a:cs typeface="Arial Unicode MS"/>
            </a:endParaRPr>
          </a:p>
          <a:p>
            <a:pPr marL="6985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快速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构造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解，使用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递归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。不撞南墙心不死。</a:t>
            </a:r>
            <a:endParaRPr sz="2100">
              <a:latin typeface="Arial Unicode MS"/>
              <a:cs typeface="Arial Unicode MS"/>
            </a:endParaRPr>
          </a:p>
          <a:p>
            <a:pPr marL="698500">
              <a:lnSpc>
                <a:spcPct val="100000"/>
              </a:lnSpc>
              <a:spcBef>
                <a:spcPts val="1200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但进入死路就回头了。</a:t>
            </a:r>
            <a:endParaRPr sz="2100">
              <a:latin typeface="Arial Unicode MS"/>
              <a:cs typeface="Arial Unicode MS"/>
            </a:endParaRPr>
          </a:p>
          <a:p>
            <a:pPr marL="698500" marR="1964689" indent="-686435">
              <a:lnSpc>
                <a:spcPct val="147600"/>
              </a:lnSpc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洪泛法</a:t>
            </a:r>
            <a:r>
              <a:rPr dirty="0" sz="2100" spc="204">
                <a:solidFill>
                  <a:srgbClr val="2D75B6"/>
                </a:solidFill>
                <a:latin typeface="Arial Unicode MS"/>
                <a:cs typeface="Arial Unicode MS"/>
              </a:rPr>
              <a:t>/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广度优先搜索（右图</a:t>
            </a:r>
            <a:r>
              <a:rPr dirty="0" sz="2100" spc="-10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15">
                <a:solidFill>
                  <a:srgbClr val="2D75B6"/>
                </a:solidFill>
                <a:latin typeface="Arial Unicode MS"/>
                <a:cs typeface="Arial Unicode MS"/>
              </a:rPr>
              <a:t>b） </a:t>
            </a:r>
            <a:r>
              <a:rPr dirty="0" sz="2100" spc="-57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寻找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最优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解，使用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队列</a:t>
            </a:r>
            <a:endParaRPr sz="2100">
              <a:latin typeface="Arial Unicode MS"/>
              <a:cs typeface="Arial Unicode MS"/>
            </a:endParaRPr>
          </a:p>
          <a:p>
            <a:pPr marL="698500">
              <a:lnSpc>
                <a:spcPct val="100000"/>
              </a:lnSpc>
              <a:spcBef>
                <a:spcPts val="1200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从起点开始，逐层往外扩展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优化技巧：将不可能的解提前剪掉。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799" y="5040248"/>
            <a:ext cx="13589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万能头文件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0999" y="5103606"/>
            <a:ext cx="26670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20"/>
              </a:lnSpc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：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7711" y="5119115"/>
            <a:ext cx="2421890" cy="277495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dirty="0" sz="1200" spc="-60">
                <a:solidFill>
                  <a:srgbClr val="AE00DB"/>
                </a:solidFill>
                <a:latin typeface="Monaco"/>
                <a:cs typeface="Monaco"/>
              </a:rPr>
              <a:t>#include</a:t>
            </a:r>
            <a:r>
              <a:rPr dirty="0" sz="1200" spc="-60">
                <a:solidFill>
                  <a:srgbClr val="A21515"/>
                </a:solidFill>
                <a:latin typeface="Monaco"/>
                <a:cs typeface="Monaco"/>
              </a:rPr>
              <a:t>&lt;bits/stdc++.h&gt;</a:t>
            </a:r>
            <a:endParaRPr sz="1200">
              <a:latin typeface="Monaco"/>
              <a:cs typeface="Monac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26063" y="2739707"/>
            <a:ext cx="3699510" cy="1671320"/>
            <a:chOff x="4826063" y="2739707"/>
            <a:chExt cx="3699510" cy="167132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5652" y="2749296"/>
              <a:ext cx="3680459" cy="16520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30826" y="2744470"/>
              <a:ext cx="3689985" cy="1661795"/>
            </a:xfrm>
            <a:custGeom>
              <a:avLst/>
              <a:gdLst/>
              <a:ahLst/>
              <a:cxnLst/>
              <a:rect l="l" t="t" r="r" b="b"/>
              <a:pathLst>
                <a:path w="3689984" h="1661795">
                  <a:moveTo>
                    <a:pt x="0" y="1661540"/>
                  </a:moveTo>
                  <a:lnTo>
                    <a:pt x="3689985" y="1661540"/>
                  </a:lnTo>
                  <a:lnTo>
                    <a:pt x="3689985" y="0"/>
                  </a:lnTo>
                  <a:lnTo>
                    <a:pt x="0" y="0"/>
                  </a:lnTo>
                  <a:lnTo>
                    <a:pt x="0" y="1661540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5886" y="663066"/>
            <a:ext cx="7905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作业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35048"/>
            <a:ext cx="7998459" cy="4281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习题</a:t>
            </a:r>
            <a:r>
              <a:rPr dirty="0" sz="2100" spc="-10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60">
                <a:solidFill>
                  <a:srgbClr val="EC7C30"/>
                </a:solidFill>
                <a:latin typeface="Arial Unicode MS"/>
                <a:cs typeface="Arial Unicode MS"/>
              </a:rPr>
              <a:t>14.1：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考察以下任务</a:t>
            </a:r>
            <a:r>
              <a:rPr dirty="0" sz="2100" spc="20">
                <a:solidFill>
                  <a:srgbClr val="2D75B6"/>
                </a:solidFill>
                <a:latin typeface="Arial Unicode MS"/>
                <a:cs typeface="Arial Unicode MS"/>
              </a:rPr>
              <a:t>（“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暴力枚举</a:t>
            </a:r>
            <a:r>
              <a:rPr dirty="0" sz="2100" spc="40">
                <a:solidFill>
                  <a:srgbClr val="2D75B6"/>
                </a:solidFill>
                <a:latin typeface="Arial Unicode MS"/>
                <a:cs typeface="Arial Unicode MS"/>
              </a:rPr>
              <a:t>”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的题目），用回溯搜索实现。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选数（洛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谷</a:t>
            </a:r>
            <a:r>
              <a:rPr dirty="0" sz="2100" spc="-5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80">
                <a:solidFill>
                  <a:srgbClr val="2D75B6"/>
                </a:solidFill>
                <a:latin typeface="Arial Unicode MS"/>
                <a:cs typeface="Arial Unicode MS"/>
              </a:rPr>
              <a:t>P1036，NOIP2002</a:t>
            </a:r>
            <a:r>
              <a:rPr dirty="0" sz="2100" spc="1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普及组）</a:t>
            </a:r>
            <a:endParaRPr sz="2100">
              <a:latin typeface="Arial Unicode MS"/>
              <a:cs typeface="Arial Unicode MS"/>
            </a:endParaRPr>
          </a:p>
          <a:p>
            <a:pPr marL="12700" marR="5328920">
              <a:lnSpc>
                <a:spcPct val="100000"/>
              </a:lnSpc>
            </a:pPr>
            <a:r>
              <a:rPr dirty="0" sz="2100" spc="-60">
                <a:solidFill>
                  <a:srgbClr val="2D75B6"/>
                </a:solidFill>
                <a:latin typeface="Arial Unicode MS"/>
                <a:cs typeface="Arial Unicode MS"/>
              </a:rPr>
              <a:t>Perket（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洛谷 </a:t>
            </a:r>
            <a:r>
              <a:rPr dirty="0" sz="2100" spc="-85">
                <a:solidFill>
                  <a:srgbClr val="2D75B6"/>
                </a:solidFill>
                <a:latin typeface="Arial Unicode MS"/>
                <a:cs typeface="Arial Unicode MS"/>
              </a:rPr>
              <a:t>P2036） </a:t>
            </a:r>
            <a:r>
              <a:rPr dirty="0" sz="2100" spc="-8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吃奶酪（洛谷</a:t>
            </a:r>
            <a:r>
              <a:rPr dirty="0" sz="2100" spc="-9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85">
                <a:solidFill>
                  <a:srgbClr val="2D75B6"/>
                </a:solidFill>
                <a:latin typeface="Arial Unicode MS"/>
                <a:cs typeface="Arial Unicode MS"/>
              </a:rPr>
              <a:t>P1433）</a:t>
            </a:r>
            <a:endParaRPr sz="21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习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题</a:t>
            </a:r>
            <a:r>
              <a:rPr dirty="0" sz="2100" spc="-25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70">
                <a:solidFill>
                  <a:srgbClr val="EC7C30"/>
                </a:solidFill>
                <a:latin typeface="Arial Unicode MS"/>
                <a:cs typeface="Arial Unicode MS"/>
              </a:rPr>
              <a:t>14.2：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迷宫（洛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谷</a:t>
            </a:r>
            <a:r>
              <a:rPr dirty="0" sz="2100" spc="1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85">
                <a:solidFill>
                  <a:srgbClr val="2D75B6"/>
                </a:solidFill>
                <a:latin typeface="Arial Unicode MS"/>
                <a:cs typeface="Arial Unicode MS"/>
              </a:rPr>
              <a:t>P1605）</a:t>
            </a:r>
            <a:endParaRPr sz="21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650">
              <a:latin typeface="Arial Unicode MS"/>
              <a:cs typeface="Arial Unicode MS"/>
            </a:endParaRPr>
          </a:p>
          <a:p>
            <a:pPr marL="12700" marR="5080">
              <a:lnSpc>
                <a:spcPct val="100000"/>
              </a:lnSpc>
              <a:tabLst>
                <a:tab pos="1283335" algn="l"/>
                <a:tab pos="3967479" algn="l"/>
              </a:tabLst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给定一个	</a:t>
            </a:r>
            <a:r>
              <a:rPr dirty="0" sz="2100" spc="-295">
                <a:solidFill>
                  <a:srgbClr val="2D75B6"/>
                </a:solidFill>
                <a:latin typeface="STIXGeneral"/>
                <a:cs typeface="STIXGeneral"/>
              </a:rPr>
              <a:t>𝑁</a:t>
            </a:r>
            <a:r>
              <a:rPr dirty="0" sz="2100" spc="-1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55">
                <a:solidFill>
                  <a:srgbClr val="2D75B6"/>
                </a:solidFill>
                <a:latin typeface="STIXGeneral"/>
                <a:cs typeface="STIXGeneral"/>
              </a:rPr>
              <a:t>×</a:t>
            </a:r>
            <a:r>
              <a:rPr dirty="0" sz="2100" spc="-6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-280">
                <a:solidFill>
                  <a:srgbClr val="2D75B6"/>
                </a:solidFill>
                <a:latin typeface="STIXGeneral"/>
                <a:cs typeface="STIXGeneral"/>
              </a:rPr>
              <a:t>𝑀</a:t>
            </a:r>
            <a:r>
              <a:rPr dirty="0" sz="2100" spc="170">
                <a:solidFill>
                  <a:srgbClr val="2D75B6"/>
                </a:solidFill>
                <a:latin typeface="STIXGeneral"/>
                <a:cs typeface="STIXGeneral"/>
              </a:rPr>
              <a:t>(</a:t>
            </a:r>
            <a:r>
              <a:rPr dirty="0" sz="2100" spc="110">
                <a:solidFill>
                  <a:srgbClr val="2D75B6"/>
                </a:solidFill>
                <a:latin typeface="STIXGeneral"/>
                <a:cs typeface="STIXGeneral"/>
              </a:rPr>
              <a:t>1</a:t>
            </a:r>
            <a:r>
              <a:rPr dirty="0" sz="2100" spc="6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3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dirty="0" sz="2100" spc="6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-250">
                <a:solidFill>
                  <a:srgbClr val="2D75B6"/>
                </a:solidFill>
                <a:latin typeface="STIXGeneral"/>
                <a:cs typeface="STIXGeneral"/>
              </a:rPr>
              <a:t>𝑁</a:t>
            </a:r>
            <a:r>
              <a:rPr dirty="0" sz="2100" spc="-95">
                <a:solidFill>
                  <a:srgbClr val="2D75B6"/>
                </a:solidFill>
                <a:latin typeface="STIXGeneral"/>
                <a:cs typeface="STIXGeneral"/>
              </a:rPr>
              <a:t>,</a:t>
            </a:r>
            <a:r>
              <a:rPr dirty="0" sz="2100" spc="-18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-325">
                <a:solidFill>
                  <a:srgbClr val="2D75B6"/>
                </a:solidFill>
                <a:latin typeface="STIXGeneral"/>
                <a:cs typeface="STIXGeneral"/>
              </a:rPr>
              <a:t>𝑀</a:t>
            </a:r>
            <a:r>
              <a:rPr dirty="0" sz="2100" spc="11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3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dirty="0" sz="2100" spc="5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10">
                <a:solidFill>
                  <a:srgbClr val="2D75B6"/>
                </a:solidFill>
                <a:latin typeface="STIXGeneral"/>
                <a:cs typeface="STIXGeneral"/>
              </a:rPr>
              <a:t>5</a:t>
            </a:r>
            <a:r>
              <a:rPr dirty="0" sz="2100" spc="170">
                <a:solidFill>
                  <a:srgbClr val="2D75B6"/>
                </a:solidFill>
                <a:latin typeface="STIXGeneral"/>
                <a:cs typeface="STIXGeneral"/>
              </a:rPr>
              <a:t>)</a:t>
            </a:r>
            <a:r>
              <a:rPr dirty="0" sz="2100">
                <a:solidFill>
                  <a:srgbClr val="2D75B6"/>
                </a:solidFill>
                <a:latin typeface="STIXGeneral"/>
                <a:cs typeface="STIXGeneral"/>
              </a:rPr>
              <a:t>	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方格的迷宫，迷宫里有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200">
                <a:solidFill>
                  <a:srgbClr val="2D75B6"/>
                </a:solidFill>
                <a:latin typeface="Arial Unicode MS"/>
                <a:cs typeface="Arial Unicode MS"/>
              </a:rPr>
              <a:t>T</a:t>
            </a:r>
            <a:r>
              <a:rPr dirty="0" sz="2100" spc="-1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处障碍，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障碍处不可通过。给定起点坐标和终点坐标。在迷宫中移动有上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下左右四种方式，每次只能移动一个方格。</a:t>
            </a:r>
            <a:endParaRPr sz="21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Unicode MS"/>
              <a:cs typeface="Arial Unicode MS"/>
            </a:endParaRPr>
          </a:p>
          <a:p>
            <a:pPr marL="12700" marR="488315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问：每个方格最多经过</a:t>
            </a:r>
            <a:r>
              <a:rPr dirty="0" sz="2100" spc="-5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dirty="0" sz="2100" spc="-5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次，有多少种从起点坐标到终点坐标的 方案。数据保证起点上没有障碍。</a:t>
            </a:r>
            <a:endParaRPr sz="21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5886" y="663066"/>
            <a:ext cx="7905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作业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383127"/>
            <a:ext cx="7654925" cy="287591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习题</a:t>
            </a:r>
            <a:r>
              <a:rPr dirty="0" sz="2100" spc="-35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80">
                <a:solidFill>
                  <a:srgbClr val="EC7C30"/>
                </a:solidFill>
                <a:latin typeface="Arial Unicode MS"/>
                <a:cs typeface="Arial Unicode MS"/>
              </a:rPr>
              <a:t>14.3</a:t>
            </a:r>
            <a:r>
              <a:rPr dirty="0" sz="2100" spc="-1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单词接龙（洛谷</a:t>
            </a:r>
            <a:r>
              <a:rPr dirty="0" sz="2100" spc="-80">
                <a:solidFill>
                  <a:srgbClr val="EC7C30"/>
                </a:solidFill>
                <a:latin typeface="Arial Unicode MS"/>
                <a:cs typeface="Arial Unicode MS"/>
              </a:rPr>
              <a:t>P1019，NOIP2000</a:t>
            </a:r>
            <a:r>
              <a:rPr dirty="0" sz="2100" spc="3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提高组）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已知一组不超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过</a:t>
            </a:r>
            <a:r>
              <a:rPr dirty="0" sz="2100" spc="-3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20</a:t>
            </a:r>
            <a:r>
              <a:rPr dirty="0" sz="2100" spc="-1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个单词，且给定一个开头的字母，要求出以这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个字母开头的最长的“龙</a:t>
            </a:r>
            <a:r>
              <a:rPr dirty="0" sz="2100" spc="-10">
                <a:solidFill>
                  <a:srgbClr val="2D75B6"/>
                </a:solidFill>
                <a:latin typeface="Arial Unicode MS"/>
                <a:cs typeface="Arial Unicode MS"/>
              </a:rPr>
              <a:t>”</a:t>
            </a: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（每个单词都最多在“龙</a:t>
            </a:r>
            <a:r>
              <a:rPr dirty="0" sz="2100" spc="-10">
                <a:solidFill>
                  <a:srgbClr val="2D75B6"/>
                </a:solidFill>
                <a:latin typeface="Arial Unicode MS"/>
                <a:cs typeface="Arial Unicode MS"/>
              </a:rPr>
              <a:t>”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中出现两次）。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在两个单词相连时，其重合部分合为一部分，例如</a:t>
            </a:r>
            <a:r>
              <a:rPr dirty="0" sz="2100" spc="-4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0">
                <a:solidFill>
                  <a:srgbClr val="2D75B6"/>
                </a:solidFill>
                <a:latin typeface="Arial Unicode MS"/>
                <a:cs typeface="Arial Unicode MS"/>
              </a:rPr>
              <a:t>beast</a:t>
            </a:r>
            <a:r>
              <a:rPr dirty="0" sz="2100" spc="-7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和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100" spc="-50">
                <a:solidFill>
                  <a:srgbClr val="2D75B6"/>
                </a:solidFill>
                <a:latin typeface="Arial Unicode MS"/>
                <a:cs typeface="Arial Unicode MS"/>
              </a:rPr>
              <a:t>astonish，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如果接成一条龙则变为</a:t>
            </a:r>
            <a:r>
              <a:rPr dirty="0" sz="2100" spc="-50">
                <a:solidFill>
                  <a:srgbClr val="2D75B6"/>
                </a:solidFill>
                <a:latin typeface="Arial Unicode MS"/>
                <a:cs typeface="Arial Unicode MS"/>
              </a:rPr>
              <a:t> beastonish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 marL="12700" marR="156845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另外相邻的两部分不能存在包含关系，例如</a:t>
            </a:r>
            <a:r>
              <a:rPr dirty="0" sz="2100" spc="-2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20">
                <a:solidFill>
                  <a:srgbClr val="2D75B6"/>
                </a:solidFill>
                <a:latin typeface="Arial Unicode MS"/>
                <a:cs typeface="Arial Unicode MS"/>
              </a:rPr>
              <a:t>at</a:t>
            </a:r>
            <a:r>
              <a:rPr dirty="0" sz="2100" spc="-3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和</a:t>
            </a:r>
            <a:r>
              <a:rPr dirty="0" sz="2100" spc="-4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20">
                <a:solidFill>
                  <a:srgbClr val="2D75B6"/>
                </a:solidFill>
                <a:latin typeface="Arial Unicode MS"/>
                <a:cs typeface="Arial Unicode MS"/>
              </a:rPr>
              <a:t>atide</a:t>
            </a:r>
            <a:r>
              <a:rPr dirty="0" sz="2100" spc="-4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间不能相 </a:t>
            </a: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连。输出以此字母开头的最长的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“</a:t>
            </a: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龙</a:t>
            </a:r>
            <a:r>
              <a:rPr dirty="0" sz="2100" spc="-10">
                <a:solidFill>
                  <a:srgbClr val="2D75B6"/>
                </a:solidFill>
                <a:latin typeface="Arial Unicode MS"/>
                <a:cs typeface="Arial Unicode MS"/>
              </a:rPr>
              <a:t>”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的长度。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523" y="4427220"/>
            <a:ext cx="3622675" cy="2032000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dirty="0" sz="1800" spc="-95">
                <a:latin typeface="Monaco"/>
                <a:cs typeface="Monaco"/>
              </a:rPr>
              <a:t>5</a:t>
            </a:r>
            <a:endParaRPr sz="1800">
              <a:latin typeface="Monaco"/>
              <a:cs typeface="Monaco"/>
            </a:endParaRPr>
          </a:p>
          <a:p>
            <a:pPr marL="91440" marR="2770505">
              <a:lnSpc>
                <a:spcPct val="100000"/>
              </a:lnSpc>
            </a:pPr>
            <a:r>
              <a:rPr dirty="0" sz="1800" spc="-105">
                <a:latin typeface="Monaco"/>
                <a:cs typeface="Monaco"/>
              </a:rPr>
              <a:t>at </a:t>
            </a:r>
            <a:r>
              <a:rPr dirty="0" sz="1800" spc="-100">
                <a:latin typeface="Monaco"/>
                <a:cs typeface="Monaco"/>
              </a:rPr>
              <a:t> </a:t>
            </a:r>
            <a:r>
              <a:rPr dirty="0" sz="1800" spc="-105">
                <a:latin typeface="Monaco"/>
                <a:cs typeface="Monaco"/>
              </a:rPr>
              <a:t>touch </a:t>
            </a:r>
            <a:r>
              <a:rPr dirty="0" sz="1800" spc="-1070">
                <a:latin typeface="Monaco"/>
                <a:cs typeface="Monaco"/>
              </a:rPr>
              <a:t> </a:t>
            </a:r>
            <a:r>
              <a:rPr dirty="0" sz="1800" spc="-100">
                <a:latin typeface="Monaco"/>
                <a:cs typeface="Monaco"/>
              </a:rPr>
              <a:t>cheat </a:t>
            </a:r>
            <a:r>
              <a:rPr dirty="0" sz="1800" spc="-1070">
                <a:latin typeface="Monaco"/>
                <a:cs typeface="Monaco"/>
              </a:rPr>
              <a:t> </a:t>
            </a:r>
            <a:r>
              <a:rPr dirty="0" sz="1800" spc="-100">
                <a:latin typeface="Monaco"/>
                <a:cs typeface="Monaco"/>
              </a:rPr>
              <a:t>choo</a:t>
            </a:r>
            <a:r>
              <a:rPr dirty="0" sz="1800" spc="-95">
                <a:latin typeface="Monaco"/>
                <a:cs typeface="Monaco"/>
              </a:rPr>
              <a:t>se  </a:t>
            </a:r>
            <a:r>
              <a:rPr dirty="0" sz="1800" spc="-105">
                <a:latin typeface="Monaco"/>
                <a:cs typeface="Monaco"/>
              </a:rPr>
              <a:t>tact</a:t>
            </a:r>
            <a:endParaRPr sz="1800">
              <a:latin typeface="Monaco"/>
              <a:cs typeface="Monaco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 spc="-95">
                <a:latin typeface="Monaco"/>
                <a:cs typeface="Monaco"/>
              </a:rPr>
              <a:t>a</a:t>
            </a:r>
            <a:endParaRPr sz="1800">
              <a:latin typeface="Monaco"/>
              <a:cs typeface="Monac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7552" y="4427220"/>
            <a:ext cx="3622675" cy="1201420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dirty="0" sz="1800" spc="-105">
                <a:latin typeface="Monaco"/>
                <a:cs typeface="Monaco"/>
              </a:rPr>
              <a:t>23</a:t>
            </a:r>
            <a:endParaRPr sz="1800">
              <a:latin typeface="Monaco"/>
              <a:cs typeface="Monaco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00">
              <a:latin typeface="Monaco"/>
              <a:cs typeface="Monaco"/>
            </a:endParaRPr>
          </a:p>
          <a:p>
            <a:pPr marL="92075">
              <a:lnSpc>
                <a:spcPts val="2130"/>
              </a:lnSpc>
            </a:pPr>
            <a:r>
              <a:rPr dirty="0" sz="1800" spc="-105">
                <a:latin typeface="Monaco"/>
                <a:cs typeface="Monaco"/>
              </a:rPr>
              <a:t>//</a:t>
            </a:r>
            <a:r>
              <a:rPr dirty="0" sz="1800">
                <a:latin typeface="Arial Unicode MS"/>
                <a:cs typeface="Arial Unicode MS"/>
              </a:rPr>
              <a:t>可以组成</a:t>
            </a:r>
            <a:endParaRPr sz="1800">
              <a:latin typeface="Arial Unicode MS"/>
              <a:cs typeface="Arial Unicode MS"/>
            </a:endParaRPr>
          </a:p>
          <a:p>
            <a:pPr marL="92075">
              <a:lnSpc>
                <a:spcPts val="2130"/>
              </a:lnSpc>
            </a:pPr>
            <a:r>
              <a:rPr dirty="0" sz="1800" spc="-10">
                <a:latin typeface="Courier New"/>
                <a:cs typeface="Courier New"/>
              </a:rPr>
              <a:t>atoucheatactactouchoose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5886" y="663066"/>
            <a:ext cx="7905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作业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466849"/>
            <a:ext cx="7568565" cy="1764664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习题</a:t>
            </a:r>
            <a:r>
              <a:rPr dirty="0" sz="2100" spc="-4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80">
                <a:solidFill>
                  <a:srgbClr val="EC7C30"/>
                </a:solidFill>
                <a:latin typeface="Arial Unicode MS"/>
                <a:cs typeface="Arial Unicode MS"/>
              </a:rPr>
              <a:t>14.5</a:t>
            </a:r>
            <a:r>
              <a:rPr dirty="0" sz="2100" spc="-2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自然数的拆分问题</a:t>
            </a:r>
            <a:r>
              <a:rPr dirty="0" sz="2100" spc="-4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（洛谷</a:t>
            </a:r>
            <a:r>
              <a:rPr dirty="0" sz="2100" spc="-85">
                <a:solidFill>
                  <a:srgbClr val="EC7C30"/>
                </a:solidFill>
                <a:latin typeface="Arial Unicode MS"/>
                <a:cs typeface="Arial Unicode MS"/>
              </a:rPr>
              <a:t>P2404）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ts val="2515"/>
              </a:lnSpc>
              <a:spcBef>
                <a:spcPts val="121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给出一个自然数</a:t>
            </a:r>
            <a:r>
              <a:rPr dirty="0" sz="2100" spc="-2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170">
                <a:solidFill>
                  <a:srgbClr val="2D75B6"/>
                </a:solidFill>
                <a:latin typeface="STIXGeneral"/>
                <a:cs typeface="STIXGeneral"/>
              </a:rPr>
              <a:t>𝑛(𝑛</a:t>
            </a:r>
            <a:r>
              <a:rPr dirty="0" sz="2100" spc="6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3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dirty="0" sz="2100" spc="4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95">
                <a:solidFill>
                  <a:srgbClr val="2D75B6"/>
                </a:solidFill>
                <a:latin typeface="STIXGeneral"/>
                <a:cs typeface="STIXGeneral"/>
              </a:rPr>
              <a:t>8)</a:t>
            </a:r>
            <a:r>
              <a:rPr dirty="0" sz="2100" spc="95">
                <a:solidFill>
                  <a:srgbClr val="2D75B6"/>
                </a:solidFill>
                <a:latin typeface="Arial Unicode MS"/>
                <a:cs typeface="Arial Unicode MS"/>
              </a:rPr>
              <a:t>，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求出</a:t>
            </a:r>
            <a:r>
              <a:rPr dirty="0" sz="2100" spc="-2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160">
                <a:solidFill>
                  <a:srgbClr val="2D75B6"/>
                </a:solidFill>
                <a:latin typeface="STIXGeneral"/>
                <a:cs typeface="STIXGeneral"/>
              </a:rPr>
              <a:t>𝑛</a:t>
            </a:r>
            <a:r>
              <a:rPr dirty="0" sz="2100" spc="6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的拆分成一些数字的和。每个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ts val="2515"/>
              </a:lnSpc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拆分后的序列中的数字从小到大排序。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输出这些序列，其中字典序小的序列需要优先输出。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276" y="3429000"/>
            <a:ext cx="3622675" cy="368935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800" spc="-95">
                <a:latin typeface="Monaco"/>
                <a:cs typeface="Monaco"/>
              </a:rPr>
              <a:t>7</a:t>
            </a:r>
            <a:endParaRPr sz="1800">
              <a:latin typeface="Monaco"/>
              <a:cs typeface="Monac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8303" y="3429000"/>
            <a:ext cx="3622675" cy="3108960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dirty="0" sz="1400" spc="-70">
                <a:latin typeface="Monaco"/>
                <a:cs typeface="Monaco"/>
              </a:rPr>
              <a:t>1+1+1+1+1+1+1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dirty="0" sz="1400" spc="-70">
                <a:latin typeface="Monaco"/>
                <a:cs typeface="Monaco"/>
              </a:rPr>
              <a:t>1+1+1+1+1+2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dirty="0" sz="1400" spc="-70">
                <a:latin typeface="Monaco"/>
                <a:cs typeface="Monaco"/>
              </a:rPr>
              <a:t>1+1+1+1+3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dirty="0" sz="1400" spc="-70">
                <a:latin typeface="Monaco"/>
                <a:cs typeface="Monaco"/>
              </a:rPr>
              <a:t>1+1+1+2+2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dirty="0" sz="1400" spc="-70">
                <a:latin typeface="Monaco"/>
                <a:cs typeface="Monaco"/>
              </a:rPr>
              <a:t>1+1+1+4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1400" spc="-70">
                <a:latin typeface="Monaco"/>
                <a:cs typeface="Monaco"/>
              </a:rPr>
              <a:t>1+1+2+3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dirty="0" sz="1400" spc="-70">
                <a:latin typeface="Monaco"/>
                <a:cs typeface="Monaco"/>
              </a:rPr>
              <a:t>1+1+5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dirty="0" sz="1400" spc="-70">
                <a:latin typeface="Monaco"/>
                <a:cs typeface="Monaco"/>
              </a:rPr>
              <a:t>1+2+2+2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dirty="0" sz="1400" spc="-70">
                <a:latin typeface="Monaco"/>
                <a:cs typeface="Monaco"/>
              </a:rPr>
              <a:t>1+2+4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dirty="0" sz="1400" spc="-70">
                <a:latin typeface="Monaco"/>
                <a:cs typeface="Monaco"/>
              </a:rPr>
              <a:t>1+3+3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dirty="0" sz="1400" spc="-70">
                <a:latin typeface="Monaco"/>
                <a:cs typeface="Monaco"/>
              </a:rPr>
              <a:t>1+6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dirty="0" sz="1400" spc="-70">
                <a:latin typeface="Monaco"/>
                <a:cs typeface="Monaco"/>
              </a:rPr>
              <a:t>2+2+3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dirty="0" sz="1400" spc="-70">
                <a:latin typeface="Monaco"/>
                <a:cs typeface="Monaco"/>
              </a:rPr>
              <a:t>2+5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dirty="0" sz="1400" spc="-70">
                <a:latin typeface="Monaco"/>
                <a:cs typeface="Monaco"/>
              </a:rPr>
              <a:t>3+4</a:t>
            </a:r>
            <a:endParaRPr sz="14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39795" y="663066"/>
            <a:ext cx="22618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0">
                <a:latin typeface="Arial Unicode MS"/>
                <a:cs typeface="Arial Unicode MS"/>
              </a:rPr>
              <a:t>第</a:t>
            </a:r>
            <a:r>
              <a:rPr dirty="0" sz="3000" spc="-45" b="0">
                <a:latin typeface="Arial Unicode MS"/>
                <a:cs typeface="Arial Unicode MS"/>
              </a:rPr>
              <a:t> </a:t>
            </a:r>
            <a:r>
              <a:rPr dirty="0" sz="3000" spc="-120" b="0">
                <a:latin typeface="Arial Unicode MS"/>
                <a:cs typeface="Arial Unicode MS"/>
              </a:rPr>
              <a:t>14</a:t>
            </a:r>
            <a:r>
              <a:rPr dirty="0" sz="3000" spc="-45" b="0">
                <a:latin typeface="Arial Unicode MS"/>
                <a:cs typeface="Arial Unicode MS"/>
              </a:rPr>
              <a:t> </a:t>
            </a:r>
            <a:r>
              <a:rPr dirty="0" sz="3000" b="0">
                <a:latin typeface="Arial Unicode MS"/>
                <a:cs typeface="Arial Unicode MS"/>
              </a:rPr>
              <a:t>章</a:t>
            </a:r>
            <a:r>
              <a:rPr dirty="0" sz="3000" spc="-40" b="0">
                <a:latin typeface="Arial Unicode MS"/>
                <a:cs typeface="Arial Unicode MS"/>
              </a:rPr>
              <a:t> </a:t>
            </a:r>
            <a:r>
              <a:rPr dirty="0" sz="3000" spc="10" b="0">
                <a:latin typeface="Arial Unicode MS"/>
                <a:cs typeface="Arial Unicode MS"/>
              </a:rPr>
              <a:t>搜索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2062734"/>
            <a:ext cx="3073400" cy="2464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Arial Unicode MS"/>
                <a:cs typeface="Arial Unicode MS"/>
                <a:hlinkClick r:id="rId4" action="ppaction://hlinksldjump"/>
              </a:rPr>
              <a:t>深度优先搜索与回溯法</a:t>
            </a:r>
            <a:endParaRPr sz="2400">
              <a:latin typeface="Arial Unicode MS"/>
              <a:cs typeface="Arial Unicode MS"/>
            </a:endParaRPr>
          </a:p>
          <a:p>
            <a:pPr marL="12700" marR="5080">
              <a:lnSpc>
                <a:spcPct val="283400"/>
              </a:lnSpc>
            </a:pPr>
            <a:r>
              <a:rPr dirty="0" u="sng" sz="240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Arial Unicode MS"/>
                <a:cs typeface="Arial Unicode MS"/>
                <a:hlinkClick r:id="rId5" action="ppaction://hlinksldjump"/>
              </a:rPr>
              <a:t>广度优先搜索与洪泛法 </a:t>
            </a:r>
            <a:r>
              <a:rPr dirty="0" u="sng" sz="240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Arial Unicode MS"/>
                <a:cs typeface="Arial Unicode MS"/>
                <a:hlinkClick r:id="rId5" action="ppaction://hlinksldjump"/>
              </a:rPr>
              <a:t>                                 </a:t>
            </a:r>
            <a:r>
              <a:rPr dirty="0" u="sng" sz="240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Arial Unicode MS"/>
                <a:cs typeface="Arial Unicode MS"/>
                <a:hlinkClick r:id="rId6" action="ppaction://hlinksldjump"/>
              </a:rPr>
              <a:t>课后习题与实验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5886" y="663066"/>
            <a:ext cx="7905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作业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6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10"/>
              </a:spcBef>
            </a:pPr>
            <a:r>
              <a:rPr dirty="0"/>
              <a:t>习题</a:t>
            </a:r>
            <a:r>
              <a:rPr dirty="0" spc="-20"/>
              <a:t> </a:t>
            </a:r>
            <a:r>
              <a:rPr dirty="0" spc="-80"/>
              <a:t>14.6</a:t>
            </a:r>
            <a:r>
              <a:rPr dirty="0" spc="5"/>
              <a:t> </a:t>
            </a:r>
            <a:r>
              <a:rPr dirty="0"/>
              <a:t>湖计数（洛谷</a:t>
            </a:r>
            <a:r>
              <a:rPr dirty="0" spc="-20"/>
              <a:t> </a:t>
            </a:r>
            <a:r>
              <a:rPr dirty="0" spc="-120"/>
              <a:t>P1596，USACO</a:t>
            </a:r>
            <a:r>
              <a:rPr dirty="0"/>
              <a:t> </a:t>
            </a:r>
            <a:r>
              <a:rPr dirty="0" spc="-65"/>
              <a:t>2010</a:t>
            </a:r>
            <a:r>
              <a:rPr dirty="0" spc="10"/>
              <a:t> </a:t>
            </a:r>
            <a:r>
              <a:rPr dirty="0" spc="-10"/>
              <a:t>October）</a:t>
            </a:r>
          </a:p>
          <a:p>
            <a:pPr marL="38100" marR="270510">
              <a:lnSpc>
                <a:spcPts val="2510"/>
              </a:lnSpc>
              <a:spcBef>
                <a:spcPts val="1305"/>
              </a:spcBef>
            </a:pPr>
            <a:r>
              <a:rPr dirty="0">
                <a:solidFill>
                  <a:srgbClr val="2D75B6"/>
                </a:solidFill>
              </a:rPr>
              <a:t>由于降雨，雨水汇集在田地。用</a:t>
            </a:r>
            <a:r>
              <a:rPr dirty="0" spc="-5">
                <a:solidFill>
                  <a:srgbClr val="2D75B6"/>
                </a:solidFill>
              </a:rPr>
              <a:t> </a:t>
            </a:r>
            <a:r>
              <a:rPr dirty="0" spc="-295">
                <a:solidFill>
                  <a:srgbClr val="2D75B6"/>
                </a:solidFill>
                <a:latin typeface="STIXGeneral"/>
                <a:cs typeface="STIXGeneral"/>
              </a:rPr>
              <a:t>𝑁</a:t>
            </a:r>
            <a:r>
              <a:rPr dirty="0" spc="-1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pc="155">
                <a:solidFill>
                  <a:srgbClr val="2D75B6"/>
                </a:solidFill>
                <a:latin typeface="STIXGeneral"/>
                <a:cs typeface="STIXGeneral"/>
              </a:rPr>
              <a:t>×</a:t>
            </a:r>
            <a:r>
              <a:rPr dirty="0" spc="-6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pc="-280">
                <a:solidFill>
                  <a:srgbClr val="2D75B6"/>
                </a:solidFill>
                <a:latin typeface="STIXGeneral"/>
                <a:cs typeface="STIXGeneral"/>
              </a:rPr>
              <a:t>𝑀</a:t>
            </a:r>
            <a:r>
              <a:rPr dirty="0" spc="170">
                <a:solidFill>
                  <a:srgbClr val="2D75B6"/>
                </a:solidFill>
                <a:latin typeface="STIXGeneral"/>
                <a:cs typeface="STIXGeneral"/>
              </a:rPr>
              <a:t>(</a:t>
            </a:r>
            <a:r>
              <a:rPr dirty="0" spc="110">
                <a:solidFill>
                  <a:srgbClr val="2D75B6"/>
                </a:solidFill>
                <a:latin typeface="STIXGeneral"/>
                <a:cs typeface="STIXGeneral"/>
              </a:rPr>
              <a:t>1</a:t>
            </a:r>
            <a:r>
              <a:rPr dirty="0" spc="6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pc="13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dirty="0" spc="6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pc="-250">
                <a:solidFill>
                  <a:srgbClr val="2D75B6"/>
                </a:solidFill>
                <a:latin typeface="STIXGeneral"/>
                <a:cs typeface="STIXGeneral"/>
              </a:rPr>
              <a:t>𝑁</a:t>
            </a:r>
            <a:r>
              <a:rPr dirty="0" spc="-95">
                <a:solidFill>
                  <a:srgbClr val="2D75B6"/>
                </a:solidFill>
                <a:latin typeface="STIXGeneral"/>
                <a:cs typeface="STIXGeneral"/>
              </a:rPr>
              <a:t>,</a:t>
            </a:r>
            <a:r>
              <a:rPr dirty="0" spc="-18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pc="-325">
                <a:solidFill>
                  <a:srgbClr val="2D75B6"/>
                </a:solidFill>
                <a:latin typeface="STIXGeneral"/>
                <a:cs typeface="STIXGeneral"/>
              </a:rPr>
              <a:t>𝑀</a:t>
            </a:r>
            <a:r>
              <a:rPr dirty="0" spc="11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pc="13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dirty="0" spc="5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pc="110">
                <a:solidFill>
                  <a:srgbClr val="2D75B6"/>
                </a:solidFill>
                <a:latin typeface="STIXGeneral"/>
                <a:cs typeface="STIXGeneral"/>
              </a:rPr>
              <a:t>100</a:t>
            </a:r>
            <a:r>
              <a:rPr dirty="0" spc="170">
                <a:solidFill>
                  <a:srgbClr val="2D75B6"/>
                </a:solidFill>
                <a:latin typeface="STIXGeneral"/>
                <a:cs typeface="STIXGeneral"/>
              </a:rPr>
              <a:t>)</a:t>
            </a:r>
            <a:r>
              <a:rPr dirty="0" spc="5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2D75B6"/>
                </a:solidFill>
              </a:rPr>
              <a:t>网格图 </a:t>
            </a:r>
            <a:r>
              <a:rPr dirty="0">
                <a:solidFill>
                  <a:srgbClr val="2D75B6"/>
                </a:solidFill>
              </a:rPr>
              <a:t>表示。每个网格中有水</a:t>
            </a:r>
            <a:r>
              <a:rPr dirty="0" spc="-85">
                <a:solidFill>
                  <a:srgbClr val="2D75B6"/>
                </a:solidFill>
              </a:rPr>
              <a:t>(W)</a:t>
            </a:r>
            <a:r>
              <a:rPr dirty="0" spc="-15">
                <a:solidFill>
                  <a:srgbClr val="2D75B6"/>
                </a:solidFill>
              </a:rPr>
              <a:t> </a:t>
            </a:r>
            <a:r>
              <a:rPr dirty="0">
                <a:solidFill>
                  <a:srgbClr val="2D75B6"/>
                </a:solidFill>
              </a:rPr>
              <a:t>或是旱地</a:t>
            </a:r>
            <a:r>
              <a:rPr dirty="0" spc="-105">
                <a:solidFill>
                  <a:srgbClr val="2D75B6"/>
                </a:solidFill>
              </a:rPr>
              <a:t>(.)</a:t>
            </a:r>
            <a:r>
              <a:rPr dirty="0">
                <a:solidFill>
                  <a:srgbClr val="2D75B6"/>
                </a:solidFill>
              </a:rPr>
              <a:t>。</a:t>
            </a:r>
          </a:p>
          <a:p>
            <a:pPr marL="38100" marR="5080">
              <a:lnSpc>
                <a:spcPts val="3720"/>
              </a:lnSpc>
              <a:spcBef>
                <a:spcPts val="240"/>
              </a:spcBef>
            </a:pPr>
            <a:r>
              <a:rPr dirty="0">
                <a:solidFill>
                  <a:srgbClr val="2D75B6"/>
                </a:solidFill>
              </a:rPr>
              <a:t>一个网格与周围八个网格相连，而一组相连的网格视为一个水坑。 </a:t>
            </a:r>
            <a:r>
              <a:rPr dirty="0">
                <a:solidFill>
                  <a:srgbClr val="2D75B6"/>
                </a:solidFill>
              </a:rPr>
              <a:t>给出约翰田地的示意图，确定当中有多少水坑。</a:t>
            </a:r>
          </a:p>
          <a:p>
            <a:pPr marL="25400">
              <a:lnSpc>
                <a:spcPct val="100000"/>
              </a:lnSpc>
            </a:pPr>
            <a:endParaRPr sz="2200"/>
          </a:p>
          <a:p>
            <a:pPr marL="38100">
              <a:lnSpc>
                <a:spcPct val="100000"/>
              </a:lnSpc>
              <a:spcBef>
                <a:spcPts val="1655"/>
              </a:spcBef>
            </a:pPr>
            <a:r>
              <a:rPr dirty="0"/>
              <a:t>提示：</a:t>
            </a:r>
            <a:r>
              <a:rPr dirty="0">
                <a:solidFill>
                  <a:srgbClr val="2D75B6"/>
                </a:solidFill>
              </a:rPr>
              <a:t>请尝试分别用深度优先搜索和广度优先搜索解决这个问题。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5886" y="663066"/>
            <a:ext cx="7905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作业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7461250" cy="176339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习题</a:t>
            </a:r>
            <a:r>
              <a:rPr dirty="0" sz="2100" spc="-4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80">
                <a:solidFill>
                  <a:srgbClr val="EC7C30"/>
                </a:solidFill>
                <a:latin typeface="Arial Unicode MS"/>
                <a:cs typeface="Arial Unicode MS"/>
              </a:rPr>
              <a:t>14.7</a:t>
            </a:r>
            <a:r>
              <a:rPr dirty="0" sz="2100" spc="-15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填涂颜色（洛谷</a:t>
            </a:r>
            <a:r>
              <a:rPr dirty="0" sz="2100" spc="-4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85">
                <a:solidFill>
                  <a:srgbClr val="EC7C30"/>
                </a:solidFill>
                <a:latin typeface="Arial Unicode MS"/>
                <a:cs typeface="Arial Unicode MS"/>
              </a:rPr>
              <a:t>P1162）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由数字</a:t>
            </a:r>
            <a:r>
              <a:rPr dirty="0" sz="2100" spc="-4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0</a:t>
            </a:r>
            <a:r>
              <a:rPr dirty="0" sz="2100" spc="-3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组成的方阵中，有一任意形状闭合圈，闭合圈由数字</a:t>
            </a:r>
            <a:r>
              <a:rPr dirty="0" sz="2100" spc="-4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构成，围圈时只走上下左右</a:t>
            </a:r>
            <a:r>
              <a:rPr dirty="0" sz="2100" spc="-5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4</a:t>
            </a:r>
            <a:r>
              <a:rPr dirty="0" sz="2100" spc="-5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个方向。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要求把闭合圈内的所有空间都填写成</a:t>
            </a:r>
            <a:r>
              <a:rPr dirty="0" sz="2100" spc="-5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2</a:t>
            </a:r>
            <a:r>
              <a:rPr dirty="0" sz="2100" spc="-5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21601" y="3677411"/>
          <a:ext cx="7665084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765"/>
                <a:gridCol w="249554"/>
                <a:gridCol w="250190"/>
                <a:gridCol w="250825"/>
                <a:gridCol w="250190"/>
                <a:gridCol w="2340610"/>
                <a:gridCol w="409575"/>
                <a:gridCol w="280035"/>
                <a:gridCol w="249554"/>
                <a:gridCol w="250189"/>
                <a:gridCol w="250825"/>
                <a:gridCol w="250189"/>
                <a:gridCol w="2339339"/>
              </a:tblGrid>
              <a:tr h="3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32384">
                    <a:lnL w="9525">
                      <a:solidFill>
                        <a:srgbClr val="5B9BD4"/>
                      </a:solidFill>
                      <a:prstDash val="solid"/>
                    </a:lnL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32384"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32384"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32384"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32384"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32384">
                    <a:lnR w="9525">
                      <a:solidFill>
                        <a:srgbClr val="5B9BD4"/>
                      </a:solidFill>
                      <a:prstDash val="solid"/>
                    </a:lnR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32384">
                    <a:lnL w="9525">
                      <a:solidFill>
                        <a:srgbClr val="5B9BD4"/>
                      </a:solidFill>
                      <a:prstDash val="solid"/>
                    </a:lnL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32384"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32384"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32384"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32384"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32384">
                    <a:lnR w="9525">
                      <a:solidFill>
                        <a:srgbClr val="5B9BD4"/>
                      </a:solidFill>
                      <a:prstDash val="solid"/>
                    </a:lnR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 marR="53975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algn="r" marR="53975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 marR="53975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 marR="53975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algn="r" marR="53975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R w="9525">
                      <a:solidFill>
                        <a:srgbClr val="5B9BD4"/>
                      </a:solidFill>
                      <a:prstDash val="solid"/>
                    </a:lnR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L w="9525">
                      <a:solidFill>
                        <a:srgbClr val="5B9BD4"/>
                      </a:solidFill>
                      <a:prstDash val="solid"/>
                    </a:lnL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B="0" marT="0">
                    <a:lnR w="9525">
                      <a:solidFill>
                        <a:srgbClr val="5B9BD4"/>
                      </a:solidFill>
                      <a:prstDash val="solid"/>
                    </a:lnR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12363" y="663066"/>
            <a:ext cx="23152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 b="0">
                <a:latin typeface="Arial Unicode MS"/>
                <a:cs typeface="Arial Unicode MS"/>
              </a:rPr>
              <a:t>参考阅</a:t>
            </a:r>
            <a:r>
              <a:rPr dirty="0" sz="3000" b="0">
                <a:latin typeface="Arial Unicode MS"/>
                <a:cs typeface="Arial Unicode MS"/>
              </a:rPr>
              <a:t>读材料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7569834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128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以下的内容限于课件篇幅未能详细阐述。如果学有余力，可自行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翻阅课本作为扩展学习。</a:t>
            </a:r>
            <a:endParaRPr sz="2100">
              <a:latin typeface="Arial Unicode MS"/>
              <a:cs typeface="Arial Unicode MS"/>
            </a:endParaRPr>
          </a:p>
          <a:p>
            <a:pPr marL="12700" marR="2760345">
              <a:lnSpc>
                <a:spcPts val="3720"/>
              </a:lnSpc>
              <a:spcBef>
                <a:spcPts val="320"/>
              </a:spcBef>
            </a:pPr>
            <a:r>
              <a:rPr dirty="0" sz="2100" spc="-125">
                <a:solidFill>
                  <a:srgbClr val="EC7C30"/>
                </a:solidFill>
                <a:latin typeface="Arial Unicode MS"/>
                <a:cs typeface="Arial Unicode MS"/>
              </a:rPr>
              <a:t>P97</a:t>
            </a:r>
            <a:r>
              <a:rPr dirty="0" sz="2100" spc="-125">
                <a:solidFill>
                  <a:srgbClr val="EC7C30"/>
                </a:solidFill>
                <a:latin typeface="Arial Unicode MS"/>
                <a:cs typeface="Arial Unicode MS"/>
              </a:rPr>
              <a:t> 例</a:t>
            </a:r>
            <a:r>
              <a:rPr dirty="0" sz="2100" spc="-1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100">
                <a:solidFill>
                  <a:srgbClr val="EC7C30"/>
                </a:solidFill>
                <a:latin typeface="Arial Unicode MS"/>
                <a:cs typeface="Arial Unicode MS"/>
              </a:rPr>
              <a:t>14</a:t>
            </a:r>
            <a:r>
              <a:rPr dirty="0" sz="2100" spc="-60">
                <a:solidFill>
                  <a:srgbClr val="EC7C30"/>
                </a:solidFill>
                <a:latin typeface="Arial Unicode MS"/>
                <a:cs typeface="Arial Unicode MS"/>
              </a:rPr>
              <a:t>.</a:t>
            </a:r>
            <a:r>
              <a:rPr dirty="0" sz="2100" spc="-70">
                <a:solidFill>
                  <a:srgbClr val="EC7C30"/>
                </a:solidFill>
                <a:latin typeface="Arial Unicode MS"/>
                <a:cs typeface="Arial Unicode MS"/>
              </a:rPr>
              <a:t>6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：较复杂的广度优先搜索应用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习题</a:t>
            </a:r>
            <a:r>
              <a:rPr dirty="0" sz="2100" spc="-1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85">
                <a:solidFill>
                  <a:srgbClr val="2D75B6"/>
                </a:solidFill>
                <a:latin typeface="Arial Unicode MS"/>
                <a:cs typeface="Arial Unicode MS"/>
              </a:rPr>
              <a:t>14.4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dirty="0" sz="2100" spc="-85">
                <a:solidFill>
                  <a:srgbClr val="2D75B6"/>
                </a:solidFill>
                <a:latin typeface="Arial Unicode MS"/>
                <a:cs typeface="Arial Unicode MS"/>
              </a:rPr>
              <a:t>14.8</a:t>
            </a:r>
            <a:r>
              <a:rPr dirty="0" sz="2100" spc="10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dirty="0" sz="2100" spc="-75">
                <a:solidFill>
                  <a:srgbClr val="2D75B6"/>
                </a:solidFill>
                <a:latin typeface="Arial Unicode MS"/>
                <a:cs typeface="Arial Unicode MS"/>
              </a:rPr>
              <a:t>14.9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2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另外，综合深度优先和广度优先的长处，还有：</a:t>
            </a:r>
            <a:endParaRPr sz="2100">
              <a:latin typeface="Arial Unicode MS"/>
              <a:cs typeface="Arial Unicode MS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迭代加深深搜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：行为上类似广搜，但仅需要深搜的空间；代价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是较浅的层需要被反复搜索。</a:t>
            </a:r>
            <a:endParaRPr sz="21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迭代增广广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搜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：行为上类似深搜，但如果策略合理，有几率快</a:t>
            </a:r>
            <a:endParaRPr sz="2100">
              <a:latin typeface="Arial Unicode MS"/>
              <a:cs typeface="Arial Unicode MS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速寻找到最优答案；代价是策略失效时需要更多的查找。</a:t>
            </a:r>
            <a:endParaRPr sz="21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12363" y="663066"/>
            <a:ext cx="23152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 b="0">
                <a:latin typeface="Arial Unicode MS"/>
                <a:cs typeface="Arial Unicode MS"/>
              </a:rPr>
              <a:t>回顾：</a:t>
            </a:r>
            <a:r>
              <a:rPr dirty="0" sz="3000" b="0">
                <a:latin typeface="Arial Unicode MS"/>
                <a:cs typeface="Arial Unicode MS"/>
              </a:rPr>
              <a:t>枚举法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7655559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在第</a:t>
            </a:r>
            <a:r>
              <a:rPr dirty="0" sz="2100" spc="-6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10</a:t>
            </a:r>
            <a:r>
              <a:rPr dirty="0" sz="2100" spc="-5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章中，我们学习了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枚举法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，即按照一定顺序，不重复、不 遗漏地逐个尝试。我们掌握了：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011" y="2372233"/>
            <a:ext cx="4558665" cy="144399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使用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多重循环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的经典枚举手段</a:t>
            </a:r>
            <a:endParaRPr sz="21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通过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数学</a:t>
            </a: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工具“剪</a:t>
            </a:r>
            <a:r>
              <a:rPr dirty="0" sz="2100" spc="15">
                <a:solidFill>
                  <a:srgbClr val="2D75B6"/>
                </a:solidFill>
                <a:latin typeface="Arial Unicode MS"/>
                <a:cs typeface="Arial Unicode MS"/>
              </a:rPr>
              <a:t>枝</a:t>
            </a: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”降低枚</a:t>
            </a:r>
            <a:r>
              <a:rPr dirty="0" sz="2100" spc="15">
                <a:solidFill>
                  <a:srgbClr val="2D75B6"/>
                </a:solidFill>
                <a:latin typeface="Arial Unicode MS"/>
                <a:cs typeface="Arial Unicode MS"/>
              </a:rPr>
              <a:t>举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规模</a:t>
            </a:r>
            <a:endParaRPr sz="21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基于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二进制</a:t>
            </a:r>
            <a:r>
              <a:rPr dirty="0" sz="2100" spc="15">
                <a:solidFill>
                  <a:srgbClr val="2D75B6"/>
                </a:solidFill>
                <a:latin typeface="Arial Unicode MS"/>
                <a:cs typeface="Arial Unicode MS"/>
              </a:rPr>
              <a:t>“状态压缩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”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表达子集状态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799" y="3789642"/>
            <a:ext cx="7494270" cy="208407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在更复杂的问题中，状态无法简单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用</a:t>
            </a: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单一变量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表示。</a:t>
            </a:r>
            <a:endParaRPr sz="2100">
              <a:latin typeface="Arial Unicode MS"/>
              <a:cs typeface="Arial Unicode MS"/>
            </a:endParaRPr>
          </a:p>
          <a:p>
            <a:pPr marL="12700" marR="5715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同时，当数据范围扩大时，即便问题本质上仍为子集（指数）枚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举或排列（阶乘）枚举，但很多状态是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无效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的。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搜索，是一种具有策略的枚举法。它许利用数据结构表</a:t>
            </a: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示</a:t>
            </a: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状态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，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并借此更有针对性地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剪枝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，从而求解传统枚举难以解决的问题。</a:t>
            </a:r>
            <a:endParaRPr sz="2100">
              <a:latin typeface="Arial Unicode MS"/>
              <a:cs typeface="Arial Unicode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59575" y="3209289"/>
            <a:ext cx="1285875" cy="868044"/>
            <a:chOff x="6759575" y="3209289"/>
            <a:chExt cx="1285875" cy="868044"/>
          </a:xfrm>
        </p:grpSpPr>
        <p:sp>
          <p:nvSpPr>
            <p:cNvPr id="12" name="object 12"/>
            <p:cNvSpPr/>
            <p:nvPr/>
          </p:nvSpPr>
          <p:spPr>
            <a:xfrm>
              <a:off x="6765925" y="3215639"/>
              <a:ext cx="1273175" cy="855344"/>
            </a:xfrm>
            <a:custGeom>
              <a:avLst/>
              <a:gdLst/>
              <a:ahLst/>
              <a:cxnLst/>
              <a:rect l="l" t="t" r="r" b="b"/>
              <a:pathLst>
                <a:path w="1273175" h="855345">
                  <a:moveTo>
                    <a:pt x="568198" y="672084"/>
                  </a:moveTo>
                  <a:lnTo>
                    <a:pt x="266065" y="672084"/>
                  </a:lnTo>
                  <a:lnTo>
                    <a:pt x="0" y="854837"/>
                  </a:lnTo>
                  <a:lnTo>
                    <a:pt x="568198" y="672084"/>
                  </a:lnTo>
                  <a:close/>
                </a:path>
                <a:path w="1273175" h="855345">
                  <a:moveTo>
                    <a:pt x="1161160" y="0"/>
                  </a:moveTo>
                  <a:lnTo>
                    <a:pt x="176656" y="0"/>
                  </a:lnTo>
                  <a:lnTo>
                    <a:pt x="133062" y="8804"/>
                  </a:lnTo>
                  <a:lnTo>
                    <a:pt x="97456" y="32813"/>
                  </a:lnTo>
                  <a:lnTo>
                    <a:pt x="73447" y="68419"/>
                  </a:lnTo>
                  <a:lnTo>
                    <a:pt x="64643" y="112013"/>
                  </a:lnTo>
                  <a:lnTo>
                    <a:pt x="64643" y="560070"/>
                  </a:lnTo>
                  <a:lnTo>
                    <a:pt x="73447" y="603664"/>
                  </a:lnTo>
                  <a:lnTo>
                    <a:pt x="97456" y="639270"/>
                  </a:lnTo>
                  <a:lnTo>
                    <a:pt x="133062" y="663279"/>
                  </a:lnTo>
                  <a:lnTo>
                    <a:pt x="176656" y="672084"/>
                  </a:lnTo>
                  <a:lnTo>
                    <a:pt x="1161160" y="672084"/>
                  </a:lnTo>
                  <a:lnTo>
                    <a:pt x="1204755" y="663279"/>
                  </a:lnTo>
                  <a:lnTo>
                    <a:pt x="1240361" y="639270"/>
                  </a:lnTo>
                  <a:lnTo>
                    <a:pt x="1264370" y="603664"/>
                  </a:lnTo>
                  <a:lnTo>
                    <a:pt x="1273175" y="560070"/>
                  </a:lnTo>
                  <a:lnTo>
                    <a:pt x="1273175" y="112013"/>
                  </a:lnTo>
                  <a:lnTo>
                    <a:pt x="1264370" y="68419"/>
                  </a:lnTo>
                  <a:lnTo>
                    <a:pt x="1240361" y="32813"/>
                  </a:lnTo>
                  <a:lnTo>
                    <a:pt x="1204755" y="8804"/>
                  </a:lnTo>
                  <a:lnTo>
                    <a:pt x="1161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65925" y="3215639"/>
              <a:ext cx="1273175" cy="855344"/>
            </a:xfrm>
            <a:custGeom>
              <a:avLst/>
              <a:gdLst/>
              <a:ahLst/>
              <a:cxnLst/>
              <a:rect l="l" t="t" r="r" b="b"/>
              <a:pathLst>
                <a:path w="1273175" h="855345">
                  <a:moveTo>
                    <a:pt x="64643" y="112013"/>
                  </a:moveTo>
                  <a:lnTo>
                    <a:pt x="73447" y="68419"/>
                  </a:lnTo>
                  <a:lnTo>
                    <a:pt x="97456" y="32813"/>
                  </a:lnTo>
                  <a:lnTo>
                    <a:pt x="133062" y="8804"/>
                  </a:lnTo>
                  <a:lnTo>
                    <a:pt x="176656" y="0"/>
                  </a:lnTo>
                  <a:lnTo>
                    <a:pt x="266065" y="0"/>
                  </a:lnTo>
                  <a:lnTo>
                    <a:pt x="568198" y="0"/>
                  </a:lnTo>
                  <a:lnTo>
                    <a:pt x="1161160" y="0"/>
                  </a:lnTo>
                  <a:lnTo>
                    <a:pt x="1204755" y="8804"/>
                  </a:lnTo>
                  <a:lnTo>
                    <a:pt x="1240361" y="32813"/>
                  </a:lnTo>
                  <a:lnTo>
                    <a:pt x="1264370" y="68419"/>
                  </a:lnTo>
                  <a:lnTo>
                    <a:pt x="1273175" y="112013"/>
                  </a:lnTo>
                  <a:lnTo>
                    <a:pt x="1273175" y="392049"/>
                  </a:lnTo>
                  <a:lnTo>
                    <a:pt x="1273175" y="560070"/>
                  </a:lnTo>
                  <a:lnTo>
                    <a:pt x="1264370" y="603664"/>
                  </a:lnTo>
                  <a:lnTo>
                    <a:pt x="1240361" y="639270"/>
                  </a:lnTo>
                  <a:lnTo>
                    <a:pt x="1204755" y="663279"/>
                  </a:lnTo>
                  <a:lnTo>
                    <a:pt x="1161160" y="672084"/>
                  </a:lnTo>
                  <a:lnTo>
                    <a:pt x="568198" y="672084"/>
                  </a:lnTo>
                  <a:lnTo>
                    <a:pt x="0" y="854837"/>
                  </a:lnTo>
                  <a:lnTo>
                    <a:pt x="266065" y="672084"/>
                  </a:lnTo>
                  <a:lnTo>
                    <a:pt x="176656" y="672084"/>
                  </a:lnTo>
                  <a:lnTo>
                    <a:pt x="133062" y="663279"/>
                  </a:lnTo>
                  <a:lnTo>
                    <a:pt x="97456" y="639270"/>
                  </a:lnTo>
                  <a:lnTo>
                    <a:pt x="73447" y="603664"/>
                  </a:lnTo>
                  <a:lnTo>
                    <a:pt x="64643" y="560070"/>
                  </a:lnTo>
                  <a:lnTo>
                    <a:pt x="64643" y="392049"/>
                  </a:lnTo>
                  <a:lnTo>
                    <a:pt x="64643" y="112013"/>
                  </a:lnTo>
                  <a:close/>
                </a:path>
              </a:pathLst>
            </a:custGeom>
            <a:ln w="127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943725" y="3281248"/>
            <a:ext cx="836294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2D75B6"/>
                </a:solidFill>
                <a:latin typeface="Arial Unicode MS"/>
                <a:cs typeface="Arial Unicode MS"/>
              </a:rPr>
              <a:t>例如，迷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2D75B6"/>
                </a:solidFill>
                <a:latin typeface="Arial Unicode MS"/>
                <a:cs typeface="Arial Unicode MS"/>
              </a:rPr>
              <a:t>宫坐标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144011" y="0"/>
            <a:ext cx="6000115" cy="6858000"/>
            <a:chOff x="3144011" y="0"/>
            <a:chExt cx="6000115" cy="6858000"/>
          </a:xfrm>
        </p:grpSpPr>
        <p:sp>
          <p:nvSpPr>
            <p:cNvPr id="4" name="object 4"/>
            <p:cNvSpPr/>
            <p:nvPr/>
          </p:nvSpPr>
          <p:spPr>
            <a:xfrm>
              <a:off x="3144012" y="0"/>
              <a:ext cx="4575175" cy="6858000"/>
            </a:xfrm>
            <a:custGeom>
              <a:avLst/>
              <a:gdLst/>
              <a:ahLst/>
              <a:cxnLst/>
              <a:rect l="l" t="t" r="r" b="b"/>
              <a:pathLst>
                <a:path w="4575175" h="6858000">
                  <a:moveTo>
                    <a:pt x="4575048" y="0"/>
                  </a:moveTo>
                  <a:lnTo>
                    <a:pt x="3477768" y="0"/>
                  </a:lnTo>
                  <a:lnTo>
                    <a:pt x="0" y="0"/>
                  </a:lnTo>
                  <a:lnTo>
                    <a:pt x="3477768" y="6858000"/>
                  </a:lnTo>
                  <a:lnTo>
                    <a:pt x="4575048" y="6858000"/>
                  </a:lnTo>
                  <a:lnTo>
                    <a:pt x="4575048" y="0"/>
                  </a:lnTo>
                  <a:close/>
                </a:path>
              </a:pathLst>
            </a:custGeom>
            <a:solidFill>
              <a:srgbClr val="C9DF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41292" y="0"/>
              <a:ext cx="4902835" cy="6858000"/>
            </a:xfrm>
            <a:custGeom>
              <a:avLst/>
              <a:gdLst/>
              <a:ahLst/>
              <a:cxnLst/>
              <a:rect l="l" t="t" r="r" b="b"/>
              <a:pathLst>
                <a:path w="4902834" h="6858000">
                  <a:moveTo>
                    <a:pt x="4902708" y="0"/>
                  </a:moveTo>
                  <a:lnTo>
                    <a:pt x="3477768" y="0"/>
                  </a:lnTo>
                  <a:lnTo>
                    <a:pt x="0" y="0"/>
                  </a:lnTo>
                  <a:lnTo>
                    <a:pt x="3477768" y="6858000"/>
                  </a:lnTo>
                  <a:lnTo>
                    <a:pt x="4902708" y="6858000"/>
                  </a:lnTo>
                  <a:lnTo>
                    <a:pt x="4902708" y="0"/>
                  </a:lnTo>
                  <a:close/>
                </a:path>
              </a:pathLst>
            </a:custGeom>
            <a:solidFill>
              <a:srgbClr val="D7EA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4655" y="161544"/>
              <a:ext cx="1162811" cy="49072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75817" y="3493389"/>
            <a:ext cx="5178425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50" spc="15">
                <a:solidFill>
                  <a:srgbClr val="1F4E79"/>
                </a:solidFill>
                <a:latin typeface="Arial Unicode MS"/>
                <a:cs typeface="Arial Unicode MS"/>
              </a:rPr>
              <a:t>深</a:t>
            </a:r>
            <a:r>
              <a:rPr dirty="0" sz="4050" spc="5">
                <a:solidFill>
                  <a:srgbClr val="1F4E79"/>
                </a:solidFill>
                <a:latin typeface="Arial Unicode MS"/>
                <a:cs typeface="Arial Unicode MS"/>
              </a:rPr>
              <a:t>度优先搜索与回溯法</a:t>
            </a:r>
            <a:endParaRPr sz="405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817" y="4462653"/>
            <a:ext cx="6197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888888"/>
                </a:solidFill>
                <a:latin typeface="Arial Unicode MS"/>
                <a:cs typeface="Arial Unicode MS"/>
              </a:rPr>
              <a:t>如果你走迷宫时进入了死胡同，是不是应该退回来继续走呢？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672" y="5067300"/>
            <a:ext cx="1955800" cy="368935"/>
          </a:xfrm>
          <a:prstGeom prst="rect">
            <a:avLst/>
          </a:prstGeom>
          <a:solidFill>
            <a:srgbClr val="FAE4D5"/>
          </a:solidFill>
          <a:ln w="9525">
            <a:solidFill>
              <a:srgbClr val="EC7C3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dirty="0" sz="1800" spc="-5">
                <a:solidFill>
                  <a:srgbClr val="EC7C30"/>
                </a:solidFill>
                <a:latin typeface="Arial Unicode MS"/>
                <a:cs typeface="Arial Unicode MS"/>
              </a:rPr>
              <a:t>请翻至课</a:t>
            </a:r>
            <a:r>
              <a:rPr dirty="0" sz="1800">
                <a:solidFill>
                  <a:srgbClr val="EC7C30"/>
                </a:solidFill>
                <a:latin typeface="Arial Unicode MS"/>
                <a:cs typeface="Arial Unicode MS"/>
              </a:rPr>
              <a:t>本</a:t>
            </a:r>
            <a:r>
              <a:rPr dirty="0" sz="1800" spc="-8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1800" spc="-95">
                <a:solidFill>
                  <a:srgbClr val="EC7C30"/>
                </a:solidFill>
                <a:latin typeface="Arial Unicode MS"/>
                <a:cs typeface="Arial Unicode MS"/>
              </a:rPr>
              <a:t>P186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83863" y="663066"/>
            <a:ext cx="11734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回溯法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7493634" cy="3836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267208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递归，即函数调用自身，以逐步减小问题 的规模。但在一些问题中，并不是所有的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递归路径都是有效的。</a:t>
            </a:r>
            <a:endParaRPr sz="2100">
              <a:latin typeface="Arial Unicode MS"/>
              <a:cs typeface="Arial Unicode MS"/>
            </a:endParaRPr>
          </a:p>
          <a:p>
            <a:pPr algn="just" marL="12700" marR="267208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如图所示迷宫，很可能会进入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橙</a:t>
            </a: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色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所标识 </a:t>
            </a:r>
            <a:r>
              <a:rPr dirty="0" sz="2100" spc="20">
                <a:solidFill>
                  <a:srgbClr val="2D75B6"/>
                </a:solidFill>
                <a:latin typeface="Arial Unicode MS"/>
                <a:cs typeface="Arial Unicode MS"/>
              </a:rPr>
              <a:t>的</a:t>
            </a:r>
            <a:r>
              <a:rPr dirty="0" sz="2100" spc="5">
                <a:solidFill>
                  <a:srgbClr val="2D75B6"/>
                </a:solidFill>
                <a:latin typeface="Arial Unicode MS"/>
                <a:cs typeface="Arial Unicode MS"/>
              </a:rPr>
              <a:t>“</a:t>
            </a:r>
            <a:r>
              <a:rPr dirty="0" sz="2100" spc="20">
                <a:solidFill>
                  <a:srgbClr val="2D75B6"/>
                </a:solidFill>
                <a:latin typeface="Arial Unicode MS"/>
                <a:cs typeface="Arial Unicode MS"/>
              </a:rPr>
              <a:t>死胡同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”，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只能回到之前的路径，直到 找到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绿色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的解为止。</a:t>
            </a:r>
            <a:endParaRPr sz="21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2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这种方法被称为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回溯法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回溯法往往会尝试一条尽可能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深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而完整的搜索路线，直至完全无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法继续递归时才回溯，因而需要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用</a:t>
            </a: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深度优先搜索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（</a:t>
            </a:r>
            <a:r>
              <a:rPr dirty="0" sz="2100" spc="-235">
                <a:solidFill>
                  <a:srgbClr val="EC7C30"/>
                </a:solidFill>
                <a:latin typeface="Arial Unicode MS"/>
                <a:cs typeface="Arial Unicode MS"/>
              </a:rPr>
              <a:t>DF</a:t>
            </a:r>
            <a:r>
              <a:rPr dirty="0" sz="2100" spc="-229">
                <a:solidFill>
                  <a:srgbClr val="EC7C30"/>
                </a:solidFill>
                <a:latin typeface="Arial Unicode MS"/>
                <a:cs typeface="Arial Unicode MS"/>
              </a:rPr>
              <a:t>S</a:t>
            </a:r>
            <a:r>
              <a:rPr dirty="0" sz="2100" spc="-5">
                <a:solidFill>
                  <a:srgbClr val="EC7C30"/>
                </a:solidFill>
                <a:latin typeface="Arial Unicode MS"/>
                <a:cs typeface="Arial Unicode MS"/>
              </a:rPr>
              <a:t>）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实现。</a:t>
            </a:r>
            <a:endParaRPr sz="2100">
              <a:latin typeface="Arial Unicode MS"/>
              <a:cs typeface="Arial Unicode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20638" y="1949069"/>
            <a:ext cx="2471420" cy="1901189"/>
            <a:chOff x="6120638" y="1949069"/>
            <a:chExt cx="2471420" cy="1901189"/>
          </a:xfrm>
        </p:grpSpPr>
        <p:sp>
          <p:nvSpPr>
            <p:cNvPr id="10" name="object 10"/>
            <p:cNvSpPr/>
            <p:nvPr/>
          </p:nvSpPr>
          <p:spPr>
            <a:xfrm>
              <a:off x="6126988" y="1955342"/>
              <a:ext cx="2040255" cy="1888489"/>
            </a:xfrm>
            <a:custGeom>
              <a:avLst/>
              <a:gdLst/>
              <a:ahLst/>
              <a:cxnLst/>
              <a:rect l="l" t="t" r="r" b="b"/>
              <a:pathLst>
                <a:path w="2040254" h="1888489">
                  <a:moveTo>
                    <a:pt x="2040128" y="944130"/>
                  </a:moveTo>
                  <a:lnTo>
                    <a:pt x="2040128" y="944130"/>
                  </a:lnTo>
                  <a:lnTo>
                    <a:pt x="0" y="944130"/>
                  </a:lnTo>
                  <a:lnTo>
                    <a:pt x="0" y="1416050"/>
                  </a:lnTo>
                  <a:lnTo>
                    <a:pt x="0" y="1888058"/>
                  </a:lnTo>
                  <a:lnTo>
                    <a:pt x="510032" y="1888058"/>
                  </a:lnTo>
                  <a:lnTo>
                    <a:pt x="2040128" y="1888058"/>
                  </a:lnTo>
                  <a:lnTo>
                    <a:pt x="2040128" y="1416126"/>
                  </a:lnTo>
                  <a:lnTo>
                    <a:pt x="2040128" y="944130"/>
                  </a:lnTo>
                  <a:close/>
                </a:path>
                <a:path w="2040254" h="1888489">
                  <a:moveTo>
                    <a:pt x="2040128" y="472059"/>
                  </a:moveTo>
                  <a:lnTo>
                    <a:pt x="2040128" y="472059"/>
                  </a:lnTo>
                  <a:lnTo>
                    <a:pt x="0" y="472059"/>
                  </a:lnTo>
                  <a:lnTo>
                    <a:pt x="0" y="944067"/>
                  </a:lnTo>
                  <a:lnTo>
                    <a:pt x="2040128" y="944067"/>
                  </a:lnTo>
                  <a:lnTo>
                    <a:pt x="2040128" y="472059"/>
                  </a:lnTo>
                  <a:close/>
                </a:path>
                <a:path w="2040254" h="1888489">
                  <a:moveTo>
                    <a:pt x="2040128" y="0"/>
                  </a:moveTo>
                  <a:lnTo>
                    <a:pt x="2040128" y="0"/>
                  </a:lnTo>
                  <a:lnTo>
                    <a:pt x="0" y="0"/>
                  </a:lnTo>
                  <a:lnTo>
                    <a:pt x="0" y="472008"/>
                  </a:lnTo>
                  <a:lnTo>
                    <a:pt x="2040128" y="472008"/>
                  </a:lnTo>
                  <a:lnTo>
                    <a:pt x="20401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20638" y="1949069"/>
              <a:ext cx="2052955" cy="1901189"/>
            </a:xfrm>
            <a:custGeom>
              <a:avLst/>
              <a:gdLst/>
              <a:ahLst/>
              <a:cxnLst/>
              <a:rect l="l" t="t" r="r" b="b"/>
              <a:pathLst>
                <a:path w="2052954" h="1901189">
                  <a:moveTo>
                    <a:pt x="516382" y="0"/>
                  </a:moveTo>
                  <a:lnTo>
                    <a:pt x="516382" y="478281"/>
                  </a:lnTo>
                </a:path>
                <a:path w="2052954" h="1901189">
                  <a:moveTo>
                    <a:pt x="516382" y="950340"/>
                  </a:moveTo>
                  <a:lnTo>
                    <a:pt x="516382" y="1900681"/>
                  </a:lnTo>
                </a:path>
                <a:path w="2052954" h="1901189">
                  <a:moveTo>
                    <a:pt x="1026413" y="0"/>
                  </a:moveTo>
                  <a:lnTo>
                    <a:pt x="1026413" y="478281"/>
                  </a:lnTo>
                </a:path>
                <a:path w="2052954" h="1901189">
                  <a:moveTo>
                    <a:pt x="1026413" y="943990"/>
                  </a:moveTo>
                  <a:lnTo>
                    <a:pt x="1026413" y="1422400"/>
                  </a:lnTo>
                </a:path>
                <a:path w="2052954" h="1901189">
                  <a:moveTo>
                    <a:pt x="1536445" y="478281"/>
                  </a:moveTo>
                  <a:lnTo>
                    <a:pt x="1536445" y="1900681"/>
                  </a:lnTo>
                </a:path>
                <a:path w="2052954" h="1901189">
                  <a:moveTo>
                    <a:pt x="1020063" y="950340"/>
                  </a:moveTo>
                  <a:lnTo>
                    <a:pt x="1542795" y="950340"/>
                  </a:lnTo>
                </a:path>
                <a:path w="2052954" h="1901189">
                  <a:moveTo>
                    <a:pt x="6350" y="0"/>
                  </a:moveTo>
                  <a:lnTo>
                    <a:pt x="6350" y="1900681"/>
                  </a:lnTo>
                </a:path>
                <a:path w="2052954" h="1901189">
                  <a:moveTo>
                    <a:pt x="2046478" y="0"/>
                  </a:moveTo>
                  <a:lnTo>
                    <a:pt x="2046478" y="1422400"/>
                  </a:lnTo>
                </a:path>
                <a:path w="2052954" h="1901189">
                  <a:moveTo>
                    <a:pt x="0" y="6350"/>
                  </a:moveTo>
                  <a:lnTo>
                    <a:pt x="2052828" y="6350"/>
                  </a:lnTo>
                </a:path>
                <a:path w="2052954" h="1901189">
                  <a:moveTo>
                    <a:pt x="0" y="1894331"/>
                  </a:moveTo>
                  <a:lnTo>
                    <a:pt x="2046478" y="189433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1862" y="2048002"/>
              <a:ext cx="201675" cy="1971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63462" y="2660142"/>
              <a:ext cx="0" cy="1007110"/>
            </a:xfrm>
            <a:custGeom>
              <a:avLst/>
              <a:gdLst/>
              <a:ahLst/>
              <a:cxnLst/>
              <a:rect l="l" t="t" r="r" b="b"/>
              <a:pathLst>
                <a:path w="0" h="1007110">
                  <a:moveTo>
                    <a:pt x="0" y="0"/>
                  </a:moveTo>
                  <a:lnTo>
                    <a:pt x="0" y="1007110"/>
                  </a:lnTo>
                </a:path>
              </a:pathLst>
            </a:custGeom>
            <a:ln w="28575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90766" y="2660142"/>
              <a:ext cx="527685" cy="1007110"/>
            </a:xfrm>
            <a:custGeom>
              <a:avLst/>
              <a:gdLst/>
              <a:ahLst/>
              <a:cxnLst/>
              <a:rect l="l" t="t" r="r" b="b"/>
              <a:pathLst>
                <a:path w="527684" h="1007110">
                  <a:moveTo>
                    <a:pt x="0" y="0"/>
                  </a:moveTo>
                  <a:lnTo>
                    <a:pt x="0" y="998855"/>
                  </a:lnTo>
                  <a:lnTo>
                    <a:pt x="527176" y="998855"/>
                  </a:lnTo>
                  <a:lnTo>
                    <a:pt x="527176" y="1007110"/>
                  </a:lnTo>
                </a:path>
              </a:pathLst>
            </a:custGeom>
            <a:ln w="28575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18070" y="3164586"/>
              <a:ext cx="0" cy="503555"/>
            </a:xfrm>
            <a:custGeom>
              <a:avLst/>
              <a:gdLst/>
              <a:ahLst/>
              <a:cxnLst/>
              <a:rect l="l" t="t" r="r" b="b"/>
              <a:pathLst>
                <a:path w="0" h="503554">
                  <a:moveTo>
                    <a:pt x="0" y="50355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363462" y="2148078"/>
              <a:ext cx="1536700" cy="513080"/>
            </a:xfrm>
            <a:custGeom>
              <a:avLst/>
              <a:gdLst/>
              <a:ahLst/>
              <a:cxnLst/>
              <a:rect l="l" t="t" r="r" b="b"/>
              <a:pathLst>
                <a:path w="1536700" h="513080">
                  <a:moveTo>
                    <a:pt x="0" y="512825"/>
                  </a:moveTo>
                  <a:lnTo>
                    <a:pt x="1053845" y="512825"/>
                  </a:lnTo>
                  <a:lnTo>
                    <a:pt x="1053845" y="0"/>
                  </a:lnTo>
                  <a:lnTo>
                    <a:pt x="1536191" y="0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885302" y="2148078"/>
              <a:ext cx="706755" cy="1557020"/>
            </a:xfrm>
            <a:custGeom>
              <a:avLst/>
              <a:gdLst/>
              <a:ahLst/>
              <a:cxnLst/>
              <a:rect l="l" t="t" r="r" b="b"/>
              <a:pathLst>
                <a:path w="706754" h="1557020">
                  <a:moveTo>
                    <a:pt x="623951" y="1470914"/>
                  </a:moveTo>
                  <a:lnTo>
                    <a:pt x="621801" y="1500480"/>
                  </a:lnTo>
                  <a:lnTo>
                    <a:pt x="635126" y="1500505"/>
                  </a:lnTo>
                  <a:lnTo>
                    <a:pt x="635000" y="1529080"/>
                  </a:lnTo>
                  <a:lnTo>
                    <a:pt x="619722" y="1529080"/>
                  </a:lnTo>
                  <a:lnTo>
                    <a:pt x="617727" y="1556512"/>
                  </a:lnTo>
                  <a:lnTo>
                    <a:pt x="684212" y="1529080"/>
                  </a:lnTo>
                  <a:lnTo>
                    <a:pt x="635000" y="1529080"/>
                  </a:lnTo>
                  <a:lnTo>
                    <a:pt x="684279" y="1529052"/>
                  </a:lnTo>
                  <a:lnTo>
                    <a:pt x="706374" y="1519936"/>
                  </a:lnTo>
                  <a:lnTo>
                    <a:pt x="623951" y="1470914"/>
                  </a:lnTo>
                  <a:close/>
                </a:path>
                <a:path w="706754" h="1557020">
                  <a:moveTo>
                    <a:pt x="621801" y="1500480"/>
                  </a:moveTo>
                  <a:lnTo>
                    <a:pt x="619724" y="1529052"/>
                  </a:lnTo>
                  <a:lnTo>
                    <a:pt x="635000" y="1529080"/>
                  </a:lnTo>
                  <a:lnTo>
                    <a:pt x="635126" y="1500505"/>
                  </a:lnTo>
                  <a:lnTo>
                    <a:pt x="621801" y="1500480"/>
                  </a:lnTo>
                  <a:close/>
                </a:path>
                <a:path w="706754" h="1557020">
                  <a:moveTo>
                    <a:pt x="28575" y="0"/>
                  </a:moveTo>
                  <a:lnTo>
                    <a:pt x="0" y="0"/>
                  </a:lnTo>
                  <a:lnTo>
                    <a:pt x="0" y="1527937"/>
                  </a:lnTo>
                  <a:lnTo>
                    <a:pt x="619724" y="1529052"/>
                  </a:lnTo>
                  <a:lnTo>
                    <a:pt x="620839" y="1513713"/>
                  </a:lnTo>
                  <a:lnTo>
                    <a:pt x="28575" y="1513713"/>
                  </a:lnTo>
                  <a:lnTo>
                    <a:pt x="14350" y="1499362"/>
                  </a:lnTo>
                  <a:lnTo>
                    <a:pt x="28575" y="1499362"/>
                  </a:lnTo>
                  <a:lnTo>
                    <a:pt x="28575" y="0"/>
                  </a:lnTo>
                  <a:close/>
                </a:path>
                <a:path w="706754" h="1557020">
                  <a:moveTo>
                    <a:pt x="14350" y="1499362"/>
                  </a:moveTo>
                  <a:lnTo>
                    <a:pt x="28575" y="1513713"/>
                  </a:lnTo>
                  <a:lnTo>
                    <a:pt x="28575" y="1499388"/>
                  </a:lnTo>
                  <a:lnTo>
                    <a:pt x="14350" y="1499362"/>
                  </a:lnTo>
                  <a:close/>
                </a:path>
                <a:path w="706754" h="1557020">
                  <a:moveTo>
                    <a:pt x="28575" y="1499388"/>
                  </a:moveTo>
                  <a:lnTo>
                    <a:pt x="28575" y="1513713"/>
                  </a:lnTo>
                  <a:lnTo>
                    <a:pt x="620839" y="1513713"/>
                  </a:lnTo>
                  <a:lnTo>
                    <a:pt x="621801" y="1500480"/>
                  </a:lnTo>
                  <a:lnTo>
                    <a:pt x="28575" y="1499388"/>
                  </a:lnTo>
                  <a:close/>
                </a:path>
                <a:path w="706754" h="1557020">
                  <a:moveTo>
                    <a:pt x="28575" y="1499362"/>
                  </a:moveTo>
                  <a:lnTo>
                    <a:pt x="14350" y="1499362"/>
                  </a:lnTo>
                  <a:lnTo>
                    <a:pt x="28575" y="1499388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63462" y="2239518"/>
              <a:ext cx="0" cy="420370"/>
            </a:xfrm>
            <a:custGeom>
              <a:avLst/>
              <a:gdLst/>
              <a:ahLst/>
              <a:cxnLst/>
              <a:rect l="l" t="t" r="r" b="b"/>
              <a:pathLst>
                <a:path w="0" h="420369">
                  <a:moveTo>
                    <a:pt x="0" y="42011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3363" y="663066"/>
            <a:ext cx="15557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四阶数独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5114925" cy="382079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例</a:t>
            </a:r>
            <a:r>
              <a:rPr dirty="0" sz="2100" spc="-55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80">
                <a:solidFill>
                  <a:srgbClr val="EC7C30"/>
                </a:solidFill>
                <a:latin typeface="Arial Unicode MS"/>
                <a:cs typeface="Arial Unicode MS"/>
              </a:rPr>
              <a:t>14.1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这里讨论一种简化的数独——四阶数独。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给出一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个</a:t>
            </a:r>
            <a:r>
              <a:rPr dirty="0" sz="2100" spc="-3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15">
                <a:solidFill>
                  <a:srgbClr val="2D75B6"/>
                </a:solidFill>
                <a:latin typeface="Arial Unicode MS"/>
                <a:cs typeface="Arial Unicode MS"/>
              </a:rPr>
              <a:t>4×4</a:t>
            </a:r>
            <a:r>
              <a:rPr dirty="0" sz="2100" spc="-1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的格子，每个格子只能填写</a:t>
            </a:r>
            <a:r>
              <a:rPr dirty="0" sz="2100" spc="-5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到</a:t>
            </a:r>
            <a:r>
              <a:rPr dirty="0" sz="2100" spc="-6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4</a:t>
            </a:r>
            <a:r>
              <a:rPr dirty="0" sz="2100" spc="-5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之间的整数，要求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每行、每列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和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四等分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更小的正方形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部分都刚好由</a:t>
            </a:r>
            <a:r>
              <a:rPr dirty="0" sz="2100" spc="-4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dirty="0" sz="2100" spc="-2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到</a:t>
            </a:r>
            <a:r>
              <a:rPr dirty="0" sz="2100" spc="-4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-65">
                <a:solidFill>
                  <a:srgbClr val="2D75B6"/>
                </a:solidFill>
                <a:latin typeface="Arial Unicode MS"/>
                <a:cs typeface="Arial Unicode MS"/>
              </a:rPr>
              <a:t>4</a:t>
            </a:r>
            <a:r>
              <a:rPr dirty="0" sz="2100" spc="-2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组成。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右图是一个合法的四阶数独的例子。</a:t>
            </a:r>
            <a:endParaRPr sz="21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200">
              <a:latin typeface="Arial Unicode MS"/>
              <a:cs typeface="Arial Unicode MS"/>
            </a:endParaRPr>
          </a:p>
          <a:p>
            <a:pPr marL="12700" marR="26670">
              <a:lnSpc>
                <a:spcPct val="100000"/>
              </a:lnSpc>
              <a:spcBef>
                <a:spcPts val="197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给出空白的方格，请问一共有多少种合法的 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填写方法？</a:t>
            </a:r>
            <a:endParaRPr sz="2100">
              <a:latin typeface="Arial Unicode MS"/>
              <a:cs typeface="Arial Unicode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2596" y="2165604"/>
            <a:ext cx="2025396" cy="20436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19600" y="5333"/>
            <a:ext cx="4724400" cy="4725670"/>
          </a:xfrm>
          <a:custGeom>
            <a:avLst/>
            <a:gdLst/>
            <a:ahLst/>
            <a:cxnLst/>
            <a:rect l="l" t="t" r="r" b="b"/>
            <a:pathLst>
              <a:path w="4724400" h="4725670">
                <a:moveTo>
                  <a:pt x="4724400" y="0"/>
                </a:moveTo>
                <a:lnTo>
                  <a:pt x="0" y="0"/>
                </a:lnTo>
                <a:lnTo>
                  <a:pt x="241" y="48264"/>
                </a:lnTo>
                <a:lnTo>
                  <a:pt x="963" y="96413"/>
                </a:lnTo>
                <a:lnTo>
                  <a:pt x="2165" y="144445"/>
                </a:lnTo>
                <a:lnTo>
                  <a:pt x="3843" y="192356"/>
                </a:lnTo>
                <a:lnTo>
                  <a:pt x="5995" y="240146"/>
                </a:lnTo>
                <a:lnTo>
                  <a:pt x="8620" y="287812"/>
                </a:lnTo>
                <a:lnTo>
                  <a:pt x="11714" y="335350"/>
                </a:lnTo>
                <a:lnTo>
                  <a:pt x="15275" y="382760"/>
                </a:lnTo>
                <a:lnTo>
                  <a:pt x="19302" y="430039"/>
                </a:lnTo>
                <a:lnTo>
                  <a:pt x="23792" y="477184"/>
                </a:lnTo>
                <a:lnTo>
                  <a:pt x="28742" y="524193"/>
                </a:lnTo>
                <a:lnTo>
                  <a:pt x="34150" y="571064"/>
                </a:lnTo>
                <a:lnTo>
                  <a:pt x="40015" y="617795"/>
                </a:lnTo>
                <a:lnTo>
                  <a:pt x="46333" y="664383"/>
                </a:lnTo>
                <a:lnTo>
                  <a:pt x="53103" y="710827"/>
                </a:lnTo>
                <a:lnTo>
                  <a:pt x="60322" y="757123"/>
                </a:lnTo>
                <a:lnTo>
                  <a:pt x="67988" y="803269"/>
                </a:lnTo>
                <a:lnTo>
                  <a:pt x="76098" y="849264"/>
                </a:lnTo>
                <a:lnTo>
                  <a:pt x="84651" y="895104"/>
                </a:lnTo>
                <a:lnTo>
                  <a:pt x="93643" y="940788"/>
                </a:lnTo>
                <a:lnTo>
                  <a:pt x="103074" y="986314"/>
                </a:lnTo>
                <a:lnTo>
                  <a:pt x="112940" y="1031678"/>
                </a:lnTo>
                <a:lnTo>
                  <a:pt x="123239" y="1076880"/>
                </a:lnTo>
                <a:lnTo>
                  <a:pt x="133969" y="1121915"/>
                </a:lnTo>
                <a:lnTo>
                  <a:pt x="145127" y="1166783"/>
                </a:lnTo>
                <a:lnTo>
                  <a:pt x="156712" y="1211481"/>
                </a:lnTo>
                <a:lnTo>
                  <a:pt x="168721" y="1256007"/>
                </a:lnTo>
                <a:lnTo>
                  <a:pt x="181151" y="1300357"/>
                </a:lnTo>
                <a:lnTo>
                  <a:pt x="194001" y="1344531"/>
                </a:lnTo>
                <a:lnTo>
                  <a:pt x="207268" y="1388525"/>
                </a:lnTo>
                <a:lnTo>
                  <a:pt x="220950" y="1432338"/>
                </a:lnTo>
                <a:lnTo>
                  <a:pt x="235045" y="1475967"/>
                </a:lnTo>
                <a:lnTo>
                  <a:pt x="249550" y="1519410"/>
                </a:lnTo>
                <a:lnTo>
                  <a:pt x="264462" y="1562665"/>
                </a:lnTo>
                <a:lnTo>
                  <a:pt x="279781" y="1605729"/>
                </a:lnTo>
                <a:lnTo>
                  <a:pt x="295503" y="1648600"/>
                </a:lnTo>
                <a:lnTo>
                  <a:pt x="311626" y="1691275"/>
                </a:lnTo>
                <a:lnTo>
                  <a:pt x="328148" y="1733753"/>
                </a:lnTo>
                <a:lnTo>
                  <a:pt x="345066" y="1776031"/>
                </a:lnTo>
                <a:lnTo>
                  <a:pt x="362379" y="1818107"/>
                </a:lnTo>
                <a:lnTo>
                  <a:pt x="380084" y="1859979"/>
                </a:lnTo>
                <a:lnTo>
                  <a:pt x="398179" y="1901644"/>
                </a:lnTo>
                <a:lnTo>
                  <a:pt x="416660" y="1943099"/>
                </a:lnTo>
                <a:lnTo>
                  <a:pt x="435528" y="1984344"/>
                </a:lnTo>
                <a:lnTo>
                  <a:pt x="454777" y="2025375"/>
                </a:lnTo>
                <a:lnTo>
                  <a:pt x="474408" y="2066190"/>
                </a:lnTo>
                <a:lnTo>
                  <a:pt x="494417" y="2106787"/>
                </a:lnTo>
                <a:lnTo>
                  <a:pt x="514801" y="2147163"/>
                </a:lnTo>
                <a:lnTo>
                  <a:pt x="535560" y="2187317"/>
                </a:lnTo>
                <a:lnTo>
                  <a:pt x="556690" y="2227246"/>
                </a:lnTo>
                <a:lnTo>
                  <a:pt x="578189" y="2266947"/>
                </a:lnTo>
                <a:lnTo>
                  <a:pt x="600054" y="2306419"/>
                </a:lnTo>
                <a:lnTo>
                  <a:pt x="622285" y="2345659"/>
                </a:lnTo>
                <a:lnTo>
                  <a:pt x="644877" y="2384664"/>
                </a:lnTo>
                <a:lnTo>
                  <a:pt x="667830" y="2423434"/>
                </a:lnTo>
                <a:lnTo>
                  <a:pt x="691140" y="2461964"/>
                </a:lnTo>
                <a:lnTo>
                  <a:pt x="714806" y="2500254"/>
                </a:lnTo>
                <a:lnTo>
                  <a:pt x="738825" y="2538300"/>
                </a:lnTo>
                <a:lnTo>
                  <a:pt x="763194" y="2576100"/>
                </a:lnTo>
                <a:lnTo>
                  <a:pt x="787912" y="2613653"/>
                </a:lnTo>
                <a:lnTo>
                  <a:pt x="812977" y="2650955"/>
                </a:lnTo>
                <a:lnTo>
                  <a:pt x="838385" y="2688005"/>
                </a:lnTo>
                <a:lnTo>
                  <a:pt x="864135" y="2724801"/>
                </a:lnTo>
                <a:lnTo>
                  <a:pt x="890225" y="2761339"/>
                </a:lnTo>
                <a:lnTo>
                  <a:pt x="916651" y="2797617"/>
                </a:lnTo>
                <a:lnTo>
                  <a:pt x="943413" y="2833635"/>
                </a:lnTo>
                <a:lnTo>
                  <a:pt x="970507" y="2869388"/>
                </a:lnTo>
                <a:lnTo>
                  <a:pt x="997931" y="2904875"/>
                </a:lnTo>
                <a:lnTo>
                  <a:pt x="1025683" y="2940093"/>
                </a:lnTo>
                <a:lnTo>
                  <a:pt x="1053761" y="2975041"/>
                </a:lnTo>
                <a:lnTo>
                  <a:pt x="1082162" y="3009716"/>
                </a:lnTo>
                <a:lnTo>
                  <a:pt x="1110885" y="3044115"/>
                </a:lnTo>
                <a:lnTo>
                  <a:pt x="1139926" y="3078237"/>
                </a:lnTo>
                <a:lnTo>
                  <a:pt x="1169284" y="3112079"/>
                </a:lnTo>
                <a:lnTo>
                  <a:pt x="1198955" y="3145638"/>
                </a:lnTo>
                <a:lnTo>
                  <a:pt x="1228939" y="3178913"/>
                </a:lnTo>
                <a:lnTo>
                  <a:pt x="1259233" y="3211902"/>
                </a:lnTo>
                <a:lnTo>
                  <a:pt x="1289834" y="3244601"/>
                </a:lnTo>
                <a:lnTo>
                  <a:pt x="1320740" y="3277009"/>
                </a:lnTo>
                <a:lnTo>
                  <a:pt x="1351949" y="3309123"/>
                </a:lnTo>
                <a:lnTo>
                  <a:pt x="1383458" y="3340941"/>
                </a:lnTo>
                <a:lnTo>
                  <a:pt x="1415266" y="3372461"/>
                </a:lnTo>
                <a:lnTo>
                  <a:pt x="1447369" y="3403680"/>
                </a:lnTo>
                <a:lnTo>
                  <a:pt x="1479766" y="3434597"/>
                </a:lnTo>
                <a:lnTo>
                  <a:pt x="1512455" y="3465208"/>
                </a:lnTo>
                <a:lnTo>
                  <a:pt x="1545433" y="3495513"/>
                </a:lnTo>
                <a:lnTo>
                  <a:pt x="1578697" y="3525507"/>
                </a:lnTo>
                <a:lnTo>
                  <a:pt x="1612246" y="3555189"/>
                </a:lnTo>
                <a:lnTo>
                  <a:pt x="1646077" y="3584558"/>
                </a:lnTo>
                <a:lnTo>
                  <a:pt x="1680189" y="3613609"/>
                </a:lnTo>
                <a:lnTo>
                  <a:pt x="1714577" y="3642342"/>
                </a:lnTo>
                <a:lnTo>
                  <a:pt x="1749242" y="3670754"/>
                </a:lnTo>
                <a:lnTo>
                  <a:pt x="1784179" y="3698842"/>
                </a:lnTo>
                <a:lnTo>
                  <a:pt x="1819387" y="3726605"/>
                </a:lnTo>
                <a:lnTo>
                  <a:pt x="1854863" y="3754040"/>
                </a:lnTo>
                <a:lnTo>
                  <a:pt x="1890606" y="3781144"/>
                </a:lnTo>
                <a:lnTo>
                  <a:pt x="1926613" y="3807916"/>
                </a:lnTo>
                <a:lnTo>
                  <a:pt x="1962881" y="3834353"/>
                </a:lnTo>
                <a:lnTo>
                  <a:pt x="1999409" y="3860453"/>
                </a:lnTo>
                <a:lnTo>
                  <a:pt x="2036194" y="3886214"/>
                </a:lnTo>
                <a:lnTo>
                  <a:pt x="2073233" y="3911632"/>
                </a:lnTo>
                <a:lnTo>
                  <a:pt x="2110525" y="3936707"/>
                </a:lnTo>
                <a:lnTo>
                  <a:pt x="2148068" y="3961436"/>
                </a:lnTo>
                <a:lnTo>
                  <a:pt x="2185858" y="3985816"/>
                </a:lnTo>
                <a:lnTo>
                  <a:pt x="2223894" y="4009845"/>
                </a:lnTo>
                <a:lnTo>
                  <a:pt x="2262173" y="4033521"/>
                </a:lnTo>
                <a:lnTo>
                  <a:pt x="2300693" y="4056841"/>
                </a:lnTo>
                <a:lnTo>
                  <a:pt x="2339452" y="4079804"/>
                </a:lnTo>
                <a:lnTo>
                  <a:pt x="2378448" y="4102407"/>
                </a:lnTo>
                <a:lnTo>
                  <a:pt x="2417678" y="4124647"/>
                </a:lnTo>
                <a:lnTo>
                  <a:pt x="2457139" y="4146523"/>
                </a:lnTo>
                <a:lnTo>
                  <a:pt x="2496831" y="4168032"/>
                </a:lnTo>
                <a:lnTo>
                  <a:pt x="2536749" y="4189172"/>
                </a:lnTo>
                <a:lnTo>
                  <a:pt x="2576893" y="4209940"/>
                </a:lnTo>
                <a:lnTo>
                  <a:pt x="2617259" y="4230335"/>
                </a:lnTo>
                <a:lnTo>
                  <a:pt x="2657846" y="4250354"/>
                </a:lnTo>
                <a:lnTo>
                  <a:pt x="2698652" y="4269994"/>
                </a:lnTo>
                <a:lnTo>
                  <a:pt x="2739673" y="4289254"/>
                </a:lnTo>
                <a:lnTo>
                  <a:pt x="2780907" y="4308131"/>
                </a:lnTo>
                <a:lnTo>
                  <a:pt x="2822353" y="4326623"/>
                </a:lnTo>
                <a:lnTo>
                  <a:pt x="2864008" y="4344727"/>
                </a:lnTo>
                <a:lnTo>
                  <a:pt x="2905870" y="4362441"/>
                </a:lnTo>
                <a:lnTo>
                  <a:pt x="2947937" y="4379764"/>
                </a:lnTo>
                <a:lnTo>
                  <a:pt x="2990205" y="4396692"/>
                </a:lnTo>
                <a:lnTo>
                  <a:pt x="3032673" y="4413223"/>
                </a:lnTo>
                <a:lnTo>
                  <a:pt x="3075340" y="4429356"/>
                </a:lnTo>
                <a:lnTo>
                  <a:pt x="3118201" y="4445087"/>
                </a:lnTo>
                <a:lnTo>
                  <a:pt x="3161255" y="4460415"/>
                </a:lnTo>
                <a:lnTo>
                  <a:pt x="3204500" y="4475338"/>
                </a:lnTo>
                <a:lnTo>
                  <a:pt x="3247934" y="4489852"/>
                </a:lnTo>
                <a:lnTo>
                  <a:pt x="3291554" y="4503956"/>
                </a:lnTo>
                <a:lnTo>
                  <a:pt x="3335358" y="4517647"/>
                </a:lnTo>
                <a:lnTo>
                  <a:pt x="3379343" y="4530923"/>
                </a:lnTo>
                <a:lnTo>
                  <a:pt x="3423507" y="4543782"/>
                </a:lnTo>
                <a:lnTo>
                  <a:pt x="3467849" y="4556222"/>
                </a:lnTo>
                <a:lnTo>
                  <a:pt x="3512366" y="4568239"/>
                </a:lnTo>
                <a:lnTo>
                  <a:pt x="3557054" y="4579833"/>
                </a:lnTo>
                <a:lnTo>
                  <a:pt x="3601913" y="4591000"/>
                </a:lnTo>
                <a:lnTo>
                  <a:pt x="3646940" y="4601739"/>
                </a:lnTo>
                <a:lnTo>
                  <a:pt x="3692133" y="4612047"/>
                </a:lnTo>
                <a:lnTo>
                  <a:pt x="3737489" y="4621921"/>
                </a:lnTo>
                <a:lnTo>
                  <a:pt x="3783006" y="4631360"/>
                </a:lnTo>
                <a:lnTo>
                  <a:pt x="3828681" y="4640362"/>
                </a:lnTo>
                <a:lnTo>
                  <a:pt x="3874513" y="4648923"/>
                </a:lnTo>
                <a:lnTo>
                  <a:pt x="3920500" y="4657042"/>
                </a:lnTo>
                <a:lnTo>
                  <a:pt x="3966638" y="4664716"/>
                </a:lnTo>
                <a:lnTo>
                  <a:pt x="4012925" y="4671943"/>
                </a:lnTo>
                <a:lnTo>
                  <a:pt x="4059361" y="4678721"/>
                </a:lnTo>
                <a:lnTo>
                  <a:pt x="4105941" y="4685047"/>
                </a:lnTo>
                <a:lnTo>
                  <a:pt x="4152663" y="4690920"/>
                </a:lnTo>
                <a:lnTo>
                  <a:pt x="4199527" y="4696336"/>
                </a:lnTo>
                <a:lnTo>
                  <a:pt x="4246528" y="4701295"/>
                </a:lnTo>
                <a:lnTo>
                  <a:pt x="4293665" y="4705792"/>
                </a:lnTo>
                <a:lnTo>
                  <a:pt x="4340936" y="4709827"/>
                </a:lnTo>
                <a:lnTo>
                  <a:pt x="4388338" y="4713396"/>
                </a:lnTo>
                <a:lnTo>
                  <a:pt x="4435869" y="4716498"/>
                </a:lnTo>
                <a:lnTo>
                  <a:pt x="4483527" y="4719129"/>
                </a:lnTo>
                <a:lnTo>
                  <a:pt x="4531310" y="4721289"/>
                </a:lnTo>
                <a:lnTo>
                  <a:pt x="4579214" y="4722975"/>
                </a:lnTo>
                <a:lnTo>
                  <a:pt x="4627238" y="4724183"/>
                </a:lnTo>
                <a:lnTo>
                  <a:pt x="4675380" y="4724913"/>
                </a:lnTo>
                <a:lnTo>
                  <a:pt x="4723638" y="4725162"/>
                </a:lnTo>
                <a:lnTo>
                  <a:pt x="4724400" y="0"/>
                </a:lnTo>
                <a:close/>
              </a:path>
            </a:pathLst>
          </a:custGeom>
          <a:solidFill>
            <a:srgbClr val="D7E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 h="0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656" y="161544"/>
            <a:ext cx="1162811" cy="490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3363" y="663066"/>
            <a:ext cx="15557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Arial Unicode MS"/>
                <a:cs typeface="Arial Unicode MS"/>
              </a:rPr>
              <a:t>四阶数独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9100" y="3595623"/>
            <a:ext cx="446405" cy="247015"/>
          </a:xfrm>
          <a:custGeom>
            <a:avLst/>
            <a:gdLst/>
            <a:ahLst/>
            <a:cxnLst/>
            <a:rect l="l" t="t" r="r" b="b"/>
            <a:pathLst>
              <a:path w="446404" h="247014">
                <a:moveTo>
                  <a:pt x="367538" y="0"/>
                </a:moveTo>
                <a:lnTo>
                  <a:pt x="364109" y="10033"/>
                </a:lnTo>
                <a:lnTo>
                  <a:pt x="378368" y="16269"/>
                </a:lnTo>
                <a:lnTo>
                  <a:pt x="390651" y="24876"/>
                </a:lnTo>
                <a:lnTo>
                  <a:pt x="415601" y="64650"/>
                </a:lnTo>
                <a:lnTo>
                  <a:pt x="423799" y="122300"/>
                </a:lnTo>
                <a:lnTo>
                  <a:pt x="422892" y="144085"/>
                </a:lnTo>
                <a:lnTo>
                  <a:pt x="415601" y="181701"/>
                </a:lnTo>
                <a:lnTo>
                  <a:pt x="390699" y="222154"/>
                </a:lnTo>
                <a:lnTo>
                  <a:pt x="364489" y="237108"/>
                </a:lnTo>
                <a:lnTo>
                  <a:pt x="367538" y="247014"/>
                </a:lnTo>
                <a:lnTo>
                  <a:pt x="414793" y="219082"/>
                </a:lnTo>
                <a:lnTo>
                  <a:pt x="434939" y="186507"/>
                </a:lnTo>
                <a:lnTo>
                  <a:pt x="445123" y="146311"/>
                </a:lnTo>
                <a:lnTo>
                  <a:pt x="446404" y="123570"/>
                </a:lnTo>
                <a:lnTo>
                  <a:pt x="445121" y="100974"/>
                </a:lnTo>
                <a:lnTo>
                  <a:pt x="434885" y="60831"/>
                </a:lnTo>
                <a:lnTo>
                  <a:pt x="414668" y="28164"/>
                </a:lnTo>
                <a:lnTo>
                  <a:pt x="385470" y="6498"/>
                </a:lnTo>
                <a:lnTo>
                  <a:pt x="367538" y="0"/>
                </a:lnTo>
                <a:close/>
              </a:path>
              <a:path w="446404" h="247014">
                <a:moveTo>
                  <a:pt x="78866" y="0"/>
                </a:moveTo>
                <a:lnTo>
                  <a:pt x="31736" y="28164"/>
                </a:lnTo>
                <a:lnTo>
                  <a:pt x="11519" y="60831"/>
                </a:lnTo>
                <a:lnTo>
                  <a:pt x="1283" y="100974"/>
                </a:lnTo>
                <a:lnTo>
                  <a:pt x="0" y="123570"/>
                </a:lnTo>
                <a:lnTo>
                  <a:pt x="1281" y="146311"/>
                </a:lnTo>
                <a:lnTo>
                  <a:pt x="11465" y="186507"/>
                </a:lnTo>
                <a:lnTo>
                  <a:pt x="31611" y="219082"/>
                </a:lnTo>
                <a:lnTo>
                  <a:pt x="78866" y="247014"/>
                </a:lnTo>
                <a:lnTo>
                  <a:pt x="81914" y="237108"/>
                </a:lnTo>
                <a:lnTo>
                  <a:pt x="67839" y="230846"/>
                </a:lnTo>
                <a:lnTo>
                  <a:pt x="55705" y="222154"/>
                </a:lnTo>
                <a:lnTo>
                  <a:pt x="30803" y="181701"/>
                </a:lnTo>
                <a:lnTo>
                  <a:pt x="23512" y="144085"/>
                </a:lnTo>
                <a:lnTo>
                  <a:pt x="22605" y="122300"/>
                </a:lnTo>
                <a:lnTo>
                  <a:pt x="23512" y="101226"/>
                </a:lnTo>
                <a:lnTo>
                  <a:pt x="37211" y="49149"/>
                </a:lnTo>
                <a:lnTo>
                  <a:pt x="68054" y="16269"/>
                </a:lnTo>
                <a:lnTo>
                  <a:pt x="82296" y="10033"/>
                </a:lnTo>
                <a:lnTo>
                  <a:pt x="78866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8599" y="1779778"/>
            <a:ext cx="7498715" cy="39706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解法</a:t>
            </a:r>
            <a:r>
              <a:rPr dirty="0" sz="2100" spc="-1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dirty="0" sz="2100" spc="-70">
                <a:solidFill>
                  <a:srgbClr val="EC7C30"/>
                </a:solidFill>
                <a:latin typeface="Arial Unicode MS"/>
                <a:cs typeface="Arial Unicode MS"/>
              </a:rPr>
              <a:t>0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：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使用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暴力枚</a:t>
            </a:r>
            <a:r>
              <a:rPr dirty="0" sz="2100" spc="-10">
                <a:solidFill>
                  <a:srgbClr val="EC7C30"/>
                </a:solidFill>
                <a:latin typeface="Arial Unicode MS"/>
                <a:cs typeface="Arial Unicode MS"/>
              </a:rPr>
              <a:t>举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法。复杂度</a:t>
            </a:r>
            <a:r>
              <a:rPr dirty="0" sz="2100" spc="-105">
                <a:solidFill>
                  <a:srgbClr val="2D75B6"/>
                </a:solidFill>
                <a:latin typeface="STIXGeneral"/>
                <a:cs typeface="STIXGeneral"/>
              </a:rPr>
              <a:t>𝑂</a:t>
            </a:r>
            <a:r>
              <a:rPr dirty="0" sz="2100" spc="170">
                <a:solidFill>
                  <a:srgbClr val="2D75B6"/>
                </a:solidFill>
                <a:latin typeface="STIXGeneral"/>
                <a:cs typeface="STIXGeneral"/>
              </a:rPr>
              <a:t>(</a:t>
            </a:r>
            <a:r>
              <a:rPr dirty="0" sz="2100" spc="350">
                <a:solidFill>
                  <a:srgbClr val="2D75B6"/>
                </a:solidFill>
                <a:latin typeface="STIXGeneral"/>
                <a:cs typeface="STIXGeneral"/>
              </a:rPr>
              <a:t>𝑛</a:t>
            </a:r>
            <a:r>
              <a:rPr dirty="0" baseline="27777" sz="2250" spc="787">
                <a:solidFill>
                  <a:srgbClr val="2D75B6"/>
                </a:solidFill>
                <a:latin typeface="STIXGeneral"/>
                <a:cs typeface="STIXGeneral"/>
              </a:rPr>
              <a:t>𝑛</a:t>
            </a:r>
            <a:r>
              <a:rPr dirty="0" baseline="60000" sz="1875" spc="179">
                <a:solidFill>
                  <a:srgbClr val="2D75B6"/>
                </a:solidFill>
                <a:latin typeface="STIXGeneral"/>
                <a:cs typeface="STIXGeneral"/>
              </a:rPr>
              <a:t>2</a:t>
            </a:r>
            <a:r>
              <a:rPr dirty="0" baseline="60000" sz="1875" spc="-247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2100" spc="170">
                <a:solidFill>
                  <a:srgbClr val="2D75B6"/>
                </a:solidFill>
                <a:latin typeface="STIXGeneral"/>
                <a:cs typeface="STIXGeneral"/>
              </a:rPr>
              <a:t>)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Arial Unicode MS"/>
              <a:cs typeface="Arial Unicode MS"/>
            </a:endParaRPr>
          </a:p>
          <a:p>
            <a:pPr marL="88900">
              <a:lnSpc>
                <a:spcPct val="100000"/>
              </a:lnSpc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一共有</a:t>
            </a:r>
            <a:r>
              <a:rPr dirty="0" sz="2100" spc="-70">
                <a:solidFill>
                  <a:srgbClr val="2D75B6"/>
                </a:solidFill>
                <a:latin typeface="Arial Unicode MS"/>
                <a:cs typeface="Arial Unicode MS"/>
              </a:rPr>
              <a:t>4</a:t>
            </a:r>
            <a:r>
              <a:rPr dirty="0" sz="2100" spc="175">
                <a:solidFill>
                  <a:srgbClr val="2D75B6"/>
                </a:solidFill>
                <a:latin typeface="Arial Unicode MS"/>
                <a:cs typeface="Arial Unicode MS"/>
              </a:rPr>
              <a:t>×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4=1</a:t>
            </a:r>
            <a:r>
              <a:rPr dirty="0" sz="2100" spc="-15">
                <a:solidFill>
                  <a:srgbClr val="2D75B6"/>
                </a:solidFill>
                <a:latin typeface="Arial Unicode MS"/>
                <a:cs typeface="Arial Unicode MS"/>
              </a:rPr>
              <a:t>6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个空格。使用</a:t>
            </a:r>
            <a:r>
              <a:rPr dirty="0" sz="2100" spc="-70">
                <a:solidFill>
                  <a:srgbClr val="2D75B6"/>
                </a:solidFill>
                <a:latin typeface="Arial Unicode MS"/>
                <a:cs typeface="Arial Unicode MS"/>
              </a:rPr>
              <a:t>16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层循环。</a:t>
            </a:r>
            <a:endParaRPr sz="2100">
              <a:latin typeface="Arial Unicode MS"/>
              <a:cs typeface="Arial Unicode MS"/>
            </a:endParaRPr>
          </a:p>
          <a:p>
            <a:pPr marL="88900">
              <a:lnSpc>
                <a:spcPts val="2135"/>
              </a:lnSpc>
              <a:spcBef>
                <a:spcPts val="1225"/>
              </a:spcBef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每个空格可填入</a:t>
            </a:r>
            <a:r>
              <a:rPr dirty="0" sz="2100" spc="15">
                <a:solidFill>
                  <a:srgbClr val="2D75B6"/>
                </a:solidFill>
                <a:latin typeface="Arial Unicode MS"/>
                <a:cs typeface="Arial Unicode MS"/>
              </a:rPr>
              <a:t>1~4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共</a:t>
            </a:r>
            <a:r>
              <a:rPr dirty="0" sz="2100" spc="-70">
                <a:solidFill>
                  <a:srgbClr val="2D75B6"/>
                </a:solidFill>
                <a:latin typeface="Arial Unicode MS"/>
                <a:cs typeface="Arial Unicode MS"/>
              </a:rPr>
              <a:t>4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个选项。总情况数</a:t>
            </a:r>
            <a:r>
              <a:rPr dirty="0" sz="2100" spc="-135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dirty="0" sz="2100" spc="135">
                <a:solidFill>
                  <a:srgbClr val="EC7C30"/>
                </a:solidFill>
                <a:latin typeface="STIXGeneral"/>
                <a:cs typeface="STIXGeneral"/>
              </a:rPr>
              <a:t>4</a:t>
            </a:r>
            <a:r>
              <a:rPr dirty="0" baseline="27777" sz="2250" spc="202">
                <a:solidFill>
                  <a:srgbClr val="EC7C30"/>
                </a:solidFill>
                <a:latin typeface="STIXGeneral"/>
                <a:cs typeface="STIXGeneral"/>
              </a:rPr>
              <a:t>16</a:t>
            </a:r>
            <a:r>
              <a:rPr dirty="0" sz="2100" spc="135">
                <a:solidFill>
                  <a:srgbClr val="EC7C30"/>
                </a:solidFill>
                <a:latin typeface="STIXGeneral"/>
                <a:cs typeface="STIXGeneral"/>
              </a:rPr>
              <a:t>=</a:t>
            </a:r>
            <a:r>
              <a:rPr dirty="0" sz="2100" spc="40">
                <a:solidFill>
                  <a:srgbClr val="EC7C30"/>
                </a:solidFill>
                <a:latin typeface="STIXGeneral"/>
                <a:cs typeface="STIXGeneral"/>
              </a:rPr>
              <a:t> </a:t>
            </a:r>
            <a:r>
              <a:rPr dirty="0" sz="2100" spc="105">
                <a:solidFill>
                  <a:srgbClr val="EC7C30"/>
                </a:solidFill>
                <a:latin typeface="STIXGeneral"/>
                <a:cs typeface="STIXGeneral"/>
              </a:rPr>
              <a:t>4294967296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 algn="ctr" marL="374650">
              <a:lnSpc>
                <a:spcPts val="2135"/>
              </a:lnSpc>
              <a:tabLst>
                <a:tab pos="1212850" algn="l"/>
              </a:tabLst>
            </a:pPr>
            <a:r>
              <a:rPr dirty="0" baseline="-19841" sz="3150" spc="165">
                <a:solidFill>
                  <a:srgbClr val="2D75B6"/>
                </a:solidFill>
                <a:latin typeface="STIXGeneral"/>
                <a:cs typeface="STIXGeneral"/>
              </a:rPr>
              <a:t>4</a:t>
            </a:r>
            <a:r>
              <a:rPr dirty="0" sz="1500" spc="110">
                <a:solidFill>
                  <a:srgbClr val="2D75B6"/>
                </a:solidFill>
                <a:latin typeface="STIXGeneral"/>
                <a:cs typeface="STIXGeneral"/>
              </a:rPr>
              <a:t>16</a:t>
            </a:r>
            <a:r>
              <a:rPr dirty="0" sz="1500" spc="29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baseline="-19841" sz="3150" spc="195">
                <a:solidFill>
                  <a:srgbClr val="2D75B6"/>
                </a:solidFill>
                <a:latin typeface="STIXGeneral"/>
                <a:cs typeface="STIXGeneral"/>
              </a:rPr>
              <a:t>=	</a:t>
            </a:r>
            <a:r>
              <a:rPr dirty="0" baseline="-19841" sz="3150" spc="187">
                <a:solidFill>
                  <a:srgbClr val="2D75B6"/>
                </a:solidFill>
                <a:latin typeface="STIXGeneral"/>
                <a:cs typeface="STIXGeneral"/>
              </a:rPr>
              <a:t>2</a:t>
            </a:r>
            <a:r>
              <a:rPr dirty="0" sz="1500" spc="125">
                <a:solidFill>
                  <a:srgbClr val="2D75B6"/>
                </a:solidFill>
                <a:latin typeface="STIXGeneral"/>
                <a:cs typeface="STIXGeneral"/>
              </a:rPr>
              <a:t>2</a:t>
            </a:r>
            <a:r>
              <a:rPr dirty="0" sz="1500" spc="505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sz="1500" spc="135">
                <a:solidFill>
                  <a:srgbClr val="2D75B6"/>
                </a:solidFill>
                <a:latin typeface="STIXGeneral"/>
                <a:cs typeface="STIXGeneral"/>
              </a:rPr>
              <a:t>16</a:t>
            </a:r>
            <a:r>
              <a:rPr dirty="0" sz="1500" spc="26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baseline="-19841" sz="3150" spc="195">
                <a:solidFill>
                  <a:srgbClr val="2D75B6"/>
                </a:solidFill>
                <a:latin typeface="STIXGeneral"/>
                <a:cs typeface="STIXGeneral"/>
              </a:rPr>
              <a:t>=</a:t>
            </a:r>
            <a:r>
              <a:rPr dirty="0" baseline="-19841" sz="3150" spc="67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 baseline="-19841" sz="3150" spc="187">
                <a:solidFill>
                  <a:srgbClr val="2D75B6"/>
                </a:solidFill>
                <a:latin typeface="STIXGeneral"/>
                <a:cs typeface="STIXGeneral"/>
              </a:rPr>
              <a:t>2</a:t>
            </a:r>
            <a:r>
              <a:rPr dirty="0" sz="1500" spc="125">
                <a:solidFill>
                  <a:srgbClr val="2D75B6"/>
                </a:solidFill>
                <a:latin typeface="STIXGeneral"/>
                <a:cs typeface="STIXGeneral"/>
              </a:rPr>
              <a:t>32</a:t>
            </a:r>
            <a:endParaRPr sz="1500">
              <a:latin typeface="STIXGeneral"/>
              <a:cs typeface="STIXGeneral"/>
            </a:endParaRPr>
          </a:p>
          <a:p>
            <a:pPr marL="88900">
              <a:lnSpc>
                <a:spcPct val="100000"/>
              </a:lnSpc>
              <a:spcBef>
                <a:spcPts val="1945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即比</a:t>
            </a:r>
            <a:r>
              <a:rPr dirty="0" sz="2100" spc="-70">
                <a:solidFill>
                  <a:srgbClr val="2D75B6"/>
                </a:solidFill>
                <a:latin typeface="Arial Unicode MS"/>
                <a:cs typeface="Arial Unicode MS"/>
              </a:rPr>
              <a:t>32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位无符号整数的最大值</a:t>
            </a:r>
            <a:r>
              <a:rPr dirty="0" sz="2100" spc="-55">
                <a:solidFill>
                  <a:srgbClr val="2D75B6"/>
                </a:solidFill>
                <a:latin typeface="Arial Unicode MS"/>
                <a:cs typeface="Arial Unicode MS"/>
              </a:rPr>
              <a:t>max_unsigned_int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恰好</a:t>
            </a: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多</a:t>
            </a:r>
            <a:r>
              <a:rPr dirty="0" sz="2100" spc="-70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Arial Unicode MS"/>
              <a:cs typeface="Arial Unicode MS"/>
            </a:endParaRPr>
          </a:p>
          <a:p>
            <a:pPr marL="88900">
              <a:lnSpc>
                <a:spcPct val="100000"/>
              </a:lnSpc>
            </a:pP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目前计算机一秒约可以处理</a:t>
            </a:r>
            <a:r>
              <a:rPr dirty="0" sz="2100" spc="110">
                <a:solidFill>
                  <a:srgbClr val="2D75B6"/>
                </a:solidFill>
                <a:latin typeface="STIXGeneral"/>
                <a:cs typeface="STIXGeneral"/>
              </a:rPr>
              <a:t>10</a:t>
            </a:r>
            <a:r>
              <a:rPr dirty="0" baseline="27777" sz="2250" spc="322">
                <a:solidFill>
                  <a:srgbClr val="2D75B6"/>
                </a:solidFill>
                <a:latin typeface="STIXGeneral"/>
                <a:cs typeface="STIXGeneral"/>
              </a:rPr>
              <a:t>7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（一千万）</a:t>
            </a:r>
            <a:r>
              <a:rPr dirty="0" sz="2100" spc="-10">
                <a:solidFill>
                  <a:srgbClr val="2D75B6"/>
                </a:solidFill>
                <a:latin typeface="Arial Unicode MS"/>
                <a:cs typeface="Arial Unicode MS"/>
              </a:rPr>
              <a:t>次</a:t>
            </a:r>
            <a:r>
              <a:rPr dirty="0" sz="2100">
                <a:solidFill>
                  <a:srgbClr val="EC7C30"/>
                </a:solidFill>
                <a:latin typeface="Arial Unicode MS"/>
                <a:cs typeface="Arial Unicode MS"/>
              </a:rPr>
              <a:t>有效计算</a:t>
            </a:r>
            <a:r>
              <a:rPr dirty="0" sz="210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 marL="88900">
              <a:lnSpc>
                <a:spcPct val="100000"/>
              </a:lnSpc>
              <a:spcBef>
                <a:spcPts val="1185"/>
              </a:spcBef>
            </a:pPr>
            <a:r>
              <a:rPr dirty="0" sz="2100" spc="-5">
                <a:solidFill>
                  <a:srgbClr val="2D75B6"/>
                </a:solidFill>
                <a:latin typeface="Arial Unicode MS"/>
                <a:cs typeface="Arial Unicode MS"/>
              </a:rPr>
              <a:t>总之肯定是不行了。</a:t>
            </a:r>
            <a:endParaRPr sz="21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洛谷学术组</dc:creator>
  <dc:title>第14章 搜索</dc:title>
  <dcterms:created xsi:type="dcterms:W3CDTF">2022-07-13T14:24:47Z</dcterms:created>
  <dcterms:modified xsi:type="dcterms:W3CDTF">2022-07-13T14:24:47Z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2021-05-07T00:00:00Z</vt:filetime>
  </property>
  <property fmtid="{D5CDD505-2E9C-101B-9397-08002B2CF9AE}" pid="3" name="Creator">
    <vt:lpwstr>Microsoft® PowerPoint® 适用于 Microsoft 365</vt:lpwstr>
  </property>
  <property fmtid="{D5CDD505-2E9C-101B-9397-08002B2CF9AE}" pid="4" name="LastSaved">
    <vt:filetime>2022-07-13T00:00:00Z</vt:filetime>
  </property>
</Properties>
</file>