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1" r:id="rId15"/>
    <p:sldId id="262" r:id="rId16"/>
    <p:sldId id="272" r:id="rId17"/>
    <p:sldId id="273" r:id="rId18"/>
    <p:sldId id="274" r:id="rId19"/>
    <p:sldId id="275" r:id="rId20"/>
    <p:sldId id="276" r:id="rId21"/>
    <p:sldId id="277" r:id="rId22"/>
    <p:sldId id="278" r:id="rId23"/>
    <p:sldId id="279" r:id="rId24"/>
    <p:sldId id="281"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9" r:id="rId47"/>
    <p:sldId id="310" r:id="rId48"/>
    <p:sldId id="305" r:id="rId49"/>
    <p:sldId id="306" r:id="rId50"/>
    <p:sldId id="303" r:id="rId51"/>
    <p:sldId id="302" r:id="rId52"/>
    <p:sldId id="304" r:id="rId53"/>
    <p:sldId id="307" r:id="rId54"/>
    <p:sldId id="308"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EF7288A-F44C-4F91-AE88-677312CD7BAC}">
          <p14:sldIdLst>
            <p14:sldId id="256"/>
          </p14:sldIdLst>
        </p14:section>
        <p14:section name="并查集" id="{38967CB1-2829-4D70-8228-59418D8635C9}">
          <p14:sldIdLst>
            <p14:sldId id="257"/>
            <p14:sldId id="258"/>
            <p14:sldId id="259"/>
            <p14:sldId id="260"/>
            <p14:sldId id="261"/>
            <p14:sldId id="263"/>
            <p14:sldId id="264"/>
            <p14:sldId id="265"/>
            <p14:sldId id="266"/>
            <p14:sldId id="267"/>
            <p14:sldId id="268"/>
            <p14:sldId id="269"/>
            <p14:sldId id="271"/>
            <p14:sldId id="262"/>
            <p14:sldId id="272"/>
            <p14:sldId id="273"/>
            <p14:sldId id="274"/>
            <p14:sldId id="275"/>
            <p14:sldId id="276"/>
            <p14:sldId id="277"/>
            <p14:sldId id="278"/>
            <p14:sldId id="279"/>
          </p14:sldIdLst>
        </p14:section>
        <p14:section name="二分图" id="{05AA4247-30F9-4D78-85F1-14484B65DB0B}">
          <p14:sldIdLst>
            <p14:sldId id="281"/>
            <p14:sldId id="280"/>
            <p14:sldId id="282"/>
            <p14:sldId id="283"/>
            <p14:sldId id="284"/>
            <p14:sldId id="285"/>
            <p14:sldId id="286"/>
            <p14:sldId id="287"/>
          </p14:sldIdLst>
        </p14:section>
        <p14:section name="单源次短路" id="{66DA50A0-432D-4B6A-B266-7B2F488F712B}">
          <p14:sldIdLst>
            <p14:sldId id="288"/>
          </p14:sldIdLst>
        </p14:section>
        <p14:section name="欧拉路" id="{FD1C361E-6A2C-4AD3-B4D8-216DEEED3FA7}">
          <p14:sldIdLst>
            <p14:sldId id="289"/>
            <p14:sldId id="290"/>
            <p14:sldId id="291"/>
            <p14:sldId id="292"/>
            <p14:sldId id="293"/>
            <p14:sldId id="294"/>
            <p14:sldId id="295"/>
            <p14:sldId id="296"/>
          </p14:sldIdLst>
        </p14:section>
        <p14:section name="强连通分量" id="{33856E27-F1CE-4A38-8956-021B8B3D4A67}">
          <p14:sldIdLst>
            <p14:sldId id="297"/>
            <p14:sldId id="298"/>
            <p14:sldId id="299"/>
            <p14:sldId id="300"/>
            <p14:sldId id="301"/>
            <p14:sldId id="309"/>
            <p14:sldId id="310"/>
            <p14:sldId id="305"/>
            <p14:sldId id="306"/>
          </p14:sldIdLst>
        </p14:section>
        <p14:section name="综合题目" id="{67FABFF8-8082-4C9B-8B90-D7EA8EDB041B}">
          <p14:sldIdLst>
            <p14:sldId id="303"/>
            <p14:sldId id="302"/>
            <p14:sldId id="304"/>
            <p14:sldId id="307"/>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AB17BC-B444-4EE4-8341-9A81C41C37CF}" type="datetimeFigureOut">
              <a:rPr lang="zh-CN" altLang="en-US" smtClean="0"/>
              <a:t>2022/7/18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AA28F-9138-4730-91DC-A0F6AB0A73C3}" type="slidenum">
              <a:rPr lang="zh-CN" altLang="en-US" smtClean="0"/>
              <a:t>‹#›</a:t>
            </a:fld>
            <a:endParaRPr lang="zh-CN" altLang="en-US"/>
          </a:p>
        </p:txBody>
      </p:sp>
    </p:spTree>
    <p:extLst>
      <p:ext uri="{BB962C8B-B14F-4D97-AF65-F5344CB8AC3E}">
        <p14:creationId xmlns:p14="http://schemas.microsoft.com/office/powerpoint/2010/main" val="223422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9AA28F-9138-4730-91DC-A0F6AB0A73C3}" type="slidenum">
              <a:rPr lang="zh-CN" altLang="en-US" smtClean="0"/>
              <a:t>4</a:t>
            </a:fld>
            <a:endParaRPr lang="zh-CN" altLang="en-US"/>
          </a:p>
        </p:txBody>
      </p:sp>
    </p:spTree>
    <p:extLst>
      <p:ext uri="{BB962C8B-B14F-4D97-AF65-F5344CB8AC3E}">
        <p14:creationId xmlns:p14="http://schemas.microsoft.com/office/powerpoint/2010/main" val="2152078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9AA28F-9138-4730-91DC-A0F6AB0A73C3}" type="slidenum">
              <a:rPr lang="zh-CN" altLang="en-US" smtClean="0"/>
              <a:t>9</a:t>
            </a:fld>
            <a:endParaRPr lang="zh-CN" altLang="en-US"/>
          </a:p>
        </p:txBody>
      </p:sp>
    </p:spTree>
    <p:extLst>
      <p:ext uri="{BB962C8B-B14F-4D97-AF65-F5344CB8AC3E}">
        <p14:creationId xmlns:p14="http://schemas.microsoft.com/office/powerpoint/2010/main" val="3794293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9AA28F-9138-4730-91DC-A0F6AB0A73C3}" type="slidenum">
              <a:rPr lang="zh-CN" altLang="en-US" smtClean="0"/>
              <a:t>11</a:t>
            </a:fld>
            <a:endParaRPr lang="zh-CN" altLang="en-US"/>
          </a:p>
        </p:txBody>
      </p:sp>
    </p:spTree>
    <p:extLst>
      <p:ext uri="{BB962C8B-B14F-4D97-AF65-F5344CB8AC3E}">
        <p14:creationId xmlns:p14="http://schemas.microsoft.com/office/powerpoint/2010/main" val="20912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9AA28F-9138-4730-91DC-A0F6AB0A73C3}" type="slidenum">
              <a:rPr lang="zh-CN" altLang="en-US" smtClean="0"/>
              <a:t>35</a:t>
            </a:fld>
            <a:endParaRPr lang="zh-CN" altLang="en-US"/>
          </a:p>
        </p:txBody>
      </p:sp>
    </p:spTree>
    <p:extLst>
      <p:ext uri="{BB962C8B-B14F-4D97-AF65-F5344CB8AC3E}">
        <p14:creationId xmlns:p14="http://schemas.microsoft.com/office/powerpoint/2010/main" val="3837011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9AA28F-9138-4730-91DC-A0F6AB0A73C3}" type="slidenum">
              <a:rPr lang="zh-CN" altLang="en-US" smtClean="0"/>
              <a:t>43</a:t>
            </a:fld>
            <a:endParaRPr lang="zh-CN" altLang="en-US"/>
          </a:p>
        </p:txBody>
      </p:sp>
    </p:spTree>
    <p:extLst>
      <p:ext uri="{BB962C8B-B14F-4D97-AF65-F5344CB8AC3E}">
        <p14:creationId xmlns:p14="http://schemas.microsoft.com/office/powerpoint/2010/main" val="2330802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20C73BD-0A59-4DAA-95C0-A3AD8DEC7330}" type="datetimeFigureOut">
              <a:rPr lang="zh-CN" altLang="en-US" smtClean="0"/>
              <a:t>2022/7/18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B44F16-5551-4811-A05F-0BBE4C535B2D}" type="slidenum">
              <a:rPr lang="zh-CN" altLang="en-US" smtClean="0"/>
              <a:t>‹#›</a:t>
            </a:fld>
            <a:endParaRPr lang="zh-CN" altLang="en-US"/>
          </a:p>
        </p:txBody>
      </p:sp>
    </p:spTree>
    <p:extLst>
      <p:ext uri="{BB962C8B-B14F-4D97-AF65-F5344CB8AC3E}">
        <p14:creationId xmlns:p14="http://schemas.microsoft.com/office/powerpoint/2010/main" val="903445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0C73BD-0A59-4DAA-95C0-A3AD8DEC7330}" type="datetimeFigureOut">
              <a:rPr lang="zh-CN" altLang="en-US" smtClean="0"/>
              <a:t>2022/7/18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B44F16-5551-4811-A05F-0BBE4C535B2D}" type="slidenum">
              <a:rPr lang="zh-CN" altLang="en-US" smtClean="0"/>
              <a:t>‹#›</a:t>
            </a:fld>
            <a:endParaRPr lang="zh-CN" altLang="en-US"/>
          </a:p>
        </p:txBody>
      </p:sp>
    </p:spTree>
    <p:extLst>
      <p:ext uri="{BB962C8B-B14F-4D97-AF65-F5344CB8AC3E}">
        <p14:creationId xmlns:p14="http://schemas.microsoft.com/office/powerpoint/2010/main" val="327785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0C73BD-0A59-4DAA-95C0-A3AD8DEC7330}" type="datetimeFigureOut">
              <a:rPr lang="zh-CN" altLang="en-US" smtClean="0"/>
              <a:t>2022/7/18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B44F16-5551-4811-A05F-0BBE4C535B2D}" type="slidenum">
              <a:rPr lang="zh-CN" altLang="en-US" smtClean="0"/>
              <a:t>‹#›</a:t>
            </a:fld>
            <a:endParaRPr lang="zh-CN" altLang="en-US"/>
          </a:p>
        </p:txBody>
      </p:sp>
    </p:spTree>
    <p:extLst>
      <p:ext uri="{BB962C8B-B14F-4D97-AF65-F5344CB8AC3E}">
        <p14:creationId xmlns:p14="http://schemas.microsoft.com/office/powerpoint/2010/main" val="103354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20C73BD-0A59-4DAA-95C0-A3AD8DEC7330}" type="datetimeFigureOut">
              <a:rPr lang="zh-CN" altLang="en-US" smtClean="0"/>
              <a:t>2022/7/18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B44F16-5551-4811-A05F-0BBE4C535B2D}" type="slidenum">
              <a:rPr lang="zh-CN" altLang="en-US" smtClean="0"/>
              <a:t>‹#›</a:t>
            </a:fld>
            <a:endParaRPr lang="zh-CN" altLang="en-US"/>
          </a:p>
        </p:txBody>
      </p:sp>
    </p:spTree>
    <p:extLst>
      <p:ext uri="{BB962C8B-B14F-4D97-AF65-F5344CB8AC3E}">
        <p14:creationId xmlns:p14="http://schemas.microsoft.com/office/powerpoint/2010/main" val="326072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20C73BD-0A59-4DAA-95C0-A3AD8DEC7330}" type="datetimeFigureOut">
              <a:rPr lang="zh-CN" altLang="en-US" smtClean="0"/>
              <a:t>2022/7/18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B44F16-5551-4811-A05F-0BBE4C535B2D}" type="slidenum">
              <a:rPr lang="zh-CN" altLang="en-US" smtClean="0"/>
              <a:t>‹#›</a:t>
            </a:fld>
            <a:endParaRPr lang="zh-CN" altLang="en-US"/>
          </a:p>
        </p:txBody>
      </p:sp>
    </p:spTree>
    <p:extLst>
      <p:ext uri="{BB962C8B-B14F-4D97-AF65-F5344CB8AC3E}">
        <p14:creationId xmlns:p14="http://schemas.microsoft.com/office/powerpoint/2010/main" val="318365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20C73BD-0A59-4DAA-95C0-A3AD8DEC7330}" type="datetimeFigureOut">
              <a:rPr lang="zh-CN" altLang="en-US" smtClean="0"/>
              <a:t>2022/7/18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B44F16-5551-4811-A05F-0BBE4C535B2D}" type="slidenum">
              <a:rPr lang="zh-CN" altLang="en-US" smtClean="0"/>
              <a:t>‹#›</a:t>
            </a:fld>
            <a:endParaRPr lang="zh-CN" altLang="en-US"/>
          </a:p>
        </p:txBody>
      </p:sp>
    </p:spTree>
    <p:extLst>
      <p:ext uri="{BB962C8B-B14F-4D97-AF65-F5344CB8AC3E}">
        <p14:creationId xmlns:p14="http://schemas.microsoft.com/office/powerpoint/2010/main" val="383132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20C73BD-0A59-4DAA-95C0-A3AD8DEC7330}" type="datetimeFigureOut">
              <a:rPr lang="zh-CN" altLang="en-US" smtClean="0"/>
              <a:t>2022/7/18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B44F16-5551-4811-A05F-0BBE4C535B2D}" type="slidenum">
              <a:rPr lang="zh-CN" altLang="en-US" smtClean="0"/>
              <a:t>‹#›</a:t>
            </a:fld>
            <a:endParaRPr lang="zh-CN" altLang="en-US"/>
          </a:p>
        </p:txBody>
      </p:sp>
    </p:spTree>
    <p:extLst>
      <p:ext uri="{BB962C8B-B14F-4D97-AF65-F5344CB8AC3E}">
        <p14:creationId xmlns:p14="http://schemas.microsoft.com/office/powerpoint/2010/main" val="135343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20C73BD-0A59-4DAA-95C0-A3AD8DEC7330}" type="datetimeFigureOut">
              <a:rPr lang="zh-CN" altLang="en-US" smtClean="0"/>
              <a:t>2022/7/18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B44F16-5551-4811-A05F-0BBE4C535B2D}" type="slidenum">
              <a:rPr lang="zh-CN" altLang="en-US" smtClean="0"/>
              <a:t>‹#›</a:t>
            </a:fld>
            <a:endParaRPr lang="zh-CN" altLang="en-US"/>
          </a:p>
        </p:txBody>
      </p:sp>
    </p:spTree>
    <p:extLst>
      <p:ext uri="{BB962C8B-B14F-4D97-AF65-F5344CB8AC3E}">
        <p14:creationId xmlns:p14="http://schemas.microsoft.com/office/powerpoint/2010/main" val="368369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0C73BD-0A59-4DAA-95C0-A3AD8DEC7330}" type="datetimeFigureOut">
              <a:rPr lang="zh-CN" altLang="en-US" smtClean="0"/>
              <a:t>2022/7/18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B44F16-5551-4811-A05F-0BBE4C535B2D}" type="slidenum">
              <a:rPr lang="zh-CN" altLang="en-US" smtClean="0"/>
              <a:t>‹#›</a:t>
            </a:fld>
            <a:endParaRPr lang="zh-CN" altLang="en-US"/>
          </a:p>
        </p:txBody>
      </p:sp>
    </p:spTree>
    <p:extLst>
      <p:ext uri="{BB962C8B-B14F-4D97-AF65-F5344CB8AC3E}">
        <p14:creationId xmlns:p14="http://schemas.microsoft.com/office/powerpoint/2010/main" val="2740512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20C73BD-0A59-4DAA-95C0-A3AD8DEC7330}" type="datetimeFigureOut">
              <a:rPr lang="zh-CN" altLang="en-US" smtClean="0"/>
              <a:t>2022/7/18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B44F16-5551-4811-A05F-0BBE4C535B2D}" type="slidenum">
              <a:rPr lang="zh-CN" altLang="en-US" smtClean="0"/>
              <a:t>‹#›</a:t>
            </a:fld>
            <a:endParaRPr lang="zh-CN" altLang="en-US"/>
          </a:p>
        </p:txBody>
      </p:sp>
    </p:spTree>
    <p:extLst>
      <p:ext uri="{BB962C8B-B14F-4D97-AF65-F5344CB8AC3E}">
        <p14:creationId xmlns:p14="http://schemas.microsoft.com/office/powerpoint/2010/main" val="612310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20C73BD-0A59-4DAA-95C0-A3AD8DEC7330}" type="datetimeFigureOut">
              <a:rPr lang="zh-CN" altLang="en-US" smtClean="0"/>
              <a:t>2022/7/18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B44F16-5551-4811-A05F-0BBE4C535B2D}" type="slidenum">
              <a:rPr lang="zh-CN" altLang="en-US" smtClean="0"/>
              <a:t>‹#›</a:t>
            </a:fld>
            <a:endParaRPr lang="zh-CN" altLang="en-US"/>
          </a:p>
        </p:txBody>
      </p:sp>
    </p:spTree>
    <p:extLst>
      <p:ext uri="{BB962C8B-B14F-4D97-AF65-F5344CB8AC3E}">
        <p14:creationId xmlns:p14="http://schemas.microsoft.com/office/powerpoint/2010/main" val="1477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C73BD-0A59-4DAA-95C0-A3AD8DEC7330}" type="datetimeFigureOut">
              <a:rPr lang="zh-CN" altLang="en-US" smtClean="0"/>
              <a:t>2022/7/18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44F16-5551-4811-A05F-0BBE4C535B2D}" type="slidenum">
              <a:rPr lang="zh-CN" altLang="en-US" smtClean="0"/>
              <a:t>‹#›</a:t>
            </a:fld>
            <a:endParaRPr lang="zh-CN" altLang="en-US"/>
          </a:p>
        </p:txBody>
      </p:sp>
    </p:spTree>
    <p:extLst>
      <p:ext uri="{BB962C8B-B14F-4D97-AF65-F5344CB8AC3E}">
        <p14:creationId xmlns:p14="http://schemas.microsoft.com/office/powerpoint/2010/main" val="438443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图论</a:t>
            </a:r>
            <a:r>
              <a:rPr lang="en-US" altLang="zh-CN" dirty="0" smtClean="0"/>
              <a:t>2</a:t>
            </a:r>
            <a:endParaRPr lang="zh-CN" altLang="en-US" dirty="0"/>
          </a:p>
        </p:txBody>
      </p:sp>
      <p:sp>
        <p:nvSpPr>
          <p:cNvPr id="3" name="副标题 2"/>
          <p:cNvSpPr>
            <a:spLocks noGrp="1"/>
          </p:cNvSpPr>
          <p:nvPr>
            <p:ph type="subTitle" idx="1"/>
          </p:nvPr>
        </p:nvSpPr>
        <p:spPr/>
        <p:txBody>
          <a:bodyPr/>
          <a:lstStyle/>
          <a:p>
            <a:r>
              <a:rPr lang="en-US" altLang="zh-CN" dirty="0" smtClean="0"/>
              <a:t>2022.7 </a:t>
            </a:r>
            <a:r>
              <a:rPr lang="zh-CN" altLang="en-US" dirty="0" smtClean="0"/>
              <a:t>宋学伟</a:t>
            </a:r>
            <a:endParaRPr lang="zh-CN" altLang="en-US" dirty="0"/>
          </a:p>
        </p:txBody>
      </p:sp>
    </p:spTree>
    <p:extLst>
      <p:ext uri="{BB962C8B-B14F-4D97-AF65-F5344CB8AC3E}">
        <p14:creationId xmlns:p14="http://schemas.microsoft.com/office/powerpoint/2010/main" val="2731453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t>删去点不太好考虑，我们倒过来，先删去所有点，然后倒序加点，</a:t>
            </a:r>
            <a:endParaRPr lang="en-US" altLang="zh-CN" dirty="0" smtClean="0"/>
          </a:p>
          <a:p>
            <a:pPr marL="0" indent="0">
              <a:buNone/>
            </a:pPr>
            <a:r>
              <a:rPr lang="zh-CN" altLang="en-US" dirty="0" smtClean="0"/>
              <a:t>加入点时加入对应的边即可。</a:t>
            </a:r>
            <a:endParaRPr lang="en-US" altLang="zh-CN" dirty="0"/>
          </a:p>
        </p:txBody>
      </p:sp>
    </p:spTree>
    <p:extLst>
      <p:ext uri="{BB962C8B-B14F-4D97-AF65-F5344CB8AC3E}">
        <p14:creationId xmlns:p14="http://schemas.microsoft.com/office/powerpoint/2010/main" val="1447513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[NOI2002] </a:t>
            </a:r>
            <a:r>
              <a:rPr lang="zh-CN" altLang="en-US" b="1" dirty="0"/>
              <a:t>银河英雄</a:t>
            </a:r>
            <a:r>
              <a:rPr lang="zh-CN" altLang="en-US" b="1" dirty="0" smtClean="0"/>
              <a:t>传说</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有</a:t>
                </a:r>
                <a:r>
                  <a:rPr lang="en-US" altLang="zh-CN" dirty="0" smtClean="0"/>
                  <a:t>30000</a:t>
                </a:r>
                <a:r>
                  <a:rPr lang="zh-CN" altLang="en-US" dirty="0" smtClean="0"/>
                  <a:t>战舰</a:t>
                </a:r>
                <a:r>
                  <a:rPr lang="en-US" altLang="zh-CN" dirty="0" smtClean="0"/>
                  <a:t>30000</a:t>
                </a:r>
                <a:r>
                  <a:rPr lang="zh-CN" altLang="en-US" dirty="0" smtClean="0"/>
                  <a:t>列，初始编号为</a:t>
                </a:r>
                <a:r>
                  <a:rPr lang="en-US" altLang="zh-CN" dirty="0"/>
                  <a:t>x</a:t>
                </a:r>
                <a:r>
                  <a:rPr lang="zh-CN" altLang="en-US" dirty="0" smtClean="0"/>
                  <a:t>的战舰在第</a:t>
                </a:r>
                <a:r>
                  <a:rPr lang="en-US" altLang="zh-CN" dirty="0" smtClean="0"/>
                  <a:t>x</a:t>
                </a:r>
                <a:r>
                  <a:rPr lang="zh-CN" altLang="en-US" dirty="0" smtClean="0"/>
                  <a:t>行，需要支持如下两个操作：</a:t>
                </a:r>
                <a:endParaRPr lang="en-US" altLang="zh-CN" dirty="0" smtClean="0"/>
              </a:p>
              <a:p>
                <a:r>
                  <a:rPr lang="zh-CN" altLang="en-US" dirty="0" smtClean="0"/>
                  <a:t>合并：</a:t>
                </a:r>
                <a:r>
                  <a:rPr lang="en-US" altLang="zh-CN" dirty="0"/>
                  <a:t>M </a:t>
                </a:r>
                <a:r>
                  <a:rPr lang="en-US" altLang="zh-CN" dirty="0" err="1"/>
                  <a:t>i</a:t>
                </a:r>
                <a:r>
                  <a:rPr lang="en-US" altLang="zh-CN" dirty="0"/>
                  <a:t> j</a:t>
                </a:r>
                <a:r>
                  <a:rPr lang="zh-CN" altLang="en-US" dirty="0"/>
                  <a:t>，含义为第 </a:t>
                </a:r>
                <a:r>
                  <a:rPr lang="en-US" altLang="zh-CN" dirty="0" err="1" smtClean="0"/>
                  <a:t>i</a:t>
                </a:r>
                <a:r>
                  <a:rPr lang="en-US" altLang="zh-CN" dirty="0" smtClean="0"/>
                  <a:t> </a:t>
                </a:r>
                <a:r>
                  <a:rPr lang="zh-CN" altLang="en-US" dirty="0"/>
                  <a:t>号战舰所在的整个战舰队列，作为一个整体（头在前尾在后）接至第 </a:t>
                </a:r>
                <a:r>
                  <a:rPr lang="en-US" altLang="zh-CN" dirty="0" smtClean="0"/>
                  <a:t>j </a:t>
                </a:r>
                <a:r>
                  <a:rPr lang="zh-CN" altLang="en-US" dirty="0"/>
                  <a:t>号战舰所在的战舰队列的尾部。显然战舰队列是由处于同一列的一个或多个战舰组成的。合并指令的执行结果会使队列增大</a:t>
                </a:r>
                <a:r>
                  <a:rPr lang="zh-CN" altLang="en-US" dirty="0" smtClean="0"/>
                  <a:t>。</a:t>
                </a:r>
                <a:endParaRPr lang="en-US" altLang="zh-CN" dirty="0" smtClean="0"/>
              </a:p>
              <a:p>
                <a:r>
                  <a:rPr lang="zh-CN" altLang="en-US" dirty="0" smtClean="0"/>
                  <a:t>查询：</a:t>
                </a:r>
                <a:r>
                  <a:rPr lang="en-US" altLang="zh-CN" dirty="0" smtClean="0"/>
                  <a:t>C </a:t>
                </a:r>
                <a:r>
                  <a:rPr lang="en-US" altLang="zh-CN" dirty="0" err="1" smtClean="0"/>
                  <a:t>i</a:t>
                </a:r>
                <a:r>
                  <a:rPr lang="en-US" altLang="zh-CN" dirty="0" smtClean="0"/>
                  <a:t> j , </a:t>
                </a:r>
                <a:r>
                  <a:rPr lang="zh-CN" altLang="en-US" dirty="0" smtClean="0"/>
                  <a:t>含义为查询</a:t>
                </a:r>
                <a:r>
                  <a:rPr lang="en-US" altLang="zh-CN" dirty="0" err="1" smtClean="0"/>
                  <a:t>i</a:t>
                </a:r>
                <a:r>
                  <a:rPr lang="zh-CN" altLang="en-US" dirty="0" smtClean="0"/>
                  <a:t>号战舰和</a:t>
                </a:r>
                <a:r>
                  <a:rPr lang="en-US" altLang="zh-CN" dirty="0" smtClean="0"/>
                  <a:t>j</a:t>
                </a:r>
                <a:r>
                  <a:rPr lang="zh-CN" altLang="en-US" dirty="0" smtClean="0"/>
                  <a:t>号战舰是否在同一列中，如果是回答两战舰中间战舰数目。</a:t>
                </a:r>
                <a:endParaRPr lang="en-US" altLang="zh-CN" dirty="0" smtClean="0"/>
              </a:p>
              <a:p>
                <a:r>
                  <a:rPr lang="zh-CN" altLang="en-US" dirty="0" smtClean="0"/>
                  <a:t>操作数</a:t>
                </a:r>
                <a14:m>
                  <m:oMath xmlns:m="http://schemas.openxmlformats.org/officeDocument/2006/math">
                    <m:r>
                      <a:rPr lang="en-US" altLang="zh-CN" b="0" i="1" smtClean="0">
                        <a:latin typeface="Cambria Math" panose="02040503050406030204" pitchFamily="18" charset="0"/>
                      </a:rPr>
                      <m:t>≤5×</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043" t="-2521"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150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边带权的并查集：在并查集每个点上维护和父亲之间的一些信息，路径压缩时修改路径上点的相应信息。</a:t>
            </a:r>
            <a:endParaRPr lang="en-US" altLang="zh-CN" dirty="0" smtClean="0"/>
          </a:p>
          <a:p>
            <a:r>
              <a:rPr lang="zh-CN" altLang="en-US" dirty="0" smtClean="0"/>
              <a:t>本题中为了回答询问我们需要知道某战舰</a:t>
            </a:r>
            <a:r>
              <a:rPr lang="en-US" altLang="zh-CN" dirty="0" smtClean="0"/>
              <a:t>u</a:t>
            </a:r>
            <a:r>
              <a:rPr lang="zh-CN" altLang="en-US" dirty="0" smtClean="0"/>
              <a:t>在队列中是第几号，可以在并查集上维护</a:t>
            </a:r>
            <a:r>
              <a:rPr lang="en-US" altLang="zh-CN" dirty="0" smtClean="0"/>
              <a:t>u</a:t>
            </a:r>
            <a:r>
              <a:rPr lang="zh-CN" altLang="en-US" dirty="0"/>
              <a:t>在</a:t>
            </a:r>
            <a:r>
              <a:rPr lang="zh-CN" altLang="en-US" dirty="0" smtClean="0"/>
              <a:t>队列中排名</a:t>
            </a:r>
            <a:r>
              <a:rPr lang="en-US" altLang="zh-CN" dirty="0" smtClean="0"/>
              <a:t>-fa[u]</a:t>
            </a:r>
            <a:r>
              <a:rPr lang="zh-CN" altLang="en-US" dirty="0" smtClean="0"/>
              <a:t>在队列中排名</a:t>
            </a:r>
            <a:endParaRPr lang="en-US" altLang="zh-CN" dirty="0" smtClean="0"/>
          </a:p>
          <a:p>
            <a:r>
              <a:rPr lang="zh-CN" altLang="en-US" dirty="0" smtClean="0"/>
              <a:t>合并时不使用按秩合并，按题目给的合并方向来，这样可以保证在并查集中父亲在队列中位置总是在儿子前面。</a:t>
            </a:r>
            <a:endParaRPr lang="en-US" altLang="zh-CN" dirty="0" smtClean="0"/>
          </a:p>
        </p:txBody>
      </p:sp>
    </p:spTree>
    <p:extLst>
      <p:ext uri="{BB962C8B-B14F-4D97-AF65-F5344CB8AC3E}">
        <p14:creationId xmlns:p14="http://schemas.microsoft.com/office/powerpoint/2010/main" val="2508763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P1892 [BOI2003]</a:t>
            </a:r>
            <a:r>
              <a:rPr lang="zh-CN" altLang="en-US" b="1" dirty="0" smtClean="0"/>
              <a:t>团伙</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现在有 </a:t>
                </a:r>
                <a:r>
                  <a:rPr lang="en-US" altLang="zh-CN" dirty="0" smtClean="0"/>
                  <a:t>n </a:t>
                </a:r>
                <a:r>
                  <a:rPr lang="zh-CN" altLang="en-US" dirty="0"/>
                  <a:t>个人，他们之间有两种关系：朋友和敌人。我们知道：</a:t>
                </a:r>
              </a:p>
              <a:p>
                <a:r>
                  <a:rPr lang="zh-CN" altLang="en-US" dirty="0"/>
                  <a:t>一个人的朋友的朋友是朋友</a:t>
                </a:r>
              </a:p>
              <a:p>
                <a:r>
                  <a:rPr lang="zh-CN" altLang="en-US" dirty="0"/>
                  <a:t>一个人的敌人的敌人是朋友</a:t>
                </a:r>
              </a:p>
              <a:p>
                <a:r>
                  <a:rPr lang="zh-CN" altLang="en-US" dirty="0"/>
                  <a:t>现在要对这些人进行组团。两个人在一个团体内当且仅当这两个人是朋友。请求出这些人中最多可能有的团体数</a:t>
                </a:r>
                <a:r>
                  <a:rPr lang="zh-CN" altLang="en-US" dirty="0" smtClean="0"/>
                  <a:t>。</a:t>
                </a:r>
                <a:endParaRPr lang="en-US" altLang="zh-CN" dirty="0" smtClean="0"/>
              </a:p>
              <a:p>
                <a14:m>
                  <m:oMath xmlns:m="http://schemas.openxmlformats.org/officeDocument/2006/math">
                    <m:r>
                      <a:rPr lang="zh-CN" altLang="en-US" i="1" dirty="0">
                        <a:latin typeface="Cambria Math" panose="02040503050406030204" pitchFamily="18" charset="0"/>
                      </a:rPr>
                      <m:t>人数</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5</m:t>
                        </m:r>
                      </m:sup>
                    </m:sSup>
                    <m:r>
                      <a:rPr lang="en-US" altLang="zh-CN" b="0" i="1" dirty="0" smtClean="0">
                        <a:latin typeface="Cambria Math" panose="02040503050406030204" pitchFamily="18" charset="0"/>
                      </a:rPr>
                      <m:t> , </m:t>
                    </m:r>
                    <m:r>
                      <a:rPr lang="zh-CN" altLang="en-US" i="1" dirty="0">
                        <a:latin typeface="Cambria Math" panose="02040503050406030204" pitchFamily="18" charset="0"/>
                      </a:rPr>
                      <m:t>关系</m:t>
                    </m:r>
                  </m:oMath>
                </a14:m>
                <a:r>
                  <a:rPr lang="zh-CN" altLang="en-US" dirty="0" smtClean="0"/>
                  <a:t>数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m:t>
                    </m:r>
                  </m:oMath>
                </a14:m>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1820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并查集维护扩展域：将一个点的多种关系集分别表示出来。</a:t>
            </a:r>
            <a:endParaRPr lang="en-US" altLang="zh-CN" dirty="0" smtClean="0"/>
          </a:p>
          <a:p>
            <a:r>
              <a:rPr lang="zh-CN" altLang="en-US" dirty="0" smtClean="0"/>
              <a:t>本题中我们可以设第 </a:t>
            </a:r>
            <a:r>
              <a:rPr lang="en-US" altLang="zh-CN" dirty="0" err="1" smtClean="0"/>
              <a:t>i</a:t>
            </a:r>
            <a:r>
              <a:rPr lang="en-US" altLang="zh-CN" dirty="0" smtClean="0"/>
              <a:t> </a:t>
            </a:r>
            <a:r>
              <a:rPr lang="zh-CN" altLang="en-US" dirty="0" smtClean="0"/>
              <a:t>个人的朋友集合为 </a:t>
            </a:r>
            <a:r>
              <a:rPr lang="en-US" altLang="zh-CN" dirty="0" err="1" smtClean="0"/>
              <a:t>i</a:t>
            </a:r>
            <a:r>
              <a:rPr lang="en-US" altLang="zh-CN" dirty="0" smtClean="0"/>
              <a:t> , </a:t>
            </a:r>
            <a:r>
              <a:rPr lang="zh-CN" altLang="en-US" dirty="0" smtClean="0"/>
              <a:t>敌人集合为 </a:t>
            </a:r>
            <a:r>
              <a:rPr lang="en-US" altLang="zh-CN" dirty="0" err="1" smtClean="0"/>
              <a:t>i+n</a:t>
            </a:r>
            <a:r>
              <a:rPr lang="en-US" altLang="zh-CN" dirty="0"/>
              <a:t> </a:t>
            </a:r>
            <a:r>
              <a:rPr lang="zh-CN" altLang="en-US" dirty="0" smtClean="0"/>
              <a:t>，</a:t>
            </a:r>
            <a:endParaRPr lang="en-US" altLang="zh-CN" dirty="0" smtClean="0"/>
          </a:p>
          <a:p>
            <a:r>
              <a:rPr lang="zh-CN" altLang="en-US" dirty="0" smtClean="0"/>
              <a:t>若两个人 </a:t>
            </a:r>
            <a:r>
              <a:rPr lang="en-US" altLang="zh-CN" dirty="0" smtClean="0"/>
              <a:t>u</a:t>
            </a:r>
            <a:r>
              <a:rPr lang="zh-CN" altLang="en-US" dirty="0" smtClean="0"/>
              <a:t>，</a:t>
            </a:r>
            <a:r>
              <a:rPr lang="en-US" altLang="zh-CN" dirty="0" smtClean="0"/>
              <a:t>v </a:t>
            </a:r>
            <a:r>
              <a:rPr lang="zh-CN" altLang="en-US" dirty="0" smtClean="0"/>
              <a:t>是朋友，则</a:t>
            </a:r>
            <a:r>
              <a:rPr lang="en-US" altLang="zh-CN" dirty="0" smtClean="0"/>
              <a:t>u</a:t>
            </a:r>
            <a:r>
              <a:rPr lang="zh-CN" altLang="en-US" dirty="0" smtClean="0"/>
              <a:t>和</a:t>
            </a:r>
            <a:r>
              <a:rPr lang="en-US" altLang="zh-CN" dirty="0" smtClean="0"/>
              <a:t>v </a:t>
            </a:r>
            <a:r>
              <a:rPr lang="zh-CN" altLang="en-US" dirty="0" smtClean="0"/>
              <a:t>，</a:t>
            </a:r>
            <a:r>
              <a:rPr lang="en-US" altLang="zh-CN" dirty="0" err="1" smtClean="0"/>
              <a:t>u+n</a:t>
            </a:r>
            <a:r>
              <a:rPr lang="zh-CN" altLang="en-US" dirty="0" smtClean="0"/>
              <a:t>和</a:t>
            </a:r>
            <a:r>
              <a:rPr lang="en-US" altLang="zh-CN" dirty="0" err="1" smtClean="0"/>
              <a:t>v+n</a:t>
            </a:r>
            <a:r>
              <a:rPr lang="zh-CN" altLang="en-US" dirty="0" smtClean="0"/>
              <a:t>分别应该是同一个集合，用并查集合并。</a:t>
            </a:r>
            <a:endParaRPr lang="en-US" altLang="zh-CN" dirty="0" smtClean="0"/>
          </a:p>
          <a:p>
            <a:r>
              <a:rPr lang="zh-CN" altLang="en-US" dirty="0" smtClean="0"/>
              <a:t>若两个人</a:t>
            </a:r>
            <a:r>
              <a:rPr lang="en-US" altLang="zh-CN" dirty="0" smtClean="0"/>
              <a:t>u</a:t>
            </a:r>
            <a:r>
              <a:rPr lang="zh-CN" altLang="en-US" dirty="0" smtClean="0"/>
              <a:t>，</a:t>
            </a:r>
            <a:r>
              <a:rPr lang="en-US" altLang="zh-CN" dirty="0" smtClean="0"/>
              <a:t>v</a:t>
            </a:r>
            <a:r>
              <a:rPr lang="zh-CN" altLang="en-US" dirty="0" smtClean="0"/>
              <a:t>是敌人，由“敌人的敌人是朋友的规则”，我们知道</a:t>
            </a:r>
            <a:r>
              <a:rPr lang="en-US" altLang="zh-CN" dirty="0" smtClean="0"/>
              <a:t>u</a:t>
            </a:r>
            <a:r>
              <a:rPr lang="zh-CN" altLang="en-US" dirty="0" smtClean="0"/>
              <a:t>和</a:t>
            </a:r>
            <a:r>
              <a:rPr lang="en-US" altLang="zh-CN" dirty="0" err="1" smtClean="0"/>
              <a:t>v+n</a:t>
            </a:r>
            <a:r>
              <a:rPr lang="zh-CN" altLang="en-US" dirty="0" smtClean="0"/>
              <a:t>，</a:t>
            </a:r>
            <a:r>
              <a:rPr lang="en-US" altLang="zh-CN" dirty="0" err="1" smtClean="0"/>
              <a:t>u+n</a:t>
            </a:r>
            <a:r>
              <a:rPr lang="zh-CN" altLang="en-US" dirty="0" smtClean="0"/>
              <a:t>和</a:t>
            </a:r>
            <a:r>
              <a:rPr lang="en-US" altLang="zh-CN" dirty="0" smtClean="0"/>
              <a:t>v</a:t>
            </a:r>
            <a:r>
              <a:rPr lang="zh-CN" altLang="en-US" dirty="0" smtClean="0"/>
              <a:t>应该是一个集合，合并即可。</a:t>
            </a:r>
            <a:endParaRPr lang="en-US" altLang="zh-CN" dirty="0" smtClean="0"/>
          </a:p>
          <a:p>
            <a:r>
              <a:rPr lang="zh-CN" altLang="en-US" dirty="0" smtClean="0"/>
              <a:t>最后扫点</a:t>
            </a:r>
            <a:r>
              <a:rPr lang="en-US" altLang="zh-CN" dirty="0" smtClean="0"/>
              <a:t>1-n</a:t>
            </a:r>
            <a:r>
              <a:rPr lang="zh-CN" altLang="en-US" dirty="0" smtClean="0"/>
              <a:t>看看分属多少个集合来统计答案。</a:t>
            </a:r>
            <a:endParaRPr lang="en-US" altLang="zh-CN" dirty="0" smtClean="0"/>
          </a:p>
        </p:txBody>
      </p:sp>
    </p:spTree>
    <p:extLst>
      <p:ext uri="{BB962C8B-B14F-4D97-AF65-F5344CB8AC3E}">
        <p14:creationId xmlns:p14="http://schemas.microsoft.com/office/powerpoint/2010/main" val="145000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并查</a:t>
            </a:r>
            <a:r>
              <a:rPr lang="zh-CN" altLang="en-US" dirty="0" smtClean="0"/>
              <a:t>集应用</a:t>
            </a:r>
            <a:endParaRPr lang="zh-CN" altLang="en-US" dirty="0"/>
          </a:p>
        </p:txBody>
      </p:sp>
      <p:sp>
        <p:nvSpPr>
          <p:cNvPr id="3" name="内容占位符 2"/>
          <p:cNvSpPr>
            <a:spLocks noGrp="1"/>
          </p:cNvSpPr>
          <p:nvPr>
            <p:ph idx="1"/>
          </p:nvPr>
        </p:nvSpPr>
        <p:spPr/>
        <p:txBody>
          <a:bodyPr/>
          <a:lstStyle/>
          <a:p>
            <a:r>
              <a:rPr lang="en-US" altLang="zh-CN" dirty="0" err="1" smtClean="0"/>
              <a:t>Kruskal</a:t>
            </a:r>
            <a:r>
              <a:rPr lang="zh-CN" altLang="en-US" dirty="0" smtClean="0"/>
              <a:t>算法</a:t>
            </a:r>
            <a:endParaRPr lang="en-US" altLang="zh-CN" dirty="0" smtClean="0"/>
          </a:p>
          <a:p>
            <a:r>
              <a:rPr lang="en-US" altLang="zh-CN" dirty="0" err="1" smtClean="0"/>
              <a:t>Kruskal</a:t>
            </a:r>
            <a:r>
              <a:rPr lang="zh-CN" altLang="en-US" dirty="0" smtClean="0"/>
              <a:t>重构树</a:t>
            </a:r>
            <a:endParaRPr lang="en-US" altLang="zh-CN" dirty="0" smtClean="0"/>
          </a:p>
          <a:p>
            <a:endParaRPr lang="zh-CN" altLang="en-US" dirty="0"/>
          </a:p>
        </p:txBody>
      </p:sp>
    </p:spTree>
    <p:extLst>
      <p:ext uri="{BB962C8B-B14F-4D97-AF65-F5344CB8AC3E}">
        <p14:creationId xmlns:p14="http://schemas.microsoft.com/office/powerpoint/2010/main" val="4216280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并查集应用题</a:t>
            </a:r>
            <a:r>
              <a:rPr lang="en-US" altLang="zh-CN" b="1" dirty="0" smtClean="0"/>
              <a:t>1</a:t>
            </a:r>
            <a:endParaRPr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初始有</a:t>
                </a:r>
                <a:r>
                  <a:rPr lang="en-US" altLang="zh-CN" dirty="0" smtClean="0"/>
                  <a:t>n</a:t>
                </a:r>
                <a:r>
                  <a:rPr lang="zh-CN" altLang="en-US" dirty="0" smtClean="0"/>
                  <a:t>个孤立点编号</a:t>
                </a:r>
                <a:r>
                  <a:rPr lang="en-US" altLang="zh-CN" dirty="0" smtClean="0"/>
                  <a:t>1-n</a:t>
                </a:r>
                <a:r>
                  <a:rPr lang="zh-CN" altLang="en-US" dirty="0" smtClean="0"/>
                  <a:t>，接下来有</a:t>
                </a:r>
                <a:r>
                  <a:rPr lang="en-US" altLang="zh-CN" dirty="0" smtClean="0"/>
                  <a:t>m</a:t>
                </a:r>
                <a:r>
                  <a:rPr lang="zh-CN" altLang="en-US" dirty="0" smtClean="0"/>
                  <a:t>次加边操作，每次连接两个点。</a:t>
                </a:r>
                <a:endParaRPr lang="en-US" altLang="zh-CN" dirty="0" smtClean="0"/>
              </a:p>
              <a:p>
                <a:r>
                  <a:rPr lang="zh-CN" altLang="en-US" dirty="0" smtClean="0"/>
                  <a:t>设</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 </m:t>
                    </m:r>
                    <m:r>
                      <a:rPr lang="zh-CN" altLang="en-US" i="1">
                        <a:latin typeface="Cambria Math" panose="02040503050406030204" pitchFamily="18" charset="0"/>
                      </a:rPr>
                      <m:t>表示</m:t>
                    </m:r>
                    <m:r>
                      <a:rPr lang="zh-CN" altLang="en-US" i="1" smtClean="0">
                        <a:latin typeface="Cambria Math" panose="02040503050406030204" pitchFamily="18" charset="0"/>
                      </a:rPr>
                      <m:t>点</m:t>
                    </m:r>
                  </m:oMath>
                </a14:m>
                <a:r>
                  <a:rPr lang="en-US" altLang="zh-CN" dirty="0" err="1" smtClean="0"/>
                  <a:t>u,v</a:t>
                </a:r>
                <a:r>
                  <a:rPr lang="zh-CN" altLang="en-US" dirty="0" smtClean="0"/>
                  <a:t> 最早在第</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zh-CN" altLang="en-US" i="1">
                        <a:latin typeface="Cambria Math" panose="02040503050406030204" pitchFamily="18" charset="0"/>
                      </a:rPr>
                      <m:t>次</m:t>
                    </m:r>
                  </m:oMath>
                </a14:m>
                <a:r>
                  <a:rPr lang="zh-CN" altLang="en-US" dirty="0" smtClean="0"/>
                  <a:t>操作后连通，</a:t>
                </a:r>
                <a:r>
                  <a:rPr lang="en-US" altLang="zh-CN" dirty="0" smtClean="0"/>
                  <a:t>m</a:t>
                </a:r>
                <a:r>
                  <a:rPr lang="zh-CN" altLang="en-US" dirty="0" smtClean="0"/>
                  <a:t>次操作后保证图连通，求</a:t>
                </a:r>
                <a:endParaRPr lang="en-US" altLang="zh-CN" dirty="0" smtClean="0"/>
              </a:p>
              <a:p>
                <a:pPr marL="0" indent="0">
                  <a:buNone/>
                </a:pPr>
                <a14:m>
                  <m:oMathPara xmlns:m="http://schemas.openxmlformats.org/officeDocument/2006/math">
                    <m:oMathParaPr>
                      <m:jc m:val="centerGroup"/>
                    </m:oMathParaPr>
                    <m:oMath xmlns:m="http://schemas.openxmlformats.org/officeDocument/2006/math">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𝑢</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nary>
                        </m:e>
                      </m:nary>
                    </m:oMath>
                  </m:oMathPara>
                </a14:m>
                <a:endParaRPr lang="en-US" altLang="zh-CN" dirty="0" smtClean="0"/>
              </a:p>
              <a:p>
                <a:pPr marL="0" indent="0">
                  <a:buNone/>
                </a:pP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m:oMathPara>
                </a14:m>
                <a:endParaRPr lang="en-US" altLang="zh-CN" dirty="0" smtClean="0"/>
              </a:p>
              <a:p>
                <a:pPr marL="0" indent="0">
                  <a:buNone/>
                </a:pPr>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4124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加边操作用并查集直接维护，并且计算每个点集的</a:t>
                </a:r>
                <a:r>
                  <a:rPr lang="en-US" altLang="zh-CN" dirty="0" smtClean="0"/>
                  <a:t>size , </a:t>
                </a:r>
                <a:r>
                  <a:rPr lang="zh-CN" altLang="en-US" dirty="0" smtClean="0"/>
                  <a:t>如果一条边连通了两个不连通的集合</a:t>
                </a:r>
                <a:r>
                  <a:rPr lang="en-US" altLang="zh-CN" dirty="0" smtClean="0"/>
                  <a:t>x</a:t>
                </a:r>
                <a:r>
                  <a:rPr lang="zh-CN" altLang="en-US" dirty="0" smtClean="0"/>
                  <a:t>，</a:t>
                </a:r>
                <a:r>
                  <a:rPr lang="en-US" altLang="zh-CN" dirty="0" smtClean="0"/>
                  <a:t>y</a:t>
                </a:r>
                <a:r>
                  <a:rPr lang="zh-CN" altLang="en-US" dirty="0" smtClean="0"/>
                  <a:t>，答案即加上</a:t>
                </a:r>
                <a14:m>
                  <m:oMath xmlns:m="http://schemas.openxmlformats.org/officeDocument/2006/math">
                    <m:r>
                      <a:rPr lang="en-US" altLang="zh-CN" b="0" i="1" smtClean="0">
                        <a:latin typeface="Cambria Math" panose="02040503050406030204" pitchFamily="18" charset="0"/>
                      </a:rPr>
                      <m:t>𝑠𝑖𝑧</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𝑠𝑖𝑧</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𝑦</m:t>
                        </m:r>
                      </m:sub>
                    </m:sSub>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9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5965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并查集</a:t>
            </a:r>
            <a:r>
              <a:rPr lang="zh-CN" altLang="en-US" b="1" dirty="0" smtClean="0"/>
              <a:t>应用题</a:t>
            </a:r>
            <a:r>
              <a:rPr lang="en-US" altLang="zh-CN" b="1" dirty="0" smtClean="0"/>
              <a:t>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还是</a:t>
                </a:r>
                <a:r>
                  <a:rPr lang="zh-CN" altLang="en-US" dirty="0"/>
                  <a:t>初始有</a:t>
                </a:r>
                <a:r>
                  <a:rPr lang="en-US" altLang="zh-CN" dirty="0"/>
                  <a:t>n</a:t>
                </a:r>
                <a:r>
                  <a:rPr lang="zh-CN" altLang="en-US" dirty="0"/>
                  <a:t>个孤立点编号</a:t>
                </a:r>
                <a:r>
                  <a:rPr lang="en-US" altLang="zh-CN" dirty="0"/>
                  <a:t>1-n</a:t>
                </a:r>
                <a:r>
                  <a:rPr lang="zh-CN" altLang="en-US" dirty="0"/>
                  <a:t>，接下来有</a:t>
                </a:r>
                <a:r>
                  <a:rPr lang="en-US" altLang="zh-CN" dirty="0"/>
                  <a:t>m</a:t>
                </a:r>
                <a:r>
                  <a:rPr lang="zh-CN" altLang="en-US" dirty="0"/>
                  <a:t>次加边操作，每次连接两个</a:t>
                </a:r>
                <a:r>
                  <a:rPr lang="zh-CN" altLang="en-US" dirty="0" smtClean="0"/>
                  <a:t>点</a:t>
                </a:r>
                <a:endParaRPr lang="en-US" altLang="zh-CN" dirty="0" smtClean="0"/>
              </a:p>
              <a:p>
                <a:r>
                  <a:rPr lang="en-US" altLang="zh-CN" dirty="0" smtClean="0"/>
                  <a:t>Q</a:t>
                </a:r>
                <a:r>
                  <a:rPr lang="zh-CN" altLang="en-US" dirty="0" smtClean="0"/>
                  <a:t>次询问，第</a:t>
                </a:r>
                <a:r>
                  <a:rPr lang="en-US" altLang="zh-CN" dirty="0" err="1" smtClean="0"/>
                  <a:t>i</a:t>
                </a:r>
                <a:r>
                  <a:rPr lang="zh-CN" altLang="en-US" dirty="0" smtClean="0"/>
                  <a:t>次询问点</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在</m:t>
                    </m:r>
                  </m:oMath>
                </a14:m>
                <a:r>
                  <a:rPr lang="zh-CN" altLang="en-US" dirty="0" smtClean="0"/>
                  <a:t>第</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𝑖</m:t>
                        </m:r>
                      </m:sub>
                    </m:sSub>
                    <m:r>
                      <a:rPr lang="zh-CN" altLang="en-US" i="1" dirty="0">
                        <a:latin typeface="Cambria Math" panose="02040503050406030204" pitchFamily="18" charset="0"/>
                      </a:rPr>
                      <m:t>次操作</m:t>
                    </m:r>
                    <m:r>
                      <a:rPr lang="zh-CN" altLang="en-US" i="1" dirty="0" smtClean="0">
                        <a:latin typeface="Cambria Math" panose="02040503050406030204" pitchFamily="18" charset="0"/>
                      </a:rPr>
                      <m:t>后</m:t>
                    </m:r>
                  </m:oMath>
                </a14:m>
                <a:r>
                  <a:rPr lang="zh-CN" altLang="en-US" dirty="0" smtClean="0"/>
                  <a:t>所在连通块大小</a:t>
                </a:r>
                <a:endParaRPr lang="en-US" altLang="zh-CN" dirty="0" smtClean="0"/>
              </a:p>
              <a:p>
                <a:r>
                  <a:rPr lang="zh-CN" altLang="en-US" dirty="0" smtClean="0"/>
                  <a:t>允许离线</a:t>
                </a:r>
                <a:r>
                  <a:rPr lang="en-US" altLang="zh-CN" dirty="0" smtClean="0"/>
                  <a:t>/</a:t>
                </a:r>
                <a:r>
                  <a:rPr lang="zh-CN" altLang="en-US" dirty="0" smtClean="0"/>
                  <a:t>强制在线？</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8692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离线做法：询问按时间</a:t>
                </a:r>
                <a:r>
                  <a:rPr lang="en-US" altLang="zh-CN" dirty="0" smtClean="0"/>
                  <a:t>t</a:t>
                </a:r>
                <a:r>
                  <a:rPr lang="zh-CN" altLang="en-US" dirty="0" smtClean="0"/>
                  <a:t>排序，一边加边一边回答询问。</a:t>
                </a:r>
                <a:endParaRPr lang="en-US" altLang="zh-CN" dirty="0" smtClean="0"/>
              </a:p>
              <a:p>
                <a:r>
                  <a:rPr lang="zh-CN" altLang="en-US" dirty="0" smtClean="0"/>
                  <a:t>在线做法：建立重构树，点权标为操作次数，点权显然向根是递增的。我们需要树上倍增找到最高的满足点权</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oMath>
                </a14:m>
                <a:r>
                  <a:rPr lang="zh-CN" altLang="en-US" dirty="0" smtClean="0"/>
                  <a:t>的点，询问答案为子树叶子数。</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363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并查集</a:t>
            </a:r>
            <a:endParaRPr lang="zh-CN" altLang="en-US" dirty="0"/>
          </a:p>
        </p:txBody>
      </p:sp>
      <p:sp>
        <p:nvSpPr>
          <p:cNvPr id="3" name="内容占位符 2"/>
          <p:cNvSpPr>
            <a:spLocks noGrp="1"/>
          </p:cNvSpPr>
          <p:nvPr>
            <p:ph idx="1"/>
          </p:nvPr>
        </p:nvSpPr>
        <p:spPr/>
        <p:txBody>
          <a:bodyPr/>
          <a:lstStyle/>
          <a:p>
            <a:r>
              <a:rPr lang="zh-CN" altLang="en-US" dirty="0"/>
              <a:t>并查集是一种树形的数据结构，顾名思义，它用于处理一些不交集的 </a:t>
            </a:r>
            <a:r>
              <a:rPr lang="zh-CN" altLang="en-US" b="1" dirty="0"/>
              <a:t>合并</a:t>
            </a:r>
            <a:r>
              <a:rPr lang="zh-CN" altLang="en-US" dirty="0"/>
              <a:t> 及 </a:t>
            </a:r>
            <a:r>
              <a:rPr lang="zh-CN" altLang="en-US" b="1" dirty="0"/>
              <a:t>查询</a:t>
            </a:r>
            <a:r>
              <a:rPr lang="zh-CN" altLang="en-US" dirty="0"/>
              <a:t> 问题。 它支持两种操作</a:t>
            </a:r>
            <a:r>
              <a:rPr lang="zh-CN" altLang="en-US" dirty="0" smtClean="0"/>
              <a:t>：</a:t>
            </a:r>
            <a:endParaRPr lang="en-US" altLang="zh-CN" dirty="0" smtClean="0"/>
          </a:p>
          <a:p>
            <a:r>
              <a:rPr lang="zh-CN" altLang="en-US" dirty="0" smtClean="0"/>
              <a:t>查询</a:t>
            </a:r>
            <a:r>
              <a:rPr lang="en-US" altLang="zh-CN" dirty="0" smtClean="0"/>
              <a:t>(Find):</a:t>
            </a:r>
            <a:r>
              <a:rPr lang="zh-CN" altLang="en-US" dirty="0" smtClean="0"/>
              <a:t>查询某元素</a:t>
            </a:r>
            <a:r>
              <a:rPr lang="en-US" altLang="zh-CN" dirty="0" smtClean="0"/>
              <a:t>u</a:t>
            </a:r>
            <a:r>
              <a:rPr lang="zh-CN" altLang="en-US" dirty="0" smtClean="0"/>
              <a:t>所属集合（查询两个元素是否同集合）</a:t>
            </a:r>
            <a:endParaRPr lang="en-US" altLang="zh-CN" dirty="0" smtClean="0"/>
          </a:p>
          <a:p>
            <a:r>
              <a:rPr lang="zh-CN" altLang="en-US" dirty="0" smtClean="0"/>
              <a:t>合并</a:t>
            </a:r>
            <a:r>
              <a:rPr lang="en-US" altLang="zh-CN" dirty="0" smtClean="0"/>
              <a:t>(Merge):</a:t>
            </a:r>
            <a:r>
              <a:rPr lang="zh-CN" altLang="en-US" dirty="0" smtClean="0"/>
              <a:t>合并两个集合</a:t>
            </a:r>
            <a:endParaRPr lang="zh-CN" altLang="en-US" dirty="0"/>
          </a:p>
        </p:txBody>
      </p:sp>
    </p:spTree>
    <p:extLst>
      <p:ext uri="{BB962C8B-B14F-4D97-AF65-F5344CB8AC3E}">
        <p14:creationId xmlns:p14="http://schemas.microsoft.com/office/powerpoint/2010/main" val="2339788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并查集</a:t>
            </a:r>
            <a:r>
              <a:rPr lang="zh-CN" altLang="en-US" b="1" dirty="0" smtClean="0"/>
              <a:t>应用题</a:t>
            </a:r>
            <a:r>
              <a:rPr lang="en-US" altLang="zh-CN" b="1" dirty="0" smtClean="0"/>
              <a:t>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给定一个长为</a:t>
                </a:r>
                <a:r>
                  <a:rPr lang="en-US" altLang="zh-CN" dirty="0" smtClean="0"/>
                  <a:t>n</a:t>
                </a:r>
                <a:r>
                  <a:rPr lang="zh-CN" altLang="en-US" dirty="0" smtClean="0"/>
                  <a:t>的</a:t>
                </a:r>
                <a:r>
                  <a:rPr lang="en-US" altLang="zh-CN" dirty="0" smtClean="0"/>
                  <a:t>01</a:t>
                </a:r>
                <a:r>
                  <a:rPr lang="zh-CN" altLang="en-US" dirty="0" smtClean="0"/>
                  <a:t>序列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smtClean="0"/>
                  <a:t>初始全为</a:t>
                </a:r>
                <a:r>
                  <a:rPr lang="en-US" altLang="zh-CN" dirty="0" smtClean="0"/>
                  <a:t>0</a:t>
                </a:r>
                <a:r>
                  <a:rPr lang="zh-CN" altLang="en-US" dirty="0" smtClean="0"/>
                  <a:t>，需要支持一下操作</a:t>
                </a:r>
                <a:r>
                  <a:rPr lang="en-US" altLang="zh-CN" dirty="0" smtClean="0"/>
                  <a:t>:</a:t>
                </a:r>
              </a:p>
              <a:p>
                <a:r>
                  <a:rPr lang="zh-CN" altLang="en-US" dirty="0" smtClean="0"/>
                  <a:t>修改：令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=1 </m:t>
                    </m:r>
                  </m:oMath>
                </a14:m>
                <a:endParaRPr lang="en-US" altLang="zh-CN" b="0" dirty="0" smtClean="0"/>
              </a:p>
              <a:p>
                <a:r>
                  <a:rPr lang="zh-CN" altLang="en-US" dirty="0" smtClean="0"/>
                  <a:t>查询：给定</a:t>
                </a:r>
                <a:r>
                  <a:rPr lang="en-US" altLang="zh-CN" dirty="0" smtClean="0"/>
                  <a:t>x</a:t>
                </a:r>
                <a:r>
                  <a:rPr lang="zh-CN" altLang="en-US" dirty="0" smtClean="0"/>
                  <a:t>，查询</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r>
                      <a:rPr lang="zh-CN" altLang="en-US" i="1">
                        <a:latin typeface="Cambria Math" panose="02040503050406030204" pitchFamily="18" charset="0"/>
                      </a:rPr>
                      <m:t>中</m:t>
                    </m:r>
                    <m:r>
                      <a:rPr lang="zh-CN" altLang="en-US" i="1" smtClean="0">
                        <a:latin typeface="Cambria Math" panose="02040503050406030204" pitchFamily="18" charset="0"/>
                      </a:rPr>
                      <m:t>从</m:t>
                    </m:r>
                  </m:oMath>
                </a14:m>
                <a:r>
                  <a:rPr lang="zh-CN" altLang="en-US" dirty="0" smtClean="0"/>
                  <a:t>左数第一个</a:t>
                </a:r>
                <a:r>
                  <a:rPr lang="en-US" altLang="zh-CN" dirty="0" smtClean="0"/>
                  <a:t>0</a:t>
                </a:r>
                <a:r>
                  <a:rPr lang="zh-CN" altLang="en-US" dirty="0" smtClean="0"/>
                  <a:t>的位置。</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9505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我们设</a:t>
                </a:r>
                <a14:m>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 </m:t>
                    </m:r>
                    <m:r>
                      <a:rPr lang="zh-CN" altLang="en-US" i="1">
                        <a:latin typeface="Cambria Math" panose="02040503050406030204" pitchFamily="18" charset="0"/>
                      </a:rPr>
                      <m:t>表示</m:t>
                    </m:r>
                  </m:oMath>
                </a14:m>
                <a:r>
                  <a:rPr lang="zh-CN" altLang="en-US" dirty="0" smtClean="0"/>
                  <a:t> </a:t>
                </a:r>
                <a:r>
                  <a:rPr lang="en-US" altLang="zh-CN" dirty="0" smtClean="0"/>
                  <a:t>x </a:t>
                </a:r>
                <a:r>
                  <a:rPr lang="zh-CN" altLang="en-US" dirty="0" smtClean="0"/>
                  <a:t>右侧第一个</a:t>
                </a:r>
                <a:r>
                  <a:rPr lang="en-US" altLang="zh-CN" dirty="0" smtClean="0"/>
                  <a:t>0</a:t>
                </a:r>
                <a:r>
                  <a:rPr lang="zh-CN" altLang="en-US" dirty="0" smtClean="0"/>
                  <a:t>的位置，初始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endParaRPr lang="en-US" altLang="zh-CN" b="0" dirty="0" smtClean="0"/>
              </a:p>
              <a:p>
                <a:r>
                  <a:rPr lang="zh-CN" altLang="en-US" dirty="0" smtClean="0"/>
                  <a:t>对于修改操作，我们需要使</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smtClean="0"/>
                  <a:t>可以使用并查集来维护这个操作，并且路径压缩优化。时间复杂度</a:t>
                </a:r>
                <a:r>
                  <a:rPr lang="en-US" altLang="zh-CN" dirty="0" smtClean="0"/>
                  <a:t>O</a:t>
                </a:r>
                <a:r>
                  <a:rPr lang="zh-CN" altLang="en-US" dirty="0" smtClean="0"/>
                  <a:t>（</a:t>
                </a:r>
                <a:r>
                  <a:rPr lang="en-US" altLang="zh-CN" dirty="0" err="1" smtClean="0"/>
                  <a:t>nlogn</a:t>
                </a:r>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9659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并查集</a:t>
            </a:r>
            <a:r>
              <a:rPr lang="zh-CN" altLang="en-US" b="1" dirty="0" smtClean="0"/>
              <a:t>应用题</a:t>
            </a:r>
            <a:r>
              <a:rPr lang="en-US" altLang="zh-CN" b="1" dirty="0" smtClean="0"/>
              <a:t>4</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给定</a:t>
                </a:r>
                <a:r>
                  <a:rPr lang="en-US" altLang="zh-CN" dirty="0" smtClean="0"/>
                  <a:t>3</a:t>
                </a:r>
                <a:r>
                  <a:rPr lang="zh-CN" altLang="en-US" dirty="0" smtClean="0"/>
                  <a:t>个长为</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smtClean="0"/>
                  <a:t>序列</a:t>
                </a:r>
                <a14:m>
                  <m:oMath xmlns:m="http://schemas.openxmlformats.org/officeDocument/2006/math">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𝑐</m:t>
                    </m:r>
                    <m:r>
                      <a:rPr lang="en-US" altLang="zh-CN" b="0" i="1" dirty="0" smtClean="0">
                        <a:latin typeface="Cambria Math" panose="02040503050406030204" pitchFamily="18" charset="0"/>
                      </a:rPr>
                      <m:t> </m:t>
                    </m:r>
                    <m:r>
                      <a:rPr lang="zh-CN" altLang="en-US" i="1" dirty="0">
                        <a:latin typeface="Cambria Math" panose="02040503050406030204" pitchFamily="18" charset="0"/>
                      </a:rPr>
                      <m:t>，</m:t>
                    </m:r>
                    <m:r>
                      <a:rPr lang="zh-CN" altLang="en-US" i="1" dirty="0" smtClean="0">
                        <a:latin typeface="Cambria Math" panose="02040503050406030204" pitchFamily="18" charset="0"/>
                      </a:rPr>
                      <m:t>对于</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 ,</m:t>
                    </m:r>
                    <m:r>
                      <a:rPr lang="zh-CN" altLang="en-US" i="1" dirty="0">
                        <a:latin typeface="Cambria Math" panose="02040503050406030204" pitchFamily="18" charset="0"/>
                      </a:rPr>
                      <m:t>求</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𝑖</m:t>
                        </m:r>
                      </m:sub>
                    </m:sSub>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 .</m:t>
                    </m:r>
                    <m:func>
                      <m:funcPr>
                        <m:ctrlPr>
                          <a:rPr lang="en-US" altLang="zh-CN" b="0" i="1" dirty="0" smtClean="0">
                            <a:latin typeface="Cambria Math" panose="02040503050406030204" pitchFamily="18" charset="0"/>
                          </a:rPr>
                        </m:ctrlPr>
                      </m:funcPr>
                      <m:fName>
                        <m:limLow>
                          <m:limLowPr>
                            <m:ctrlPr>
                              <a:rPr lang="en-US" altLang="zh-CN" b="0" i="1" dirty="0" smtClean="0">
                                <a:latin typeface="Cambria Math" panose="02040503050406030204" pitchFamily="18" charset="0"/>
                              </a:rPr>
                            </m:ctrlPr>
                          </m:limLowPr>
                          <m:e>
                            <m:r>
                              <m:rPr>
                                <m:sty m:val="p"/>
                              </m:rPr>
                              <a:rPr lang="en-US" altLang="zh-CN" b="0" i="0" dirty="0" smtClean="0">
                                <a:latin typeface="Cambria Math" panose="02040503050406030204" pitchFamily="18" charset="0"/>
                              </a:rPr>
                              <m:t>min</m:t>
                            </m:r>
                          </m:e>
                          <m:lim>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lim>
                        </m:limLow>
                      </m:fName>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 </m:t>
                        </m:r>
                      </m:e>
                    </m:func>
                    <m:r>
                      <a:rPr lang="zh-CN" altLang="en-US" i="1" dirty="0">
                        <a:latin typeface="Cambria Math" panose="02040503050406030204" pitchFamily="18" charset="0"/>
                      </a:rPr>
                      <m:t>的</m:t>
                    </m:r>
                  </m:oMath>
                </a14:m>
                <a:r>
                  <a:rPr lang="zh-CN" altLang="en-US" dirty="0" smtClean="0"/>
                  <a:t>最大值。</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65786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初始我们假设序列为空，我们按</a:t>
                </a:r>
                <a:r>
                  <a:rPr lang="en-US" altLang="zh-CN" dirty="0" smtClean="0"/>
                  <a:t>c</a:t>
                </a:r>
                <a:r>
                  <a:rPr lang="zh-CN" altLang="en-US" dirty="0" smtClean="0"/>
                  <a:t>权值从大到小加入序列的点，</a:t>
                </a:r>
                <a:endParaRPr lang="en-US" altLang="zh-CN" dirty="0" smtClean="0"/>
              </a:p>
              <a:p>
                <a:r>
                  <a:rPr lang="zh-CN" altLang="en-US" dirty="0" smtClean="0"/>
                  <a:t>加入</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 </m:t>
                    </m:r>
                  </m:oMath>
                </a14:m>
                <a:r>
                  <a:rPr lang="zh-CN" altLang="en-US" dirty="0" smtClean="0"/>
                  <a:t>时序列中的</a:t>
                </a:r>
                <a:r>
                  <a:rPr lang="en-US" altLang="zh-CN" dirty="0" smtClean="0"/>
                  <a:t>c</a:t>
                </a:r>
                <a:r>
                  <a:rPr lang="zh-CN" altLang="en-US" dirty="0" smtClean="0"/>
                  <a:t>权值必然</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 , </m:t>
                    </m:r>
                    <m:r>
                      <a:rPr lang="zh-CN" altLang="en-US" i="1">
                        <a:latin typeface="Cambria Math" panose="02040503050406030204" pitchFamily="18" charset="0"/>
                      </a:rPr>
                      <m:t>考虑</m:t>
                    </m:r>
                  </m:oMath>
                </a14:m>
                <a:r>
                  <a:rPr lang="zh-CN" altLang="en-US" dirty="0" smtClean="0"/>
                  <a:t>以</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𝑥</m:t>
                        </m:r>
                      </m:sub>
                    </m:sSub>
                    <m:r>
                      <a:rPr lang="en-US" altLang="zh-CN" b="0" i="1" dirty="0" smtClean="0">
                        <a:latin typeface="Cambria Math" panose="02040503050406030204" pitchFamily="18" charset="0"/>
                      </a:rPr>
                      <m:t> </m:t>
                    </m:r>
                    <m:r>
                      <a:rPr lang="zh-CN" altLang="en-US" i="1" dirty="0">
                        <a:latin typeface="Cambria Math" panose="02040503050406030204" pitchFamily="18" charset="0"/>
                      </a:rPr>
                      <m:t>为</m:t>
                    </m:r>
                  </m:oMath>
                </a14:m>
                <a:r>
                  <a:rPr lang="zh-CN" altLang="en-US" dirty="0" smtClean="0"/>
                  <a:t> </a:t>
                </a:r>
                <a:r>
                  <a:rPr lang="en-US" altLang="zh-CN" dirty="0" smtClean="0"/>
                  <a:t>c </a:t>
                </a:r>
                <a:r>
                  <a:rPr lang="zh-CN" altLang="en-US" dirty="0" smtClean="0"/>
                  <a:t>最小值的答案，即看看位置</a:t>
                </a:r>
                <a:r>
                  <a:rPr lang="en-US" altLang="zh-CN" dirty="0" smtClean="0"/>
                  <a:t>x</a:t>
                </a:r>
                <a:r>
                  <a:rPr lang="zh-CN" altLang="en-US" dirty="0" smtClean="0"/>
                  <a:t>连接着那些序列中现在存在的点，选取</a:t>
                </a:r>
                <a:r>
                  <a:rPr lang="en-US" altLang="zh-CN" dirty="0" smtClean="0"/>
                  <a:t>a</a:t>
                </a:r>
                <a:r>
                  <a:rPr lang="zh-CN" altLang="en-US" dirty="0" smtClean="0"/>
                  <a:t>，</a:t>
                </a:r>
                <a:r>
                  <a:rPr lang="en-US" altLang="zh-CN" dirty="0" smtClean="0"/>
                  <a:t>b</a:t>
                </a:r>
                <a:r>
                  <a:rPr lang="zh-CN" altLang="en-US" dirty="0" smtClean="0"/>
                  <a:t>的最大值更新答案。位置的连接可以用并查集维护，同时维护</a:t>
                </a:r>
                <a:r>
                  <a:rPr lang="en-US" altLang="zh-CN" dirty="0" smtClean="0"/>
                  <a:t>a</a:t>
                </a:r>
                <a:r>
                  <a:rPr lang="zh-CN" altLang="en-US" dirty="0" smtClean="0"/>
                  <a:t>，</a:t>
                </a:r>
                <a:r>
                  <a:rPr lang="en-US" altLang="zh-CN" dirty="0" smtClean="0"/>
                  <a:t>b</a:t>
                </a:r>
                <a:r>
                  <a:rPr lang="zh-CN" altLang="en-US" dirty="0" smtClean="0"/>
                  <a:t>最大值的信息。</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0662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二分图</a:t>
            </a:r>
            <a:endParaRPr lang="zh-CN" altLang="en-US" dirty="0"/>
          </a:p>
        </p:txBody>
      </p:sp>
      <p:sp>
        <p:nvSpPr>
          <p:cNvPr id="3" name="内容占位符 2"/>
          <p:cNvSpPr>
            <a:spLocks noGrp="1"/>
          </p:cNvSpPr>
          <p:nvPr>
            <p:ph idx="1"/>
          </p:nvPr>
        </p:nvSpPr>
        <p:spPr/>
        <p:txBody>
          <a:bodyPr/>
          <a:lstStyle/>
          <a:p>
            <a:r>
              <a:rPr lang="zh-CN" altLang="en-US" dirty="0"/>
              <a:t>二分图是什么图</a:t>
            </a:r>
            <a:r>
              <a:rPr lang="zh-CN" altLang="en-US" dirty="0" smtClean="0"/>
              <a:t>？节点</a:t>
            </a:r>
            <a:r>
              <a:rPr lang="zh-CN" altLang="en-US" dirty="0"/>
              <a:t>由两个集合组成，且两个集合内部没有边的图。换言之，存在一种方案，将节点划分成满足以上性质的两个集合。</a:t>
            </a:r>
          </a:p>
        </p:txBody>
      </p:sp>
      <p:pic>
        <p:nvPicPr>
          <p:cNvPr id="4" name="图片 3"/>
          <p:cNvPicPr>
            <a:picLocks noChangeAspect="1"/>
          </p:cNvPicPr>
          <p:nvPr/>
        </p:nvPicPr>
        <p:blipFill>
          <a:blip r:embed="rId2"/>
          <a:stretch>
            <a:fillRect/>
          </a:stretch>
        </p:blipFill>
        <p:spPr>
          <a:xfrm>
            <a:off x="1843940" y="3347207"/>
            <a:ext cx="7736287" cy="3691155"/>
          </a:xfrm>
          <a:prstGeom prst="rect">
            <a:avLst/>
          </a:prstGeom>
        </p:spPr>
      </p:pic>
    </p:spTree>
    <p:extLst>
      <p:ext uri="{BB962C8B-B14F-4D97-AF65-F5344CB8AC3E}">
        <p14:creationId xmlns:p14="http://schemas.microsoft.com/office/powerpoint/2010/main" val="2712850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36228"/>
            <a:ext cx="10515600" cy="5740735"/>
          </a:xfrm>
        </p:spPr>
        <p:txBody>
          <a:bodyPr/>
          <a:lstStyle/>
          <a:p>
            <a:r>
              <a:rPr lang="zh-CN" altLang="en-US" dirty="0" smtClean="0"/>
              <a:t>二分图性质：</a:t>
            </a:r>
            <a:endParaRPr lang="en-US" altLang="zh-CN" dirty="0" smtClean="0"/>
          </a:p>
          <a:p>
            <a:r>
              <a:rPr lang="zh-CN" altLang="en-US" dirty="0" smtClean="0"/>
              <a:t>图中不存在长度为奇数的环。</a:t>
            </a:r>
            <a:endParaRPr lang="en-US" altLang="zh-CN" dirty="0" smtClean="0"/>
          </a:p>
          <a:p>
            <a:r>
              <a:rPr lang="zh-CN" altLang="en-US" dirty="0" smtClean="0"/>
              <a:t>可以被黑白染色</a:t>
            </a:r>
            <a:endParaRPr lang="en-US" altLang="zh-CN" dirty="0" smtClean="0"/>
          </a:p>
          <a:p>
            <a:r>
              <a:rPr lang="zh-CN" altLang="en-US" dirty="0" smtClean="0"/>
              <a:t>二分图判定：直接</a:t>
            </a:r>
            <a:r>
              <a:rPr lang="en-US" altLang="zh-CN" dirty="0" err="1" smtClean="0"/>
              <a:t>bfs</a:t>
            </a:r>
            <a:r>
              <a:rPr lang="en-US" altLang="zh-CN" dirty="0" smtClean="0"/>
              <a:t>/</a:t>
            </a:r>
            <a:r>
              <a:rPr lang="en-US" altLang="zh-CN" dirty="0" err="1" smtClean="0"/>
              <a:t>dfs</a:t>
            </a:r>
            <a:r>
              <a:rPr lang="zh-CN" altLang="en-US" dirty="0" smtClean="0"/>
              <a:t>对图进行黑白染色，染色成功即为二分图。</a:t>
            </a:r>
            <a:endParaRPr lang="zh-CN" altLang="en-US" dirty="0"/>
          </a:p>
        </p:txBody>
      </p:sp>
    </p:spTree>
    <p:extLst>
      <p:ext uri="{BB962C8B-B14F-4D97-AF65-F5344CB8AC3E}">
        <p14:creationId xmlns:p14="http://schemas.microsoft.com/office/powerpoint/2010/main" val="1778060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P1330 </a:t>
            </a:r>
            <a:r>
              <a:rPr lang="zh-CN" altLang="en-US" b="1" dirty="0"/>
              <a:t>封锁阳光</a:t>
            </a:r>
            <a:r>
              <a:rPr lang="zh-CN" altLang="en-US" b="1" dirty="0" smtClean="0"/>
              <a:t>大学</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阳光大学的校园是一张由 </a:t>
                </a:r>
                <a:r>
                  <a:rPr lang="en-US" altLang="zh-CN" dirty="0" smtClean="0"/>
                  <a:t>n </a:t>
                </a:r>
                <a:r>
                  <a:rPr lang="zh-CN" altLang="en-US" dirty="0"/>
                  <a:t>个点构成的无向图，</a:t>
                </a:r>
                <a:r>
                  <a:rPr lang="en-US" altLang="zh-CN" dirty="0" smtClean="0"/>
                  <a:t>n </a:t>
                </a:r>
                <a:r>
                  <a:rPr lang="zh-CN" altLang="en-US" dirty="0"/>
                  <a:t>个点之间由 </a:t>
                </a:r>
                <a:r>
                  <a:rPr lang="en-US" altLang="zh-CN" dirty="0" smtClean="0"/>
                  <a:t>m </a:t>
                </a:r>
                <a:r>
                  <a:rPr lang="zh-CN" altLang="en-US" dirty="0"/>
                  <a:t>条道路连接。每只河蟹可以对一个点进行封锁，当某个点被封锁后，与这个点相连的道路就被封锁</a:t>
                </a:r>
                <a:r>
                  <a:rPr lang="zh-CN" altLang="en-US" dirty="0" smtClean="0"/>
                  <a:t>了。</a:t>
                </a:r>
                <a:r>
                  <a:rPr lang="zh-CN" altLang="en-US" dirty="0"/>
                  <a:t>非常悲剧的一点是，河蟹是一种不和谐的生物，当两只河蟹封锁了相邻的两个点时，他们会发生冲突。</a:t>
                </a:r>
              </a:p>
              <a:p>
                <a:r>
                  <a:rPr lang="zh-CN" altLang="en-US" dirty="0"/>
                  <a:t>询问：最少需要多少只河蟹，可以封锁所有道路并且不发生冲突</a:t>
                </a:r>
                <a:r>
                  <a:rPr lang="zh-CN" altLang="en-US" dirty="0" smtClean="0"/>
                  <a:t>。</a:t>
                </a:r>
                <a:endParaRPr lang="en-US" altLang="zh-CN" dirty="0" smtClean="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040828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注意到一个奇环是不能封锁的（如三角形）</a:t>
            </a:r>
            <a:endParaRPr lang="en-US" altLang="zh-CN" dirty="0" smtClean="0"/>
          </a:p>
          <a:p>
            <a:r>
              <a:rPr lang="zh-CN" altLang="en-US" dirty="0" smtClean="0"/>
              <a:t>并且我们可以发现如果确定一个点是否放河蟹，可以向外推出其他点是否放河蟹，类似于黑白染色。</a:t>
            </a:r>
            <a:endParaRPr lang="en-US" altLang="zh-CN" dirty="0" smtClean="0"/>
          </a:p>
          <a:p>
            <a:r>
              <a:rPr lang="zh-CN" altLang="en-US" dirty="0" smtClean="0"/>
              <a:t>对图进行二分图判定，如果非二分图则无解；是二分图选点数少的一边即可。</a:t>
            </a:r>
            <a:endParaRPr lang="zh-CN" altLang="en-US" dirty="0"/>
          </a:p>
        </p:txBody>
      </p:sp>
    </p:spTree>
    <p:extLst>
      <p:ext uri="{BB962C8B-B14F-4D97-AF65-F5344CB8AC3E}">
        <p14:creationId xmlns:p14="http://schemas.microsoft.com/office/powerpoint/2010/main" val="11821877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P1525 [NOIP2010 </a:t>
            </a:r>
            <a:r>
              <a:rPr lang="zh-CN" altLang="en-US" b="1" dirty="0"/>
              <a:t>提高组</a:t>
            </a:r>
            <a:r>
              <a:rPr lang="en-US" altLang="zh-CN" b="1" dirty="0"/>
              <a:t>] </a:t>
            </a:r>
            <a:r>
              <a:rPr lang="zh-CN" altLang="en-US" b="1" dirty="0"/>
              <a:t>关押</a:t>
            </a:r>
            <a:r>
              <a:rPr lang="zh-CN" altLang="en-US" b="1" dirty="0" smtClean="0"/>
              <a:t>罪犯</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有</a:t>
                </a:r>
                <a:r>
                  <a:rPr lang="en-US" altLang="zh-CN" dirty="0"/>
                  <a:t>n</a:t>
                </a:r>
                <a:r>
                  <a:rPr lang="zh-CN" altLang="en-US" dirty="0"/>
                  <a:t>个罪犯，要将它们</a:t>
                </a:r>
                <a:r>
                  <a:rPr lang="zh-CN" altLang="en-US" b="1" dirty="0"/>
                  <a:t>分成两个集合</a:t>
                </a:r>
                <a:r>
                  <a:rPr lang="zh-CN" altLang="en-US" dirty="0"/>
                  <a:t>。给出</a:t>
                </a:r>
                <a:r>
                  <a:rPr lang="en-US" altLang="zh-CN" dirty="0"/>
                  <a:t>m</a:t>
                </a:r>
                <a:r>
                  <a:rPr lang="zh-CN" altLang="en-US" dirty="0"/>
                  <a:t>对关系</a:t>
                </a:r>
                <a:r>
                  <a:rPr lang="en-US" altLang="zh-CN" dirty="0"/>
                  <a:t>(</a:t>
                </a:r>
                <a:r>
                  <a:rPr lang="en-US" altLang="zh-CN" dirty="0" err="1"/>
                  <a:t>x,y,val</a:t>
                </a:r>
                <a:r>
                  <a:rPr lang="en-US" altLang="zh-CN" dirty="0"/>
                  <a:t>)</a:t>
                </a:r>
                <a:r>
                  <a:rPr lang="zh-CN" altLang="en-US" dirty="0"/>
                  <a:t>，表示若将</a:t>
                </a:r>
                <a:r>
                  <a:rPr lang="en-US" altLang="zh-CN" dirty="0" err="1"/>
                  <a:t>x,y</a:t>
                </a:r>
                <a:r>
                  <a:rPr lang="zh-CN" altLang="en-US" dirty="0"/>
                  <a:t>分到同一集合中，会产生</a:t>
                </a:r>
                <a:r>
                  <a:rPr lang="en-US" altLang="zh-CN" dirty="0" err="1"/>
                  <a:t>val</a:t>
                </a:r>
                <a:r>
                  <a:rPr lang="zh-CN" altLang="en-US" dirty="0"/>
                  <a:t>的怨气值；若未给出关系，则说明</a:t>
                </a:r>
                <a:r>
                  <a:rPr lang="en-US" altLang="zh-CN" dirty="0"/>
                  <a:t>(</a:t>
                </a:r>
                <a:r>
                  <a:rPr lang="en-US" altLang="zh-CN" dirty="0" err="1"/>
                  <a:t>x,y</a:t>
                </a:r>
                <a:r>
                  <a:rPr lang="en-US" altLang="zh-CN" dirty="0"/>
                  <a:t>)</a:t>
                </a:r>
                <a:r>
                  <a:rPr lang="zh-CN" altLang="en-US" dirty="0"/>
                  <a:t>分到同一集合怨气值为</a:t>
                </a:r>
                <a:r>
                  <a:rPr lang="en-US" altLang="zh-CN" dirty="0"/>
                  <a:t>0</a:t>
                </a:r>
                <a:r>
                  <a:rPr lang="zh-CN" altLang="en-US" dirty="0"/>
                  <a:t>。询问</a:t>
                </a:r>
                <a:r>
                  <a:rPr lang="zh-CN" altLang="en-US" b="1" dirty="0"/>
                  <a:t>最小化最大怨气值</a:t>
                </a:r>
                <a:r>
                  <a:rPr lang="zh-CN" altLang="en-US" dirty="0" smtClean="0"/>
                  <a:t>。</a:t>
                </a:r>
                <a:endParaRPr lang="en-US" altLang="zh-CN" dirty="0" smtClean="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≤20000,</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16438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解法</a:t>
            </a:r>
            <a:r>
              <a:rPr lang="en-US" altLang="zh-CN" dirty="0" smtClean="0"/>
              <a:t>1</a:t>
            </a:r>
            <a:r>
              <a:rPr lang="zh-CN" altLang="en-US" dirty="0" smtClean="0"/>
              <a:t>：对于最小化最大值问题容易想到二分答案，设当前二分值为 </a:t>
            </a:r>
            <a:r>
              <a:rPr lang="en-US" altLang="zh-CN" dirty="0" smtClean="0"/>
              <a:t>mid , </a:t>
            </a:r>
            <a:r>
              <a:rPr lang="zh-CN" altLang="en-US" dirty="0" smtClean="0"/>
              <a:t>怨气值</a:t>
            </a:r>
            <a:r>
              <a:rPr lang="en-US" altLang="zh-CN" dirty="0" smtClean="0"/>
              <a:t>&gt;mid </a:t>
            </a:r>
            <a:r>
              <a:rPr lang="zh-CN" altLang="en-US" dirty="0" smtClean="0"/>
              <a:t>的罪犯显然要分到不同集合中，分为</a:t>
            </a:r>
            <a:r>
              <a:rPr lang="en-US" altLang="zh-CN" dirty="0" smtClean="0"/>
              <a:t>2</a:t>
            </a:r>
            <a:r>
              <a:rPr lang="zh-CN" altLang="en-US" dirty="0" smtClean="0"/>
              <a:t>个点集是二分图问题，连接怨气</a:t>
            </a:r>
            <a:r>
              <a:rPr lang="en-US" altLang="zh-CN" dirty="0" smtClean="0"/>
              <a:t>&gt;mid</a:t>
            </a:r>
            <a:r>
              <a:rPr lang="zh-CN" altLang="en-US" dirty="0" smtClean="0"/>
              <a:t>的边判定即可</a:t>
            </a:r>
            <a:endParaRPr lang="en-US" altLang="zh-CN" dirty="0" smtClean="0"/>
          </a:p>
          <a:p>
            <a:r>
              <a:rPr lang="zh-CN" altLang="en-US" dirty="0" smtClean="0"/>
              <a:t>解法</a:t>
            </a:r>
            <a:r>
              <a:rPr lang="en-US" altLang="zh-CN" dirty="0" smtClean="0"/>
              <a:t>2</a:t>
            </a:r>
            <a:r>
              <a:rPr lang="zh-CN" altLang="en-US" dirty="0" smtClean="0"/>
              <a:t>：将关系按怨气值从大到小排序，显然我们应该先满足怨气值较大的问题，设这两个人是</a:t>
            </a:r>
            <a:r>
              <a:rPr lang="en-US" altLang="zh-CN" dirty="0" err="1" smtClean="0"/>
              <a:t>u,v</a:t>
            </a:r>
            <a:r>
              <a:rPr lang="zh-CN" altLang="en-US" dirty="0" smtClean="0"/>
              <a:t>，将这两个人分到不同集合意味着什么呢？我们可以联想到</a:t>
            </a:r>
            <a:r>
              <a:rPr lang="en-US" altLang="zh-CN" dirty="0" smtClean="0"/>
              <a:t>”</a:t>
            </a:r>
            <a:r>
              <a:rPr lang="zh-CN" altLang="en-US" dirty="0" smtClean="0"/>
              <a:t>敌人的敌人是朋友</a:t>
            </a:r>
            <a:r>
              <a:rPr lang="en-US" altLang="zh-CN" dirty="0" smtClean="0"/>
              <a:t>”</a:t>
            </a:r>
            <a:r>
              <a:rPr lang="zh-CN" altLang="en-US" dirty="0" smtClean="0"/>
              <a:t>逻辑传导，设点</a:t>
            </a:r>
            <a:r>
              <a:rPr lang="en-US" altLang="zh-CN" dirty="0" smtClean="0"/>
              <a:t>x</a:t>
            </a:r>
            <a:r>
              <a:rPr lang="zh-CN" altLang="en-US" dirty="0" smtClean="0"/>
              <a:t>是与</a:t>
            </a:r>
            <a:r>
              <a:rPr lang="en-US" altLang="zh-CN" dirty="0" smtClean="0"/>
              <a:t>x</a:t>
            </a:r>
            <a:r>
              <a:rPr lang="zh-CN" altLang="en-US" dirty="0" smtClean="0"/>
              <a:t>在相同集合的人，点</a:t>
            </a:r>
            <a:r>
              <a:rPr lang="en-US" altLang="zh-CN" dirty="0" err="1" smtClean="0"/>
              <a:t>x+n</a:t>
            </a:r>
            <a:r>
              <a:rPr lang="zh-CN" altLang="en-US" dirty="0" smtClean="0"/>
              <a:t>是与</a:t>
            </a:r>
            <a:r>
              <a:rPr lang="en-US" altLang="zh-CN" dirty="0" smtClean="0"/>
              <a:t>x</a:t>
            </a:r>
            <a:r>
              <a:rPr lang="zh-CN" altLang="en-US" dirty="0" smtClean="0"/>
              <a:t>在不同集合的人，</a:t>
            </a:r>
            <a:r>
              <a:rPr lang="en-US" altLang="zh-CN" dirty="0" err="1" smtClean="0"/>
              <a:t>u,v</a:t>
            </a:r>
            <a:r>
              <a:rPr lang="zh-CN" altLang="en-US" dirty="0" smtClean="0"/>
              <a:t>在不同集合即合并</a:t>
            </a:r>
            <a:r>
              <a:rPr lang="en-US" altLang="zh-CN" dirty="0" smtClean="0"/>
              <a:t>u</a:t>
            </a:r>
            <a:r>
              <a:rPr lang="zh-CN" altLang="en-US" dirty="0" smtClean="0"/>
              <a:t>和</a:t>
            </a:r>
            <a:r>
              <a:rPr lang="en-US" altLang="zh-CN" dirty="0" err="1" smtClean="0"/>
              <a:t>v+n</a:t>
            </a:r>
            <a:r>
              <a:rPr lang="zh-CN" altLang="en-US" dirty="0" smtClean="0"/>
              <a:t>，</a:t>
            </a:r>
            <a:r>
              <a:rPr lang="en-US" altLang="zh-CN" dirty="0" err="1" smtClean="0"/>
              <a:t>u+n</a:t>
            </a:r>
            <a:r>
              <a:rPr lang="zh-CN" altLang="en-US" dirty="0" smtClean="0"/>
              <a:t>和</a:t>
            </a:r>
            <a:r>
              <a:rPr lang="en-US" altLang="zh-CN" dirty="0" smtClean="0"/>
              <a:t>v</a:t>
            </a:r>
            <a:r>
              <a:rPr lang="zh-CN" altLang="en-US" dirty="0" smtClean="0"/>
              <a:t>，如果发现</a:t>
            </a:r>
            <a:r>
              <a:rPr lang="en-US" altLang="zh-CN" dirty="0" smtClean="0"/>
              <a:t>u</a:t>
            </a:r>
            <a:r>
              <a:rPr lang="zh-CN" altLang="en-US" dirty="0" smtClean="0"/>
              <a:t>，</a:t>
            </a:r>
            <a:r>
              <a:rPr lang="en-US" altLang="zh-CN" dirty="0" smtClean="0"/>
              <a:t>v</a:t>
            </a:r>
            <a:r>
              <a:rPr lang="zh-CN" altLang="en-US" dirty="0" smtClean="0"/>
              <a:t>已经同集合那么确定答案。</a:t>
            </a:r>
            <a:endParaRPr lang="zh-CN" altLang="en-US" dirty="0"/>
          </a:p>
        </p:txBody>
      </p:sp>
    </p:spTree>
    <p:extLst>
      <p:ext uri="{BB962C8B-B14F-4D97-AF65-F5344CB8AC3E}">
        <p14:creationId xmlns:p14="http://schemas.microsoft.com/office/powerpoint/2010/main" val="3920561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1422" y="357552"/>
            <a:ext cx="10515600" cy="5758022"/>
          </a:xfrm>
        </p:spPr>
        <p:txBody>
          <a:bodyPr/>
          <a:lstStyle/>
          <a:p>
            <a:r>
              <a:rPr lang="zh-CN" altLang="en-US" dirty="0" smtClean="0"/>
              <a:t>实现方法</a:t>
            </a:r>
            <a:r>
              <a:rPr lang="en-US" altLang="zh-CN" dirty="0" smtClean="0"/>
              <a:t>1</a:t>
            </a:r>
            <a:r>
              <a:rPr lang="zh-CN" altLang="en-US" dirty="0" smtClean="0"/>
              <a:t>：每个元素维护数组</a:t>
            </a:r>
            <a:r>
              <a:rPr lang="en-US" altLang="zh-CN" dirty="0" smtClean="0"/>
              <a:t>id[u]</a:t>
            </a:r>
            <a:r>
              <a:rPr lang="zh-CN" altLang="en-US" dirty="0" smtClean="0"/>
              <a:t>表示所属集合编号</a:t>
            </a:r>
            <a:endParaRPr lang="en-US" altLang="zh-CN" dirty="0" smtClean="0"/>
          </a:p>
          <a:p>
            <a:r>
              <a:rPr lang="zh-CN" altLang="en-US" dirty="0" smtClean="0"/>
              <a:t>实现方法</a:t>
            </a:r>
            <a:r>
              <a:rPr lang="en-US" altLang="zh-CN" dirty="0" smtClean="0"/>
              <a:t>2</a:t>
            </a:r>
            <a:r>
              <a:rPr lang="zh-CN" altLang="en-US" dirty="0" smtClean="0"/>
              <a:t>：每个集合形成一个类似家族的结构，即有根树结构，每个点有所属的父亲，集合可以树根元素代表</a:t>
            </a:r>
            <a:endParaRPr lang="en-US" altLang="zh-CN" dirty="0" smtClean="0"/>
          </a:p>
          <a:p>
            <a:r>
              <a:rPr lang="zh-CN" altLang="en-US" dirty="0" smtClean="0"/>
              <a:t>合并：一个集合的根成为另一个集合根的儿子，两颗树即合并</a:t>
            </a:r>
            <a:endParaRPr lang="en-US" altLang="zh-CN" dirty="0" smtClean="0"/>
          </a:p>
          <a:p>
            <a:r>
              <a:rPr lang="zh-CN" altLang="en-US" dirty="0" smtClean="0"/>
              <a:t>查询：两个元素是否同集合即一层层查到根节点，看看根是否相同即可。</a:t>
            </a:r>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1056758" y="3524476"/>
            <a:ext cx="10184490" cy="3262101"/>
          </a:xfrm>
          <a:prstGeom prst="rect">
            <a:avLst/>
          </a:prstGeom>
        </p:spPr>
      </p:pic>
    </p:spTree>
    <p:extLst>
      <p:ext uri="{BB962C8B-B14F-4D97-AF65-F5344CB8AC3E}">
        <p14:creationId xmlns:p14="http://schemas.microsoft.com/office/powerpoint/2010/main" val="1065835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P6185 [NOI Online #1 </a:t>
            </a:r>
            <a:r>
              <a:rPr lang="zh-CN" altLang="en-US" b="1" dirty="0"/>
              <a:t>提高组</a:t>
            </a:r>
            <a:r>
              <a:rPr lang="en-US" altLang="zh-CN" b="1" dirty="0"/>
              <a:t>] </a:t>
            </a:r>
            <a:r>
              <a:rPr lang="zh-CN" altLang="en-US" b="1" dirty="0" smtClean="0"/>
              <a:t>序列</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en-US" dirty="0" smtClean="0"/>
                  <a:t>小</a:t>
                </a:r>
                <a:r>
                  <a:rPr lang="en-US" altLang="zh-CN" dirty="0" smtClean="0"/>
                  <a:t>D</a:t>
                </a:r>
                <a:r>
                  <a:rPr lang="zh-CN" altLang="en-US" dirty="0" smtClean="0"/>
                  <a:t>想要通过若干次操作将长度为</a:t>
                </a:r>
                <a:r>
                  <a:rPr lang="en-US" altLang="zh-CN" dirty="0" smtClean="0"/>
                  <a:t>n</a:t>
                </a:r>
                <a:r>
                  <a:rPr lang="zh-CN" altLang="en-US" dirty="0" smtClean="0"/>
                  <a:t>的整数序列</a:t>
                </a:r>
                <a:r>
                  <a:rPr lang="en-US" altLang="zh-CN" dirty="0" smtClean="0"/>
                  <a:t>a</a:t>
                </a:r>
                <a:r>
                  <a:rPr lang="zh-CN" altLang="en-US" dirty="0" smtClean="0"/>
                  <a:t>变为序列</a:t>
                </a:r>
                <a:r>
                  <a:rPr lang="en-US" altLang="zh-CN" dirty="0" smtClean="0"/>
                  <a:t>b</a:t>
                </a:r>
              </a:p>
              <a:p>
                <a:r>
                  <a:rPr lang="zh-CN" altLang="en-US" dirty="0" smtClean="0"/>
                  <a:t>有</a:t>
                </a:r>
                <a:r>
                  <a:rPr lang="en-US" altLang="zh-CN" dirty="0" smtClean="0"/>
                  <a:t>m</a:t>
                </a:r>
                <a:r>
                  <a:rPr lang="zh-CN" altLang="en-US" dirty="0" smtClean="0"/>
                  <a:t>种操作，分为两类</a:t>
                </a:r>
                <a:r>
                  <a:rPr lang="zh-CN" altLang="en-US" dirty="0" smtClean="0">
                    <a:sym typeface="Wingdings" panose="05000000000000000000" pitchFamily="2" charset="2"/>
                  </a:rPr>
                  <a:t>：</a:t>
                </a:r>
                <a:r>
                  <a:rPr lang="en-US" altLang="zh-CN" dirty="0" smtClean="0">
                    <a:sym typeface="Wingdings" panose="05000000000000000000" pitchFamily="2" charset="2"/>
                  </a:rPr>
                  <a:t>1. </a:t>
                </a:r>
                <a:r>
                  <a:rPr lang="zh-CN" altLang="en-US" dirty="0" smtClean="0">
                    <a:sym typeface="Wingdings" panose="05000000000000000000" pitchFamily="2" charset="2"/>
                  </a:rPr>
                  <a:t>用</a:t>
                </a:r>
                <a:r>
                  <a:rPr lang="en-US" altLang="zh-CN" dirty="0" smtClean="0">
                    <a:sym typeface="Wingdings" panose="05000000000000000000" pitchFamily="2" charset="2"/>
                  </a:rPr>
                  <a:t>(u,v,1)</a:t>
                </a:r>
                <a:r>
                  <a:rPr lang="zh-CN" altLang="en-US" dirty="0">
                    <a:sym typeface="Wingdings" panose="05000000000000000000" pitchFamily="2" charset="2"/>
                  </a:rPr>
                  <a:t>表示</a:t>
                </a:r>
                <a:r>
                  <a:rPr lang="zh-CN" altLang="en-US" dirty="0" smtClean="0">
                    <a:sym typeface="Wingdings" panose="05000000000000000000" pitchFamily="2" charset="2"/>
                  </a:rPr>
                  <a:t>，可使</a:t>
                </a:r>
                <a14:m>
                  <m:oMath xmlns:m="http://schemas.openxmlformats.org/officeDocument/2006/math">
                    <m:sSub>
                      <m:sSubPr>
                        <m:ctrlPr>
                          <a:rPr lang="en-US" altLang="zh-CN" b="0" i="1" smtClean="0">
                            <a:latin typeface="Cambria Math" panose="02040503050406030204" pitchFamily="18" charset="0"/>
                            <a:sym typeface="Wingdings" panose="05000000000000000000" pitchFamily="2" charset="2"/>
                          </a:rPr>
                        </m:ctrlPr>
                      </m:sSubPr>
                      <m:e>
                        <m:r>
                          <a:rPr lang="en-US" altLang="zh-CN" b="0" i="1" smtClean="0">
                            <a:latin typeface="Cambria Math" panose="02040503050406030204" pitchFamily="18" charset="0"/>
                            <a:sym typeface="Wingdings" panose="05000000000000000000" pitchFamily="2" charset="2"/>
                          </a:rPr>
                          <m:t>𝑎</m:t>
                        </m:r>
                      </m:e>
                      <m:sub>
                        <m:r>
                          <a:rPr lang="en-US" altLang="zh-CN" b="0" i="1" smtClean="0">
                            <a:latin typeface="Cambria Math" panose="02040503050406030204" pitchFamily="18" charset="0"/>
                            <a:sym typeface="Wingdings" panose="05000000000000000000" pitchFamily="2" charset="2"/>
                          </a:rPr>
                          <m:t>𝑢</m:t>
                        </m:r>
                      </m:sub>
                    </m:sSub>
                    <m:r>
                      <a:rPr lang="en-US" altLang="zh-CN" b="0" i="1" smtClean="0">
                        <a:latin typeface="Cambria Math" panose="02040503050406030204" pitchFamily="18" charset="0"/>
                        <a:sym typeface="Wingdings" panose="05000000000000000000" pitchFamily="2" charset="2"/>
                      </a:rPr>
                      <m:t>,</m:t>
                    </m:r>
                    <m:sSub>
                      <m:sSubPr>
                        <m:ctrlPr>
                          <a:rPr lang="en-US" altLang="zh-CN" b="0" i="1" smtClean="0">
                            <a:latin typeface="Cambria Math" panose="02040503050406030204" pitchFamily="18" charset="0"/>
                            <a:sym typeface="Wingdings" panose="05000000000000000000" pitchFamily="2" charset="2"/>
                          </a:rPr>
                        </m:ctrlPr>
                      </m:sSubPr>
                      <m:e>
                        <m:r>
                          <a:rPr lang="en-US" altLang="zh-CN" b="0" i="1" smtClean="0">
                            <a:latin typeface="Cambria Math" panose="02040503050406030204" pitchFamily="18" charset="0"/>
                            <a:sym typeface="Wingdings" panose="05000000000000000000" pitchFamily="2" charset="2"/>
                          </a:rPr>
                          <m:t>𝑎</m:t>
                        </m:r>
                      </m:e>
                      <m:sub>
                        <m:r>
                          <a:rPr lang="en-US" altLang="zh-CN" b="0" i="1" smtClean="0">
                            <a:latin typeface="Cambria Math" panose="02040503050406030204" pitchFamily="18" charset="0"/>
                            <a:sym typeface="Wingdings" panose="05000000000000000000" pitchFamily="2" charset="2"/>
                          </a:rPr>
                          <m:t>𝑣</m:t>
                        </m:r>
                      </m:sub>
                    </m:sSub>
                    <m:r>
                      <a:rPr lang="zh-CN" altLang="en-US" i="1">
                        <a:latin typeface="Cambria Math" panose="02040503050406030204" pitchFamily="18" charset="0"/>
                        <a:sym typeface="Wingdings" panose="05000000000000000000" pitchFamily="2" charset="2"/>
                      </a:rPr>
                      <m:t>同时</m:t>
                    </m:r>
                  </m:oMath>
                </a14:m>
                <a:r>
                  <a:rPr lang="en-US" altLang="zh-CN" dirty="0" smtClean="0"/>
                  <a:t>+1</a:t>
                </a:r>
                <a:r>
                  <a:rPr lang="zh-CN" altLang="en-US" dirty="0" smtClean="0"/>
                  <a:t>或</a:t>
                </a:r>
                <a:r>
                  <a:rPr lang="en-US" altLang="zh-CN" dirty="0" smtClean="0"/>
                  <a:t>-1</a:t>
                </a:r>
                <a:r>
                  <a:rPr lang="zh-CN" altLang="en-US" dirty="0" smtClean="0"/>
                  <a:t>；</a:t>
                </a:r>
                <a:r>
                  <a:rPr lang="en-US" altLang="zh-CN" dirty="0" smtClean="0"/>
                  <a:t>2.</a:t>
                </a:r>
                <a:r>
                  <a:rPr lang="zh-CN" altLang="en-US" dirty="0" smtClean="0"/>
                  <a:t>用</a:t>
                </a:r>
                <a:r>
                  <a:rPr lang="en-US" altLang="zh-CN" dirty="0" smtClean="0"/>
                  <a:t>(u,v,2)</a:t>
                </a:r>
                <a:r>
                  <a:rPr lang="zh-CN" altLang="en-US" dirty="0" smtClean="0"/>
                  <a:t>表示</a:t>
                </a:r>
                <a:r>
                  <a:rPr lang="en-US" altLang="zh-CN" dirty="0"/>
                  <a:t> </a:t>
                </a:r>
                <a:r>
                  <a:rPr lang="zh-CN" altLang="en-US" dirty="0" smtClean="0"/>
                  <a:t>，可使</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𝑢</m:t>
                        </m:r>
                      </m:sub>
                    </m:sSub>
                    <m:r>
                      <a:rPr lang="zh-CN" altLang="en-US" i="1">
                        <a:latin typeface="Cambria Math" panose="02040503050406030204" pitchFamily="18" charset="0"/>
                      </a:rPr>
                      <m:t>加</m:t>
                    </m:r>
                  </m:oMath>
                </a14:m>
                <a:r>
                  <a:rPr lang="en-US" altLang="zh-CN" dirty="0" smtClean="0"/>
                  <a:t>1</a:t>
                </a:r>
                <a:r>
                  <a:rPr lang="zh-CN" altLang="en-US" dirty="0" smtClean="0"/>
                  <a:t>同时</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1" dirty="0">
                            <a:latin typeface="Cambria Math" panose="02040503050406030204" pitchFamily="18" charset="0"/>
                          </a:rPr>
                          <m:t>a</m:t>
                        </m:r>
                      </m:e>
                      <m:sub>
                        <m:r>
                          <a:rPr lang="en-US" altLang="zh-CN" b="0" i="1" dirty="0" smtClean="0">
                            <a:latin typeface="Cambria Math" panose="02040503050406030204" pitchFamily="18" charset="0"/>
                          </a:rPr>
                          <m:t>𝑣</m:t>
                        </m:r>
                      </m:sub>
                    </m:sSub>
                    <m:r>
                      <a:rPr lang="en-US" altLang="zh-CN" b="0" i="1" dirty="0" smtClean="0">
                        <a:latin typeface="Cambria Math" panose="02040503050406030204" pitchFamily="18" charset="0"/>
                      </a:rPr>
                      <m:t> </m:t>
                    </m:r>
                    <m:r>
                      <a:rPr lang="zh-CN" altLang="en-US" i="1" dirty="0">
                        <a:latin typeface="Cambria Math" panose="02040503050406030204" pitchFamily="18" charset="0"/>
                      </a:rPr>
                      <m:t>减</m:t>
                    </m:r>
                  </m:oMath>
                </a14:m>
                <a:r>
                  <a:rPr lang="en-US" altLang="zh-CN" dirty="0" smtClean="0"/>
                  <a:t>1 </a:t>
                </a:r>
                <a:r>
                  <a:rPr lang="zh-CN" altLang="en-US" dirty="0" smtClean="0"/>
                  <a:t>，或</a:t>
                </a:r>
                <a:r>
                  <a:rPr lang="zh-CN" altLang="en-US" dirty="0"/>
                  <a:t>使</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𝑢</m:t>
                        </m:r>
                      </m:sub>
                    </m:sSub>
                    <m:r>
                      <a:rPr lang="zh-CN" altLang="en-US" i="1" smtClean="0">
                        <a:latin typeface="Cambria Math" panose="02040503050406030204" pitchFamily="18" charset="0"/>
                      </a:rPr>
                      <m:t>减</m:t>
                    </m:r>
                  </m:oMath>
                </a14:m>
                <a:r>
                  <a:rPr lang="en-US" altLang="zh-CN" dirty="0" smtClean="0"/>
                  <a:t>1</a:t>
                </a:r>
                <a:r>
                  <a:rPr lang="zh-CN" altLang="en-US" dirty="0"/>
                  <a:t>同时</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a</m:t>
                        </m:r>
                      </m:e>
                      <m:sub>
                        <m:r>
                          <a:rPr lang="en-US" altLang="zh-CN" i="1" dirty="0">
                            <a:latin typeface="Cambria Math" panose="02040503050406030204" pitchFamily="18" charset="0"/>
                          </a:rPr>
                          <m:t>𝑣</m:t>
                        </m:r>
                      </m:sub>
                    </m:sSub>
                    <m:r>
                      <a:rPr lang="en-US" altLang="zh-CN" i="1" dirty="0">
                        <a:latin typeface="Cambria Math" panose="02040503050406030204" pitchFamily="18" charset="0"/>
                      </a:rPr>
                      <m:t> </m:t>
                    </m:r>
                    <m:r>
                      <a:rPr lang="zh-CN" altLang="en-US" i="1" dirty="0" smtClean="0">
                        <a:latin typeface="Cambria Math" panose="02040503050406030204" pitchFamily="18" charset="0"/>
                      </a:rPr>
                      <m:t>加</m:t>
                    </m:r>
                  </m:oMath>
                </a14:m>
                <a:r>
                  <a:rPr lang="en-US" altLang="zh-CN" dirty="0" smtClean="0"/>
                  <a:t>1 </a:t>
                </a:r>
                <a:r>
                  <a:rPr lang="zh-CN" altLang="en-US" dirty="0" smtClean="0"/>
                  <a:t>。</a:t>
                </a:r>
                <a:endParaRPr lang="en-US" altLang="zh-CN" dirty="0" smtClean="0"/>
              </a:p>
              <a:p>
                <a:r>
                  <a:rPr lang="zh-CN" altLang="en-US" dirty="0"/>
                  <a:t>小 </a:t>
                </a:r>
                <a:r>
                  <a:rPr lang="en-US" altLang="zh-CN" dirty="0"/>
                  <a:t>D </a:t>
                </a:r>
                <a:r>
                  <a:rPr lang="zh-CN" altLang="en-US" dirty="0"/>
                  <a:t>可以以任意顺序执行操作，且每种操作都可进行无限次。现在给定序列与所有操作</a:t>
                </a:r>
                <a:r>
                  <a:rPr lang="zh-CN" altLang="en-US" dirty="0" smtClean="0"/>
                  <a:t>，判断是否能将</a:t>
                </a:r>
                <a:r>
                  <a:rPr lang="en-US" altLang="zh-CN" dirty="0" smtClean="0"/>
                  <a:t>a</a:t>
                </a:r>
                <a:r>
                  <a:rPr lang="zh-CN" altLang="en-US" dirty="0" smtClean="0"/>
                  <a:t>变为</a:t>
                </a:r>
                <a:r>
                  <a:rPr lang="en-US" altLang="zh-CN" dirty="0" smtClean="0"/>
                  <a:t>b</a:t>
                </a:r>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103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587229"/>
                <a:ext cx="10515600" cy="5589734"/>
              </a:xfrm>
            </p:spPr>
            <p:txBody>
              <a:bodyPr/>
              <a:lstStyle/>
              <a:p>
                <a:r>
                  <a:rPr lang="zh-CN" altLang="en-US" dirty="0" smtClean="0"/>
                  <a:t>将</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减去</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b</m:t>
                        </m:r>
                      </m:e>
                      <m:sub>
                        <m:r>
                          <m:rPr>
                            <m:sty m:val="p"/>
                          </m:rPr>
                          <a:rPr lang="en-US" altLang="zh-CN" b="0" i="0" smtClean="0">
                            <a:latin typeface="Cambria Math" panose="02040503050406030204" pitchFamily="18" charset="0"/>
                          </a:rPr>
                          <m:t>i</m:t>
                        </m:r>
                      </m:sub>
                    </m:sSub>
                    <m:r>
                      <a:rPr lang="en-US" altLang="zh-CN" b="0" i="0" smtClean="0">
                        <a:latin typeface="Cambria Math" panose="02040503050406030204" pitchFamily="18" charset="0"/>
                      </a:rPr>
                      <m:t> </m:t>
                    </m:r>
                    <m:r>
                      <a:rPr lang="zh-CN" altLang="en-US" i="1">
                        <a:latin typeface="Cambria Math" panose="02040503050406030204" pitchFamily="18" charset="0"/>
                      </a:rPr>
                      <m:t>，</m:t>
                    </m:r>
                  </m:oMath>
                </a14:m>
                <a:r>
                  <a:rPr lang="zh-CN" altLang="en-US" dirty="0" smtClean="0"/>
                  <a:t>目标即让所有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zh-CN" altLang="en-US" i="1">
                        <a:latin typeface="Cambria Math" panose="02040503050406030204" pitchFamily="18" charset="0"/>
                      </a:rPr>
                      <m:t>变</m:t>
                    </m:r>
                  </m:oMath>
                </a14:m>
                <a:r>
                  <a:rPr lang="zh-CN" altLang="en-US" dirty="0" smtClean="0"/>
                  <a:t>为</a:t>
                </a:r>
                <a:r>
                  <a:rPr lang="en-US" altLang="zh-CN" dirty="0"/>
                  <a:t> </a:t>
                </a:r>
                <a:r>
                  <a:rPr lang="en-US" altLang="zh-CN" dirty="0" smtClean="0"/>
                  <a:t>0</a:t>
                </a:r>
              </a:p>
              <a:p>
                <a:r>
                  <a:rPr lang="zh-CN" altLang="en-US" dirty="0" smtClean="0"/>
                  <a:t>首先连接所有</a:t>
                </a:r>
                <a:r>
                  <a:rPr lang="en-US" altLang="zh-CN" dirty="0" smtClean="0"/>
                  <a:t>2</a:t>
                </a:r>
                <a:r>
                  <a:rPr lang="zh-CN" altLang="en-US" dirty="0" smtClean="0"/>
                  <a:t>操作形成的边，每个连通块内部可以在总和不变的情况下随意加减，可以看作内部</a:t>
                </a:r>
                <a:r>
                  <a:rPr lang="en-US" altLang="zh-CN" dirty="0" smtClean="0"/>
                  <a:t>a</a:t>
                </a:r>
                <a:r>
                  <a:rPr lang="zh-CN" altLang="en-US" dirty="0" smtClean="0"/>
                  <a:t>的值是可以随意流动的，我们用并查集将这些点缩为一个整体点。</a:t>
                </a:r>
                <a:endParaRPr lang="en-US" altLang="zh-CN" dirty="0" smtClean="0"/>
              </a:p>
              <a:p>
                <a:r>
                  <a:rPr lang="zh-CN" altLang="en-US" dirty="0" smtClean="0"/>
                  <a:t>然后</a:t>
                </a:r>
                <a:r>
                  <a:rPr lang="en-US" altLang="zh-CN" dirty="0" smtClean="0"/>
                  <a:t>1</a:t>
                </a:r>
                <a:r>
                  <a:rPr lang="zh-CN" altLang="en-US" dirty="0" smtClean="0"/>
                  <a:t>操作的边连接整体点形成另一个图，对于每个连通块：</a:t>
                </a:r>
                <a:r>
                  <a:rPr lang="en-US" altLang="zh-CN" dirty="0" smtClean="0"/>
                  <a:t>(1)</a:t>
                </a:r>
                <a:r>
                  <a:rPr lang="zh-CN" altLang="en-US" dirty="0" smtClean="0"/>
                  <a:t>是二分图，则左右两部可以在左右</a:t>
                </a:r>
                <a:r>
                  <a:rPr lang="en-US" altLang="zh-CN" dirty="0" smtClean="0"/>
                  <a:t>a</a:t>
                </a:r>
                <a:r>
                  <a:rPr lang="zh-CN" altLang="en-US" dirty="0" smtClean="0"/>
                  <a:t>权值和的差不变的情况下加减。</a:t>
                </a:r>
                <a:r>
                  <a:rPr lang="en-US" altLang="zh-CN" dirty="0" smtClean="0"/>
                  <a:t>(2)</a:t>
                </a:r>
                <a:r>
                  <a:rPr lang="zh-CN" altLang="en-US" dirty="0" smtClean="0"/>
                  <a:t>不是二分图，则词连通块可以在总权值奇偶性不变的情况下加减</a:t>
                </a:r>
                <a:endParaRPr lang="en-US" altLang="zh-CN" dirty="0" smtClean="0"/>
              </a:p>
              <a:p>
                <a:r>
                  <a:rPr lang="zh-CN" altLang="en-US" dirty="0" smtClean="0"/>
                  <a:t>看看每个连通块能否满足题意即可。</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587229"/>
                <a:ext cx="10515600" cy="5589734"/>
              </a:xfrm>
              <a:blipFill>
                <a:blip r:embed="rId2"/>
                <a:stretch>
                  <a:fillRect l="-1043" t="-18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2703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单源次短路</a:t>
            </a:r>
            <a:endParaRPr lang="zh-CN" altLang="en-US" dirty="0"/>
          </a:p>
        </p:txBody>
      </p:sp>
      <p:sp>
        <p:nvSpPr>
          <p:cNvPr id="3" name="内容占位符 2"/>
          <p:cNvSpPr>
            <a:spLocks noGrp="1"/>
          </p:cNvSpPr>
          <p:nvPr>
            <p:ph idx="1"/>
          </p:nvPr>
        </p:nvSpPr>
        <p:spPr>
          <a:xfrm>
            <a:off x="838200" y="1375794"/>
            <a:ext cx="10515600" cy="5813571"/>
          </a:xfrm>
        </p:spPr>
        <p:txBody>
          <a:bodyPr/>
          <a:lstStyle/>
          <a:p>
            <a:r>
              <a:rPr lang="zh-CN" altLang="en-US" dirty="0" smtClean="0"/>
              <a:t>我们借助单源最短路问题来说明</a:t>
            </a:r>
            <a:endParaRPr lang="zh-CN" altLang="en-US" dirty="0"/>
          </a:p>
        </p:txBody>
      </p:sp>
      <p:pic>
        <p:nvPicPr>
          <p:cNvPr id="4" name="图片 3"/>
          <p:cNvPicPr>
            <a:picLocks noChangeAspect="1"/>
          </p:cNvPicPr>
          <p:nvPr/>
        </p:nvPicPr>
        <p:blipFill>
          <a:blip r:embed="rId2"/>
          <a:stretch>
            <a:fillRect/>
          </a:stretch>
        </p:blipFill>
        <p:spPr>
          <a:xfrm>
            <a:off x="965909" y="1870897"/>
            <a:ext cx="10854179" cy="4823518"/>
          </a:xfrm>
          <a:prstGeom prst="rect">
            <a:avLst/>
          </a:prstGeom>
        </p:spPr>
      </p:pic>
    </p:spTree>
    <p:extLst>
      <p:ext uri="{BB962C8B-B14F-4D97-AF65-F5344CB8AC3E}">
        <p14:creationId xmlns:p14="http://schemas.microsoft.com/office/powerpoint/2010/main" val="1187863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欧拉路</a:t>
            </a:r>
            <a:endParaRPr lang="zh-CN" altLang="en-US" dirty="0"/>
          </a:p>
        </p:txBody>
      </p:sp>
      <p:sp>
        <p:nvSpPr>
          <p:cNvPr id="3" name="内容占位符 2"/>
          <p:cNvSpPr>
            <a:spLocks noGrp="1"/>
          </p:cNvSpPr>
          <p:nvPr>
            <p:ph idx="1"/>
          </p:nvPr>
        </p:nvSpPr>
        <p:spPr/>
        <p:txBody>
          <a:bodyPr/>
          <a:lstStyle/>
          <a:p>
            <a:r>
              <a:rPr lang="zh-CN" altLang="en-US" dirty="0"/>
              <a:t>通过</a:t>
            </a:r>
            <a:r>
              <a:rPr lang="zh-CN" altLang="en-US" dirty="0" smtClean="0"/>
              <a:t>图中</a:t>
            </a:r>
            <a:r>
              <a:rPr lang="zh-CN" altLang="en-US" dirty="0"/>
              <a:t>所有边恰好一次的通路称为欧拉通路</a:t>
            </a:r>
            <a:r>
              <a:rPr lang="zh-CN" altLang="en-US" dirty="0" smtClean="0"/>
              <a:t>。</a:t>
            </a:r>
            <a:endParaRPr lang="en-US" altLang="zh-CN" dirty="0" smtClean="0"/>
          </a:p>
          <a:p>
            <a:r>
              <a:rPr lang="zh-CN" altLang="en-US" dirty="0"/>
              <a:t>通过图中</a:t>
            </a:r>
            <a:r>
              <a:rPr lang="zh-CN" altLang="en-US" dirty="0" smtClean="0"/>
              <a:t>所有边</a:t>
            </a:r>
            <a:r>
              <a:rPr lang="zh-CN" altLang="en-US" dirty="0"/>
              <a:t>恰好一次的回路称为欧拉回路</a:t>
            </a:r>
            <a:r>
              <a:rPr lang="zh-CN" altLang="en-US" dirty="0" smtClean="0"/>
              <a:t>。</a:t>
            </a:r>
            <a:r>
              <a:rPr lang="en-US" altLang="zh-CN" dirty="0" smtClean="0"/>
              <a:t>(</a:t>
            </a:r>
            <a:r>
              <a:rPr lang="zh-CN" altLang="en-US" dirty="0" smtClean="0"/>
              <a:t>回到原点）</a:t>
            </a:r>
            <a:endParaRPr lang="en-US" altLang="zh-CN" dirty="0" smtClean="0"/>
          </a:p>
          <a:p>
            <a:r>
              <a:rPr lang="zh-CN" altLang="en-US" dirty="0" smtClean="0"/>
              <a:t>有向图，无向图都有定义，但是混合图欧拉回路（有的边有向，有的无向，但是都只能经过一次）是复杂问题。</a:t>
            </a:r>
            <a:endParaRPr lang="zh-CN" altLang="en-US" dirty="0"/>
          </a:p>
        </p:txBody>
      </p:sp>
    </p:spTree>
    <p:extLst>
      <p:ext uri="{BB962C8B-B14F-4D97-AF65-F5344CB8AC3E}">
        <p14:creationId xmlns:p14="http://schemas.microsoft.com/office/powerpoint/2010/main" val="141274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判断方式</a:t>
            </a:r>
            <a:endParaRPr lang="zh-CN" altLang="en-US" dirty="0"/>
          </a:p>
        </p:txBody>
      </p:sp>
      <p:sp>
        <p:nvSpPr>
          <p:cNvPr id="3" name="内容占位符 2"/>
          <p:cNvSpPr>
            <a:spLocks noGrp="1"/>
          </p:cNvSpPr>
          <p:nvPr>
            <p:ph idx="1"/>
          </p:nvPr>
        </p:nvSpPr>
        <p:spPr/>
        <p:txBody>
          <a:bodyPr/>
          <a:lstStyle/>
          <a:p>
            <a:r>
              <a:rPr lang="zh-CN" altLang="en-US" dirty="0" smtClean="0"/>
              <a:t>首先要图连通（有向图中把有向边改为无向后图要连通）</a:t>
            </a:r>
            <a:endParaRPr lang="en-US" altLang="zh-CN" dirty="0" smtClean="0"/>
          </a:p>
          <a:p>
            <a:r>
              <a:rPr lang="zh-CN" altLang="en-US" dirty="0" smtClean="0"/>
              <a:t>对于无向图：</a:t>
            </a:r>
            <a:endParaRPr lang="en-US" altLang="zh-CN" dirty="0" smtClean="0"/>
          </a:p>
          <a:p>
            <a:r>
              <a:rPr lang="zh-CN" altLang="en-US" dirty="0" smtClean="0"/>
              <a:t>所有点度数为偶数：存在欧拉回路</a:t>
            </a:r>
            <a:endParaRPr lang="en-US" altLang="zh-CN" dirty="0" smtClean="0"/>
          </a:p>
          <a:p>
            <a:r>
              <a:rPr lang="zh-CN" altLang="en-US" dirty="0"/>
              <a:t>有</a:t>
            </a:r>
            <a:r>
              <a:rPr lang="zh-CN" altLang="en-US" dirty="0" smtClean="0"/>
              <a:t>且仅有</a:t>
            </a:r>
            <a:r>
              <a:rPr lang="en-US" altLang="zh-CN" dirty="0" smtClean="0"/>
              <a:t>2</a:t>
            </a:r>
            <a:r>
              <a:rPr lang="zh-CN" altLang="en-US" dirty="0" smtClean="0"/>
              <a:t>个点（不可能只有</a:t>
            </a:r>
            <a:r>
              <a:rPr lang="en-US" altLang="zh-CN" dirty="0" smtClean="0"/>
              <a:t>1</a:t>
            </a:r>
            <a:r>
              <a:rPr lang="zh-CN" altLang="en-US" dirty="0" smtClean="0"/>
              <a:t>个！）度数为奇数：存在欧拉通路。</a:t>
            </a:r>
            <a:endParaRPr lang="en-US" altLang="zh-CN" dirty="0" smtClean="0"/>
          </a:p>
          <a:p>
            <a:r>
              <a:rPr lang="zh-CN" altLang="en-US" dirty="0" smtClean="0"/>
              <a:t>对于有向图：</a:t>
            </a:r>
            <a:endParaRPr lang="en-US" altLang="zh-CN" dirty="0" smtClean="0"/>
          </a:p>
          <a:p>
            <a:r>
              <a:rPr lang="zh-CN" altLang="en-US" dirty="0" smtClean="0"/>
              <a:t>所有点入度</a:t>
            </a:r>
            <a:r>
              <a:rPr lang="en-US" altLang="zh-CN" dirty="0" smtClean="0"/>
              <a:t>=</a:t>
            </a:r>
            <a:r>
              <a:rPr lang="zh-CN" altLang="en-US" dirty="0" smtClean="0"/>
              <a:t>出度：存在欧拉回路</a:t>
            </a:r>
            <a:endParaRPr lang="en-US" altLang="zh-CN" dirty="0" smtClean="0"/>
          </a:p>
          <a:p>
            <a:r>
              <a:rPr lang="zh-CN" altLang="en-US" dirty="0" smtClean="0"/>
              <a:t>恰有一个点出度</a:t>
            </a:r>
            <a:r>
              <a:rPr lang="en-US" altLang="zh-CN" dirty="0" smtClean="0"/>
              <a:t>-</a:t>
            </a:r>
            <a:r>
              <a:rPr lang="zh-CN" altLang="en-US" dirty="0" smtClean="0"/>
              <a:t>入度</a:t>
            </a:r>
            <a:r>
              <a:rPr lang="en-US" altLang="zh-CN" dirty="0" smtClean="0"/>
              <a:t>=1</a:t>
            </a:r>
            <a:r>
              <a:rPr lang="zh-CN" altLang="en-US" dirty="0" smtClean="0"/>
              <a:t>（起点）；恰有一个点入度</a:t>
            </a:r>
            <a:r>
              <a:rPr lang="en-US" altLang="zh-CN" dirty="0" smtClean="0"/>
              <a:t>-</a:t>
            </a:r>
            <a:r>
              <a:rPr lang="zh-CN" altLang="en-US" dirty="0" smtClean="0"/>
              <a:t>出度</a:t>
            </a:r>
            <a:r>
              <a:rPr lang="en-US" altLang="zh-CN" dirty="0" smtClean="0"/>
              <a:t>=1(</a:t>
            </a:r>
            <a:r>
              <a:rPr lang="zh-CN" altLang="en-US" dirty="0" smtClean="0"/>
              <a:t>终点）</a:t>
            </a:r>
            <a:r>
              <a:rPr lang="en-US" altLang="zh-CN" dirty="0" smtClean="0"/>
              <a:t>;</a:t>
            </a:r>
            <a:r>
              <a:rPr lang="zh-CN" altLang="en-US" dirty="0" smtClean="0"/>
              <a:t>其他点入度</a:t>
            </a:r>
            <a:r>
              <a:rPr lang="en-US" altLang="zh-CN" dirty="0" smtClean="0"/>
              <a:t>=</a:t>
            </a:r>
            <a:r>
              <a:rPr lang="zh-CN" altLang="en-US" dirty="0" smtClean="0"/>
              <a:t>出度：存在欧拉通路。</a:t>
            </a:r>
            <a:endParaRPr lang="zh-CN" altLang="en-US" dirty="0"/>
          </a:p>
        </p:txBody>
      </p:sp>
    </p:spTree>
    <p:extLst>
      <p:ext uri="{BB962C8B-B14F-4D97-AF65-F5344CB8AC3E}">
        <p14:creationId xmlns:p14="http://schemas.microsoft.com/office/powerpoint/2010/main" val="2783089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求解欧拉路</a:t>
            </a:r>
            <a:endParaRPr lang="zh-CN" altLang="en-US" dirty="0"/>
          </a:p>
        </p:txBody>
      </p:sp>
      <p:sp>
        <p:nvSpPr>
          <p:cNvPr id="3" name="内容占位符 2"/>
          <p:cNvSpPr>
            <a:spLocks noGrp="1"/>
          </p:cNvSpPr>
          <p:nvPr>
            <p:ph idx="1"/>
          </p:nvPr>
        </p:nvSpPr>
        <p:spPr>
          <a:xfrm>
            <a:off x="838200" y="1392572"/>
            <a:ext cx="10515600" cy="5385733"/>
          </a:xfrm>
        </p:spPr>
        <p:txBody>
          <a:bodyPr/>
          <a:lstStyle/>
          <a:p>
            <a:pPr marL="0" indent="0">
              <a:buNone/>
            </a:pPr>
            <a:r>
              <a:rPr lang="en-US" altLang="zh-CN" b="1" dirty="0" err="1"/>
              <a:t>Hierholzer</a:t>
            </a:r>
            <a:r>
              <a:rPr lang="en-US" altLang="zh-CN" b="1" dirty="0"/>
              <a:t> </a:t>
            </a:r>
            <a:r>
              <a:rPr lang="zh-CN" altLang="en-US" b="1" dirty="0" smtClean="0"/>
              <a:t>算法</a:t>
            </a:r>
            <a:r>
              <a:rPr lang="zh-CN" altLang="en-US" dirty="0" smtClean="0"/>
              <a:t>，即消圈算法。</a:t>
            </a:r>
            <a:endParaRPr lang="en-US" altLang="zh-CN" dirty="0" smtClean="0"/>
          </a:p>
          <a:p>
            <a:pPr marL="0" indent="0">
              <a:buNone/>
            </a:pPr>
            <a:endParaRPr lang="zh-CN" altLang="en-US" b="1" dirty="0"/>
          </a:p>
        </p:txBody>
      </p:sp>
      <p:pic>
        <p:nvPicPr>
          <p:cNvPr id="4" name="图片 3"/>
          <p:cNvPicPr>
            <a:picLocks noChangeAspect="1"/>
          </p:cNvPicPr>
          <p:nvPr/>
        </p:nvPicPr>
        <p:blipFill>
          <a:blip r:embed="rId3"/>
          <a:stretch>
            <a:fillRect/>
          </a:stretch>
        </p:blipFill>
        <p:spPr>
          <a:xfrm>
            <a:off x="486561" y="1932677"/>
            <a:ext cx="11065079" cy="5642582"/>
          </a:xfrm>
          <a:prstGeom prst="rect">
            <a:avLst/>
          </a:prstGeom>
        </p:spPr>
      </p:pic>
    </p:spTree>
    <p:extLst>
      <p:ext uri="{BB962C8B-B14F-4D97-AF65-F5344CB8AC3E}">
        <p14:creationId xmlns:p14="http://schemas.microsoft.com/office/powerpoint/2010/main" val="22921323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83143" y="187622"/>
            <a:ext cx="11729223" cy="5718228"/>
          </a:xfrm>
          <a:prstGeom prst="rect">
            <a:avLst/>
          </a:prstGeom>
        </p:spPr>
      </p:pic>
      <p:sp>
        <p:nvSpPr>
          <p:cNvPr id="5" name="文本框 4"/>
          <p:cNvSpPr txBox="1"/>
          <p:nvPr/>
        </p:nvSpPr>
        <p:spPr>
          <a:xfrm>
            <a:off x="276838" y="5903893"/>
            <a:ext cx="11409026" cy="954107"/>
          </a:xfrm>
          <a:prstGeom prst="rect">
            <a:avLst/>
          </a:prstGeom>
          <a:noFill/>
        </p:spPr>
        <p:txBody>
          <a:bodyPr wrap="square" rtlCol="0">
            <a:spAutoFit/>
          </a:bodyPr>
          <a:lstStyle/>
          <a:p>
            <a:r>
              <a:rPr lang="zh-CN" altLang="en-US" sz="2800" dirty="0" smtClean="0"/>
              <a:t>关于为什么回溯是记录路径，我认为比较好的理解是保证了环的正确插入。最后正序输出还是倒序输出其实都是欧拉路径。</a:t>
            </a:r>
            <a:endParaRPr lang="zh-CN" altLang="en-US" sz="2800" dirty="0"/>
          </a:p>
        </p:txBody>
      </p:sp>
    </p:spTree>
    <p:extLst>
      <p:ext uri="{BB962C8B-B14F-4D97-AF65-F5344CB8AC3E}">
        <p14:creationId xmlns:p14="http://schemas.microsoft.com/office/powerpoint/2010/main" val="7915503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P2731 [USACO3.3]</a:t>
            </a:r>
            <a:r>
              <a:rPr lang="zh-CN" altLang="en-US" b="1" dirty="0"/>
              <a:t>骑马修</a:t>
            </a:r>
            <a:r>
              <a:rPr lang="zh-CN" altLang="en-US" b="1" dirty="0" smtClean="0"/>
              <a:t>栅栏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384183"/>
                <a:ext cx="10515600" cy="5226342"/>
              </a:xfrm>
            </p:spPr>
            <p:txBody>
              <a:bodyPr>
                <a:noAutofit/>
              </a:bodyPr>
              <a:lstStyle/>
              <a:p>
                <a:pPr>
                  <a:lnSpc>
                    <a:spcPct val="170000"/>
                  </a:lnSpc>
                </a:pPr>
                <a:r>
                  <a:rPr lang="en-US" altLang="zh-CN" sz="2000" b="1" dirty="0" smtClean="0"/>
                  <a:t>John </a:t>
                </a:r>
                <a:r>
                  <a:rPr lang="zh-CN" altLang="en-US" sz="2000" b="1" dirty="0"/>
                  <a:t>的农场上一共有 </a:t>
                </a:r>
                <a:r>
                  <a:rPr lang="en-US" altLang="zh-CN" sz="2000" b="1" dirty="0" smtClean="0"/>
                  <a:t>m </a:t>
                </a:r>
                <a:r>
                  <a:rPr lang="zh-CN" altLang="en-US" sz="2000" b="1" dirty="0"/>
                  <a:t>个栅栏，每一个栅栏连接两个顶点，顶点用 </a:t>
                </a:r>
                <a:r>
                  <a:rPr lang="en-US" altLang="zh-CN" sz="2000" b="1" dirty="0" smtClean="0"/>
                  <a:t>1 </a:t>
                </a:r>
                <a:r>
                  <a:rPr lang="zh-CN" altLang="en-US" sz="2000" b="1" dirty="0"/>
                  <a:t>到 </a:t>
                </a:r>
                <a:r>
                  <a:rPr lang="en-US" altLang="zh-CN" sz="2000" b="1" dirty="0" smtClean="0"/>
                  <a:t>500 </a:t>
                </a:r>
                <a:r>
                  <a:rPr lang="zh-CN" altLang="en-US" sz="2000" b="1" dirty="0"/>
                  <a:t>标号（虽然有的农场并没有那么多个顶点）。一个顶点上至少连接 </a:t>
                </a:r>
                <a:r>
                  <a:rPr lang="en-US" altLang="zh-CN" sz="2000" b="1" dirty="0" smtClean="0"/>
                  <a:t>1 </a:t>
                </a:r>
                <a:r>
                  <a:rPr lang="zh-CN" altLang="en-US" sz="2000" b="1" dirty="0"/>
                  <a:t>个栅栏，没有上限。两顶点间可能有多个栅栏。所有栅栏都是连通的（也就是你可以从任意一个栅栏到达另外的所有栅栏）。</a:t>
                </a:r>
                <a:r>
                  <a:rPr lang="en-US" altLang="zh-CN" sz="2000" b="1" dirty="0"/>
                  <a:t>John </a:t>
                </a:r>
                <a:r>
                  <a:rPr lang="zh-CN" altLang="en-US" sz="2000" b="1" dirty="0"/>
                  <a:t>能从任何一个顶点（即两个栅栏的交点）开始骑马，在任意一个顶点结束</a:t>
                </a:r>
                <a:r>
                  <a:rPr lang="zh-CN" altLang="en-US" sz="2000" b="1" dirty="0" smtClean="0"/>
                  <a:t>。</a:t>
                </a:r>
                <a:endParaRPr lang="zh-CN" altLang="en-US" sz="2000" b="1" dirty="0"/>
              </a:p>
              <a:p>
                <a:pPr>
                  <a:lnSpc>
                    <a:spcPct val="170000"/>
                  </a:lnSpc>
                </a:pPr>
                <a:r>
                  <a:rPr lang="zh-CN" altLang="en-US" sz="2000" b="1" dirty="0"/>
                  <a:t>你需要求出输出骑马的路径（用路上依次经过的顶点号码表示</a:t>
                </a:r>
                <a:r>
                  <a:rPr lang="en-US" altLang="zh-CN" sz="2000" b="1" dirty="0"/>
                  <a:t>)</a:t>
                </a:r>
                <a:r>
                  <a:rPr lang="zh-CN" altLang="en-US" sz="2000" b="1" dirty="0"/>
                  <a:t>，使每个栅栏都恰好被经过一次。如果存在多组可行的解，按照如下方式进行输出：如果把输出的路径看成是一个 </a:t>
                </a:r>
                <a:r>
                  <a:rPr lang="en-US" altLang="zh-CN" sz="2000" b="1" dirty="0" smtClean="0"/>
                  <a:t>500 </a:t>
                </a:r>
                <a:r>
                  <a:rPr lang="zh-CN" altLang="en-US" sz="2000" b="1" dirty="0"/>
                  <a:t>进制的数，那么当存在多组解的情况下，输出 </a:t>
                </a:r>
                <a:r>
                  <a:rPr lang="en-US" altLang="zh-CN" sz="2000" b="1" dirty="0" smtClean="0"/>
                  <a:t>500 </a:t>
                </a:r>
                <a:r>
                  <a:rPr lang="zh-CN" altLang="en-US" sz="2000" b="1" dirty="0" smtClean="0"/>
                  <a:t>进</a:t>
                </a:r>
                <a:r>
                  <a:rPr lang="zh-CN" altLang="en-US" sz="2000" b="1" dirty="0"/>
                  <a:t>制表示法中最小的一个 （也就是输出第一位较小的，如果还有多组解，输出第二位较小的，以此类推）</a:t>
                </a:r>
                <a:r>
                  <a:rPr lang="zh-CN" altLang="en-US" sz="2000" b="1" dirty="0" smtClean="0"/>
                  <a:t>。保证有解</a:t>
                </a:r>
                <a:endParaRPr lang="zh-CN" altLang="en-US" sz="2000" b="1" dirty="0"/>
              </a:p>
              <a:p>
                <a:pPr>
                  <a:lnSpc>
                    <a:spcPct val="170000"/>
                  </a:lnSpc>
                </a:pPr>
                <a14:m>
                  <m:oMath xmlns:m="http://schemas.openxmlformats.org/officeDocument/2006/math">
                    <m:r>
                      <a:rPr lang="en-US" altLang="zh-CN" sz="1800" b="1" i="1" smtClean="0">
                        <a:latin typeface="Cambria Math" panose="02040503050406030204" pitchFamily="18" charset="0"/>
                      </a:rPr>
                      <m:t>𝒎</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𝟏𝟎𝟐𝟒</m:t>
                    </m:r>
                  </m:oMath>
                </a14:m>
                <a:endParaRPr lang="zh-CN" altLang="en-US" sz="1800"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384183"/>
                <a:ext cx="10515600" cy="5226342"/>
              </a:xfrm>
              <a:blipFill>
                <a:blip r:embed="rId2"/>
                <a:stretch>
                  <a:fillRect l="-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67392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使用欧拉回路算法，优先访问编号较小的点来保证字典序较小，最后倒序输出顶点（顶点倒序贴近</a:t>
            </a:r>
            <a:r>
              <a:rPr lang="en-US" altLang="zh-CN" dirty="0" err="1" smtClean="0"/>
              <a:t>dfs</a:t>
            </a:r>
            <a:r>
              <a:rPr lang="zh-CN" altLang="en-US" dirty="0" smtClean="0"/>
              <a:t>序，保证字典序较小</a:t>
            </a:r>
            <a:endParaRPr lang="en-US" altLang="zh-CN" dirty="0" smtClean="0"/>
          </a:p>
        </p:txBody>
      </p:sp>
      <p:pic>
        <p:nvPicPr>
          <p:cNvPr id="4" name="图片 3"/>
          <p:cNvPicPr>
            <a:picLocks noChangeAspect="1"/>
          </p:cNvPicPr>
          <p:nvPr/>
        </p:nvPicPr>
        <p:blipFill>
          <a:blip r:embed="rId2"/>
          <a:stretch>
            <a:fillRect/>
          </a:stretch>
        </p:blipFill>
        <p:spPr>
          <a:xfrm>
            <a:off x="838199" y="2743622"/>
            <a:ext cx="10277213" cy="4114378"/>
          </a:xfrm>
          <a:prstGeom prst="rect">
            <a:avLst/>
          </a:prstGeom>
        </p:spPr>
      </p:pic>
    </p:spTree>
    <p:extLst>
      <p:ext uri="{BB962C8B-B14F-4D97-AF65-F5344CB8AC3E}">
        <p14:creationId xmlns:p14="http://schemas.microsoft.com/office/powerpoint/2010/main" val="1150253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latin typeface="宋体" panose="02010600030101010101" pitchFamily="2" charset="-122"/>
                <a:sym typeface="黑体" panose="02010609060101010101" pitchFamily="49" charset="-122"/>
              </a:rPr>
              <a:t>单词游戏(poj1386、Hdu1116</a:t>
            </a:r>
            <a:r>
              <a:rPr lang="zh-CN" altLang="zh-CN" b="1" dirty="0" smtClean="0">
                <a:latin typeface="宋体" panose="02010600030101010101" pitchFamily="2" charset="-122"/>
                <a:sym typeface="黑体" panose="02010609060101010101" pitchFamily="49" charset="-122"/>
              </a:rPr>
              <a: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smtClean="0">
                    <a:latin typeface="宋体" panose="02010600030101010101" pitchFamily="2" charset="-122"/>
                    <a:sym typeface="黑体" panose="02010609060101010101" pitchFamily="49" charset="-122"/>
                  </a:rPr>
                  <a:t>有</a:t>
                </a:r>
                <a:r>
                  <a:rPr lang="en-US" altLang="zh-CN" dirty="0" smtClean="0">
                    <a:latin typeface="宋体" panose="02010600030101010101" pitchFamily="2" charset="-122"/>
                    <a:sym typeface="黑体" panose="02010609060101010101" pitchFamily="49" charset="-122"/>
                  </a:rPr>
                  <a:t>n</a:t>
                </a:r>
                <a:r>
                  <a:rPr lang="zh-CN" altLang="zh-CN" dirty="0" smtClean="0">
                    <a:latin typeface="宋体" panose="02010600030101010101" pitchFamily="2" charset="-122"/>
                    <a:sym typeface="黑体" panose="02010609060101010101" pitchFamily="49" charset="-122"/>
                  </a:rPr>
                  <a:t>个</a:t>
                </a:r>
                <a:r>
                  <a:rPr lang="zh-CN" altLang="zh-CN" dirty="0">
                    <a:latin typeface="宋体" panose="02010600030101010101" pitchFamily="2" charset="-122"/>
                    <a:sym typeface="黑体" panose="02010609060101010101" pitchFamily="49" charset="-122"/>
                  </a:rPr>
                  <a:t>盘子，每个盘子上写着一个仅由小写字母组成的英文单词。你需要给这些盘子安排一个合适的顺序，使得相邻两个盘子中，前一个盘子上单词的末字母等于后一个盘子上单词的首字母</a:t>
                </a:r>
                <a:r>
                  <a:rPr lang="zh-CN" altLang="zh-CN" dirty="0" smtClean="0">
                    <a:latin typeface="宋体" panose="02010600030101010101" pitchFamily="2" charset="-122"/>
                    <a:sym typeface="黑体" panose="02010609060101010101" pitchFamily="49" charset="-122"/>
                  </a:rPr>
                  <a:t>。</a:t>
                </a:r>
                <a:r>
                  <a:rPr lang="zh-CN" altLang="en-US" dirty="0" smtClean="0">
                    <a:latin typeface="宋体" panose="02010600030101010101" pitchFamily="2" charset="-122"/>
                    <a:sym typeface="黑体" panose="02010609060101010101" pitchFamily="49" charset="-122"/>
                  </a:rPr>
                  <a:t>判断是否有解，如果有给出方案。</a:t>
                </a:r>
                <a:endParaRPr lang="en-US" altLang="zh-CN" dirty="0" smtClean="0">
                  <a:latin typeface="宋体" panose="02010600030101010101" pitchFamily="2" charset="-122"/>
                  <a:sym typeface="黑体" panose="02010609060101010101" pitchFamily="49" charset="-122"/>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941" r="-15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581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路径压缩</a:t>
            </a:r>
            <a:endParaRPr lang="zh-CN" altLang="en-US" dirty="0"/>
          </a:p>
        </p:txBody>
      </p:sp>
      <p:sp>
        <p:nvSpPr>
          <p:cNvPr id="3" name="内容占位符 2"/>
          <p:cNvSpPr>
            <a:spLocks noGrp="1"/>
          </p:cNvSpPr>
          <p:nvPr>
            <p:ph idx="1"/>
          </p:nvPr>
        </p:nvSpPr>
        <p:spPr/>
        <p:txBody>
          <a:bodyPr/>
          <a:lstStyle/>
          <a:p>
            <a:r>
              <a:rPr lang="zh-CN" altLang="en-US" dirty="0" smtClean="0"/>
              <a:t>上述实现复杂度不理想，容易被卡</a:t>
            </a:r>
            <a:endParaRPr lang="en-US" altLang="zh-CN" dirty="0" smtClean="0"/>
          </a:p>
          <a:p>
            <a:r>
              <a:rPr lang="zh-CN" altLang="en-US" dirty="0" smtClean="0"/>
              <a:t>既然我们只关心一个点最终祖先是谁，我们可以更改树结构，查询出结果后直接连到祖先上，进而</a:t>
            </a:r>
            <a:r>
              <a:rPr lang="zh-CN" altLang="en-US" b="1" dirty="0" smtClean="0"/>
              <a:t>把</a:t>
            </a:r>
            <a:r>
              <a:rPr lang="zh-CN" altLang="en-US" b="1" dirty="0"/>
              <a:t>在路径上的每个节点都直接连接到根上</a:t>
            </a:r>
            <a:r>
              <a:rPr lang="zh-CN" altLang="en-US" dirty="0"/>
              <a:t>，这就是路径压缩。</a:t>
            </a:r>
            <a:endParaRPr lang="en-US" altLang="zh-CN" dirty="0" smtClean="0"/>
          </a:p>
        </p:txBody>
      </p:sp>
      <p:pic>
        <p:nvPicPr>
          <p:cNvPr id="6" name="图片 5"/>
          <p:cNvPicPr>
            <a:picLocks noChangeAspect="1"/>
          </p:cNvPicPr>
          <p:nvPr/>
        </p:nvPicPr>
        <p:blipFill>
          <a:blip r:embed="rId3"/>
          <a:stretch>
            <a:fillRect/>
          </a:stretch>
        </p:blipFill>
        <p:spPr>
          <a:xfrm>
            <a:off x="1001972" y="3663984"/>
            <a:ext cx="10928825" cy="2845873"/>
          </a:xfrm>
          <a:prstGeom prst="rect">
            <a:avLst/>
          </a:prstGeom>
        </p:spPr>
      </p:pic>
    </p:spTree>
    <p:extLst>
      <p:ext uri="{BB962C8B-B14F-4D97-AF65-F5344CB8AC3E}">
        <p14:creationId xmlns:p14="http://schemas.microsoft.com/office/powerpoint/2010/main" val="899575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27139" y="168597"/>
                <a:ext cx="10515600" cy="4351338"/>
              </a:xfrm>
            </p:spPr>
            <p:txBody>
              <a:bodyPr>
                <a:normAutofit fontScale="92500"/>
              </a:bodyPr>
              <a:lstStyle/>
              <a:p>
                <a:r>
                  <a:rPr lang="zh-CN" altLang="en-US" dirty="0" smtClean="0"/>
                  <a:t>模型</a:t>
                </a:r>
                <a:r>
                  <a:rPr lang="en-US" altLang="zh-CN" dirty="0" smtClean="0"/>
                  <a:t>1</a:t>
                </a:r>
                <a:r>
                  <a:rPr lang="zh-CN" altLang="en-US" dirty="0" smtClean="0"/>
                  <a:t>：</a:t>
                </a:r>
                <a:r>
                  <a:rPr lang="zh-CN" altLang="zh-CN" noProof="1" smtClean="0">
                    <a:latin typeface="宋体" panose="02010600030101010101" pitchFamily="2" charset="-122"/>
                    <a:sym typeface="黑体" panose="02010600030101010101" charset="-122"/>
                  </a:rPr>
                  <a:t>以</a:t>
                </a:r>
                <a:r>
                  <a:rPr lang="en-US" altLang="zh-CN" noProof="1" smtClean="0">
                    <a:latin typeface="宋体" panose="02010600030101010101" pitchFamily="2" charset="-122"/>
                    <a:sym typeface="黑体" panose="02010600030101010101" charset="-122"/>
                  </a:rPr>
                  <a:t>n</a:t>
                </a:r>
                <a:r>
                  <a:rPr lang="zh-CN" altLang="zh-CN" noProof="1" smtClean="0">
                    <a:latin typeface="宋体" panose="02010600030101010101" pitchFamily="2" charset="-122"/>
                    <a:sym typeface="黑体" panose="02010600030101010101" charset="-122"/>
                  </a:rPr>
                  <a:t>个</a:t>
                </a:r>
                <a:r>
                  <a:rPr lang="zh-CN" altLang="zh-CN" noProof="1">
                    <a:latin typeface="宋体" panose="02010600030101010101" pitchFamily="2" charset="-122"/>
                    <a:sym typeface="黑体" panose="02010600030101010101" charset="-122"/>
                  </a:rPr>
                  <a:t>盘子作为顶点；如果盘子</a:t>
                </a:r>
                <a:r>
                  <a:rPr lang="en-US" altLang="zh-CN" noProof="1">
                    <a:latin typeface="宋体" panose="02010600030101010101" pitchFamily="2" charset="-122"/>
                    <a:sym typeface="黑体" panose="02010600030101010101" charset="-122"/>
                  </a:rPr>
                  <a:t>A</a:t>
                </a:r>
                <a:r>
                  <a:rPr lang="zh-CN" altLang="zh-CN" noProof="1">
                    <a:latin typeface="宋体" panose="02010600030101010101" pitchFamily="2" charset="-122"/>
                    <a:sym typeface="黑体" panose="02010600030101010101" charset="-122"/>
                  </a:rPr>
                  <a:t>的末字母等于盘子</a:t>
                </a:r>
                <a:r>
                  <a:rPr lang="en-US" altLang="zh-CN" noProof="1">
                    <a:latin typeface="宋体" panose="02010600030101010101" pitchFamily="2" charset="-122"/>
                    <a:sym typeface="黑体" panose="02010600030101010101" charset="-122"/>
                  </a:rPr>
                  <a:t>B</a:t>
                </a:r>
                <a:r>
                  <a:rPr lang="zh-CN" altLang="zh-CN" noProof="1">
                    <a:latin typeface="宋体" panose="02010600030101010101" pitchFamily="2" charset="-122"/>
                    <a:sym typeface="黑体" panose="02010600030101010101" charset="-122"/>
                  </a:rPr>
                  <a:t>的首字母，那么从</a:t>
                </a:r>
                <a:r>
                  <a:rPr lang="en-US" altLang="zh-CN" noProof="1">
                    <a:latin typeface="宋体" panose="02010600030101010101" pitchFamily="2" charset="-122"/>
                    <a:sym typeface="黑体" panose="02010600030101010101" charset="-122"/>
                  </a:rPr>
                  <a:t>A</a:t>
                </a:r>
                <a:r>
                  <a:rPr lang="zh-CN" altLang="zh-CN" noProof="1">
                    <a:latin typeface="宋体" panose="02010600030101010101" pitchFamily="2" charset="-122"/>
                    <a:sym typeface="黑体" panose="02010600030101010101" charset="-122"/>
                  </a:rPr>
                  <a:t>向</a:t>
                </a:r>
                <a:r>
                  <a:rPr lang="en-US" altLang="zh-CN" noProof="1">
                    <a:latin typeface="宋体" panose="02010600030101010101" pitchFamily="2" charset="-122"/>
                    <a:sym typeface="黑体" panose="02010600030101010101" charset="-122"/>
                  </a:rPr>
                  <a:t>B</a:t>
                </a:r>
                <a:r>
                  <a:rPr lang="zh-CN" altLang="zh-CN" noProof="1">
                    <a:latin typeface="宋体" panose="02010600030101010101" pitchFamily="2" charset="-122"/>
                    <a:sym typeface="黑体" panose="02010600030101010101" charset="-122"/>
                  </a:rPr>
                  <a:t>连一条有向边</a:t>
                </a:r>
                <a:r>
                  <a:rPr lang="zh-CN" altLang="zh-CN" noProof="1" smtClean="0">
                    <a:latin typeface="宋体" panose="02010600030101010101" pitchFamily="2" charset="-122"/>
                    <a:sym typeface="黑体" panose="02010600030101010101" charset="-122"/>
                  </a:rPr>
                  <a:t>。</a:t>
                </a:r>
                <a:endParaRPr lang="en-US" altLang="zh-CN" noProof="1" smtClean="0">
                  <a:sym typeface="黑体" panose="02010600030101010101" charset="-122"/>
                </a:endParaRPr>
              </a:p>
              <a:p>
                <a:r>
                  <a:rPr lang="zh-CN" altLang="en-US" noProof="1" smtClean="0">
                    <a:latin typeface="宋体" panose="02010600030101010101" pitchFamily="2" charset="-122"/>
                    <a:sym typeface="黑体" panose="02010600030101010101" charset="-122"/>
                  </a:rPr>
                  <a:t>问题转换为求哈密顿路，无法实现。</a:t>
                </a:r>
                <a:endParaRPr lang="en-US" altLang="zh-CN" noProof="1" smtClean="0">
                  <a:latin typeface="宋体" panose="02010600030101010101" pitchFamily="2" charset="-122"/>
                  <a:sym typeface="黑体" panose="02010600030101010101" charset="-122"/>
                </a:endParaRPr>
              </a:p>
              <a:p>
                <a:r>
                  <a:rPr lang="zh-CN" altLang="en-US" noProof="1" smtClean="0">
                    <a:latin typeface="宋体" panose="02010600030101010101" pitchFamily="2" charset="-122"/>
                    <a:sym typeface="黑体" panose="02010600030101010101" charset="-122"/>
                  </a:rPr>
                  <a:t>模型</a:t>
                </a:r>
                <a:r>
                  <a:rPr lang="en-US" altLang="zh-CN" noProof="1" smtClean="0">
                    <a:latin typeface="宋体" panose="02010600030101010101" pitchFamily="2" charset="-122"/>
                    <a:sym typeface="黑体" panose="02010600030101010101" charset="-122"/>
                  </a:rPr>
                  <a:t>2</a:t>
                </a:r>
                <a:r>
                  <a:rPr lang="zh-CN" altLang="en-US" noProof="1" smtClean="0">
                    <a:latin typeface="宋体" panose="02010600030101010101" pitchFamily="2" charset="-122"/>
                    <a:sym typeface="黑体" panose="02010600030101010101" charset="-122"/>
                  </a:rPr>
                  <a:t>：以字母为顶点，</a:t>
                </a:r>
                <a:r>
                  <a:rPr lang="zh-CN" altLang="zh-CN" dirty="0">
                    <a:latin typeface="宋体" panose="02010600030101010101" pitchFamily="2" charset="-122"/>
                    <a:sym typeface="黑体" panose="02010609060101010101" pitchFamily="49" charset="-122"/>
                  </a:rPr>
                  <a:t>对于每一个盘子，如果它的首字母为c1，末字母为c2，那么从c1向c2连一条有向</a:t>
                </a:r>
                <a:r>
                  <a:rPr lang="zh-CN" altLang="zh-CN" dirty="0" smtClean="0">
                    <a:latin typeface="宋体" panose="02010600030101010101" pitchFamily="2" charset="-122"/>
                    <a:sym typeface="黑体" panose="02010609060101010101" pitchFamily="49" charset="-122"/>
                  </a:rPr>
                  <a:t>边</a:t>
                </a:r>
                <a:r>
                  <a:rPr lang="zh-CN" altLang="en-US" dirty="0" smtClean="0">
                    <a:latin typeface="宋体" panose="02010600030101010101" pitchFamily="2" charset="-122"/>
                    <a:sym typeface="黑体" panose="02010609060101010101" pitchFamily="49" charset="-122"/>
                  </a:rPr>
                  <a:t>，转换为欧拉通路问题，可以在</a:t>
                </a:r>
                <a14:m>
                  <m:oMath xmlns:m="http://schemas.openxmlformats.org/officeDocument/2006/math">
                    <m:r>
                      <a:rPr lang="en-US" altLang="zh-CN" b="0" i="1" smtClean="0">
                        <a:latin typeface="Cambria Math" panose="02040503050406030204" pitchFamily="18" charset="0"/>
                        <a:sym typeface="黑体" panose="02010609060101010101" pitchFamily="49" charset="-122"/>
                      </a:rPr>
                      <m:t>𝑂</m:t>
                    </m:r>
                    <m:r>
                      <a:rPr lang="en-US" altLang="zh-CN" b="0" i="1" smtClean="0">
                        <a:latin typeface="Cambria Math" panose="02040503050406030204" pitchFamily="18" charset="0"/>
                        <a:sym typeface="黑体" panose="02010609060101010101" pitchFamily="49" charset="-122"/>
                      </a:rPr>
                      <m:t>(</m:t>
                    </m:r>
                    <m:r>
                      <a:rPr lang="en-US" altLang="zh-CN" b="0" i="1" smtClean="0">
                        <a:latin typeface="Cambria Math" panose="02040503050406030204" pitchFamily="18" charset="0"/>
                        <a:sym typeface="黑体" panose="02010609060101010101" pitchFamily="49" charset="-122"/>
                      </a:rPr>
                      <m:t>𝑛</m:t>
                    </m:r>
                    <m:r>
                      <a:rPr lang="en-US" altLang="zh-CN" b="0" i="1" smtClean="0">
                        <a:latin typeface="Cambria Math" panose="02040503050406030204" pitchFamily="18" charset="0"/>
                        <a:sym typeface="黑体" panose="02010609060101010101" pitchFamily="49" charset="-122"/>
                      </a:rPr>
                      <m:t>)</m:t>
                    </m:r>
                    <m:r>
                      <a:rPr lang="zh-CN" altLang="en-US" i="1">
                        <a:latin typeface="Cambria Math" panose="02040503050406030204" pitchFamily="18" charset="0"/>
                        <a:sym typeface="黑体" panose="02010609060101010101" pitchFamily="49" charset="-122"/>
                      </a:rPr>
                      <m:t>的</m:t>
                    </m:r>
                  </m:oMath>
                </a14:m>
                <a:r>
                  <a:rPr lang="zh-CN" altLang="en-US" dirty="0" smtClean="0">
                    <a:latin typeface="宋体" panose="02010600030101010101" pitchFamily="2" charset="-122"/>
                    <a:sym typeface="黑体" panose="02010609060101010101" pitchFamily="49" charset="-122"/>
                  </a:rPr>
                  <a:t>时间内解决</a:t>
                </a:r>
                <a:endParaRPr lang="en-US" altLang="zh-CN" dirty="0" smtClean="0">
                  <a:latin typeface="宋体" panose="02010600030101010101" pitchFamily="2" charset="-122"/>
                  <a:sym typeface="黑体" panose="02010609060101010101" pitchFamily="49" charset="-122"/>
                </a:endParaRPr>
              </a:p>
              <a:p>
                <a:r>
                  <a:rPr lang="zh-CN" altLang="en-US" noProof="1" smtClean="0">
                    <a:latin typeface="宋体" panose="02010600030101010101" pitchFamily="2" charset="-122"/>
                    <a:sym typeface="黑体" panose="02010609060101010101" pitchFamily="49" charset="-122"/>
                  </a:rPr>
                  <a:t>如对三个盘子‘</a:t>
                </a:r>
                <a:r>
                  <a:rPr lang="en-US" altLang="zh-CN" noProof="1" smtClean="0">
                    <a:latin typeface="宋体" panose="02010600030101010101" pitchFamily="2" charset="-122"/>
                    <a:sym typeface="黑体" panose="02010609060101010101" pitchFamily="49" charset="-122"/>
                  </a:rPr>
                  <a:t>acm</a:t>
                </a:r>
                <a:r>
                  <a:rPr lang="zh-CN" altLang="en-US" noProof="1" smtClean="0">
                    <a:latin typeface="宋体" panose="02010600030101010101" pitchFamily="2" charset="-122"/>
                    <a:sym typeface="黑体" panose="02010609060101010101" pitchFamily="49" charset="-122"/>
                  </a:rPr>
                  <a:t>’‘</a:t>
                </a:r>
                <a:r>
                  <a:rPr lang="en-US" altLang="zh-CN" noProof="1" smtClean="0">
                    <a:latin typeface="宋体" panose="02010600030101010101" pitchFamily="2" charset="-122"/>
                    <a:sym typeface="黑体" panose="02010609060101010101" pitchFamily="49" charset="-122"/>
                  </a:rPr>
                  <a:t>mouse</a:t>
                </a:r>
                <a:r>
                  <a:rPr lang="zh-CN" altLang="en-US" noProof="1" smtClean="0">
                    <a:latin typeface="宋体" panose="02010600030101010101" pitchFamily="2" charset="-122"/>
                    <a:sym typeface="黑体" panose="02010609060101010101" pitchFamily="49" charset="-122"/>
                  </a:rPr>
                  <a:t>’‘</a:t>
                </a:r>
                <a:r>
                  <a:rPr lang="en-US" altLang="zh-CN" noProof="1" smtClean="0">
                    <a:latin typeface="宋体" panose="02010600030101010101" pitchFamily="2" charset="-122"/>
                    <a:sym typeface="黑体" panose="02010609060101010101" pitchFamily="49" charset="-122"/>
                  </a:rPr>
                  <a:t>malform</a:t>
                </a:r>
                <a:r>
                  <a:rPr lang="zh-CN" altLang="en-US" noProof="1" smtClean="0">
                    <a:latin typeface="宋体" panose="02010600030101010101" pitchFamily="2" charset="-122"/>
                    <a:sym typeface="黑体" panose="02010609060101010101" pitchFamily="49" charset="-122"/>
                  </a:rPr>
                  <a:t>’ </a:t>
                </a:r>
                <a:endParaRPr lang="en-US" altLang="zh-CN" noProof="1" smtClean="0">
                  <a:latin typeface="宋体" panose="02010600030101010101" pitchFamily="2" charset="-122"/>
                  <a:sym typeface="黑体" panose="02010609060101010101" pitchFamily="49" charset="-122"/>
                </a:endParaRPr>
              </a:p>
              <a:p>
                <a:pPr marL="0" indent="0">
                  <a:buNone/>
                </a:pPr>
                <a:r>
                  <a:rPr lang="zh-CN" altLang="en-US" noProof="1" smtClean="0">
                    <a:latin typeface="宋体" panose="02010600030101010101" pitchFamily="2" charset="-122"/>
                    <a:sym typeface="黑体" panose="02010609060101010101" pitchFamily="49" charset="-122"/>
                  </a:rPr>
                  <a:t>可以如下</a:t>
                </a:r>
                <a:r>
                  <a:rPr lang="zh-CN" altLang="en-US" noProof="1">
                    <a:latin typeface="宋体" panose="02010600030101010101" pitchFamily="2" charset="-122"/>
                    <a:sym typeface="黑体" panose="02010609060101010101" pitchFamily="49" charset="-122"/>
                  </a:rPr>
                  <a:t>建</a:t>
                </a:r>
                <a:r>
                  <a:rPr lang="zh-CN" altLang="en-US" noProof="1" smtClean="0">
                    <a:latin typeface="宋体" panose="02010600030101010101" pitchFamily="2" charset="-122"/>
                    <a:sym typeface="黑体" panose="02010609060101010101" pitchFamily="49" charset="-122"/>
                  </a:rPr>
                  <a:t>图：</a:t>
                </a:r>
                <a:endParaRPr lang="zh-CN" altLang="zh-CN" noProof="1">
                  <a:latin typeface="宋体" panose="02010600030101010101" pitchFamily="2" charset="-122"/>
                  <a:sym typeface="黑体" panose="02010600030101010101"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27139" y="168597"/>
                <a:ext cx="10515600" cy="4351338"/>
              </a:xfrm>
              <a:blipFill>
                <a:blip r:embed="rId2"/>
                <a:stretch>
                  <a:fillRect l="-1043" t="-2805" r="-2435"/>
                </a:stretch>
              </a:blipFill>
            </p:spPr>
            <p:txBody>
              <a:bodyPr/>
              <a:lstStyle/>
              <a:p>
                <a:r>
                  <a:rPr lang="zh-CN" altLang="en-US">
                    <a:noFill/>
                  </a:rPr>
                  <a:t> </a:t>
                </a:r>
              </a:p>
            </p:txBody>
          </p:sp>
        </mc:Fallback>
      </mc:AlternateContent>
      <p:grpSp>
        <p:nvGrpSpPr>
          <p:cNvPr id="4" name="组合 3"/>
          <p:cNvGrpSpPr>
            <a:grpSpLocks/>
          </p:cNvGrpSpPr>
          <p:nvPr/>
        </p:nvGrpSpPr>
        <p:grpSpPr bwMode="auto">
          <a:xfrm>
            <a:off x="3271037" y="3010223"/>
            <a:ext cx="7382312" cy="3523376"/>
            <a:chOff x="5011" y="6294"/>
            <a:chExt cx="3808" cy="4168"/>
          </a:xfrm>
        </p:grpSpPr>
        <p:pic>
          <p:nvPicPr>
            <p:cNvPr id="5" name="图片 307" descr="Graph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1" y="6294"/>
              <a:ext cx="3808" cy="4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2" descr="ac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045096">
              <a:off x="5746" y="7657"/>
              <a:ext cx="67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073743081" descr="mou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096596">
              <a:off x="7314" y="7629"/>
              <a:ext cx="96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073743082" descr="malfo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9" y="9659"/>
              <a:ext cx="1215"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9392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强连通分量</a:t>
            </a:r>
            <a:endParaRPr lang="zh-CN" altLang="en-US" dirty="0"/>
          </a:p>
        </p:txBody>
      </p:sp>
      <p:sp>
        <p:nvSpPr>
          <p:cNvPr id="3" name="内容占位符 2"/>
          <p:cNvSpPr>
            <a:spLocks noGrp="1"/>
          </p:cNvSpPr>
          <p:nvPr>
            <p:ph idx="1"/>
          </p:nvPr>
        </p:nvSpPr>
        <p:spPr/>
        <p:txBody>
          <a:bodyPr/>
          <a:lstStyle/>
          <a:p>
            <a:r>
              <a:rPr lang="zh-CN" altLang="en-US" dirty="0"/>
              <a:t>有向图 </a:t>
            </a:r>
            <a:r>
              <a:rPr lang="en-US" altLang="zh-CN" dirty="0"/>
              <a:t>G </a:t>
            </a:r>
            <a:r>
              <a:rPr lang="zh-CN" altLang="en-US" dirty="0"/>
              <a:t>强连通是指，</a:t>
            </a:r>
            <a:r>
              <a:rPr lang="en-US" altLang="zh-CN" dirty="0"/>
              <a:t>G </a:t>
            </a:r>
            <a:r>
              <a:rPr lang="zh-CN" altLang="en-US" dirty="0"/>
              <a:t>中任意两个</a:t>
            </a:r>
            <a:r>
              <a:rPr lang="zh-CN" altLang="en-US" dirty="0" smtClean="0"/>
              <a:t>结点可以互相到达。</a:t>
            </a:r>
            <a:endParaRPr lang="en-US" altLang="zh-CN" dirty="0" smtClean="0"/>
          </a:p>
          <a:p>
            <a:r>
              <a:rPr lang="zh-CN" altLang="en-US" dirty="0"/>
              <a:t>强连通分量（</a:t>
            </a:r>
            <a:r>
              <a:rPr lang="en-US" altLang="zh-CN" dirty="0"/>
              <a:t>Strongly Connected Components</a:t>
            </a:r>
            <a:r>
              <a:rPr lang="zh-CN" altLang="en-US" dirty="0"/>
              <a:t>，</a:t>
            </a:r>
            <a:r>
              <a:rPr lang="en-US" altLang="zh-CN" dirty="0"/>
              <a:t>SCC</a:t>
            </a:r>
            <a:r>
              <a:rPr lang="zh-CN" altLang="en-US" dirty="0"/>
              <a:t>）的定义是：极大的强连通子图。</a:t>
            </a:r>
          </a:p>
        </p:txBody>
      </p:sp>
    </p:spTree>
    <p:extLst>
      <p:ext uri="{BB962C8B-B14F-4D97-AF65-F5344CB8AC3E}">
        <p14:creationId xmlns:p14="http://schemas.microsoft.com/office/powerpoint/2010/main" val="24173154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Tarjan</a:t>
            </a:r>
            <a:r>
              <a:rPr lang="zh-CN" altLang="en-US" dirty="0" smtClean="0"/>
              <a:t>算法求解</a:t>
            </a:r>
            <a:r>
              <a:rPr lang="en-US" altLang="zh-CN" dirty="0" smtClean="0"/>
              <a:t>SCC</a:t>
            </a:r>
            <a:endParaRPr lang="zh-CN" altLang="en-US" dirty="0"/>
          </a:p>
        </p:txBody>
      </p:sp>
      <p:sp>
        <p:nvSpPr>
          <p:cNvPr id="5" name="内容占位符 4"/>
          <p:cNvSpPr>
            <a:spLocks noGrp="1"/>
          </p:cNvSpPr>
          <p:nvPr>
            <p:ph idx="1"/>
          </p:nvPr>
        </p:nvSpPr>
        <p:spPr>
          <a:xfrm>
            <a:off x="838200" y="1493240"/>
            <a:ext cx="10515600" cy="4683723"/>
          </a:xfrm>
        </p:spPr>
        <p:txBody>
          <a:bodyPr/>
          <a:lstStyle/>
          <a:p>
            <a:r>
              <a:rPr lang="en-US" altLang="zh-CN" dirty="0" smtClean="0"/>
              <a:t>Tarjan</a:t>
            </a:r>
            <a:r>
              <a:rPr lang="zh-CN" altLang="en-US" dirty="0" smtClean="0"/>
              <a:t>算法对图进行</a:t>
            </a:r>
            <a:r>
              <a:rPr lang="en-US" altLang="zh-CN" dirty="0" err="1" smtClean="0"/>
              <a:t>dfs</a:t>
            </a:r>
            <a:r>
              <a:rPr lang="zh-CN" altLang="en-US" dirty="0" smtClean="0"/>
              <a:t>，形成</a:t>
            </a:r>
            <a:r>
              <a:rPr lang="en-US" altLang="zh-CN" dirty="0" err="1" smtClean="0"/>
              <a:t>dfs</a:t>
            </a:r>
            <a:r>
              <a:rPr lang="zh-CN" altLang="en-US" dirty="0" smtClean="0"/>
              <a:t>搜索树结构，分为以下几种边：</a:t>
            </a:r>
            <a:endParaRPr lang="en-US" altLang="zh-CN" dirty="0" smtClean="0"/>
          </a:p>
          <a:p>
            <a:r>
              <a:rPr lang="zh-CN" altLang="en-US" dirty="0"/>
              <a:t>树边，反祖边，横叉边，前向</a:t>
            </a:r>
            <a:r>
              <a:rPr lang="zh-CN" altLang="en-US" dirty="0" smtClean="0"/>
              <a:t>边</a:t>
            </a:r>
            <a:endParaRPr lang="en-US" altLang="zh-CN" dirty="0" smtClean="0"/>
          </a:p>
          <a:p>
            <a:endParaRPr lang="en-US" altLang="zh-CN" dirty="0" smtClean="0"/>
          </a:p>
        </p:txBody>
      </p:sp>
      <p:pic>
        <p:nvPicPr>
          <p:cNvPr id="6" name="图片 5"/>
          <p:cNvPicPr>
            <a:picLocks noChangeAspect="1"/>
          </p:cNvPicPr>
          <p:nvPr/>
        </p:nvPicPr>
        <p:blipFill>
          <a:blip r:embed="rId2"/>
          <a:stretch>
            <a:fillRect/>
          </a:stretch>
        </p:blipFill>
        <p:spPr>
          <a:xfrm>
            <a:off x="722687" y="2499919"/>
            <a:ext cx="10409504" cy="4672668"/>
          </a:xfrm>
          <a:prstGeom prst="rect">
            <a:avLst/>
          </a:prstGeom>
        </p:spPr>
      </p:pic>
    </p:spTree>
    <p:extLst>
      <p:ext uri="{BB962C8B-B14F-4D97-AF65-F5344CB8AC3E}">
        <p14:creationId xmlns:p14="http://schemas.microsoft.com/office/powerpoint/2010/main" val="7444793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09058"/>
                <a:ext cx="10515600" cy="6526634"/>
              </a:xfrm>
            </p:spPr>
            <p:txBody>
              <a:bodyPr>
                <a:normAutofit fontScale="92500" lnSpcReduction="10000"/>
              </a:bodyPr>
              <a:lstStyle/>
              <a:p>
                <a:r>
                  <a:rPr lang="en-US" altLang="zh-CN" dirty="0" smtClean="0"/>
                  <a:t>Tarjan</a:t>
                </a:r>
                <a:r>
                  <a:rPr lang="zh-CN" altLang="en-US" dirty="0" smtClean="0"/>
                  <a:t>过程中对于每个点</a:t>
                </a:r>
                <a:r>
                  <a:rPr lang="en-US" altLang="zh-CN" dirty="0" smtClean="0"/>
                  <a:t>u</a:t>
                </a:r>
                <a:r>
                  <a:rPr lang="zh-CN" altLang="en-US" dirty="0" smtClean="0"/>
                  <a:t>维护了以下变量：</a:t>
                </a:r>
                <a:endParaRPr lang="en-US" altLang="zh-CN" dirty="0" smtClean="0"/>
              </a:p>
              <a:p>
                <a14:m>
                  <m:oMath xmlns:m="http://schemas.openxmlformats.org/officeDocument/2006/math">
                    <m:r>
                      <a:rPr lang="en-US" altLang="zh-CN" b="0" i="1" smtClean="0">
                        <a:latin typeface="Cambria Math" panose="02040503050406030204" pitchFamily="18" charset="0"/>
                      </a:rPr>
                      <m:t>𝑑𝑓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𝑢</m:t>
                        </m:r>
                      </m:sub>
                    </m:sSub>
                  </m:oMath>
                </a14:m>
                <a:r>
                  <a:rPr lang="en-US" altLang="zh-CN" dirty="0" smtClean="0"/>
                  <a:t>:</a:t>
                </a:r>
                <a:r>
                  <a:rPr lang="zh-CN" altLang="en-US" dirty="0"/>
                  <a:t>深度优先搜索遍历时</a:t>
                </a:r>
                <a:r>
                  <a:rPr lang="zh-CN" altLang="en-US" dirty="0" smtClean="0"/>
                  <a:t>结点</a:t>
                </a:r>
                <a:r>
                  <a:rPr lang="en-US" altLang="zh-CN" dirty="0" smtClean="0"/>
                  <a:t>u</a:t>
                </a:r>
                <a:r>
                  <a:rPr lang="zh-CN" altLang="en-US" dirty="0" smtClean="0"/>
                  <a:t>被</a:t>
                </a:r>
                <a:r>
                  <a:rPr lang="zh-CN" altLang="en-US" dirty="0"/>
                  <a:t>搜索的次序</a:t>
                </a:r>
                <a:r>
                  <a:rPr lang="zh-CN" altLang="en-US" dirty="0" smtClean="0"/>
                  <a:t>。</a:t>
                </a:r>
                <a:endParaRPr lang="en-US" altLang="zh-CN" dirty="0" smtClean="0"/>
              </a:p>
              <a:p>
                <a14:m>
                  <m:oMath xmlns:m="http://schemas.openxmlformats.org/officeDocument/2006/math">
                    <m:r>
                      <a:rPr lang="en-US" altLang="zh-CN" b="0" i="1" smtClean="0">
                        <a:latin typeface="Cambria Math" panose="02040503050406030204" pitchFamily="18" charset="0"/>
                      </a:rPr>
                      <m:t>𝑙𝑜</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𝑢</m:t>
                        </m:r>
                      </m:sub>
                    </m:sSub>
                  </m:oMath>
                </a14:m>
                <a:r>
                  <a:rPr lang="en-US" altLang="zh-CN" dirty="0" smtClean="0"/>
                  <a:t>:</a:t>
                </a:r>
                <a:r>
                  <a:rPr lang="zh-CN" altLang="en-US" dirty="0"/>
                  <a:t>能够回溯到的最早的</a:t>
                </a:r>
                <a:r>
                  <a:rPr lang="zh-CN" altLang="en-US" b="1" dirty="0"/>
                  <a:t>已经在栈中</a:t>
                </a:r>
                <a:r>
                  <a:rPr lang="zh-CN" altLang="en-US" dirty="0"/>
                  <a:t>的结点</a:t>
                </a:r>
                <a:r>
                  <a:rPr lang="zh-CN" altLang="en-US" dirty="0" smtClean="0"/>
                  <a:t>。即</a:t>
                </a:r>
                <a:r>
                  <a:rPr lang="en-US" altLang="zh-CN" dirty="0" err="1" smtClean="0"/>
                  <a:t>dfs</a:t>
                </a:r>
                <a:r>
                  <a:rPr lang="zh-CN" altLang="en-US" dirty="0" smtClean="0"/>
                  <a:t>树中</a:t>
                </a:r>
                <a:r>
                  <a:rPr lang="en-US" altLang="zh-CN" dirty="0" smtClean="0"/>
                  <a:t>u</a:t>
                </a:r>
                <a:r>
                  <a:rPr lang="zh-CN" altLang="en-US" dirty="0" smtClean="0"/>
                  <a:t>的子树中向上引反祖边能到的</a:t>
                </a:r>
                <a:r>
                  <a:rPr lang="en-US" altLang="zh-CN" dirty="0" err="1" smtClean="0"/>
                  <a:t>dfn</a:t>
                </a:r>
                <a:r>
                  <a:rPr lang="zh-CN" altLang="en-US" dirty="0" smtClean="0"/>
                  <a:t>最小的结点。</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en-US" dirty="0" smtClean="0"/>
                  <a:t>在回溯使判断是否有</a:t>
                </a:r>
                <a14:m>
                  <m:oMath xmlns:m="http://schemas.openxmlformats.org/officeDocument/2006/math">
                    <m:r>
                      <a:rPr lang="en-US" altLang="zh-CN" b="0" i="1" smtClean="0">
                        <a:latin typeface="Cambria Math" panose="02040503050406030204" pitchFamily="18" charset="0"/>
                      </a:rPr>
                      <m:t>𝑑𝑓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𝑙𝑜</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 </m:t>
                    </m:r>
                    <m:r>
                      <a:rPr lang="zh-CN" altLang="en-US" i="1">
                        <a:latin typeface="Cambria Math" panose="02040503050406030204" pitchFamily="18" charset="0"/>
                      </a:rPr>
                      <m:t>，</m:t>
                    </m:r>
                  </m:oMath>
                </a14:m>
                <a:r>
                  <a:rPr lang="zh-CN" altLang="en-US" dirty="0" smtClean="0"/>
                  <a:t>如果有说明</a:t>
                </a:r>
                <a:r>
                  <a:rPr lang="en-US" altLang="zh-CN" dirty="0" smtClean="0"/>
                  <a:t>u</a:t>
                </a:r>
                <a:r>
                  <a:rPr lang="zh-CN" altLang="en-US" dirty="0" smtClean="0"/>
                  <a:t>是</a:t>
                </a:r>
                <a:r>
                  <a:rPr lang="en-US" altLang="zh-CN" dirty="0" smtClean="0"/>
                  <a:t>SCC</a:t>
                </a:r>
                <a:r>
                  <a:rPr lang="zh-CN" altLang="en-US" dirty="0" smtClean="0"/>
                  <a:t>中最靠“上”的节点，从栈中弹出</a:t>
                </a:r>
                <a:r>
                  <a:rPr lang="en-US" altLang="zh-CN" dirty="0" smtClean="0"/>
                  <a:t>u</a:t>
                </a:r>
                <a:r>
                  <a:rPr lang="zh-CN" altLang="en-US" dirty="0" smtClean="0"/>
                  <a:t>和其上的节点，它们组成一个</a:t>
                </a:r>
                <a:r>
                  <a:rPr lang="en-US" altLang="zh-CN" dirty="0" smtClean="0"/>
                  <a:t>SCC</a:t>
                </a:r>
                <a:r>
                  <a:rPr lang="zh-CN" altLang="en-US" dirty="0" smtClean="0"/>
                  <a:t>。</a:t>
                </a:r>
                <a:endParaRPr lang="en-US" altLang="zh-CN" dirty="0" smtClean="0"/>
              </a:p>
              <a:p>
                <a:r>
                  <a:rPr lang="zh-CN" altLang="en-US" dirty="0" smtClean="0"/>
                  <a:t>可以这样想，</a:t>
                </a:r>
                <a:r>
                  <a:rPr lang="en-US" altLang="zh-CN" dirty="0" smtClean="0"/>
                  <a:t>u</a:t>
                </a:r>
                <a:r>
                  <a:rPr lang="zh-CN" altLang="en-US" dirty="0" smtClean="0"/>
                  <a:t>在</a:t>
                </a:r>
                <a:r>
                  <a:rPr lang="en-US" altLang="zh-CN" dirty="0" err="1" smtClean="0"/>
                  <a:t>dfs</a:t>
                </a:r>
                <a:r>
                  <a:rPr lang="zh-CN" altLang="en-US" dirty="0" smtClean="0"/>
                  <a:t>树中的子树在下面搜索时已经把其他</a:t>
                </a:r>
                <a:r>
                  <a:rPr lang="en-US" altLang="zh-CN" dirty="0" smtClean="0"/>
                  <a:t>SCC</a:t>
                </a:r>
                <a:r>
                  <a:rPr lang="zh-CN" altLang="en-US" dirty="0" smtClean="0"/>
                  <a:t>剥掉了，剩余的是属于</a:t>
                </a:r>
                <a:r>
                  <a:rPr lang="en-US" altLang="zh-CN" dirty="0" smtClean="0"/>
                  <a:t>u</a:t>
                </a:r>
                <a:r>
                  <a:rPr lang="zh-CN" altLang="en-US" dirty="0" smtClean="0"/>
                  <a:t>的</a:t>
                </a:r>
                <a:r>
                  <a:rPr lang="en-US" altLang="zh-CN" dirty="0" smtClean="0"/>
                  <a:t>SCC</a:t>
                </a:r>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09058"/>
                <a:ext cx="10515600" cy="6526634"/>
              </a:xfrm>
              <a:blipFill>
                <a:blip r:embed="rId3"/>
                <a:stretch>
                  <a:fillRect l="-928" t="-1867" r="-696"/>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838200" y="1635853"/>
            <a:ext cx="10763774" cy="3129094"/>
          </a:xfrm>
          <a:prstGeom prst="rect">
            <a:avLst/>
          </a:prstGeom>
        </p:spPr>
      </p:pic>
    </p:spTree>
    <p:extLst>
      <p:ext uri="{BB962C8B-B14F-4D97-AF65-F5344CB8AC3E}">
        <p14:creationId xmlns:p14="http://schemas.microsoft.com/office/powerpoint/2010/main" val="23439229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04420" y="63336"/>
            <a:ext cx="11782779" cy="7167973"/>
          </a:xfrm>
          <a:prstGeom prst="rect">
            <a:avLst/>
          </a:prstGeom>
        </p:spPr>
      </p:pic>
    </p:spTree>
    <p:extLst>
      <p:ext uri="{BB962C8B-B14F-4D97-AF65-F5344CB8AC3E}">
        <p14:creationId xmlns:p14="http://schemas.microsoft.com/office/powerpoint/2010/main" val="18258710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endParaRPr lang="zh-CN" altLang="en-US" dirty="0"/>
          </a:p>
        </p:txBody>
      </p:sp>
      <p:sp>
        <p:nvSpPr>
          <p:cNvPr id="3" name="内容占位符 2"/>
          <p:cNvSpPr>
            <a:spLocks noGrp="1"/>
          </p:cNvSpPr>
          <p:nvPr>
            <p:ph idx="1"/>
          </p:nvPr>
        </p:nvSpPr>
        <p:spPr/>
        <p:txBody>
          <a:bodyPr/>
          <a:lstStyle/>
          <a:p>
            <a:r>
              <a:rPr lang="zh-CN" altLang="en-US" dirty="0"/>
              <a:t>我们可以将一张图的每个强连通分量都缩成一个点。</a:t>
            </a:r>
          </a:p>
          <a:p>
            <a:r>
              <a:rPr lang="zh-CN" altLang="en-US" dirty="0"/>
              <a:t>然后这张图会变成一个 </a:t>
            </a:r>
            <a:r>
              <a:rPr lang="en-US" altLang="zh-CN" dirty="0"/>
              <a:t>DAG</a:t>
            </a:r>
            <a:r>
              <a:rPr lang="zh-CN" altLang="en-US" dirty="0"/>
              <a:t>，可以进行拓扑排序以及更多其他操作。</a:t>
            </a:r>
          </a:p>
          <a:p>
            <a:r>
              <a:rPr lang="zh-CN" altLang="en-US" dirty="0"/>
              <a:t>举个简单的例子，求一条路径，可以经过重复结点，要求经过的不同结点数量最多</a:t>
            </a:r>
            <a:r>
              <a:rPr lang="zh-CN" altLang="en-US" dirty="0" smtClean="0"/>
              <a:t>。</a:t>
            </a:r>
            <a:endParaRPr lang="zh-CN" altLang="en-US" dirty="0"/>
          </a:p>
        </p:txBody>
      </p:sp>
    </p:spTree>
    <p:extLst>
      <p:ext uri="{BB962C8B-B14F-4D97-AF65-F5344CB8AC3E}">
        <p14:creationId xmlns:p14="http://schemas.microsoft.com/office/powerpoint/2010/main" val="17001668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P1262 </a:t>
            </a:r>
            <a:r>
              <a:rPr lang="zh-CN" altLang="en-US" b="1" dirty="0"/>
              <a:t>间谍</a:t>
            </a:r>
            <a:r>
              <a:rPr lang="zh-CN" altLang="en-US" b="1" dirty="0" smtClean="0"/>
              <a:t>网络</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17739"/>
                <a:ext cx="10515600" cy="5243120"/>
              </a:xfrm>
            </p:spPr>
            <p:txBody>
              <a:bodyPr>
                <a:normAutofit fontScale="92500" lnSpcReduction="10000"/>
              </a:bodyPr>
              <a:lstStyle/>
              <a:p>
                <a:pPr>
                  <a:lnSpc>
                    <a:spcPct val="110000"/>
                  </a:lnSpc>
                </a:pPr>
                <a:r>
                  <a:rPr lang="zh-CN" altLang="en-US" dirty="0" smtClean="0"/>
                  <a:t>如果 </a:t>
                </a:r>
                <a:r>
                  <a:rPr lang="en-US" altLang="zh-CN" dirty="0"/>
                  <a:t>A </a:t>
                </a:r>
                <a:r>
                  <a:rPr lang="zh-CN" altLang="en-US" dirty="0"/>
                  <a:t>间谍手中掌握着关于 </a:t>
                </a:r>
                <a:r>
                  <a:rPr lang="en-US" altLang="zh-CN" dirty="0"/>
                  <a:t>B </a:t>
                </a:r>
                <a:r>
                  <a:rPr lang="zh-CN" altLang="en-US" dirty="0"/>
                  <a:t>间谍的犯罪证据，则称 </a:t>
                </a:r>
                <a:r>
                  <a:rPr lang="en-US" altLang="zh-CN" dirty="0"/>
                  <a:t>A </a:t>
                </a:r>
                <a:r>
                  <a:rPr lang="zh-CN" altLang="en-US" dirty="0"/>
                  <a:t>可以揭发 </a:t>
                </a:r>
                <a:r>
                  <a:rPr lang="en-US" altLang="zh-CN" dirty="0"/>
                  <a:t>B</a:t>
                </a:r>
                <a:r>
                  <a:rPr lang="zh-CN" altLang="en-US" dirty="0"/>
                  <a:t>。有些间谍收受贿赂，只要给他们一定数量的美元，他们就愿意交出手中掌握的全部情报。所以，如果我们能够收买一些间谍的话，我们就可能控制间谍网中的每一分子。因为一旦我们逮捕了一个间谍，他手中掌握的情报都将归我们所有，这样就有可能逮捕新的间谍，掌握新的情报。</a:t>
                </a:r>
              </a:p>
              <a:p>
                <a:pPr>
                  <a:lnSpc>
                    <a:spcPct val="110000"/>
                  </a:lnSpc>
                </a:pPr>
                <a:r>
                  <a:rPr lang="zh-CN" altLang="en-US" dirty="0"/>
                  <a:t>我们的反间谍机关提供了一份资料，包括所有已知的受贿的间谍，以及他们愿意收受的具体数额。同时我们还知道哪些间谍手中具体掌握了哪些间谍的资料。假设总共有 </a:t>
                </a:r>
                <a:r>
                  <a:rPr lang="en-US" altLang="zh-CN" dirty="0" smtClean="0"/>
                  <a:t>n </a:t>
                </a:r>
                <a:r>
                  <a:rPr lang="zh-CN" altLang="en-US" dirty="0"/>
                  <a:t>个</a:t>
                </a:r>
                <a:r>
                  <a:rPr lang="zh-CN" altLang="en-US" dirty="0" smtClean="0"/>
                  <a:t>间谍 </a:t>
                </a:r>
                <a:r>
                  <a:rPr lang="en-US" altLang="zh-CN" dirty="0" smtClean="0"/>
                  <a:t>, </a:t>
                </a:r>
                <a:r>
                  <a:rPr lang="zh-CN" altLang="en-US" dirty="0" smtClean="0"/>
                  <a:t>请</a:t>
                </a:r>
                <a:r>
                  <a:rPr lang="zh-CN" altLang="en-US" dirty="0"/>
                  <a:t>根据这份资料，判断我们是否有可能控制全部的间谍，如果可以，求出我们所需要支付的最少资金。否则，输出不能被控制的一个间谍</a:t>
                </a:r>
                <a:r>
                  <a:rPr lang="zh-CN" altLang="en-US" dirty="0" smtClean="0"/>
                  <a:t>。</a:t>
                </a:r>
                <a:endParaRPr lang="en-US" altLang="zh-CN" dirty="0" smtClean="0"/>
              </a:p>
              <a:p>
                <a:pPr>
                  <a:lnSpc>
                    <a:spcPct val="110000"/>
                  </a:lnSpc>
                </a:pP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≤3000 </m:t>
                    </m:r>
                  </m:oMath>
                </a14:m>
                <a:endParaRPr lang="en-US" altLang="zh-CN" dirty="0" smtClean="0"/>
              </a:p>
              <a:p>
                <a:pPr>
                  <a:lnSpc>
                    <a:spcPct val="110000"/>
                  </a:lnSpc>
                </a:pPr>
                <a:endParaRPr lang="zh-CN" altLang="en-US" dirty="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17739"/>
                <a:ext cx="10515600" cy="5243120"/>
              </a:xfrm>
              <a:blipFill>
                <a:blip r:embed="rId2"/>
                <a:stretch>
                  <a:fillRect l="-928" t="-1047"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84089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间谍的揭发关系我们可以用有向边表示，对应建立的有向图，进行</a:t>
            </a:r>
            <a:r>
              <a:rPr lang="en-US" altLang="zh-CN" dirty="0" smtClean="0"/>
              <a:t>SCC</a:t>
            </a:r>
            <a:r>
              <a:rPr lang="zh-CN" altLang="en-US" dirty="0" smtClean="0"/>
              <a:t>缩点，对于每个</a:t>
            </a:r>
            <a:r>
              <a:rPr lang="en-US" altLang="zh-CN" dirty="0" smtClean="0"/>
              <a:t>SCC</a:t>
            </a:r>
            <a:r>
              <a:rPr lang="zh-CN" altLang="en-US" dirty="0" smtClean="0"/>
              <a:t>显然支付其中的最小受贿金额即可控制其中所有间谍。对于缩出的</a:t>
            </a:r>
            <a:r>
              <a:rPr lang="en-US" altLang="zh-CN" dirty="0" smtClean="0"/>
              <a:t>DAG</a:t>
            </a:r>
            <a:r>
              <a:rPr lang="zh-CN" altLang="en-US" dirty="0" smtClean="0"/>
              <a:t>，入度为</a:t>
            </a:r>
            <a:r>
              <a:rPr lang="en-US" altLang="zh-CN" dirty="0" smtClean="0"/>
              <a:t>0</a:t>
            </a:r>
            <a:r>
              <a:rPr lang="zh-CN" altLang="en-US" dirty="0" smtClean="0"/>
              <a:t>的点必须收买，然后不能控制的间谍就是不收受贿赂且不能被揭发（入度为</a:t>
            </a:r>
            <a:r>
              <a:rPr lang="en-US" altLang="zh-CN" dirty="0" smtClean="0"/>
              <a:t>0</a:t>
            </a:r>
            <a:r>
              <a:rPr lang="zh-CN" altLang="en-US" dirty="0" smtClean="0"/>
              <a:t>）的间谍。</a:t>
            </a:r>
            <a:endParaRPr lang="zh-CN" altLang="en-US" dirty="0"/>
          </a:p>
        </p:txBody>
      </p:sp>
    </p:spTree>
    <p:extLst>
      <p:ext uri="{BB962C8B-B14F-4D97-AF65-F5344CB8AC3E}">
        <p14:creationId xmlns:p14="http://schemas.microsoft.com/office/powerpoint/2010/main" val="2242670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P1073 [NOIP2009 </a:t>
            </a:r>
            <a:r>
              <a:rPr lang="zh-CN" altLang="en-US" b="1" dirty="0"/>
              <a:t>提高组</a:t>
            </a:r>
            <a:r>
              <a:rPr lang="en-US" altLang="zh-CN" b="1" dirty="0"/>
              <a:t>] </a:t>
            </a:r>
            <a:r>
              <a:rPr lang="zh-CN" altLang="en-US" b="1" dirty="0"/>
              <a:t>最优</a:t>
            </a:r>
            <a:r>
              <a:rPr lang="zh-CN" altLang="en-US" b="1" dirty="0" smtClean="0"/>
              <a:t>贸易</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给定一张</a:t>
                </a:r>
                <a:r>
                  <a:rPr lang="en-US" altLang="zh-CN" dirty="0" smtClean="0"/>
                  <a:t>n</a:t>
                </a:r>
                <a:r>
                  <a:rPr lang="zh-CN" altLang="en-US" dirty="0" smtClean="0"/>
                  <a:t>个点</a:t>
                </a:r>
                <a:r>
                  <a:rPr lang="en-US" altLang="zh-CN" dirty="0" smtClean="0"/>
                  <a:t>m</a:t>
                </a:r>
                <a:r>
                  <a:rPr lang="zh-CN" altLang="en-US" dirty="0" smtClean="0"/>
                  <a:t>条边的有向图，每个点有点权</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oMath>
                </a14:m>
                <a:endParaRPr lang="en-US" altLang="zh-CN" dirty="0"/>
              </a:p>
              <a:p>
                <a:r>
                  <a:rPr lang="zh-CN" altLang="en-US" dirty="0" smtClean="0"/>
                  <a:t>求</a:t>
                </a:r>
                <a:r>
                  <a:rPr lang="zh-CN" altLang="en-US" dirty="0"/>
                  <a:t>一</a:t>
                </a:r>
                <a:r>
                  <a:rPr lang="zh-CN" altLang="en-US" dirty="0" smtClean="0"/>
                  <a:t>条起点为</a:t>
                </a:r>
                <a:r>
                  <a:rPr lang="en-US" altLang="zh-CN" dirty="0" smtClean="0"/>
                  <a:t>1</a:t>
                </a:r>
                <a:r>
                  <a:rPr lang="zh-CN" altLang="en-US" dirty="0"/>
                  <a:t>、</a:t>
                </a:r>
                <a:r>
                  <a:rPr lang="zh-CN" altLang="en-US" dirty="0" smtClean="0"/>
                  <a:t>终点为</a:t>
                </a:r>
                <a:r>
                  <a:rPr lang="en-US" altLang="zh-CN" dirty="0" smtClean="0"/>
                  <a:t>n</a:t>
                </a:r>
                <a:r>
                  <a:rPr lang="zh-CN" altLang="en-US" dirty="0"/>
                  <a:t>、</a:t>
                </a:r>
                <a:r>
                  <a:rPr lang="zh-CN" altLang="en-US" dirty="0" smtClean="0"/>
                  <a:t>点</a:t>
                </a:r>
                <a:r>
                  <a:rPr lang="zh-CN" altLang="en-US" dirty="0"/>
                  <a:t>和边都可重复的路径，使得路径上存在两点 </a:t>
                </a:r>
                <a:r>
                  <a:rPr lang="en-US" altLang="zh-CN" dirty="0" err="1" smtClean="0"/>
                  <a:t>a,b</a:t>
                </a:r>
                <a:r>
                  <a:rPr lang="en-US" altLang="zh-CN" dirty="0" smtClean="0"/>
                  <a:t> </a:t>
                </a:r>
                <a:r>
                  <a:rPr lang="zh-CN" altLang="en-US" dirty="0"/>
                  <a:t>，使得 </a:t>
                </a:r>
                <a:r>
                  <a:rPr lang="en-US" altLang="zh-CN" dirty="0" smtClean="0"/>
                  <a:t>a </a:t>
                </a:r>
                <a:r>
                  <a:rPr lang="zh-CN" altLang="en-US" dirty="0" smtClean="0"/>
                  <a:t>在路径中比 </a:t>
                </a:r>
                <a:r>
                  <a:rPr lang="en-US" altLang="zh-CN" dirty="0" smtClean="0"/>
                  <a:t>b </a:t>
                </a:r>
                <a:r>
                  <a:rPr lang="zh-CN" altLang="en-US" dirty="0" smtClean="0"/>
                  <a:t>先访问</a:t>
                </a:r>
                <a:r>
                  <a:rPr lang="zh-CN" altLang="en-US" dirty="0"/>
                  <a:t>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𝑎</m:t>
                        </m:r>
                      </m:sub>
                    </m:sSub>
                  </m:oMath>
                </a14:m>
                <a:r>
                  <a:rPr lang="zh-CN" altLang="en-US" dirty="0" smtClean="0"/>
                  <a:t>​ </a:t>
                </a:r>
                <a:r>
                  <a:rPr lang="zh-CN" altLang="en-US" dirty="0"/>
                  <a:t>尽可能地大。</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69569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zh-CN" altLang="en-US" dirty="0" smtClean="0"/>
                  <a:t>我们对原图进行</a:t>
                </a:r>
                <a:r>
                  <a:rPr lang="en-US" altLang="zh-CN" dirty="0" smtClean="0"/>
                  <a:t>SCC</a:t>
                </a:r>
                <a:r>
                  <a:rPr lang="zh-CN" altLang="en-US" dirty="0" smtClean="0"/>
                  <a:t>缩点，每个缩出的</a:t>
                </a:r>
                <a:r>
                  <a:rPr lang="en-US" altLang="zh-CN" dirty="0" smtClean="0"/>
                  <a:t>SCC</a:t>
                </a:r>
                <a:r>
                  <a:rPr lang="zh-CN" altLang="en-US" dirty="0" smtClean="0"/>
                  <a:t>显然只关心</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smtClean="0"/>
                  <a:t>最小值和最大值。对缩点后的图拓扑排序并</a:t>
                </a:r>
                <a:r>
                  <a:rPr lang="en-US" altLang="zh-CN" dirty="0" err="1" smtClean="0"/>
                  <a:t>dp</a:t>
                </a:r>
                <a:r>
                  <a:rPr lang="zh-CN" altLang="en-US" dirty="0" smtClean="0"/>
                  <a:t>，求出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 </m:t>
                    </m:r>
                    <m:r>
                      <a:rPr lang="zh-CN" altLang="en-US" i="1">
                        <a:latin typeface="Cambria Math" panose="02040503050406030204" pitchFamily="18" charset="0"/>
                      </a:rPr>
                      <m:t>表示</m:t>
                    </m:r>
                  </m:oMath>
                </a14:m>
                <a:r>
                  <a:rPr lang="zh-CN" altLang="en-US" dirty="0" smtClean="0"/>
                  <a:t>从</a:t>
                </a:r>
                <a:r>
                  <a:rPr lang="en-US" altLang="zh-CN" dirty="0" smtClean="0"/>
                  <a:t>1-u</a:t>
                </a:r>
                <a:r>
                  <a:rPr lang="zh-CN" altLang="en-US" dirty="0" smtClean="0"/>
                  <a:t>可以得到的</a:t>
                </a:r>
                <a14:m>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smtClean="0"/>
                  <a:t>最小值，</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 </m:t>
                    </m:r>
                    <m:r>
                      <a:rPr lang="zh-CN" altLang="en-US" i="1">
                        <a:latin typeface="Cambria Math" panose="02040503050406030204" pitchFamily="18" charset="0"/>
                      </a:rPr>
                      <m:t>表示</m:t>
                    </m:r>
                  </m:oMath>
                </a14:m>
                <a:r>
                  <a:rPr lang="zh-CN" altLang="en-US" dirty="0" smtClean="0"/>
                  <a:t>从</a:t>
                </a:r>
                <a:r>
                  <a:rPr lang="en-US" altLang="zh-CN" dirty="0" smtClean="0"/>
                  <a:t>u-n</a:t>
                </a:r>
                <a:r>
                  <a:rPr lang="zh-CN" altLang="en-US" dirty="0" smtClean="0"/>
                  <a:t>可以得到的 </a:t>
                </a:r>
                <a:r>
                  <a:rPr lang="en-US" altLang="zh-CN" dirty="0" smtClean="0"/>
                  <a:t>w</a:t>
                </a:r>
                <a:r>
                  <a:rPr lang="zh-CN" altLang="en-US" dirty="0" smtClean="0"/>
                  <a:t>的最大值，</a:t>
                </a:r>
                <a:endParaRPr lang="en-US" altLang="zh-CN" dirty="0" smtClean="0"/>
              </a:p>
              <a:p>
                <a:r>
                  <a:rPr lang="zh-CN" altLang="en-US" dirty="0" smtClean="0"/>
                  <a:t>枚举每个可以从</a:t>
                </a:r>
                <a:r>
                  <a:rPr lang="en-US" altLang="zh-CN" dirty="0" smtClean="0"/>
                  <a:t>1</a:t>
                </a:r>
                <a:r>
                  <a:rPr lang="zh-CN" altLang="en-US" dirty="0" smtClean="0"/>
                  <a:t>到达，且可以到达</a:t>
                </a:r>
                <a:r>
                  <a:rPr lang="en-US" altLang="zh-CN" dirty="0" smtClean="0"/>
                  <a:t>n</a:t>
                </a:r>
                <a:r>
                  <a:rPr lang="zh-CN" altLang="en-US" dirty="0" smtClean="0"/>
                  <a:t>的点</a:t>
                </a:r>
                <a:r>
                  <a:rPr lang="en-US" altLang="zh-CN" dirty="0" smtClean="0"/>
                  <a:t>u</a:t>
                </a:r>
                <a:r>
                  <a:rPr lang="zh-CN" altLang="en-US" dirty="0" smtClean="0"/>
                  <a:t>，用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 </m:t>
                    </m:r>
                    <m:r>
                      <a:rPr lang="zh-CN" altLang="en-US" i="1">
                        <a:latin typeface="Cambria Math" panose="02040503050406030204" pitchFamily="18" charset="0"/>
                      </a:rPr>
                      <m:t>更新</m:t>
                    </m:r>
                  </m:oMath>
                </a14:m>
                <a:r>
                  <a:rPr lang="zh-CN" altLang="en-US" dirty="0" smtClean="0"/>
                  <a:t>答案。</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4338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按秩合并</a:t>
            </a:r>
            <a:endParaRPr lang="zh-CN" altLang="en-US" dirty="0"/>
          </a:p>
        </p:txBody>
      </p:sp>
      <p:sp>
        <p:nvSpPr>
          <p:cNvPr id="3" name="内容占位符 2"/>
          <p:cNvSpPr>
            <a:spLocks noGrp="1"/>
          </p:cNvSpPr>
          <p:nvPr>
            <p:ph idx="1"/>
          </p:nvPr>
        </p:nvSpPr>
        <p:spPr>
          <a:xfrm>
            <a:off x="838200" y="1515232"/>
            <a:ext cx="10515600" cy="4482896"/>
          </a:xfrm>
        </p:spPr>
        <p:txBody>
          <a:bodyPr/>
          <a:lstStyle/>
          <a:p>
            <a:r>
              <a:rPr lang="zh-CN" altLang="en-US" dirty="0" smtClean="0"/>
              <a:t>一句话就是小集合合并到大</a:t>
            </a:r>
            <a:r>
              <a:rPr lang="zh-CN" altLang="en-US" dirty="0"/>
              <a:t>集合中。具体来说，如果我们将一棵点数与深度都较小</a:t>
            </a:r>
            <a:r>
              <a:rPr lang="zh-CN" altLang="en-US" dirty="0" smtClean="0"/>
              <a:t>的树</a:t>
            </a:r>
            <a:r>
              <a:rPr lang="zh-CN" altLang="en-US" dirty="0"/>
              <a:t>连接到一棵更大</a:t>
            </a:r>
            <a:r>
              <a:rPr lang="zh-CN" altLang="en-US" dirty="0" smtClean="0"/>
              <a:t>的树</a:t>
            </a:r>
            <a:r>
              <a:rPr lang="zh-CN" altLang="en-US" dirty="0"/>
              <a:t>下，显然相比于另一种连接方案，接下来执行查找操作的用时更小（也会带来更优的最坏时间复杂度）。</a:t>
            </a:r>
            <a:endParaRPr lang="en-US" altLang="zh-CN" dirty="0" smtClean="0"/>
          </a:p>
          <a:p>
            <a:r>
              <a:rPr lang="zh-CN" altLang="en-US" dirty="0" smtClean="0"/>
              <a:t>维护并查集的树高或点数，以此为大小判断依据。</a:t>
            </a:r>
            <a:endParaRPr lang="zh-CN" altLang="en-US" dirty="0"/>
          </a:p>
        </p:txBody>
      </p:sp>
      <p:pic>
        <p:nvPicPr>
          <p:cNvPr id="4" name="图片 3"/>
          <p:cNvPicPr>
            <a:picLocks noChangeAspect="1"/>
          </p:cNvPicPr>
          <p:nvPr/>
        </p:nvPicPr>
        <p:blipFill>
          <a:blip r:embed="rId2"/>
          <a:stretch>
            <a:fillRect/>
          </a:stretch>
        </p:blipFill>
        <p:spPr>
          <a:xfrm>
            <a:off x="920800" y="3756679"/>
            <a:ext cx="10337226" cy="2753177"/>
          </a:xfrm>
          <a:prstGeom prst="rect">
            <a:avLst/>
          </a:prstGeom>
        </p:spPr>
      </p:pic>
    </p:spTree>
    <p:extLst>
      <p:ext uri="{BB962C8B-B14F-4D97-AF65-F5344CB8AC3E}">
        <p14:creationId xmlns:p14="http://schemas.microsoft.com/office/powerpoint/2010/main" val="28007156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构造</a:t>
            </a:r>
            <a:r>
              <a:rPr lang="zh-CN" altLang="en-US" b="1" dirty="0" smtClean="0"/>
              <a:t>完全图（</a:t>
            </a:r>
            <a:r>
              <a:rPr lang="zh-CN" altLang="en-US" b="1" dirty="0"/>
              <a:t>一本</a:t>
            </a:r>
            <a:r>
              <a:rPr lang="zh-CN" altLang="en-US" b="1" dirty="0" smtClean="0"/>
              <a:t>通</a:t>
            </a:r>
            <a:r>
              <a:rPr lang="en-US" altLang="zh-CN" b="1" dirty="0" smtClean="0"/>
              <a:t>1710</a:t>
            </a:r>
            <a:r>
              <a:rPr lang="zh-CN" altLang="en-US" b="1" dirty="0" smtClean="0"/>
              <a: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对于完全图</a:t>
                </a:r>
                <a:r>
                  <a:rPr lang="en-US" altLang="zh-CN" dirty="0"/>
                  <a:t>G,</a:t>
                </a:r>
                <a:r>
                  <a:rPr lang="zh-CN" altLang="en-US" dirty="0"/>
                  <a:t>若有且仅有一棵最小生成树为</a:t>
                </a:r>
                <a:r>
                  <a:rPr lang="en-US" altLang="zh-CN" dirty="0"/>
                  <a:t>T</a:t>
                </a:r>
                <a:r>
                  <a:rPr lang="zh-CN" altLang="en-US" dirty="0"/>
                  <a:t>，则称完全图</a:t>
                </a:r>
                <a:r>
                  <a:rPr lang="en-US" altLang="zh-CN" dirty="0"/>
                  <a:t>G</a:t>
                </a:r>
                <a:r>
                  <a:rPr lang="zh-CN" altLang="en-US" dirty="0"/>
                  <a:t>是树</a:t>
                </a:r>
                <a:r>
                  <a:rPr lang="en-US" altLang="zh-CN" dirty="0"/>
                  <a:t>T</a:t>
                </a:r>
                <a:r>
                  <a:rPr lang="zh-CN" altLang="en-US" dirty="0"/>
                  <a:t>的扩展出的。给你一</a:t>
                </a:r>
                <a:r>
                  <a:rPr lang="zh-CN" altLang="en-US" dirty="0" smtClean="0"/>
                  <a:t>棵</a:t>
                </a:r>
                <a:r>
                  <a:rPr lang="en-US" altLang="zh-CN" dirty="0" smtClean="0"/>
                  <a:t>n</a:t>
                </a:r>
                <a:r>
                  <a:rPr lang="zh-CN" altLang="en-US" dirty="0" smtClean="0"/>
                  <a:t>个节点的边带权的树</a:t>
                </a:r>
                <a:r>
                  <a:rPr lang="en-US" altLang="zh-CN" dirty="0"/>
                  <a:t>T,</a:t>
                </a:r>
                <a:r>
                  <a:rPr lang="zh-CN" altLang="en-US" dirty="0"/>
                  <a:t>找出</a:t>
                </a:r>
                <a:r>
                  <a:rPr lang="en-US" altLang="zh-CN" dirty="0"/>
                  <a:t>T</a:t>
                </a:r>
                <a:r>
                  <a:rPr lang="zh-CN" altLang="en-US" dirty="0"/>
                  <a:t>能扩展出的边权和最小的完全图</a:t>
                </a:r>
                <a:r>
                  <a:rPr lang="en-US" altLang="zh-CN" dirty="0"/>
                  <a:t>G</a:t>
                </a:r>
                <a:r>
                  <a:rPr lang="zh-CN" altLang="en-US" dirty="0" smtClean="0"/>
                  <a:t>。</a:t>
                </a:r>
                <a:endParaRPr lang="en-US" altLang="zh-CN" dirty="0" smtClean="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m:t>
                    </m:r>
                    <m:r>
                      <a:rPr lang="zh-CN" altLang="en-US" i="1">
                        <a:latin typeface="Cambria Math" panose="02040503050406030204" pitchFamily="18" charset="0"/>
                      </a:rPr>
                      <m:t>树</m:t>
                    </m:r>
                    <m:r>
                      <m:rPr>
                        <m:sty m:val="p"/>
                      </m:rPr>
                      <a:rPr lang="en-US" altLang="zh-CN" i="1" smtClean="0">
                        <a:latin typeface="Cambria Math" panose="02040503050406030204" pitchFamily="18" charset="0"/>
                      </a:rPr>
                      <m:t>T</m:t>
                    </m:r>
                    <m:r>
                      <a:rPr lang="zh-CN" altLang="en-US" i="1">
                        <a:latin typeface="Cambria Math" panose="02040503050406030204" pitchFamily="18" charset="0"/>
                      </a:rPr>
                      <m:t>边权</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86994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考虑最小生成树的</a:t>
                </a:r>
                <a:r>
                  <a:rPr lang="en-US" altLang="zh-CN" dirty="0" smtClean="0"/>
                  <a:t>K</a:t>
                </a:r>
                <a:r>
                  <a:rPr lang="zh-CN" altLang="en-US" dirty="0" smtClean="0"/>
                  <a:t>算法，边权从小到大考虑树</a:t>
                </a:r>
                <a:r>
                  <a:rPr lang="en-US" altLang="zh-CN" dirty="0" smtClean="0"/>
                  <a:t>T</a:t>
                </a:r>
                <a:r>
                  <a:rPr lang="zh-CN" altLang="en-US" dirty="0" smtClean="0"/>
                  <a:t>的边，并查集合并连通块，用边权为</a:t>
                </a:r>
                <a:r>
                  <a:rPr lang="en-US" altLang="zh-CN" dirty="0" smtClean="0"/>
                  <a:t>w</a:t>
                </a:r>
                <a:r>
                  <a:rPr lang="zh-CN" altLang="en-US" dirty="0" smtClean="0"/>
                  <a:t>的树边合并两个连通块</a:t>
                </a:r>
                <a:r>
                  <a:rPr lang="en-US" altLang="zh-CN" dirty="0" smtClean="0"/>
                  <a:t>x</a:t>
                </a:r>
                <a:r>
                  <a:rPr lang="zh-CN" altLang="en-US" dirty="0" smtClean="0"/>
                  <a:t>，</a:t>
                </a:r>
                <a:r>
                  <a:rPr lang="en-US" altLang="zh-CN" dirty="0" smtClean="0"/>
                  <a:t>y</a:t>
                </a:r>
                <a:r>
                  <a:rPr lang="zh-CN" altLang="en-US" dirty="0" smtClean="0"/>
                  <a:t>时，显然图</a:t>
                </a:r>
                <a:r>
                  <a:rPr lang="en-US" altLang="zh-CN" dirty="0" smtClean="0"/>
                  <a:t>G</a:t>
                </a:r>
                <a:r>
                  <a:rPr lang="zh-CN" altLang="en-US" dirty="0" smtClean="0"/>
                  <a:t>中</a:t>
                </a:r>
                <a:r>
                  <a:rPr lang="en-US" altLang="zh-CN" dirty="0" err="1" smtClean="0"/>
                  <a:t>x,y</a:t>
                </a:r>
                <a:r>
                  <a:rPr lang="zh-CN" altLang="en-US" dirty="0" smtClean="0"/>
                  <a:t>之间点所连的边应该有边权</a:t>
                </a:r>
                <a14:m>
                  <m:oMath xmlns:m="http://schemas.openxmlformats.org/officeDocument/2006/math">
                    <m:r>
                      <a:rPr lang="en-US" altLang="zh-CN" b="0" i="1" smtClean="0">
                        <a:latin typeface="Cambria Math" panose="02040503050406030204" pitchFamily="18" charset="0"/>
                      </a:rPr>
                      <m:t>&gt;</m:t>
                    </m:r>
                    <m:r>
                      <a:rPr lang="en-US" altLang="zh-CN" b="0" i="1" smtClean="0">
                        <a:latin typeface="Cambria Math" panose="02040503050406030204" pitchFamily="18" charset="0"/>
                      </a:rPr>
                      <m:t>𝑤</m:t>
                    </m:r>
                    <m:r>
                      <a:rPr lang="en-US" altLang="zh-CN" b="0" i="1" smtClean="0">
                        <a:latin typeface="Cambria Math" panose="02040503050406030204" pitchFamily="18" charset="0"/>
                      </a:rPr>
                      <m:t> , </m:t>
                    </m:r>
                    <m:r>
                      <a:rPr lang="zh-CN" altLang="en-US" i="1">
                        <a:latin typeface="Cambria Math" panose="02040503050406030204" pitchFamily="18" charset="0"/>
                      </a:rPr>
                      <m:t>我们</m:t>
                    </m:r>
                    <m:r>
                      <a:rPr lang="zh-CN" altLang="en-US" i="1" smtClean="0">
                        <a:latin typeface="Cambria Math" panose="02040503050406030204" pitchFamily="18" charset="0"/>
                      </a:rPr>
                      <m:t>取</m:t>
                    </m:r>
                  </m:oMath>
                </a14:m>
                <a:r>
                  <a:rPr lang="zh-CN" altLang="en-US" dirty="0" smtClean="0"/>
                  <a:t>最小的</a:t>
                </a:r>
                <a:r>
                  <a:rPr lang="en-US" altLang="zh-CN" dirty="0" smtClean="0"/>
                  <a:t>w+1 , </a:t>
                </a:r>
                <a:r>
                  <a:rPr lang="zh-CN" altLang="en-US" dirty="0" smtClean="0"/>
                  <a:t>加入边数为</a:t>
                </a:r>
                <a14:m>
                  <m:oMath xmlns:m="http://schemas.openxmlformats.org/officeDocument/2006/math">
                    <m:r>
                      <a:rPr lang="en-US" altLang="zh-CN" b="0" i="1" smtClean="0">
                        <a:latin typeface="Cambria Math" panose="02040503050406030204" pitchFamily="18" charset="0"/>
                      </a:rPr>
                      <m:t>𝑠𝑖𝑧</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 . </m:t>
                    </m:r>
                    <m:r>
                      <a:rPr lang="en-US" altLang="zh-CN" b="0" i="1" smtClean="0">
                        <a:latin typeface="Cambria Math" panose="02040503050406030204" pitchFamily="18" charset="0"/>
                      </a:rPr>
                      <m:t>𝑠𝑖𝑧</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 −1</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94154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P3295 </a:t>
            </a:r>
            <a:r>
              <a:rPr lang="zh-CN" altLang="en-US" b="1" dirty="0" smtClean="0"/>
              <a:t>萌</a:t>
            </a:r>
            <a:r>
              <a:rPr lang="zh-CN" altLang="en-US" b="1" dirty="0"/>
              <a:t>萌</a:t>
            </a:r>
            <a:r>
              <a:rPr lang="zh-CN" altLang="en-US" b="1" dirty="0" smtClean="0"/>
              <a:t>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smtClean="0"/>
                  <a:t>一个长度为</a:t>
                </a:r>
                <a:r>
                  <a:rPr lang="en-US" altLang="zh-CN" dirty="0"/>
                  <a:t>n</a:t>
                </a:r>
                <a:r>
                  <a:rPr lang="zh-CN" altLang="en-US" dirty="0"/>
                  <a:t>的大数，</a:t>
                </a:r>
                <a:r>
                  <a:rPr lang="zh-CN" altLang="en-US" dirty="0" smtClean="0"/>
                  <a:t>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m:t>
                        </m:r>
                      </m:sub>
                    </m:sSub>
                  </m:oMath>
                </a14:m>
                <a:r>
                  <a:rPr lang="zh-CN" altLang="en-US" dirty="0" smtClean="0"/>
                  <a:t>表示</a:t>
                </a:r>
                <a:r>
                  <a:rPr lang="zh-CN" altLang="en-US" dirty="0"/>
                  <a:t>，</a:t>
                </a:r>
                <a:r>
                  <a:rPr lang="zh-CN" altLang="en-US" dirty="0" smtClean="0"/>
                  <a:t>其中</a:t>
                </a:r>
                <a14:m>
                  <m:oMath xmlns:m="http://schemas.openxmlformats.org/officeDocument/2006/math">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oMath>
                </a14:m>
                <a:r>
                  <a:rPr lang="zh-CN" altLang="en-US" dirty="0" smtClean="0"/>
                  <a:t>表示</a:t>
                </a:r>
                <a:r>
                  <a:rPr lang="zh-CN" altLang="en-US" dirty="0"/>
                  <a:t>数的第</a:t>
                </a:r>
                <a:r>
                  <a:rPr lang="en-US" altLang="zh-CN" dirty="0" err="1"/>
                  <a:t>i</a:t>
                </a:r>
                <a:r>
                  <a:rPr lang="zh-CN" altLang="en-US" dirty="0"/>
                  <a:t>位，</a:t>
                </a:r>
                <a:r>
                  <a:rPr lang="en-US" altLang="zh-CN" dirty="0"/>
                  <a:t>S1</a:t>
                </a:r>
                <a:r>
                  <a:rPr lang="zh-CN" altLang="en-US" dirty="0"/>
                  <a:t>是数的最高位，告诉你一些限制条件，每个条件表示为四个数，</a:t>
                </a:r>
                <a:r>
                  <a:rPr lang="en-US" altLang="zh-CN" dirty="0"/>
                  <a:t>l1</a:t>
                </a:r>
                <a:r>
                  <a:rPr lang="zh-CN" altLang="en-US" dirty="0"/>
                  <a:t>，</a:t>
                </a:r>
                <a:r>
                  <a:rPr lang="en-US" altLang="zh-CN" dirty="0"/>
                  <a:t>r1</a:t>
                </a:r>
                <a:r>
                  <a:rPr lang="zh-CN" altLang="en-US" dirty="0"/>
                  <a:t>，</a:t>
                </a:r>
                <a:r>
                  <a:rPr lang="en-US" altLang="zh-CN" dirty="0"/>
                  <a:t>l2</a:t>
                </a:r>
                <a:r>
                  <a:rPr lang="zh-CN" altLang="en-US" dirty="0"/>
                  <a:t>，</a:t>
                </a:r>
                <a:r>
                  <a:rPr lang="en-US" altLang="zh-CN" dirty="0"/>
                  <a:t>r2</a:t>
                </a:r>
                <a:r>
                  <a:rPr lang="zh-CN" altLang="en-US" dirty="0"/>
                  <a:t>，即两个长度相同的区间，表示子</a:t>
                </a:r>
                <a:r>
                  <a:rPr lang="zh-CN" altLang="en-US" dirty="0" smtClean="0"/>
                  <a:t>串</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oMath>
                </a14:m>
                <a:r>
                  <a:rPr lang="zh-CN" altLang="en-US" dirty="0" smtClean="0"/>
                  <a:t>与</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𝑙</m:t>
                        </m:r>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𝑙</m:t>
                        </m:r>
                        <m:r>
                          <a:rPr lang="en-US" altLang="zh-CN" b="0" i="1" smtClean="0">
                            <a:latin typeface="Cambria Math" panose="02040503050406030204" pitchFamily="18" charset="0"/>
                          </a:rPr>
                          <m:t>2</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𝑟</m:t>
                        </m:r>
                        <m:r>
                          <a:rPr lang="en-US" altLang="zh-CN" b="0" i="1" smtClean="0">
                            <a:latin typeface="Cambria Math" panose="02040503050406030204" pitchFamily="18" charset="0"/>
                          </a:rPr>
                          <m:t>2</m:t>
                        </m:r>
                      </m:sub>
                    </m:sSub>
                    <m:r>
                      <a:rPr lang="en-US" altLang="zh-CN" b="0" i="0" smtClean="0">
                        <a:latin typeface="Cambria Math" panose="02040503050406030204" pitchFamily="18" charset="0"/>
                      </a:rPr>
                      <m:t> </m:t>
                    </m:r>
                  </m:oMath>
                </a14:m>
                <a:r>
                  <a:rPr lang="zh-CN" altLang="en-US" dirty="0" smtClean="0"/>
                  <a:t>完全</a:t>
                </a:r>
                <a:r>
                  <a:rPr lang="zh-CN" altLang="en-US" dirty="0"/>
                  <a:t>相同。</a:t>
                </a:r>
              </a:p>
              <a:p>
                <a:endParaRPr lang="zh-CN" altLang="en-US" dirty="0"/>
              </a:p>
              <a:p>
                <a:r>
                  <a:rPr lang="zh-CN" altLang="en-US" dirty="0"/>
                  <a:t>比如</a:t>
                </a:r>
                <a:r>
                  <a:rPr lang="en-US" altLang="zh-CN" dirty="0" smtClean="0"/>
                  <a:t>n=6</a:t>
                </a:r>
                <a:r>
                  <a:rPr lang="zh-CN" altLang="en-US" dirty="0" smtClean="0"/>
                  <a:t>时</a:t>
                </a:r>
                <a:r>
                  <a:rPr lang="zh-CN" altLang="en-US" dirty="0"/>
                  <a:t>，某限制条件</a:t>
                </a:r>
                <a:r>
                  <a:rPr lang="en-US" altLang="zh-CN" dirty="0"/>
                  <a:t>l1=1</a:t>
                </a:r>
                <a:r>
                  <a:rPr lang="zh-CN" altLang="en-US" dirty="0"/>
                  <a:t>，</a:t>
                </a:r>
                <a:r>
                  <a:rPr lang="en-US" altLang="zh-CN" dirty="0"/>
                  <a:t>r1=3</a:t>
                </a:r>
                <a:r>
                  <a:rPr lang="zh-CN" altLang="en-US" dirty="0"/>
                  <a:t>，</a:t>
                </a:r>
                <a:r>
                  <a:rPr lang="en-US" altLang="zh-CN" dirty="0"/>
                  <a:t>l2=4</a:t>
                </a:r>
                <a:r>
                  <a:rPr lang="zh-CN" altLang="en-US" dirty="0"/>
                  <a:t>，</a:t>
                </a:r>
                <a:r>
                  <a:rPr lang="en-US" altLang="zh-CN" dirty="0"/>
                  <a:t>r2=6</a:t>
                </a:r>
                <a:r>
                  <a:rPr lang="zh-CN" altLang="en-US" dirty="0"/>
                  <a:t>，那么</a:t>
                </a:r>
                <a:r>
                  <a:rPr lang="en-US" altLang="zh-CN" dirty="0"/>
                  <a:t>123123</a:t>
                </a:r>
                <a:r>
                  <a:rPr lang="zh-CN" altLang="en-US" dirty="0"/>
                  <a:t>，</a:t>
                </a:r>
                <a:r>
                  <a:rPr lang="en-US" altLang="zh-CN" dirty="0"/>
                  <a:t>351351</a:t>
                </a:r>
                <a:r>
                  <a:rPr lang="zh-CN" altLang="en-US" dirty="0"/>
                  <a:t>均满足条件，但是</a:t>
                </a:r>
                <a:r>
                  <a:rPr lang="en-US" altLang="zh-CN" dirty="0"/>
                  <a:t>12012</a:t>
                </a:r>
                <a:r>
                  <a:rPr lang="zh-CN" altLang="en-US" dirty="0"/>
                  <a:t>，</a:t>
                </a:r>
                <a:r>
                  <a:rPr lang="en-US" altLang="zh-CN" dirty="0"/>
                  <a:t>131141</a:t>
                </a:r>
                <a:r>
                  <a:rPr lang="zh-CN" altLang="en-US" dirty="0"/>
                  <a:t>不满足条件，前者数的长度不为</a:t>
                </a:r>
                <a:r>
                  <a:rPr lang="en-US" altLang="zh-CN" dirty="0"/>
                  <a:t>6</a:t>
                </a:r>
                <a:r>
                  <a:rPr lang="zh-CN" altLang="en-US" dirty="0"/>
                  <a:t>，后者第二位与第五位不同。问满足以上所有条件的数有多少个。</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381" r="-33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06997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最小</a:t>
            </a:r>
            <a:r>
              <a:rPr lang="zh-CN" altLang="en-US" b="1" dirty="0" smtClean="0"/>
              <a:t>花费（</a:t>
            </a:r>
            <a:r>
              <a:rPr lang="zh-CN" altLang="en-US" b="1" dirty="0"/>
              <a:t>一本通</a:t>
            </a:r>
            <a:r>
              <a:rPr lang="en-US" altLang="zh-CN" b="1" dirty="0" smtClean="0"/>
              <a:t>1711</a:t>
            </a:r>
            <a:r>
              <a:rPr lang="zh-CN" altLang="en-US" b="1" smtClean="0"/>
              <a:t>）</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sz="3200" dirty="0" smtClean="0"/>
                  <a:t>有</a:t>
                </a:r>
                <a:r>
                  <a:rPr lang="en-US" altLang="zh-CN" sz="3200" dirty="0"/>
                  <a:t>n</a:t>
                </a:r>
                <a:r>
                  <a:rPr lang="zh-CN" altLang="en-US" sz="3200" dirty="0"/>
                  <a:t>个未知数，每个数都是</a:t>
                </a:r>
                <a:r>
                  <a:rPr lang="en-US" altLang="zh-CN" sz="3200" dirty="0"/>
                  <a:t>0</a:t>
                </a:r>
                <a:r>
                  <a:rPr lang="zh-CN" altLang="en-US" sz="3200" dirty="0"/>
                  <a:t>或</a:t>
                </a:r>
                <a:r>
                  <a:rPr lang="en-US" altLang="zh-CN" sz="3200" dirty="0"/>
                  <a:t>1</a:t>
                </a:r>
                <a:r>
                  <a:rPr lang="zh-CN" altLang="en-US" sz="3200" dirty="0"/>
                  <a:t>，这些未知数已经按</a:t>
                </a:r>
                <a:r>
                  <a:rPr lang="en-US" altLang="zh-CN" sz="3200" dirty="0"/>
                  <a:t>1</a:t>
                </a:r>
                <a:r>
                  <a:rPr lang="zh-CN" altLang="en-US" sz="3200" dirty="0"/>
                  <a:t>到</a:t>
                </a:r>
                <a:r>
                  <a:rPr lang="en-US" altLang="zh-CN" sz="3200" dirty="0"/>
                  <a:t>n</a:t>
                </a:r>
                <a:r>
                  <a:rPr lang="zh-CN" altLang="en-US" sz="3200" dirty="0"/>
                  <a:t>编好了序。询问第</a:t>
                </a:r>
                <a:r>
                  <a:rPr lang="en-US" altLang="zh-CN" sz="3200" dirty="0" err="1"/>
                  <a:t>i</a:t>
                </a:r>
                <a:r>
                  <a:rPr lang="zh-CN" altLang="en-US" sz="3200" dirty="0"/>
                  <a:t>个未知数到第</a:t>
                </a:r>
                <a:r>
                  <a:rPr lang="en-US" altLang="zh-CN" sz="3200" dirty="0"/>
                  <a:t>j</a:t>
                </a:r>
                <a:r>
                  <a:rPr lang="zh-CN" altLang="en-US" sz="3200" dirty="0"/>
                  <a:t>个未知数的和的奇偶性，需要付出一定费用。给出询问每个区间</a:t>
                </a:r>
                <a:r>
                  <a:rPr lang="en-US" altLang="zh-CN" sz="3200" dirty="0"/>
                  <a:t>[</a:t>
                </a:r>
                <a:r>
                  <a:rPr lang="en-US" altLang="zh-CN" sz="3200" dirty="0" err="1"/>
                  <a:t>i,j</a:t>
                </a:r>
                <a:r>
                  <a:rPr lang="en-US" altLang="zh-CN" sz="3200" dirty="0"/>
                  <a:t>]</a:t>
                </a:r>
                <a:r>
                  <a:rPr lang="zh-CN" altLang="en-US" sz="3200" dirty="0"/>
                  <a:t>的和的奇偶性的</a:t>
                </a:r>
                <a:r>
                  <a:rPr lang="zh-CN" altLang="en-US" sz="3200" dirty="0" smtClean="0"/>
                  <a:t>代价</a:t>
                </a:r>
                <a14:m>
                  <m:oMath xmlns:m="http://schemas.openxmlformats.org/officeDocument/2006/math">
                    <m:r>
                      <a:rPr lang="en-US" altLang="zh-CN" sz="3200" b="0" i="1" smtClean="0">
                        <a:latin typeface="Cambria Math" panose="02040503050406030204" pitchFamily="18" charset="0"/>
                      </a:rPr>
                      <m:t>𝑐</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oMath>
                </a14:m>
                <a:r>
                  <a:rPr lang="zh-CN" altLang="en-US" sz="3200" dirty="0" smtClean="0"/>
                  <a:t>。</a:t>
                </a:r>
                <a:r>
                  <a:rPr lang="zh-CN" altLang="en-US" sz="3200" dirty="0"/>
                  <a:t>你需要设计一个询问的方案，使得你能推断出这</a:t>
                </a:r>
                <a:r>
                  <a:rPr lang="en-US" altLang="zh-CN" sz="3200" dirty="0"/>
                  <a:t>n</a:t>
                </a:r>
                <a:r>
                  <a:rPr lang="zh-CN" altLang="en-US" sz="3200" dirty="0"/>
                  <a:t>个每个数的值，并使代价的总和</a:t>
                </a:r>
                <a:r>
                  <a:rPr lang="zh-CN" altLang="en-US" sz="3200" dirty="0" smtClean="0"/>
                  <a:t>最小。</a:t>
                </a:r>
                <a:endParaRPr lang="en-US" altLang="zh-CN" sz="3200" dirty="0" smtClean="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≤2000</m:t>
                    </m: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33" t="-2941" r="-37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1222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6892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时间复杂度</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n</a:t>
                </a:r>
                <a:r>
                  <a:rPr lang="zh-CN" altLang="en-US" dirty="0" smtClean="0"/>
                  <a:t>个元素进行</a:t>
                </a:r>
                <a:r>
                  <a:rPr lang="en-US" altLang="zh-CN" dirty="0" smtClean="0"/>
                  <a:t>m</a:t>
                </a:r>
                <a:r>
                  <a:rPr lang="zh-CN" altLang="en-US" dirty="0" smtClean="0"/>
                  <a:t>次操作：</a:t>
                </a:r>
                <a:endParaRPr lang="en-US" altLang="zh-CN" dirty="0" smtClean="0"/>
              </a:p>
              <a:p>
                <a:r>
                  <a:rPr lang="zh-CN" altLang="en-US" dirty="0" smtClean="0"/>
                  <a:t>无优化：最坏</a:t>
                </a:r>
                <a:r>
                  <a:rPr lang="en-US" altLang="zh-CN" dirty="0" smtClean="0"/>
                  <a:t>O(</a:t>
                </a:r>
                <a:r>
                  <a:rPr lang="en-US" altLang="zh-CN" dirty="0" err="1" smtClean="0"/>
                  <a:t>mn</a:t>
                </a:r>
                <a:r>
                  <a:rPr lang="en-US" altLang="zh-CN" dirty="0" smtClean="0"/>
                  <a:t>)</a:t>
                </a:r>
              </a:p>
              <a:p>
                <a:r>
                  <a:rPr lang="zh-CN" altLang="en-US" dirty="0" smtClean="0"/>
                  <a:t>只路径压缩</a:t>
                </a:r>
                <a:r>
                  <a:rPr lang="en-US" altLang="zh-CN" dirty="0" smtClean="0"/>
                  <a:t>/</a:t>
                </a:r>
                <a:r>
                  <a:rPr lang="zh-CN" altLang="en-US" dirty="0" smtClean="0"/>
                  <a:t>按秩合并：</a:t>
                </a:r>
                <a:r>
                  <a:rPr lang="en-US" altLang="zh-CN" dirty="0" smtClean="0"/>
                  <a:t>O(</a:t>
                </a:r>
                <a:r>
                  <a:rPr lang="en-US" altLang="zh-CN" dirty="0" err="1" smtClean="0"/>
                  <a:t>mlogn</a:t>
                </a:r>
                <a:r>
                  <a:rPr lang="en-US" altLang="zh-CN" dirty="0" smtClean="0"/>
                  <a:t>)</a:t>
                </a:r>
              </a:p>
              <a:p>
                <a:r>
                  <a:rPr lang="zh-CN" altLang="en-US" dirty="0"/>
                  <a:t>路径</a:t>
                </a:r>
                <a:r>
                  <a:rPr lang="zh-CN" altLang="en-US" dirty="0" smtClean="0"/>
                  <a:t>压缩</a:t>
                </a:r>
                <a:r>
                  <a:rPr lang="en-US" altLang="zh-CN" dirty="0" smtClean="0"/>
                  <a:t>+</a:t>
                </a:r>
                <a:r>
                  <a:rPr lang="zh-CN" altLang="en-US" dirty="0" smtClean="0"/>
                  <a:t>按</a:t>
                </a:r>
                <a:r>
                  <a:rPr lang="zh-CN" altLang="en-US" dirty="0"/>
                  <a:t>秩</a:t>
                </a:r>
                <a:r>
                  <a:rPr lang="zh-CN" altLang="en-US" dirty="0" smtClean="0"/>
                  <a:t>合并：</a:t>
                </a:r>
                <a:r>
                  <a:rPr lang="en-US" altLang="zh-CN" dirty="0" smtClean="0"/>
                  <a:t>O(m</a:t>
                </a:r>
                <a14:m>
                  <m:oMath xmlns:m="http://schemas.openxmlformats.org/officeDocument/2006/math">
                    <m:r>
                      <a:rPr lang="en-US" altLang="zh-CN" b="0" i="1" smtClean="0">
                        <a:latin typeface="Cambria Math" panose="02040503050406030204" pitchFamily="18" charset="0"/>
                      </a:rPr>
                      <m:t>𝛼</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oMath>
                </a14:m>
                <a:endParaRPr lang="en-US" altLang="zh-CN" dirty="0" smtClean="0"/>
              </a:p>
              <a:p>
                <a:r>
                  <a:rPr lang="zh-CN" altLang="en-US" dirty="0" smtClean="0"/>
                  <a:t>路径压缩并查集为多次操作的均摊复杂度。</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3806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[NOI2015] </a:t>
            </a:r>
            <a:r>
              <a:rPr lang="zh-CN" altLang="en-US" b="1" dirty="0"/>
              <a:t>程序自动</a:t>
            </a:r>
            <a:r>
              <a:rPr lang="zh-CN" altLang="en-US" b="1" dirty="0" smtClean="0"/>
              <a:t>分析</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 </m:t>
                    </m:r>
                    <m:r>
                      <a:rPr lang="zh-CN" altLang="en-US" i="1">
                        <a:latin typeface="Cambria Math" panose="02040503050406030204" pitchFamily="18" charset="0"/>
                      </a:rPr>
                      <m:t>代表</m:t>
                    </m:r>
                  </m:oMath>
                </a14:m>
                <a:r>
                  <a:rPr lang="zh-CN" altLang="en-US" dirty="0" smtClean="0"/>
                  <a:t>变量，给定若干</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或</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x</m:t>
                        </m:r>
                      </m:e>
                      <m:sub>
                        <m:r>
                          <m:rPr>
                            <m:sty m:val="p"/>
                          </m:rPr>
                          <a:rPr lang="en-US" altLang="zh-CN" b="0" i="0" smtClean="0">
                            <a:latin typeface="Cambria Math" panose="02040503050406030204" pitchFamily="18" charset="0"/>
                          </a:rPr>
                          <m:t>i</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条件</m:t>
                    </m:r>
                  </m:oMath>
                </a14:m>
                <a:r>
                  <a:rPr lang="zh-CN" altLang="en-US" dirty="0" smtClean="0"/>
                  <a:t>，问是否存在给变量赋值的方式使条件满足</a:t>
                </a:r>
                <a:endParaRPr lang="en-US" altLang="zh-CN" dirty="0" smtClean="0"/>
              </a:p>
              <a:p>
                <a:r>
                  <a:rPr lang="zh-CN" altLang="en-US" dirty="0" smtClean="0"/>
                  <a:t>条件数</a:t>
                </a:r>
                <a14:m>
                  <m:oMath xmlns:m="http://schemas.openxmlformats.org/officeDocument/2006/math">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a14:m>
                <a:r>
                  <a:rPr lang="zh-CN" altLang="en-US" dirty="0" smtClean="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2425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r>
                      <a:rPr lang="zh-CN" altLang="en-US" i="1" smtClean="0">
                        <a:latin typeface="Cambria Math" panose="02040503050406030204" pitchFamily="18" charset="0"/>
                      </a:rPr>
                      <m:t>对于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r>
                      <a:rPr lang="zh-CN" altLang="en-US" i="1">
                        <a:latin typeface="Cambria Math" panose="02040503050406030204" pitchFamily="18" charset="0"/>
                      </a:rPr>
                      <m:t>的</m:t>
                    </m:r>
                  </m:oMath>
                </a14:m>
                <a:r>
                  <a:rPr lang="zh-CN" altLang="en-US" dirty="0" smtClean="0"/>
                  <a:t>关系将</a:t>
                </a:r>
                <a:r>
                  <a:rPr lang="en-US" altLang="zh-CN" dirty="0" err="1" smtClean="0"/>
                  <a:t>i</a:t>
                </a:r>
                <a:r>
                  <a:rPr lang="zh-CN" altLang="en-US" dirty="0" smtClean="0"/>
                  <a:t>，</a:t>
                </a:r>
                <a:r>
                  <a:rPr lang="en-US" altLang="zh-CN" dirty="0" smtClean="0"/>
                  <a:t>j</a:t>
                </a:r>
                <a:r>
                  <a:rPr lang="zh-CN" altLang="en-US" dirty="0"/>
                  <a:t>并查</a:t>
                </a:r>
                <a:r>
                  <a:rPr lang="zh-CN" altLang="en-US" dirty="0" smtClean="0"/>
                  <a:t>集合并。</a:t>
                </a:r>
                <a:endParaRPr lang="en-US" altLang="zh-CN" dirty="0" smtClean="0"/>
              </a:p>
              <a:p>
                <a:r>
                  <a:rPr lang="zh-CN" altLang="en-US" dirty="0" smtClean="0"/>
                  <a:t>然后检验所有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 </m:t>
                    </m:r>
                    <m:r>
                      <a:rPr lang="zh-CN" altLang="en-US" i="1">
                        <a:latin typeface="Cambria Math" panose="02040503050406030204" pitchFamily="18" charset="0"/>
                      </a:rPr>
                      <m:t>是</m:t>
                    </m:r>
                  </m:oMath>
                </a14:m>
                <a:r>
                  <a:rPr lang="zh-CN" altLang="en-US" dirty="0" smtClean="0"/>
                  <a:t>否矛盾即可。</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3582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[JSOI2008] </a:t>
            </a:r>
            <a:r>
              <a:rPr lang="zh-CN" altLang="en-US" b="1" dirty="0" smtClean="0"/>
              <a:t>星球大战</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493240"/>
                <a:ext cx="10515600" cy="5301843"/>
              </a:xfrm>
            </p:spPr>
            <p:txBody>
              <a:bodyPr>
                <a:normAutofit fontScale="92500" lnSpcReduction="10000"/>
              </a:bodyPr>
              <a:lstStyle/>
              <a:p>
                <a:r>
                  <a:rPr lang="zh-CN" altLang="en-US" dirty="0" smtClean="0"/>
                  <a:t>很久以前，在一个遥远的星系，一个黑暗的帝国靠着它的超级武器统治着整个星系。</a:t>
                </a:r>
              </a:p>
              <a:p>
                <a:r>
                  <a:rPr lang="zh-CN" altLang="en-US" dirty="0"/>
                  <a:t>某一天，凭着一个偶然的机遇，一支反抗军摧毁了帝国的超级武器，并攻下了星系中几乎所有的星球。这些星球通过特殊的以太隧道互相直接或间接地连接。</a:t>
                </a:r>
              </a:p>
              <a:p>
                <a:r>
                  <a:rPr lang="zh-CN" altLang="en-US" dirty="0"/>
                  <a:t>但好景不长，很快帝国又重新造出了他的超级武器。凭借这超级武器的力量，帝国开始有计划地摧毁反抗军占领的星球。由于星球的不断被摧毁，两个星球之间的通讯通道也开始不可靠起来。</a:t>
                </a:r>
              </a:p>
              <a:p>
                <a:r>
                  <a:rPr lang="zh-CN" altLang="en-US" dirty="0"/>
                  <a:t>现在，反抗军首领交给你一个任务：给出原来两个星球之间的以太隧道连通情况以及帝国打击的星球顺序，以尽量快的速度求出每一次打击之后反抗军占据的星球的连通块的个数。（如果两个星球可以通过现存的以太通道直接或间接地连通，则这两个星球在同一个连通块中）</a:t>
                </a:r>
                <a:r>
                  <a:rPr lang="zh-CN" altLang="en-US" dirty="0" smtClean="0"/>
                  <a:t>。</a:t>
                </a:r>
                <a:endParaRPr lang="en-US" altLang="zh-CN" dirty="0" smtClean="0"/>
              </a:p>
              <a:p>
                <a14:m>
                  <m:oMath xmlns:m="http://schemas.openxmlformats.org/officeDocument/2006/math">
                    <m:r>
                      <a:rPr lang="zh-CN" altLang="en-US" b="0" i="1" dirty="0">
                        <a:latin typeface="Cambria Math" panose="02040503050406030204" pitchFamily="18" charset="0"/>
                      </a:rPr>
                      <m:t>点数</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 ,</m:t>
                    </m:r>
                    <m:r>
                      <a:rPr lang="zh-CN" altLang="en-US" i="1" dirty="0">
                        <a:latin typeface="Cambria Math" panose="02040503050406030204" pitchFamily="18" charset="0"/>
                      </a:rPr>
                      <m:t>边数</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 , </m:t>
                    </m:r>
                    <m:r>
                      <a:rPr lang="en-US" altLang="zh-CN" b="0" i="1" smtClean="0">
                        <a:latin typeface="Cambria Math" panose="02040503050406030204" pitchFamily="18" charset="0"/>
                      </a:rPr>
                      <m:t>𝑚</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 , </m:t>
                    </m:r>
                    <m:r>
                      <a:rPr lang="en-US" altLang="zh-CN" b="0" i="1" smtClean="0">
                        <a:latin typeface="Cambria Math" panose="02040503050406030204" pitchFamily="18" charset="0"/>
                      </a:rPr>
                      <m:t>𝑛</m:t>
                    </m:r>
                    <m:r>
                      <a:rPr lang="en-US" altLang="zh-CN" b="0" i="1" smtClean="0">
                        <a:latin typeface="Cambria Math" panose="02040503050406030204" pitchFamily="18" charset="0"/>
                      </a:rPr>
                      <m:t>≤2</m:t>
                    </m:r>
                    <m:r>
                      <a:rPr lang="en-US" altLang="zh-CN" b="0" i="1" smtClean="0">
                        <a:latin typeface="Cambria Math" panose="02040503050406030204" pitchFamily="18" charset="0"/>
                      </a:rPr>
                      <m:t>𝑚</m:t>
                    </m:r>
                  </m:oMath>
                </a14:m>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493240"/>
                <a:ext cx="10515600" cy="5301843"/>
              </a:xfrm>
              <a:blipFill>
                <a:blip r:embed="rId3"/>
                <a:stretch>
                  <a:fillRect l="-928" t="-22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9209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TotalTime>
  <Words>4538</Words>
  <Application>Microsoft Office PowerPoint</Application>
  <PresentationFormat>宽屏</PresentationFormat>
  <Paragraphs>185</Paragraphs>
  <Slides>54</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54</vt:i4>
      </vt:variant>
    </vt:vector>
  </HeadingPairs>
  <TitlesOfParts>
    <vt:vector size="62" baseType="lpstr">
      <vt:lpstr>等线</vt:lpstr>
      <vt:lpstr>等线 Light</vt:lpstr>
      <vt:lpstr>黑体</vt:lpstr>
      <vt:lpstr>宋体</vt:lpstr>
      <vt:lpstr>Arial</vt:lpstr>
      <vt:lpstr>Cambria Math</vt:lpstr>
      <vt:lpstr>Wingdings</vt:lpstr>
      <vt:lpstr>Office 主题​​</vt:lpstr>
      <vt:lpstr>图论2</vt:lpstr>
      <vt:lpstr>并查集</vt:lpstr>
      <vt:lpstr>PowerPoint 演示文稿</vt:lpstr>
      <vt:lpstr>路径压缩</vt:lpstr>
      <vt:lpstr>按秩合并</vt:lpstr>
      <vt:lpstr>时间复杂度</vt:lpstr>
      <vt:lpstr>[NOI2015] 程序自动分析</vt:lpstr>
      <vt:lpstr>PowerPoint 演示文稿</vt:lpstr>
      <vt:lpstr>[JSOI2008] 星球大战</vt:lpstr>
      <vt:lpstr>PowerPoint 演示文稿</vt:lpstr>
      <vt:lpstr>[NOI2002] 银河英雄传说</vt:lpstr>
      <vt:lpstr>PowerPoint 演示文稿</vt:lpstr>
      <vt:lpstr>P1892 [BOI2003]团伙</vt:lpstr>
      <vt:lpstr>PowerPoint 演示文稿</vt:lpstr>
      <vt:lpstr>并查集应用</vt:lpstr>
      <vt:lpstr>并查集应用题1</vt:lpstr>
      <vt:lpstr>PowerPoint 演示文稿</vt:lpstr>
      <vt:lpstr>并查集应用题2</vt:lpstr>
      <vt:lpstr>PowerPoint 演示文稿</vt:lpstr>
      <vt:lpstr>并查集应用题3</vt:lpstr>
      <vt:lpstr>PowerPoint 演示文稿</vt:lpstr>
      <vt:lpstr>并查集应用题4</vt:lpstr>
      <vt:lpstr>PowerPoint 演示文稿</vt:lpstr>
      <vt:lpstr>二分图</vt:lpstr>
      <vt:lpstr>PowerPoint 演示文稿</vt:lpstr>
      <vt:lpstr>P1330 封锁阳光大学</vt:lpstr>
      <vt:lpstr>PowerPoint 演示文稿</vt:lpstr>
      <vt:lpstr>P1525 [NOIP2010 提高组] 关押罪犯</vt:lpstr>
      <vt:lpstr>PowerPoint 演示文稿</vt:lpstr>
      <vt:lpstr>P6185 [NOI Online #1 提高组] 序列</vt:lpstr>
      <vt:lpstr>PowerPoint 演示文稿</vt:lpstr>
      <vt:lpstr>单源次短路</vt:lpstr>
      <vt:lpstr>欧拉路</vt:lpstr>
      <vt:lpstr>判断方式</vt:lpstr>
      <vt:lpstr>求解欧拉路</vt:lpstr>
      <vt:lpstr>PowerPoint 演示文稿</vt:lpstr>
      <vt:lpstr>P2731 [USACO3.3]骑马修栅栏</vt:lpstr>
      <vt:lpstr>PowerPoint 演示文稿</vt:lpstr>
      <vt:lpstr>单词游戏(poj1386、Hdu1116)</vt:lpstr>
      <vt:lpstr>PowerPoint 演示文稿</vt:lpstr>
      <vt:lpstr>强连通分量</vt:lpstr>
      <vt:lpstr>Tarjan算法求解SCC</vt:lpstr>
      <vt:lpstr>PowerPoint 演示文稿</vt:lpstr>
      <vt:lpstr>PowerPoint 演示文稿</vt:lpstr>
      <vt:lpstr>应用</vt:lpstr>
      <vt:lpstr>P1262 间谍网络</vt:lpstr>
      <vt:lpstr>PowerPoint 演示文稿</vt:lpstr>
      <vt:lpstr>P1073 [NOIP2009 提高组] 最优贸易</vt:lpstr>
      <vt:lpstr>PowerPoint 演示文稿</vt:lpstr>
      <vt:lpstr>构造完全图（一本通1710）</vt:lpstr>
      <vt:lpstr>PowerPoint 演示文稿</vt:lpstr>
      <vt:lpstr>P3295 萌萌哒</vt:lpstr>
      <vt:lpstr>最小花费（一本通1711）</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图论2</dc:title>
  <dc:creator>gdcyc</dc:creator>
  <cp:lastModifiedBy>gdcyc</cp:lastModifiedBy>
  <cp:revision>41</cp:revision>
  <dcterms:created xsi:type="dcterms:W3CDTF">2022-07-16T03:30:32Z</dcterms:created>
  <dcterms:modified xsi:type="dcterms:W3CDTF">2022-07-18T02:08:37Z</dcterms:modified>
</cp:coreProperties>
</file>