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41" r:id="rId4"/>
    <p:sldId id="342" r:id="rId5"/>
    <p:sldId id="343" r:id="rId6"/>
    <p:sldId id="344" r:id="rId7"/>
    <p:sldId id="345" r:id="rId8"/>
    <p:sldId id="346" r:id="rId9"/>
    <p:sldId id="347" r:id="rId10"/>
    <p:sldId id="348" r:id="rId11"/>
    <p:sldId id="350" r:id="rId12"/>
    <p:sldId id="351" r:id="rId13"/>
    <p:sldId id="337" r:id="rId14"/>
    <p:sldId id="353" r:id="rId15"/>
    <p:sldId id="352" r:id="rId16"/>
    <p:sldId id="338" r:id="rId17"/>
    <p:sldId id="339" r:id="rId18"/>
    <p:sldId id="495" r:id="rId19"/>
    <p:sldId id="496" r:id="rId20"/>
    <p:sldId id="354"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295" r:id="rId34"/>
    <p:sldId id="296" r:id="rId35"/>
    <p:sldId id="297" r:id="rId36"/>
    <p:sldId id="258" r:id="rId37"/>
    <p:sldId id="454" r:id="rId38"/>
    <p:sldId id="259" r:id="rId39"/>
    <p:sldId id="260" r:id="rId40"/>
    <p:sldId id="305" r:id="rId41"/>
    <p:sldId id="298" r:id="rId42"/>
    <p:sldId id="299" r:id="rId43"/>
    <p:sldId id="455" r:id="rId44"/>
    <p:sldId id="456" r:id="rId45"/>
    <p:sldId id="493" r:id="rId46"/>
    <p:sldId id="263" r:id="rId47"/>
    <p:sldId id="491" r:id="rId48"/>
    <p:sldId id="294" r:id="rId49"/>
    <p:sldId id="492" r:id="rId50"/>
    <p:sldId id="356" r:id="rId51"/>
    <p:sldId id="261" r:id="rId52"/>
    <p:sldId id="494" r:id="rId53"/>
    <p:sldId id="293" r:id="rId54"/>
    <p:sldId id="262" r:id="rId55"/>
    <p:sldId id="510" r:id="rId56"/>
    <p:sldId id="360" r:id="rId57"/>
    <p:sldId id="277" r:id="rId58"/>
    <p:sldId id="276" r:id="rId59"/>
    <p:sldId id="279" r:id="rId60"/>
    <p:sldId id="278" r:id="rId61"/>
    <p:sldId id="280" r:id="rId62"/>
    <p:sldId id="274" r:id="rId63"/>
    <p:sldId id="272" r:id="rId64"/>
    <p:sldId id="269" r:id="rId65"/>
    <p:sldId id="511" r:id="rId66"/>
    <p:sldId id="359" r:id="rId67"/>
    <p:sldId id="361" r:id="rId68"/>
    <p:sldId id="362" r:id="rId69"/>
    <p:sldId id="289" r:id="rId70"/>
    <p:sldId id="290" r:id="rId71"/>
    <p:sldId id="291" r:id="rId72"/>
    <p:sldId id="358" r:id="rId73"/>
    <p:sldId id="497" r:id="rId74"/>
    <p:sldId id="285" r:id="rId75"/>
    <p:sldId id="303" r:id="rId76"/>
  </p:sldIdLst>
  <p:sldSz cx="12192000" cy="6858000"/>
  <p:notesSz cx="6858000" cy="9144000"/>
  <p:custDataLst>
    <p:tags r:id="rId7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5" d="100"/>
          <a:sy n="85" d="100"/>
        </p:scale>
        <p:origin x="360" y="72"/>
      </p:cViewPr>
      <p:guideLst>
        <p:guide orient="horz" pos="217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763" y="5264150"/>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pPr fontAlgn="auto"/>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fontAlgn="auto"/>
            <a:r>
              <a:rPr lang="zh-CN" altLang="en-US" strike="noStrike" noProof="1"/>
              <a:t>单击此处编辑母版副标题样式</a:t>
            </a:r>
            <a:endParaRPr lang="en-US" strike="noStrike" noProof="1"/>
          </a:p>
        </p:txBody>
      </p:sp>
      <p:sp>
        <p:nvSpPr>
          <p:cNvPr id="4" name="Date Placeholder 3"/>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lvl1pPr algn="l">
              <a:defRPr/>
            </a:lvl1pPr>
          </a:lstStyle>
          <a:p>
            <a:fld id="{1D412853-51BB-4C70-A804-C5F39FE1CA44}" type="datetimeFigureOut">
              <a:rPr lang="zh-CN" altLang="en-US" smtClean="0"/>
              <a:t>2022/7/15</a:t>
            </a:fld>
            <a:endParaRPr lang="zh-CN" altLang="en-US"/>
          </a:p>
        </p:txBody>
      </p:sp>
      <p:sp>
        <p:nvSpPr>
          <p:cNvPr id="5" name="Footer Placeholder 4"/>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p:txBody>
          <a:bodyPr vert="eaVert"/>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fld id="{1D412853-51BB-4C70-A804-C5F39FE1CA44}"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cxnSp>
        <p:nvCxnSpPr>
          <p:cNvPr id="8" name="Straight Connector 7"/>
          <p:cNvCxnSpPr/>
          <p:nvPr/>
        </p:nvCxnSpPr>
        <p:spPr>
          <a:xfrm rot="5400000" flipV="1">
            <a:off x="10058400" y="58738"/>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8724901" y="762000"/>
            <a:ext cx="2628900" cy="5410200"/>
          </a:xfrm>
        </p:spPr>
        <p:txBody>
          <a:bodyPr vert="eaVert" lIns="45720" tIns="91440" rIns="45720" bIns="91440"/>
          <a:lstStyle/>
          <a:p>
            <a:pPr fontAlgn="auto"/>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hasCustomPrompt="1"/>
          </p:nvPr>
        </p:nvSpPr>
        <p:spPr>
          <a:xfrm>
            <a:off x="990601" y="762000"/>
            <a:ext cx="7581900" cy="5410200"/>
          </a:xfrm>
        </p:spPr>
        <p:txBody>
          <a:bodyPr vert="eaVert"/>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Date Placeholder 3"/>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2022/7/15</a:t>
            </a:fld>
            <a:endParaRPr lang="zh-CN" altLang="en-US"/>
          </a:p>
        </p:txBody>
      </p:sp>
      <p:sp>
        <p:nvSpPr>
          <p:cNvPr id="5" name="Footer Placeholder 4"/>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p>
            <a:fld id="{1D412853-51BB-4C70-A804-C5F39FE1CA44}"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cxnSp>
        <p:nvCxnSpPr>
          <p:cNvPr id="8" name="Straight Connector 7"/>
          <p:cNvCxnSpPr/>
          <p:nvPr/>
        </p:nvCxnSpPr>
        <p:spPr>
          <a:xfrm flipV="1">
            <a:off x="8386763"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pPr fontAlgn="auto"/>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编辑母版文本样式</a:t>
            </a:r>
          </a:p>
        </p:txBody>
      </p:sp>
      <p:sp>
        <p:nvSpPr>
          <p:cNvPr id="4" name="Date Placeholder 3"/>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2022/7/15</a:t>
            </a:fld>
            <a:endParaRPr lang="zh-CN" altLang="en-US"/>
          </a:p>
        </p:txBody>
      </p:sp>
      <p:sp>
        <p:nvSpPr>
          <p:cNvPr id="5" name="Footer Placeholder 4"/>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sz="half" idx="1" hasCustomPrompt="1"/>
          </p:nvPr>
        </p:nvSpPr>
        <p:spPr>
          <a:xfrm>
            <a:off x="1024127" y="2286000"/>
            <a:ext cx="4754880" cy="4023360"/>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Content Placeholder 3"/>
          <p:cNvSpPr>
            <a:spLocks noGrp="1"/>
          </p:cNvSpPr>
          <p:nvPr>
            <p:ph sz="half" idx="2" hasCustomPrompt="1"/>
          </p:nvPr>
        </p:nvSpPr>
        <p:spPr>
          <a:xfrm>
            <a:off x="5989320" y="2286000"/>
            <a:ext cx="4754880" cy="4023360"/>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fld id="{1D412853-51BB-4C70-A804-C5F39FE1CA44}" type="datetimeFigureOut">
              <a:rPr lang="zh-CN" altLang="en-US" smtClean="0"/>
              <a:t>2022/7/15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Text Placeholder 2"/>
          <p:cNvSpPr>
            <a:spLocks noGrp="1"/>
          </p:cNvSpPr>
          <p:nvPr>
            <p:ph type="body" idx="1" hasCustomPrompt="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编辑母版文本样式</a:t>
            </a:r>
          </a:p>
        </p:txBody>
      </p:sp>
      <p:sp>
        <p:nvSpPr>
          <p:cNvPr id="4" name="Content Placeholder 3"/>
          <p:cNvSpPr>
            <a:spLocks noGrp="1"/>
          </p:cNvSpPr>
          <p:nvPr>
            <p:ph sz="half" idx="2" hasCustomPrompt="1"/>
          </p:nvPr>
        </p:nvSpPr>
        <p:spPr>
          <a:xfrm>
            <a:off x="1024128" y="2967788"/>
            <a:ext cx="4754880" cy="3341572"/>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5" name="Text Placeholder 4"/>
          <p:cNvSpPr>
            <a:spLocks noGrp="1"/>
          </p:cNvSpPr>
          <p:nvPr>
            <p:ph type="body" sz="quarter" idx="3" hasCustomPrompt="1"/>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fontAlgn="auto" latinLnBrk="0" hangingPunct="1">
              <a:lnSpc>
                <a:spcPct val="90000"/>
              </a:lnSpc>
              <a:spcBef>
                <a:spcPts val="1800"/>
              </a:spcBef>
              <a:buNone/>
            </a:pPr>
            <a:r>
              <a:rPr lang="zh-CN" altLang="en-US" strike="noStrike" noProof="1"/>
              <a:t>编辑母版文本样式</a:t>
            </a:r>
          </a:p>
        </p:txBody>
      </p:sp>
      <p:sp>
        <p:nvSpPr>
          <p:cNvPr id="6" name="Content Placeholder 5"/>
          <p:cNvSpPr>
            <a:spLocks noGrp="1"/>
          </p:cNvSpPr>
          <p:nvPr>
            <p:ph sz="quarter" idx="4" hasCustomPrompt="1"/>
          </p:nvPr>
        </p:nvSpPr>
        <p:spPr>
          <a:xfrm>
            <a:off x="5990888" y="2967788"/>
            <a:ext cx="4754880" cy="3341572"/>
          </a:xfrm>
        </p:spPr>
        <p:txBody>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2" name="日期占位符 1"/>
          <p:cNvSpPr>
            <a:spLocks noGrp="1"/>
          </p:cNvSpPr>
          <p:nvPr>
            <p:ph type="dt" sz="half" idx="10"/>
          </p:nvPr>
        </p:nvSpPr>
        <p:spPr/>
        <p:txBody>
          <a:bodyPr/>
          <a:lstStyle/>
          <a:p>
            <a:fld id="{1D412853-51BB-4C70-A804-C5F39FE1CA44}" type="datetimeFigureOut">
              <a:rPr lang="zh-CN" altLang="en-US" smtClean="0"/>
              <a:t>2022/7/15</a:t>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fld id="{1D412853-51BB-4C70-A804-C5F39FE1CA44}" type="datetimeFigureOut">
              <a:rPr lang="zh-CN" altLang="en-US" smtClean="0"/>
              <a:t>2022/7/15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2022/7/15</a:t>
            </a:fld>
            <a:endParaRPr lang="zh-CN" altLang="en-US"/>
          </a:p>
        </p:txBody>
      </p:sp>
      <p:sp>
        <p:nvSpPr>
          <p:cNvPr id="3" name="Footer Placeholder 2"/>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4" name="Slide Number Placeholder 3"/>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pPr fontAlgn="auto"/>
            <a:r>
              <a:rPr lang="zh-CN" altLang="en-US" strike="noStrike" noProof="1"/>
              <a:t>单击此处编辑母版标题样式</a:t>
            </a:r>
            <a:endParaRPr lang="en-US" strike="noStrike" noProof="1"/>
          </a:p>
        </p:txBody>
      </p:sp>
      <p:sp>
        <p:nvSpPr>
          <p:cNvPr id="3" name="Content Placeholder 2"/>
          <p:cNvSpPr>
            <a:spLocks noGrp="1"/>
          </p:cNvSpPr>
          <p:nvPr>
            <p:ph idx="1" hasCustomPrompt="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endParaRPr lang="en-US" strike="noStrike" noProof="1"/>
          </a:p>
        </p:txBody>
      </p:sp>
      <p:sp>
        <p:nvSpPr>
          <p:cNvPr id="4" name="Text Placeholder 3"/>
          <p:cNvSpPr>
            <a:spLocks noGrp="1"/>
          </p:cNvSpPr>
          <p:nvPr>
            <p:ph type="body" sz="half" idx="2" hasCustomPrompt="1"/>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编辑母版文本样式</a:t>
            </a:r>
          </a:p>
        </p:txBody>
      </p:sp>
      <p:sp>
        <p:nvSpPr>
          <p:cNvPr id="2" name="日期占位符 1"/>
          <p:cNvSpPr>
            <a:spLocks noGrp="1"/>
          </p:cNvSpPr>
          <p:nvPr>
            <p:ph type="dt" sz="half" idx="10"/>
          </p:nvPr>
        </p:nvSpPr>
        <p:spPr/>
        <p:txBody>
          <a:bodyPr/>
          <a:lstStyle/>
          <a:p>
            <a:fld id="{1D412853-51BB-4C70-A804-C5F39FE1CA44}"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3A8273-F8C7-4236-B38C-DAC73E0725B1}"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cxnSp>
        <p:nvCxnSpPr>
          <p:cNvPr id="8" name="Straight Connector 7"/>
          <p:cNvCxnSpPr/>
          <p:nvPr/>
        </p:nvCxnSpPr>
        <p:spPr>
          <a:xfrm flipV="1">
            <a:off x="8386763"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pPr fontAlgn="auto"/>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zh-CN" altLang="en-US" strike="noStrike" noProof="1"/>
              <a:t>单击图标添加图片</a:t>
            </a:r>
            <a:endParaRPr lang="en-US" strike="noStrike" noProof="1"/>
          </a:p>
        </p:txBody>
      </p:sp>
      <p:sp>
        <p:nvSpPr>
          <p:cNvPr id="4" name="Text Placeholder 3"/>
          <p:cNvSpPr>
            <a:spLocks noGrp="1"/>
          </p:cNvSpPr>
          <p:nvPr>
            <p:ph type="body" sz="half" idx="2" hasCustomPrompt="1"/>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编辑母版文本样式</a:t>
            </a:r>
          </a:p>
        </p:txBody>
      </p:sp>
      <p:sp>
        <p:nvSpPr>
          <p:cNvPr id="5" name="Date Placeholder 4"/>
          <p:cNvSpPr>
            <a:spLocks noGrp="1"/>
          </p:cNvSpPr>
          <p:nvPr>
            <p:ph type="dt" sz="half" idx="10"/>
          </p:nvPr>
        </p:nvSpPr>
        <p:spPr>
          <a:xfrm>
            <a:off x="1023938" y="6470650"/>
            <a:ext cx="2154238" cy="274638"/>
          </a:xfrm>
          <a:prstGeom prst="rect">
            <a:avLst/>
          </a:prstGeom>
        </p:spPr>
        <p:txBody>
          <a:bodyPr vert="horz" lIns="91440" tIns="45720" rIns="91440" bIns="45720" rtlCol="0" anchor="ctr"/>
          <a:lstStyle/>
          <a:p>
            <a:fld id="{1D412853-51BB-4C70-A804-C5F39FE1CA44}" type="datetimeFigureOut">
              <a:rPr lang="zh-CN" altLang="en-US" smtClean="0"/>
              <a:t>2022/7/15</a:t>
            </a:fld>
            <a:endParaRPr lang="zh-CN" altLang="en-US"/>
          </a:p>
        </p:txBody>
      </p:sp>
      <p:sp>
        <p:nvSpPr>
          <p:cNvPr id="6" name="Footer Placeholder 5"/>
          <p:cNvSpPr>
            <a:spLocks noGrp="1"/>
          </p:cNvSpPr>
          <p:nvPr>
            <p:ph type="ftr" sz="quarter" idx="11"/>
          </p:nvPr>
        </p:nvSpPr>
        <p:spPr>
          <a:xfrm>
            <a:off x="4843463" y="6470650"/>
            <a:ext cx="5900738" cy="274638"/>
          </a:xfrm>
          <a:prstGeom prst="rect">
            <a:avLst/>
          </a:prstGeom>
        </p:spPr>
        <p:txBody>
          <a:bodyPr vert="horz" lIns="91440" tIns="45720" rIns="91440" bIns="45720" rtlCol="0" anchor="ctr"/>
          <a:lstStyle/>
          <a:p>
            <a:endParaRPr lang="zh-CN" altLang="en-US"/>
          </a:p>
        </p:txBody>
      </p:sp>
      <p:sp>
        <p:nvSpPr>
          <p:cNvPr id="7" name="Slide Number Placeholder 6"/>
          <p:cNvSpPr>
            <a:spLocks noGrp="1"/>
          </p:cNvSpPr>
          <p:nvPr>
            <p:ph type="sldNum" sz="quarter" idx="12"/>
          </p:nvPr>
        </p:nvSpPr>
        <p:spPr>
          <a:xfrm>
            <a:off x="10837863" y="6470650"/>
            <a:ext cx="973138" cy="274638"/>
          </a:xfrm>
          <a:prstGeom prst="rect">
            <a:avLst/>
          </a:prstGeom>
        </p:spPr>
        <p:txBody>
          <a:bodyPr vert="horz" lIns="91440" tIns="45720" rIns="91440" bIns="45720" rtlCol="0" anchor="ctr"/>
          <a:lstStyle/>
          <a:p>
            <a:fld id="{453A8273-F8C7-4236-B38C-DAC73E0725B1}"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938" y="585788"/>
            <a:ext cx="9720263" cy="1498600"/>
          </a:xfrm>
          <a:prstGeom prst="rect">
            <a:avLst/>
          </a:prstGeom>
        </p:spPr>
        <p:txBody>
          <a:bodyPr vert="horz" lIns="91440" tIns="45720" rIns="91440" bIns="45720" rtlCol="0" anchor="ctr">
            <a:normAutofit/>
          </a:bodyPr>
          <a:lstStyle/>
          <a:p>
            <a:pPr fontAlgn="auto"/>
            <a:r>
              <a:rPr lang="zh-CN" altLang="en-US" strike="noStrike" noProof="1"/>
              <a:t>单击此处编辑母版标题样式</a:t>
            </a:r>
            <a:endParaRPr lang="en-US" strike="noStrike" noProof="1"/>
          </a:p>
        </p:txBody>
      </p:sp>
      <p:sp>
        <p:nvSpPr>
          <p:cNvPr id="1027" name="Text Placeholder 2"/>
          <p:cNvSpPr>
            <a:spLocks noGrp="1"/>
          </p:cNvSpPr>
          <p:nvPr>
            <p:ph type="body"/>
          </p:nvPr>
        </p:nvSpPr>
        <p:spPr>
          <a:xfrm>
            <a:off x="1023938" y="2286000"/>
            <a:ext cx="9720262" cy="4022725"/>
          </a:xfrm>
          <a:prstGeom prst="rect">
            <a:avLst/>
          </a:prstGeom>
          <a:noFill/>
          <a:ln w="9525">
            <a:noFill/>
          </a:ln>
        </p:spPr>
        <p:txBody>
          <a:bodyPr vert="horz" lIns="45720" tIns="45720" rIns="45720" bIns="45720" anchor="t"/>
          <a:lstStyle/>
          <a:p>
            <a:pPr lvl="0" indent="-91440"/>
            <a:r>
              <a:rPr lang="zh-CN" altLang="en-US"/>
              <a:t>编辑母版文本样式</a:t>
            </a:r>
          </a:p>
          <a:p>
            <a:pPr lvl="1" indent="-136525"/>
            <a:r>
              <a:rPr lang="zh-CN" altLang="en-US"/>
              <a:t>第二级</a:t>
            </a:r>
          </a:p>
          <a:p>
            <a:pPr lvl="2" indent="-137160"/>
            <a:r>
              <a:rPr lang="zh-CN" altLang="en-US"/>
              <a:t>第三级</a:t>
            </a:r>
          </a:p>
          <a:p>
            <a:pPr lvl="3" indent="-137160"/>
            <a:r>
              <a:rPr lang="zh-CN" altLang="en-US"/>
              <a:t>第四级</a:t>
            </a:r>
          </a:p>
          <a:p>
            <a:pPr lvl="4" indent="-137160"/>
            <a:r>
              <a:rPr lang="zh-CN" altLang="en-US"/>
              <a:t>第五级</a:t>
            </a:r>
            <a:endParaRPr lang="en-US" altLang="zh-CN" dirty="0"/>
          </a:p>
        </p:txBody>
      </p:sp>
      <p:sp>
        <p:nvSpPr>
          <p:cNvPr id="4" name="Date Placeholder 3"/>
          <p:cNvSpPr>
            <a:spLocks noGrp="1"/>
          </p:cNvSpPr>
          <p:nvPr>
            <p:ph type="dt" sz="half" idx="2"/>
          </p:nvPr>
        </p:nvSpPr>
        <p:spPr>
          <a:xfrm>
            <a:off x="1023938" y="6470650"/>
            <a:ext cx="2154238"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412853-51BB-4C70-A804-C5F39FE1CA44}" type="datetimeFigureOut">
              <a:rPr lang="zh-CN" altLang="en-US" smtClean="0"/>
              <a:t>2022/7/15</a:t>
            </a:fld>
            <a:endParaRPr lang="zh-CN" altLang="en-US"/>
          </a:p>
        </p:txBody>
      </p:sp>
      <p:sp>
        <p:nvSpPr>
          <p:cNvPr id="5" name="Footer Placeholder 4"/>
          <p:cNvSpPr>
            <a:spLocks noGrp="1"/>
          </p:cNvSpPr>
          <p:nvPr>
            <p:ph type="ftr" sz="quarter" idx="3"/>
          </p:nvPr>
        </p:nvSpPr>
        <p:spPr>
          <a:xfrm>
            <a:off x="4843463" y="6470650"/>
            <a:ext cx="5900738"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863" y="6470650"/>
            <a:ext cx="973138"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3A8273-F8C7-4236-B38C-DAC73E0725B1}" type="slidenum">
              <a:rPr lang="zh-CN" altLang="en-US" smtClean="0"/>
              <a:t>‹#›</a:t>
            </a:fld>
            <a:endParaRPr lang="zh-CN" altLang="en-US"/>
          </a:p>
        </p:txBody>
      </p:sp>
      <p:cxnSp>
        <p:nvCxnSpPr>
          <p:cNvPr id="8" name="Straight Connector 7"/>
          <p:cNvCxnSpPr/>
          <p:nvPr/>
        </p:nvCxnSpPr>
        <p:spPr>
          <a:xfrm flipV="1">
            <a:off x="762000" y="827088"/>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luogu.com.cn/problem/P144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1">
            <a:normAutofit/>
          </a:bodyPr>
          <a:lstStyle/>
          <a:p>
            <a:r>
              <a:rPr lang="zh-CN" altLang="en-US" sz="7200" b="1" dirty="0">
                <a:effectLst>
                  <a:outerShdw blurRad="38100" dist="38100" dir="2700000" algn="tl">
                    <a:srgbClr val="000000">
                      <a:alpha val="43137"/>
                    </a:srgbClr>
                  </a:outerShdw>
                </a:effectLst>
              </a:rPr>
              <a:t>线性数据结构</a:t>
            </a:r>
          </a:p>
        </p:txBody>
      </p:sp>
      <p:sp>
        <p:nvSpPr>
          <p:cNvPr id="3" name="副标题 2"/>
          <p:cNvSpPr>
            <a:spLocks noGrp="1"/>
          </p:cNvSpPr>
          <p:nvPr>
            <p:ph type="subTitle" idx="1"/>
          </p:nvPr>
        </p:nvSpPr>
        <p:spPr/>
        <p:txBody>
          <a:bodyPr>
            <a:normAutofit/>
          </a:bodyPr>
          <a:lstStyle/>
          <a:p>
            <a:endParaRPr lang="en-US" altLang="zh-CN" sz="3200" b="1" dirty="0">
              <a:effectLst>
                <a:outerShdw blurRad="38100" dist="38100" dir="2700000" algn="tl">
                  <a:srgbClr val="000000">
                    <a:alpha val="43137"/>
                  </a:srgbClr>
                </a:outerShdw>
              </a:effectLst>
            </a:endParaRPr>
          </a:p>
          <a:p>
            <a:r>
              <a:rPr lang="zh-CN" altLang="en-US" sz="3200" b="1" dirty="0">
                <a:effectLst>
                  <a:outerShdw blurRad="38100" dist="38100" dir="2700000" algn="tl">
                    <a:srgbClr val="000000">
                      <a:alpha val="43137"/>
                    </a:srgbClr>
                  </a:outerShdw>
                </a:effectLst>
                <a:sym typeface="+mn-ea"/>
              </a:rPr>
              <a:t>栈，</a:t>
            </a:r>
            <a:r>
              <a:rPr lang="zh-CN" altLang="en-US" sz="3200" b="1" dirty="0">
                <a:effectLst>
                  <a:outerShdw blurRad="38100" dist="38100" dir="2700000" algn="tl">
                    <a:srgbClr val="000000">
                      <a:alpha val="43137"/>
                    </a:srgbClr>
                  </a:outerShdw>
                </a:effectLst>
              </a:rPr>
              <a:t>队列，链表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4705" y="237490"/>
            <a:ext cx="9720580" cy="1106805"/>
          </a:xfrm>
        </p:spPr>
        <p:txBody>
          <a:bodyPr>
            <a:normAutofit fontScale="90000"/>
          </a:bodyPr>
          <a:lstStyle/>
          <a:p>
            <a:r>
              <a:rPr lang="zh-CN" altLang="en-US" sz="3555">
                <a:latin typeface="+mj-ea"/>
                <a:cs typeface="+mj-ea"/>
                <a:sym typeface="+mn-ea"/>
              </a:rPr>
              <a:t>例2.判断回文</a:t>
            </a:r>
            <a:r>
              <a:rPr lang="zh-CN" altLang="en-US" sz="3555">
                <a:latin typeface="Arial" panose="020B0604020202020204" pitchFamily="34" charset="0"/>
                <a:cs typeface="Arial" panose="020B0604020202020204" pitchFamily="34" charset="0"/>
                <a:sym typeface="+mn-ea"/>
              </a:rPr>
              <a:t>stl</a:t>
            </a:r>
            <a:r>
              <a:rPr lang="zh-CN" altLang="en-US" sz="3555">
                <a:latin typeface="+mj-ea"/>
                <a:cs typeface="+mj-ea"/>
                <a:sym typeface="+mn-ea"/>
              </a:rPr>
              <a:t>栈</a:t>
            </a:r>
            <a:br>
              <a:rPr lang="zh-CN" altLang="en-US" sz="3200">
                <a:latin typeface="+mj-ea"/>
                <a:cs typeface="+mj-ea"/>
              </a:rPr>
            </a:br>
            <a:endParaRPr lang="zh-CN" altLang="en-US"/>
          </a:p>
        </p:txBody>
      </p:sp>
      <p:sp>
        <p:nvSpPr>
          <p:cNvPr id="3" name="内容占位符 2"/>
          <p:cNvSpPr>
            <a:spLocks noGrp="1"/>
          </p:cNvSpPr>
          <p:nvPr>
            <p:ph idx="1"/>
          </p:nvPr>
        </p:nvSpPr>
        <p:spPr>
          <a:xfrm>
            <a:off x="814705" y="1035050"/>
            <a:ext cx="5643880" cy="5822950"/>
          </a:xfrm>
        </p:spPr>
        <p:txBody>
          <a:bodyPr/>
          <a:lstStyle/>
          <a:p>
            <a:pPr marL="0" indent="0">
              <a:buNone/>
            </a:pP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#include&lt;bits/stdc++.h&gt; </a:t>
            </a:r>
          </a:p>
          <a:p>
            <a:r>
              <a:rPr lang="zh-CN" altLang="en-US" sz="2800">
                <a:latin typeface="Arial" panose="020B0604020202020204" pitchFamily="34" charset="0"/>
                <a:cs typeface="Arial" panose="020B0604020202020204" pitchFamily="34" charset="0"/>
              </a:rPr>
              <a:t>using namespace std;</a:t>
            </a:r>
          </a:p>
          <a:p>
            <a:r>
              <a:rPr lang="zh-CN" altLang="en-US" sz="2800">
                <a:latin typeface="Arial" panose="020B0604020202020204" pitchFamily="34" charset="0"/>
                <a:cs typeface="Arial" panose="020B0604020202020204" pitchFamily="34" charset="0"/>
              </a:rPr>
              <a:t>stack&lt;char&gt;s;</a:t>
            </a:r>
          </a:p>
          <a:p>
            <a:r>
              <a:rPr lang="zh-CN" altLang="en-US" sz="2800">
                <a:latin typeface="Arial" panose="020B0604020202020204" pitchFamily="34" charset="0"/>
                <a:cs typeface="Arial" panose="020B0604020202020204" pitchFamily="34" charset="0"/>
              </a:rPr>
              <a:t>char a[1009];</a:t>
            </a:r>
          </a:p>
          <a:p>
            <a:r>
              <a:rPr lang="zh-CN" altLang="en-US" sz="2800">
                <a:latin typeface="Arial" panose="020B0604020202020204" pitchFamily="34" charset="0"/>
                <a:cs typeface="Arial" panose="020B0604020202020204" pitchFamily="34" charset="0"/>
              </a:rPr>
              <a:t>int main(){</a:t>
            </a:r>
          </a:p>
          <a:p>
            <a:r>
              <a:rPr lang="zh-CN" altLang="en-US" sz="2800">
                <a:latin typeface="Arial" panose="020B0604020202020204" pitchFamily="34" charset="0"/>
                <a:cs typeface="Arial" panose="020B0604020202020204" pitchFamily="34" charset="0"/>
              </a:rPr>
              <a:t> scanf("%s",a);</a:t>
            </a:r>
          </a:p>
          <a:p>
            <a:r>
              <a:rPr lang="zh-CN" altLang="en-US" sz="2800">
                <a:latin typeface="Arial" panose="020B0604020202020204" pitchFamily="34" charset="0"/>
                <a:cs typeface="Arial" panose="020B0604020202020204" pitchFamily="34" charset="0"/>
              </a:rPr>
              <a:t> int mid,nxt,len=strlen(a);</a:t>
            </a:r>
          </a:p>
          <a:p>
            <a:r>
              <a:rPr lang="zh-CN" altLang="en-US" sz="2800">
                <a:latin typeface="Arial" panose="020B0604020202020204" pitchFamily="34" charset="0"/>
                <a:cs typeface="Arial" panose="020B0604020202020204" pitchFamily="34" charset="0"/>
              </a:rPr>
              <a:t> mid=len/2;</a:t>
            </a:r>
          </a:p>
          <a:p>
            <a:r>
              <a:rPr lang="zh-CN" altLang="en-US" sz="2800">
                <a:latin typeface="Arial" panose="020B0604020202020204" pitchFamily="34" charset="0"/>
                <a:cs typeface="Arial" panose="020B0604020202020204" pitchFamily="34" charset="0"/>
              </a:rPr>
              <a:t> if(len%2==1)nxt=mid+1;</a:t>
            </a:r>
          </a:p>
          <a:p>
            <a:r>
              <a:rPr lang="zh-CN" altLang="en-US" sz="2800">
                <a:latin typeface="Arial" panose="020B0604020202020204" pitchFamily="34" charset="0"/>
                <a:cs typeface="Arial" panose="020B0604020202020204" pitchFamily="34" charset="0"/>
              </a:rPr>
              <a:t> else nxt=mid;</a:t>
            </a:r>
          </a:p>
          <a:p>
            <a:r>
              <a:rPr lang="zh-CN" altLang="en-US" sz="2800">
                <a:latin typeface="Arial" panose="020B0604020202020204" pitchFamily="34" charset="0"/>
                <a:cs typeface="Arial" panose="020B0604020202020204" pitchFamily="34" charset="0"/>
              </a:rPr>
              <a:t> </a:t>
            </a:r>
          </a:p>
        </p:txBody>
      </p:sp>
      <p:sp>
        <p:nvSpPr>
          <p:cNvPr id="4" name="内容占位符 2"/>
          <p:cNvSpPr>
            <a:spLocks noGrp="1"/>
          </p:cNvSpPr>
          <p:nvPr/>
        </p:nvSpPr>
        <p:spPr>
          <a:xfrm>
            <a:off x="5875020" y="1035050"/>
            <a:ext cx="5643880" cy="5822950"/>
          </a:xfrm>
          <a:prstGeom prst="rect">
            <a:avLst/>
          </a:prstGeom>
          <a:noFill/>
          <a:ln w="9525">
            <a:noFill/>
          </a:ln>
        </p:spPr>
        <p:txBody>
          <a:bodyPr vert="horz" lIns="45720" tIns="45720" rIns="45720" bIns="45720" anchor="t"/>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a:lstStyle>
          <a:p>
            <a:pPr marL="0" indent="0">
              <a:buNone/>
            </a:pP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 for(int</a:t>
            </a:r>
            <a:r>
              <a:rPr lang="en-US" altLang="zh-CN" sz="2800">
                <a:latin typeface="Arial" panose="020B0604020202020204" pitchFamily="34" charset="0"/>
                <a:cs typeface="Arial" panose="020B0604020202020204" pitchFamily="34" charset="0"/>
              </a:rPr>
              <a:t> </a:t>
            </a:r>
            <a:r>
              <a:rPr lang="zh-CN" altLang="en-US" sz="2800">
                <a:latin typeface="Arial" panose="020B0604020202020204" pitchFamily="34" charset="0"/>
                <a:cs typeface="Arial" panose="020B0604020202020204" pitchFamily="34" charset="0"/>
              </a:rPr>
              <a:t>i=0;i&lt;mid;i++)s.push(a[i]);</a:t>
            </a:r>
          </a:p>
          <a:p>
            <a:r>
              <a:rPr lang="zh-CN" altLang="en-US" sz="2800">
                <a:latin typeface="Arial" panose="020B0604020202020204" pitchFamily="34" charset="0"/>
                <a:cs typeface="Arial" panose="020B0604020202020204" pitchFamily="34" charset="0"/>
              </a:rPr>
              <a:t> for(int i=nxt;i&lt;len;i++){</a:t>
            </a:r>
          </a:p>
          <a:p>
            <a:r>
              <a:rPr lang="zh-CN" altLang="en-US" sz="2800">
                <a:latin typeface="Arial" panose="020B0604020202020204" pitchFamily="34" charset="0"/>
                <a:cs typeface="Arial" panose="020B0604020202020204" pitchFamily="34" charset="0"/>
              </a:rPr>
              <a:t> 	if(a[i]!=s.top())break;</a:t>
            </a:r>
          </a:p>
          <a:p>
            <a:r>
              <a:rPr lang="zh-CN" altLang="en-US" sz="2800">
                <a:latin typeface="Arial" panose="020B0604020202020204" pitchFamily="34" charset="0"/>
                <a:cs typeface="Arial" panose="020B0604020202020204" pitchFamily="34" charset="0"/>
              </a:rPr>
              <a:t> 	s.pop();</a:t>
            </a:r>
          </a:p>
          <a:p>
            <a:r>
              <a:rPr lang="zh-CN" altLang="en-US" sz="2800">
                <a:latin typeface="Arial" panose="020B0604020202020204" pitchFamily="34" charset="0"/>
                <a:cs typeface="Arial" panose="020B0604020202020204" pitchFamily="34" charset="0"/>
              </a:rPr>
              <a:t>	}</a:t>
            </a:r>
          </a:p>
          <a:p>
            <a:r>
              <a:rPr lang="zh-CN" altLang="en-US" sz="2800">
                <a:latin typeface="Arial" panose="020B0604020202020204" pitchFamily="34" charset="0"/>
                <a:cs typeface="Arial" panose="020B0604020202020204" pitchFamily="34" charset="0"/>
              </a:rPr>
              <a:t>  cout&lt;&lt;s.top()&lt;&lt;endl;</a:t>
            </a:r>
          </a:p>
          <a:p>
            <a:r>
              <a:rPr lang="zh-CN" altLang="en-US" sz="2800">
                <a:latin typeface="Arial" panose="020B0604020202020204" pitchFamily="34" charset="0"/>
                <a:cs typeface="Arial" panose="020B0604020202020204" pitchFamily="34" charset="0"/>
              </a:rPr>
              <a:t> if(s.empty())printf("yes");</a:t>
            </a:r>
          </a:p>
          <a:p>
            <a:r>
              <a:rPr lang="zh-CN" altLang="en-US" sz="2800">
                <a:latin typeface="Arial" panose="020B0604020202020204" pitchFamily="34" charset="0"/>
                <a:cs typeface="Arial" panose="020B0604020202020204" pitchFamily="34" charset="0"/>
              </a:rPr>
              <a:t> else printf("no");</a:t>
            </a:r>
          </a:p>
          <a:p>
            <a:r>
              <a:rPr lang="zh-CN" altLang="en-US" sz="2800">
                <a:latin typeface="Arial" panose="020B0604020202020204" pitchFamily="34" charset="0"/>
                <a:cs typeface="Arial" panose="020B0604020202020204" pitchFamily="34" charset="0"/>
              </a:rPr>
              <a:t> return 0;</a:t>
            </a:r>
          </a:p>
          <a:p>
            <a:r>
              <a:rPr lang="zh-CN" altLang="en-US" sz="2800">
                <a:latin typeface="Arial" panose="020B0604020202020204" pitchFamily="34" charset="0"/>
                <a:cs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278130"/>
            <a:ext cx="9720580" cy="910590"/>
          </a:xfrm>
        </p:spPr>
        <p:txBody>
          <a:bodyPr/>
          <a:lstStyle/>
          <a:p>
            <a:r>
              <a:rPr lang="zh-CN" altLang="en-US" sz="3200" b="1">
                <a:latin typeface="+mj-ea"/>
                <a:cs typeface="+mj-ea"/>
                <a:sym typeface="+mn-ea"/>
              </a:rPr>
              <a:t>例2</a:t>
            </a:r>
            <a:r>
              <a:rPr lang="en-US" altLang="zh-CN" sz="3200" b="1">
                <a:latin typeface="+mj-ea"/>
                <a:cs typeface="+mj-ea"/>
                <a:sym typeface="+mn-ea"/>
              </a:rPr>
              <a:t>.</a:t>
            </a:r>
            <a:r>
              <a:rPr lang="zh-CN" altLang="en-US" sz="3200" b="1">
                <a:latin typeface="+mj-ea"/>
                <a:cs typeface="+mj-ea"/>
                <a:sym typeface="+mn-ea"/>
              </a:rPr>
              <a:t>判断回文</a:t>
            </a:r>
            <a:r>
              <a:rPr lang="zh-CN" altLang="en-US" sz="3200" b="1">
                <a:latin typeface="+mj-ea"/>
                <a:cs typeface="+mj-ea"/>
              </a:rPr>
              <a:t>手工栈</a:t>
            </a:r>
          </a:p>
        </p:txBody>
      </p:sp>
      <p:sp>
        <p:nvSpPr>
          <p:cNvPr id="3" name="内容占位符 2"/>
          <p:cNvSpPr>
            <a:spLocks noGrp="1"/>
          </p:cNvSpPr>
          <p:nvPr>
            <p:ph idx="1"/>
          </p:nvPr>
        </p:nvSpPr>
        <p:spPr>
          <a:xfrm>
            <a:off x="1024890" y="1286510"/>
            <a:ext cx="5446395" cy="5571490"/>
          </a:xfrm>
        </p:spPr>
        <p:txBody>
          <a:bodyPr/>
          <a:lstStyle/>
          <a:p>
            <a:pPr marL="0" indent="0">
              <a:buNone/>
            </a:pPr>
            <a:r>
              <a:rPr lang="en-US" altLang="zh-CN" sz="2800">
                <a:latin typeface="Arial" panose="020B0604020202020204" pitchFamily="34" charset="0"/>
                <a:cs typeface="Arial" panose="020B0604020202020204" pitchFamily="34" charset="0"/>
              </a:rPr>
              <a:t> #include&lt;bits/stdc++.h&gt;</a:t>
            </a:r>
          </a:p>
          <a:p>
            <a:r>
              <a:rPr lang="en-US" altLang="zh-CN" sz="2800">
                <a:latin typeface="Arial" panose="020B0604020202020204" pitchFamily="34" charset="0"/>
                <a:cs typeface="Arial" panose="020B0604020202020204" pitchFamily="34" charset="0"/>
              </a:rPr>
              <a:t>using namespace std;</a:t>
            </a:r>
          </a:p>
          <a:p>
            <a:r>
              <a:rPr lang="en-US" altLang="zh-CN" sz="2800">
                <a:latin typeface="Arial" panose="020B0604020202020204" pitchFamily="34" charset="0"/>
                <a:cs typeface="Arial" panose="020B0604020202020204" pitchFamily="34" charset="0"/>
              </a:rPr>
              <a:t>char st[1009],a[1009];</a:t>
            </a:r>
          </a:p>
          <a:p>
            <a:r>
              <a:rPr lang="en-US" altLang="zh-CN" sz="2800">
                <a:latin typeface="Arial" panose="020B0604020202020204" pitchFamily="34" charset="0"/>
                <a:cs typeface="Arial" panose="020B0604020202020204" pitchFamily="34" charset="0"/>
              </a:rPr>
              <a:t>int main(){</a:t>
            </a:r>
          </a:p>
          <a:p>
            <a:r>
              <a:rPr lang="en-US" altLang="zh-CN" sz="2800">
                <a:latin typeface="Arial" panose="020B0604020202020204" pitchFamily="34" charset="0"/>
                <a:cs typeface="Arial" panose="020B0604020202020204" pitchFamily="34" charset="0"/>
              </a:rPr>
              <a:t>  scanf("%s",a);</a:t>
            </a:r>
          </a:p>
          <a:p>
            <a:r>
              <a:rPr lang="en-US" altLang="zh-CN" sz="2800">
                <a:latin typeface="Arial" panose="020B0604020202020204" pitchFamily="34" charset="0"/>
                <a:cs typeface="Arial" panose="020B0604020202020204" pitchFamily="34" charset="0"/>
              </a:rPr>
              <a:t>  int mid,nxt,len=strlen(a);</a:t>
            </a:r>
          </a:p>
          <a:p>
            <a:r>
              <a:rPr lang="en-US" altLang="zh-CN" sz="2800">
                <a:latin typeface="Arial" panose="020B0604020202020204" pitchFamily="34" charset="0"/>
                <a:cs typeface="Arial" panose="020B0604020202020204" pitchFamily="34" charset="0"/>
              </a:rPr>
              <a:t>  mid=len/2;</a:t>
            </a:r>
          </a:p>
          <a:p>
            <a:r>
              <a:rPr lang="en-US" altLang="zh-CN" sz="2800">
                <a:latin typeface="Arial" panose="020B0604020202020204" pitchFamily="34" charset="0"/>
                <a:cs typeface="Arial" panose="020B0604020202020204" pitchFamily="34" charset="0"/>
              </a:rPr>
              <a:t>  if(len%2==1)nxt=mid+1;</a:t>
            </a:r>
          </a:p>
          <a:p>
            <a:r>
              <a:rPr lang="en-US" altLang="zh-CN" sz="2800">
                <a:latin typeface="Arial" panose="020B0604020202020204" pitchFamily="34" charset="0"/>
                <a:cs typeface="Arial" panose="020B0604020202020204" pitchFamily="34" charset="0"/>
              </a:rPr>
              <a:t>  else nxt=mid;</a:t>
            </a:r>
          </a:p>
          <a:p>
            <a:r>
              <a:rPr lang="en-US" altLang="zh-CN" sz="2800">
                <a:latin typeface="Arial" panose="020B0604020202020204" pitchFamily="34" charset="0"/>
                <a:cs typeface="Arial" panose="020B0604020202020204" pitchFamily="34" charset="0"/>
              </a:rPr>
              <a:t>  </a:t>
            </a:r>
            <a:endParaRPr lang="zh-CN" altLang="en-US" sz="2800">
              <a:latin typeface="Arial" panose="020B0604020202020204" pitchFamily="34" charset="0"/>
              <a:cs typeface="Arial" panose="020B0604020202020204" pitchFamily="34" charset="0"/>
            </a:endParaRPr>
          </a:p>
        </p:txBody>
      </p:sp>
      <p:sp>
        <p:nvSpPr>
          <p:cNvPr id="4" name="内容占位符 2"/>
          <p:cNvSpPr>
            <a:spLocks noGrp="1"/>
          </p:cNvSpPr>
          <p:nvPr/>
        </p:nvSpPr>
        <p:spPr>
          <a:xfrm>
            <a:off x="5680710" y="1188720"/>
            <a:ext cx="6062345" cy="5816600"/>
          </a:xfrm>
          <a:prstGeom prst="rect">
            <a:avLst/>
          </a:prstGeom>
          <a:noFill/>
          <a:ln w="9525">
            <a:noFill/>
          </a:ln>
        </p:spPr>
        <p:txBody>
          <a:bodyPr vert="horz" lIns="45720" tIns="45720" rIns="45720" bIns="45720" anchor="t"/>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2"/>
              </a:buClr>
              <a:buFont typeface="Wingdings 3" panose="05040102010807070707" pitchFamily="18" charset="2"/>
              <a:buChar char=""/>
              <a:defRPr sz="1400" kern="1200">
                <a:solidFill>
                  <a:schemeClr val="tx1"/>
                </a:solidFill>
                <a:latin typeface="+mn-lt"/>
                <a:ea typeface="+mn-ea"/>
                <a:cs typeface="+mn-cs"/>
              </a:defRPr>
            </a:lvl9pPr>
          </a:lstStyle>
          <a:p>
            <a:r>
              <a:rPr lang="en-US" altLang="zh-CN" sz="2800">
                <a:latin typeface="Arial" panose="020B0604020202020204" pitchFamily="34" charset="0"/>
                <a:cs typeface="Arial" panose="020B0604020202020204" pitchFamily="34" charset="0"/>
              </a:rPr>
              <a:t>  int top=0;//栈的初始化</a:t>
            </a:r>
          </a:p>
          <a:p>
            <a:r>
              <a:rPr lang="en-US" altLang="zh-CN" sz="2800">
                <a:latin typeface="Arial" panose="020B0604020202020204" pitchFamily="34" charset="0"/>
                <a:cs typeface="Arial" panose="020B0604020202020204" pitchFamily="34" charset="0"/>
              </a:rPr>
              <a:t>  for(int i=0; i&lt;mid; i++)</a:t>
            </a:r>
          </a:p>
          <a:p>
            <a:r>
              <a:rPr lang="en-US" altLang="zh-CN" sz="2800">
                <a:latin typeface="Arial" panose="020B0604020202020204" pitchFamily="34" charset="0"/>
                <a:cs typeface="Arial" panose="020B0604020202020204" pitchFamily="34" charset="0"/>
              </a:rPr>
              <a:t>	st[++top]=a[i];</a:t>
            </a:r>
          </a:p>
          <a:p>
            <a:r>
              <a:rPr lang="en-US" altLang="zh-CN" sz="2800">
                <a:latin typeface="Arial" panose="020B0604020202020204" pitchFamily="34" charset="0"/>
                <a:cs typeface="Arial" panose="020B0604020202020204" pitchFamily="34" charset="0"/>
              </a:rPr>
              <a:t>  for(int i=nxt; i&lt;len; i++) {//开始匹配</a:t>
            </a:r>
          </a:p>
          <a:p>
            <a:r>
              <a:rPr lang="en-US" altLang="zh-CN" sz="2800">
                <a:latin typeface="Arial" panose="020B0604020202020204" pitchFamily="34" charset="0"/>
                <a:cs typeface="Arial" panose="020B0604020202020204" pitchFamily="34" charset="0"/>
              </a:rPr>
              <a:t>	if(a[i]==st[top])--top;</a:t>
            </a:r>
          </a:p>
          <a:p>
            <a:r>
              <a:rPr lang="en-US" altLang="zh-CN" sz="2800">
                <a:latin typeface="Arial" panose="020B0604020202020204" pitchFamily="34" charset="0"/>
                <a:cs typeface="Arial" panose="020B0604020202020204" pitchFamily="34" charset="0"/>
              </a:rPr>
              <a:t>	else break;}	</a:t>
            </a:r>
          </a:p>
          <a:p>
            <a:r>
              <a:rPr lang="en-US" altLang="zh-CN" sz="2800">
                <a:latin typeface="Arial" panose="020B0604020202020204" pitchFamily="34" charset="0"/>
                <a:cs typeface="Arial" panose="020B0604020202020204" pitchFamily="34" charset="0"/>
              </a:rPr>
              <a:t>  if(top!=0)printf("no");</a:t>
            </a:r>
          </a:p>
          <a:p>
            <a:r>
              <a:rPr lang="en-US" altLang="zh-CN" sz="2800">
                <a:latin typeface="Arial" panose="020B0604020202020204" pitchFamily="34" charset="0"/>
                <a:cs typeface="Arial" panose="020B0604020202020204" pitchFamily="34" charset="0"/>
              </a:rPr>
              <a:t>  else printf("yes");</a:t>
            </a:r>
          </a:p>
          <a:p>
            <a:r>
              <a:rPr lang="en-US" altLang="zh-CN" sz="2800">
                <a:latin typeface="Arial" panose="020B0604020202020204" pitchFamily="34" charset="0"/>
                <a:cs typeface="Arial" panose="020B0604020202020204" pitchFamily="34" charset="0"/>
              </a:rPr>
              <a:t>return 0;</a:t>
            </a:r>
          </a:p>
          <a:p>
            <a:r>
              <a:rPr lang="en-US" altLang="zh-CN" sz="2800">
                <a:latin typeface="Arial" panose="020B0604020202020204" pitchFamily="34" charset="0"/>
                <a:cs typeface="Arial" panose="020B0604020202020204" pitchFamily="34" charset="0"/>
              </a:rPr>
              <a:t>}</a:t>
            </a:r>
          </a:p>
          <a:p>
            <a:pPr marL="0" indent="0">
              <a:buNone/>
            </a:pPr>
            <a:endParaRPr lang="zh-CN" altLang="en-US" sz="28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620" y="459740"/>
            <a:ext cx="9720580" cy="1064895"/>
          </a:xfrm>
        </p:spPr>
        <p:txBody>
          <a:bodyPr>
            <a:normAutofit/>
          </a:bodyPr>
          <a:lstStyle/>
          <a:p>
            <a:r>
              <a:rPr lang="zh-CN" altLang="en-US" sz="3555" b="1">
                <a:sym typeface="+mn-ea"/>
              </a:rPr>
              <a:t>例</a:t>
            </a:r>
            <a:r>
              <a:rPr lang="en-US" altLang="zh-CN" sz="3555" b="1">
                <a:sym typeface="+mn-ea"/>
              </a:rPr>
              <a:t>3</a:t>
            </a:r>
            <a:r>
              <a:rPr lang="zh-CN" altLang="en-US" sz="3555" b="1">
                <a:sym typeface="+mn-ea"/>
              </a:rPr>
              <a:t>： 括号匹配 </a:t>
            </a:r>
            <a:br>
              <a:rPr lang="zh-CN" altLang="en-US">
                <a:sym typeface="+mn-ea"/>
              </a:rPr>
            </a:br>
            <a:br>
              <a:rPr lang="zh-CN" altLang="en-US" sz="2200" cap="none" spc="0">
                <a:solidFill>
                  <a:schemeClr val="tx1"/>
                </a:solidFill>
                <a:latin typeface="+mn-lt"/>
                <a:ea typeface="+mn-ea"/>
                <a:cs typeface="+mn-cs"/>
                <a:sym typeface="+mn-ea"/>
              </a:rPr>
            </a:br>
            <a:r>
              <a:rPr lang="zh-CN" altLang="en-US" sz="2200" cap="none" spc="0">
                <a:solidFill>
                  <a:schemeClr val="tx1"/>
                </a:solidFill>
                <a:latin typeface="Arial" panose="020B0604020202020204" pitchFamily="34" charset="0"/>
                <a:ea typeface="+mn-ea"/>
                <a:cs typeface="Arial" panose="020B0604020202020204" pitchFamily="34" charset="0"/>
                <a:sym typeface="+mn-ea"/>
              </a:rPr>
              <a:t>https://www.luogu.com.cn/problem/UVA673</a:t>
            </a:r>
          </a:p>
        </p:txBody>
      </p:sp>
      <p:sp>
        <p:nvSpPr>
          <p:cNvPr id="3" name="内容占位符 2"/>
          <p:cNvSpPr>
            <a:spLocks noGrp="1"/>
          </p:cNvSpPr>
          <p:nvPr>
            <p:ph idx="1"/>
          </p:nvPr>
        </p:nvSpPr>
        <p:spPr>
          <a:xfrm>
            <a:off x="927100" y="1524635"/>
            <a:ext cx="9719945" cy="2705735"/>
          </a:xfrm>
        </p:spPr>
        <p:txBody>
          <a:bodyPr/>
          <a:lstStyle/>
          <a:p>
            <a:r>
              <a:rPr lang="zh-CN" altLang="en-US" sz="2800" b="1">
                <a:latin typeface="+mn-ea"/>
                <a:cs typeface="+mn-ea"/>
              </a:rPr>
              <a:t>题目描述</a:t>
            </a:r>
          </a:p>
          <a:p>
            <a:r>
              <a:rPr lang="zh-CN" altLang="en-US" sz="2800" b="1">
                <a:latin typeface="+mn-ea"/>
                <a:cs typeface="+mn-ea"/>
              </a:rPr>
              <a:t>输入一个包含“()”和“[]”的括号序列，判断是否合法。 具体规则：</a:t>
            </a:r>
          </a:p>
          <a:p>
            <a:r>
              <a:rPr lang="en-US" altLang="zh-CN" sz="2800" b="1">
                <a:latin typeface="+mn-ea"/>
                <a:cs typeface="+mn-ea"/>
              </a:rPr>
              <a:t>1</a:t>
            </a:r>
            <a:r>
              <a:rPr lang="zh-CN" altLang="en-US" sz="2800" b="1">
                <a:latin typeface="+mn-ea"/>
                <a:cs typeface="+mn-ea"/>
              </a:rPr>
              <a:t>、空串合法；</a:t>
            </a:r>
            <a:r>
              <a:rPr lang="en-US" altLang="zh-CN" sz="2800" b="1">
                <a:latin typeface="+mn-ea"/>
                <a:cs typeface="+mn-ea"/>
              </a:rPr>
              <a:t>2</a:t>
            </a:r>
            <a:r>
              <a:rPr lang="zh-CN" altLang="en-US" sz="2800" b="1">
                <a:latin typeface="+mn-ea"/>
                <a:cs typeface="+mn-ea"/>
              </a:rPr>
              <a:t>、如果A和B合法，那么AB合法；</a:t>
            </a:r>
          </a:p>
          <a:p>
            <a:r>
              <a:rPr lang="en-US" altLang="zh-CN" sz="2800" b="1">
                <a:latin typeface="+mn-ea"/>
                <a:cs typeface="+mn-ea"/>
              </a:rPr>
              <a:t>3</a:t>
            </a:r>
            <a:r>
              <a:rPr lang="zh-CN" altLang="en-US" sz="2800" b="1">
                <a:latin typeface="+mn-ea"/>
                <a:cs typeface="+mn-ea"/>
              </a:rPr>
              <a:t>、如果A合法(A)和[A]都合法样例输入</a:t>
            </a:r>
          </a:p>
          <a:p>
            <a:endParaRPr lang="zh-CN" altLang="en-US" sz="2800" b="1">
              <a:latin typeface="+mn-ea"/>
              <a:cs typeface="+mn-ea"/>
            </a:endParaRPr>
          </a:p>
        </p:txBody>
      </p:sp>
      <p:sp>
        <p:nvSpPr>
          <p:cNvPr id="5" name="文本框 4"/>
          <p:cNvSpPr txBox="1"/>
          <p:nvPr/>
        </p:nvSpPr>
        <p:spPr>
          <a:xfrm>
            <a:off x="1121410" y="4230370"/>
            <a:ext cx="2985770" cy="2470150"/>
          </a:xfrm>
          <a:prstGeom prst="rect">
            <a:avLst/>
          </a:prstGeom>
          <a:noFill/>
        </p:spPr>
        <p:txBody>
          <a:bodyPr wrap="square" rtlCol="0" anchor="t">
            <a:spAutoFit/>
          </a:bodyPr>
          <a:lstStyle/>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输入</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3</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dirty="0">
                <a:latin typeface="+mn-ea"/>
                <a:cs typeface="+mn-ea"/>
              </a:rPr>
              <a:t>([()[]()])()</a:t>
            </a:r>
          </a:p>
        </p:txBody>
      </p:sp>
      <p:sp>
        <p:nvSpPr>
          <p:cNvPr id="6" name="文本框 5"/>
          <p:cNvSpPr txBox="1"/>
          <p:nvPr/>
        </p:nvSpPr>
        <p:spPr>
          <a:xfrm>
            <a:off x="5831205" y="4615815"/>
            <a:ext cx="2985770" cy="1958340"/>
          </a:xfrm>
          <a:prstGeom prst="rect">
            <a:avLst/>
          </a:prstGeom>
          <a:noFill/>
        </p:spPr>
        <p:txBody>
          <a:bodyPr wrap="square" rtlCol="0" anchor="t">
            <a:spAutoFit/>
          </a:bodyPr>
          <a:lstStyle/>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输出</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Yes</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No</a:t>
            </a:r>
          </a:p>
          <a:p>
            <a:pPr marL="91440" indent="-91440" algn="l">
              <a:lnSpc>
                <a:spcPct val="90000"/>
              </a:lnSpc>
              <a:spcBef>
                <a:spcPts val="1200"/>
              </a:spcBef>
              <a:spcAft>
                <a:spcPts val="200"/>
              </a:spcAft>
              <a:buClr>
                <a:schemeClr val="accent2"/>
              </a:buClr>
              <a:buSzTx/>
              <a:buFont typeface="Tw Cen MT" panose="020B0602020104020603" pitchFamily="34" charset="0"/>
              <a:buChar char=" "/>
            </a:pPr>
            <a:r>
              <a:rPr lang="zh-CN" altLang="en-US" sz="2400" b="1">
                <a:latin typeface="+mn-ea"/>
                <a:cs typeface="+mn-ea"/>
              </a:rPr>
              <a:t>Yes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8695" y="837565"/>
            <a:ext cx="9220835" cy="953135"/>
          </a:xfrm>
          <a:prstGeom prst="rect">
            <a:avLst/>
          </a:prstGeom>
          <a:noFill/>
        </p:spPr>
        <p:txBody>
          <a:bodyPr wrap="square" rtlCol="0" anchor="t">
            <a:spAutoFit/>
          </a:bodyPr>
          <a:lstStyle/>
          <a:p>
            <a:r>
              <a:rPr lang="zh-CN" altLang="en-US" sz="2800" b="1" dirty="0"/>
              <a:t>思路：我们假设有一个字符串</a:t>
            </a:r>
            <a:r>
              <a:rPr lang="en-US" altLang="zh-CN" sz="2800" b="1" dirty="0">
                <a:latin typeface="+mn-ea"/>
                <a:cs typeface="+mn-ea"/>
              </a:rPr>
              <a:t>[([]){}]</a:t>
            </a:r>
            <a:r>
              <a:rPr lang="zh-CN" altLang="zh-CN" sz="2800" b="1" dirty="0">
                <a:latin typeface="+mn-ea"/>
                <a:cs typeface="+mn-ea"/>
              </a:rPr>
              <a:t>。</a:t>
            </a:r>
            <a:r>
              <a:rPr lang="zh-CN" altLang="zh-CN" sz="2800" b="1">
                <a:latin typeface="+mn-ea"/>
                <a:cs typeface="+mn-ea"/>
              </a:rPr>
              <a:t>对于每个</a:t>
            </a:r>
            <a:r>
              <a:rPr lang="zh-CN" altLang="en-US" sz="2800" b="1">
                <a:latin typeface="+mn-ea"/>
                <a:cs typeface="+mn-ea"/>
              </a:rPr>
              <a:t>右</a:t>
            </a:r>
            <a:r>
              <a:rPr lang="zh-CN" altLang="zh-CN" sz="2800" b="1">
                <a:latin typeface="+mn-ea"/>
                <a:cs typeface="+mn-ea"/>
              </a:rPr>
              <a:t>括号</a:t>
            </a:r>
            <a:r>
              <a:rPr lang="zh-CN" altLang="zh-CN" sz="2800" b="1" dirty="0">
                <a:latin typeface="+mn-ea"/>
                <a:cs typeface="+mn-ea"/>
              </a:rPr>
              <a:t>去找匹配的左括号，匹配删去，类似消消乐。</a:t>
            </a:r>
          </a:p>
        </p:txBody>
      </p:sp>
      <p:sp>
        <p:nvSpPr>
          <p:cNvPr id="4" name="文本框 3"/>
          <p:cNvSpPr txBox="1"/>
          <p:nvPr/>
        </p:nvSpPr>
        <p:spPr>
          <a:xfrm>
            <a:off x="988695" y="2091055"/>
            <a:ext cx="3826510" cy="2676525"/>
          </a:xfrm>
          <a:prstGeom prst="rect">
            <a:avLst/>
          </a:prstGeom>
          <a:noFill/>
        </p:spPr>
        <p:txBody>
          <a:bodyPr wrap="square" rtlCol="0" anchor="t">
            <a:spAutoFit/>
          </a:bodyPr>
          <a:lstStyle/>
          <a:p>
            <a:r>
              <a:rPr lang="en-US" sz="2800" b="1" dirty="0">
                <a:latin typeface="Arial" panose="020B0604020202020204" pitchFamily="34" charset="0"/>
                <a:cs typeface="Arial" panose="020B0604020202020204" pitchFamily="34" charset="0"/>
              </a:rPr>
              <a:t>STEP  1:[</a:t>
            </a:r>
          </a:p>
          <a:p>
            <a:r>
              <a:rPr lang="en-US" sz="2800" b="1" dirty="0">
                <a:latin typeface="Arial" panose="020B0604020202020204" pitchFamily="34" charset="0"/>
                <a:cs typeface="Arial" panose="020B0604020202020204" pitchFamily="34" charset="0"/>
                <a:sym typeface="+mn-ea"/>
              </a:rPr>
              <a:t>STEP  2:[(</a:t>
            </a:r>
          </a:p>
          <a:p>
            <a:r>
              <a:rPr lang="en-US" sz="2800" b="1" dirty="0">
                <a:latin typeface="Arial" panose="020B0604020202020204" pitchFamily="34" charset="0"/>
                <a:cs typeface="Arial" panose="020B0604020202020204" pitchFamily="34" charset="0"/>
                <a:sym typeface="+mn-ea"/>
              </a:rPr>
              <a:t>STEP  3:[([</a:t>
            </a:r>
          </a:p>
          <a:p>
            <a:r>
              <a:rPr lang="en-US" sz="2800" b="1" dirty="0">
                <a:latin typeface="Arial" panose="020B0604020202020204" pitchFamily="34" charset="0"/>
                <a:cs typeface="Arial" panose="020B0604020202020204" pitchFamily="34" charset="0"/>
                <a:sym typeface="+mn-ea"/>
              </a:rPr>
              <a:t>STEP  4:[([]  </a:t>
            </a:r>
            <a:r>
              <a:rPr lang="zh-CN" altLang="en-US" sz="2800" b="1" dirty="0">
                <a:latin typeface="Arial" panose="020B0604020202020204" pitchFamily="34" charset="0"/>
                <a:cs typeface="Arial" panose="020B0604020202020204" pitchFamily="34" charset="0"/>
                <a:sym typeface="+mn-ea"/>
              </a:rPr>
              <a:t>消去</a:t>
            </a:r>
            <a:r>
              <a:rPr lang="en-US" sz="2800" b="1" dirty="0">
                <a:latin typeface="Arial" panose="020B0604020202020204" pitchFamily="34" charset="0"/>
                <a:cs typeface="Arial" panose="020B0604020202020204" pitchFamily="34" charset="0"/>
                <a:sym typeface="+mn-ea"/>
              </a:rPr>
              <a:t>[]</a:t>
            </a:r>
          </a:p>
          <a:p>
            <a:r>
              <a:rPr lang="en-US" sz="2800" b="1" dirty="0">
                <a:latin typeface="Arial" panose="020B0604020202020204" pitchFamily="34" charset="0"/>
                <a:cs typeface="Arial" panose="020B0604020202020204" pitchFamily="34" charset="0"/>
                <a:sym typeface="+mn-ea"/>
              </a:rPr>
              <a:t>STEP  5:[(</a:t>
            </a:r>
          </a:p>
          <a:p>
            <a:r>
              <a:rPr lang="en-US" sz="2800" b="1" dirty="0">
                <a:latin typeface="Arial" panose="020B0604020202020204" pitchFamily="34" charset="0"/>
                <a:cs typeface="Arial" panose="020B0604020202020204" pitchFamily="34" charset="0"/>
                <a:sym typeface="+mn-ea"/>
              </a:rPr>
              <a:t>STEP  6:[(</a:t>
            </a:r>
            <a:r>
              <a:rPr lang="en-US" altLang="zh-CN" sz="2800" b="1" dirty="0">
                <a:latin typeface="Arial" panose="020B0604020202020204" pitchFamily="34" charset="0"/>
                <a:cs typeface="Arial" panose="020B0604020202020204" pitchFamily="34" charset="0"/>
                <a:sym typeface="+mn-ea"/>
              </a:rPr>
              <a:t>)    </a:t>
            </a:r>
            <a:r>
              <a:rPr lang="zh-CN" altLang="zh-CN" sz="2800" b="1" dirty="0">
                <a:latin typeface="Arial" panose="020B0604020202020204" pitchFamily="34" charset="0"/>
                <a:cs typeface="Arial" panose="020B0604020202020204" pitchFamily="34" charset="0"/>
                <a:sym typeface="+mn-ea"/>
              </a:rPr>
              <a:t>消去</a:t>
            </a:r>
            <a:r>
              <a:rPr lang="en-US" altLang="zh-CN" sz="2800" b="1" dirty="0">
                <a:latin typeface="Arial" panose="020B0604020202020204" pitchFamily="34" charset="0"/>
                <a:cs typeface="Arial" panose="020B0604020202020204" pitchFamily="34" charset="0"/>
                <a:sym typeface="+mn-ea"/>
              </a:rPr>
              <a:t>()</a:t>
            </a:r>
          </a:p>
        </p:txBody>
      </p:sp>
      <p:sp>
        <p:nvSpPr>
          <p:cNvPr id="5" name="文本框 4"/>
          <p:cNvSpPr txBox="1"/>
          <p:nvPr/>
        </p:nvSpPr>
        <p:spPr>
          <a:xfrm>
            <a:off x="5712460" y="2091055"/>
            <a:ext cx="5521325" cy="2676525"/>
          </a:xfrm>
          <a:prstGeom prst="rect">
            <a:avLst/>
          </a:prstGeom>
          <a:noFill/>
        </p:spPr>
        <p:txBody>
          <a:bodyPr wrap="square" rtlCol="0" anchor="t">
            <a:spAutoFit/>
          </a:bodyPr>
          <a:lstStyle/>
          <a:p>
            <a:r>
              <a:rPr lang="en-US" sz="2800" b="1" dirty="0">
                <a:latin typeface="Arial" panose="020B0604020202020204" pitchFamily="34" charset="0"/>
                <a:cs typeface="Arial" panose="020B0604020202020204" pitchFamily="34" charset="0"/>
              </a:rPr>
              <a:t>STEP  7:[{</a:t>
            </a:r>
          </a:p>
          <a:p>
            <a:r>
              <a:rPr lang="en-US" sz="2800" b="1" dirty="0">
                <a:latin typeface="Arial" panose="020B0604020202020204" pitchFamily="34" charset="0"/>
                <a:cs typeface="Arial" panose="020B0604020202020204" pitchFamily="34" charset="0"/>
                <a:sym typeface="+mn-ea"/>
              </a:rPr>
              <a:t>STEP  8:[{} </a:t>
            </a:r>
            <a:r>
              <a:rPr lang="zh-CN" sz="2800" b="1" dirty="0">
                <a:latin typeface="Arial" panose="020B0604020202020204" pitchFamily="34" charset="0"/>
                <a:cs typeface="Arial" panose="020B0604020202020204" pitchFamily="34" charset="0"/>
                <a:sym typeface="+mn-ea"/>
              </a:rPr>
              <a:t>消去</a:t>
            </a:r>
            <a:r>
              <a:rPr lang="en-US" altLang="zh-CN" sz="2800" b="1" dirty="0">
                <a:latin typeface="Arial" panose="020B0604020202020204" pitchFamily="34" charset="0"/>
                <a:cs typeface="Arial" panose="020B0604020202020204" pitchFamily="34" charset="0"/>
                <a:sym typeface="+mn-ea"/>
              </a:rPr>
              <a:t>{}</a:t>
            </a:r>
            <a:endParaRPr lang="en-US" sz="2800" b="1" dirty="0">
              <a:latin typeface="Arial" panose="020B0604020202020204" pitchFamily="34" charset="0"/>
              <a:cs typeface="Arial" panose="020B0604020202020204" pitchFamily="34" charset="0"/>
              <a:sym typeface="+mn-ea"/>
            </a:endParaRPr>
          </a:p>
          <a:p>
            <a:r>
              <a:rPr lang="en-US" sz="2800" b="1" dirty="0">
                <a:latin typeface="Arial" panose="020B0604020202020204" pitchFamily="34" charset="0"/>
                <a:cs typeface="Arial" panose="020B0604020202020204" pitchFamily="34" charset="0"/>
                <a:sym typeface="+mn-ea"/>
              </a:rPr>
              <a:t>STEP  9:[</a:t>
            </a:r>
          </a:p>
          <a:p>
            <a:r>
              <a:rPr lang="en-US" sz="2800" b="1" dirty="0">
                <a:latin typeface="Arial" panose="020B0604020202020204" pitchFamily="34" charset="0"/>
                <a:cs typeface="Arial" panose="020B0604020202020204" pitchFamily="34" charset="0"/>
                <a:sym typeface="+mn-ea"/>
              </a:rPr>
              <a:t>STEP  10:[]  </a:t>
            </a:r>
            <a:r>
              <a:rPr lang="zh-CN" altLang="en-US" sz="2800" b="1" dirty="0">
                <a:latin typeface="Arial" panose="020B0604020202020204" pitchFamily="34" charset="0"/>
                <a:cs typeface="Arial" panose="020B0604020202020204" pitchFamily="34" charset="0"/>
                <a:sym typeface="+mn-ea"/>
              </a:rPr>
              <a:t>消去</a:t>
            </a:r>
            <a:r>
              <a:rPr lang="en-US" sz="2800" b="1" dirty="0">
                <a:latin typeface="Arial" panose="020B0604020202020204" pitchFamily="34" charset="0"/>
                <a:cs typeface="Arial" panose="020B0604020202020204" pitchFamily="34" charset="0"/>
                <a:sym typeface="+mn-ea"/>
              </a:rPr>
              <a:t>[]</a:t>
            </a:r>
          </a:p>
          <a:p>
            <a:r>
              <a:rPr lang="en-US" sz="2800" b="1" dirty="0">
                <a:latin typeface="Arial" panose="020B0604020202020204" pitchFamily="34" charset="0"/>
                <a:cs typeface="Arial" panose="020B0604020202020204" pitchFamily="34" charset="0"/>
                <a:sym typeface="+mn-ea"/>
              </a:rPr>
              <a:t>STEP  11:</a:t>
            </a:r>
            <a:r>
              <a:rPr lang="zh-CN" sz="2800" b="1" dirty="0">
                <a:latin typeface="Arial" panose="020B0604020202020204" pitchFamily="34" charset="0"/>
                <a:cs typeface="Arial" panose="020B0604020202020204" pitchFamily="34" charset="0"/>
                <a:sym typeface="+mn-ea"/>
              </a:rPr>
              <a:t>读入完毕，已全部消去</a:t>
            </a:r>
            <a:endParaRPr lang="en-US" sz="2800" b="1" dirty="0">
              <a:latin typeface="Arial" panose="020B0604020202020204" pitchFamily="34" charset="0"/>
              <a:cs typeface="Arial" panose="020B0604020202020204" pitchFamily="34" charset="0"/>
              <a:sym typeface="+mn-ea"/>
            </a:endParaRPr>
          </a:p>
          <a:p>
            <a:endParaRPr lang="en-US" altLang="zh-CN" sz="2800" b="1" dirty="0">
              <a:latin typeface="Arial" panose="020B0604020202020204" pitchFamily="34" charset="0"/>
              <a:cs typeface="Arial" panose="020B0604020202020204" pitchFamily="34" charset="0"/>
              <a:sym typeface="+mn-ea"/>
            </a:endParaRPr>
          </a:p>
        </p:txBody>
      </p:sp>
      <p:sp>
        <p:nvSpPr>
          <p:cNvPr id="7" name="文本框 6"/>
          <p:cNvSpPr txBox="1"/>
          <p:nvPr/>
        </p:nvSpPr>
        <p:spPr>
          <a:xfrm>
            <a:off x="1119505" y="5067935"/>
            <a:ext cx="9617075" cy="953135"/>
          </a:xfrm>
          <a:prstGeom prst="rect">
            <a:avLst/>
          </a:prstGeom>
          <a:noFill/>
        </p:spPr>
        <p:txBody>
          <a:bodyPr wrap="square" rtlCol="0" anchor="t">
            <a:spAutoFit/>
          </a:bodyPr>
          <a:lstStyle/>
          <a:p>
            <a:r>
              <a:rPr lang="zh-CN" altLang="zh-CN" sz="2800" b="1" dirty="0">
                <a:latin typeface="+mn-ea"/>
                <a:cs typeface="+mn-ea"/>
              </a:rPr>
              <a:t>如果处理字符串的所有字符，发现还有剩下括号，那么就说明有些括号没有匹配到，是非法序列。</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310515"/>
            <a:ext cx="4218940" cy="6580505"/>
          </a:xfrm>
        </p:spPr>
        <p:txBody>
          <a:bodyPr/>
          <a:lstStyle/>
          <a:p>
            <a:r>
              <a:rPr lang="zh-CN" altLang="en-US" sz="2400" b="1">
                <a:latin typeface="Arial" panose="020B0604020202020204" pitchFamily="34" charset="0"/>
                <a:cs typeface="Arial" panose="020B0604020202020204" pitchFamily="34" charset="0"/>
              </a:rPr>
              <a:t>#include &lt;bits/stdc++.h&gt;</a:t>
            </a:r>
          </a:p>
          <a:p>
            <a:r>
              <a:rPr lang="zh-CN" altLang="en-US" sz="2400" b="1">
                <a:latin typeface="Arial" panose="020B0604020202020204" pitchFamily="34" charset="0"/>
                <a:cs typeface="Arial" panose="020B0604020202020204" pitchFamily="34" charset="0"/>
              </a:rPr>
              <a:t>using namespace std;</a:t>
            </a:r>
          </a:p>
          <a:p>
            <a:r>
              <a:rPr lang="zh-CN" altLang="en-US" sz="2400" b="1">
                <a:latin typeface="Arial" panose="020B0604020202020204" pitchFamily="34" charset="0"/>
                <a:cs typeface="Arial" panose="020B0604020202020204" pitchFamily="34" charset="0"/>
              </a:rPr>
              <a:t>stack&lt;char&gt; s;</a:t>
            </a:r>
          </a:p>
          <a:p>
            <a:r>
              <a:rPr lang="zh-CN" altLang="en-US" sz="2400" b="1">
                <a:latin typeface="Arial" panose="020B0604020202020204" pitchFamily="34" charset="0"/>
                <a:cs typeface="Arial" panose="020B0604020202020204" pitchFamily="34" charset="0"/>
              </a:rPr>
              <a:t>int num;</a:t>
            </a:r>
          </a:p>
          <a:p>
            <a:r>
              <a:rPr lang="zh-CN" altLang="en-US" sz="2400" b="1">
                <a:latin typeface="Arial" panose="020B0604020202020204" pitchFamily="34" charset="0"/>
                <a:cs typeface="Arial" panose="020B0604020202020204" pitchFamily="34" charset="0"/>
              </a:rPr>
              <a:t>char trans(char a) {</a:t>
            </a:r>
          </a:p>
          <a:p>
            <a:r>
              <a:rPr lang="zh-CN" altLang="en-US" sz="2400" b="1">
                <a:latin typeface="Arial" panose="020B0604020202020204" pitchFamily="34" charset="0"/>
                <a:cs typeface="Arial" panose="020B0604020202020204" pitchFamily="34" charset="0"/>
              </a:rPr>
              <a:t>    if (a == ')') return '(';</a:t>
            </a:r>
          </a:p>
          <a:p>
            <a:r>
              <a:rPr lang="zh-CN" altLang="en-US" sz="2400" b="1">
                <a:latin typeface="Arial" panose="020B0604020202020204" pitchFamily="34" charset="0"/>
                <a:cs typeface="Arial" panose="020B0604020202020204" pitchFamily="34" charset="0"/>
              </a:rPr>
              <a:t>    if (a == ']') return '[';</a:t>
            </a:r>
          </a:p>
          <a:p>
            <a:r>
              <a:rPr lang="zh-CN" altLang="en-US" sz="2400" b="1">
                <a:latin typeface="Arial" panose="020B0604020202020204" pitchFamily="34" charset="0"/>
                <a:cs typeface="Arial" panose="020B0604020202020204" pitchFamily="34" charset="0"/>
              </a:rPr>
              <a:t>    if (a == '}') return '{';</a:t>
            </a:r>
          </a:p>
          <a:p>
            <a:r>
              <a:rPr lang="zh-CN" altLang="en-US" sz="2400" b="1">
                <a:latin typeface="Arial" panose="020B0604020202020204" pitchFamily="34" charset="0"/>
                <a:cs typeface="Arial" panose="020B0604020202020204" pitchFamily="34" charset="0"/>
              </a:rPr>
              <a:t>    return '\0';</a:t>
            </a:r>
          </a:p>
          <a:p>
            <a:r>
              <a:rPr lang="zh-CN" altLang="en-US" sz="2400" b="1">
                <a:latin typeface="Arial" panose="020B0604020202020204" pitchFamily="34" charset="0"/>
                <a:cs typeface="Arial" panose="020B0604020202020204" pitchFamily="34" charset="0"/>
              </a:rPr>
              <a:t>}</a:t>
            </a:r>
          </a:p>
          <a:p>
            <a:endParaRPr lang="zh-CN" altLang="en-US" sz="2400" b="1">
              <a:latin typeface="Arial" panose="020B0604020202020204" pitchFamily="34" charset="0"/>
              <a:cs typeface="Arial" panose="020B0604020202020204" pitchFamily="34" charset="0"/>
            </a:endParaRPr>
          </a:p>
        </p:txBody>
      </p:sp>
      <p:sp>
        <p:nvSpPr>
          <p:cNvPr id="5" name="文本框 4"/>
          <p:cNvSpPr txBox="1"/>
          <p:nvPr/>
        </p:nvSpPr>
        <p:spPr>
          <a:xfrm>
            <a:off x="4218940" y="118745"/>
            <a:ext cx="5325745" cy="6739255"/>
          </a:xfrm>
          <a:prstGeom prst="rect">
            <a:avLst/>
          </a:prstGeom>
          <a:noFill/>
        </p:spPr>
        <p:txBody>
          <a:bodyPr wrap="square" rtlCol="0" anchor="t">
            <a:spAutoFit/>
          </a:bodyPr>
          <a:lstStyle/>
          <a:p>
            <a:r>
              <a:rPr lang="zh-CN" altLang="en-US" sz="2400" b="1" dirty="0">
                <a:latin typeface="Arial" panose="020B0604020202020204" pitchFamily="34" charset="0"/>
                <a:cs typeface="Arial" panose="020B0604020202020204" pitchFamily="34" charset="0"/>
              </a:rPr>
              <a:t>int main() {</a:t>
            </a:r>
          </a:p>
          <a:p>
            <a:r>
              <a:rPr lang="zh-CN" altLang="en-US" sz="2400" b="1" dirty="0">
                <a:latin typeface="Arial" panose="020B0604020202020204" pitchFamily="34" charset="0"/>
                <a:cs typeface="Arial" panose="020B0604020202020204" pitchFamily="34" charset="0"/>
              </a:rPr>
              <a:t>    cin &gt;&gt; num;</a:t>
            </a:r>
          </a:p>
          <a:p>
            <a:r>
              <a:rPr lang="zh-CN" altLang="en-US" sz="2400" b="1" dirty="0">
                <a:latin typeface="Arial" panose="020B0604020202020204" pitchFamily="34" charset="0"/>
                <a:cs typeface="Arial" panose="020B0604020202020204" pitchFamily="34" charset="0"/>
              </a:rPr>
              <a:t>    string p;</a:t>
            </a:r>
          </a:p>
          <a:p>
            <a:r>
              <a:rPr lang="zh-CN" altLang="en-US" sz="2400" b="1" dirty="0">
                <a:latin typeface="Arial" panose="020B0604020202020204" pitchFamily="34" charset="0"/>
                <a:cs typeface="Arial" panose="020B0604020202020204" pitchFamily="34" charset="0"/>
              </a:rPr>
              <a:t>    //getline(cin, p);//读取末尾的指针</a:t>
            </a:r>
          </a:p>
          <a:p>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
            </a:r>
            <a:r>
              <a:rPr lang="zh-CN" altLang="en-US" sz="2400" b="1" dirty="0">
                <a:latin typeface="Arial" panose="020B0604020202020204" pitchFamily="34" charset="0"/>
                <a:cs typeface="Arial" panose="020B0604020202020204" pitchFamily="34" charset="0"/>
              </a:rPr>
              <a:t>getchar();</a:t>
            </a:r>
          </a:p>
          <a:p>
            <a:r>
              <a:rPr lang="zh-CN" altLang="en-US" sz="2400" b="1" dirty="0">
                <a:latin typeface="Arial" panose="020B0604020202020204" pitchFamily="34" charset="0"/>
                <a:cs typeface="Arial" panose="020B0604020202020204" pitchFamily="34" charset="0"/>
              </a:rPr>
              <a:t>    while (num--) {</a:t>
            </a:r>
          </a:p>
          <a:p>
            <a:r>
              <a:rPr lang="zh-CN" altLang="en-US" sz="2400" b="1" dirty="0">
                <a:latin typeface="Arial" panose="020B0604020202020204" pitchFamily="34" charset="0"/>
                <a:cs typeface="Arial" panose="020B0604020202020204" pitchFamily="34" charset="0"/>
              </a:rPr>
              <a:t>        while (!s.empty())s.pop();</a:t>
            </a:r>
          </a:p>
          <a:p>
            <a:r>
              <a:rPr lang="zh-CN" altLang="en-US" sz="2400" b="1" dirty="0">
                <a:latin typeface="Arial" panose="020B0604020202020204" pitchFamily="34" charset="0"/>
                <a:cs typeface="Arial" panose="020B0604020202020204" pitchFamily="34" charset="0"/>
              </a:rPr>
              <a:t>        getline(cin, p);</a:t>
            </a:r>
          </a:p>
          <a:p>
            <a:r>
              <a:rPr lang="zh-CN" altLang="en-US" sz="2400" b="1" dirty="0">
                <a:latin typeface="Arial" panose="020B0604020202020204" pitchFamily="34" charset="0"/>
                <a:cs typeface="Arial" panose="020B0604020202020204" pitchFamily="34" charset="0"/>
              </a:rPr>
              <a:t>        for (int i = 0; i &lt; p.size(); i++) {</a:t>
            </a:r>
          </a:p>
          <a:p>
            <a:r>
              <a:rPr lang="zh-CN" altLang="en-US" sz="2400" b="1" dirty="0">
                <a:latin typeface="Arial" panose="020B0604020202020204" pitchFamily="34" charset="0"/>
                <a:cs typeface="Arial" panose="020B0604020202020204" pitchFamily="34" charset="0"/>
              </a:rPr>
              <a:t>            if (s.empty()) {</a:t>
            </a:r>
          </a:p>
          <a:p>
            <a:r>
              <a:rPr lang="zh-CN" altLang="en-US" sz="2400" b="1" dirty="0">
                <a:latin typeface="Arial" panose="020B0604020202020204" pitchFamily="34" charset="0"/>
                <a:cs typeface="Arial" panose="020B0604020202020204" pitchFamily="34" charset="0"/>
              </a:rPr>
              <a:t>                s.push(p[i]);</a:t>
            </a:r>
          </a:p>
          <a:p>
            <a:r>
              <a:rPr lang="zh-CN" altLang="en-US" sz="2400" b="1" dirty="0">
                <a:latin typeface="Arial" panose="020B0604020202020204" pitchFamily="34" charset="0"/>
                <a:cs typeface="Arial" panose="020B0604020202020204" pitchFamily="34" charset="0"/>
              </a:rPr>
              <a:t>                continue;</a:t>
            </a:r>
          </a:p>
          <a:p>
            <a:r>
              <a:rPr lang="zh-CN" altLang="en-US" sz="2400" b="1" dirty="0">
                <a:latin typeface="Arial" panose="020B0604020202020204" pitchFamily="34" charset="0"/>
                <a:cs typeface="Arial" panose="020B0604020202020204" pitchFamily="34" charset="0"/>
              </a:rPr>
              <a:t>            }</a:t>
            </a:r>
          </a:p>
          <a:p>
            <a:r>
              <a:rPr lang="zh-CN" altLang="en-US" sz="2400" b="1" dirty="0">
                <a:latin typeface="Arial" panose="020B0604020202020204" pitchFamily="34" charset="0"/>
                <a:cs typeface="Arial" panose="020B0604020202020204" pitchFamily="34" charset="0"/>
              </a:rPr>
              <a:t>            if (trans(p[i]) == s.top())s.pop();</a:t>
            </a:r>
          </a:p>
          <a:p>
            <a:r>
              <a:rPr lang="zh-CN" altLang="en-US" sz="2400" b="1" dirty="0">
                <a:latin typeface="Arial" panose="020B0604020202020204" pitchFamily="34" charset="0"/>
                <a:cs typeface="Arial" panose="020B0604020202020204" pitchFamily="34" charset="0"/>
              </a:rPr>
              <a:t>            else s.push(p[i]);</a:t>
            </a:r>
          </a:p>
          <a:p>
            <a:r>
              <a:rPr lang="zh-CN" altLang="en-US" sz="2400" b="1" dirty="0">
                <a:latin typeface="Arial" panose="020B0604020202020204" pitchFamily="34" charset="0"/>
                <a:cs typeface="Arial" panose="020B0604020202020204" pitchFamily="34" charset="0"/>
              </a:rPr>
              <a:t>        }</a:t>
            </a:r>
          </a:p>
          <a:p>
            <a:r>
              <a:rPr lang="zh-CN" altLang="en-US" sz="2400" b="1" dirty="0">
                <a:latin typeface="Arial" panose="020B0604020202020204" pitchFamily="34" charset="0"/>
                <a:cs typeface="Arial" panose="020B060402020202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07895" y="1751330"/>
            <a:ext cx="6096000" cy="1938020"/>
          </a:xfrm>
          <a:prstGeom prst="rect">
            <a:avLst/>
          </a:prstGeom>
          <a:noFill/>
        </p:spPr>
        <p:txBody>
          <a:bodyPr wrap="square" rtlCol="0" anchor="t">
            <a:spAutoFit/>
          </a:bodyPr>
          <a:lstStyle/>
          <a:p>
            <a:r>
              <a:rPr lang="zh-CN" altLang="en-US" b="1">
                <a:latin typeface="Arial" panose="020B0604020202020204" pitchFamily="34" charset="0"/>
                <a:cs typeface="Arial" panose="020B0604020202020204" pitchFamily="34" charset="0"/>
                <a:sym typeface="+mn-ea"/>
              </a:rPr>
              <a:t>    </a:t>
            </a:r>
            <a:r>
              <a:rPr lang="zh-CN" altLang="en-US" sz="2400" b="1">
                <a:latin typeface="Arial" panose="020B0604020202020204" pitchFamily="34" charset="0"/>
                <a:cs typeface="Arial" panose="020B0604020202020204" pitchFamily="34" charset="0"/>
                <a:sym typeface="+mn-ea"/>
              </a:rPr>
              <a:t> if (s.empty())printf("Yes\n");</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        else printf("No\n");</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    }</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    return 0;</a:t>
            </a:r>
            <a:endParaRPr lang="zh-CN" altLang="en-US" sz="2400" b="1">
              <a:latin typeface="Arial" panose="020B0604020202020204" pitchFamily="34" charset="0"/>
              <a:cs typeface="Arial" panose="020B0604020202020204" pitchFamily="34" charset="0"/>
            </a:endParaRPr>
          </a:p>
          <a:p>
            <a:r>
              <a:rPr lang="zh-CN" altLang="en-US" sz="2400" b="1">
                <a:latin typeface="Arial" panose="020B0604020202020204" pitchFamily="34" charset="0"/>
                <a:cs typeface="Arial" panose="020B0604020202020204" pitchFamily="34" charset="0"/>
                <a:sym typeface="+mn-ea"/>
              </a:rPr>
              <a:t>}</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00735" y="215900"/>
            <a:ext cx="10971530" cy="952500"/>
          </a:xfrm>
        </p:spPr>
        <p:txBody>
          <a:bodyPr>
            <a:normAutofit/>
          </a:bodyPr>
          <a:lstStyle/>
          <a:p>
            <a:r>
              <a:rPr lang="zh-CN" altLang="en-US" sz="3200" b="1" dirty="0">
                <a:latin typeface="+mj-ea"/>
                <a:cs typeface="+mj-ea"/>
                <a:sym typeface="+mn-ea"/>
              </a:rPr>
              <a:t>例</a:t>
            </a:r>
            <a:r>
              <a:rPr lang="en-US" altLang="zh-CN" sz="3200" b="1" dirty="0">
                <a:latin typeface="+mj-ea"/>
                <a:cs typeface="+mj-ea"/>
                <a:sym typeface="+mn-ea"/>
              </a:rPr>
              <a:t>4</a:t>
            </a:r>
            <a:r>
              <a:rPr lang="zh-CN" altLang="en-US" sz="3200" b="1" dirty="0">
                <a:latin typeface="+mj-ea"/>
                <a:cs typeface="+mj-ea"/>
                <a:sym typeface="+mn-ea"/>
              </a:rPr>
              <a:t>：</a:t>
            </a:r>
            <a:r>
              <a:rPr lang="en-US" altLang="zh-CN" sz="3200" b="1" dirty="0">
                <a:latin typeface="+mj-ea"/>
                <a:cs typeface="+mj-ea"/>
                <a:sym typeface="+mn-ea"/>
              </a:rPr>
              <a:t>P1739 </a:t>
            </a:r>
            <a:r>
              <a:rPr lang="zh-CN" altLang="en-US" sz="3200" b="1" dirty="0">
                <a:latin typeface="+mj-ea"/>
                <a:cs typeface="+mj-ea"/>
                <a:sym typeface="+mn-ea"/>
              </a:rPr>
              <a:t>表达式括号匹配</a:t>
            </a:r>
            <a:br>
              <a:rPr lang="zh-CN" altLang="en-US" sz="3200" b="1" dirty="0">
                <a:latin typeface="+mj-ea"/>
                <a:cs typeface="+mj-ea"/>
                <a:sym typeface="+mn-ea"/>
              </a:rPr>
            </a:br>
            <a:r>
              <a:rPr lang="en-US" altLang="zh-CN" sz="2000" b="1" dirty="0">
                <a:latin typeface="Arial" panose="020B0604020202020204" pitchFamily="34" charset="0"/>
                <a:cs typeface="Arial" panose="020B0604020202020204" pitchFamily="34" charset="0"/>
                <a:sym typeface="+mn-ea"/>
              </a:rPr>
              <a:t>https://www.luogu.com.cn/problem/P1739</a:t>
            </a:r>
          </a:p>
        </p:txBody>
      </p:sp>
      <p:sp>
        <p:nvSpPr>
          <p:cNvPr id="2" name="矩形 1"/>
          <p:cNvSpPr/>
          <p:nvPr/>
        </p:nvSpPr>
        <p:spPr>
          <a:xfrm>
            <a:off x="799102" y="1028204"/>
            <a:ext cx="10593977" cy="5262245"/>
          </a:xfrm>
          <a:prstGeom prst="rect">
            <a:avLst/>
          </a:prstGeom>
        </p:spPr>
        <p:txBody>
          <a:bodyPr wrap="square">
            <a:spAutoFit/>
          </a:bodyPr>
          <a:lstStyle/>
          <a:p>
            <a:r>
              <a:rPr lang="zh-CN" altLang="en-US" sz="2400" b="1" dirty="0">
                <a:latin typeface="+mn-ea"/>
                <a:cs typeface="+mn-ea"/>
              </a:rPr>
              <a:t>题目描述 </a:t>
            </a:r>
            <a:r>
              <a:rPr lang="en-US" altLang="zh-CN" sz="2400" b="1" dirty="0">
                <a:latin typeface="+mn-ea"/>
                <a:cs typeface="+mn-ea"/>
              </a:rPr>
              <a:t>Description</a:t>
            </a:r>
          </a:p>
          <a:p>
            <a:r>
              <a:rPr lang="zh-CN" altLang="en-US" sz="2400" b="1" dirty="0">
                <a:latin typeface="+mn-ea"/>
                <a:cs typeface="+mn-ea"/>
              </a:rPr>
              <a:t>假设一个表达式有英文字母（小写）、运算符（</a:t>
            </a:r>
            <a:r>
              <a:rPr lang="en-US" altLang="zh-CN" sz="2400" b="1" dirty="0">
                <a:latin typeface="+mn-ea"/>
                <a:cs typeface="+mn-ea"/>
              </a:rPr>
              <a:t>+</a:t>
            </a:r>
            <a:r>
              <a:rPr lang="zh-CN" altLang="en-US" sz="2400" b="1" dirty="0">
                <a:latin typeface="+mn-ea"/>
                <a:cs typeface="+mn-ea"/>
              </a:rPr>
              <a:t>，</a:t>
            </a:r>
            <a:r>
              <a:rPr lang="en-US" altLang="zh-CN" sz="2400" b="1" dirty="0">
                <a:latin typeface="+mn-ea"/>
                <a:cs typeface="+mn-ea"/>
              </a:rPr>
              <a:t>-</a:t>
            </a:r>
            <a:r>
              <a:rPr lang="zh-CN" altLang="en-US" sz="2400" b="1" dirty="0">
                <a:latin typeface="+mn-ea"/>
                <a:cs typeface="+mn-ea"/>
              </a:rPr>
              <a:t>，*，</a:t>
            </a:r>
            <a:r>
              <a:rPr lang="en-US" altLang="zh-CN" sz="2400" b="1" dirty="0">
                <a:latin typeface="+mn-ea"/>
                <a:cs typeface="+mn-ea"/>
              </a:rPr>
              <a:t>/</a:t>
            </a:r>
            <a:r>
              <a:rPr lang="zh-CN" altLang="en-US" sz="2400" b="1" dirty="0">
                <a:latin typeface="+mn-ea"/>
                <a:cs typeface="+mn-ea"/>
              </a:rPr>
              <a:t>）和左右小（圆）括号构成，以</a:t>
            </a:r>
            <a:r>
              <a:rPr lang="en-US" altLang="zh-CN" sz="2400" b="1" dirty="0">
                <a:latin typeface="+mn-ea"/>
                <a:cs typeface="+mn-ea"/>
              </a:rPr>
              <a:t>"@"</a:t>
            </a:r>
            <a:r>
              <a:rPr lang="zh-CN" altLang="en-US" sz="2400" b="1" dirty="0">
                <a:latin typeface="+mn-ea"/>
                <a:cs typeface="+mn-ea"/>
              </a:rPr>
              <a:t>作为表达式的结束符。请编写一个程序检查表达式中的左右圆括号是否匹配，若匹配，则返回</a:t>
            </a:r>
            <a:r>
              <a:rPr lang="en-US" altLang="zh-CN" sz="2400" b="1" dirty="0">
                <a:latin typeface="+mn-ea"/>
                <a:cs typeface="+mn-ea"/>
              </a:rPr>
              <a:t>"YES"</a:t>
            </a:r>
            <a:r>
              <a:rPr lang="zh-CN" altLang="en-US" sz="2400" b="1" dirty="0">
                <a:latin typeface="+mn-ea"/>
                <a:cs typeface="+mn-ea"/>
              </a:rPr>
              <a:t>；否则返回</a:t>
            </a:r>
            <a:r>
              <a:rPr lang="en-US" altLang="zh-CN" sz="2400" b="1" dirty="0">
                <a:latin typeface="+mn-ea"/>
                <a:cs typeface="+mn-ea"/>
              </a:rPr>
              <a:t>"NO"</a:t>
            </a:r>
            <a:r>
              <a:rPr lang="zh-CN" altLang="en-US" sz="2400" b="1" dirty="0">
                <a:latin typeface="+mn-ea"/>
                <a:cs typeface="+mn-ea"/>
              </a:rPr>
              <a:t>。表达式长度小于</a:t>
            </a:r>
            <a:r>
              <a:rPr lang="en-US" altLang="zh-CN" sz="2400" b="1" dirty="0">
                <a:latin typeface="+mn-ea"/>
                <a:cs typeface="+mn-ea"/>
              </a:rPr>
              <a:t>255</a:t>
            </a:r>
            <a:r>
              <a:rPr lang="zh-CN" altLang="en-US" sz="2400" b="1" dirty="0">
                <a:latin typeface="+mn-ea"/>
                <a:cs typeface="+mn-ea"/>
              </a:rPr>
              <a:t>，左圆括号少于</a:t>
            </a:r>
            <a:r>
              <a:rPr lang="en-US" altLang="zh-CN" sz="2400" b="1" dirty="0">
                <a:latin typeface="+mn-ea"/>
                <a:cs typeface="+mn-ea"/>
              </a:rPr>
              <a:t>20</a:t>
            </a:r>
            <a:r>
              <a:rPr lang="zh-CN" altLang="en-US" sz="2400" b="1" dirty="0">
                <a:latin typeface="+mn-ea"/>
                <a:cs typeface="+mn-ea"/>
              </a:rPr>
              <a:t>个。</a:t>
            </a:r>
          </a:p>
          <a:p>
            <a:r>
              <a:rPr lang="zh-CN" altLang="en-US" sz="2400" b="1" dirty="0">
                <a:latin typeface="+mn-ea"/>
                <a:cs typeface="+mn-ea"/>
              </a:rPr>
              <a:t> 输入输出格式 </a:t>
            </a:r>
            <a:r>
              <a:rPr lang="en-US" altLang="zh-CN" sz="2400" b="1" dirty="0">
                <a:latin typeface="+mn-ea"/>
                <a:cs typeface="+mn-ea"/>
              </a:rPr>
              <a:t>Input/output</a:t>
            </a:r>
          </a:p>
          <a:p>
            <a:r>
              <a:rPr lang="zh-CN" altLang="en-US" sz="2400" b="1" dirty="0">
                <a:latin typeface="+mn-ea"/>
                <a:cs typeface="+mn-ea"/>
              </a:rPr>
              <a:t>输入格式：</a:t>
            </a:r>
          </a:p>
          <a:p>
            <a:r>
              <a:rPr lang="zh-CN" altLang="en-US" sz="2400" b="1" dirty="0">
                <a:latin typeface="+mn-ea"/>
                <a:cs typeface="+mn-ea"/>
              </a:rPr>
              <a:t>一行：表达式</a:t>
            </a:r>
          </a:p>
          <a:p>
            <a:r>
              <a:rPr lang="zh-CN" altLang="en-US" sz="2400" b="1" dirty="0">
                <a:latin typeface="+mn-ea"/>
                <a:cs typeface="+mn-ea"/>
              </a:rPr>
              <a:t>输出格式：</a:t>
            </a:r>
          </a:p>
          <a:p>
            <a:r>
              <a:rPr lang="zh-CN" altLang="en-US" sz="2400" b="1" dirty="0">
                <a:latin typeface="+mn-ea"/>
                <a:cs typeface="+mn-ea"/>
              </a:rPr>
              <a:t>一行：</a:t>
            </a:r>
            <a:r>
              <a:rPr lang="en-US" altLang="zh-CN" sz="2400" b="1" dirty="0">
                <a:latin typeface="+mn-ea"/>
                <a:cs typeface="+mn-ea"/>
              </a:rPr>
              <a:t>"YES" </a:t>
            </a:r>
            <a:r>
              <a:rPr lang="zh-CN" altLang="en-US" sz="2400" b="1" dirty="0">
                <a:latin typeface="+mn-ea"/>
                <a:cs typeface="+mn-ea"/>
              </a:rPr>
              <a:t>或 </a:t>
            </a:r>
            <a:r>
              <a:rPr lang="en-US" altLang="zh-CN" sz="2400" b="1" dirty="0">
                <a:latin typeface="+mn-ea"/>
                <a:cs typeface="+mn-ea"/>
              </a:rPr>
              <a:t>"NO"</a:t>
            </a:r>
          </a:p>
          <a:p>
            <a:r>
              <a:rPr lang="zh-CN" altLang="en-US" sz="2400" b="1" dirty="0">
                <a:latin typeface="+mn-ea"/>
                <a:cs typeface="+mn-ea"/>
              </a:rPr>
              <a:t>输入样例</a:t>
            </a:r>
            <a:r>
              <a:rPr lang="en-US" altLang="zh-CN" sz="2400" b="1" dirty="0">
                <a:latin typeface="+mn-ea"/>
                <a:cs typeface="+mn-ea"/>
              </a:rPr>
              <a:t>1</a:t>
            </a:r>
            <a:r>
              <a:rPr lang="zh-CN" altLang="en-US" sz="2400" b="1" dirty="0">
                <a:latin typeface="+mn-ea"/>
                <a:cs typeface="+mn-ea"/>
              </a:rPr>
              <a:t>：</a:t>
            </a:r>
            <a:r>
              <a:rPr lang="en-US" altLang="zh-CN" sz="2400" b="1" dirty="0">
                <a:latin typeface="+mn-ea"/>
                <a:cs typeface="+mn-ea"/>
              </a:rPr>
              <a:t>2*(</a:t>
            </a:r>
            <a:r>
              <a:rPr lang="en-US" altLang="zh-CN" sz="2400" b="1" dirty="0" err="1">
                <a:latin typeface="+mn-ea"/>
                <a:cs typeface="+mn-ea"/>
              </a:rPr>
              <a:t>x+y</a:t>
            </a:r>
            <a:r>
              <a:rPr lang="en-US" altLang="zh-CN" sz="2400" b="1" dirty="0">
                <a:latin typeface="+mn-ea"/>
                <a:cs typeface="+mn-ea"/>
              </a:rPr>
              <a:t>)/(1-x)@      </a:t>
            </a:r>
            <a:r>
              <a:rPr lang="zh-CN" altLang="en-US" sz="2400" b="1" dirty="0">
                <a:latin typeface="+mn-ea"/>
                <a:cs typeface="+mn-ea"/>
              </a:rPr>
              <a:t>输出样例</a:t>
            </a:r>
            <a:r>
              <a:rPr lang="en-US" altLang="zh-CN" sz="2400" b="1" dirty="0">
                <a:latin typeface="+mn-ea"/>
                <a:cs typeface="+mn-ea"/>
              </a:rPr>
              <a:t>1</a:t>
            </a:r>
            <a:r>
              <a:rPr lang="zh-CN" altLang="en-US" sz="2400" b="1" dirty="0">
                <a:latin typeface="+mn-ea"/>
                <a:cs typeface="+mn-ea"/>
              </a:rPr>
              <a:t>：</a:t>
            </a:r>
            <a:r>
              <a:rPr lang="en-US" altLang="zh-CN" sz="2400" b="1" dirty="0">
                <a:latin typeface="+mn-ea"/>
                <a:cs typeface="+mn-ea"/>
              </a:rPr>
              <a:t>YES</a:t>
            </a:r>
          </a:p>
          <a:p>
            <a:r>
              <a:rPr lang="zh-CN" altLang="en-US" sz="2400" b="1" dirty="0">
                <a:latin typeface="+mn-ea"/>
                <a:cs typeface="+mn-ea"/>
              </a:rPr>
              <a:t>输入样例</a:t>
            </a:r>
            <a:r>
              <a:rPr lang="en-US" altLang="zh-CN" sz="2400" b="1" dirty="0">
                <a:latin typeface="+mn-ea"/>
                <a:cs typeface="+mn-ea"/>
              </a:rPr>
              <a:t>2</a:t>
            </a:r>
            <a:r>
              <a:rPr lang="zh-CN" altLang="en-US" sz="2400" b="1" dirty="0">
                <a:latin typeface="+mn-ea"/>
                <a:cs typeface="+mn-ea"/>
              </a:rPr>
              <a:t>：</a:t>
            </a:r>
            <a:r>
              <a:rPr lang="en-US" altLang="zh-CN" sz="2400" b="1" dirty="0">
                <a:latin typeface="+mn-ea"/>
                <a:cs typeface="+mn-ea"/>
              </a:rPr>
              <a:t>(25+x)*(a*(</a:t>
            </a:r>
            <a:r>
              <a:rPr lang="en-US" altLang="zh-CN" sz="2400" b="1" dirty="0" err="1">
                <a:latin typeface="+mn-ea"/>
                <a:cs typeface="+mn-ea"/>
              </a:rPr>
              <a:t>a+b+b</a:t>
            </a:r>
            <a:r>
              <a:rPr lang="en-US" altLang="zh-CN" sz="2400" b="1" dirty="0">
                <a:latin typeface="+mn-ea"/>
                <a:cs typeface="+mn-ea"/>
              </a:rPr>
              <a:t>)@  </a:t>
            </a:r>
            <a:r>
              <a:rPr lang="zh-CN" altLang="en-US" sz="2400" b="1" dirty="0">
                <a:latin typeface="+mn-ea"/>
                <a:cs typeface="+mn-ea"/>
              </a:rPr>
              <a:t>输出样例</a:t>
            </a:r>
            <a:r>
              <a:rPr lang="en-US" altLang="zh-CN" sz="2400" b="1" dirty="0">
                <a:latin typeface="+mn-ea"/>
                <a:cs typeface="+mn-ea"/>
              </a:rPr>
              <a:t>2</a:t>
            </a:r>
            <a:r>
              <a:rPr lang="zh-CN" altLang="en-US" sz="2400" b="1" dirty="0">
                <a:latin typeface="+mn-ea"/>
                <a:cs typeface="+mn-ea"/>
              </a:rPr>
              <a:t>：</a:t>
            </a:r>
            <a:r>
              <a:rPr lang="en-US" altLang="zh-CN" sz="2400" b="1" dirty="0">
                <a:latin typeface="+mn-ea"/>
                <a:cs typeface="+mn-ea"/>
              </a:rPr>
              <a:t>NO</a:t>
            </a:r>
          </a:p>
          <a:p>
            <a:r>
              <a:rPr lang="en-US" altLang="zh-CN" sz="2400" b="1" dirty="0">
                <a:latin typeface="+mn-ea"/>
                <a:cs typeface="+mn-ea"/>
              </a:rPr>
              <a:t> </a:t>
            </a:r>
            <a:r>
              <a:rPr lang="zh-CN" altLang="en-US" sz="2400" b="1" dirty="0">
                <a:latin typeface="+mn-ea"/>
                <a:cs typeface="+mn-ea"/>
              </a:rPr>
              <a:t>说明 </a:t>
            </a:r>
            <a:r>
              <a:rPr lang="en-US" altLang="zh-CN" sz="2400" b="1" dirty="0">
                <a:latin typeface="+mn-ea"/>
                <a:cs typeface="+mn-ea"/>
              </a:rPr>
              <a:t>description</a:t>
            </a:r>
          </a:p>
          <a:p>
            <a:r>
              <a:rPr lang="zh-CN" altLang="en-US" sz="2400" b="1" dirty="0">
                <a:latin typeface="+mn-ea"/>
                <a:cs typeface="+mn-ea"/>
              </a:rPr>
              <a:t>表达式长度小于</a:t>
            </a:r>
            <a:r>
              <a:rPr lang="en-US" altLang="zh-CN" sz="2400" b="1" dirty="0">
                <a:latin typeface="+mn-ea"/>
                <a:cs typeface="+mn-ea"/>
              </a:rPr>
              <a:t>255</a:t>
            </a:r>
            <a:r>
              <a:rPr lang="zh-CN" altLang="en-US" sz="2400" b="1" dirty="0">
                <a:latin typeface="+mn-ea"/>
                <a:cs typeface="+mn-ea"/>
              </a:rPr>
              <a:t>，左圆括号少于</a:t>
            </a:r>
            <a:r>
              <a:rPr lang="en-US" altLang="zh-CN" sz="2400" b="1" dirty="0">
                <a:latin typeface="+mn-ea"/>
                <a:cs typeface="+mn-ea"/>
              </a:rPr>
              <a:t>20</a:t>
            </a:r>
            <a:r>
              <a:rPr lang="zh-CN" altLang="en-US" sz="2400" b="1" dirty="0">
                <a:latin typeface="+mn-ea"/>
                <a:cs typeface="+mn-ea"/>
              </a:rPr>
              <a:t>个。</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3323987"/>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读到左括号进栈，读到右括号，栈顶元素出栈。</a:t>
            </a:r>
            <a:endParaRPr lang="en-US" altLang="zh-CN" sz="2800" b="1" dirty="0"/>
          </a:p>
          <a:p>
            <a:pPr indent="457200">
              <a:lnSpc>
                <a:spcPct val="150000"/>
              </a:lnSpc>
            </a:pPr>
            <a:r>
              <a:rPr lang="zh-CN" altLang="en-US" sz="2800" b="1" dirty="0"/>
              <a:t>不能匹配的情况：</a:t>
            </a:r>
            <a:endParaRPr lang="en-US" altLang="zh-CN" sz="2800" b="1" dirty="0"/>
          </a:p>
          <a:p>
            <a:pPr marL="457200" indent="-457200">
              <a:lnSpc>
                <a:spcPct val="150000"/>
              </a:lnSpc>
              <a:buFont typeface="Wingdings" panose="05000000000000000000" pitchFamily="2" charset="2"/>
              <a:buChar char="Ø"/>
            </a:pPr>
            <a:r>
              <a:rPr lang="zh-CN" altLang="en-US" sz="2800" b="1" dirty="0"/>
              <a:t>匹配完所有的右括号之后，栈不空</a:t>
            </a:r>
            <a:r>
              <a:rPr lang="en-US" altLang="zh-CN" sz="2800" b="1" dirty="0"/>
              <a:t>(</a:t>
            </a:r>
            <a:r>
              <a:rPr lang="zh-CN" altLang="en-US" sz="2800" b="1" dirty="0"/>
              <a:t>存在多余的左括号</a:t>
            </a:r>
            <a:r>
              <a:rPr lang="en-US" altLang="zh-CN" sz="2800" b="1" dirty="0"/>
              <a:t>)</a:t>
            </a:r>
            <a:r>
              <a:rPr lang="zh-CN" altLang="en-US" sz="2800" b="1" dirty="0"/>
              <a:t>；</a:t>
            </a:r>
            <a:endParaRPr lang="en-US" altLang="zh-CN" sz="2800" b="1" dirty="0"/>
          </a:p>
          <a:p>
            <a:pPr marL="457200" indent="-457200">
              <a:lnSpc>
                <a:spcPct val="150000"/>
              </a:lnSpc>
              <a:buFont typeface="Wingdings" panose="05000000000000000000" pitchFamily="2" charset="2"/>
              <a:buChar char="Ø"/>
            </a:pPr>
            <a:r>
              <a:rPr lang="zh-CN" altLang="en-US" sz="2800" b="1" dirty="0"/>
              <a:t>读到右括号，需要栈顶元素出栈时，栈是空的</a:t>
            </a:r>
            <a:r>
              <a:rPr lang="en-US" altLang="zh-CN" sz="2800" b="1" dirty="0"/>
              <a:t>(</a:t>
            </a:r>
            <a:r>
              <a:rPr lang="zh-CN" altLang="en-US" sz="2800" b="1" dirty="0"/>
              <a:t>右括号数量超过左括号</a:t>
            </a:r>
            <a:r>
              <a:rPr lang="en-US" altLang="zh-CN" sz="2800" b="1" dirty="0"/>
              <a:t>)</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00735" y="215900"/>
            <a:ext cx="10971530" cy="952500"/>
          </a:xfrm>
        </p:spPr>
        <p:txBody>
          <a:bodyPr>
            <a:normAutofit/>
          </a:bodyPr>
          <a:lstStyle/>
          <a:p>
            <a:r>
              <a:rPr lang="zh-CN" altLang="en-US" sz="3200" b="1" dirty="0">
                <a:latin typeface="+mj-ea"/>
                <a:cs typeface="+mj-ea"/>
                <a:sym typeface="+mn-ea"/>
              </a:rPr>
              <a:t>例</a:t>
            </a:r>
            <a:r>
              <a:rPr lang="en-US" altLang="zh-CN" sz="3200" b="1" dirty="0">
                <a:latin typeface="+mj-ea"/>
                <a:cs typeface="+mj-ea"/>
                <a:sym typeface="+mn-ea"/>
              </a:rPr>
              <a:t>5</a:t>
            </a:r>
            <a:r>
              <a:rPr lang="zh-CN" altLang="en-US" sz="3200" b="1" dirty="0">
                <a:latin typeface="+mj-ea"/>
                <a:cs typeface="+mj-ea"/>
                <a:sym typeface="+mn-ea"/>
              </a:rPr>
              <a:t>：</a:t>
            </a:r>
            <a:r>
              <a:rPr lang="en-US" altLang="zh-CN" sz="3200" b="1" dirty="0">
                <a:latin typeface="+mj-ea"/>
                <a:cs typeface="+mj-ea"/>
                <a:sym typeface="+mn-ea"/>
              </a:rPr>
              <a:t>P1241 </a:t>
            </a:r>
            <a:r>
              <a:rPr lang="zh-CN" altLang="en-US" sz="3200" b="1" dirty="0">
                <a:latin typeface="+mj-ea"/>
                <a:cs typeface="+mj-ea"/>
                <a:sym typeface="+mn-ea"/>
              </a:rPr>
              <a:t>括号序列</a:t>
            </a:r>
            <a:br>
              <a:rPr lang="zh-CN" altLang="en-US" sz="3200" b="1" dirty="0">
                <a:latin typeface="+mj-ea"/>
                <a:cs typeface="+mj-ea"/>
                <a:sym typeface="+mn-ea"/>
              </a:rPr>
            </a:br>
            <a:r>
              <a:rPr lang="en-US" altLang="zh-CN" sz="2000" b="1" dirty="0">
                <a:latin typeface="Arial" panose="020B0604020202020204" pitchFamily="34" charset="0"/>
                <a:cs typeface="Arial" panose="020B0604020202020204" pitchFamily="34" charset="0"/>
                <a:sym typeface="+mn-ea"/>
              </a:rPr>
              <a:t>https://www.luogu.com.cn/problem/P1241</a:t>
            </a:r>
          </a:p>
        </p:txBody>
      </p:sp>
      <p:sp>
        <p:nvSpPr>
          <p:cNvPr id="2" name="矩形 1"/>
          <p:cNvSpPr/>
          <p:nvPr/>
        </p:nvSpPr>
        <p:spPr>
          <a:xfrm>
            <a:off x="799102" y="1028204"/>
            <a:ext cx="10593977" cy="5262979"/>
          </a:xfrm>
          <a:prstGeom prst="rect">
            <a:avLst/>
          </a:prstGeom>
        </p:spPr>
        <p:txBody>
          <a:bodyPr wrap="square">
            <a:spAutoFit/>
          </a:bodyPr>
          <a:lstStyle/>
          <a:p>
            <a:pPr algn="l"/>
            <a:r>
              <a:rPr lang="zh-CN" altLang="en-US" sz="2800" b="1" i="0" dirty="0">
                <a:effectLst/>
                <a:latin typeface="+mn-ea"/>
              </a:rPr>
              <a:t>定义如下规则序列</a:t>
            </a:r>
            <a:r>
              <a:rPr lang="en-US" altLang="zh-CN" sz="2800" b="1" i="0" dirty="0">
                <a:effectLst/>
                <a:latin typeface="+mn-ea"/>
              </a:rPr>
              <a:t>(</a:t>
            </a:r>
            <a:r>
              <a:rPr lang="zh-CN" altLang="en-US" sz="2800" b="1" i="0" dirty="0">
                <a:effectLst/>
                <a:latin typeface="+mn-ea"/>
              </a:rPr>
              <a:t>字符串</a:t>
            </a:r>
            <a:r>
              <a:rPr lang="en-US" altLang="zh-CN" sz="2800" b="1" i="0" dirty="0">
                <a:effectLst/>
                <a:latin typeface="+mn-ea"/>
              </a:rPr>
              <a:t>)</a:t>
            </a:r>
            <a:r>
              <a:rPr lang="zh-CN" altLang="en-US" sz="2800" b="1" i="0" dirty="0">
                <a:effectLst/>
                <a:latin typeface="+mn-ea"/>
              </a:rPr>
              <a:t>：</a:t>
            </a:r>
          </a:p>
          <a:p>
            <a:pPr algn="l"/>
            <a:r>
              <a:rPr lang="en-US" altLang="zh-CN" sz="2800" b="1" i="0" dirty="0">
                <a:effectLst/>
                <a:latin typeface="+mn-ea"/>
              </a:rPr>
              <a:t>1</a:t>
            </a:r>
            <a:r>
              <a:rPr lang="zh-CN" altLang="en-US" sz="2800" b="1" i="0" dirty="0">
                <a:effectLst/>
                <a:latin typeface="+mn-ea"/>
              </a:rPr>
              <a:t>．空序列是规则序列；</a:t>
            </a:r>
          </a:p>
          <a:p>
            <a:pPr algn="l"/>
            <a:r>
              <a:rPr lang="en-US" altLang="zh-CN" sz="2800" b="1" i="0" dirty="0">
                <a:effectLst/>
                <a:latin typeface="+mn-ea"/>
              </a:rPr>
              <a:t>2</a:t>
            </a:r>
            <a:r>
              <a:rPr lang="zh-CN" altLang="en-US" sz="2800" b="1" i="0" dirty="0">
                <a:effectLst/>
                <a:latin typeface="+mn-ea"/>
              </a:rPr>
              <a:t>．如果</a:t>
            </a:r>
            <a:r>
              <a:rPr lang="en-US" altLang="zh-CN" sz="2800" b="1" i="0" dirty="0">
                <a:effectLst/>
                <a:latin typeface="+mn-ea"/>
              </a:rPr>
              <a:t>S</a:t>
            </a:r>
            <a:r>
              <a:rPr lang="zh-CN" altLang="en-US" sz="2800" b="1" i="0" dirty="0">
                <a:effectLst/>
                <a:latin typeface="+mn-ea"/>
              </a:rPr>
              <a:t>是规则序列，那么</a:t>
            </a:r>
            <a:r>
              <a:rPr lang="en-US" altLang="zh-CN" sz="2800" b="1" i="0" dirty="0">
                <a:effectLst/>
                <a:latin typeface="+mn-ea"/>
              </a:rPr>
              <a:t>(S)</a:t>
            </a:r>
            <a:r>
              <a:rPr lang="zh-CN" altLang="en-US" sz="2800" b="1" i="0" dirty="0">
                <a:effectLst/>
                <a:latin typeface="+mn-ea"/>
              </a:rPr>
              <a:t>和</a:t>
            </a:r>
            <a:r>
              <a:rPr lang="en-US" altLang="zh-CN" sz="2800" b="1" i="0" dirty="0">
                <a:effectLst/>
                <a:latin typeface="+mn-ea"/>
              </a:rPr>
              <a:t>[S]</a:t>
            </a:r>
            <a:r>
              <a:rPr lang="zh-CN" altLang="en-US" sz="2800" b="1" i="0" dirty="0">
                <a:effectLst/>
                <a:latin typeface="+mn-ea"/>
              </a:rPr>
              <a:t>也是规则序列；</a:t>
            </a:r>
          </a:p>
          <a:p>
            <a:pPr algn="l"/>
            <a:r>
              <a:rPr lang="en-US" altLang="zh-CN" sz="2800" b="1" i="0" dirty="0">
                <a:effectLst/>
                <a:latin typeface="+mn-ea"/>
              </a:rPr>
              <a:t>3</a:t>
            </a:r>
            <a:r>
              <a:rPr lang="zh-CN" altLang="en-US" sz="2800" b="1" i="0" dirty="0">
                <a:effectLst/>
                <a:latin typeface="+mn-ea"/>
              </a:rPr>
              <a:t>．如果</a:t>
            </a:r>
            <a:r>
              <a:rPr lang="en-US" altLang="zh-CN" sz="2800" b="1" i="0" dirty="0">
                <a:effectLst/>
                <a:latin typeface="+mn-ea"/>
              </a:rPr>
              <a:t>A</a:t>
            </a:r>
            <a:r>
              <a:rPr lang="zh-CN" altLang="en-US" sz="2800" b="1" i="0" dirty="0">
                <a:effectLst/>
                <a:latin typeface="+mn-ea"/>
              </a:rPr>
              <a:t>和</a:t>
            </a:r>
            <a:r>
              <a:rPr lang="en-US" altLang="zh-CN" sz="2800" b="1" i="0" dirty="0">
                <a:effectLst/>
                <a:latin typeface="+mn-ea"/>
              </a:rPr>
              <a:t>B</a:t>
            </a:r>
            <a:r>
              <a:rPr lang="zh-CN" altLang="en-US" sz="2800" b="1" i="0" dirty="0">
                <a:effectLst/>
                <a:latin typeface="+mn-ea"/>
              </a:rPr>
              <a:t>都是规则序列，那么</a:t>
            </a:r>
            <a:r>
              <a:rPr lang="en-US" altLang="zh-CN" sz="2800" b="1" i="0" dirty="0">
                <a:effectLst/>
                <a:latin typeface="+mn-ea"/>
              </a:rPr>
              <a:t>AB</a:t>
            </a:r>
            <a:r>
              <a:rPr lang="zh-CN" altLang="en-US" sz="2800" b="1" i="0" dirty="0">
                <a:effectLst/>
                <a:latin typeface="+mn-ea"/>
              </a:rPr>
              <a:t>也是规则序列。</a:t>
            </a:r>
          </a:p>
          <a:p>
            <a:pPr algn="l"/>
            <a:r>
              <a:rPr lang="zh-CN" altLang="en-US" sz="2800" b="1" i="0" dirty="0">
                <a:effectLst/>
                <a:latin typeface="+mn-ea"/>
              </a:rPr>
              <a:t>例如，下面的字符串都是规则序列：</a:t>
            </a:r>
          </a:p>
          <a:p>
            <a:pPr algn="l"/>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p>
          <a:p>
            <a:pPr algn="l"/>
            <a:r>
              <a:rPr lang="zh-CN" altLang="en-US" sz="2800" b="1" i="0" dirty="0">
                <a:effectLst/>
                <a:latin typeface="+mn-ea"/>
              </a:rPr>
              <a:t>而以下几个则不是：</a:t>
            </a:r>
          </a:p>
          <a:p>
            <a:pPr algn="l"/>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p>
          <a:p>
            <a:pPr algn="l"/>
            <a:r>
              <a:rPr lang="zh-CN" altLang="en-US" sz="2800" b="1" i="0" dirty="0">
                <a:effectLst/>
                <a:latin typeface="+mn-ea"/>
              </a:rPr>
              <a:t>现在，给你一些由‘</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构成的序列，你要做的，是补全该括号序列，即扫描一遍原序列，对每一个右括号，找到在它左边最靠近它的左括号匹配，如果没有就放弃。在以这种方式把原序列匹配完成后，把剩下的未匹配的括号补全。</a:t>
            </a:r>
          </a:p>
        </p:txBody>
      </p:sp>
    </p:spTree>
    <p:extLst>
      <p:ext uri="{BB962C8B-B14F-4D97-AF65-F5344CB8AC3E}">
        <p14:creationId xmlns:p14="http://schemas.microsoft.com/office/powerpoint/2010/main" val="900040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9C8D57-B1B7-0927-6806-3966DA80586E}"/>
              </a:ext>
            </a:extLst>
          </p:cNvPr>
          <p:cNvSpPr>
            <a:spLocks noGrp="1"/>
          </p:cNvSpPr>
          <p:nvPr>
            <p:ph idx="1"/>
          </p:nvPr>
        </p:nvSpPr>
        <p:spPr>
          <a:xfrm>
            <a:off x="1023938" y="654424"/>
            <a:ext cx="9720262" cy="5307105"/>
          </a:xfrm>
        </p:spPr>
        <p:txBody>
          <a:bodyPr/>
          <a:lstStyle/>
          <a:p>
            <a:pPr algn="l"/>
            <a:r>
              <a:rPr lang="zh-CN" altLang="en-US" sz="2800" b="1" i="0" dirty="0">
                <a:effectLst/>
                <a:latin typeface="+mn-ea"/>
              </a:rPr>
              <a:t>输入格式</a:t>
            </a:r>
          </a:p>
          <a:p>
            <a:pPr algn="l"/>
            <a:r>
              <a:rPr lang="zh-CN" altLang="en-US" sz="2800" b="1" i="0" dirty="0">
                <a:effectLst/>
                <a:latin typeface="+mn-ea"/>
              </a:rPr>
              <a:t>输入文件仅一行，全部由‘</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组成，没有其他字符，长度不超过</a:t>
            </a:r>
            <a:r>
              <a:rPr lang="en-US" altLang="zh-CN" sz="2800" b="1" i="0" dirty="0">
                <a:effectLst/>
                <a:latin typeface="+mn-ea"/>
              </a:rPr>
              <a:t>100</a:t>
            </a:r>
            <a:r>
              <a:rPr lang="zh-CN" altLang="en-US" sz="2800" b="1" i="0" dirty="0">
                <a:effectLst/>
                <a:latin typeface="+mn-ea"/>
              </a:rPr>
              <a:t>。</a:t>
            </a:r>
          </a:p>
          <a:p>
            <a:pPr algn="l"/>
            <a:r>
              <a:rPr lang="zh-CN" altLang="en-US" sz="2800" b="1" i="0" dirty="0">
                <a:effectLst/>
                <a:latin typeface="+mn-ea"/>
              </a:rPr>
              <a:t>输出格式</a:t>
            </a:r>
          </a:p>
          <a:p>
            <a:pPr algn="l"/>
            <a:r>
              <a:rPr lang="zh-CN" altLang="en-US" sz="2800" b="1" i="0" dirty="0">
                <a:effectLst/>
                <a:latin typeface="+mn-ea"/>
              </a:rPr>
              <a:t>输出文件也仅有一行，全部由‘</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a:t>
            </a:r>
            <a:r>
              <a:rPr lang="en-US" altLang="zh-CN" sz="2800" b="1" i="0" dirty="0">
                <a:effectLst/>
                <a:latin typeface="+mn-ea"/>
              </a:rPr>
              <a:t>]’</a:t>
            </a:r>
            <a:r>
              <a:rPr lang="zh-CN" altLang="en-US" sz="2800" b="1" i="0" dirty="0">
                <a:effectLst/>
                <a:latin typeface="+mn-ea"/>
              </a:rPr>
              <a:t>组成，没有其他字符，把你补全后的规则序列输出即可。</a:t>
            </a:r>
          </a:p>
          <a:p>
            <a:r>
              <a:rPr lang="zh-CN" altLang="en-US" sz="2800" b="1" i="0" dirty="0">
                <a:effectLst/>
                <a:latin typeface="+mn-ea"/>
              </a:rPr>
              <a:t>输入 </a:t>
            </a:r>
            <a:r>
              <a:rPr lang="en-US" altLang="zh-CN" sz="2800" b="1" i="0" dirty="0">
                <a:effectLst/>
                <a:latin typeface="+mn-ea"/>
              </a:rPr>
              <a:t>#1</a:t>
            </a:r>
          </a:p>
          <a:p>
            <a:r>
              <a:rPr lang="en-US" altLang="zh-CN" sz="2800" b="1" dirty="0">
                <a:latin typeface="+mn-ea"/>
              </a:rPr>
              <a:t> ([()</a:t>
            </a:r>
          </a:p>
          <a:p>
            <a:r>
              <a:rPr lang="zh-CN" altLang="en-US" sz="2800" b="1" i="0" dirty="0">
                <a:effectLst/>
                <a:latin typeface="+mn-ea"/>
              </a:rPr>
              <a:t>输出 </a:t>
            </a:r>
            <a:r>
              <a:rPr lang="en-US" altLang="zh-CN" sz="2800" b="1" i="0" dirty="0">
                <a:effectLst/>
                <a:latin typeface="+mn-ea"/>
              </a:rPr>
              <a:t>#1</a:t>
            </a:r>
          </a:p>
          <a:p>
            <a:r>
              <a:rPr lang="en-US" altLang="zh-CN" sz="2800" b="1" dirty="0">
                <a:latin typeface="+mn-ea"/>
              </a:rPr>
              <a:t>()[]()</a:t>
            </a:r>
            <a:endParaRPr lang="zh-CN" altLang="en-US" sz="2800" b="1" dirty="0">
              <a:latin typeface="+mn-ea"/>
            </a:endParaRPr>
          </a:p>
        </p:txBody>
      </p:sp>
    </p:spTree>
    <p:extLst>
      <p:ext uri="{BB962C8B-B14F-4D97-AF65-F5344CB8AC3E}">
        <p14:creationId xmlns:p14="http://schemas.microsoft.com/office/powerpoint/2010/main" val="323432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0630" y="212271"/>
            <a:ext cx="12061370" cy="6647180"/>
          </a:xfrm>
          <a:prstGeom prst="rect">
            <a:avLst/>
          </a:prstGeom>
          <a:noFill/>
        </p:spPr>
        <p:txBody>
          <a:bodyPr wrap="square" rtlCol="0">
            <a:spAutoFit/>
          </a:bodyPr>
          <a:lstStyle/>
          <a:p>
            <a:pPr lvl="0" algn="l">
              <a:lnSpc>
                <a:spcPct val="150000"/>
              </a:lnSpc>
              <a:buClrTx/>
              <a:buSzTx/>
              <a:buFontTx/>
            </a:pPr>
            <a:r>
              <a:rPr lang="zh-CN" altLang="en-US" sz="3200" b="1" dirty="0">
                <a:sym typeface="+mn-ea"/>
              </a:rPr>
              <a:t>线性结构的特点：</a:t>
            </a:r>
          </a:p>
          <a:p>
            <a:pPr lvl="0" algn="l">
              <a:lnSpc>
                <a:spcPct val="150000"/>
              </a:lnSpc>
              <a:buClrTx/>
              <a:buSzTx/>
              <a:buFontTx/>
            </a:pPr>
            <a:r>
              <a:rPr lang="zh-CN" altLang="en-US" sz="2800" b="1" dirty="0">
                <a:sym typeface="+mn-ea"/>
              </a:rPr>
              <a:t>在数据元素的非空有限集合中：</a:t>
            </a:r>
          </a:p>
          <a:p>
            <a:pPr lvl="0" algn="l">
              <a:lnSpc>
                <a:spcPct val="150000"/>
              </a:lnSpc>
              <a:buClrTx/>
              <a:buSzTx/>
              <a:buFontTx/>
            </a:pPr>
            <a:r>
              <a:rPr lang="zh-CN" altLang="en-US" sz="2800" b="1" dirty="0">
                <a:sym typeface="+mn-ea"/>
              </a:rPr>
              <a:t>存在唯一的一个被称作“第一个”的元素；</a:t>
            </a:r>
          </a:p>
          <a:p>
            <a:pPr lvl="0" algn="l">
              <a:lnSpc>
                <a:spcPct val="150000"/>
              </a:lnSpc>
              <a:buClrTx/>
              <a:buSzTx/>
              <a:buFontTx/>
            </a:pPr>
            <a:r>
              <a:rPr lang="zh-CN" altLang="en-US" sz="2800" b="1" dirty="0">
                <a:sym typeface="+mn-ea"/>
              </a:rPr>
              <a:t>存在唯一的一个被称作“最后一个”的元素；</a:t>
            </a:r>
          </a:p>
          <a:p>
            <a:pPr lvl="0" algn="l">
              <a:lnSpc>
                <a:spcPct val="150000"/>
              </a:lnSpc>
              <a:buClrTx/>
              <a:buSzTx/>
              <a:buFontTx/>
            </a:pPr>
            <a:r>
              <a:rPr lang="zh-CN" altLang="en-US" sz="2800" b="1" dirty="0">
                <a:sym typeface="+mn-ea"/>
              </a:rPr>
              <a:t>除第一个之外，集合中的每个元素都只有一个前驱；</a:t>
            </a:r>
          </a:p>
          <a:p>
            <a:pPr lvl="0" algn="l">
              <a:lnSpc>
                <a:spcPct val="150000"/>
              </a:lnSpc>
              <a:buClrTx/>
              <a:buSzTx/>
              <a:buFontTx/>
            </a:pPr>
            <a:r>
              <a:rPr lang="zh-CN" altLang="en-US" sz="2800" b="1" dirty="0">
                <a:sym typeface="+mn-ea"/>
              </a:rPr>
              <a:t>除最后一个之外，集合中的每个元素都只有一个后继。</a:t>
            </a:r>
          </a:p>
          <a:p>
            <a:pPr lvl="0" algn="l">
              <a:lnSpc>
                <a:spcPct val="150000"/>
              </a:lnSpc>
              <a:buClrTx/>
              <a:buSzTx/>
              <a:buFontTx/>
            </a:pPr>
            <a:r>
              <a:rPr lang="zh-CN" altLang="en-US" sz="2800" b="1" dirty="0">
                <a:sym typeface="+mn-ea"/>
              </a:rPr>
              <a:t>以数组为例：</a:t>
            </a:r>
            <a:r>
              <a:rPr lang="zh-CN" altLang="en-US" sz="2800" b="1" dirty="0">
                <a:latin typeface="Arial" panose="020B0604020202020204" pitchFamily="34" charset="0"/>
                <a:cs typeface="Arial" panose="020B0604020202020204" pitchFamily="34" charset="0"/>
                <a:sym typeface="+mn-ea"/>
              </a:rPr>
              <a:t>int a[100]</a:t>
            </a:r>
            <a:r>
              <a:rPr lang="zh-CN" altLang="en-US" sz="2800" b="1" dirty="0">
                <a:sym typeface="+mn-ea"/>
              </a:rPr>
              <a:t>;</a:t>
            </a:r>
          </a:p>
          <a:p>
            <a:pPr lvl="0" algn="l">
              <a:lnSpc>
                <a:spcPct val="150000"/>
              </a:lnSpc>
              <a:buClrTx/>
              <a:buSzTx/>
              <a:buFontTx/>
            </a:pPr>
            <a:r>
              <a:rPr lang="zh-CN" altLang="en-US" sz="2800" b="1" dirty="0">
                <a:sym typeface="+mn-ea"/>
              </a:rPr>
              <a:t>第一个元素：</a:t>
            </a:r>
            <a:r>
              <a:rPr lang="zh-CN" altLang="en-US" sz="2800" b="1" dirty="0">
                <a:latin typeface="Arial" panose="020B0604020202020204" pitchFamily="34" charset="0"/>
                <a:cs typeface="Arial" panose="020B0604020202020204" pitchFamily="34" charset="0"/>
                <a:sym typeface="+mn-ea"/>
              </a:rPr>
              <a:t>a[0]</a:t>
            </a:r>
            <a:r>
              <a:rPr lang="zh-CN" altLang="en-US" sz="2800" b="1" dirty="0">
                <a:sym typeface="+mn-ea"/>
              </a:rPr>
              <a:t>；最后一个元素：</a:t>
            </a:r>
            <a:r>
              <a:rPr lang="zh-CN" altLang="en-US" sz="2800" b="1" dirty="0">
                <a:latin typeface="Arial" panose="020B0604020202020204" pitchFamily="34" charset="0"/>
                <a:cs typeface="Arial" panose="020B0604020202020204" pitchFamily="34" charset="0"/>
                <a:sym typeface="+mn-ea"/>
              </a:rPr>
              <a:t>a[99]</a:t>
            </a:r>
            <a:r>
              <a:rPr lang="zh-CN" altLang="en-US" sz="2800" b="1" dirty="0">
                <a:sym typeface="+mn-ea"/>
              </a:rPr>
              <a:t>。</a:t>
            </a:r>
          </a:p>
          <a:p>
            <a:pPr lvl="0" algn="l">
              <a:lnSpc>
                <a:spcPct val="150000"/>
              </a:lnSpc>
              <a:buClrTx/>
              <a:buSzTx/>
              <a:buFontTx/>
            </a:pPr>
            <a:r>
              <a:rPr lang="zh-CN" altLang="en-US" sz="2800" b="1" dirty="0">
                <a:latin typeface="Arial" panose="020B0604020202020204" pitchFamily="34" charset="0"/>
                <a:cs typeface="Arial" panose="020B0604020202020204" pitchFamily="34" charset="0"/>
                <a:sym typeface="+mn-ea"/>
              </a:rPr>
              <a:t>0 &lt; i &lt; 100</a:t>
            </a:r>
            <a:r>
              <a:rPr lang="zh-CN" altLang="en-US" sz="2800" b="1" dirty="0">
                <a:sym typeface="+mn-ea"/>
              </a:rPr>
              <a:t> 时，</a:t>
            </a:r>
            <a:r>
              <a:rPr lang="zh-CN" altLang="en-US" sz="2800" b="1" dirty="0">
                <a:latin typeface="Arial" panose="020B0604020202020204" pitchFamily="34" charset="0"/>
                <a:cs typeface="Arial" panose="020B0604020202020204" pitchFamily="34" charset="0"/>
                <a:sym typeface="+mn-ea"/>
              </a:rPr>
              <a:t>a[i]</a:t>
            </a:r>
            <a:r>
              <a:rPr lang="zh-CN" altLang="en-US" sz="2800" b="1" dirty="0">
                <a:sym typeface="+mn-ea"/>
              </a:rPr>
              <a:t>的前驱是</a:t>
            </a:r>
            <a:r>
              <a:rPr lang="zh-CN" altLang="en-US" sz="2800" b="1" dirty="0">
                <a:latin typeface="Arial" panose="020B0604020202020204" pitchFamily="34" charset="0"/>
                <a:cs typeface="Arial" panose="020B0604020202020204" pitchFamily="34" charset="0"/>
                <a:sym typeface="+mn-ea"/>
              </a:rPr>
              <a:t>a[i – 1]</a:t>
            </a:r>
            <a:r>
              <a:rPr lang="zh-CN" altLang="en-US" sz="2800" b="1" dirty="0">
                <a:sym typeface="+mn-ea"/>
              </a:rPr>
              <a:t>；</a:t>
            </a:r>
          </a:p>
          <a:p>
            <a:pPr lvl="0" algn="l">
              <a:lnSpc>
                <a:spcPct val="150000"/>
              </a:lnSpc>
              <a:buClrTx/>
              <a:buSzTx/>
              <a:buFontTx/>
            </a:pPr>
            <a:r>
              <a:rPr lang="zh-CN" altLang="en-US" sz="2800" b="1" dirty="0">
                <a:latin typeface="Arial" panose="020B0604020202020204" pitchFamily="34" charset="0"/>
                <a:cs typeface="Arial" panose="020B0604020202020204" pitchFamily="34" charset="0"/>
                <a:sym typeface="+mn-ea"/>
              </a:rPr>
              <a:t>0 &lt;= i &lt; 99</a:t>
            </a:r>
            <a:r>
              <a:rPr lang="zh-CN" altLang="en-US" sz="2800" b="1" dirty="0">
                <a:sym typeface="+mn-ea"/>
              </a:rPr>
              <a:t> 时，</a:t>
            </a:r>
            <a:r>
              <a:rPr lang="zh-CN" altLang="en-US" sz="2800" b="1" dirty="0">
                <a:latin typeface="Arial" panose="020B0604020202020204" pitchFamily="34" charset="0"/>
                <a:cs typeface="Arial" panose="020B0604020202020204" pitchFamily="34" charset="0"/>
                <a:sym typeface="+mn-ea"/>
              </a:rPr>
              <a:t>a[i]</a:t>
            </a:r>
            <a:r>
              <a:rPr lang="zh-CN" altLang="en-US" sz="2800" b="1" dirty="0">
                <a:sym typeface="+mn-ea"/>
              </a:rPr>
              <a:t>的后继是</a:t>
            </a:r>
            <a:r>
              <a:rPr lang="zh-CN" altLang="en-US" sz="2800" b="1" dirty="0">
                <a:latin typeface="Arial" panose="020B0604020202020204" pitchFamily="34" charset="0"/>
                <a:cs typeface="Arial" panose="020B0604020202020204" pitchFamily="34" charset="0"/>
                <a:sym typeface="+mn-ea"/>
              </a:rPr>
              <a:t>a[i + 1]</a:t>
            </a:r>
            <a:r>
              <a:rPr lang="zh-CN" altLang="en-US" sz="2800" b="1" dirty="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animEffect transition="in" filter="fade">
                                      <p:cBhvr>
                                        <p:cTn id="70" dur="1000"/>
                                        <p:tgtEl>
                                          <p:spTgt spid="6">
                                            <p:txEl>
                                              <p:pRg st="9" end="9"/>
                                            </p:txEl>
                                          </p:spTgt>
                                        </p:tgtEl>
                                      </p:cBhvr>
                                    </p:animEffect>
                                    <p:anim calcmode="lin" valueType="num">
                                      <p:cBhvr>
                                        <p:cTn id="71"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937" y="457200"/>
            <a:ext cx="9720263" cy="1766048"/>
          </a:xfrm>
        </p:spPr>
        <p:txBody>
          <a:bodyPr>
            <a:normAutofit fontScale="90000"/>
          </a:bodyPr>
          <a:lstStyle/>
          <a:p>
            <a:r>
              <a:rPr lang="zh-CN" altLang="en-US" sz="3600" b="1" dirty="0">
                <a:latin typeface="Arial" panose="020B0604020202020204" pitchFamily="34" charset="0"/>
                <a:cs typeface="Arial" panose="020B0604020202020204" pitchFamily="34" charset="0"/>
              </a:rPr>
              <a:t>例</a:t>
            </a:r>
            <a:r>
              <a:rPr lang="en-US" altLang="zh-CN" sz="3600" b="1" dirty="0">
                <a:latin typeface="Arial" panose="020B0604020202020204" pitchFamily="34" charset="0"/>
                <a:cs typeface="Arial" panose="020B0604020202020204" pitchFamily="34" charset="0"/>
              </a:rPr>
              <a:t>6</a:t>
            </a:r>
            <a:r>
              <a:rPr lang="zh-CN" altLang="en-US" sz="3600" b="1" dirty="0">
                <a:latin typeface="Arial" panose="020B0604020202020204" pitchFamily="34" charset="0"/>
                <a:cs typeface="Arial" panose="020B0604020202020204" pitchFamily="34" charset="0"/>
              </a:rPr>
              <a:t> </a:t>
            </a:r>
            <a:r>
              <a:rPr lang="en-US" altLang="zh-CN" sz="3600" b="1" dirty="0">
                <a:latin typeface="Arial" panose="020B0604020202020204" pitchFamily="34" charset="0"/>
                <a:cs typeface="Arial" panose="020B0604020202020204" pitchFamily="34" charset="0"/>
              </a:rPr>
              <a:t>POJ 1363 </a:t>
            </a:r>
            <a:r>
              <a:rPr lang="zh-CN" altLang="en-US" sz="3600" b="1" dirty="0">
                <a:latin typeface="Arial" panose="020B0604020202020204" pitchFamily="34" charset="0"/>
                <a:cs typeface="Arial" panose="020B0604020202020204" pitchFamily="34" charset="0"/>
              </a:rPr>
              <a:t>Rails</a:t>
            </a:r>
            <a:br>
              <a:rPr lang="en-US" altLang="zh-CN" sz="3200" b="1" dirty="0">
                <a:latin typeface="Arial" panose="020B0604020202020204" pitchFamily="34" charset="0"/>
                <a:cs typeface="Arial" panose="020B0604020202020204" pitchFamily="34" charset="0"/>
              </a:rPr>
            </a:br>
            <a:br>
              <a:rPr lang="en-US" altLang="zh-CN" sz="3200" b="1" dirty="0">
                <a:latin typeface="Arial" panose="020B0604020202020204" pitchFamily="34" charset="0"/>
                <a:cs typeface="Arial" panose="020B0604020202020204" pitchFamily="34" charset="0"/>
              </a:rPr>
            </a:br>
            <a:r>
              <a:rPr lang="zh-CN" altLang="en-US" sz="2000" b="1" dirty="0">
                <a:latin typeface="+mn-ea"/>
                <a:ea typeface="+mn-ea"/>
                <a:cs typeface="Arial" panose="020B0604020202020204" pitchFamily="34" charset="0"/>
              </a:rPr>
              <a:t>题目大意</a:t>
            </a:r>
            <a:r>
              <a:rPr lang="en-US" altLang="zh-CN" sz="2000" b="1" dirty="0">
                <a:latin typeface="+mn-ea"/>
                <a:ea typeface="+mn-ea"/>
                <a:cs typeface="Arial" panose="020B0604020202020204" pitchFamily="34" charset="0"/>
              </a:rPr>
              <a:t>:</a:t>
            </a:r>
            <a:br>
              <a:rPr lang="en-US" altLang="zh-CN" sz="2000" b="1" dirty="0">
                <a:latin typeface="+mn-ea"/>
                <a:ea typeface="+mn-ea"/>
                <a:cs typeface="Arial" panose="020B0604020202020204" pitchFamily="34" charset="0"/>
              </a:rPr>
            </a:br>
            <a:r>
              <a:rPr lang="en-US" altLang="zh-CN" sz="2000" b="1" i="0" dirty="0">
                <a:solidFill>
                  <a:srgbClr val="333333"/>
                </a:solidFill>
                <a:effectLst/>
                <a:latin typeface="+mn-ea"/>
                <a:ea typeface="+mn-ea"/>
              </a:rPr>
              <a:t>A</a:t>
            </a:r>
            <a:r>
              <a:rPr lang="zh-CN" altLang="en-US" sz="2000" b="1" i="0" dirty="0">
                <a:solidFill>
                  <a:srgbClr val="333333"/>
                </a:solidFill>
                <a:effectLst/>
                <a:latin typeface="+mn-ea"/>
                <a:ea typeface="+mn-ea"/>
              </a:rPr>
              <a:t>站有编号为</a:t>
            </a:r>
            <a:r>
              <a:rPr lang="en-US" altLang="zh-CN" sz="2000" b="1" i="0" dirty="0">
                <a:solidFill>
                  <a:srgbClr val="333333"/>
                </a:solidFill>
                <a:effectLst/>
                <a:latin typeface="+mn-ea"/>
                <a:ea typeface="+mn-ea"/>
              </a:rPr>
              <a:t>1</a:t>
            </a:r>
            <a:r>
              <a:rPr lang="zh-CN" altLang="en-US" sz="2000" b="1" i="0" dirty="0">
                <a:solidFill>
                  <a:srgbClr val="333333"/>
                </a:solidFill>
                <a:effectLst/>
                <a:latin typeface="+mn-ea"/>
                <a:ea typeface="+mn-ea"/>
              </a:rPr>
              <a:t>到</a:t>
            </a:r>
            <a:r>
              <a:rPr lang="en-US" altLang="zh-CN" sz="2000" b="1" i="0" dirty="0">
                <a:solidFill>
                  <a:srgbClr val="333333"/>
                </a:solidFill>
                <a:effectLst/>
                <a:latin typeface="+mn-ea"/>
                <a:ea typeface="+mn-ea"/>
              </a:rPr>
              <a:t>N</a:t>
            </a:r>
            <a:r>
              <a:rPr lang="zh-CN" altLang="en-US" sz="2000" b="1" i="0" dirty="0">
                <a:solidFill>
                  <a:srgbClr val="333333"/>
                </a:solidFill>
                <a:effectLst/>
                <a:latin typeface="+mn-ea"/>
                <a:ea typeface="+mn-ea"/>
              </a:rPr>
              <a:t>，</a:t>
            </a:r>
            <a:r>
              <a:rPr lang="en-US" altLang="zh-CN" sz="2000" b="1" i="0" dirty="0">
                <a:solidFill>
                  <a:srgbClr val="333333"/>
                </a:solidFill>
                <a:effectLst/>
                <a:latin typeface="+mn-ea"/>
                <a:ea typeface="+mn-ea"/>
              </a:rPr>
              <a:t>N</a:t>
            </a:r>
            <a:r>
              <a:rPr lang="zh-CN" altLang="en-US" sz="2000" b="1" i="0" dirty="0">
                <a:solidFill>
                  <a:srgbClr val="333333"/>
                </a:solidFill>
                <a:effectLst/>
                <a:latin typeface="+mn-ea"/>
                <a:ea typeface="+mn-ea"/>
              </a:rPr>
              <a:t>最大</a:t>
            </a:r>
            <a:r>
              <a:rPr lang="en-US" altLang="zh-CN" sz="2000" b="1" i="0" dirty="0">
                <a:solidFill>
                  <a:srgbClr val="333333"/>
                </a:solidFill>
                <a:effectLst/>
                <a:latin typeface="+mn-ea"/>
                <a:ea typeface="+mn-ea"/>
              </a:rPr>
              <a:t>1000</a:t>
            </a:r>
            <a:r>
              <a:rPr lang="zh-CN" altLang="en-US" sz="2000" b="1" i="0" dirty="0">
                <a:solidFill>
                  <a:srgbClr val="333333"/>
                </a:solidFill>
                <a:effectLst/>
                <a:latin typeface="+mn-ea"/>
                <a:ea typeface="+mn-ea"/>
              </a:rPr>
              <a:t>，的车厢，车厢进入中转</a:t>
            </a:r>
            <a:r>
              <a:rPr lang="en-US" altLang="zh-CN" sz="2000" b="1" i="0" dirty="0">
                <a:solidFill>
                  <a:srgbClr val="333333"/>
                </a:solidFill>
                <a:effectLst/>
                <a:latin typeface="+mn-ea"/>
                <a:ea typeface="+mn-ea"/>
              </a:rPr>
              <a:t>station</a:t>
            </a:r>
            <a:r>
              <a:rPr lang="zh-CN" altLang="en-US" sz="2000" b="1" i="0" dirty="0">
                <a:solidFill>
                  <a:srgbClr val="333333"/>
                </a:solidFill>
                <a:effectLst/>
                <a:latin typeface="+mn-ea"/>
                <a:ea typeface="+mn-ea"/>
              </a:rPr>
              <a:t>了就不能回到</a:t>
            </a:r>
            <a:r>
              <a:rPr lang="en-US" altLang="zh-CN" sz="2000" b="1" i="0" dirty="0">
                <a:solidFill>
                  <a:srgbClr val="333333"/>
                </a:solidFill>
                <a:effectLst/>
                <a:latin typeface="+mn-ea"/>
                <a:ea typeface="+mn-ea"/>
              </a:rPr>
              <a:t>A</a:t>
            </a:r>
            <a:r>
              <a:rPr lang="zh-CN" altLang="en-US" sz="2000" b="1" i="0" dirty="0">
                <a:solidFill>
                  <a:srgbClr val="333333"/>
                </a:solidFill>
                <a:effectLst/>
                <a:latin typeface="+mn-ea"/>
                <a:ea typeface="+mn-ea"/>
              </a:rPr>
              <a:t>，只能停在</a:t>
            </a:r>
            <a:r>
              <a:rPr lang="en-US" altLang="zh-CN" sz="2000" b="1" i="0" dirty="0">
                <a:solidFill>
                  <a:srgbClr val="333333"/>
                </a:solidFill>
                <a:effectLst/>
                <a:latin typeface="+mn-ea"/>
                <a:ea typeface="+mn-ea"/>
              </a:rPr>
              <a:t>station</a:t>
            </a:r>
            <a:r>
              <a:rPr lang="zh-CN" altLang="en-US" sz="2000" b="1" i="0" dirty="0">
                <a:solidFill>
                  <a:srgbClr val="333333"/>
                </a:solidFill>
                <a:effectLst/>
                <a:latin typeface="+mn-ea"/>
                <a:ea typeface="+mn-ea"/>
              </a:rPr>
              <a:t>内或者进入</a:t>
            </a:r>
            <a:r>
              <a:rPr lang="en-US" altLang="zh-CN" sz="2000" b="1" i="0" dirty="0">
                <a:solidFill>
                  <a:srgbClr val="333333"/>
                </a:solidFill>
                <a:effectLst/>
                <a:latin typeface="+mn-ea"/>
                <a:ea typeface="+mn-ea"/>
              </a:rPr>
              <a:t>B</a:t>
            </a:r>
            <a:r>
              <a:rPr lang="zh-CN" altLang="en-US" sz="2000" b="1" i="0" dirty="0">
                <a:solidFill>
                  <a:srgbClr val="333333"/>
                </a:solidFill>
                <a:effectLst/>
                <a:latin typeface="+mn-ea"/>
                <a:ea typeface="+mn-ea"/>
              </a:rPr>
              <a:t>站，问能不能按照给定的顺序排成那样的车厢号。</a:t>
            </a:r>
            <a:br>
              <a:rPr lang="en-US" altLang="zh-CN" sz="2000" b="1" dirty="0">
                <a:latin typeface="+mn-ea"/>
                <a:ea typeface="+mn-ea"/>
              </a:rPr>
            </a:br>
            <a:endParaRPr lang="zh-CN" altLang="en-US" sz="2000" b="1" dirty="0">
              <a:latin typeface="+mn-ea"/>
              <a:ea typeface="+mn-ea"/>
            </a:endParaRPr>
          </a:p>
        </p:txBody>
      </p:sp>
      <p:pic>
        <p:nvPicPr>
          <p:cNvPr id="1026" name="Picture 2" descr="preload">
            <a:extLst>
              <a:ext uri="{FF2B5EF4-FFF2-40B4-BE49-F238E27FC236}">
                <a16:creationId xmlns:a16="http://schemas.microsoft.com/office/drawing/2014/main" id="{49BB32CE-59D0-6EFA-B0B1-125EB594F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422" y="2802872"/>
            <a:ext cx="6091237" cy="31674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69018-0D5D-EDAD-4E34-083628F22EC9}"/>
              </a:ext>
            </a:extLst>
          </p:cNvPr>
          <p:cNvSpPr>
            <a:spLocks noGrp="1"/>
          </p:cNvSpPr>
          <p:nvPr>
            <p:ph type="title"/>
          </p:nvPr>
        </p:nvSpPr>
        <p:spPr>
          <a:xfrm>
            <a:off x="1023938" y="585788"/>
            <a:ext cx="9720263" cy="653769"/>
          </a:xfrm>
        </p:spPr>
        <p:txBody>
          <a:bodyPr>
            <a:normAutofit/>
          </a:bodyPr>
          <a:lstStyle/>
          <a:p>
            <a:r>
              <a:rPr lang="zh-CN" altLang="en-US" sz="2800" b="1" dirty="0"/>
              <a:t>思路分析：</a:t>
            </a:r>
          </a:p>
        </p:txBody>
      </p:sp>
      <p:sp>
        <p:nvSpPr>
          <p:cNvPr id="3" name="内容占位符 2">
            <a:extLst>
              <a:ext uri="{FF2B5EF4-FFF2-40B4-BE49-F238E27FC236}">
                <a16:creationId xmlns:a16="http://schemas.microsoft.com/office/drawing/2014/main" id="{FBDF5838-85BC-2307-2ECC-78AB3D6E0D48}"/>
              </a:ext>
            </a:extLst>
          </p:cNvPr>
          <p:cNvSpPr>
            <a:spLocks noGrp="1"/>
          </p:cNvSpPr>
          <p:nvPr>
            <p:ph idx="1"/>
          </p:nvPr>
        </p:nvSpPr>
        <p:spPr>
          <a:xfrm>
            <a:off x="1205882" y="1454991"/>
            <a:ext cx="9792318" cy="3612622"/>
          </a:xfrm>
        </p:spPr>
        <p:txBody>
          <a:bodyPr/>
          <a:lstStyle/>
          <a:p>
            <a:pPr algn="l"/>
            <a:r>
              <a:rPr lang="zh-CN" altLang="en-US" sz="2800" b="1" i="0" dirty="0">
                <a:solidFill>
                  <a:srgbClr val="333333"/>
                </a:solidFill>
                <a:effectLst/>
                <a:latin typeface="pingfang SC"/>
              </a:rPr>
              <a:t>每次一个新车厢进入</a:t>
            </a:r>
            <a:r>
              <a:rPr lang="en-US" altLang="zh-CN" sz="2800" b="1" i="0" dirty="0">
                <a:solidFill>
                  <a:srgbClr val="333333"/>
                </a:solidFill>
                <a:effectLst/>
                <a:latin typeface="pingfang SC"/>
              </a:rPr>
              <a:t>station</a:t>
            </a:r>
            <a:r>
              <a:rPr lang="zh-CN" altLang="en-US" sz="2800" b="1" i="0" dirty="0">
                <a:solidFill>
                  <a:srgbClr val="333333"/>
                </a:solidFill>
                <a:effectLst/>
                <a:latin typeface="pingfang SC"/>
              </a:rPr>
              <a:t>前，检查栈内栈顶元素是否与</a:t>
            </a:r>
            <a:r>
              <a:rPr lang="en-US" altLang="zh-CN" sz="2800" b="1" i="0" dirty="0">
                <a:solidFill>
                  <a:srgbClr val="333333"/>
                </a:solidFill>
                <a:effectLst/>
                <a:latin typeface="pingfang SC"/>
              </a:rPr>
              <a:t>B</a:t>
            </a:r>
            <a:r>
              <a:rPr lang="zh-CN" altLang="en-US" sz="2800" b="1" i="0" dirty="0">
                <a:solidFill>
                  <a:srgbClr val="333333"/>
                </a:solidFill>
                <a:effectLst/>
                <a:latin typeface="pingfang SC"/>
              </a:rPr>
              <a:t>站没有匹配的车厢头是否相等（如果有，则弹栈，重复此步骤），没有匹配的直接入栈。最后栈为空则可以排成给定次序。</a:t>
            </a:r>
          </a:p>
          <a:p>
            <a:pPr algn="l"/>
            <a:r>
              <a:rPr lang="zh-CN" altLang="en-US" sz="2800" b="1" i="0" dirty="0">
                <a:solidFill>
                  <a:srgbClr val="333333"/>
                </a:solidFill>
                <a:effectLst/>
                <a:latin typeface="pingfang SC"/>
              </a:rPr>
              <a:t>举个例子：（</a:t>
            </a:r>
            <a:r>
              <a:rPr lang="en-US" altLang="zh-CN" sz="2800" b="1" i="0" dirty="0">
                <a:solidFill>
                  <a:srgbClr val="333333"/>
                </a:solidFill>
                <a:effectLst/>
                <a:latin typeface="pingfang SC"/>
              </a:rPr>
              <a:t>2,1,3,5,4</a:t>
            </a:r>
            <a:r>
              <a:rPr lang="zh-CN" altLang="en-US" sz="2800" b="1" i="0" dirty="0">
                <a:solidFill>
                  <a:srgbClr val="333333"/>
                </a:solidFill>
                <a:effectLst/>
                <a:latin typeface="pingfang SC"/>
              </a:rPr>
              <a:t>）能不能排成这样</a:t>
            </a:r>
          </a:p>
          <a:p>
            <a:endParaRPr lang="zh-CN" altLang="en-US" dirty="0"/>
          </a:p>
        </p:txBody>
      </p:sp>
    </p:spTree>
    <p:extLst>
      <p:ext uri="{BB962C8B-B14F-4D97-AF65-F5344CB8AC3E}">
        <p14:creationId xmlns:p14="http://schemas.microsoft.com/office/powerpoint/2010/main" val="3021316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19F2AB-32D3-2C0C-6B53-66399767E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112" y="396240"/>
            <a:ext cx="7480427" cy="6037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7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87F8AE6-8B3F-7CC6-8747-AD3C8C9B5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38" y="304800"/>
            <a:ext cx="7636637"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447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8618638-6146-6044-A77D-9063FEBBB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23850"/>
            <a:ext cx="9105900" cy="621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87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D742D6D-DA23-ECF0-D33B-776593327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47650"/>
            <a:ext cx="9020175" cy="636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25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AF832F5-F045-B531-9301-F2181EE3C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47625"/>
            <a:ext cx="9086850" cy="676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64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D2ECD62-0B7A-97A5-82DA-D402C34A3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61913"/>
            <a:ext cx="9067800"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281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8B37013-B66C-A434-10AD-951EDD148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0"/>
            <a:ext cx="86566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5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6505DAD-A657-18DC-E434-94E9CB363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0"/>
            <a:ext cx="81438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25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栈</a:t>
            </a:r>
          </a:p>
        </p:txBody>
      </p:sp>
      <p:sp>
        <p:nvSpPr>
          <p:cNvPr id="5" name="文本占位符 4"/>
          <p:cNvSpPr>
            <a:spLocks noGrp="1"/>
          </p:cNvSpPr>
          <p:nvPr>
            <p:ph type="body" idx="1"/>
          </p:nvPr>
        </p:nvSpPr>
        <p:spPr/>
        <p:txBody>
          <a:bodyPr/>
          <a:lstStyle/>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8070A00-6FA9-401A-5F59-92A8DA6C1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0"/>
            <a:ext cx="8213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67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4F5F34E2-1447-251C-6C07-387867107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0"/>
            <a:ext cx="7415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7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9467" y="475129"/>
            <a:ext cx="9720263" cy="3433483"/>
          </a:xfrm>
        </p:spPr>
        <p:txBody>
          <a:bodyPr>
            <a:normAutofit fontScale="90000"/>
          </a:bodyPr>
          <a:lstStyle/>
          <a:p>
            <a:pPr algn="l"/>
            <a:r>
              <a:rPr lang="zh-CN" altLang="en-US" sz="3200" b="1" dirty="0">
                <a:latin typeface="Arial" panose="020B0604020202020204" pitchFamily="34" charset="0"/>
                <a:cs typeface="Arial" panose="020B0604020202020204" pitchFamily="34" charset="0"/>
              </a:rPr>
              <a:t>例</a:t>
            </a:r>
            <a:r>
              <a:rPr lang="en-US" altLang="zh-CN" sz="3200" b="1" dirty="0">
                <a:latin typeface="Arial" panose="020B0604020202020204" pitchFamily="34" charset="0"/>
                <a:cs typeface="Arial" panose="020B0604020202020204" pitchFamily="34" charset="0"/>
              </a:rPr>
              <a:t>7</a:t>
            </a:r>
            <a:r>
              <a:rPr lang="zh-CN" altLang="en-US" sz="3200" b="1" dirty="0">
                <a:latin typeface="Arial" panose="020B0604020202020204" pitchFamily="34" charset="0"/>
                <a:cs typeface="Arial" panose="020B0604020202020204" pitchFamily="34" charset="0"/>
              </a:rPr>
              <a:t> 洛谷</a:t>
            </a:r>
            <a:r>
              <a:rPr lang="en-US" altLang="zh-CN" sz="3200" b="1" dirty="0">
                <a:latin typeface="Arial" panose="020B0604020202020204" pitchFamily="34" charset="0"/>
                <a:cs typeface="Arial" panose="020B0604020202020204" pitchFamily="34" charset="0"/>
              </a:rPr>
              <a:t>P1449</a:t>
            </a:r>
            <a:r>
              <a:rPr lang="zh-CN" altLang="en-US" sz="3200" b="1" dirty="0">
                <a:latin typeface="Arial" panose="020B0604020202020204" pitchFamily="34" charset="0"/>
                <a:cs typeface="Arial" panose="020B0604020202020204" pitchFamily="34" charset="0"/>
              </a:rPr>
              <a:t>后缀表达式</a:t>
            </a:r>
            <a:br>
              <a:rPr lang="en-US" altLang="zh-CN" sz="3200" b="1" dirty="0">
                <a:latin typeface="Arial" panose="020B0604020202020204" pitchFamily="34" charset="0"/>
                <a:cs typeface="Arial" panose="020B0604020202020204" pitchFamily="34" charset="0"/>
              </a:rPr>
            </a:br>
            <a:r>
              <a:rPr lang="en-US" altLang="zh-CN" sz="1050" dirty="0">
                <a:hlinkClick r:id="rId2"/>
              </a:rPr>
              <a:t>)</a:t>
            </a:r>
            <a:r>
              <a:rPr lang="en-US" altLang="zh-CN" sz="3200" b="1" dirty="0">
                <a:latin typeface="Arial" panose="020B0604020202020204" pitchFamily="34" charset="0"/>
                <a:cs typeface="Arial" panose="020B0604020202020204" pitchFamily="34" charset="0"/>
              </a:rPr>
              <a:t> </a:t>
            </a:r>
            <a:r>
              <a:rPr lang="zh-CN" altLang="zh-CN" sz="2700" b="1" kern="0" dirty="0">
                <a:effectLst/>
                <a:latin typeface="+mn-ea"/>
                <a:ea typeface="+mn-ea"/>
                <a:cs typeface="宋体" panose="02010600030101010101" pitchFamily="2" charset="-122"/>
              </a:rPr>
              <a:t>题目描述</a:t>
            </a:r>
            <a:r>
              <a:rPr lang="en-US" altLang="zh-CN" sz="2700" b="1" kern="0" dirty="0">
                <a:effectLst/>
                <a:latin typeface="+mn-ea"/>
                <a:ea typeface="+mn-ea"/>
                <a:cs typeface="宋体" panose="02010600030101010101" pitchFamily="2" charset="-122"/>
              </a:rPr>
              <a:t> Description</a:t>
            </a:r>
            <a:br>
              <a:rPr lang="zh-CN" altLang="zh-CN" sz="2700" b="1" kern="100" dirty="0">
                <a:effectLst/>
                <a:latin typeface="+mn-ea"/>
                <a:ea typeface="+mn-ea"/>
                <a:cs typeface="Times New Roman" panose="02020603050405020304" pitchFamily="18" charset="0"/>
              </a:rPr>
            </a:br>
            <a:r>
              <a:rPr lang="zh-CN" altLang="zh-CN" sz="2700" b="1" kern="0" dirty="0">
                <a:effectLst/>
                <a:latin typeface="+mn-ea"/>
                <a:ea typeface="+mn-ea"/>
                <a:cs typeface="宋体" panose="02010600030101010101" pitchFamily="2" charset="-122"/>
              </a:rPr>
              <a:t>所谓后缀表达式是指这样的一个表达式：式中不再引用括号，运算符号放在两个运算对象之后，所有计算按运算符号出现的顺序，严格地由左而右新进行（不用考虑运算符的优先级）。</a:t>
            </a:r>
            <a:br>
              <a:rPr lang="en-US" altLang="zh-CN" sz="2700" b="1" kern="0" dirty="0">
                <a:effectLst/>
                <a:latin typeface="+mn-ea"/>
                <a:ea typeface="+mn-ea"/>
                <a:cs typeface="宋体" panose="02010600030101010101" pitchFamily="2" charset="-122"/>
              </a:rPr>
            </a:br>
            <a:br>
              <a:rPr lang="en-US" altLang="zh-CN" sz="2700" b="1" kern="0" dirty="0">
                <a:effectLst/>
                <a:latin typeface="+mn-ea"/>
                <a:ea typeface="+mn-ea"/>
                <a:cs typeface="宋体" panose="02010600030101010101" pitchFamily="2" charset="-122"/>
              </a:rPr>
            </a:br>
            <a:r>
              <a:rPr lang="zh-CN" altLang="zh-CN" sz="2700" b="1" kern="0" dirty="0">
                <a:effectLst/>
                <a:latin typeface="+mn-ea"/>
                <a:ea typeface="+mn-ea"/>
                <a:cs typeface="宋体" panose="02010600030101010101" pitchFamily="2" charset="-122"/>
              </a:rPr>
              <a:t>如：</a:t>
            </a:r>
            <a:r>
              <a:rPr lang="en-US" altLang="zh-CN" sz="2700" b="1" kern="0" dirty="0">
                <a:effectLst/>
                <a:latin typeface="+mn-ea"/>
                <a:ea typeface="+mn-ea"/>
                <a:cs typeface="宋体" panose="02010600030101010101" pitchFamily="2" charset="-122"/>
              </a:rPr>
              <a:t>3*(5–2)+7</a:t>
            </a:r>
            <a:r>
              <a:rPr lang="zh-CN" altLang="zh-CN" sz="2700" b="1" kern="0" dirty="0">
                <a:effectLst/>
                <a:latin typeface="+mn-ea"/>
                <a:ea typeface="+mn-ea"/>
                <a:cs typeface="宋体" panose="02010600030101010101" pitchFamily="2" charset="-122"/>
              </a:rPr>
              <a:t>对应的后缀表达式为：</a:t>
            </a:r>
            <a:r>
              <a:rPr lang="en-US" altLang="zh-CN" sz="2700" b="1" kern="0" dirty="0">
                <a:effectLst/>
                <a:latin typeface="+mn-ea"/>
                <a:ea typeface="+mn-ea"/>
                <a:cs typeface="宋体" panose="02010600030101010101" pitchFamily="2" charset="-122"/>
              </a:rPr>
              <a:t>3</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5</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2</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-*7</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a:t>
            </a:r>
            <a:r>
              <a:rPr lang="zh-CN" altLang="zh-CN" sz="2700" b="1" kern="0" dirty="0">
                <a:effectLst/>
                <a:latin typeface="+mn-ea"/>
                <a:ea typeface="+mn-ea"/>
                <a:cs typeface="宋体" panose="02010600030101010101" pitchFamily="2" charset="-122"/>
              </a:rPr>
              <a:t>。</a:t>
            </a:r>
            <a:r>
              <a:rPr lang="en-US" altLang="zh-CN" sz="2700" b="1" kern="0" dirty="0">
                <a:effectLst/>
                <a:latin typeface="+mn-ea"/>
                <a:ea typeface="+mn-ea"/>
                <a:cs typeface="宋体" panose="02010600030101010101" pitchFamily="2" charset="-122"/>
              </a:rPr>
              <a:t>’@’</a:t>
            </a:r>
            <a:r>
              <a:rPr lang="zh-CN" altLang="zh-CN" sz="2700" b="1" kern="0" dirty="0">
                <a:effectLst/>
                <a:latin typeface="+mn-ea"/>
                <a:ea typeface="+mn-ea"/>
                <a:cs typeface="宋体" panose="02010600030101010101" pitchFamily="2" charset="-122"/>
              </a:rPr>
              <a:t>为表达式的结束符号。</a:t>
            </a:r>
            <a:r>
              <a:rPr lang="en-US" altLang="zh-CN" sz="2700" b="1" kern="0" dirty="0">
                <a:effectLst/>
                <a:latin typeface="+mn-ea"/>
                <a:ea typeface="+mn-ea"/>
                <a:cs typeface="宋体" panose="02010600030101010101" pitchFamily="2" charset="-122"/>
              </a:rPr>
              <a:t>‘.’</a:t>
            </a:r>
            <a:r>
              <a:rPr lang="zh-CN" altLang="zh-CN" sz="2700" b="1" kern="0" dirty="0">
                <a:effectLst/>
                <a:latin typeface="+mn-ea"/>
                <a:ea typeface="+mn-ea"/>
                <a:cs typeface="宋体" panose="02010600030101010101" pitchFamily="2" charset="-122"/>
              </a:rPr>
              <a:t>为操作数的结束符号。</a:t>
            </a:r>
            <a:br>
              <a:rPr lang="zh-CN" altLang="zh-CN" sz="2700" kern="100" dirty="0">
                <a:effectLst/>
                <a:latin typeface="+mn-ea"/>
                <a:ea typeface="+mn-ea"/>
                <a:cs typeface="Times New Roman" panose="02020603050405020304" pitchFamily="18" charset="0"/>
              </a:rPr>
            </a:br>
            <a:br>
              <a:rPr lang="en-US" altLang="zh-CN" sz="3200" b="1" dirty="0">
                <a:latin typeface="Arial" panose="020B0604020202020204" pitchFamily="34" charset="0"/>
                <a:cs typeface="Arial" panose="020B0604020202020204" pitchFamily="34" charset="0"/>
              </a:rPr>
            </a:br>
            <a:br>
              <a:rPr lang="en-US" altLang="zh-CN" sz="3200" b="1" dirty="0">
                <a:latin typeface="Arial" panose="020B0604020202020204" pitchFamily="34" charset="0"/>
                <a:cs typeface="Arial" panose="020B0604020202020204" pitchFamily="34" charset="0"/>
              </a:rPr>
            </a:br>
            <a:endParaRPr lang="zh-CN" altLang="en-US" sz="2000" b="1" dirty="0">
              <a:latin typeface="+mn-ea"/>
              <a:ea typeface="+mn-ea"/>
            </a:endParaRPr>
          </a:p>
        </p:txBody>
      </p:sp>
    </p:spTree>
    <p:extLst>
      <p:ext uri="{BB962C8B-B14F-4D97-AF65-F5344CB8AC3E}">
        <p14:creationId xmlns:p14="http://schemas.microsoft.com/office/powerpoint/2010/main" val="3295252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队列</a:t>
            </a:r>
          </a:p>
        </p:txBody>
      </p:sp>
      <p:sp>
        <p:nvSpPr>
          <p:cNvPr id="2" name="文本占位符 1"/>
          <p:cNvSpPr>
            <a:spLocks noGrp="1"/>
          </p:cNvSpPr>
          <p:nvPr>
            <p:ph type="body"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t>队列的定义</a:t>
            </a:r>
          </a:p>
        </p:txBody>
      </p:sp>
      <p:sp>
        <p:nvSpPr>
          <p:cNvPr id="3" name="内容占位符 2"/>
          <p:cNvSpPr>
            <a:spLocks noGrp="1"/>
          </p:cNvSpPr>
          <p:nvPr>
            <p:ph idx="1"/>
          </p:nvPr>
        </p:nvSpPr>
        <p:spPr>
          <a:xfrm>
            <a:off x="1024255" y="2085340"/>
            <a:ext cx="9719945" cy="4209415"/>
          </a:xfrm>
        </p:spPr>
        <p:txBody>
          <a:bodyPr>
            <a:normAutofit/>
          </a:bodyPr>
          <a:lstStyle/>
          <a:p>
            <a:r>
              <a:rPr lang="zh-CN" altLang="en-US" sz="2800" b="1" dirty="0">
                <a:latin typeface="+mn-ea"/>
                <a:cs typeface="+mn-ea"/>
              </a:rPr>
              <a:t>队列（</a:t>
            </a:r>
            <a:r>
              <a:rPr lang="en-US" altLang="zh-CN" sz="2800" b="1" dirty="0">
                <a:latin typeface="Arial" panose="020B0604020202020204" pitchFamily="34" charset="0"/>
                <a:cs typeface="Arial" panose="020B0604020202020204" pitchFamily="34" charset="0"/>
              </a:rPr>
              <a:t>queue</a:t>
            </a:r>
            <a:r>
              <a:rPr lang="zh-CN" altLang="en-US" sz="2800" b="1" dirty="0">
                <a:latin typeface="+mn-ea"/>
                <a:cs typeface="+mn-ea"/>
              </a:rPr>
              <a:t>）是一种特殊的线性数据结构，和栈类似，队列中的元素也是按照入队顺序线性的排列。</a:t>
            </a:r>
            <a:endParaRPr lang="en-US" altLang="zh-CN" sz="2800" b="1" dirty="0">
              <a:latin typeface="+mn-ea"/>
              <a:cs typeface="+mn-ea"/>
            </a:endParaRPr>
          </a:p>
          <a:p>
            <a:r>
              <a:rPr lang="zh-CN" altLang="en-US" sz="2800" b="1" dirty="0">
                <a:latin typeface="+mn-ea"/>
                <a:cs typeface="+mn-ea"/>
              </a:rPr>
              <a:t>队列的结构如下图所示，队列只允许在队列的前端（队头）进行删除操作，后端（队尾）进行插入操作。</a:t>
            </a:r>
            <a:endParaRPr lang="en-US" altLang="zh-CN" sz="2800" b="1" dirty="0">
              <a:latin typeface="+mn-ea"/>
              <a:cs typeface="+mn-ea"/>
            </a:endParaRPr>
          </a:p>
          <a:p>
            <a:endParaRPr lang="en-US" altLang="zh-CN" dirty="0"/>
          </a:p>
          <a:p>
            <a:endParaRPr lang="en-US" altLang="zh-CN" dirty="0"/>
          </a:p>
          <a:p>
            <a:endParaRPr lang="en-US" altLang="zh-CN" dirty="0"/>
          </a:p>
          <a:p>
            <a:r>
              <a:rPr lang="zh-CN" altLang="en-US" sz="2800" b="1" dirty="0">
                <a:latin typeface="+mn-ea"/>
                <a:cs typeface="+mn-ea"/>
              </a:rPr>
              <a:t>队列的特点是先进先出（</a:t>
            </a:r>
            <a:r>
              <a:rPr lang="zh-CN" altLang="en-US" sz="2800" b="1" dirty="0">
                <a:latin typeface="Arial" panose="020B0604020202020204" pitchFamily="34" charset="0"/>
                <a:cs typeface="Arial" panose="020B0604020202020204" pitchFamily="34" charset="0"/>
              </a:rPr>
              <a:t>FIFO，First In First Out</a:t>
            </a:r>
            <a:r>
              <a:rPr lang="zh-CN" altLang="en-US" sz="2800" b="1" dirty="0">
                <a:latin typeface="+mn-ea"/>
                <a:cs typeface="+mn-ea"/>
              </a:rPr>
              <a:t>），即最先入队列的元素最先出队列，就和我们平时排队一样。</a:t>
            </a:r>
            <a:endParaRPr lang="zh-CN" altLang="en-US" dirty="0"/>
          </a:p>
        </p:txBody>
      </p:sp>
      <p:cxnSp>
        <p:nvCxnSpPr>
          <p:cNvPr id="5" name="直接连接符 4"/>
          <p:cNvCxnSpPr/>
          <p:nvPr/>
        </p:nvCxnSpPr>
        <p:spPr>
          <a:xfrm>
            <a:off x="2920753" y="4092605"/>
            <a:ext cx="5592932"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2920753" y="4884197"/>
            <a:ext cx="5592932" cy="0"/>
          </a:xfrm>
          <a:prstGeom prst="line">
            <a:avLst/>
          </a:prstGeom>
        </p:spPr>
        <p:style>
          <a:lnRef idx="2">
            <a:schemeClr val="dk1"/>
          </a:lnRef>
          <a:fillRef idx="0">
            <a:schemeClr val="dk1"/>
          </a:fillRef>
          <a:effectRef idx="1">
            <a:schemeClr val="dk1"/>
          </a:effectRef>
          <a:fontRef idx="minor">
            <a:schemeClr val="tx1"/>
          </a:fontRef>
        </p:style>
      </p:cxnSp>
      <p:grpSp>
        <p:nvGrpSpPr>
          <p:cNvPr id="4" name="组合 3"/>
          <p:cNvGrpSpPr/>
          <p:nvPr/>
        </p:nvGrpSpPr>
        <p:grpSpPr>
          <a:xfrm>
            <a:off x="2940685" y="4092575"/>
            <a:ext cx="1243330" cy="754380"/>
            <a:chOff x="1608" y="6473"/>
            <a:chExt cx="1958" cy="1188"/>
          </a:xfrm>
        </p:grpSpPr>
        <p:sp>
          <p:nvSpPr>
            <p:cNvPr id="6" name="矩形 5"/>
            <p:cNvSpPr/>
            <p:nvPr/>
          </p:nvSpPr>
          <p:spPr>
            <a:xfrm>
              <a:off x="1608" y="6473"/>
              <a:ext cx="1188" cy="11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01" y="6473"/>
              <a:ext cx="1188" cy="118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125" y="6473"/>
              <a:ext cx="1188" cy="118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78" y="6473"/>
              <a:ext cx="1188" cy="118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latin typeface="+mj-ea"/>
              </a:rPr>
              <a:t>队列的应用</a:t>
            </a:r>
          </a:p>
        </p:txBody>
      </p:sp>
      <p:sp>
        <p:nvSpPr>
          <p:cNvPr id="3" name="内容占位符 2"/>
          <p:cNvSpPr>
            <a:spLocks noGrp="1"/>
          </p:cNvSpPr>
          <p:nvPr>
            <p:ph idx="1"/>
          </p:nvPr>
        </p:nvSpPr>
        <p:spPr>
          <a:xfrm>
            <a:off x="1024255" y="2286000"/>
            <a:ext cx="10013315" cy="2439035"/>
          </a:xfrm>
        </p:spPr>
        <p:txBody>
          <a:bodyPr/>
          <a:lstStyle/>
          <a:p>
            <a:r>
              <a:rPr lang="zh-CN" altLang="en-US" sz="2800" b="1" dirty="0">
                <a:latin typeface="+mn-ea"/>
                <a:cs typeface="+mn-ea"/>
              </a:rPr>
              <a:t>队列在计算机科学中应用也十分广泛。</a:t>
            </a:r>
            <a:endParaRPr lang="en-US" altLang="zh-CN" sz="2800" b="1" dirty="0">
              <a:latin typeface="+mn-ea"/>
              <a:cs typeface="+mn-ea"/>
            </a:endParaRPr>
          </a:p>
          <a:p>
            <a:r>
              <a:rPr lang="zh-CN" altLang="en-US" sz="2800" b="1" dirty="0">
                <a:latin typeface="+mn-ea"/>
                <a:cs typeface="+mn-ea"/>
              </a:rPr>
              <a:t>队列的主要应用是在</a:t>
            </a:r>
            <a:r>
              <a:rPr lang="en-US" altLang="zh-CN" sz="2800" b="1" dirty="0">
                <a:latin typeface="Arial" panose="020B0604020202020204" pitchFamily="34" charset="0"/>
                <a:cs typeface="Arial" panose="020B0604020202020204" pitchFamily="34" charset="0"/>
              </a:rPr>
              <a:t>BFS</a:t>
            </a:r>
            <a:r>
              <a:rPr lang="zh-CN" altLang="en-US" sz="2800" b="1" dirty="0">
                <a:latin typeface="+mn-ea"/>
                <a:cs typeface="+mn-ea"/>
              </a:rPr>
              <a:t>（广度优先搜索）中。</a:t>
            </a:r>
            <a:endParaRPr lang="en-US" altLang="zh-CN" sz="2800" b="1" dirty="0">
              <a:latin typeface="+mn-ea"/>
              <a:cs typeface="+mn-ea"/>
            </a:endParaRPr>
          </a:p>
          <a:p>
            <a:r>
              <a:rPr lang="zh-CN" altLang="en-US" sz="2800" b="1" dirty="0">
                <a:latin typeface="+mn-ea"/>
                <a:cs typeface="+mn-ea"/>
              </a:rPr>
              <a:t>此外，我们一会要讲的「单调队列」也是队列的重要用途之一。</a:t>
            </a:r>
            <a:endParaRPr lang="en-US" altLang="zh-CN" dirty="0"/>
          </a:p>
          <a:p>
            <a:pPr lvl="1"/>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891" y="197346"/>
            <a:ext cx="10737669" cy="5324535"/>
          </a:xfrm>
          <a:prstGeom prst="rect">
            <a:avLst/>
          </a:prstGeom>
        </p:spPr>
        <p:txBody>
          <a:bodyPr wrap="square">
            <a:spAutoFit/>
          </a:bodyPr>
          <a:lstStyle/>
          <a:p>
            <a:r>
              <a:rPr lang="zh-CN" altLang="en-US" sz="3200" b="1" dirty="0">
                <a:latin typeface="+mj-ea"/>
                <a:cs typeface="+mj-ea"/>
              </a:rPr>
              <a:t>例</a:t>
            </a:r>
            <a:r>
              <a:rPr lang="en-US" altLang="zh-CN" sz="3200" b="1" dirty="0">
                <a:latin typeface="+mj-ea"/>
                <a:cs typeface="+mj-ea"/>
              </a:rPr>
              <a:t>1  </a:t>
            </a:r>
            <a:r>
              <a:rPr lang="en-US" altLang="zh-CN" sz="3200" b="1" dirty="0" err="1">
                <a:latin typeface="+mj-ea"/>
                <a:cs typeface="+mj-ea"/>
              </a:rPr>
              <a:t>Blash</a:t>
            </a:r>
            <a:r>
              <a:rPr lang="zh-CN" altLang="en-US" sz="3200" b="1" dirty="0">
                <a:latin typeface="+mj-ea"/>
                <a:cs typeface="+mj-ea"/>
              </a:rPr>
              <a:t>数集</a:t>
            </a:r>
          </a:p>
          <a:p>
            <a:r>
              <a:rPr lang="zh-CN" altLang="en-US" sz="2800" dirty="0">
                <a:latin typeface="Arial" panose="020B0604020202020204" pitchFamily="34" charset="0"/>
                <a:cs typeface="Arial" panose="020B0604020202020204" pitchFamily="34" charset="0"/>
              </a:rPr>
              <a:t>http://ybt.ssoier.cn:8088/index.php</a:t>
            </a:r>
          </a:p>
          <a:p>
            <a:r>
              <a:rPr lang="zh-CN" altLang="en-US" sz="2800" b="1" dirty="0">
                <a:latin typeface="+mn-ea"/>
                <a:cs typeface="+mn-ea"/>
              </a:rPr>
              <a:t>时间限制</a:t>
            </a:r>
            <a:r>
              <a:rPr lang="en-US" altLang="zh-CN" sz="2800" b="1" dirty="0">
                <a:latin typeface="+mn-ea"/>
                <a:cs typeface="+mn-ea"/>
              </a:rPr>
              <a:t>: 1000 ms  </a:t>
            </a:r>
            <a:r>
              <a:rPr lang="zh-CN" altLang="en-US" sz="2800" b="1" dirty="0">
                <a:latin typeface="+mn-ea"/>
                <a:cs typeface="+mn-ea"/>
              </a:rPr>
              <a:t>空间限制</a:t>
            </a:r>
            <a:r>
              <a:rPr lang="en-US" altLang="zh-CN" sz="2800" b="1" dirty="0">
                <a:latin typeface="+mn-ea"/>
                <a:cs typeface="+mn-ea"/>
              </a:rPr>
              <a:t>: 262144 KB </a:t>
            </a:r>
            <a:endParaRPr lang="zh-CN" altLang="en-US" sz="2800" b="1" dirty="0">
              <a:latin typeface="+mn-ea"/>
              <a:cs typeface="+mn-ea"/>
            </a:endParaRPr>
          </a:p>
          <a:p>
            <a:r>
              <a:rPr lang="zh-CN" altLang="en-US" sz="2800" b="1" dirty="0">
                <a:latin typeface="+mn-ea"/>
                <a:cs typeface="+mn-ea"/>
              </a:rPr>
              <a:t>题目描述</a:t>
            </a:r>
          </a:p>
          <a:p>
            <a:r>
              <a:rPr lang="zh-CN" altLang="en-US" sz="2800" b="1" dirty="0">
                <a:latin typeface="+mn-ea"/>
                <a:cs typeface="+mn-ea"/>
              </a:rPr>
              <a:t>大数学家高斯小时候偶然间发现一种有趣的自然数集合</a:t>
            </a:r>
            <a:r>
              <a:rPr lang="en-US" altLang="zh-CN" sz="2800" b="1" dirty="0" err="1">
                <a:latin typeface="+mn-ea"/>
                <a:cs typeface="+mn-ea"/>
              </a:rPr>
              <a:t>Blash</a:t>
            </a:r>
            <a:r>
              <a:rPr lang="zh-CN" altLang="en-US" sz="2800" b="1" dirty="0">
                <a:latin typeface="+mn-ea"/>
                <a:cs typeface="+mn-ea"/>
              </a:rPr>
              <a:t>，对应以</a:t>
            </a:r>
            <a:r>
              <a:rPr lang="en-US" altLang="zh-CN" sz="2800" b="1" dirty="0">
                <a:latin typeface="+mn-ea"/>
                <a:cs typeface="+mn-ea"/>
              </a:rPr>
              <a:t>a</a:t>
            </a:r>
            <a:r>
              <a:rPr lang="zh-CN" altLang="en-US" sz="2800" b="1" dirty="0">
                <a:latin typeface="+mn-ea"/>
                <a:cs typeface="+mn-ea"/>
              </a:rPr>
              <a:t>为基的集合</a:t>
            </a:r>
            <a:r>
              <a:rPr lang="en-US" altLang="zh-CN" sz="2800" b="1" dirty="0" err="1">
                <a:latin typeface="+mn-ea"/>
                <a:cs typeface="+mn-ea"/>
              </a:rPr>
              <a:t>Ba</a:t>
            </a:r>
            <a:r>
              <a:rPr lang="zh-CN" altLang="en-US" sz="2800" b="1" dirty="0">
                <a:latin typeface="+mn-ea"/>
                <a:cs typeface="+mn-ea"/>
              </a:rPr>
              <a:t>定义如下：</a:t>
            </a:r>
          </a:p>
          <a:p>
            <a:r>
              <a:rPr lang="zh-CN" altLang="en-US" sz="2800" b="1" dirty="0">
                <a:latin typeface="+mn-ea"/>
                <a:cs typeface="+mn-ea"/>
              </a:rPr>
              <a:t>（</a:t>
            </a:r>
            <a:r>
              <a:rPr lang="en-US" altLang="zh-CN" sz="2800" b="1" dirty="0">
                <a:latin typeface="+mn-ea"/>
                <a:cs typeface="+mn-ea"/>
              </a:rPr>
              <a:t>1</a:t>
            </a:r>
            <a:r>
              <a:rPr lang="zh-CN" altLang="en-US" sz="2800" b="1" dirty="0">
                <a:latin typeface="+mn-ea"/>
                <a:cs typeface="+mn-ea"/>
              </a:rPr>
              <a:t>）</a:t>
            </a:r>
            <a:r>
              <a:rPr lang="en-US" altLang="zh-CN" sz="2800" b="1" dirty="0">
                <a:latin typeface="+mn-ea"/>
                <a:cs typeface="+mn-ea"/>
              </a:rPr>
              <a:t>a</a:t>
            </a:r>
            <a:r>
              <a:rPr lang="zh-CN" altLang="en-US" sz="2800" b="1" dirty="0">
                <a:latin typeface="+mn-ea"/>
                <a:cs typeface="+mn-ea"/>
              </a:rPr>
              <a:t>是集合</a:t>
            </a:r>
            <a:r>
              <a:rPr lang="en-US" altLang="zh-CN" sz="2800" b="1" dirty="0" err="1">
                <a:latin typeface="+mn-ea"/>
                <a:cs typeface="+mn-ea"/>
              </a:rPr>
              <a:t>Ba</a:t>
            </a:r>
            <a:r>
              <a:rPr lang="zh-CN" altLang="en-US" sz="2800" b="1" dirty="0">
                <a:latin typeface="+mn-ea"/>
                <a:cs typeface="+mn-ea"/>
              </a:rPr>
              <a:t>的基，且</a:t>
            </a:r>
            <a:r>
              <a:rPr lang="en-US" altLang="zh-CN" sz="2800" b="1" dirty="0">
                <a:latin typeface="+mn-ea"/>
                <a:cs typeface="+mn-ea"/>
              </a:rPr>
              <a:t>a</a:t>
            </a:r>
            <a:r>
              <a:rPr lang="zh-CN" altLang="en-US" sz="2800" b="1" dirty="0">
                <a:latin typeface="+mn-ea"/>
                <a:cs typeface="+mn-ea"/>
              </a:rPr>
              <a:t>是</a:t>
            </a:r>
            <a:r>
              <a:rPr lang="en-US" altLang="zh-CN" sz="2800" b="1" dirty="0" err="1">
                <a:latin typeface="+mn-ea"/>
                <a:cs typeface="+mn-ea"/>
              </a:rPr>
              <a:t>Ba</a:t>
            </a:r>
            <a:r>
              <a:rPr lang="zh-CN" altLang="en-US" sz="2800" b="1" dirty="0">
                <a:latin typeface="+mn-ea"/>
                <a:cs typeface="+mn-ea"/>
              </a:rPr>
              <a:t>的第一个元素；</a:t>
            </a:r>
          </a:p>
          <a:p>
            <a:r>
              <a:rPr lang="zh-CN" altLang="en-US" sz="2800" b="1" dirty="0">
                <a:latin typeface="+mn-ea"/>
                <a:cs typeface="+mn-ea"/>
              </a:rPr>
              <a:t>（</a:t>
            </a:r>
            <a:r>
              <a:rPr lang="en-US" altLang="zh-CN" sz="2800" b="1" dirty="0">
                <a:latin typeface="+mn-ea"/>
                <a:cs typeface="+mn-ea"/>
              </a:rPr>
              <a:t>2</a:t>
            </a:r>
            <a:r>
              <a:rPr lang="zh-CN" altLang="en-US" sz="2800" b="1" dirty="0">
                <a:latin typeface="+mn-ea"/>
                <a:cs typeface="+mn-ea"/>
              </a:rPr>
              <a:t>）如果</a:t>
            </a:r>
            <a:r>
              <a:rPr lang="en-US" altLang="zh-CN" sz="2800" b="1" dirty="0">
                <a:latin typeface="+mn-ea"/>
                <a:cs typeface="+mn-ea"/>
              </a:rPr>
              <a:t>x</a:t>
            </a:r>
            <a:r>
              <a:rPr lang="zh-CN" altLang="en-US" sz="2800" b="1" dirty="0">
                <a:latin typeface="+mn-ea"/>
                <a:cs typeface="+mn-ea"/>
              </a:rPr>
              <a:t>在集合</a:t>
            </a:r>
            <a:r>
              <a:rPr lang="en-US" altLang="zh-CN" sz="2800" b="1" dirty="0" err="1">
                <a:latin typeface="+mn-ea"/>
                <a:cs typeface="+mn-ea"/>
              </a:rPr>
              <a:t>Ba</a:t>
            </a:r>
            <a:r>
              <a:rPr lang="zh-CN" altLang="en-US" sz="2800" b="1" dirty="0">
                <a:latin typeface="+mn-ea"/>
                <a:cs typeface="+mn-ea"/>
              </a:rPr>
              <a:t>中，则</a:t>
            </a:r>
            <a:r>
              <a:rPr lang="en-US" altLang="zh-CN" sz="2800" b="1" dirty="0">
                <a:latin typeface="+mn-ea"/>
                <a:cs typeface="+mn-ea"/>
              </a:rPr>
              <a:t>2x+1</a:t>
            </a:r>
            <a:r>
              <a:rPr lang="zh-CN" altLang="en-US" sz="2800" b="1" dirty="0">
                <a:latin typeface="+mn-ea"/>
                <a:cs typeface="+mn-ea"/>
              </a:rPr>
              <a:t>和</a:t>
            </a:r>
            <a:r>
              <a:rPr lang="en-US" altLang="zh-CN" sz="2800" b="1" dirty="0">
                <a:latin typeface="+mn-ea"/>
                <a:cs typeface="+mn-ea"/>
              </a:rPr>
              <a:t>3x+1</a:t>
            </a:r>
            <a:r>
              <a:rPr lang="zh-CN" altLang="en-US" sz="2800" b="1" dirty="0">
                <a:latin typeface="+mn-ea"/>
                <a:cs typeface="+mn-ea"/>
              </a:rPr>
              <a:t>也都在集合</a:t>
            </a:r>
            <a:r>
              <a:rPr lang="en-US" altLang="zh-CN" sz="2800" b="1" dirty="0" err="1">
                <a:latin typeface="+mn-ea"/>
                <a:cs typeface="+mn-ea"/>
              </a:rPr>
              <a:t>Ba</a:t>
            </a:r>
            <a:r>
              <a:rPr lang="zh-CN" altLang="en-US" sz="2800" b="1" dirty="0">
                <a:latin typeface="+mn-ea"/>
                <a:cs typeface="+mn-ea"/>
              </a:rPr>
              <a:t>中；</a:t>
            </a:r>
          </a:p>
          <a:p>
            <a:r>
              <a:rPr lang="zh-CN" altLang="en-US" sz="2800" b="1" dirty="0">
                <a:latin typeface="+mn-ea"/>
                <a:cs typeface="+mn-ea"/>
              </a:rPr>
              <a:t>（</a:t>
            </a:r>
            <a:r>
              <a:rPr lang="en-US" altLang="zh-CN" sz="2800" b="1" dirty="0">
                <a:latin typeface="+mn-ea"/>
                <a:cs typeface="+mn-ea"/>
              </a:rPr>
              <a:t>3</a:t>
            </a:r>
            <a:r>
              <a:rPr lang="zh-CN" altLang="en-US" sz="2800" b="1" dirty="0">
                <a:latin typeface="+mn-ea"/>
                <a:cs typeface="+mn-ea"/>
              </a:rPr>
              <a:t>）没有其他元素在集合</a:t>
            </a:r>
            <a:r>
              <a:rPr lang="en-US" altLang="zh-CN" sz="2800" b="1" dirty="0" err="1">
                <a:latin typeface="+mn-ea"/>
                <a:cs typeface="+mn-ea"/>
              </a:rPr>
              <a:t>Ba</a:t>
            </a:r>
            <a:r>
              <a:rPr lang="zh-CN" altLang="en-US" sz="2800" b="1" dirty="0">
                <a:latin typeface="+mn-ea"/>
                <a:cs typeface="+mn-ea"/>
              </a:rPr>
              <a:t>中了。</a:t>
            </a:r>
          </a:p>
          <a:p>
            <a:r>
              <a:rPr lang="zh-CN" altLang="en-US" sz="2800" b="1" dirty="0">
                <a:latin typeface="+mn-ea"/>
                <a:cs typeface="+mn-ea"/>
              </a:rPr>
              <a:t>现在小高斯想知道如果将集合</a:t>
            </a:r>
            <a:r>
              <a:rPr lang="en-US" altLang="zh-CN" sz="2800" b="1" dirty="0" err="1">
                <a:latin typeface="+mn-ea"/>
                <a:cs typeface="+mn-ea"/>
              </a:rPr>
              <a:t>Ba</a:t>
            </a:r>
            <a:r>
              <a:rPr lang="zh-CN" altLang="en-US" sz="2800" b="1" dirty="0">
                <a:latin typeface="+mn-ea"/>
                <a:cs typeface="+mn-ea"/>
              </a:rPr>
              <a:t>中元素按照升序排列，第</a:t>
            </a:r>
            <a:r>
              <a:rPr lang="en-US" altLang="zh-CN" sz="2800" b="1" dirty="0">
                <a:latin typeface="+mn-ea"/>
                <a:cs typeface="+mn-ea"/>
              </a:rPr>
              <a:t>n</a:t>
            </a:r>
            <a:r>
              <a:rPr lang="zh-CN" altLang="en-US" sz="2800" b="1" dirty="0">
                <a:latin typeface="+mn-ea"/>
                <a:cs typeface="+mn-ea"/>
              </a:rPr>
              <a:t>个元素会是多少？</a:t>
            </a:r>
          </a:p>
          <a:p>
            <a:endParaRPr lang="zh-CN" altLang="en-US" sz="2800" b="1" dirty="0">
              <a:latin typeface="+mn-ea"/>
              <a:cs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2065" y="582295"/>
            <a:ext cx="9444355" cy="5692775"/>
          </a:xfrm>
          <a:prstGeom prst="rect">
            <a:avLst/>
          </a:prstGeom>
          <a:noFill/>
        </p:spPr>
        <p:txBody>
          <a:bodyPr wrap="square" rtlCol="0" anchor="t">
            <a:spAutoFit/>
          </a:bodyPr>
          <a:lstStyle/>
          <a:p>
            <a:r>
              <a:rPr lang="zh-CN" altLang="en-US" sz="2800" b="1" dirty="0">
                <a:latin typeface="+mn-ea"/>
                <a:cs typeface="+mn-ea"/>
                <a:sym typeface="+mn-ea"/>
              </a:rPr>
              <a:t>输入</a:t>
            </a:r>
            <a:endParaRPr lang="zh-CN" altLang="en-US" sz="2800" b="1" dirty="0">
              <a:latin typeface="+mn-ea"/>
              <a:cs typeface="+mn-ea"/>
            </a:endParaRPr>
          </a:p>
          <a:p>
            <a:r>
              <a:rPr lang="zh-CN" altLang="en-US" sz="2800" b="1" dirty="0">
                <a:latin typeface="+mn-ea"/>
                <a:cs typeface="+mn-ea"/>
                <a:sym typeface="+mn-ea"/>
              </a:rPr>
              <a:t>输入包含很多行，每行输入包括两个数字，集合的基</a:t>
            </a:r>
            <a:r>
              <a:rPr lang="en-US" altLang="zh-CN" sz="2800" b="1" dirty="0">
                <a:latin typeface="+mn-ea"/>
                <a:cs typeface="+mn-ea"/>
                <a:sym typeface="+mn-ea"/>
              </a:rPr>
              <a:t>a(1&lt;=a&lt;=50)</a:t>
            </a:r>
            <a:r>
              <a:rPr lang="zh-CN" altLang="en-US" sz="2800" b="1" dirty="0">
                <a:latin typeface="+mn-ea"/>
                <a:cs typeface="+mn-ea"/>
                <a:sym typeface="+mn-ea"/>
              </a:rPr>
              <a:t>以及所求元素序号</a:t>
            </a:r>
            <a:r>
              <a:rPr lang="en-US" altLang="zh-CN" sz="2800" b="1" dirty="0">
                <a:latin typeface="+mn-ea"/>
                <a:cs typeface="+mn-ea"/>
                <a:sym typeface="+mn-ea"/>
              </a:rPr>
              <a:t>n(1&lt;=n&lt;=1000000)</a:t>
            </a:r>
            <a:r>
              <a:rPr lang="zh-CN" altLang="en-US" sz="2800" b="1" dirty="0">
                <a:latin typeface="+mn-ea"/>
                <a:cs typeface="+mn-ea"/>
                <a:sym typeface="+mn-ea"/>
              </a:rPr>
              <a:t>。</a:t>
            </a:r>
            <a:endParaRPr lang="zh-CN" altLang="en-US" sz="2800" b="1" dirty="0">
              <a:latin typeface="+mn-ea"/>
              <a:cs typeface="+mn-ea"/>
            </a:endParaRPr>
          </a:p>
          <a:p>
            <a:r>
              <a:rPr lang="zh-CN" altLang="en-US" sz="2800" b="1" dirty="0">
                <a:latin typeface="+mn-ea"/>
                <a:cs typeface="+mn-ea"/>
                <a:sym typeface="+mn-ea"/>
              </a:rPr>
              <a:t>输出</a:t>
            </a:r>
            <a:endParaRPr lang="zh-CN" altLang="en-US" sz="2800" b="1" dirty="0">
              <a:latin typeface="+mn-ea"/>
              <a:cs typeface="+mn-ea"/>
            </a:endParaRPr>
          </a:p>
          <a:p>
            <a:r>
              <a:rPr lang="zh-CN" altLang="en-US" sz="2800" b="1" dirty="0">
                <a:latin typeface="+mn-ea"/>
                <a:cs typeface="+mn-ea"/>
                <a:sym typeface="+mn-ea"/>
              </a:rPr>
              <a:t>对应每个输入，输出集合</a:t>
            </a:r>
            <a:r>
              <a:rPr lang="en-US" altLang="zh-CN" sz="2800" b="1" dirty="0" err="1">
                <a:latin typeface="+mn-ea"/>
                <a:cs typeface="+mn-ea"/>
                <a:sym typeface="+mn-ea"/>
              </a:rPr>
              <a:t>Ba</a:t>
            </a:r>
            <a:r>
              <a:rPr lang="zh-CN" altLang="en-US" sz="2800" b="1" dirty="0">
                <a:latin typeface="+mn-ea"/>
                <a:cs typeface="+mn-ea"/>
                <a:sym typeface="+mn-ea"/>
              </a:rPr>
              <a:t>的第</a:t>
            </a:r>
            <a:r>
              <a:rPr lang="en-US" altLang="zh-CN" sz="2800" b="1" dirty="0">
                <a:latin typeface="+mn-ea"/>
                <a:cs typeface="+mn-ea"/>
                <a:sym typeface="+mn-ea"/>
              </a:rPr>
              <a:t>n</a:t>
            </a:r>
            <a:r>
              <a:rPr lang="zh-CN" altLang="en-US" sz="2800" b="1" dirty="0">
                <a:latin typeface="+mn-ea"/>
                <a:cs typeface="+mn-ea"/>
                <a:sym typeface="+mn-ea"/>
              </a:rPr>
              <a:t>个元素值。</a:t>
            </a:r>
            <a:endParaRPr lang="zh-CN" altLang="en-US" sz="2800" b="1" dirty="0">
              <a:latin typeface="+mn-ea"/>
              <a:cs typeface="+mn-ea"/>
            </a:endParaRPr>
          </a:p>
          <a:p>
            <a:r>
              <a:rPr lang="zh-CN" altLang="en-US" sz="2800" b="1" dirty="0">
                <a:latin typeface="+mn-ea"/>
                <a:cs typeface="+mn-ea"/>
                <a:sym typeface="+mn-ea"/>
              </a:rPr>
              <a:t>样例输入</a:t>
            </a:r>
            <a:endParaRPr lang="zh-CN" altLang="en-US" sz="2800" b="1" dirty="0">
              <a:latin typeface="+mn-ea"/>
              <a:cs typeface="+mn-ea"/>
            </a:endParaRPr>
          </a:p>
          <a:p>
            <a:r>
              <a:rPr lang="en-US" altLang="zh-CN" sz="2800" b="1" dirty="0">
                <a:latin typeface="+mn-ea"/>
                <a:cs typeface="+mn-ea"/>
                <a:sym typeface="+mn-ea"/>
              </a:rPr>
              <a:t>1 100</a:t>
            </a:r>
            <a:endParaRPr lang="en-US" altLang="zh-CN" sz="2800" b="1" dirty="0">
              <a:latin typeface="+mn-ea"/>
              <a:cs typeface="+mn-ea"/>
            </a:endParaRPr>
          </a:p>
          <a:p>
            <a:r>
              <a:rPr lang="en-US" altLang="zh-CN" sz="2800" b="1" dirty="0">
                <a:latin typeface="+mn-ea"/>
                <a:cs typeface="+mn-ea"/>
                <a:sym typeface="+mn-ea"/>
              </a:rPr>
              <a:t>28 5437</a:t>
            </a:r>
            <a:endParaRPr lang="en-US" altLang="zh-CN" sz="2800" b="1" dirty="0">
              <a:latin typeface="+mn-ea"/>
              <a:cs typeface="+mn-ea"/>
            </a:endParaRPr>
          </a:p>
          <a:p>
            <a:r>
              <a:rPr lang="zh-CN" altLang="en-US" sz="2800" b="1" dirty="0">
                <a:latin typeface="+mn-ea"/>
                <a:cs typeface="+mn-ea"/>
                <a:sym typeface="+mn-ea"/>
              </a:rPr>
              <a:t>样例输出</a:t>
            </a:r>
            <a:endParaRPr lang="zh-CN" altLang="en-US" sz="2800" b="1" dirty="0">
              <a:latin typeface="+mn-ea"/>
              <a:cs typeface="+mn-ea"/>
            </a:endParaRPr>
          </a:p>
          <a:p>
            <a:r>
              <a:rPr lang="en-US" altLang="zh-CN" sz="2800" b="1" dirty="0">
                <a:latin typeface="+mn-ea"/>
                <a:cs typeface="+mn-ea"/>
                <a:sym typeface="+mn-ea"/>
              </a:rPr>
              <a:t>418</a:t>
            </a:r>
            <a:endParaRPr lang="en-US" altLang="zh-CN" sz="2800" b="1" dirty="0">
              <a:latin typeface="+mn-ea"/>
              <a:cs typeface="+mn-ea"/>
            </a:endParaRPr>
          </a:p>
          <a:p>
            <a:r>
              <a:rPr lang="en-US" altLang="zh-CN" sz="2800" b="1" dirty="0">
                <a:latin typeface="+mn-ea"/>
                <a:cs typeface="+mn-ea"/>
                <a:sym typeface="+mn-ea"/>
              </a:rPr>
              <a:t>900585</a:t>
            </a:r>
            <a:endParaRPr lang="en-US" altLang="zh-CN" sz="2800" b="1" dirty="0">
              <a:latin typeface="+mn-ea"/>
              <a:cs typeface="+mn-ea"/>
            </a:endParaRPr>
          </a:p>
          <a:p>
            <a:r>
              <a:rPr lang="zh-CN" altLang="en-US" sz="2800" b="1" dirty="0">
                <a:latin typeface="+mn-ea"/>
                <a:cs typeface="+mn-ea"/>
                <a:sym typeface="+mn-ea"/>
              </a:rPr>
              <a:t>数据范围限制</a:t>
            </a:r>
            <a:endParaRPr lang="zh-CN" altLang="en-US" sz="2800" b="1" dirty="0">
              <a:latin typeface="+mn-ea"/>
              <a:cs typeface="+mn-ea"/>
            </a:endParaRPr>
          </a:p>
          <a:p>
            <a:r>
              <a:rPr lang="en-US" altLang="zh-CN" sz="2800" b="1" dirty="0">
                <a:latin typeface="+mn-ea"/>
                <a:cs typeface="+mn-ea"/>
                <a:sym typeface="+mn-ea"/>
              </a:rPr>
              <a:t>1&lt;=n&lt;=1000000, 1&lt;=a&lt;=50,</a:t>
            </a:r>
            <a:r>
              <a:rPr lang="zh-CN" altLang="en-US" sz="2800" b="1" dirty="0">
                <a:latin typeface="+mn-ea"/>
                <a:cs typeface="+mn-ea"/>
                <a:sym typeface="+mn-ea"/>
              </a:rPr>
              <a:t>数据组数不超过</a:t>
            </a:r>
            <a:r>
              <a:rPr lang="en-US" altLang="zh-CN" sz="2800" b="1" dirty="0">
                <a:latin typeface="+mn-ea"/>
                <a:cs typeface="+mn-ea"/>
                <a:sym typeface="+mn-ea"/>
              </a:rPr>
              <a:t>10</a:t>
            </a:r>
            <a:r>
              <a:rPr lang="zh-CN" altLang="en-US" sz="2800" b="1" dirty="0">
                <a:latin typeface="+mn-ea"/>
                <a:cs typeface="+mn-ea"/>
                <a:sym typeface="+mn-ea"/>
              </a:rPr>
              <a:t>。</a:t>
            </a:r>
            <a:endParaRPr lang="zh-CN" altLang="en-US" sz="2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279401" y="232228"/>
          <a:ext cx="11722101" cy="3692072"/>
        </p:xfrm>
        <a:graphic>
          <a:graphicData uri="http://schemas.openxmlformats.org/drawingml/2006/table">
            <a:tbl>
              <a:tblPr firstRow="1" bandRow="1">
                <a:tableStyleId>{5C22544A-7EE6-4342-B048-85BDC9FD1C3A}</a:tableStyleId>
              </a:tblPr>
              <a:tblGrid>
                <a:gridCol w="1574925">
                  <a:extLst>
                    <a:ext uri="{9D8B030D-6E8A-4147-A177-3AD203B41FA5}">
                      <a16:colId xmlns:a16="http://schemas.microsoft.com/office/drawing/2014/main" val="20000"/>
                    </a:ext>
                  </a:extLst>
                </a:gridCol>
                <a:gridCol w="1127464">
                  <a:extLst>
                    <a:ext uri="{9D8B030D-6E8A-4147-A177-3AD203B41FA5}">
                      <a16:colId xmlns:a16="http://schemas.microsoft.com/office/drawing/2014/main" val="20001"/>
                    </a:ext>
                  </a:extLst>
                </a:gridCol>
                <a:gridCol w="1127464">
                  <a:extLst>
                    <a:ext uri="{9D8B030D-6E8A-4147-A177-3AD203B41FA5}">
                      <a16:colId xmlns:a16="http://schemas.microsoft.com/office/drawing/2014/main" val="20002"/>
                    </a:ext>
                  </a:extLst>
                </a:gridCol>
                <a:gridCol w="1127464">
                  <a:extLst>
                    <a:ext uri="{9D8B030D-6E8A-4147-A177-3AD203B41FA5}">
                      <a16:colId xmlns:a16="http://schemas.microsoft.com/office/drawing/2014/main" val="20003"/>
                    </a:ext>
                  </a:extLst>
                </a:gridCol>
                <a:gridCol w="1127464">
                  <a:extLst>
                    <a:ext uri="{9D8B030D-6E8A-4147-A177-3AD203B41FA5}">
                      <a16:colId xmlns:a16="http://schemas.microsoft.com/office/drawing/2014/main" val="20004"/>
                    </a:ext>
                  </a:extLst>
                </a:gridCol>
                <a:gridCol w="1127464">
                  <a:extLst>
                    <a:ext uri="{9D8B030D-6E8A-4147-A177-3AD203B41FA5}">
                      <a16:colId xmlns:a16="http://schemas.microsoft.com/office/drawing/2014/main" val="20005"/>
                    </a:ext>
                  </a:extLst>
                </a:gridCol>
                <a:gridCol w="1127464">
                  <a:extLst>
                    <a:ext uri="{9D8B030D-6E8A-4147-A177-3AD203B41FA5}">
                      <a16:colId xmlns:a16="http://schemas.microsoft.com/office/drawing/2014/main" val="20006"/>
                    </a:ext>
                  </a:extLst>
                </a:gridCol>
                <a:gridCol w="1127464">
                  <a:extLst>
                    <a:ext uri="{9D8B030D-6E8A-4147-A177-3AD203B41FA5}">
                      <a16:colId xmlns:a16="http://schemas.microsoft.com/office/drawing/2014/main" val="20007"/>
                    </a:ext>
                  </a:extLst>
                </a:gridCol>
                <a:gridCol w="1127464">
                  <a:extLst>
                    <a:ext uri="{9D8B030D-6E8A-4147-A177-3AD203B41FA5}">
                      <a16:colId xmlns:a16="http://schemas.microsoft.com/office/drawing/2014/main" val="20008"/>
                    </a:ext>
                  </a:extLst>
                </a:gridCol>
                <a:gridCol w="1127464">
                  <a:extLst>
                    <a:ext uri="{9D8B030D-6E8A-4147-A177-3AD203B41FA5}">
                      <a16:colId xmlns:a16="http://schemas.microsoft.com/office/drawing/2014/main" val="20009"/>
                    </a:ext>
                  </a:extLst>
                </a:gridCol>
              </a:tblGrid>
              <a:tr h="923018">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r>
                        <a:rPr lang="zh-CN" altLang="en-US" sz="2800" b="1"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23018">
                <a:tc>
                  <a:txBody>
                    <a:bodyPr/>
                    <a:lstStyle/>
                    <a:p>
                      <a:pPr algn="l">
                        <a:lnSpc>
                          <a:spcPct val="150000"/>
                        </a:lnSpc>
                        <a:buClrTx/>
                        <a:buSzTx/>
                        <a:buFontTx/>
                      </a:pPr>
                      <a:r>
                        <a:rPr lang="zh-CN" altLang="en-US" sz="2800" b="1" dirty="0">
                          <a:solidFill>
                            <a:schemeClr val="tx1"/>
                          </a:solidFill>
                        </a:rPr>
                        <a:t>Blash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23018">
                <a:tc>
                  <a:txBody>
                    <a:bodyPr/>
                    <a:lstStyle/>
                    <a:p>
                      <a:pPr algn="l">
                        <a:lnSpc>
                          <a:spcPct val="150000"/>
                        </a:lnSpc>
                        <a:buClrTx/>
                        <a:buSzTx/>
                        <a:buFontTx/>
                      </a:pPr>
                      <a:r>
                        <a:rPr lang="zh-CN" altLang="en-US" sz="2800" b="1" dirty="0">
                          <a:solidFill>
                            <a:schemeClr val="tx1"/>
                          </a:solidFill>
                        </a:rPr>
                        <a:t>2x+1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23018">
                <a:tc>
                  <a:txBody>
                    <a:bodyPr/>
                    <a:lstStyle/>
                    <a:p>
                      <a:pPr algn="l">
                        <a:lnSpc>
                          <a:spcPct val="150000"/>
                        </a:lnSpc>
                        <a:buClrTx/>
                        <a:buSzTx/>
                        <a:buFontTx/>
                      </a:pPr>
                      <a:r>
                        <a:rPr lang="zh-CN" altLang="en-US" sz="2800" b="1" dirty="0">
                          <a:solidFill>
                            <a:schemeClr val="tx1"/>
                          </a:solidFill>
                        </a:rPr>
                        <a:t>3x+1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50000"/>
                        </a:lnSpc>
                        <a:buClrTx/>
                        <a:buSzTx/>
                        <a:buFontTx/>
                      </a:pP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 name="文本框 2"/>
          <p:cNvSpPr txBox="1"/>
          <p:nvPr/>
        </p:nvSpPr>
        <p:spPr>
          <a:xfrm>
            <a:off x="1847848" y="1168400"/>
            <a:ext cx="1143000" cy="937986"/>
          </a:xfrm>
          <a:prstGeom prst="rect">
            <a:avLst/>
          </a:prstGeom>
          <a:noFill/>
        </p:spPr>
        <p:txBody>
          <a:bodyPr wrap="square" rtlCol="0" anchor="ctr" anchorCtr="0">
            <a:noAutofit/>
          </a:bodyPr>
          <a:lstStyle/>
          <a:p>
            <a:pPr algn="ctr"/>
            <a:r>
              <a:rPr lang="en-US" altLang="zh-CN" sz="4000" b="1" dirty="0"/>
              <a:t>1</a:t>
            </a:r>
            <a:endParaRPr lang="zh-CN" altLang="en-US" sz="4000" b="1" dirty="0"/>
          </a:p>
        </p:txBody>
      </p:sp>
      <p:sp>
        <p:nvSpPr>
          <p:cNvPr id="4" name="文本框 3"/>
          <p:cNvSpPr txBox="1"/>
          <p:nvPr/>
        </p:nvSpPr>
        <p:spPr>
          <a:xfrm>
            <a:off x="1804033" y="2071916"/>
            <a:ext cx="1143000" cy="937986"/>
          </a:xfrm>
          <a:prstGeom prst="rect">
            <a:avLst/>
          </a:prstGeom>
          <a:noFill/>
        </p:spPr>
        <p:txBody>
          <a:bodyPr wrap="square" rtlCol="0" anchor="ctr" anchorCtr="0">
            <a:noAutofit/>
          </a:bodyPr>
          <a:lstStyle/>
          <a:p>
            <a:pPr algn="ctr"/>
            <a:r>
              <a:rPr lang="en-US" altLang="zh-CN" sz="4000" b="1" dirty="0"/>
              <a:t>3</a:t>
            </a:r>
            <a:endParaRPr lang="zh-CN" altLang="en-US" sz="4000" b="1" dirty="0"/>
          </a:p>
        </p:txBody>
      </p:sp>
      <p:sp>
        <p:nvSpPr>
          <p:cNvPr id="5" name="文本框 4"/>
          <p:cNvSpPr txBox="1"/>
          <p:nvPr/>
        </p:nvSpPr>
        <p:spPr>
          <a:xfrm>
            <a:off x="1847848" y="3018967"/>
            <a:ext cx="1143000" cy="937986"/>
          </a:xfrm>
          <a:prstGeom prst="rect">
            <a:avLst/>
          </a:prstGeom>
          <a:noFill/>
        </p:spPr>
        <p:txBody>
          <a:bodyPr wrap="square" rtlCol="0" anchor="ctr" anchorCtr="0">
            <a:noAutofit/>
          </a:bodyPr>
          <a:lstStyle/>
          <a:p>
            <a:pPr algn="ctr"/>
            <a:r>
              <a:rPr lang="en-US" altLang="zh-CN" sz="4000" b="1" dirty="0"/>
              <a:t>4</a:t>
            </a:r>
            <a:endParaRPr lang="zh-CN" altLang="en-US" sz="4000" b="1" dirty="0"/>
          </a:p>
        </p:txBody>
      </p:sp>
      <p:sp>
        <p:nvSpPr>
          <p:cNvPr id="9" name="文本框 8"/>
          <p:cNvSpPr txBox="1"/>
          <p:nvPr/>
        </p:nvSpPr>
        <p:spPr>
          <a:xfrm>
            <a:off x="2979958" y="1173844"/>
            <a:ext cx="1143000" cy="937986"/>
          </a:xfrm>
          <a:prstGeom prst="rect">
            <a:avLst/>
          </a:prstGeom>
          <a:noFill/>
        </p:spPr>
        <p:txBody>
          <a:bodyPr wrap="square" rtlCol="0" anchor="ctr" anchorCtr="0">
            <a:noAutofit/>
          </a:bodyPr>
          <a:lstStyle/>
          <a:p>
            <a:pPr algn="ctr"/>
            <a:r>
              <a:rPr lang="en-US" altLang="zh-CN" sz="4000" b="1" dirty="0"/>
              <a:t>3</a:t>
            </a:r>
            <a:endParaRPr lang="zh-CN" altLang="en-US" sz="4000" b="1" dirty="0"/>
          </a:p>
        </p:txBody>
      </p:sp>
      <p:sp>
        <p:nvSpPr>
          <p:cNvPr id="10" name="文本框 9"/>
          <p:cNvSpPr txBox="1"/>
          <p:nvPr/>
        </p:nvSpPr>
        <p:spPr>
          <a:xfrm>
            <a:off x="2979958" y="2077360"/>
            <a:ext cx="1143000" cy="937986"/>
          </a:xfrm>
          <a:prstGeom prst="rect">
            <a:avLst/>
          </a:prstGeom>
          <a:noFill/>
        </p:spPr>
        <p:txBody>
          <a:bodyPr wrap="square" rtlCol="0" anchor="ctr" anchorCtr="0">
            <a:noAutofit/>
          </a:bodyPr>
          <a:lstStyle/>
          <a:p>
            <a:pPr algn="ctr"/>
            <a:r>
              <a:rPr lang="en-US" altLang="zh-CN" sz="4000" b="1" dirty="0"/>
              <a:t>7</a:t>
            </a:r>
            <a:endParaRPr lang="zh-CN" altLang="en-US" sz="4000" b="1" dirty="0"/>
          </a:p>
        </p:txBody>
      </p:sp>
      <p:sp>
        <p:nvSpPr>
          <p:cNvPr id="11" name="文本框 10"/>
          <p:cNvSpPr txBox="1"/>
          <p:nvPr/>
        </p:nvSpPr>
        <p:spPr>
          <a:xfrm>
            <a:off x="2979958" y="3024411"/>
            <a:ext cx="1143000" cy="937986"/>
          </a:xfrm>
          <a:prstGeom prst="rect">
            <a:avLst/>
          </a:prstGeom>
          <a:noFill/>
        </p:spPr>
        <p:txBody>
          <a:bodyPr wrap="square" rtlCol="0" anchor="ctr" anchorCtr="0">
            <a:noAutofit/>
          </a:bodyPr>
          <a:lstStyle/>
          <a:p>
            <a:pPr algn="ctr"/>
            <a:r>
              <a:rPr lang="en-US" altLang="zh-CN" sz="4000" b="1" dirty="0"/>
              <a:t>10</a:t>
            </a:r>
            <a:endParaRPr lang="zh-CN" altLang="en-US" sz="4000" b="1" dirty="0"/>
          </a:p>
        </p:txBody>
      </p:sp>
      <p:sp>
        <p:nvSpPr>
          <p:cNvPr id="12" name="文本框 11"/>
          <p:cNvSpPr txBox="1"/>
          <p:nvPr/>
        </p:nvSpPr>
        <p:spPr>
          <a:xfrm>
            <a:off x="4090312" y="1190168"/>
            <a:ext cx="1143000" cy="937986"/>
          </a:xfrm>
          <a:prstGeom prst="rect">
            <a:avLst/>
          </a:prstGeom>
          <a:noFill/>
        </p:spPr>
        <p:txBody>
          <a:bodyPr wrap="square" rtlCol="0" anchor="ctr" anchorCtr="0">
            <a:noAutofit/>
          </a:bodyPr>
          <a:lstStyle/>
          <a:p>
            <a:pPr algn="ctr"/>
            <a:r>
              <a:rPr lang="en-US" altLang="zh-CN" sz="4000" b="1" dirty="0"/>
              <a:t>4</a:t>
            </a:r>
            <a:endParaRPr lang="zh-CN" altLang="en-US" sz="4000" b="1" dirty="0"/>
          </a:p>
        </p:txBody>
      </p:sp>
      <p:sp>
        <p:nvSpPr>
          <p:cNvPr id="13" name="文本框 12"/>
          <p:cNvSpPr txBox="1"/>
          <p:nvPr/>
        </p:nvSpPr>
        <p:spPr>
          <a:xfrm>
            <a:off x="4090312" y="2093684"/>
            <a:ext cx="1143000" cy="937986"/>
          </a:xfrm>
          <a:prstGeom prst="rect">
            <a:avLst/>
          </a:prstGeom>
          <a:noFill/>
        </p:spPr>
        <p:txBody>
          <a:bodyPr wrap="square" rtlCol="0" anchor="ctr" anchorCtr="0">
            <a:noAutofit/>
          </a:bodyPr>
          <a:lstStyle/>
          <a:p>
            <a:pPr algn="ctr"/>
            <a:r>
              <a:rPr lang="en-US" altLang="zh-CN" sz="4000" b="1" dirty="0"/>
              <a:t>9</a:t>
            </a:r>
            <a:endParaRPr lang="zh-CN" altLang="en-US" sz="4000" b="1" dirty="0"/>
          </a:p>
        </p:txBody>
      </p:sp>
      <p:sp>
        <p:nvSpPr>
          <p:cNvPr id="14" name="文本框 13"/>
          <p:cNvSpPr txBox="1"/>
          <p:nvPr/>
        </p:nvSpPr>
        <p:spPr>
          <a:xfrm>
            <a:off x="4090312" y="3040735"/>
            <a:ext cx="1143000" cy="937986"/>
          </a:xfrm>
          <a:prstGeom prst="rect">
            <a:avLst/>
          </a:prstGeom>
          <a:noFill/>
        </p:spPr>
        <p:txBody>
          <a:bodyPr wrap="square" rtlCol="0" anchor="ctr" anchorCtr="0">
            <a:noAutofit/>
          </a:bodyPr>
          <a:lstStyle/>
          <a:p>
            <a:pPr algn="ctr"/>
            <a:r>
              <a:rPr lang="en-US" altLang="zh-CN" sz="4000" b="1" dirty="0"/>
              <a:t>13</a:t>
            </a:r>
            <a:endParaRPr lang="zh-CN" altLang="en-US" sz="4000" b="1" dirty="0"/>
          </a:p>
        </p:txBody>
      </p:sp>
      <p:sp>
        <p:nvSpPr>
          <p:cNvPr id="15" name="文本框 14"/>
          <p:cNvSpPr txBox="1"/>
          <p:nvPr/>
        </p:nvSpPr>
        <p:spPr>
          <a:xfrm>
            <a:off x="5222422" y="1195612"/>
            <a:ext cx="1143000" cy="937986"/>
          </a:xfrm>
          <a:prstGeom prst="rect">
            <a:avLst/>
          </a:prstGeom>
          <a:noFill/>
        </p:spPr>
        <p:txBody>
          <a:bodyPr wrap="square" rtlCol="0" anchor="ctr" anchorCtr="0">
            <a:noAutofit/>
          </a:bodyPr>
          <a:lstStyle/>
          <a:p>
            <a:pPr algn="ctr"/>
            <a:r>
              <a:rPr lang="en-US" altLang="zh-CN" sz="4000" b="1" dirty="0"/>
              <a:t>7</a:t>
            </a:r>
            <a:endParaRPr lang="zh-CN" altLang="en-US" sz="4000" b="1" dirty="0"/>
          </a:p>
        </p:txBody>
      </p:sp>
      <p:sp>
        <p:nvSpPr>
          <p:cNvPr id="16" name="文本框 15"/>
          <p:cNvSpPr txBox="1"/>
          <p:nvPr/>
        </p:nvSpPr>
        <p:spPr>
          <a:xfrm>
            <a:off x="5222422" y="2099128"/>
            <a:ext cx="1143000" cy="937986"/>
          </a:xfrm>
          <a:prstGeom prst="rect">
            <a:avLst/>
          </a:prstGeom>
          <a:noFill/>
        </p:spPr>
        <p:txBody>
          <a:bodyPr wrap="square" rtlCol="0" anchor="ctr" anchorCtr="0">
            <a:noAutofit/>
          </a:bodyPr>
          <a:lstStyle/>
          <a:p>
            <a:pPr algn="ctr"/>
            <a:r>
              <a:rPr lang="en-US" altLang="zh-CN" sz="4000" b="1" dirty="0"/>
              <a:t>15</a:t>
            </a:r>
            <a:endParaRPr lang="zh-CN" altLang="en-US" sz="4000" b="1" dirty="0"/>
          </a:p>
        </p:txBody>
      </p:sp>
      <p:sp>
        <p:nvSpPr>
          <p:cNvPr id="17" name="文本框 16"/>
          <p:cNvSpPr txBox="1"/>
          <p:nvPr/>
        </p:nvSpPr>
        <p:spPr>
          <a:xfrm>
            <a:off x="5222422" y="3046179"/>
            <a:ext cx="1143000" cy="937986"/>
          </a:xfrm>
          <a:prstGeom prst="rect">
            <a:avLst/>
          </a:prstGeom>
          <a:noFill/>
        </p:spPr>
        <p:txBody>
          <a:bodyPr wrap="square" rtlCol="0" anchor="ctr" anchorCtr="0">
            <a:noAutofit/>
          </a:bodyPr>
          <a:lstStyle/>
          <a:p>
            <a:pPr algn="ctr"/>
            <a:r>
              <a:rPr lang="en-US" altLang="zh-CN" sz="4000" b="1" dirty="0"/>
              <a:t>22</a:t>
            </a:r>
            <a:endParaRPr lang="zh-CN" altLang="en-US" sz="4000" b="1" dirty="0"/>
          </a:p>
        </p:txBody>
      </p:sp>
      <p:sp>
        <p:nvSpPr>
          <p:cNvPr id="18" name="文本框 17"/>
          <p:cNvSpPr txBox="1"/>
          <p:nvPr/>
        </p:nvSpPr>
        <p:spPr>
          <a:xfrm>
            <a:off x="6376318" y="1190168"/>
            <a:ext cx="1143000" cy="937986"/>
          </a:xfrm>
          <a:prstGeom prst="rect">
            <a:avLst/>
          </a:prstGeom>
          <a:noFill/>
        </p:spPr>
        <p:txBody>
          <a:bodyPr wrap="square" rtlCol="0" anchor="ctr" anchorCtr="0">
            <a:noAutofit/>
          </a:bodyPr>
          <a:lstStyle/>
          <a:p>
            <a:pPr algn="ctr"/>
            <a:r>
              <a:rPr lang="en-US" altLang="zh-CN" sz="4000" b="1" dirty="0"/>
              <a:t>9</a:t>
            </a:r>
            <a:endParaRPr lang="zh-CN" altLang="en-US" sz="4000" b="1" dirty="0"/>
          </a:p>
        </p:txBody>
      </p:sp>
      <p:sp>
        <p:nvSpPr>
          <p:cNvPr id="19" name="文本框 18"/>
          <p:cNvSpPr txBox="1"/>
          <p:nvPr/>
        </p:nvSpPr>
        <p:spPr>
          <a:xfrm>
            <a:off x="6376318" y="2093684"/>
            <a:ext cx="1143000" cy="937986"/>
          </a:xfrm>
          <a:prstGeom prst="rect">
            <a:avLst/>
          </a:prstGeom>
          <a:noFill/>
        </p:spPr>
        <p:txBody>
          <a:bodyPr wrap="square" rtlCol="0" anchor="ctr" anchorCtr="0">
            <a:noAutofit/>
          </a:bodyPr>
          <a:lstStyle/>
          <a:p>
            <a:pPr algn="ctr"/>
            <a:r>
              <a:rPr lang="en-US" altLang="zh-CN" sz="4000" b="1" dirty="0"/>
              <a:t>19</a:t>
            </a:r>
            <a:endParaRPr lang="zh-CN" altLang="en-US" sz="4000" b="1" dirty="0"/>
          </a:p>
        </p:txBody>
      </p:sp>
      <p:sp>
        <p:nvSpPr>
          <p:cNvPr id="20" name="文本框 19"/>
          <p:cNvSpPr txBox="1"/>
          <p:nvPr/>
        </p:nvSpPr>
        <p:spPr>
          <a:xfrm>
            <a:off x="6376318" y="3040735"/>
            <a:ext cx="1143000" cy="937986"/>
          </a:xfrm>
          <a:prstGeom prst="rect">
            <a:avLst/>
          </a:prstGeom>
          <a:noFill/>
        </p:spPr>
        <p:txBody>
          <a:bodyPr wrap="square" rtlCol="0" anchor="ctr" anchorCtr="0">
            <a:noAutofit/>
          </a:bodyPr>
          <a:lstStyle/>
          <a:p>
            <a:pPr algn="ctr"/>
            <a:r>
              <a:rPr lang="en-US" altLang="zh-CN" sz="4000" b="1" dirty="0"/>
              <a:t>28</a:t>
            </a:r>
            <a:endParaRPr lang="zh-CN" altLang="en-US" sz="4000" b="1" dirty="0"/>
          </a:p>
        </p:txBody>
      </p:sp>
      <p:sp>
        <p:nvSpPr>
          <p:cNvPr id="21" name="文本框 20"/>
          <p:cNvSpPr txBox="1"/>
          <p:nvPr/>
        </p:nvSpPr>
        <p:spPr>
          <a:xfrm>
            <a:off x="7508428" y="1195612"/>
            <a:ext cx="1143000" cy="937986"/>
          </a:xfrm>
          <a:prstGeom prst="rect">
            <a:avLst/>
          </a:prstGeom>
          <a:noFill/>
        </p:spPr>
        <p:txBody>
          <a:bodyPr wrap="square" rtlCol="0" anchor="ctr" anchorCtr="0">
            <a:noAutofit/>
          </a:bodyPr>
          <a:lstStyle/>
          <a:p>
            <a:pPr algn="ctr"/>
            <a:r>
              <a:rPr lang="en-US" altLang="zh-CN" sz="4000" b="1" dirty="0"/>
              <a:t>10</a:t>
            </a:r>
            <a:endParaRPr lang="zh-CN" altLang="en-US" sz="4000" b="1" dirty="0"/>
          </a:p>
        </p:txBody>
      </p:sp>
      <p:sp>
        <p:nvSpPr>
          <p:cNvPr id="22" name="文本框 21"/>
          <p:cNvSpPr txBox="1"/>
          <p:nvPr/>
        </p:nvSpPr>
        <p:spPr>
          <a:xfrm>
            <a:off x="7508428" y="2099128"/>
            <a:ext cx="1143000" cy="937986"/>
          </a:xfrm>
          <a:prstGeom prst="rect">
            <a:avLst/>
          </a:prstGeom>
          <a:noFill/>
        </p:spPr>
        <p:txBody>
          <a:bodyPr wrap="square" rtlCol="0" anchor="ctr" anchorCtr="0">
            <a:noAutofit/>
          </a:bodyPr>
          <a:lstStyle/>
          <a:p>
            <a:pPr algn="ctr"/>
            <a:r>
              <a:rPr lang="en-US" altLang="zh-CN" sz="4000" b="1" dirty="0"/>
              <a:t>21</a:t>
            </a:r>
            <a:endParaRPr lang="zh-CN" altLang="en-US" sz="4000" b="1" dirty="0"/>
          </a:p>
        </p:txBody>
      </p:sp>
      <p:sp>
        <p:nvSpPr>
          <p:cNvPr id="23" name="文本框 22"/>
          <p:cNvSpPr txBox="1"/>
          <p:nvPr/>
        </p:nvSpPr>
        <p:spPr>
          <a:xfrm>
            <a:off x="7508428" y="3046179"/>
            <a:ext cx="1143000" cy="937986"/>
          </a:xfrm>
          <a:prstGeom prst="rect">
            <a:avLst/>
          </a:prstGeom>
          <a:noFill/>
        </p:spPr>
        <p:txBody>
          <a:bodyPr wrap="square" rtlCol="0" anchor="ctr" anchorCtr="0">
            <a:noAutofit/>
          </a:bodyPr>
          <a:lstStyle/>
          <a:p>
            <a:pPr algn="ctr"/>
            <a:r>
              <a:rPr lang="en-US" altLang="zh-CN" sz="4000" b="1" dirty="0"/>
              <a:t>31</a:t>
            </a:r>
            <a:endParaRPr lang="zh-CN" altLang="en-US" sz="4000" b="1" dirty="0"/>
          </a:p>
        </p:txBody>
      </p:sp>
      <p:sp>
        <p:nvSpPr>
          <p:cNvPr id="24" name="文本框 23"/>
          <p:cNvSpPr txBox="1"/>
          <p:nvPr/>
        </p:nvSpPr>
        <p:spPr>
          <a:xfrm>
            <a:off x="8618782" y="1211936"/>
            <a:ext cx="1143000" cy="937986"/>
          </a:xfrm>
          <a:prstGeom prst="rect">
            <a:avLst/>
          </a:prstGeom>
          <a:noFill/>
        </p:spPr>
        <p:txBody>
          <a:bodyPr wrap="square" rtlCol="0" anchor="ctr" anchorCtr="0">
            <a:noAutofit/>
          </a:bodyPr>
          <a:lstStyle/>
          <a:p>
            <a:pPr algn="ctr"/>
            <a:r>
              <a:rPr lang="en-US" altLang="zh-CN" sz="4000" b="1" dirty="0"/>
              <a:t>13</a:t>
            </a:r>
            <a:endParaRPr lang="zh-CN" altLang="en-US" sz="4000" b="1" dirty="0"/>
          </a:p>
        </p:txBody>
      </p:sp>
      <p:sp>
        <p:nvSpPr>
          <p:cNvPr id="25" name="文本框 24"/>
          <p:cNvSpPr txBox="1"/>
          <p:nvPr/>
        </p:nvSpPr>
        <p:spPr>
          <a:xfrm>
            <a:off x="8618782" y="2115452"/>
            <a:ext cx="1143000" cy="937986"/>
          </a:xfrm>
          <a:prstGeom prst="rect">
            <a:avLst/>
          </a:prstGeom>
          <a:noFill/>
        </p:spPr>
        <p:txBody>
          <a:bodyPr wrap="square" rtlCol="0" anchor="ctr" anchorCtr="0">
            <a:noAutofit/>
          </a:bodyPr>
          <a:lstStyle/>
          <a:p>
            <a:pPr algn="ctr"/>
            <a:r>
              <a:rPr lang="en-US" altLang="zh-CN" sz="4000" b="1" dirty="0"/>
              <a:t>27</a:t>
            </a:r>
            <a:endParaRPr lang="zh-CN" altLang="en-US" sz="4000" b="1" dirty="0"/>
          </a:p>
        </p:txBody>
      </p:sp>
      <p:sp>
        <p:nvSpPr>
          <p:cNvPr id="26" name="文本框 25"/>
          <p:cNvSpPr txBox="1"/>
          <p:nvPr/>
        </p:nvSpPr>
        <p:spPr>
          <a:xfrm>
            <a:off x="8618782" y="3062503"/>
            <a:ext cx="1143000" cy="937986"/>
          </a:xfrm>
          <a:prstGeom prst="rect">
            <a:avLst/>
          </a:prstGeom>
          <a:noFill/>
        </p:spPr>
        <p:txBody>
          <a:bodyPr wrap="square" rtlCol="0" anchor="ctr" anchorCtr="0">
            <a:noAutofit/>
          </a:bodyPr>
          <a:lstStyle/>
          <a:p>
            <a:pPr algn="ctr"/>
            <a:r>
              <a:rPr lang="en-US" altLang="zh-CN" sz="4000" b="1" dirty="0"/>
              <a:t>40</a:t>
            </a:r>
            <a:endParaRPr lang="zh-CN" altLang="en-US" sz="4000" b="1" dirty="0"/>
          </a:p>
        </p:txBody>
      </p:sp>
      <p:sp>
        <p:nvSpPr>
          <p:cNvPr id="27" name="文本框 26"/>
          <p:cNvSpPr txBox="1"/>
          <p:nvPr/>
        </p:nvSpPr>
        <p:spPr>
          <a:xfrm>
            <a:off x="9750892" y="1217380"/>
            <a:ext cx="1143000" cy="937986"/>
          </a:xfrm>
          <a:prstGeom prst="rect">
            <a:avLst/>
          </a:prstGeom>
          <a:noFill/>
        </p:spPr>
        <p:txBody>
          <a:bodyPr wrap="square" rtlCol="0" anchor="ctr" anchorCtr="0">
            <a:noAutofit/>
          </a:bodyPr>
          <a:lstStyle/>
          <a:p>
            <a:pPr algn="ctr"/>
            <a:r>
              <a:rPr lang="en-US" altLang="zh-CN" sz="4000" b="1" dirty="0"/>
              <a:t>15</a:t>
            </a:r>
            <a:endParaRPr lang="zh-CN" altLang="en-US" sz="4000" b="1" dirty="0"/>
          </a:p>
        </p:txBody>
      </p:sp>
      <p:sp>
        <p:nvSpPr>
          <p:cNvPr id="28" name="文本框 27"/>
          <p:cNvSpPr txBox="1"/>
          <p:nvPr/>
        </p:nvSpPr>
        <p:spPr>
          <a:xfrm>
            <a:off x="9750892" y="2120896"/>
            <a:ext cx="1143000" cy="937986"/>
          </a:xfrm>
          <a:prstGeom prst="rect">
            <a:avLst/>
          </a:prstGeom>
          <a:noFill/>
        </p:spPr>
        <p:txBody>
          <a:bodyPr wrap="square" rtlCol="0" anchor="ctr" anchorCtr="0">
            <a:noAutofit/>
          </a:bodyPr>
          <a:lstStyle/>
          <a:p>
            <a:pPr algn="ctr"/>
            <a:r>
              <a:rPr lang="en-US" altLang="zh-CN" sz="4000" b="1" dirty="0"/>
              <a:t>31</a:t>
            </a:r>
            <a:endParaRPr lang="zh-CN" altLang="en-US" sz="4000" b="1" dirty="0"/>
          </a:p>
        </p:txBody>
      </p:sp>
      <p:sp>
        <p:nvSpPr>
          <p:cNvPr id="29" name="文本框 28"/>
          <p:cNvSpPr txBox="1"/>
          <p:nvPr/>
        </p:nvSpPr>
        <p:spPr>
          <a:xfrm>
            <a:off x="9750892" y="3067947"/>
            <a:ext cx="1143000" cy="937986"/>
          </a:xfrm>
          <a:prstGeom prst="rect">
            <a:avLst/>
          </a:prstGeom>
          <a:noFill/>
        </p:spPr>
        <p:txBody>
          <a:bodyPr wrap="square" rtlCol="0" anchor="ctr" anchorCtr="0">
            <a:noAutofit/>
          </a:bodyPr>
          <a:lstStyle/>
          <a:p>
            <a:pPr algn="ctr"/>
            <a:r>
              <a:rPr lang="en-US" altLang="zh-CN" sz="4000" b="1" dirty="0"/>
              <a:t>46</a:t>
            </a:r>
            <a:endParaRPr lang="zh-CN" altLang="en-US" sz="4000" b="1" dirty="0"/>
          </a:p>
        </p:txBody>
      </p:sp>
      <p:sp>
        <p:nvSpPr>
          <p:cNvPr id="30" name="文本框 29"/>
          <p:cNvSpPr txBox="1"/>
          <p:nvPr/>
        </p:nvSpPr>
        <p:spPr>
          <a:xfrm>
            <a:off x="10834025" y="1206494"/>
            <a:ext cx="1143000" cy="937986"/>
          </a:xfrm>
          <a:prstGeom prst="rect">
            <a:avLst/>
          </a:prstGeom>
          <a:noFill/>
        </p:spPr>
        <p:txBody>
          <a:bodyPr wrap="square" rtlCol="0" anchor="ctr" anchorCtr="0">
            <a:noAutofit/>
          </a:bodyPr>
          <a:lstStyle/>
          <a:p>
            <a:pPr algn="ctr"/>
            <a:r>
              <a:rPr lang="en-US" altLang="zh-CN" sz="4000" b="1" dirty="0"/>
              <a:t>19</a:t>
            </a:r>
            <a:endParaRPr lang="zh-CN" altLang="en-US" sz="4000" b="1" dirty="0"/>
          </a:p>
        </p:txBody>
      </p:sp>
      <p:sp>
        <p:nvSpPr>
          <p:cNvPr id="31" name="文本框 30"/>
          <p:cNvSpPr txBox="1"/>
          <p:nvPr/>
        </p:nvSpPr>
        <p:spPr>
          <a:xfrm>
            <a:off x="10834025" y="2110010"/>
            <a:ext cx="1143000" cy="937986"/>
          </a:xfrm>
          <a:prstGeom prst="rect">
            <a:avLst/>
          </a:prstGeom>
          <a:noFill/>
        </p:spPr>
        <p:txBody>
          <a:bodyPr wrap="square" rtlCol="0" anchor="ctr" anchorCtr="0">
            <a:noAutofit/>
          </a:bodyPr>
          <a:lstStyle/>
          <a:p>
            <a:pPr algn="ctr"/>
            <a:r>
              <a:rPr lang="en-US" altLang="zh-CN" sz="4000" b="1" dirty="0"/>
              <a:t>39</a:t>
            </a:r>
            <a:endParaRPr lang="zh-CN" altLang="en-US" sz="4000" b="1" dirty="0"/>
          </a:p>
        </p:txBody>
      </p:sp>
      <p:sp>
        <p:nvSpPr>
          <p:cNvPr id="32" name="文本框 31"/>
          <p:cNvSpPr txBox="1"/>
          <p:nvPr/>
        </p:nvSpPr>
        <p:spPr>
          <a:xfrm>
            <a:off x="10834025" y="3057061"/>
            <a:ext cx="1143000" cy="937986"/>
          </a:xfrm>
          <a:prstGeom prst="rect">
            <a:avLst/>
          </a:prstGeom>
          <a:noFill/>
        </p:spPr>
        <p:txBody>
          <a:bodyPr wrap="square" rtlCol="0" anchor="ctr" anchorCtr="0">
            <a:noAutofit/>
          </a:bodyPr>
          <a:lstStyle/>
          <a:p>
            <a:pPr algn="ctr"/>
            <a:r>
              <a:rPr lang="en-US" altLang="zh-CN" sz="4000" b="1" dirty="0"/>
              <a:t>58</a:t>
            </a:r>
            <a:endParaRPr lang="zh-CN" altLang="en-US" sz="4000" b="1" dirty="0"/>
          </a:p>
        </p:txBody>
      </p:sp>
      <p:sp>
        <p:nvSpPr>
          <p:cNvPr id="33" name="矩形 32"/>
          <p:cNvSpPr/>
          <p:nvPr/>
        </p:nvSpPr>
        <p:spPr>
          <a:xfrm>
            <a:off x="279401" y="2071916"/>
            <a:ext cx="11722101" cy="18523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52400" y="4241800"/>
            <a:ext cx="12039600" cy="2030095"/>
          </a:xfrm>
          <a:prstGeom prst="rect">
            <a:avLst/>
          </a:prstGeom>
          <a:noFill/>
        </p:spPr>
        <p:txBody>
          <a:bodyPr wrap="square" rtlCol="0">
            <a:spAutoFit/>
          </a:bodyPr>
          <a:lstStyle/>
          <a:p>
            <a:pPr>
              <a:lnSpc>
                <a:spcPct val="150000"/>
              </a:lnSpc>
            </a:pPr>
            <a:r>
              <a:rPr lang="zh-CN" altLang="en-US" sz="2800" b="1" dirty="0"/>
              <a:t>作用：存储暂时还没有处理，且需要按照一定顺序处理的元素。</a:t>
            </a:r>
            <a:endParaRPr lang="en-US" altLang="zh-CN" sz="2800" b="1" dirty="0"/>
          </a:p>
          <a:p>
            <a:pPr>
              <a:lnSpc>
                <a:spcPct val="150000"/>
              </a:lnSpc>
            </a:pPr>
            <a:r>
              <a:rPr lang="zh-CN" altLang="en-US" sz="2800" b="1" dirty="0"/>
              <a:t>特点：从一端添加元素，从另一端处理</a:t>
            </a:r>
            <a:r>
              <a:rPr lang="en-US" altLang="zh-CN" sz="2800" b="1" dirty="0"/>
              <a:t>(</a:t>
            </a:r>
            <a:r>
              <a:rPr lang="zh-CN" altLang="en-US" sz="2800" b="1" dirty="0"/>
              <a:t>删除</a:t>
            </a:r>
            <a:r>
              <a:rPr lang="en-US" altLang="zh-CN" sz="2800" b="1" dirty="0"/>
              <a:t>)</a:t>
            </a:r>
            <a:r>
              <a:rPr lang="zh-CN" altLang="en-US" sz="2800" b="1" dirty="0"/>
              <a:t>元素。</a:t>
            </a:r>
            <a:endParaRPr lang="en-US" altLang="zh-CN" sz="2800" b="1" dirty="0"/>
          </a:p>
          <a:p>
            <a:pPr>
              <a:lnSpc>
                <a:spcPct val="150000"/>
              </a:lnSpc>
            </a:pPr>
            <a:r>
              <a:rPr lang="zh-CN" altLang="en-US" sz="2800" b="1" dirty="0"/>
              <a:t>概念：队列、先进先出、队尾、队首。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0" nodeType="clickEffect">
                                  <p:stCondLst>
                                    <p:cond delay="0"/>
                                  </p:stCondLst>
                                  <p:childTnLst>
                                    <p:animScale>
                                      <p:cBhvr>
                                        <p:cTn id="22" dur="2000" fill="hold"/>
                                        <p:tgtEl>
                                          <p:spTgt spid="5"/>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10"/>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 presetClass="emph" presetSubtype="0" fill="hold" grpId="1" nodeType="clickEffect">
                                  <p:stCondLst>
                                    <p:cond delay="0"/>
                                  </p:stCondLst>
                                  <p:childTnLst>
                                    <p:animScale>
                                      <p:cBhvr>
                                        <p:cTn id="54" dur="2000" fill="hold"/>
                                        <p:tgtEl>
                                          <p:spTgt spid="13"/>
                                        </p:tgtEl>
                                      </p:cBhvr>
                                      <p:by x="150000" y="150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6" presetClass="emph" presetSubtype="0" fill="hold" grpId="1" nodeType="clickEffect">
                                  <p:stCondLst>
                                    <p:cond delay="0"/>
                                  </p:stCondLst>
                                  <p:childTnLst>
                                    <p:animScale>
                                      <p:cBhvr>
                                        <p:cTn id="70" dur="2000" fill="hold"/>
                                        <p:tgtEl>
                                          <p:spTgt spid="11"/>
                                        </p:tgtEl>
                                      </p:cBhvr>
                                      <p:by x="150000" y="150000"/>
                                    </p:animScale>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 presetClass="emph" presetSubtype="0" fill="hold" grpId="1" nodeType="clickEffect">
                                  <p:stCondLst>
                                    <p:cond delay="0"/>
                                  </p:stCondLst>
                                  <p:childTnLst>
                                    <p:animScale>
                                      <p:cBhvr>
                                        <p:cTn id="86" dur="2000" fill="hold"/>
                                        <p:tgtEl>
                                          <p:spTgt spid="14"/>
                                        </p:tgtEl>
                                      </p:cBhvr>
                                      <p:by x="150000" y="150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6" presetClass="emph" presetSubtype="0" fill="hold" grpId="1" nodeType="clickEffect">
                                  <p:stCondLst>
                                    <p:cond delay="0"/>
                                  </p:stCondLst>
                                  <p:childTnLst>
                                    <p:animScale>
                                      <p:cBhvr>
                                        <p:cTn id="102" dur="2000" fill="hold"/>
                                        <p:tgtEl>
                                          <p:spTgt spid="16"/>
                                        </p:tgtEl>
                                      </p:cBhvr>
                                      <p:by x="150000" y="150000"/>
                                    </p:animScale>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1" nodeType="clickEffect">
                                  <p:stCondLst>
                                    <p:cond delay="0"/>
                                  </p:stCondLst>
                                  <p:childTnLst>
                                    <p:animScale>
                                      <p:cBhvr>
                                        <p:cTn id="118" dur="2000" fill="hold"/>
                                        <p:tgtEl>
                                          <p:spTgt spid="19"/>
                                        </p:tgtEl>
                                      </p:cBhvr>
                                      <p:by x="150000" y="150000"/>
                                    </p:animScale>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4">
                                            <p:txEl>
                                              <p:pRg st="0" end="0"/>
                                            </p:txEl>
                                          </p:spTgt>
                                        </p:tgtEl>
                                        <p:attrNameLst>
                                          <p:attrName>style.visibility</p:attrName>
                                        </p:attrNameLst>
                                      </p:cBhvr>
                                      <p:to>
                                        <p:strVal val="visible"/>
                                      </p:to>
                                    </p:set>
                                    <p:animEffect transition="in" filter="fade">
                                      <p:cBhvr>
                                        <p:cTn id="139" dur="1000"/>
                                        <p:tgtEl>
                                          <p:spTgt spid="34">
                                            <p:txEl>
                                              <p:pRg st="0" end="0"/>
                                            </p:txEl>
                                          </p:spTgt>
                                        </p:tgtEl>
                                      </p:cBhvr>
                                    </p:animEffect>
                                    <p:anim calcmode="lin" valueType="num">
                                      <p:cBhvr>
                                        <p:cTn id="140"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41"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34">
                                            <p:txEl>
                                              <p:pRg st="1" end="1"/>
                                            </p:txEl>
                                          </p:spTgt>
                                        </p:tgtEl>
                                        <p:attrNameLst>
                                          <p:attrName>style.visibility</p:attrName>
                                        </p:attrNameLst>
                                      </p:cBhvr>
                                      <p:to>
                                        <p:strVal val="visible"/>
                                      </p:to>
                                    </p:set>
                                    <p:animEffect transition="in" filter="fade">
                                      <p:cBhvr>
                                        <p:cTn id="146" dur="1000"/>
                                        <p:tgtEl>
                                          <p:spTgt spid="34">
                                            <p:txEl>
                                              <p:pRg st="1" end="1"/>
                                            </p:txEl>
                                          </p:spTgt>
                                        </p:tgtEl>
                                      </p:cBhvr>
                                    </p:animEffect>
                                    <p:anim calcmode="lin" valueType="num">
                                      <p:cBhvr>
                                        <p:cTn id="147"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48"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4">
                                            <p:txEl>
                                              <p:pRg st="2" end="2"/>
                                            </p:txEl>
                                          </p:spTgt>
                                        </p:tgtEl>
                                        <p:attrNameLst>
                                          <p:attrName>style.visibility</p:attrName>
                                        </p:attrNameLst>
                                      </p:cBhvr>
                                      <p:to>
                                        <p:strVal val="visible"/>
                                      </p:to>
                                    </p:set>
                                    <p:animEffect transition="in" filter="fade">
                                      <p:cBhvr>
                                        <p:cTn id="153" dur="1000"/>
                                        <p:tgtEl>
                                          <p:spTgt spid="34">
                                            <p:txEl>
                                              <p:pRg st="2" end="2"/>
                                            </p:txEl>
                                          </p:spTgt>
                                        </p:tgtEl>
                                      </p:cBhvr>
                                    </p:animEffect>
                                    <p:anim calcmode="lin" valueType="num">
                                      <p:cBhvr>
                                        <p:cTn id="154"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155"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0" grpId="1"/>
      <p:bldP spid="11" grpId="0"/>
      <p:bldP spid="11" grpId="1"/>
      <p:bldP spid="12" grpId="0"/>
      <p:bldP spid="13" grpId="0"/>
      <p:bldP spid="13" grpId="1"/>
      <p:bldP spid="14" grpId="0"/>
      <p:bldP spid="14" grpId="1"/>
      <p:bldP spid="15" grpId="0"/>
      <p:bldP spid="16" grpId="0"/>
      <p:bldP spid="16" grpId="1"/>
      <p:bldP spid="17" grpId="0"/>
      <p:bldP spid="18" grpId="0"/>
      <p:bldP spid="19" grpId="0"/>
      <p:bldP spid="19" grpId="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animBg="1"/>
      <p:bldP spid="3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5908040"/>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维护三个数组</a:t>
            </a:r>
            <a:r>
              <a:rPr lang="en-US" altLang="zh-CN" sz="2800" b="1" dirty="0">
                <a:latin typeface="Arial" panose="020B0604020202020204" pitchFamily="34" charset="0"/>
                <a:cs typeface="Arial" panose="020B0604020202020204" pitchFamily="34" charset="0"/>
              </a:rPr>
              <a:t>q1,q2,q3</a:t>
            </a:r>
            <a:r>
              <a:rPr lang="en-US" altLang="zh-CN" sz="2800" b="1" dirty="0"/>
              <a:t>;</a:t>
            </a:r>
          </a:p>
          <a:p>
            <a:pPr indent="457200">
              <a:lnSpc>
                <a:spcPct val="150000"/>
              </a:lnSpc>
            </a:pPr>
            <a:r>
              <a:rPr lang="zh-CN" altLang="en-US" sz="2800" b="1" dirty="0"/>
              <a:t>取</a:t>
            </a:r>
            <a:r>
              <a:rPr lang="en-US" altLang="zh-CN" sz="2800" b="1" dirty="0">
                <a:latin typeface="Arial" panose="020B0604020202020204" pitchFamily="34" charset="0"/>
                <a:cs typeface="Arial" panose="020B0604020202020204" pitchFamily="34" charset="0"/>
              </a:rPr>
              <a:t>q2</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q3</a:t>
            </a:r>
            <a:r>
              <a:rPr lang="zh-CN" altLang="en-US" sz="2800" b="1" dirty="0"/>
              <a:t>队首元素的较小者</a:t>
            </a:r>
            <a:r>
              <a:rPr lang="en-US" altLang="zh-CN" sz="2800" b="1" dirty="0">
                <a:latin typeface="Arial" panose="020B0604020202020204" pitchFamily="34" charset="0"/>
                <a:cs typeface="Arial" panose="020B0604020202020204" pitchFamily="34" charset="0"/>
              </a:rPr>
              <a:t>k</a:t>
            </a:r>
            <a:r>
              <a:rPr lang="zh-CN" altLang="en-US" sz="2800" b="1" dirty="0"/>
              <a:t>，加入</a:t>
            </a:r>
            <a:r>
              <a:rPr lang="en-US" altLang="zh-CN" sz="2800" b="1" dirty="0">
                <a:latin typeface="Arial" panose="020B0604020202020204" pitchFamily="34" charset="0"/>
                <a:cs typeface="Arial" panose="020B0604020202020204" pitchFamily="34" charset="0"/>
              </a:rPr>
              <a:t>q1</a:t>
            </a:r>
            <a:r>
              <a:rPr lang="zh-CN" altLang="en-US" sz="2800" b="1" dirty="0"/>
              <a:t>，相应队列的队首位置后移，</a:t>
            </a:r>
            <a:endParaRPr lang="en-US" altLang="zh-CN" sz="2800" b="1" dirty="0"/>
          </a:p>
          <a:p>
            <a:pPr indent="457200">
              <a:lnSpc>
                <a:spcPct val="150000"/>
              </a:lnSpc>
            </a:pPr>
            <a:r>
              <a:rPr lang="en-US" altLang="zh-CN" sz="2800" b="1" dirty="0">
                <a:latin typeface="Arial" panose="020B0604020202020204" pitchFamily="34" charset="0"/>
                <a:cs typeface="Arial" panose="020B0604020202020204" pitchFamily="34" charset="0"/>
              </a:rPr>
              <a:t>2*k+1</a:t>
            </a:r>
            <a:r>
              <a:rPr lang="zh-CN" altLang="en-US" sz="2800" b="1" dirty="0"/>
              <a:t>、</a:t>
            </a:r>
            <a:r>
              <a:rPr lang="en-US" altLang="zh-CN" sz="2800" b="1" dirty="0">
                <a:latin typeface="Arial" panose="020B0604020202020204" pitchFamily="34" charset="0"/>
                <a:cs typeface="Arial" panose="020B0604020202020204" pitchFamily="34" charset="0"/>
              </a:rPr>
              <a:t>3*k+1</a:t>
            </a:r>
            <a:r>
              <a:rPr lang="zh-CN" altLang="en-US" sz="2800" b="1" dirty="0"/>
              <a:t>分别加入</a:t>
            </a:r>
            <a:r>
              <a:rPr lang="en-US" altLang="zh-CN" sz="2800" b="1" dirty="0">
                <a:latin typeface="Arial" panose="020B0604020202020204" pitchFamily="34" charset="0"/>
                <a:cs typeface="Arial" panose="020B0604020202020204" pitchFamily="34" charset="0"/>
              </a:rPr>
              <a:t>q2、q3;</a:t>
            </a:r>
            <a:endParaRPr lang="en-US" altLang="zh-CN" sz="2800" b="1" dirty="0"/>
          </a:p>
          <a:p>
            <a:pPr indent="457200">
              <a:lnSpc>
                <a:spcPct val="150000"/>
              </a:lnSpc>
            </a:pPr>
            <a:r>
              <a:rPr lang="zh-CN" altLang="en-US" sz="2800" b="1" dirty="0"/>
              <a:t>直到</a:t>
            </a:r>
            <a:r>
              <a:rPr lang="en-US" altLang="zh-CN" sz="2800" b="1" dirty="0">
                <a:latin typeface="Arial" panose="020B0604020202020204" pitchFamily="34" charset="0"/>
                <a:cs typeface="Arial" panose="020B0604020202020204" pitchFamily="34" charset="0"/>
              </a:rPr>
              <a:t>q1</a:t>
            </a:r>
            <a:r>
              <a:rPr lang="zh-CN" altLang="en-US" sz="2800" b="1" dirty="0"/>
              <a:t>中的元素个数达到</a:t>
            </a:r>
            <a:r>
              <a:rPr lang="en-US" altLang="zh-CN" sz="2800" b="1" dirty="0">
                <a:latin typeface="Arial" panose="020B0604020202020204" pitchFamily="34" charset="0"/>
                <a:cs typeface="Arial" panose="020B0604020202020204" pitchFamily="34" charset="0"/>
              </a:rPr>
              <a:t>n</a:t>
            </a:r>
            <a:r>
              <a:rPr lang="zh-CN" altLang="en-US" sz="2800" b="1" dirty="0"/>
              <a:t>个。</a:t>
            </a:r>
            <a:endParaRPr lang="en-US" altLang="zh-CN" sz="2800" b="1" dirty="0"/>
          </a:p>
          <a:p>
            <a:pPr indent="457200">
              <a:lnSpc>
                <a:spcPct val="150000"/>
              </a:lnSpc>
            </a:pPr>
            <a:r>
              <a:rPr lang="zh-CN" altLang="en-US" sz="2800" b="1" dirty="0"/>
              <a:t>实际上，</a:t>
            </a:r>
            <a:r>
              <a:rPr lang="en-US" altLang="zh-CN" sz="2800" b="1" dirty="0">
                <a:latin typeface="Arial" panose="020B0604020202020204" pitchFamily="34" charset="0"/>
                <a:cs typeface="Arial" panose="020B0604020202020204" pitchFamily="34" charset="0"/>
              </a:rPr>
              <a:t>q2、q3</a:t>
            </a:r>
            <a:r>
              <a:rPr lang="zh-CN" altLang="en-US" sz="2800" b="1" dirty="0"/>
              <a:t>中的元素都来自于</a:t>
            </a:r>
            <a:r>
              <a:rPr lang="en-US" altLang="zh-CN" sz="2800" b="1" dirty="0">
                <a:latin typeface="Arial" panose="020B0604020202020204" pitchFamily="34" charset="0"/>
                <a:cs typeface="Arial" panose="020B0604020202020204" pitchFamily="34" charset="0"/>
              </a:rPr>
              <a:t>q1</a:t>
            </a:r>
            <a:r>
              <a:rPr lang="zh-CN" altLang="en-US" sz="2800" b="1" dirty="0"/>
              <a:t>，只要维护</a:t>
            </a:r>
            <a:r>
              <a:rPr lang="en-US" altLang="zh-CN" sz="2800" b="1" dirty="0">
                <a:latin typeface="Arial" panose="020B0604020202020204" pitchFamily="34" charset="0"/>
                <a:cs typeface="Arial" panose="020B0604020202020204" pitchFamily="34" charset="0"/>
              </a:rPr>
              <a:t>q2、q3</a:t>
            </a:r>
            <a:r>
              <a:rPr lang="zh-CN" altLang="en-US" sz="2800" b="1" dirty="0"/>
              <a:t>两个位置，表示</a:t>
            </a:r>
            <a:r>
              <a:rPr lang="en-US" altLang="zh-CN" sz="2800" b="1" dirty="0">
                <a:latin typeface="Arial" panose="020B0604020202020204" pitchFamily="34" charset="0"/>
                <a:cs typeface="Arial" panose="020B0604020202020204" pitchFamily="34" charset="0"/>
              </a:rPr>
              <a:t>q2</a:t>
            </a:r>
            <a:r>
              <a:rPr lang="zh-CN" altLang="en-US" sz="2800" b="1" dirty="0"/>
              <a:t>中的下一个数由</a:t>
            </a:r>
            <a:r>
              <a:rPr lang="en-US" altLang="zh-CN" sz="2800" b="1" dirty="0">
                <a:latin typeface="Arial" panose="020B0604020202020204" pitchFamily="34" charset="0"/>
                <a:cs typeface="Arial" panose="020B0604020202020204" pitchFamily="34" charset="0"/>
              </a:rPr>
              <a:t>q1[q2]*2+1</a:t>
            </a:r>
            <a:r>
              <a:rPr lang="zh-CN" altLang="en-US" sz="2800" b="1" dirty="0"/>
              <a:t>得到，</a:t>
            </a:r>
            <a:r>
              <a:rPr lang="en-US" altLang="zh-CN" sz="2800" b="1" dirty="0">
                <a:latin typeface="Arial" panose="020B0604020202020204" pitchFamily="34" charset="0"/>
                <a:cs typeface="Arial" panose="020B0604020202020204" pitchFamily="34" charset="0"/>
              </a:rPr>
              <a:t>q3</a:t>
            </a:r>
            <a:r>
              <a:rPr lang="zh-CN" altLang="en-US" sz="2800" b="1" dirty="0"/>
              <a:t>中的下一个数由</a:t>
            </a:r>
            <a:r>
              <a:rPr lang="en-US" altLang="zh-CN" sz="2800" b="1" dirty="0">
                <a:latin typeface="Arial" panose="020B0604020202020204" pitchFamily="34" charset="0"/>
                <a:cs typeface="Arial" panose="020B0604020202020204" pitchFamily="34" charset="0"/>
              </a:rPr>
              <a:t>q1[q3]*3+1</a:t>
            </a:r>
            <a:r>
              <a:rPr lang="zh-CN" altLang="en-US" sz="2800" b="1" dirty="0"/>
              <a:t>得到，这样就不需要</a:t>
            </a:r>
            <a:r>
              <a:rPr lang="en-US" altLang="zh-CN" sz="2800" b="1" dirty="0">
                <a:latin typeface="Arial" panose="020B0604020202020204" pitchFamily="34" charset="0"/>
                <a:cs typeface="Arial" panose="020B0604020202020204" pitchFamily="34" charset="0"/>
              </a:rPr>
              <a:t>q2、q3</a:t>
            </a:r>
            <a:r>
              <a:rPr lang="zh-CN" altLang="en-US" sz="2800" b="1" dirty="0"/>
              <a:t>这两个数组了。</a:t>
            </a:r>
            <a:endParaRPr lang="en-US" altLang="zh-CN" sz="2800" b="1" dirty="0"/>
          </a:p>
          <a:p>
            <a:pPr>
              <a:lnSpc>
                <a:spcPct val="150000"/>
              </a:lnSpc>
            </a:pPr>
            <a:r>
              <a:rPr lang="zh-CN" altLang="en-US" sz="2800" b="1" dirty="0"/>
              <a:t>特殊情况的处理：</a:t>
            </a:r>
            <a:r>
              <a:rPr lang="en-US" altLang="zh-CN" sz="2800" b="1" dirty="0">
                <a:latin typeface="Arial" panose="020B0604020202020204" pitchFamily="34" charset="0"/>
                <a:cs typeface="Arial" panose="020B0604020202020204" pitchFamily="34" charset="0"/>
              </a:rPr>
              <a:t>q2、q3</a:t>
            </a:r>
            <a:r>
              <a:rPr lang="zh-CN" altLang="en-US" sz="2800" b="1" dirty="0"/>
              <a:t>的队首元素相同。</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193675"/>
            <a:ext cx="9720580" cy="1303020"/>
          </a:xfrm>
        </p:spPr>
        <p:txBody>
          <a:bodyPr/>
          <a:lstStyle/>
          <a:p>
            <a:r>
              <a:rPr lang="zh-CN" altLang="en-US" sz="3200" b="1" dirty="0"/>
              <a:t>栈的定义</a:t>
            </a:r>
          </a:p>
        </p:txBody>
      </p:sp>
      <p:sp>
        <p:nvSpPr>
          <p:cNvPr id="3" name="内容占位符 2"/>
          <p:cNvSpPr>
            <a:spLocks noGrp="1"/>
          </p:cNvSpPr>
          <p:nvPr>
            <p:ph idx="1"/>
          </p:nvPr>
        </p:nvSpPr>
        <p:spPr>
          <a:xfrm>
            <a:off x="883920" y="1395730"/>
            <a:ext cx="9719945" cy="5017135"/>
          </a:xfrm>
        </p:spPr>
        <p:txBody>
          <a:bodyPr/>
          <a:lstStyle/>
          <a:p>
            <a:r>
              <a:rPr lang="zh-CN" altLang="en-US" sz="2800" dirty="0"/>
              <a:t>栈（</a:t>
            </a:r>
            <a:r>
              <a:rPr lang="en-US" altLang="zh-CN" sz="2800" b="1" dirty="0">
                <a:latin typeface="Arial" panose="020B0604020202020204" pitchFamily="34" charset="0"/>
                <a:cs typeface="Arial" panose="020B0604020202020204" pitchFamily="34" charset="0"/>
              </a:rPr>
              <a:t>stack</a:t>
            </a:r>
            <a:r>
              <a:rPr lang="zh-CN" altLang="en-US" sz="2800" dirty="0"/>
              <a:t>）是一种特殊的线性数据结构，栈中的元素是按照入栈顺序线性的排列。</a:t>
            </a:r>
            <a:endParaRPr lang="en-US" altLang="zh-CN" sz="2800" dirty="0"/>
          </a:p>
          <a:p>
            <a:r>
              <a:rPr lang="zh-CN" altLang="en-US" sz="2800" dirty="0"/>
              <a:t>栈的结构如下图所示，</a:t>
            </a:r>
            <a:r>
              <a:rPr lang="zh-CN" altLang="zh-CN" sz="2800" dirty="0"/>
              <a:t>仅允许在表的一端进行插入和删除运算</a:t>
            </a:r>
            <a:r>
              <a:rPr lang="zh-CN" altLang="en-US" sz="2800" dirty="0"/>
              <a:t>，</a:t>
            </a:r>
            <a:r>
              <a:rPr lang="zh-CN" altLang="zh-CN" sz="2800" dirty="0"/>
              <a:t>这一端被称为栈顶，相对地，把另一端称为栈底。</a:t>
            </a:r>
            <a:endParaRPr lang="en-US" altLang="zh-CN" sz="2800" dirty="0"/>
          </a:p>
          <a:p>
            <a:endParaRPr lang="en-US" altLang="zh-CN" sz="2800" dirty="0"/>
          </a:p>
          <a:p>
            <a:endParaRPr lang="en-US" altLang="zh-CN" sz="2800" dirty="0"/>
          </a:p>
          <a:p>
            <a:endParaRPr lang="en-US" altLang="zh-CN" sz="2800" dirty="0"/>
          </a:p>
          <a:p>
            <a:endParaRPr lang="en-US" altLang="zh-CN" sz="2800" dirty="0"/>
          </a:p>
          <a:p>
            <a:r>
              <a:rPr lang="zh-CN" altLang="en-US" sz="2800" dirty="0"/>
              <a:t>栈的特点是后进先出（</a:t>
            </a:r>
            <a:r>
              <a:rPr lang="en-US" altLang="zh-CN" sz="2800" b="1" dirty="0">
                <a:latin typeface="Arial" panose="020B0604020202020204" pitchFamily="34" charset="0"/>
                <a:cs typeface="Arial" panose="020B0604020202020204" pitchFamily="34" charset="0"/>
              </a:rPr>
              <a:t>LIFO，Last In First Out</a:t>
            </a:r>
            <a:r>
              <a:rPr lang="zh-CN" altLang="en-US" sz="2800" dirty="0"/>
              <a:t>），即最后入栈的元素最先出栈。</a:t>
            </a:r>
          </a:p>
        </p:txBody>
      </p:sp>
      <p:cxnSp>
        <p:nvCxnSpPr>
          <p:cNvPr id="10" name="直线连接符 4"/>
          <p:cNvCxnSpPr/>
          <p:nvPr/>
        </p:nvCxnSpPr>
        <p:spPr>
          <a:xfrm flipH="1">
            <a:off x="7363677" y="5502392"/>
            <a:ext cx="145248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线连接符 4"/>
          <p:cNvCxnSpPr/>
          <p:nvPr/>
        </p:nvCxnSpPr>
        <p:spPr>
          <a:xfrm>
            <a:off x="8816340" y="3587115"/>
            <a:ext cx="0" cy="1892300"/>
          </a:xfrm>
          <a:prstGeom prst="line">
            <a:avLst/>
          </a:prstGeom>
          <a:ln w="28575"/>
        </p:spPr>
        <p:style>
          <a:lnRef idx="1">
            <a:schemeClr val="dk1"/>
          </a:lnRef>
          <a:fillRef idx="0">
            <a:schemeClr val="dk1"/>
          </a:fillRef>
          <a:effectRef idx="0">
            <a:schemeClr val="dk1"/>
          </a:effectRef>
          <a:fontRef idx="minor">
            <a:schemeClr val="tx1"/>
          </a:fontRef>
        </p:style>
      </p:cxnSp>
      <p:sp>
        <p:nvSpPr>
          <p:cNvPr id="13" name="矩形 12"/>
          <p:cNvSpPr/>
          <p:nvPr/>
        </p:nvSpPr>
        <p:spPr>
          <a:xfrm>
            <a:off x="7364095" y="4967605"/>
            <a:ext cx="1452245" cy="51181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363460" y="4432935"/>
            <a:ext cx="1452245" cy="51181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363460" y="3921125"/>
            <a:ext cx="1452245" cy="51181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线连接符 4"/>
          <p:cNvCxnSpPr/>
          <p:nvPr/>
        </p:nvCxnSpPr>
        <p:spPr>
          <a:xfrm>
            <a:off x="7364095" y="3587115"/>
            <a:ext cx="0" cy="189230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230" y="0"/>
            <a:ext cx="7385685" cy="7108825"/>
          </a:xfrm>
          <a:prstGeom prst="rect">
            <a:avLst/>
          </a:prstGeom>
        </p:spPr>
        <p:txBody>
          <a:bodyPr wrap="square">
            <a:spAutoFit/>
          </a:bodyPr>
          <a:lstStyle/>
          <a:p>
            <a:r>
              <a:rPr lang="en-US" altLang="zh-CN" sz="2400" b="1" dirty="0">
                <a:latin typeface="Arial" panose="020B0604020202020204" pitchFamily="34" charset="0"/>
                <a:cs typeface="Arial" panose="020B0604020202020204" pitchFamily="34" charset="0"/>
              </a:rPr>
              <a:t>#include &lt;</a:t>
            </a:r>
            <a:r>
              <a:rPr lang="en-US" altLang="zh-CN" sz="2400" b="1" dirty="0" err="1">
                <a:latin typeface="Arial" panose="020B0604020202020204" pitchFamily="34" charset="0"/>
                <a:cs typeface="Arial" panose="020B0604020202020204" pitchFamily="34" charset="0"/>
              </a:rPr>
              <a:t>iostream</a:t>
            </a:r>
            <a:r>
              <a:rPr lang="en-US" altLang="zh-CN" sz="2400" b="1" dirty="0">
                <a:latin typeface="Arial" panose="020B0604020202020204" pitchFamily="34" charset="0"/>
                <a:cs typeface="Arial" panose="020B0604020202020204" pitchFamily="34" charset="0"/>
              </a:rPr>
              <a:t>&gt;</a:t>
            </a:r>
          </a:p>
          <a:p>
            <a:r>
              <a:rPr lang="en-US" altLang="zh-CN" sz="2400" b="1" dirty="0">
                <a:latin typeface="Arial" panose="020B0604020202020204" pitchFamily="34" charset="0"/>
                <a:cs typeface="Arial" panose="020B0604020202020204" pitchFamily="34" charset="0"/>
              </a:rPr>
              <a:t>const </a:t>
            </a:r>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M=1000009;</a:t>
            </a:r>
          </a:p>
          <a:p>
            <a:r>
              <a:rPr lang="en-US" altLang="zh-CN" sz="2400" b="1" dirty="0" err="1">
                <a:latin typeface="Arial" panose="020B0604020202020204" pitchFamily="34" charset="0"/>
                <a:cs typeface="Arial" panose="020B0604020202020204" pitchFamily="34" charset="0"/>
              </a:rPr>
              <a:t>typedef</a:t>
            </a:r>
            <a:r>
              <a:rPr lang="en-US" altLang="zh-CN" sz="2400" b="1" dirty="0">
                <a:latin typeface="Arial" panose="020B0604020202020204" pitchFamily="34" charset="0"/>
                <a:cs typeface="Arial" panose="020B0604020202020204" pitchFamily="34" charset="0"/>
              </a:rPr>
              <a:t> long </a:t>
            </a:r>
            <a:r>
              <a:rPr lang="en-US" altLang="zh-CN" sz="2400" b="1" dirty="0" err="1">
                <a:latin typeface="Arial" panose="020B0604020202020204" pitchFamily="34" charset="0"/>
                <a:cs typeface="Arial" panose="020B0604020202020204" pitchFamily="34" charset="0"/>
              </a:rPr>
              <a:t>long</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ll</a:t>
            </a:r>
            <a:r>
              <a:rPr lang="en-US" altLang="zh-CN" sz="2400" b="1" dirty="0">
                <a:latin typeface="Arial" panose="020B0604020202020204" pitchFamily="34" charset="0"/>
                <a:cs typeface="Arial" panose="020B0604020202020204" pitchFamily="34" charset="0"/>
              </a:rPr>
              <a:t>;</a:t>
            </a:r>
          </a:p>
          <a:p>
            <a:r>
              <a:rPr lang="en-US" altLang="zh-CN" sz="2400" b="1" dirty="0">
                <a:latin typeface="Arial" panose="020B0604020202020204" pitchFamily="34" charset="0"/>
                <a:cs typeface="Arial" panose="020B0604020202020204" pitchFamily="34" charset="0"/>
              </a:rPr>
              <a:t>using namespace std;</a:t>
            </a:r>
          </a:p>
          <a:p>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q[M];</a:t>
            </a:r>
          </a:p>
          <a:p>
            <a:r>
              <a:rPr lang="en-US" altLang="zh-CN" sz="2400" b="1" dirty="0">
                <a:latin typeface="Arial" panose="020B0604020202020204" pitchFamily="34" charset="0"/>
                <a:cs typeface="Arial" panose="020B0604020202020204" pitchFamily="34" charset="0"/>
              </a:rPr>
              <a:t>void work(</a:t>
            </a:r>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a,int</a:t>
            </a:r>
            <a:r>
              <a:rPr lang="en-US" altLang="zh-CN" sz="2400" b="1" dirty="0">
                <a:latin typeface="Arial" panose="020B0604020202020204" pitchFamily="34" charset="0"/>
                <a:cs typeface="Arial" panose="020B0604020202020204" pitchFamily="34" charset="0"/>
              </a:rPr>
              <a:t> n) {</a:t>
            </a:r>
          </a:p>
          <a:p>
            <a:r>
              <a:rPr lang="en-US" altLang="zh-CN" sz="2400" b="1" dirty="0">
                <a:latin typeface="Arial" panose="020B0604020202020204" pitchFamily="34" charset="0"/>
                <a:cs typeface="Arial" panose="020B0604020202020204" pitchFamily="34" charset="0"/>
              </a:rPr>
              <a:t>	q[1]=a;//</a:t>
            </a:r>
            <a:r>
              <a:rPr lang="zh-CN" altLang="en-US" sz="2400" b="1" dirty="0">
                <a:latin typeface="Arial" panose="020B0604020202020204" pitchFamily="34" charset="0"/>
                <a:cs typeface="Arial" panose="020B0604020202020204" pitchFamily="34" charset="0"/>
              </a:rPr>
              <a:t>初始元素入队</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int</a:t>
            </a:r>
            <a:r>
              <a:rPr lang="en-US" altLang="zh-CN" sz="2400" b="1" dirty="0">
                <a:latin typeface="Arial" panose="020B0604020202020204" pitchFamily="34" charset="0"/>
                <a:cs typeface="Arial" panose="020B0604020202020204" pitchFamily="34" charset="0"/>
              </a:rPr>
              <a:t> head2=1,head3=1,tail=1;//</a:t>
            </a:r>
            <a:r>
              <a:rPr lang="zh-CN" altLang="en-US" sz="2400" b="1" dirty="0">
                <a:latin typeface="Arial" panose="020B0604020202020204" pitchFamily="34" charset="0"/>
                <a:cs typeface="Arial" panose="020B0604020202020204" pitchFamily="34" charset="0"/>
              </a:rPr>
              <a:t>初始队列指针</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while(tail&lt;=n) {</a:t>
            </a: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ll</a:t>
            </a:r>
            <a:r>
              <a:rPr lang="en-US" altLang="zh-CN" sz="2400" b="1" dirty="0">
                <a:latin typeface="Arial" panose="020B0604020202020204" pitchFamily="34" charset="0"/>
                <a:cs typeface="Arial" panose="020B0604020202020204" pitchFamily="34" charset="0"/>
              </a:rPr>
              <a:t> t1=2*q[head2]+1,t2=3*q[head3]+1;</a:t>
            </a: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ll</a:t>
            </a:r>
            <a:r>
              <a:rPr lang="en-US" altLang="zh-CN" sz="2400" b="1" dirty="0">
                <a:latin typeface="Arial" panose="020B0604020202020204" pitchFamily="34" charset="0"/>
                <a:cs typeface="Arial" panose="020B0604020202020204" pitchFamily="34" charset="0"/>
              </a:rPr>
              <a:t> t=min(t1,t2);</a:t>
            </a:r>
          </a:p>
          <a:p>
            <a:r>
              <a:rPr lang="en-US" altLang="zh-CN" sz="2400" b="1" dirty="0">
                <a:latin typeface="Arial" panose="020B0604020202020204" pitchFamily="34" charset="0"/>
                <a:cs typeface="Arial" panose="020B0604020202020204" pitchFamily="34" charset="0"/>
              </a:rPr>
              <a:t>		if(t1&lt;t2) head2++;//</a:t>
            </a:r>
            <a:r>
              <a:rPr lang="zh-CN" altLang="en-US" sz="2400" b="1" dirty="0">
                <a:latin typeface="Arial" panose="020B0604020202020204" pitchFamily="34" charset="0"/>
                <a:cs typeface="Arial" panose="020B0604020202020204" pitchFamily="34" charset="0"/>
              </a:rPr>
              <a:t>出队</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else if(t1&gt;t2)head3++;</a:t>
            </a:r>
          </a:p>
          <a:p>
            <a:r>
              <a:rPr lang="en-US" altLang="zh-CN" sz="2400" b="1" dirty="0">
                <a:latin typeface="Arial" panose="020B0604020202020204" pitchFamily="34" charset="0"/>
                <a:cs typeface="Arial" panose="020B0604020202020204" pitchFamily="34" charset="0"/>
              </a:rPr>
              <a:t>		else h2++,h3++</a:t>
            </a:r>
          </a:p>
          <a:p>
            <a:r>
              <a:rPr lang="en-US" altLang="zh-CN" sz="2400" b="1" dirty="0">
                <a:latin typeface="Arial" panose="020B0604020202020204" pitchFamily="34" charset="0"/>
                <a:cs typeface="Arial" panose="020B0604020202020204" pitchFamily="34" charset="0"/>
              </a:rPr>
              <a:t>		if(t!=q[tail]) q[++tail]=t;//</a:t>
            </a:r>
            <a:r>
              <a:rPr lang="zh-CN" altLang="en-US" sz="2400" b="1" dirty="0">
                <a:latin typeface="Arial" panose="020B0604020202020204" pitchFamily="34" charset="0"/>
                <a:cs typeface="Arial" panose="020B0604020202020204" pitchFamily="34" charset="0"/>
              </a:rPr>
              <a:t>入队</a:t>
            </a:r>
            <a:endParaRPr lang="en-US" altLang="zh-CN" sz="2400" b="1" dirty="0">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a:t>
            </a:r>
          </a:p>
          <a:p>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cout</a:t>
            </a:r>
            <a:r>
              <a:rPr lang="en-US" altLang="zh-CN" sz="2400" b="1" dirty="0">
                <a:latin typeface="Arial" panose="020B0604020202020204" pitchFamily="34" charset="0"/>
                <a:cs typeface="Arial" panose="020B0604020202020204" pitchFamily="34" charset="0"/>
              </a:rPr>
              <a:t>&lt;&lt;q[n]&lt;&lt;</a:t>
            </a:r>
            <a:r>
              <a:rPr lang="en-US" altLang="zh-CN" sz="2400" b="1" dirty="0" err="1">
                <a:latin typeface="Arial" panose="020B0604020202020204" pitchFamily="34" charset="0"/>
                <a:cs typeface="Arial" panose="020B0604020202020204" pitchFamily="34" charset="0"/>
              </a:rPr>
              <a:t>endl</a:t>
            </a:r>
            <a:r>
              <a:rPr lang="en-US" altLang="zh-CN" sz="2400" b="1" dirty="0">
                <a:latin typeface="Arial" panose="020B0604020202020204" pitchFamily="34" charset="0"/>
                <a:cs typeface="Arial" panose="020B0604020202020204" pitchFamily="34" charset="0"/>
              </a:rPr>
              <a:t>;</a:t>
            </a:r>
          </a:p>
          <a:p>
            <a:r>
              <a:rPr lang="en-US" altLang="zh-CN" sz="2400" b="1" dirty="0">
                <a:latin typeface="Arial" panose="020B0604020202020204" pitchFamily="34" charset="0"/>
                <a:cs typeface="Arial" panose="020B0604020202020204" pitchFamily="34" charset="0"/>
              </a:rPr>
              <a:t>}</a:t>
            </a:r>
          </a:p>
          <a:p>
            <a:endParaRPr lang="en-US" altLang="zh-CN" sz="2400" b="1" dirty="0">
              <a:latin typeface="Arial" panose="020B0604020202020204" pitchFamily="34" charset="0"/>
              <a:cs typeface="Arial" panose="020B0604020202020204" pitchFamily="34" charset="0"/>
            </a:endParaRPr>
          </a:p>
        </p:txBody>
      </p:sp>
      <p:sp>
        <p:nvSpPr>
          <p:cNvPr id="3" name="文本框 2"/>
          <p:cNvSpPr txBox="1"/>
          <p:nvPr/>
        </p:nvSpPr>
        <p:spPr>
          <a:xfrm>
            <a:off x="5654040" y="167640"/>
            <a:ext cx="6096000" cy="1814830"/>
          </a:xfrm>
          <a:prstGeom prst="rect">
            <a:avLst/>
          </a:prstGeom>
          <a:noFill/>
        </p:spPr>
        <p:txBody>
          <a:bodyPr wrap="square" rtlCol="0" anchor="t">
            <a:spAutoFit/>
          </a:bodyPr>
          <a:lstStyle/>
          <a:p>
            <a:r>
              <a:rPr lang="en-US" altLang="zh-CN" sz="2800" b="1" dirty="0" err="1">
                <a:latin typeface="Arial" panose="020B0604020202020204" pitchFamily="34" charset="0"/>
                <a:cs typeface="Arial" panose="020B0604020202020204" pitchFamily="34" charset="0"/>
                <a:sym typeface="+mn-ea"/>
              </a:rPr>
              <a:t>int</a:t>
            </a:r>
            <a:r>
              <a:rPr lang="en-US" altLang="zh-CN" sz="2800" b="1" dirty="0">
                <a:latin typeface="Arial" panose="020B0604020202020204" pitchFamily="34" charset="0"/>
                <a:cs typeface="Arial" panose="020B0604020202020204" pitchFamily="34" charset="0"/>
                <a:sym typeface="+mn-ea"/>
              </a:rPr>
              <a:t> main() {</a:t>
            </a:r>
            <a:endParaRPr lang="en-US" altLang="zh-CN" sz="2800" b="1" dirty="0">
              <a:latin typeface="Arial" panose="020B0604020202020204" pitchFamily="34" charset="0"/>
              <a:cs typeface="Arial" panose="020B0604020202020204" pitchFamily="34" charset="0"/>
            </a:endParaRPr>
          </a:p>
          <a:p>
            <a:r>
              <a:rPr lang="en-US" altLang="zh-CN" sz="2800" b="1" dirty="0">
                <a:latin typeface="Arial" panose="020B0604020202020204" pitchFamily="34" charset="0"/>
                <a:cs typeface="Arial" panose="020B0604020202020204" pitchFamily="34" charset="0"/>
                <a:sym typeface="+mn-ea"/>
              </a:rPr>
              <a:t>	</a:t>
            </a:r>
            <a:r>
              <a:rPr lang="en-US" altLang="zh-CN" sz="2800" b="1" dirty="0" err="1">
                <a:latin typeface="Arial" panose="020B0604020202020204" pitchFamily="34" charset="0"/>
                <a:cs typeface="Arial" panose="020B0604020202020204" pitchFamily="34" charset="0"/>
                <a:sym typeface="+mn-ea"/>
              </a:rPr>
              <a:t>int</a:t>
            </a:r>
            <a:r>
              <a:rPr lang="en-US" altLang="zh-CN" sz="2800" b="1" dirty="0">
                <a:latin typeface="Arial" panose="020B0604020202020204" pitchFamily="34" charset="0"/>
                <a:cs typeface="Arial" panose="020B0604020202020204" pitchFamily="34" charset="0"/>
                <a:sym typeface="+mn-ea"/>
              </a:rPr>
              <a:t> </a:t>
            </a:r>
            <a:r>
              <a:rPr lang="en-US" altLang="zh-CN" sz="2800" b="1" dirty="0" err="1">
                <a:latin typeface="Arial" panose="020B0604020202020204" pitchFamily="34" charset="0"/>
                <a:cs typeface="Arial" panose="020B0604020202020204" pitchFamily="34" charset="0"/>
                <a:sym typeface="+mn-ea"/>
              </a:rPr>
              <a:t>a,n</a:t>
            </a:r>
            <a:r>
              <a:rPr lang="en-US" altLang="zh-CN" sz="2800" b="1" dirty="0">
                <a:latin typeface="Arial" panose="020B0604020202020204" pitchFamily="34" charset="0"/>
                <a:cs typeface="Arial" panose="020B0604020202020204" pitchFamily="34" charset="0"/>
                <a:sym typeface="+mn-ea"/>
              </a:rPr>
              <a:t>;</a:t>
            </a:r>
            <a:endParaRPr lang="en-US" altLang="zh-CN" sz="2800" b="1" dirty="0">
              <a:latin typeface="Arial" panose="020B0604020202020204" pitchFamily="34" charset="0"/>
              <a:cs typeface="Arial" panose="020B0604020202020204" pitchFamily="34" charset="0"/>
            </a:endParaRPr>
          </a:p>
          <a:p>
            <a:r>
              <a:rPr lang="en-US" altLang="zh-CN" sz="2800" b="1" dirty="0">
                <a:latin typeface="Arial" panose="020B0604020202020204" pitchFamily="34" charset="0"/>
                <a:cs typeface="Arial" panose="020B0604020202020204" pitchFamily="34" charset="0"/>
                <a:sym typeface="+mn-ea"/>
              </a:rPr>
              <a:t>	while(</a:t>
            </a:r>
            <a:r>
              <a:rPr lang="en-US" altLang="zh-CN" sz="2800" b="1" dirty="0" err="1">
                <a:latin typeface="Arial" panose="020B0604020202020204" pitchFamily="34" charset="0"/>
                <a:cs typeface="Arial" panose="020B0604020202020204" pitchFamily="34" charset="0"/>
                <a:sym typeface="+mn-ea"/>
              </a:rPr>
              <a:t>cin</a:t>
            </a:r>
            <a:r>
              <a:rPr lang="en-US" altLang="zh-CN" sz="2800" b="1" dirty="0">
                <a:latin typeface="Arial" panose="020B0604020202020204" pitchFamily="34" charset="0"/>
                <a:cs typeface="Arial" panose="020B0604020202020204" pitchFamily="34" charset="0"/>
                <a:sym typeface="+mn-ea"/>
              </a:rPr>
              <a:t>&gt;&gt;a&gt;&gt;n) work(</a:t>
            </a:r>
            <a:r>
              <a:rPr lang="en-US" altLang="zh-CN" sz="2800" b="1" dirty="0" err="1">
                <a:latin typeface="Arial" panose="020B0604020202020204" pitchFamily="34" charset="0"/>
                <a:cs typeface="Arial" panose="020B0604020202020204" pitchFamily="34" charset="0"/>
                <a:sym typeface="+mn-ea"/>
              </a:rPr>
              <a:t>a,n</a:t>
            </a:r>
            <a:r>
              <a:rPr lang="en-US" altLang="zh-CN" sz="2800" b="1" dirty="0">
                <a:latin typeface="Arial" panose="020B0604020202020204" pitchFamily="34" charset="0"/>
                <a:cs typeface="Arial" panose="020B0604020202020204" pitchFamily="34" charset="0"/>
                <a:sym typeface="+mn-ea"/>
              </a:rPr>
              <a:t>);</a:t>
            </a:r>
            <a:endParaRPr lang="en-US" altLang="zh-CN" sz="2800" b="1" dirty="0">
              <a:latin typeface="Arial" panose="020B0604020202020204" pitchFamily="34" charset="0"/>
              <a:cs typeface="Arial" panose="020B0604020202020204" pitchFamily="34" charset="0"/>
            </a:endParaRPr>
          </a:p>
          <a:p>
            <a:r>
              <a:rPr lang="en-US" altLang="zh-CN" sz="2800" b="1" dirty="0">
                <a:latin typeface="Arial" panose="020B0604020202020204" pitchFamily="34" charset="0"/>
                <a:cs typeface="Arial" panose="020B0604020202020204" pitchFamily="34" charset="0"/>
                <a:sym typeface="+mn-ea"/>
              </a:rPr>
              <a:t>}</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t>手写队列的实现：用数组模拟</a:t>
            </a:r>
          </a:p>
        </p:txBody>
      </p:sp>
      <p:pic>
        <p:nvPicPr>
          <p:cNvPr id="6" name="图片 5" descr="图片包含 屏幕截图&#10;&#10;已生成高可信度的说明"/>
          <p:cNvPicPr>
            <a:picLocks noChangeAspect="1"/>
          </p:cNvPicPr>
          <p:nvPr/>
        </p:nvPicPr>
        <p:blipFill>
          <a:blip r:embed="rId2" cstate="print"/>
          <a:stretch>
            <a:fillRect/>
          </a:stretch>
        </p:blipFill>
        <p:spPr>
          <a:xfrm>
            <a:off x="908533" y="1851142"/>
            <a:ext cx="8431911" cy="398666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队列的</a:t>
            </a:r>
            <a:r>
              <a:rPr lang="en-US" altLang="zh-CN" sz="3200" dirty="0">
                <a:latin typeface="Arial" panose="020B0604020202020204" pitchFamily="34" charset="0"/>
                <a:cs typeface="Arial" panose="020B0604020202020204" pitchFamily="34" charset="0"/>
              </a:rPr>
              <a:t>STL</a:t>
            </a:r>
            <a:r>
              <a:rPr lang="zh-CN" altLang="en-US" sz="3200" b="1" dirty="0">
                <a:latin typeface="+mj-ea"/>
              </a:rPr>
              <a:t>实现</a:t>
            </a:r>
            <a:r>
              <a:rPr lang="zh-CN" altLang="en-US" dirty="0"/>
              <a:t> </a:t>
            </a:r>
          </a:p>
        </p:txBody>
      </p:sp>
      <p:sp>
        <p:nvSpPr>
          <p:cNvPr id="3" name="内容占位符 2"/>
          <p:cNvSpPr>
            <a:spLocks noGrp="1"/>
          </p:cNvSpPr>
          <p:nvPr>
            <p:ph idx="1"/>
          </p:nvPr>
        </p:nvSpPr>
        <p:spPr>
          <a:xfrm>
            <a:off x="1024255" y="1698625"/>
            <a:ext cx="9719945" cy="1233805"/>
          </a:xfrm>
        </p:spPr>
        <p:txBody>
          <a:bodyPr/>
          <a:lstStyle/>
          <a:p>
            <a:r>
              <a:rPr lang="en-US" altLang="zh-CN" sz="2800" b="1" dirty="0">
                <a:latin typeface="+mn-ea"/>
                <a:cs typeface="+mn-ea"/>
              </a:rPr>
              <a:t>C++</a:t>
            </a:r>
            <a:r>
              <a:rPr lang="zh-CN" altLang="en-US" sz="2800" b="1" dirty="0">
                <a:latin typeface="+mn-ea"/>
                <a:cs typeface="+mn-ea"/>
              </a:rPr>
              <a:t>语言的</a:t>
            </a:r>
            <a:r>
              <a:rPr lang="en-US" altLang="zh-CN" sz="2800" b="1" dirty="0">
                <a:latin typeface="+mn-ea"/>
                <a:cs typeface="+mn-ea"/>
              </a:rPr>
              <a:t>STL</a:t>
            </a:r>
            <a:r>
              <a:rPr lang="zh-CN" altLang="en-US" sz="2800" b="1" dirty="0">
                <a:latin typeface="+mn-ea"/>
                <a:cs typeface="+mn-ea"/>
              </a:rPr>
              <a:t>库自带了一个队列的实现。我们也可以这样来简单的实现队列。</a:t>
            </a:r>
            <a:endParaRPr lang="zh-CN" altLang="en-US" sz="2800"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latin typeface="Arial" panose="020B0604020202020204" pitchFamily="34" charset="0"/>
                <a:cs typeface="Arial" panose="020B0604020202020204" pitchFamily="34" charset="0"/>
              </a:rPr>
              <a:t>   q.size()</a:t>
            </a:r>
            <a:r>
              <a:rPr lang="en-US" altLang="zh-CN" dirty="0"/>
              <a:t>//</a:t>
            </a:r>
            <a:r>
              <a:rPr lang="zh-CN" altLang="en-US" dirty="0"/>
              <a:t>返回队列元素的个数</a:t>
            </a:r>
            <a:endParaRPr lang="en-US" altLang="zh-CN" dirty="0"/>
          </a:p>
          <a:p>
            <a:endParaRPr lang="zh-CN" altLang="en-US" dirty="0"/>
          </a:p>
        </p:txBody>
      </p:sp>
      <p:pic>
        <p:nvPicPr>
          <p:cNvPr id="5" name="图片 4"/>
          <p:cNvPicPr>
            <a:picLocks noChangeAspect="1"/>
          </p:cNvPicPr>
          <p:nvPr/>
        </p:nvPicPr>
        <p:blipFill>
          <a:blip r:embed="rId2" cstate="print"/>
          <a:stretch>
            <a:fillRect/>
          </a:stretch>
        </p:blipFill>
        <p:spPr>
          <a:xfrm>
            <a:off x="1207579" y="2840898"/>
            <a:ext cx="7400925" cy="20955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788035"/>
            <a:ext cx="9720580" cy="770890"/>
          </a:xfrm>
        </p:spPr>
        <p:txBody>
          <a:bodyPr>
            <a:normAutofit fontScale="90000"/>
          </a:bodyPr>
          <a:lstStyle/>
          <a:p>
            <a:r>
              <a:rPr lang="zh-CN" altLang="en-US" sz="3200" b="1" dirty="0">
                <a:latin typeface="+mj-ea"/>
                <a:cs typeface="+mj-ea"/>
                <a:sym typeface="+mn-ea"/>
              </a:rPr>
              <a:t>例</a:t>
            </a:r>
            <a:r>
              <a:rPr lang="en-US" altLang="zh-CN" sz="3200" b="1" dirty="0">
                <a:latin typeface="+mj-ea"/>
                <a:cs typeface="+mj-ea"/>
                <a:sym typeface="+mn-ea"/>
              </a:rPr>
              <a:t>2 </a:t>
            </a:r>
            <a:r>
              <a:rPr lang="zh-CN" altLang="en-US" sz="3200" dirty="0">
                <a:latin typeface="Arial" panose="020B0604020202020204" pitchFamily="34" charset="0"/>
                <a:cs typeface="Arial" panose="020B0604020202020204" pitchFamily="34" charset="0"/>
                <a:sym typeface="+mn-ea"/>
              </a:rPr>
              <a:t>P2776 [SDOI2007]</a:t>
            </a:r>
            <a:r>
              <a:rPr lang="zh-CN" altLang="en-US" sz="3200" b="1" dirty="0">
                <a:sym typeface="+mn-ea"/>
              </a:rPr>
              <a:t>小组队列</a:t>
            </a:r>
            <a:br>
              <a:rPr lang="zh-CN" altLang="en-US" sz="3200" dirty="0">
                <a:sym typeface="+mn-ea"/>
              </a:rPr>
            </a:br>
            <a:r>
              <a:rPr lang="zh-CN" altLang="en-US" sz="2220" dirty="0">
                <a:latin typeface="Arial" panose="020B0604020202020204" pitchFamily="34" charset="0"/>
                <a:cs typeface="Arial" panose="020B0604020202020204" pitchFamily="34" charset="0"/>
                <a:sym typeface="+mn-ea"/>
              </a:rPr>
              <a:t>https://www.luogu.com.cn/problem/P2776</a:t>
            </a:r>
            <a:br>
              <a:rPr lang="zh-CN" altLang="en-US" sz="3200" dirty="0"/>
            </a:br>
            <a:endParaRPr lang="en-US" altLang="zh-CN" sz="3200" b="1" dirty="0">
              <a:latin typeface="+mj-ea"/>
              <a:cs typeface="+mj-ea"/>
              <a:sym typeface="+mn-ea"/>
            </a:endParaRPr>
          </a:p>
        </p:txBody>
      </p:sp>
      <p:sp>
        <p:nvSpPr>
          <p:cNvPr id="3" name="内容占位符 2"/>
          <p:cNvSpPr>
            <a:spLocks noGrp="1"/>
          </p:cNvSpPr>
          <p:nvPr>
            <p:ph idx="1"/>
          </p:nvPr>
        </p:nvSpPr>
        <p:spPr>
          <a:xfrm>
            <a:off x="913130" y="2035810"/>
            <a:ext cx="9719945" cy="3826510"/>
          </a:xfrm>
        </p:spPr>
        <p:txBody>
          <a:bodyPr/>
          <a:lstStyle/>
          <a:p>
            <a:r>
              <a:rPr lang="zh-CN" altLang="en-US" sz="2800" b="1"/>
              <a:t>题目描述</a:t>
            </a:r>
            <a:r>
              <a:rPr lang="en-US" altLang="zh-CN" sz="2800" b="1"/>
              <a:t>:</a:t>
            </a:r>
            <a:r>
              <a:rPr lang="zh-CN" altLang="en-US" sz="2800" b="1"/>
              <a:t>有 </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m</a:t>
            </a:r>
            <a:r>
              <a:rPr lang="zh-CN" altLang="en-US" sz="2800" b="1"/>
              <a:t>个小组，</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 n</a:t>
            </a:r>
            <a:r>
              <a:rPr lang="zh-CN" altLang="en-US" sz="2800" b="1"/>
              <a:t>个元素，每个元素属于且仅属于一个小组。</a:t>
            </a:r>
          </a:p>
          <a:p>
            <a:r>
              <a:rPr lang="zh-CN" altLang="en-US" sz="2800" b="1"/>
              <a:t>支持以下操作：</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push x</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a:t>
            </a:r>
            <a:r>
              <a:rPr lang="zh-CN" altLang="en-US" sz="2800" b="1"/>
              <a:t>使元素 </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x </a:t>
            </a:r>
            <a:r>
              <a:rPr lang="zh-CN" altLang="en-US" sz="2800" b="1"/>
              <a:t>进队，如果前边有 </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x</a:t>
            </a:r>
            <a:r>
              <a:rPr lang="zh-CN" altLang="en-US" sz="2800" b="1"/>
              <a:t> 所属小组的元素，</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x</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 </a:t>
            </a:r>
            <a:r>
              <a:rPr lang="zh-CN" altLang="en-US" sz="2800" b="1"/>
              <a:t>会排到自己小组最后一个元素的下一个位置，否则</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 </a:t>
            </a:r>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x</a:t>
            </a:r>
            <a:r>
              <a:rPr lang="zh-CN" altLang="en-US" sz="2220" cap="all" spc="100" dirty="0">
                <a:solidFill>
                  <a:schemeClr val="tx1">
                    <a:lumMod val="95000"/>
                    <a:lumOff val="5000"/>
                  </a:schemeClr>
                </a:solidFill>
                <a:latin typeface="Arial" panose="020B0604020202020204" pitchFamily="34" charset="0"/>
                <a:ea typeface="+mj-ea"/>
                <a:cs typeface="Arial" panose="020B0604020202020204" pitchFamily="34" charset="0"/>
              </a:rPr>
              <a:t> </a:t>
            </a:r>
            <a:r>
              <a:rPr lang="zh-CN" altLang="en-US" sz="2800" b="1"/>
              <a:t>排到整个队列最后的位置。</a:t>
            </a:r>
          </a:p>
          <a:p>
            <a:r>
              <a:rPr lang="zh-CN" altLang="en-US" sz="2220" b="1" cap="all" spc="100" dirty="0">
                <a:solidFill>
                  <a:schemeClr val="tx1">
                    <a:lumMod val="95000"/>
                    <a:lumOff val="5000"/>
                  </a:schemeClr>
                </a:solidFill>
                <a:latin typeface="Arial" panose="020B0604020202020204" pitchFamily="34" charset="0"/>
                <a:ea typeface="+mj-ea"/>
                <a:cs typeface="Arial" panose="020B0604020202020204" pitchFamily="34" charset="0"/>
              </a:rPr>
              <a:t>pop：</a:t>
            </a:r>
            <a:r>
              <a:rPr lang="zh-CN" altLang="en-US" sz="2800" b="1"/>
              <a:t>出队，弹出队头并输出出队元素，出队的方式和普通队列相同，即排在前边的元素先出队。</a:t>
            </a:r>
          </a:p>
          <a:p>
            <a:endParaRPr lang="zh-CN" altLang="en-US" sz="28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8075" y="1010285"/>
            <a:ext cx="9971405" cy="4652645"/>
          </a:xfrm>
        </p:spPr>
        <p:txBody>
          <a:bodyPr/>
          <a:lstStyle/>
          <a:p>
            <a:r>
              <a:rPr lang="zh-CN" altLang="en-US" sz="2800" b="1">
                <a:sym typeface="+mn-ea"/>
              </a:rPr>
              <a:t>输入格式</a:t>
            </a:r>
            <a:r>
              <a:rPr lang="zh-CN" altLang="en-US" sz="2800" b="1"/>
              <a:t>:</a:t>
            </a:r>
            <a:endParaRPr lang="en-US" altLang="zh-CN" sz="2800" b="1"/>
          </a:p>
          <a:p>
            <a:r>
              <a:rPr lang="zh-CN" altLang="en-US" sz="2800" b="1">
                <a:sym typeface="+mn-ea"/>
              </a:rPr>
              <a:t>第一行有两个正整数 </a:t>
            </a:r>
            <a:r>
              <a:rPr lang="zh-CN" altLang="en-US" sz="2800" b="1">
                <a:latin typeface="Arial" panose="020B0604020202020204" pitchFamily="34" charset="0"/>
                <a:cs typeface="Arial" panose="020B0604020202020204" pitchFamily="34" charset="0"/>
                <a:sym typeface="+mn-ea"/>
              </a:rPr>
              <a:t>n</a:t>
            </a:r>
            <a:r>
              <a:rPr lang="zh-CN" altLang="en-US" sz="2800" b="1">
                <a:sym typeface="+mn-ea"/>
              </a:rPr>
              <a:t>, </a:t>
            </a:r>
            <a:r>
              <a:rPr lang="zh-CN" altLang="en-US" sz="2800" b="1">
                <a:latin typeface="Arial" panose="020B0604020202020204" pitchFamily="34" charset="0"/>
                <a:cs typeface="Arial" panose="020B0604020202020204" pitchFamily="34" charset="0"/>
                <a:sym typeface="+mn-ea"/>
              </a:rPr>
              <a:t>m，</a:t>
            </a:r>
            <a:r>
              <a:rPr lang="zh-CN" altLang="en-US" sz="2800" b="1">
                <a:sym typeface="+mn-ea"/>
              </a:rPr>
              <a:t>分别表示元素个数和小组个数，元素和小组均从 </a:t>
            </a:r>
            <a:r>
              <a:rPr lang="zh-CN" altLang="en-US" sz="2800" b="1">
                <a:latin typeface="Arial" panose="020B0604020202020204" pitchFamily="34" charset="0"/>
                <a:cs typeface="Arial" panose="020B0604020202020204" pitchFamily="34" charset="0"/>
                <a:sym typeface="+mn-ea"/>
              </a:rPr>
              <a:t>0 </a:t>
            </a:r>
            <a:r>
              <a:rPr lang="zh-CN" altLang="en-US" sz="2800" b="1">
                <a:sym typeface="+mn-ea"/>
              </a:rPr>
              <a:t>开始编号。</a:t>
            </a:r>
            <a:endParaRPr lang="zh-CN" altLang="en-US" sz="2800" b="1"/>
          </a:p>
          <a:p>
            <a:r>
              <a:rPr lang="zh-CN" altLang="en-US" sz="2800" b="1">
                <a:sym typeface="+mn-ea"/>
              </a:rPr>
              <a:t>接下来一行 </a:t>
            </a:r>
            <a:r>
              <a:rPr lang="zh-CN" altLang="en-US" sz="2800" b="1">
                <a:latin typeface="Arial" panose="020B0604020202020204" pitchFamily="34" charset="0"/>
                <a:cs typeface="Arial" panose="020B0604020202020204" pitchFamily="34" charset="0"/>
                <a:sym typeface="+mn-ea"/>
              </a:rPr>
              <a:t>n</a:t>
            </a:r>
            <a:r>
              <a:rPr lang="zh-CN" altLang="en-US" sz="2800" b="1">
                <a:sym typeface="+mn-ea"/>
              </a:rPr>
              <a:t> 个非负整数 </a:t>
            </a:r>
            <a:r>
              <a:rPr lang="zh-CN" altLang="en-US" sz="2800" b="1">
                <a:latin typeface="Arial" panose="020B0604020202020204" pitchFamily="34" charset="0"/>
                <a:cs typeface="Arial" panose="020B0604020202020204" pitchFamily="34" charset="0"/>
                <a:sym typeface="+mn-ea"/>
              </a:rPr>
              <a:t>A_i</a:t>
            </a:r>
            <a:r>
              <a:rPr lang="zh-CN" altLang="en-US" sz="2800" b="1">
                <a:sym typeface="+mn-ea"/>
              </a:rPr>
              <a:t> ，表示元素 </a:t>
            </a:r>
            <a:r>
              <a:rPr lang="zh-CN" altLang="en-US" sz="2800" b="1">
                <a:latin typeface="Arial" panose="020B0604020202020204" pitchFamily="34" charset="0"/>
                <a:cs typeface="Arial" panose="020B0604020202020204" pitchFamily="34" charset="0"/>
                <a:sym typeface="+mn-ea"/>
              </a:rPr>
              <a:t>i</a:t>
            </a:r>
            <a:r>
              <a:rPr lang="zh-CN" altLang="en-US" sz="2800" b="1">
                <a:sym typeface="+mn-ea"/>
              </a:rPr>
              <a:t> 所在的小组。</a:t>
            </a:r>
            <a:endParaRPr lang="zh-CN" altLang="en-US" sz="2800" b="1"/>
          </a:p>
          <a:p>
            <a:r>
              <a:rPr lang="zh-CN" altLang="en-US" sz="2800" b="1">
                <a:sym typeface="+mn-ea"/>
              </a:rPr>
              <a:t>接下来一行一个正整数 </a:t>
            </a:r>
            <a:r>
              <a:rPr lang="zh-CN" altLang="en-US" sz="2800" b="1">
                <a:latin typeface="Arial" panose="020B0604020202020204" pitchFamily="34" charset="0"/>
                <a:cs typeface="Arial" panose="020B0604020202020204" pitchFamily="34" charset="0"/>
                <a:sym typeface="+mn-ea"/>
              </a:rPr>
              <a:t>T</a:t>
            </a:r>
            <a:r>
              <a:rPr lang="zh-CN" altLang="en-US" sz="2800" b="1">
                <a:sym typeface="+mn-ea"/>
              </a:rPr>
              <a:t>，表示操作数。</a:t>
            </a:r>
            <a:endParaRPr lang="zh-CN" altLang="en-US" sz="2800" b="1"/>
          </a:p>
          <a:p>
            <a:r>
              <a:rPr lang="zh-CN" altLang="en-US" sz="2800" b="1">
                <a:sym typeface="+mn-ea"/>
              </a:rPr>
              <a:t>接下来 </a:t>
            </a:r>
            <a:r>
              <a:rPr lang="zh-CN" altLang="en-US" sz="2800" b="1">
                <a:latin typeface="Arial" panose="020B0604020202020204" pitchFamily="34" charset="0"/>
                <a:cs typeface="Arial" panose="020B0604020202020204" pitchFamily="34" charset="0"/>
                <a:sym typeface="+mn-ea"/>
              </a:rPr>
              <a:t>T </a:t>
            </a:r>
            <a:r>
              <a:rPr lang="zh-CN" altLang="en-US" sz="2800" b="1">
                <a:sym typeface="+mn-ea"/>
              </a:rPr>
              <a:t>行，每行为一个操作。</a:t>
            </a:r>
            <a:endParaRPr lang="zh-CN" altLang="en-US" sz="2800" b="1"/>
          </a:p>
          <a:p>
            <a:r>
              <a:rPr lang="zh-CN" altLang="en-US" sz="2800" b="1">
                <a:sym typeface="+mn-ea"/>
              </a:rPr>
              <a:t>输出格式</a:t>
            </a:r>
            <a:r>
              <a:rPr lang="en-US" altLang="zh-CN" sz="2800" b="1">
                <a:sym typeface="+mn-ea"/>
              </a:rPr>
              <a:t>:</a:t>
            </a:r>
            <a:endParaRPr lang="zh-CN" altLang="en-US" sz="2800" b="1"/>
          </a:p>
          <a:p>
            <a:r>
              <a:rPr lang="zh-CN" altLang="en-US" sz="2800" b="1">
                <a:sym typeface="+mn-ea"/>
              </a:rPr>
              <a:t>对于每个出队操作输出一行，为出队的元素。</a:t>
            </a:r>
            <a:endParaRPr lang="zh-CN"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b="1"/>
              <a:t>思考：设置几个个队列？</a:t>
            </a:r>
          </a:p>
          <a:p>
            <a:r>
              <a:rPr lang="zh-CN" altLang="en-US" sz="2800" b="1"/>
              <a:t>如何处理小组队列顺序及小组内的排队情况？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6057" y="440858"/>
            <a:ext cx="11151326" cy="6892925"/>
          </a:xfrm>
          <a:prstGeom prst="rect">
            <a:avLst/>
          </a:prstGeom>
        </p:spPr>
        <p:txBody>
          <a:bodyPr wrap="square">
            <a:spAutoFit/>
          </a:bodyPr>
          <a:lstStyle/>
          <a:p>
            <a:r>
              <a:rPr lang="zh-CN" altLang="en-US" sz="3200" b="1" dirty="0">
                <a:latin typeface="Arial" panose="020B0604020202020204" pitchFamily="34" charset="0"/>
                <a:cs typeface="Arial" panose="020B0604020202020204" pitchFamily="34" charset="0"/>
              </a:rPr>
              <a:t>例</a:t>
            </a:r>
            <a:r>
              <a:rPr lang="en-US" altLang="zh-CN" sz="3200" b="1" dirty="0">
                <a:latin typeface="Arial" panose="020B0604020202020204" pitchFamily="34" charset="0"/>
                <a:cs typeface="Arial" panose="020B0604020202020204" pitchFamily="34" charset="0"/>
              </a:rPr>
              <a:t>3 P1540</a:t>
            </a:r>
            <a:r>
              <a:rPr lang="en-US" altLang="zh-CN" sz="3200" dirty="0"/>
              <a:t> </a:t>
            </a:r>
            <a:r>
              <a:rPr lang="zh-CN" altLang="en-US" sz="3200" b="1" dirty="0"/>
              <a:t>机器翻译</a:t>
            </a:r>
          </a:p>
          <a:p>
            <a:r>
              <a:rPr lang="zh-CN" altLang="en-US" dirty="0">
                <a:latin typeface="Arial" panose="020B0604020202020204" pitchFamily="34" charset="0"/>
                <a:cs typeface="Arial" panose="020B0604020202020204" pitchFamily="34" charset="0"/>
              </a:rPr>
              <a:t>https://www.luogu.com.cn/problem/P1540</a:t>
            </a:r>
          </a:p>
          <a:p>
            <a:r>
              <a:rPr lang="zh-CN" altLang="en-US" sz="2800" b="1" dirty="0">
                <a:latin typeface="+mn-ea"/>
                <a:cs typeface="+mn-ea"/>
              </a:rPr>
              <a:t>题目背景 </a:t>
            </a:r>
            <a:r>
              <a:rPr lang="en-US" altLang="zh-CN" sz="2800" b="1" dirty="0">
                <a:latin typeface="+mn-ea"/>
                <a:cs typeface="+mn-ea"/>
              </a:rPr>
              <a:t>Background</a:t>
            </a:r>
          </a:p>
          <a:p>
            <a:r>
              <a:rPr lang="zh-CN" altLang="en-US" sz="2800" b="1" dirty="0">
                <a:latin typeface="+mn-ea"/>
                <a:cs typeface="+mn-ea"/>
              </a:rPr>
              <a:t>小晨的电脑上安装了一个机器翻译软件，他经常用这个软件来翻译英语文章。 </a:t>
            </a:r>
            <a:endParaRPr lang="en-US" altLang="zh-CN" sz="2800" b="1" dirty="0">
              <a:latin typeface="+mn-ea"/>
              <a:cs typeface="+mn-ea"/>
            </a:endParaRPr>
          </a:p>
          <a:p>
            <a:r>
              <a:rPr lang="zh-CN" altLang="en-US" sz="2800" b="1" dirty="0">
                <a:latin typeface="+mn-ea"/>
                <a:cs typeface="+mn-ea"/>
              </a:rPr>
              <a:t>这个翻译软件的原理很简单，它只是从头到尾，依次将每个英文单词用对应的中文含义来替换。对于每个英文单词，软件会先在内存中查找这个单词的中文含义，如果内存中有，软件就会用它进行翻译；如果内存中没有，软件就会在外存中的词典内查找，查出单词的中文含义然后翻译，并将这个单词和译义放入内存，以备后续的查找和翻译。</a:t>
            </a:r>
          </a:p>
          <a:p>
            <a:r>
              <a:rPr lang="zh-CN" altLang="en-US" sz="2800" b="1" dirty="0">
                <a:latin typeface="+mn-ea"/>
                <a:cs typeface="+mn-ea"/>
              </a:rPr>
              <a:t>假设内存中有</a:t>
            </a:r>
            <a:r>
              <a:rPr lang="en-US" altLang="zh-CN" sz="2800" b="1" dirty="0">
                <a:latin typeface="+mn-ea"/>
                <a:cs typeface="+mn-ea"/>
              </a:rPr>
              <a:t>M</a:t>
            </a:r>
            <a:r>
              <a:rPr lang="zh-CN" altLang="en-US" sz="2800" b="1" dirty="0">
                <a:latin typeface="+mn-ea"/>
                <a:cs typeface="+mn-ea"/>
              </a:rPr>
              <a:t>个单元，每单元能存放一个单词和译义。每当软件将一个新单词存入内存前，如果当前内存中已存入的单词数不超过</a:t>
            </a:r>
            <a:r>
              <a:rPr lang="en-US" altLang="zh-CN" sz="2800" b="1" dirty="0">
                <a:latin typeface="+mn-ea"/>
                <a:cs typeface="+mn-ea"/>
              </a:rPr>
              <a:t>M-1</a:t>
            </a:r>
            <a:r>
              <a:rPr lang="zh-CN" altLang="en-US" sz="2800" b="1" dirty="0">
                <a:latin typeface="+mn-ea"/>
                <a:cs typeface="+mn-ea"/>
              </a:rPr>
              <a:t>，软件会将新单词存入一个未使用的内存单元；若内存中已存入</a:t>
            </a:r>
            <a:r>
              <a:rPr lang="en-US" altLang="zh-CN" sz="2800" b="1" dirty="0">
                <a:latin typeface="+mn-ea"/>
                <a:cs typeface="+mn-ea"/>
              </a:rPr>
              <a:t>M</a:t>
            </a:r>
            <a:r>
              <a:rPr lang="zh-CN" altLang="en-US" sz="2800" b="1" dirty="0">
                <a:latin typeface="+mn-ea"/>
                <a:cs typeface="+mn-ea"/>
              </a:rPr>
              <a:t>个单词，软件会清空最早进入内存的那个单词，腾出单元来，存放新单词。</a:t>
            </a:r>
          </a:p>
          <a:p>
            <a:endParaRPr lang="zh-CN" altLang="en-US" sz="2800" b="1" dirty="0">
              <a:latin typeface="+mn-ea"/>
              <a:cs typeface="+mn-ea"/>
            </a:endParaRPr>
          </a:p>
          <a:p>
            <a:endParaRPr lang="en-US" altLang="zh-CN"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659765"/>
            <a:ext cx="10440035" cy="5539105"/>
          </a:xfrm>
          <a:prstGeom prst="rect">
            <a:avLst/>
          </a:prstGeom>
          <a:noFill/>
        </p:spPr>
        <p:txBody>
          <a:bodyPr wrap="square" rtlCol="0" anchor="t">
            <a:spAutoFit/>
          </a:bodyPr>
          <a:lstStyle/>
          <a:p>
            <a:r>
              <a:rPr lang="zh-CN" altLang="en-US" sz="2800" b="1" dirty="0">
                <a:latin typeface="+mn-ea"/>
                <a:cs typeface="+mn-ea"/>
                <a:sym typeface="+mn-ea"/>
              </a:rPr>
              <a:t>假设一篇英语文章的长度为</a:t>
            </a:r>
            <a:r>
              <a:rPr lang="en-US" altLang="zh-CN" sz="2800" b="1" dirty="0">
                <a:latin typeface="+mn-ea"/>
                <a:cs typeface="+mn-ea"/>
                <a:sym typeface="+mn-ea"/>
              </a:rPr>
              <a:t>N</a:t>
            </a:r>
            <a:r>
              <a:rPr lang="zh-CN" altLang="en-US" sz="2800" b="1" dirty="0">
                <a:latin typeface="+mn-ea"/>
                <a:cs typeface="+mn-ea"/>
                <a:sym typeface="+mn-ea"/>
              </a:rPr>
              <a:t>个单词。给定这篇待译文章，翻译软件需要去外存查找多少次词典？假设在翻译开始前，内存中没有任何单词。</a:t>
            </a:r>
            <a:endParaRPr lang="zh-CN" altLang="en-US" sz="2800" b="1" dirty="0">
              <a:latin typeface="+mn-ea"/>
              <a:cs typeface="+mn-ea"/>
            </a:endParaRPr>
          </a:p>
          <a:p>
            <a:r>
              <a:rPr lang="zh-CN" altLang="en-US" sz="2800" b="1" dirty="0">
                <a:latin typeface="+mn-ea"/>
                <a:cs typeface="+mn-ea"/>
                <a:sym typeface="+mn-ea"/>
              </a:rPr>
              <a:t> 输入输出格式 </a:t>
            </a:r>
            <a:r>
              <a:rPr lang="en-US" altLang="zh-CN" sz="2800" b="1" dirty="0">
                <a:latin typeface="+mn-ea"/>
                <a:cs typeface="+mn-ea"/>
                <a:sym typeface="+mn-ea"/>
              </a:rPr>
              <a:t>Input/output</a:t>
            </a:r>
            <a:endParaRPr lang="en-US" altLang="zh-CN" sz="2800" b="1" dirty="0">
              <a:latin typeface="+mn-ea"/>
              <a:cs typeface="+mn-ea"/>
            </a:endParaRPr>
          </a:p>
          <a:p>
            <a:r>
              <a:rPr lang="zh-CN" altLang="en-US" sz="2800" b="1" dirty="0">
                <a:latin typeface="+mn-ea"/>
                <a:cs typeface="+mn-ea"/>
                <a:sym typeface="+mn-ea"/>
              </a:rPr>
              <a:t>输入格式：</a:t>
            </a:r>
            <a:endParaRPr lang="zh-CN" altLang="en-US" sz="2800" b="1" dirty="0">
              <a:latin typeface="+mn-ea"/>
              <a:cs typeface="+mn-ea"/>
            </a:endParaRPr>
          </a:p>
          <a:p>
            <a:r>
              <a:rPr lang="zh-CN" altLang="en-US" sz="2800" b="1" dirty="0">
                <a:latin typeface="+mn-ea"/>
                <a:cs typeface="+mn-ea"/>
                <a:sym typeface="+mn-ea"/>
              </a:rPr>
              <a:t>输入文件共</a:t>
            </a:r>
            <a:r>
              <a:rPr lang="en-US" altLang="zh-CN" sz="2800" b="1" dirty="0">
                <a:latin typeface="+mn-ea"/>
                <a:cs typeface="+mn-ea"/>
                <a:sym typeface="+mn-ea"/>
              </a:rPr>
              <a:t>2</a:t>
            </a:r>
            <a:r>
              <a:rPr lang="zh-CN" altLang="en-US" sz="2800" b="1" dirty="0">
                <a:latin typeface="+mn-ea"/>
                <a:cs typeface="+mn-ea"/>
                <a:sym typeface="+mn-ea"/>
              </a:rPr>
              <a:t>行。每行中两个数之间用一个空格隔开。</a:t>
            </a:r>
            <a:endParaRPr lang="zh-CN" altLang="en-US" sz="2800" b="1" dirty="0">
              <a:latin typeface="+mn-ea"/>
              <a:cs typeface="+mn-ea"/>
            </a:endParaRPr>
          </a:p>
          <a:p>
            <a:r>
              <a:rPr lang="zh-CN" altLang="en-US" sz="2800" b="1" dirty="0">
                <a:latin typeface="+mn-ea"/>
                <a:cs typeface="+mn-ea"/>
                <a:sym typeface="+mn-ea"/>
              </a:rPr>
              <a:t>第一行为两个正整数</a:t>
            </a:r>
            <a:r>
              <a:rPr lang="en-US" altLang="zh-CN" sz="2800" b="1" dirty="0">
                <a:latin typeface="+mn-ea"/>
                <a:cs typeface="+mn-ea"/>
                <a:sym typeface="+mn-ea"/>
              </a:rPr>
              <a:t>M</a:t>
            </a:r>
            <a:r>
              <a:rPr lang="zh-CN" altLang="en-US" sz="2800" b="1" dirty="0">
                <a:latin typeface="+mn-ea"/>
                <a:cs typeface="+mn-ea"/>
                <a:sym typeface="+mn-ea"/>
              </a:rPr>
              <a:t>和</a:t>
            </a:r>
            <a:r>
              <a:rPr lang="en-US" altLang="zh-CN" sz="2800" b="1" dirty="0">
                <a:latin typeface="+mn-ea"/>
                <a:cs typeface="+mn-ea"/>
                <a:sym typeface="+mn-ea"/>
              </a:rPr>
              <a:t>N</a:t>
            </a:r>
            <a:r>
              <a:rPr lang="zh-CN" altLang="en-US" sz="2800" b="1" dirty="0">
                <a:latin typeface="+mn-ea"/>
                <a:cs typeface="+mn-ea"/>
                <a:sym typeface="+mn-ea"/>
              </a:rPr>
              <a:t>，代表内存容量和文章的长度。</a:t>
            </a:r>
            <a:endParaRPr lang="zh-CN" altLang="en-US" sz="2800" b="1" dirty="0">
              <a:latin typeface="+mn-ea"/>
              <a:cs typeface="+mn-ea"/>
            </a:endParaRPr>
          </a:p>
          <a:p>
            <a:r>
              <a:rPr lang="zh-CN" altLang="en-US" sz="2800" b="1" dirty="0">
                <a:latin typeface="+mn-ea"/>
                <a:cs typeface="+mn-ea"/>
                <a:sym typeface="+mn-ea"/>
              </a:rPr>
              <a:t>第二行为</a:t>
            </a:r>
            <a:r>
              <a:rPr lang="en-US" altLang="zh-CN" sz="2800" b="1" dirty="0">
                <a:latin typeface="+mn-ea"/>
                <a:cs typeface="+mn-ea"/>
                <a:sym typeface="+mn-ea"/>
              </a:rPr>
              <a:t>N</a:t>
            </a:r>
            <a:r>
              <a:rPr lang="zh-CN" altLang="en-US" sz="2800" b="1" dirty="0">
                <a:latin typeface="+mn-ea"/>
                <a:cs typeface="+mn-ea"/>
                <a:sym typeface="+mn-ea"/>
              </a:rPr>
              <a:t>个非负整数，按照文章的顺序，每个数（大小不超过</a:t>
            </a:r>
            <a:r>
              <a:rPr lang="en-US" altLang="zh-CN" sz="2800" b="1" dirty="0">
                <a:latin typeface="+mn-ea"/>
                <a:cs typeface="+mn-ea"/>
                <a:sym typeface="+mn-ea"/>
              </a:rPr>
              <a:t>1000</a:t>
            </a:r>
            <a:r>
              <a:rPr lang="zh-CN" altLang="en-US" sz="2800" b="1" dirty="0">
                <a:latin typeface="+mn-ea"/>
                <a:cs typeface="+mn-ea"/>
                <a:sym typeface="+mn-ea"/>
              </a:rPr>
              <a:t>）代表一个英文单词。文章中两个单词是同一个单词，当且仅当它们对应的非负整数相同。</a:t>
            </a:r>
            <a:endParaRPr lang="zh-CN" altLang="en-US" sz="2800" b="1" dirty="0">
              <a:latin typeface="+mn-ea"/>
              <a:cs typeface="+mn-ea"/>
            </a:endParaRPr>
          </a:p>
          <a:p>
            <a:r>
              <a:rPr lang="zh-CN" altLang="en-US" sz="2800" b="1" dirty="0">
                <a:latin typeface="+mn-ea"/>
                <a:cs typeface="+mn-ea"/>
                <a:sym typeface="+mn-ea"/>
              </a:rPr>
              <a:t>输出格式：</a:t>
            </a:r>
            <a:endParaRPr lang="zh-CN" altLang="en-US" sz="2800" b="1" dirty="0">
              <a:latin typeface="+mn-ea"/>
              <a:cs typeface="+mn-ea"/>
            </a:endParaRPr>
          </a:p>
          <a:p>
            <a:r>
              <a:rPr lang="zh-CN" altLang="en-US" sz="2800" b="1" dirty="0">
                <a:latin typeface="+mn-ea"/>
                <a:cs typeface="+mn-ea"/>
                <a:sym typeface="+mn-ea"/>
              </a:rPr>
              <a:t>包含一个整数，为软件需要查词典的次数。</a:t>
            </a:r>
            <a:endParaRPr lang="zh-CN" altLang="en-US" sz="2800" b="1" dirty="0">
              <a:latin typeface="+mn-ea"/>
              <a:cs typeface="+mn-ea"/>
            </a:endParaRPr>
          </a:p>
          <a:p>
            <a:r>
              <a:rPr lang="zh-CN" altLang="en-US" dirty="0">
                <a:sym typeface="+mn-ea"/>
              </a:rPr>
              <a:t> </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080" y="474345"/>
            <a:ext cx="10855234" cy="4399915"/>
          </a:xfrm>
          <a:prstGeom prst="rect">
            <a:avLst/>
          </a:prstGeom>
        </p:spPr>
        <p:txBody>
          <a:bodyPr wrap="square">
            <a:spAutoFit/>
          </a:bodyPr>
          <a:lstStyle/>
          <a:p>
            <a:r>
              <a:rPr lang="zh-CN" altLang="en-US" sz="2800" b="1" dirty="0">
                <a:latin typeface="+mn-ea"/>
                <a:cs typeface="+mn-ea"/>
              </a:rPr>
              <a:t>样例测试点</a:t>
            </a:r>
            <a:r>
              <a:rPr lang="en-US" altLang="zh-CN" sz="2800" b="1" dirty="0">
                <a:latin typeface="+mn-ea"/>
                <a:cs typeface="+mn-ea"/>
              </a:rPr>
              <a:t>#1 </a:t>
            </a:r>
          </a:p>
          <a:p>
            <a:r>
              <a:rPr lang="zh-CN" altLang="en-US" sz="2800" b="1" dirty="0">
                <a:latin typeface="+mn-ea"/>
                <a:cs typeface="+mn-ea"/>
              </a:rPr>
              <a:t>输入样例</a:t>
            </a:r>
          </a:p>
          <a:p>
            <a:r>
              <a:rPr lang="zh-CN" altLang="en-US" sz="2800" b="1" dirty="0">
                <a:latin typeface="+mn-ea"/>
                <a:cs typeface="+mn-ea"/>
              </a:rPr>
              <a:t> </a:t>
            </a:r>
            <a:r>
              <a:rPr lang="en-US" altLang="zh-CN" sz="2800" b="1" dirty="0">
                <a:latin typeface="+mn-ea"/>
                <a:cs typeface="+mn-ea"/>
              </a:rPr>
              <a:t>3 7</a:t>
            </a:r>
          </a:p>
          <a:p>
            <a:r>
              <a:rPr lang="en-US" altLang="zh-CN" sz="2800" b="1" dirty="0">
                <a:latin typeface="+mn-ea"/>
                <a:cs typeface="+mn-ea"/>
              </a:rPr>
              <a:t> 1 2 1 5 4 4 1</a:t>
            </a:r>
          </a:p>
          <a:p>
            <a:r>
              <a:rPr lang="zh-CN" altLang="en-US" sz="2800" b="1" dirty="0">
                <a:latin typeface="+mn-ea"/>
                <a:cs typeface="+mn-ea"/>
              </a:rPr>
              <a:t>输出样例：</a:t>
            </a:r>
          </a:p>
          <a:p>
            <a:r>
              <a:rPr lang="zh-CN" altLang="en-US" sz="2800" b="1" dirty="0">
                <a:latin typeface="+mn-ea"/>
                <a:cs typeface="+mn-ea"/>
              </a:rPr>
              <a:t> </a:t>
            </a:r>
            <a:r>
              <a:rPr lang="en-US" altLang="zh-CN" sz="2800" b="1" dirty="0">
                <a:latin typeface="+mn-ea"/>
                <a:cs typeface="+mn-ea"/>
              </a:rPr>
              <a:t>5</a:t>
            </a:r>
          </a:p>
          <a:p>
            <a:r>
              <a:rPr lang="en-US" altLang="zh-CN" sz="2800" b="1" dirty="0">
                <a:latin typeface="+mn-ea"/>
                <a:cs typeface="+mn-ea"/>
              </a:rPr>
              <a:t> </a:t>
            </a:r>
            <a:r>
              <a:rPr lang="zh-CN" altLang="en-US" sz="2800" b="1" dirty="0">
                <a:latin typeface="+mn-ea"/>
                <a:cs typeface="+mn-ea"/>
              </a:rPr>
              <a:t>说明：每个测试点</a:t>
            </a:r>
            <a:r>
              <a:rPr lang="en-US" altLang="zh-CN" sz="2800" b="1" dirty="0">
                <a:latin typeface="+mn-ea"/>
                <a:cs typeface="+mn-ea"/>
              </a:rPr>
              <a:t>1s</a:t>
            </a:r>
          </a:p>
          <a:p>
            <a:r>
              <a:rPr lang="zh-CN" altLang="en-US" sz="2800" b="1" dirty="0">
                <a:latin typeface="+mn-ea"/>
                <a:cs typeface="+mn-ea"/>
              </a:rPr>
              <a:t>对于</a:t>
            </a:r>
            <a:r>
              <a:rPr lang="en-US" altLang="zh-CN" sz="2800" b="1" dirty="0">
                <a:latin typeface="+mn-ea"/>
                <a:cs typeface="+mn-ea"/>
              </a:rPr>
              <a:t>10%</a:t>
            </a:r>
            <a:r>
              <a:rPr lang="zh-CN" altLang="en-US" sz="2800" b="1" dirty="0">
                <a:latin typeface="+mn-ea"/>
                <a:cs typeface="+mn-ea"/>
              </a:rPr>
              <a:t>的数据有</a:t>
            </a:r>
            <a:r>
              <a:rPr lang="en-US" altLang="zh-CN" sz="2800" b="1" dirty="0">
                <a:latin typeface="+mn-ea"/>
                <a:cs typeface="+mn-ea"/>
              </a:rPr>
              <a:t>M=1</a:t>
            </a:r>
            <a:r>
              <a:rPr lang="zh-CN" altLang="en-US" sz="2800" b="1" dirty="0">
                <a:latin typeface="+mn-ea"/>
                <a:cs typeface="+mn-ea"/>
              </a:rPr>
              <a:t>，</a:t>
            </a:r>
            <a:r>
              <a:rPr lang="en-US" altLang="zh-CN" sz="2800" b="1" dirty="0">
                <a:latin typeface="+mn-ea"/>
                <a:cs typeface="+mn-ea"/>
              </a:rPr>
              <a:t>N≤5</a:t>
            </a:r>
            <a:r>
              <a:rPr lang="zh-CN" altLang="en-US" sz="2800" b="1" dirty="0">
                <a:latin typeface="+mn-ea"/>
                <a:cs typeface="+mn-ea"/>
              </a:rPr>
              <a:t>。</a:t>
            </a:r>
          </a:p>
          <a:p>
            <a:r>
              <a:rPr lang="zh-CN" altLang="en-US" sz="2800" b="1" dirty="0">
                <a:latin typeface="+mn-ea"/>
                <a:cs typeface="+mn-ea"/>
              </a:rPr>
              <a:t>对于</a:t>
            </a:r>
            <a:r>
              <a:rPr lang="en-US" altLang="zh-CN" sz="2800" b="1" dirty="0">
                <a:latin typeface="+mn-ea"/>
                <a:cs typeface="+mn-ea"/>
              </a:rPr>
              <a:t>100%</a:t>
            </a:r>
            <a:r>
              <a:rPr lang="zh-CN" altLang="en-US" sz="2800" b="1" dirty="0">
                <a:latin typeface="+mn-ea"/>
                <a:cs typeface="+mn-ea"/>
              </a:rPr>
              <a:t>的数据有</a:t>
            </a:r>
            <a:r>
              <a:rPr lang="en-US" altLang="zh-CN" sz="2800" b="1" dirty="0">
                <a:latin typeface="+mn-ea"/>
                <a:cs typeface="+mn-ea"/>
              </a:rPr>
              <a:t>0&lt;=M&lt;=100</a:t>
            </a:r>
            <a:r>
              <a:rPr lang="zh-CN" altLang="en-US" sz="2800" b="1" dirty="0">
                <a:latin typeface="+mn-ea"/>
                <a:cs typeface="+mn-ea"/>
              </a:rPr>
              <a:t>，</a:t>
            </a:r>
            <a:r>
              <a:rPr lang="en-US" altLang="zh-CN" sz="2800" b="1" dirty="0">
                <a:latin typeface="+mn-ea"/>
                <a:cs typeface="+mn-ea"/>
              </a:rPr>
              <a:t>0&lt;=N&lt;=1000</a:t>
            </a:r>
            <a:r>
              <a:rPr lang="zh-CN" altLang="en-US" sz="2800" b="1" dirty="0">
                <a:latin typeface="+mn-ea"/>
                <a:cs typeface="+mn-ea"/>
              </a:rPr>
              <a:t>。</a:t>
            </a:r>
          </a:p>
          <a:p>
            <a:endParaRPr lang="zh-CN" altLang="en-US" sz="2800" b="1" dirty="0">
              <a:latin typeface="+mn-ea"/>
              <a:cs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3975" y="780415"/>
            <a:ext cx="9235440" cy="4831080"/>
          </a:xfrm>
          <a:prstGeom prst="rect">
            <a:avLst/>
          </a:prstGeom>
          <a:noFill/>
        </p:spPr>
        <p:txBody>
          <a:bodyPr wrap="square" rtlCol="0" anchor="t">
            <a:spAutoFit/>
          </a:bodyPr>
          <a:lstStyle/>
          <a:p>
            <a:r>
              <a:rPr lang="zh-CN" altLang="en-US" sz="2800" b="1" dirty="0">
                <a:latin typeface="+mn-ea"/>
                <a:cs typeface="+mn-ea"/>
                <a:sym typeface="+mn-ea"/>
              </a:rPr>
              <a:t>整个查字典过程如下：每行表示一个单词的翻译，冒号前为本次翻译后的内存状况：</a:t>
            </a:r>
            <a:endParaRPr lang="zh-CN" altLang="en-US" sz="2800" b="1" dirty="0">
              <a:latin typeface="+mn-ea"/>
              <a:cs typeface="+mn-ea"/>
            </a:endParaRPr>
          </a:p>
          <a:p>
            <a:r>
              <a:rPr lang="zh-CN" altLang="en-US" sz="2800" b="1" dirty="0">
                <a:latin typeface="+mn-ea"/>
                <a:cs typeface="+mn-ea"/>
                <a:sym typeface="+mn-ea"/>
              </a:rPr>
              <a:t>空：内存初始状态为空。</a:t>
            </a:r>
            <a:endParaRPr lang="zh-CN" altLang="en-US" sz="2800" b="1" dirty="0">
              <a:latin typeface="+mn-ea"/>
              <a:cs typeface="+mn-ea"/>
            </a:endParaRPr>
          </a:p>
          <a:p>
            <a:r>
              <a:rPr lang="en-US" altLang="zh-CN" sz="2800" b="1" dirty="0">
                <a:latin typeface="+mn-ea"/>
                <a:cs typeface="+mn-ea"/>
                <a:sym typeface="+mn-ea"/>
              </a:rPr>
              <a:t>1</a:t>
            </a:r>
            <a:r>
              <a:rPr lang="zh-CN" altLang="en-US" sz="2800" b="1" dirty="0">
                <a:latin typeface="+mn-ea"/>
                <a:cs typeface="+mn-ea"/>
                <a:sym typeface="+mn-ea"/>
              </a:rPr>
              <a:t>． </a:t>
            </a:r>
            <a:r>
              <a:rPr lang="en-US" altLang="zh-CN" sz="2800" b="1" dirty="0">
                <a:latin typeface="+mn-ea"/>
                <a:cs typeface="+mn-ea"/>
                <a:sym typeface="+mn-ea"/>
              </a:rPr>
              <a:t>1</a:t>
            </a:r>
            <a:r>
              <a:rPr lang="zh-CN" altLang="en-US" sz="2800" b="1" dirty="0">
                <a:latin typeface="+mn-ea"/>
                <a:cs typeface="+mn-ea"/>
                <a:sym typeface="+mn-ea"/>
              </a:rPr>
              <a:t>：查找单词</a:t>
            </a:r>
            <a:r>
              <a:rPr lang="en-US" altLang="zh-CN" sz="2800" b="1" dirty="0">
                <a:latin typeface="+mn-ea"/>
                <a:cs typeface="+mn-ea"/>
                <a:sym typeface="+mn-ea"/>
              </a:rPr>
              <a:t>1</a:t>
            </a:r>
            <a:r>
              <a:rPr lang="zh-CN" altLang="en-US" sz="2800" b="1" dirty="0">
                <a:latin typeface="+mn-ea"/>
                <a:cs typeface="+mn-ea"/>
                <a:sym typeface="+mn-ea"/>
              </a:rPr>
              <a:t>并调入内存。</a:t>
            </a:r>
            <a:endParaRPr lang="zh-CN" altLang="en-US" sz="2800" b="1" dirty="0">
              <a:latin typeface="+mn-ea"/>
              <a:cs typeface="+mn-ea"/>
            </a:endParaRPr>
          </a:p>
          <a:p>
            <a:r>
              <a:rPr lang="en-US" altLang="zh-CN" sz="2800" b="1" dirty="0">
                <a:latin typeface="+mn-ea"/>
                <a:cs typeface="+mn-ea"/>
                <a:sym typeface="+mn-ea"/>
              </a:rPr>
              <a:t>2</a:t>
            </a:r>
            <a:r>
              <a:rPr lang="zh-CN" altLang="en-US" sz="2800" b="1" dirty="0">
                <a:latin typeface="+mn-ea"/>
                <a:cs typeface="+mn-ea"/>
                <a:sym typeface="+mn-ea"/>
              </a:rPr>
              <a:t>． </a:t>
            </a:r>
            <a:r>
              <a:rPr lang="en-US" altLang="zh-CN" sz="2800" b="1" dirty="0">
                <a:latin typeface="+mn-ea"/>
                <a:cs typeface="+mn-ea"/>
                <a:sym typeface="+mn-ea"/>
              </a:rPr>
              <a:t>1 2</a:t>
            </a:r>
            <a:r>
              <a:rPr lang="zh-CN" altLang="en-US" sz="2800" b="1" dirty="0">
                <a:latin typeface="+mn-ea"/>
                <a:cs typeface="+mn-ea"/>
                <a:sym typeface="+mn-ea"/>
              </a:rPr>
              <a:t>：查找单词</a:t>
            </a:r>
            <a:r>
              <a:rPr lang="en-US" altLang="zh-CN" sz="2800" b="1" dirty="0">
                <a:latin typeface="+mn-ea"/>
                <a:cs typeface="+mn-ea"/>
                <a:sym typeface="+mn-ea"/>
              </a:rPr>
              <a:t>2</a:t>
            </a:r>
            <a:r>
              <a:rPr lang="zh-CN" altLang="en-US" sz="2800" b="1" dirty="0">
                <a:latin typeface="+mn-ea"/>
                <a:cs typeface="+mn-ea"/>
                <a:sym typeface="+mn-ea"/>
              </a:rPr>
              <a:t>并调入内存。</a:t>
            </a:r>
            <a:endParaRPr lang="zh-CN" altLang="en-US" sz="2800" b="1" dirty="0">
              <a:latin typeface="+mn-ea"/>
              <a:cs typeface="+mn-ea"/>
            </a:endParaRPr>
          </a:p>
          <a:p>
            <a:r>
              <a:rPr lang="en-US" altLang="zh-CN" sz="2800" b="1" dirty="0">
                <a:latin typeface="+mn-ea"/>
                <a:cs typeface="+mn-ea"/>
                <a:sym typeface="+mn-ea"/>
              </a:rPr>
              <a:t>3</a:t>
            </a:r>
            <a:r>
              <a:rPr lang="zh-CN" altLang="en-US" sz="2800" b="1" dirty="0">
                <a:latin typeface="+mn-ea"/>
                <a:cs typeface="+mn-ea"/>
                <a:sym typeface="+mn-ea"/>
              </a:rPr>
              <a:t>． </a:t>
            </a:r>
            <a:r>
              <a:rPr lang="en-US" altLang="zh-CN" sz="2800" b="1" dirty="0">
                <a:latin typeface="+mn-ea"/>
                <a:cs typeface="+mn-ea"/>
                <a:sym typeface="+mn-ea"/>
              </a:rPr>
              <a:t>1 2</a:t>
            </a:r>
            <a:r>
              <a:rPr lang="zh-CN" altLang="en-US" sz="2800" b="1" dirty="0">
                <a:latin typeface="+mn-ea"/>
                <a:cs typeface="+mn-ea"/>
                <a:sym typeface="+mn-ea"/>
              </a:rPr>
              <a:t>：在内存中找到单词</a:t>
            </a:r>
            <a:r>
              <a:rPr lang="en-US" altLang="zh-CN" sz="2800" b="1" dirty="0">
                <a:latin typeface="+mn-ea"/>
                <a:cs typeface="+mn-ea"/>
                <a:sym typeface="+mn-ea"/>
              </a:rPr>
              <a:t>1</a:t>
            </a:r>
            <a:r>
              <a:rPr lang="zh-CN" altLang="en-US" sz="2800" b="1" dirty="0">
                <a:latin typeface="+mn-ea"/>
                <a:cs typeface="+mn-ea"/>
                <a:sym typeface="+mn-ea"/>
              </a:rPr>
              <a:t>。</a:t>
            </a:r>
            <a:endParaRPr lang="zh-CN" altLang="en-US" sz="2800" b="1" dirty="0">
              <a:latin typeface="+mn-ea"/>
              <a:cs typeface="+mn-ea"/>
            </a:endParaRPr>
          </a:p>
          <a:p>
            <a:r>
              <a:rPr lang="en-US" altLang="zh-CN" sz="2800" b="1" dirty="0">
                <a:latin typeface="+mn-ea"/>
                <a:cs typeface="+mn-ea"/>
                <a:sym typeface="+mn-ea"/>
              </a:rPr>
              <a:t>4</a:t>
            </a:r>
            <a:r>
              <a:rPr lang="zh-CN" altLang="en-US" sz="2800" b="1" dirty="0">
                <a:latin typeface="+mn-ea"/>
                <a:cs typeface="+mn-ea"/>
                <a:sym typeface="+mn-ea"/>
              </a:rPr>
              <a:t>． </a:t>
            </a:r>
            <a:r>
              <a:rPr lang="en-US" altLang="zh-CN" sz="2800" b="1" dirty="0">
                <a:latin typeface="+mn-ea"/>
                <a:cs typeface="+mn-ea"/>
                <a:sym typeface="+mn-ea"/>
              </a:rPr>
              <a:t>1 2 5</a:t>
            </a:r>
            <a:r>
              <a:rPr lang="zh-CN" altLang="en-US" sz="2800" b="1" dirty="0">
                <a:latin typeface="+mn-ea"/>
                <a:cs typeface="+mn-ea"/>
                <a:sym typeface="+mn-ea"/>
              </a:rPr>
              <a:t>：查找单词</a:t>
            </a:r>
            <a:r>
              <a:rPr lang="en-US" altLang="zh-CN" sz="2800" b="1" dirty="0">
                <a:latin typeface="+mn-ea"/>
                <a:cs typeface="+mn-ea"/>
                <a:sym typeface="+mn-ea"/>
              </a:rPr>
              <a:t>5</a:t>
            </a:r>
            <a:r>
              <a:rPr lang="zh-CN" altLang="en-US" sz="2800" b="1" dirty="0">
                <a:latin typeface="+mn-ea"/>
                <a:cs typeface="+mn-ea"/>
                <a:sym typeface="+mn-ea"/>
              </a:rPr>
              <a:t>并调入内存。</a:t>
            </a:r>
            <a:endParaRPr lang="zh-CN" altLang="en-US" sz="2800" b="1" dirty="0">
              <a:latin typeface="+mn-ea"/>
              <a:cs typeface="+mn-ea"/>
            </a:endParaRPr>
          </a:p>
          <a:p>
            <a:r>
              <a:rPr lang="en-US" altLang="zh-CN" sz="2800" b="1" dirty="0">
                <a:latin typeface="+mn-ea"/>
                <a:cs typeface="+mn-ea"/>
                <a:sym typeface="+mn-ea"/>
              </a:rPr>
              <a:t>5</a:t>
            </a:r>
            <a:r>
              <a:rPr lang="zh-CN" altLang="en-US" sz="2800" b="1" dirty="0">
                <a:latin typeface="+mn-ea"/>
                <a:cs typeface="+mn-ea"/>
                <a:sym typeface="+mn-ea"/>
              </a:rPr>
              <a:t>． </a:t>
            </a:r>
            <a:r>
              <a:rPr lang="en-US" altLang="zh-CN" sz="2800" b="1" dirty="0">
                <a:latin typeface="+mn-ea"/>
                <a:cs typeface="+mn-ea"/>
                <a:sym typeface="+mn-ea"/>
              </a:rPr>
              <a:t>2 5 4</a:t>
            </a:r>
            <a:r>
              <a:rPr lang="zh-CN" altLang="en-US" sz="2800" b="1" dirty="0">
                <a:latin typeface="+mn-ea"/>
                <a:cs typeface="+mn-ea"/>
                <a:sym typeface="+mn-ea"/>
              </a:rPr>
              <a:t>：查找单词</a:t>
            </a:r>
            <a:r>
              <a:rPr lang="en-US" altLang="zh-CN" sz="2800" b="1" dirty="0">
                <a:latin typeface="+mn-ea"/>
                <a:cs typeface="+mn-ea"/>
                <a:sym typeface="+mn-ea"/>
              </a:rPr>
              <a:t>4</a:t>
            </a:r>
            <a:r>
              <a:rPr lang="zh-CN" altLang="en-US" sz="2800" b="1" dirty="0">
                <a:latin typeface="+mn-ea"/>
                <a:cs typeface="+mn-ea"/>
                <a:sym typeface="+mn-ea"/>
              </a:rPr>
              <a:t>并调入内存替代单词</a:t>
            </a:r>
            <a:r>
              <a:rPr lang="en-US" altLang="zh-CN" sz="2800" b="1" dirty="0">
                <a:latin typeface="+mn-ea"/>
                <a:cs typeface="+mn-ea"/>
                <a:sym typeface="+mn-ea"/>
              </a:rPr>
              <a:t>1</a:t>
            </a:r>
            <a:r>
              <a:rPr lang="zh-CN" altLang="en-US" sz="2800" b="1" dirty="0">
                <a:latin typeface="+mn-ea"/>
                <a:cs typeface="+mn-ea"/>
                <a:sym typeface="+mn-ea"/>
              </a:rPr>
              <a:t>。</a:t>
            </a:r>
            <a:endParaRPr lang="zh-CN" altLang="en-US" sz="2800" b="1" dirty="0">
              <a:latin typeface="+mn-ea"/>
              <a:cs typeface="+mn-ea"/>
            </a:endParaRPr>
          </a:p>
          <a:p>
            <a:r>
              <a:rPr lang="en-US" altLang="zh-CN" sz="2800" b="1" dirty="0">
                <a:latin typeface="+mn-ea"/>
                <a:cs typeface="+mn-ea"/>
                <a:sym typeface="+mn-ea"/>
              </a:rPr>
              <a:t>6</a:t>
            </a:r>
            <a:r>
              <a:rPr lang="zh-CN" altLang="en-US" sz="2800" b="1" dirty="0">
                <a:latin typeface="+mn-ea"/>
                <a:cs typeface="+mn-ea"/>
                <a:sym typeface="+mn-ea"/>
              </a:rPr>
              <a:t>． </a:t>
            </a:r>
            <a:r>
              <a:rPr lang="en-US" altLang="zh-CN" sz="2800" b="1" dirty="0">
                <a:latin typeface="+mn-ea"/>
                <a:cs typeface="+mn-ea"/>
                <a:sym typeface="+mn-ea"/>
              </a:rPr>
              <a:t>2 5 4</a:t>
            </a:r>
            <a:r>
              <a:rPr lang="zh-CN" altLang="en-US" sz="2800" b="1" dirty="0">
                <a:latin typeface="+mn-ea"/>
                <a:cs typeface="+mn-ea"/>
                <a:sym typeface="+mn-ea"/>
              </a:rPr>
              <a:t>：在内存中找到单词</a:t>
            </a:r>
            <a:r>
              <a:rPr lang="en-US" altLang="zh-CN" sz="2800" b="1" dirty="0">
                <a:latin typeface="+mn-ea"/>
                <a:cs typeface="+mn-ea"/>
                <a:sym typeface="+mn-ea"/>
              </a:rPr>
              <a:t>4</a:t>
            </a:r>
            <a:r>
              <a:rPr lang="zh-CN" altLang="en-US" sz="2800" b="1" dirty="0">
                <a:latin typeface="+mn-ea"/>
                <a:cs typeface="+mn-ea"/>
                <a:sym typeface="+mn-ea"/>
              </a:rPr>
              <a:t>。</a:t>
            </a:r>
            <a:endParaRPr lang="zh-CN" altLang="en-US" sz="2800" b="1" dirty="0">
              <a:latin typeface="+mn-ea"/>
              <a:cs typeface="+mn-ea"/>
            </a:endParaRPr>
          </a:p>
          <a:p>
            <a:r>
              <a:rPr lang="en-US" altLang="zh-CN" sz="2800" b="1" dirty="0">
                <a:latin typeface="+mn-ea"/>
                <a:cs typeface="+mn-ea"/>
                <a:sym typeface="+mn-ea"/>
              </a:rPr>
              <a:t>7</a:t>
            </a:r>
            <a:r>
              <a:rPr lang="zh-CN" altLang="en-US" sz="2800" b="1" dirty="0">
                <a:latin typeface="+mn-ea"/>
                <a:cs typeface="+mn-ea"/>
                <a:sym typeface="+mn-ea"/>
              </a:rPr>
              <a:t>． </a:t>
            </a:r>
            <a:r>
              <a:rPr lang="en-US" altLang="zh-CN" sz="2800" b="1" dirty="0">
                <a:latin typeface="+mn-ea"/>
                <a:cs typeface="+mn-ea"/>
                <a:sym typeface="+mn-ea"/>
              </a:rPr>
              <a:t>5 4 1</a:t>
            </a:r>
            <a:r>
              <a:rPr lang="zh-CN" altLang="en-US" sz="2800" b="1" dirty="0">
                <a:latin typeface="+mn-ea"/>
                <a:cs typeface="+mn-ea"/>
                <a:sym typeface="+mn-ea"/>
              </a:rPr>
              <a:t>：查找单词</a:t>
            </a:r>
            <a:r>
              <a:rPr lang="en-US" altLang="zh-CN" sz="2800" b="1" dirty="0">
                <a:latin typeface="+mn-ea"/>
                <a:cs typeface="+mn-ea"/>
                <a:sym typeface="+mn-ea"/>
              </a:rPr>
              <a:t>1</a:t>
            </a:r>
            <a:r>
              <a:rPr lang="zh-CN" altLang="en-US" sz="2800" b="1" dirty="0">
                <a:latin typeface="+mn-ea"/>
                <a:cs typeface="+mn-ea"/>
                <a:sym typeface="+mn-ea"/>
              </a:rPr>
              <a:t>并调入内存替代单词</a:t>
            </a:r>
            <a:r>
              <a:rPr lang="en-US" altLang="zh-CN" sz="2800" b="1" dirty="0">
                <a:latin typeface="+mn-ea"/>
                <a:cs typeface="+mn-ea"/>
                <a:sym typeface="+mn-ea"/>
              </a:rPr>
              <a:t>2</a:t>
            </a:r>
            <a:r>
              <a:rPr lang="zh-CN" altLang="en-US" sz="2800" b="1" dirty="0">
                <a:latin typeface="+mn-ea"/>
                <a:cs typeface="+mn-ea"/>
                <a:sym typeface="+mn-ea"/>
              </a:rPr>
              <a:t>。</a:t>
            </a:r>
            <a:endParaRPr lang="zh-CN" altLang="en-US" sz="2800" b="1" dirty="0">
              <a:latin typeface="+mn-ea"/>
              <a:cs typeface="+mn-ea"/>
            </a:endParaRPr>
          </a:p>
          <a:p>
            <a:r>
              <a:rPr lang="zh-CN" altLang="en-US" sz="2800" b="1" dirty="0">
                <a:latin typeface="+mn-ea"/>
                <a:cs typeface="+mn-ea"/>
                <a:sym typeface="+mn-ea"/>
              </a:rPr>
              <a:t>共计查了</a:t>
            </a:r>
            <a:r>
              <a:rPr lang="en-US" altLang="zh-CN" sz="2800" b="1" dirty="0">
                <a:latin typeface="+mn-ea"/>
                <a:cs typeface="+mn-ea"/>
                <a:sym typeface="+mn-ea"/>
              </a:rPr>
              <a:t>5</a:t>
            </a:r>
            <a:r>
              <a:rPr lang="zh-CN" altLang="en-US" sz="2800" b="1" dirty="0">
                <a:latin typeface="+mn-ea"/>
                <a:cs typeface="+mn-ea"/>
                <a:sym typeface="+mn-ea"/>
              </a:rPr>
              <a:t>次词典。</a:t>
            </a: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586105"/>
            <a:ext cx="9720580" cy="1064895"/>
          </a:xfrm>
        </p:spPr>
        <p:txBody>
          <a:bodyPr/>
          <a:lstStyle/>
          <a:p>
            <a:r>
              <a:rPr lang="zh-CN" altLang="en-US" sz="3200" b="1" dirty="0"/>
              <a:t>栈的应用</a:t>
            </a:r>
          </a:p>
        </p:txBody>
      </p:sp>
      <p:sp>
        <p:nvSpPr>
          <p:cNvPr id="3" name="内容占位符 2"/>
          <p:cNvSpPr>
            <a:spLocks noGrp="1"/>
          </p:cNvSpPr>
          <p:nvPr>
            <p:ph idx="1"/>
          </p:nvPr>
        </p:nvSpPr>
        <p:spPr>
          <a:xfrm>
            <a:off x="715328" y="2033270"/>
            <a:ext cx="9720262" cy="4022725"/>
          </a:xfrm>
        </p:spPr>
        <p:txBody>
          <a:bodyPr>
            <a:normAutofit/>
          </a:bodyPr>
          <a:lstStyle/>
          <a:p>
            <a:r>
              <a:rPr lang="zh-CN" altLang="en-US" sz="2800" b="1" dirty="0"/>
              <a:t>大家可能会问，这种东西的功能限制那么多，比数组还弱，为什么还要学这个？有什么用？</a:t>
            </a:r>
            <a:endParaRPr lang="en-US" altLang="zh-CN" sz="2800" b="1" dirty="0"/>
          </a:p>
          <a:p>
            <a:endParaRPr lang="en-US" altLang="zh-CN" sz="2800" b="1" dirty="0"/>
          </a:p>
          <a:p>
            <a:r>
              <a:rPr lang="zh-CN" altLang="en-US" sz="2800" b="1" dirty="0"/>
              <a:t>实际上，栈在计算机科学中应用十分广泛。</a:t>
            </a:r>
            <a:endParaRPr lang="en-US" altLang="zh-CN" sz="2800" b="1" dirty="0"/>
          </a:p>
          <a:p>
            <a:r>
              <a:rPr lang="zh-CN" altLang="en-US" sz="2800" b="1" dirty="0"/>
              <a:t>比如递归函数的过程。我们在调用函数的时候相当于把函数压到了一个栈里。每次调用栈顶的函数。一个函数结束相当于从栈顶被弹出，然后继续执行栈顶的函数。</a:t>
            </a:r>
            <a:endParaRPr lang="en-US" altLang="zh-CN" sz="2800" b="1" dirty="0"/>
          </a:p>
          <a:p>
            <a:endParaRPr lang="en-US" altLang="zh-CN" sz="2800" b="1" dirty="0"/>
          </a:p>
          <a:p>
            <a:pPr lvl="1"/>
            <a:endParaRPr lang="en-US" altLang="zh-CN" sz="28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6554470"/>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维护内存单元中的单词：状态数组 </a:t>
            </a:r>
            <a:r>
              <a:rPr lang="en-US" altLang="zh-CN" sz="2800" b="1" dirty="0"/>
              <a:t>+ </a:t>
            </a:r>
            <a:r>
              <a:rPr lang="zh-CN" altLang="en-US" sz="2800" b="1" dirty="0"/>
              <a:t>队列。</a:t>
            </a:r>
            <a:endParaRPr lang="en-US" altLang="zh-CN" sz="2800" b="1" dirty="0"/>
          </a:p>
          <a:p>
            <a:pPr indent="457200">
              <a:lnSpc>
                <a:spcPct val="150000"/>
              </a:lnSpc>
            </a:pPr>
            <a:r>
              <a:rPr lang="zh-CN" altLang="en-US" sz="2800" b="1" dirty="0"/>
              <a:t>需要查询一个单词时，如果已在队列中，跳过；</a:t>
            </a:r>
            <a:endParaRPr lang="en-US" altLang="zh-CN" sz="2800" b="1" dirty="0"/>
          </a:p>
          <a:p>
            <a:pPr indent="457200">
              <a:lnSpc>
                <a:spcPct val="150000"/>
              </a:lnSpc>
            </a:pPr>
            <a:r>
              <a:rPr lang="zh-CN" altLang="en-US" sz="2800" b="1" dirty="0"/>
              <a:t>否则，存入新单词</a:t>
            </a:r>
            <a:r>
              <a:rPr lang="en-US" altLang="zh-CN" sz="2800" b="1" dirty="0"/>
              <a:t>(</a:t>
            </a:r>
            <a:r>
              <a:rPr lang="zh-CN" altLang="en-US" sz="2800" b="1" dirty="0"/>
              <a:t>如果队列满，先清空最早进入的单词</a:t>
            </a:r>
            <a:r>
              <a:rPr lang="en-US" altLang="zh-CN" sz="2800" b="1" dirty="0"/>
              <a:t>)</a:t>
            </a:r>
            <a:r>
              <a:rPr lang="zh-CN" altLang="en-US" sz="2800" b="1" dirty="0"/>
              <a:t>。</a:t>
            </a:r>
            <a:endParaRPr lang="en-US" altLang="zh-CN" sz="2800" b="1" dirty="0"/>
          </a:p>
          <a:p>
            <a:pPr indent="457200">
              <a:lnSpc>
                <a:spcPct val="150000"/>
              </a:lnSpc>
            </a:pPr>
            <a:r>
              <a:rPr lang="en-US" altLang="zh-CN" sz="2800" b="1" dirty="0">
                <a:latin typeface="Arial" panose="020B0604020202020204" pitchFamily="34" charset="0"/>
                <a:cs typeface="Arial" panose="020B0604020202020204" pitchFamily="34" charset="0"/>
              </a:rPr>
              <a:t>M &lt;= 100</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N &lt;=1000</a:t>
            </a:r>
            <a:r>
              <a:rPr lang="zh-CN" altLang="en-US" sz="2800" b="1" dirty="0">
                <a:latin typeface="Arial" panose="020B0604020202020204" pitchFamily="34" charset="0"/>
                <a:cs typeface="Arial" panose="020B0604020202020204" pitchFamily="34" charset="0"/>
              </a:rPr>
              <a:t>。</a:t>
            </a:r>
            <a:endParaRPr lang="en-US" altLang="zh-CN" sz="2800" b="1" dirty="0"/>
          </a:p>
          <a:p>
            <a:pPr indent="457200">
              <a:lnSpc>
                <a:spcPct val="150000"/>
              </a:lnSpc>
            </a:pPr>
            <a:r>
              <a:rPr lang="zh-CN" altLang="en-US" sz="2800" b="1" dirty="0"/>
              <a:t>队列中最多有</a:t>
            </a:r>
            <a:r>
              <a:rPr lang="en-US" altLang="zh-CN" sz="2800" b="1" dirty="0">
                <a:latin typeface="Arial" panose="020B0604020202020204" pitchFamily="34" charset="0"/>
                <a:cs typeface="Arial" panose="020B0604020202020204" pitchFamily="34" charset="0"/>
              </a:rPr>
              <a:t>M</a:t>
            </a:r>
            <a:r>
              <a:rPr lang="zh-CN" altLang="en-US" sz="2800" b="1" dirty="0"/>
              <a:t>个元素，但大小须定义到</a:t>
            </a:r>
            <a:r>
              <a:rPr lang="en-US" altLang="zh-CN" sz="2800" b="1" dirty="0">
                <a:latin typeface="Arial" panose="020B0604020202020204" pitchFamily="34" charset="0"/>
                <a:cs typeface="Arial" panose="020B0604020202020204" pitchFamily="34" charset="0"/>
              </a:rPr>
              <a:t>N</a:t>
            </a:r>
            <a:r>
              <a:rPr lang="zh-CN" altLang="en-US" sz="2800" b="1" dirty="0"/>
              <a:t>，存在空间的浪费。</a:t>
            </a:r>
            <a:endParaRPr lang="en-US" altLang="zh-CN" sz="2800" b="1" dirty="0"/>
          </a:p>
          <a:p>
            <a:pPr indent="457200">
              <a:lnSpc>
                <a:spcPct val="150000"/>
              </a:lnSpc>
            </a:pPr>
            <a:r>
              <a:rPr lang="zh-CN" altLang="en-US" sz="2800" b="1" dirty="0"/>
              <a:t>改进：使用循环队列</a:t>
            </a:r>
            <a:endParaRPr lang="en-US" altLang="zh-CN" sz="2800" b="1" dirty="0"/>
          </a:p>
          <a:p>
            <a:pPr indent="457200">
              <a:lnSpc>
                <a:spcPct val="150000"/>
              </a:lnSpc>
            </a:pPr>
            <a:r>
              <a:rPr lang="en-US" altLang="zh-CN" sz="2800" b="1" dirty="0"/>
              <a:t>		</a:t>
            </a:r>
            <a:r>
              <a:rPr lang="zh-CN" altLang="en-US" sz="2800" b="1" dirty="0"/>
              <a:t>普通队列</a:t>
            </a:r>
            <a:r>
              <a:rPr lang="en-US" altLang="zh-CN" sz="2800" b="1" dirty="0"/>
              <a:t>		</a:t>
            </a:r>
            <a:r>
              <a:rPr lang="zh-CN" altLang="en-US" sz="2800" b="1" dirty="0"/>
              <a:t>循环队列</a:t>
            </a:r>
            <a:endParaRPr lang="en-US" altLang="zh-CN" sz="2800" b="1" dirty="0"/>
          </a:p>
          <a:p>
            <a:pPr indent="457200">
              <a:lnSpc>
                <a:spcPct val="150000"/>
              </a:lnSpc>
            </a:pPr>
            <a:r>
              <a:rPr lang="zh-CN" altLang="en-US" sz="2800" b="1" dirty="0"/>
              <a:t>出队：</a:t>
            </a:r>
            <a:r>
              <a:rPr lang="en-US" altLang="zh-CN" sz="2800" b="1" dirty="0"/>
              <a:t>	</a:t>
            </a:r>
            <a:r>
              <a:rPr lang="en-US" altLang="zh-CN" sz="2800" b="1" dirty="0">
                <a:latin typeface="Arial" panose="020B0604020202020204" pitchFamily="34" charset="0"/>
                <a:cs typeface="Arial" panose="020B0604020202020204" pitchFamily="34" charset="0"/>
              </a:rPr>
              <a:t>head++;		head = (head + 1) % M</a:t>
            </a:r>
          </a:p>
          <a:p>
            <a:pPr indent="457200">
              <a:lnSpc>
                <a:spcPct val="150000"/>
              </a:lnSpc>
            </a:pPr>
            <a:r>
              <a:rPr lang="zh-CN" altLang="en-US" sz="2800" b="1" dirty="0">
                <a:latin typeface="Arial" panose="020B0604020202020204" pitchFamily="34" charset="0"/>
                <a:cs typeface="Arial" panose="020B0604020202020204" pitchFamily="34" charset="0"/>
              </a:rPr>
              <a:t>入队：</a:t>
            </a:r>
            <a:r>
              <a:rPr lang="en-US" altLang="zh-CN" sz="2800" b="1" dirty="0">
                <a:latin typeface="Arial" panose="020B0604020202020204" pitchFamily="34" charset="0"/>
                <a:cs typeface="Arial" panose="020B0604020202020204" pitchFamily="34" charset="0"/>
              </a:rPr>
              <a:t>	tail++;		tail = (tail + 1) %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xEl>
                                              <p:pRg st="9" end="9"/>
                                            </p:txEl>
                                          </p:spTgt>
                                        </p:tgtEl>
                                        <p:attrNameLst>
                                          <p:attrName>style.visibility</p:attrName>
                                        </p:attrNameLst>
                                      </p:cBhvr>
                                      <p:to>
                                        <p:strVal val="visible"/>
                                      </p:to>
                                    </p:set>
                                    <p:animEffect transition="in" filter="fade">
                                      <p:cBhvr>
                                        <p:cTn id="70" dur="1000"/>
                                        <p:tgtEl>
                                          <p:spTgt spid="34">
                                            <p:txEl>
                                              <p:pRg st="9" end="9"/>
                                            </p:txEl>
                                          </p:spTgt>
                                        </p:tgtEl>
                                      </p:cBhvr>
                                    </p:animEffect>
                                    <p:anim calcmode="lin" valueType="num">
                                      <p:cBhvr>
                                        <p:cTn id="71"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926" y="313508"/>
            <a:ext cx="11399520" cy="6031230"/>
          </a:xfrm>
          <a:prstGeom prst="rect">
            <a:avLst/>
          </a:prstGeom>
        </p:spPr>
        <p:txBody>
          <a:bodyPr wrap="square">
            <a:spAutoFit/>
          </a:bodyPr>
          <a:lstStyle/>
          <a:p>
            <a:r>
              <a:rPr lang="zh-CN" altLang="en-US" sz="3200" b="1" dirty="0">
                <a:latin typeface="+mj-ea"/>
                <a:cs typeface="+mj-ea"/>
              </a:rPr>
              <a:t>例</a:t>
            </a:r>
            <a:r>
              <a:rPr lang="en-US" altLang="zh-CN" sz="3200" b="1" dirty="0">
                <a:latin typeface="+mj-ea"/>
                <a:cs typeface="+mj-ea"/>
              </a:rPr>
              <a:t>4:</a:t>
            </a:r>
            <a:r>
              <a:rPr lang="zh-CN" altLang="en-US" sz="3200" b="1" dirty="0">
                <a:latin typeface="+mj-ea"/>
                <a:cs typeface="+mj-ea"/>
              </a:rPr>
              <a:t>瑞士轮</a:t>
            </a:r>
          </a:p>
          <a:p>
            <a:r>
              <a:rPr lang="zh-CN" altLang="en-US" dirty="0">
                <a:latin typeface="Arial" panose="020B0604020202020204" pitchFamily="34" charset="0"/>
                <a:cs typeface="Arial" panose="020B0604020202020204" pitchFamily="34" charset="0"/>
              </a:rPr>
              <a:t>https://www.luogu.com.cn/problem/P1309</a:t>
            </a:r>
          </a:p>
          <a:p>
            <a:r>
              <a:rPr lang="zh-CN" altLang="en-US" sz="2800" b="1" dirty="0">
                <a:latin typeface="+mn-ea"/>
                <a:cs typeface="+mn-ea"/>
              </a:rPr>
              <a:t>总时间限制</a:t>
            </a:r>
            <a:r>
              <a:rPr lang="en-US" altLang="zh-CN" sz="2800" b="1" dirty="0">
                <a:latin typeface="+mn-ea"/>
                <a:cs typeface="+mn-ea"/>
              </a:rPr>
              <a:t>: 1000ms </a:t>
            </a:r>
            <a:r>
              <a:rPr lang="zh-CN" altLang="en-US" sz="2800" b="1" dirty="0">
                <a:latin typeface="+mn-ea"/>
                <a:cs typeface="+mn-ea"/>
              </a:rPr>
              <a:t>内存限制</a:t>
            </a:r>
            <a:r>
              <a:rPr lang="en-US" altLang="zh-CN" sz="2800" b="1" dirty="0">
                <a:latin typeface="+mn-ea"/>
                <a:cs typeface="+mn-ea"/>
              </a:rPr>
              <a:t>: 65535kB</a:t>
            </a:r>
            <a:endParaRPr lang="zh-CN" altLang="en-US" sz="2800" b="1" dirty="0">
              <a:latin typeface="+mn-ea"/>
              <a:cs typeface="+mn-ea"/>
            </a:endParaRPr>
          </a:p>
          <a:p>
            <a:r>
              <a:rPr lang="zh-CN" altLang="en-US" sz="2800" b="1" dirty="0">
                <a:latin typeface="+mn-ea"/>
                <a:cs typeface="+mn-ea"/>
              </a:rPr>
              <a:t>问题描述：</a:t>
            </a:r>
            <a:endParaRPr lang="en-US" altLang="zh-CN" sz="2800" b="1" dirty="0">
              <a:latin typeface="+mn-ea"/>
              <a:cs typeface="+mn-ea"/>
            </a:endParaRPr>
          </a:p>
          <a:p>
            <a:r>
              <a:rPr lang="en-US" altLang="zh-CN" sz="2800" b="1" dirty="0">
                <a:latin typeface="+mn-ea"/>
                <a:cs typeface="+mn-ea"/>
              </a:rPr>
              <a:t>2*N</a:t>
            </a:r>
            <a:r>
              <a:rPr lang="zh-CN" altLang="en-US" sz="2800" b="1" dirty="0">
                <a:latin typeface="+mn-ea"/>
                <a:cs typeface="+mn-ea"/>
              </a:rPr>
              <a:t>名编号为</a:t>
            </a:r>
            <a:r>
              <a:rPr lang="en-US" altLang="zh-CN" sz="2800" b="1" dirty="0">
                <a:latin typeface="+mn-ea"/>
                <a:cs typeface="+mn-ea"/>
              </a:rPr>
              <a:t>1-2N</a:t>
            </a:r>
            <a:r>
              <a:rPr lang="zh-CN" altLang="en-US" sz="2800" b="1" dirty="0">
                <a:latin typeface="+mn-ea"/>
                <a:cs typeface="+mn-ea"/>
              </a:rPr>
              <a:t>的选手共进行</a:t>
            </a:r>
            <a:r>
              <a:rPr lang="en-US" altLang="zh-CN" sz="2800" b="1" dirty="0">
                <a:latin typeface="+mn-ea"/>
                <a:cs typeface="+mn-ea"/>
              </a:rPr>
              <a:t>R</a:t>
            </a:r>
            <a:r>
              <a:rPr lang="zh-CN" altLang="en-US" sz="2800" b="1" dirty="0">
                <a:latin typeface="+mn-ea"/>
                <a:cs typeface="+mn-ea"/>
              </a:rPr>
              <a:t>轮比赛。每轮比赛开始前，以及所有比赛结束后，都会按照总分从高到低对选手进行一次排名。 选手的总分为第一轮开始前的初始分数加上已参加过的所有比赛的得分和。总分相同的，约定编号较小的选手排名靠前。 每轮比赛的对阵安排与该轮比赛开始前的排名有关：第 </a:t>
            </a:r>
            <a:r>
              <a:rPr lang="en-US" altLang="zh-CN" sz="2800" b="1" dirty="0">
                <a:latin typeface="+mn-ea"/>
                <a:cs typeface="+mn-ea"/>
              </a:rPr>
              <a:t>1 </a:t>
            </a:r>
            <a:r>
              <a:rPr lang="zh-CN" altLang="en-US" sz="2800" b="1" dirty="0">
                <a:latin typeface="+mn-ea"/>
                <a:cs typeface="+mn-ea"/>
              </a:rPr>
              <a:t>名和第 </a:t>
            </a:r>
            <a:r>
              <a:rPr lang="en-US" altLang="zh-CN" sz="2800" b="1" dirty="0">
                <a:latin typeface="+mn-ea"/>
                <a:cs typeface="+mn-ea"/>
              </a:rPr>
              <a:t>2 </a:t>
            </a:r>
            <a:r>
              <a:rPr lang="zh-CN" altLang="en-US" sz="2800" b="1" dirty="0">
                <a:latin typeface="+mn-ea"/>
                <a:cs typeface="+mn-ea"/>
              </a:rPr>
              <a:t>名、第 </a:t>
            </a:r>
            <a:r>
              <a:rPr lang="en-US" altLang="zh-CN" sz="2800" b="1" dirty="0">
                <a:latin typeface="+mn-ea"/>
                <a:cs typeface="+mn-ea"/>
              </a:rPr>
              <a:t>3 </a:t>
            </a:r>
            <a:r>
              <a:rPr lang="zh-CN" altLang="en-US" sz="2800" b="1" dirty="0">
                <a:latin typeface="+mn-ea"/>
                <a:cs typeface="+mn-ea"/>
              </a:rPr>
              <a:t>名和第 </a:t>
            </a:r>
            <a:r>
              <a:rPr lang="en-US" altLang="zh-CN" sz="2800" b="1" dirty="0">
                <a:latin typeface="+mn-ea"/>
                <a:cs typeface="+mn-ea"/>
              </a:rPr>
              <a:t>4 </a:t>
            </a:r>
            <a:r>
              <a:rPr lang="zh-CN" altLang="en-US" sz="2800" b="1" dirty="0">
                <a:latin typeface="+mn-ea"/>
                <a:cs typeface="+mn-ea"/>
              </a:rPr>
              <a:t>名、</a:t>
            </a:r>
            <a:r>
              <a:rPr lang="en-US" altLang="zh-CN" sz="2800" b="1" dirty="0">
                <a:latin typeface="+mn-ea"/>
                <a:cs typeface="+mn-ea"/>
              </a:rPr>
              <a:t>……</a:t>
            </a:r>
            <a:r>
              <a:rPr lang="zh-CN" altLang="en-US" sz="2800" b="1" dirty="0">
                <a:latin typeface="+mn-ea"/>
                <a:cs typeface="+mn-ea"/>
              </a:rPr>
              <a:t>、第 </a:t>
            </a:r>
            <a:r>
              <a:rPr lang="en-US" altLang="zh-CN" sz="2800" b="1" dirty="0">
                <a:latin typeface="+mn-ea"/>
                <a:cs typeface="+mn-ea"/>
              </a:rPr>
              <a:t>2K-1 </a:t>
            </a:r>
            <a:r>
              <a:rPr lang="zh-CN" altLang="en-US" sz="2800" b="1" dirty="0">
                <a:latin typeface="+mn-ea"/>
                <a:cs typeface="+mn-ea"/>
              </a:rPr>
              <a:t>名和第 </a:t>
            </a:r>
            <a:r>
              <a:rPr lang="en-US" altLang="zh-CN" sz="2800" b="1" dirty="0">
                <a:latin typeface="+mn-ea"/>
                <a:cs typeface="+mn-ea"/>
              </a:rPr>
              <a:t>2K</a:t>
            </a:r>
            <a:r>
              <a:rPr lang="zh-CN" altLang="en-US" sz="2800" b="1" dirty="0">
                <a:latin typeface="+mn-ea"/>
                <a:cs typeface="+mn-ea"/>
              </a:rPr>
              <a:t>名、</a:t>
            </a:r>
            <a:r>
              <a:rPr lang="en-US" altLang="zh-CN" sz="2800" b="1" dirty="0">
                <a:latin typeface="+mn-ea"/>
                <a:cs typeface="+mn-ea"/>
              </a:rPr>
              <a:t>……  </a:t>
            </a:r>
            <a:r>
              <a:rPr lang="zh-CN" altLang="en-US" sz="2800" b="1" dirty="0">
                <a:latin typeface="+mn-ea"/>
                <a:cs typeface="+mn-ea"/>
              </a:rPr>
              <a:t>、第 </a:t>
            </a:r>
            <a:r>
              <a:rPr lang="en-US" altLang="zh-CN" sz="2800" b="1" dirty="0">
                <a:latin typeface="+mn-ea"/>
                <a:cs typeface="+mn-ea"/>
              </a:rPr>
              <a:t>2N-1 </a:t>
            </a:r>
            <a:r>
              <a:rPr lang="zh-CN" altLang="en-US" sz="2800" b="1" dirty="0">
                <a:latin typeface="+mn-ea"/>
                <a:cs typeface="+mn-ea"/>
              </a:rPr>
              <a:t>名和第</a:t>
            </a:r>
            <a:r>
              <a:rPr lang="en-US" altLang="zh-CN" sz="2800" b="1" dirty="0">
                <a:latin typeface="+mn-ea"/>
                <a:cs typeface="+mn-ea"/>
              </a:rPr>
              <a:t>2N</a:t>
            </a:r>
            <a:r>
              <a:rPr lang="zh-CN" altLang="en-US" sz="2800" b="1" dirty="0">
                <a:latin typeface="+mn-ea"/>
                <a:cs typeface="+mn-ea"/>
              </a:rPr>
              <a:t>名，各进行一场比赛。每场比赛胜者得 </a:t>
            </a:r>
            <a:r>
              <a:rPr lang="en-US" altLang="zh-CN" sz="2800" b="1" dirty="0">
                <a:latin typeface="+mn-ea"/>
                <a:cs typeface="+mn-ea"/>
              </a:rPr>
              <a:t>1 </a:t>
            </a:r>
            <a:r>
              <a:rPr lang="zh-CN" altLang="en-US" sz="2800" b="1" dirty="0">
                <a:latin typeface="+mn-ea"/>
                <a:cs typeface="+mn-ea"/>
              </a:rPr>
              <a:t>分，负者得 </a:t>
            </a:r>
            <a:r>
              <a:rPr lang="en-US" altLang="zh-CN" sz="2800" b="1" dirty="0">
                <a:latin typeface="+mn-ea"/>
                <a:cs typeface="+mn-ea"/>
              </a:rPr>
              <a:t>0 </a:t>
            </a:r>
            <a:r>
              <a:rPr lang="zh-CN" altLang="en-US" sz="2800" b="1" dirty="0">
                <a:latin typeface="+mn-ea"/>
                <a:cs typeface="+mn-ea"/>
              </a:rPr>
              <a:t>分。也就是说除了首轮以外，其它轮比赛的安排均不能事先确定，而是要取决于选手在之前比赛中的表现。 </a:t>
            </a:r>
          </a:p>
          <a:p>
            <a:endParaRPr lang="zh-CN" altLang="en-US" sz="2800" b="1" dirty="0">
              <a:latin typeface="+mn-ea"/>
              <a:cs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50" y="367030"/>
            <a:ext cx="10664190" cy="6123940"/>
          </a:xfrm>
          <a:prstGeom prst="rect">
            <a:avLst/>
          </a:prstGeom>
          <a:noFill/>
        </p:spPr>
        <p:txBody>
          <a:bodyPr wrap="square" rtlCol="0" anchor="t">
            <a:spAutoFit/>
          </a:bodyPr>
          <a:lstStyle/>
          <a:p>
            <a:r>
              <a:rPr lang="zh-CN" altLang="en-US" sz="2800" b="1" dirty="0">
                <a:latin typeface="+mn-ea"/>
                <a:cs typeface="+mn-ea"/>
                <a:sym typeface="+mn-ea"/>
              </a:rPr>
              <a:t>现给定每个选手的初始分数及其实力值，试计算在 </a:t>
            </a:r>
            <a:r>
              <a:rPr lang="en-US" altLang="zh-CN" sz="2800" b="1" dirty="0">
                <a:latin typeface="+mn-ea"/>
                <a:cs typeface="+mn-ea"/>
                <a:sym typeface="+mn-ea"/>
              </a:rPr>
              <a:t>R </a:t>
            </a:r>
            <a:r>
              <a:rPr lang="zh-CN" altLang="en-US" sz="2800" b="1" dirty="0">
                <a:latin typeface="+mn-ea"/>
                <a:cs typeface="+mn-ea"/>
                <a:sym typeface="+mn-ea"/>
              </a:rPr>
              <a:t>轮比赛过后，排名第 </a:t>
            </a:r>
            <a:r>
              <a:rPr lang="en-US" altLang="zh-CN" sz="2800" b="1" dirty="0">
                <a:latin typeface="+mn-ea"/>
                <a:cs typeface="+mn-ea"/>
                <a:sym typeface="+mn-ea"/>
              </a:rPr>
              <a:t>Q </a:t>
            </a:r>
            <a:r>
              <a:rPr lang="zh-CN" altLang="en-US" sz="2800" b="1" dirty="0">
                <a:latin typeface="+mn-ea"/>
                <a:cs typeface="+mn-ea"/>
                <a:sym typeface="+mn-ea"/>
              </a:rPr>
              <a:t>的选手编号是多少。我们假设选手的实力值两两不同，且每场比赛中实力值较高的总能获胜。</a:t>
            </a:r>
            <a:endParaRPr lang="zh-CN" altLang="en-US" sz="2800" b="1" dirty="0">
              <a:latin typeface="+mn-ea"/>
              <a:cs typeface="+mn-ea"/>
            </a:endParaRPr>
          </a:p>
          <a:p>
            <a:endParaRPr lang="zh-CN" altLang="en-US" sz="2800" b="1" dirty="0">
              <a:latin typeface="+mn-ea"/>
              <a:cs typeface="+mn-ea"/>
            </a:endParaRPr>
          </a:p>
          <a:p>
            <a:r>
              <a:rPr lang="zh-CN" altLang="en-US" sz="2800" b="1" dirty="0">
                <a:latin typeface="+mn-ea"/>
                <a:cs typeface="+mn-ea"/>
                <a:sym typeface="+mn-ea"/>
              </a:rPr>
              <a:t>输入</a:t>
            </a:r>
            <a:endParaRPr lang="zh-CN" altLang="en-US" sz="2800" b="1" dirty="0">
              <a:latin typeface="+mn-ea"/>
              <a:cs typeface="+mn-ea"/>
            </a:endParaRPr>
          </a:p>
          <a:p>
            <a:r>
              <a:rPr lang="zh-CN" altLang="en-US" sz="2800" b="1" dirty="0">
                <a:latin typeface="+mn-ea"/>
                <a:cs typeface="+mn-ea"/>
                <a:sym typeface="+mn-ea"/>
              </a:rPr>
              <a:t>输入的第一行是三个正整数 </a:t>
            </a:r>
            <a:r>
              <a:rPr lang="en-US" altLang="zh-CN" sz="2800" b="1" dirty="0">
                <a:latin typeface="+mn-ea"/>
                <a:cs typeface="+mn-ea"/>
                <a:sym typeface="+mn-ea"/>
              </a:rPr>
              <a:t>N</a:t>
            </a:r>
            <a:r>
              <a:rPr lang="zh-CN" altLang="en-US" sz="2800" b="1" dirty="0">
                <a:latin typeface="+mn-ea"/>
                <a:cs typeface="+mn-ea"/>
                <a:sym typeface="+mn-ea"/>
              </a:rPr>
              <a:t>、</a:t>
            </a:r>
            <a:r>
              <a:rPr lang="en-US" altLang="zh-CN" sz="2800" b="1" dirty="0">
                <a:latin typeface="+mn-ea"/>
                <a:cs typeface="+mn-ea"/>
                <a:sym typeface="+mn-ea"/>
              </a:rPr>
              <a:t>R</a:t>
            </a:r>
            <a:r>
              <a:rPr lang="zh-CN" altLang="en-US" sz="2800" b="1" dirty="0">
                <a:latin typeface="+mn-ea"/>
                <a:cs typeface="+mn-ea"/>
                <a:sym typeface="+mn-ea"/>
              </a:rPr>
              <a:t>、</a:t>
            </a:r>
            <a:r>
              <a:rPr lang="en-US" altLang="zh-CN" sz="2800" b="1" dirty="0">
                <a:latin typeface="+mn-ea"/>
                <a:cs typeface="+mn-ea"/>
                <a:sym typeface="+mn-ea"/>
              </a:rPr>
              <a:t>Q</a:t>
            </a:r>
            <a:r>
              <a:rPr lang="zh-CN" altLang="en-US" sz="2800" b="1" dirty="0">
                <a:latin typeface="+mn-ea"/>
                <a:cs typeface="+mn-ea"/>
                <a:sym typeface="+mn-ea"/>
              </a:rPr>
              <a:t>，每两个数之间用一个空格隔开，表示有 </a:t>
            </a:r>
            <a:r>
              <a:rPr lang="en-US" altLang="zh-CN" sz="2800" b="1" dirty="0">
                <a:latin typeface="+mn-ea"/>
                <a:cs typeface="+mn-ea"/>
                <a:sym typeface="+mn-ea"/>
              </a:rPr>
              <a:t>2*N </a:t>
            </a:r>
            <a:r>
              <a:rPr lang="zh-CN" altLang="en-US" sz="2800" b="1" dirty="0">
                <a:latin typeface="+mn-ea"/>
                <a:cs typeface="+mn-ea"/>
                <a:sym typeface="+mn-ea"/>
              </a:rPr>
              <a:t>名选手、</a:t>
            </a:r>
            <a:r>
              <a:rPr lang="en-US" altLang="zh-CN" sz="2800" b="1" dirty="0">
                <a:latin typeface="+mn-ea"/>
                <a:cs typeface="+mn-ea"/>
                <a:sym typeface="+mn-ea"/>
              </a:rPr>
              <a:t>R </a:t>
            </a:r>
            <a:r>
              <a:rPr lang="zh-CN" altLang="en-US" sz="2800" b="1" dirty="0">
                <a:latin typeface="+mn-ea"/>
                <a:cs typeface="+mn-ea"/>
                <a:sym typeface="+mn-ea"/>
              </a:rPr>
              <a:t>轮比赛，以及我们关心的名次 </a:t>
            </a:r>
            <a:r>
              <a:rPr lang="en-US" altLang="zh-CN" sz="2800" b="1" dirty="0">
                <a:latin typeface="+mn-ea"/>
                <a:cs typeface="+mn-ea"/>
                <a:sym typeface="+mn-ea"/>
              </a:rPr>
              <a:t>Q</a:t>
            </a:r>
            <a:r>
              <a:rPr lang="zh-CN" altLang="en-US" sz="2800" b="1" dirty="0">
                <a:latin typeface="+mn-ea"/>
                <a:cs typeface="+mn-ea"/>
                <a:sym typeface="+mn-ea"/>
              </a:rPr>
              <a:t>。 </a:t>
            </a:r>
            <a:endParaRPr lang="zh-CN" altLang="en-US" sz="2800" b="1" dirty="0">
              <a:latin typeface="+mn-ea"/>
              <a:cs typeface="+mn-ea"/>
            </a:endParaRPr>
          </a:p>
          <a:p>
            <a:r>
              <a:rPr lang="zh-CN" altLang="en-US" sz="2800" b="1" dirty="0">
                <a:latin typeface="+mn-ea"/>
                <a:cs typeface="+mn-ea"/>
                <a:sym typeface="+mn-ea"/>
              </a:rPr>
              <a:t>第二行是 </a:t>
            </a:r>
            <a:r>
              <a:rPr lang="en-US" altLang="zh-CN" sz="2800" b="1" dirty="0">
                <a:latin typeface="+mn-ea"/>
                <a:cs typeface="+mn-ea"/>
                <a:sym typeface="+mn-ea"/>
              </a:rPr>
              <a:t>2*N</a:t>
            </a:r>
            <a:r>
              <a:rPr lang="zh-CN" altLang="en-US" sz="2800" b="1" dirty="0">
                <a:latin typeface="+mn-ea"/>
                <a:cs typeface="+mn-ea"/>
                <a:sym typeface="+mn-ea"/>
              </a:rPr>
              <a:t>个非负整数 </a:t>
            </a:r>
            <a:r>
              <a:rPr lang="en-US" altLang="zh-CN" sz="2800" b="1" dirty="0">
                <a:latin typeface="+mn-ea"/>
                <a:cs typeface="+mn-ea"/>
                <a:sym typeface="+mn-ea"/>
              </a:rPr>
              <a:t>s1, s2, …, s2N</a:t>
            </a:r>
            <a:r>
              <a:rPr lang="zh-CN" altLang="en-US" sz="2800" b="1" dirty="0">
                <a:latin typeface="+mn-ea"/>
                <a:cs typeface="+mn-ea"/>
                <a:sym typeface="+mn-ea"/>
              </a:rPr>
              <a:t>，每两个数之间用一个空格隔开，其中 </a:t>
            </a:r>
            <a:r>
              <a:rPr lang="en-US" altLang="zh-CN" sz="2800" b="1" dirty="0" err="1">
                <a:latin typeface="+mn-ea"/>
                <a:cs typeface="+mn-ea"/>
                <a:sym typeface="+mn-ea"/>
              </a:rPr>
              <a:t>si</a:t>
            </a:r>
            <a:r>
              <a:rPr lang="en-US" altLang="zh-CN" sz="2800" b="1" dirty="0">
                <a:latin typeface="+mn-ea"/>
                <a:cs typeface="+mn-ea"/>
                <a:sym typeface="+mn-ea"/>
              </a:rPr>
              <a:t> </a:t>
            </a:r>
            <a:r>
              <a:rPr lang="zh-CN" altLang="en-US" sz="2800" b="1" dirty="0">
                <a:latin typeface="+mn-ea"/>
                <a:cs typeface="+mn-ea"/>
                <a:sym typeface="+mn-ea"/>
              </a:rPr>
              <a:t>表示编号为 </a:t>
            </a:r>
            <a:r>
              <a:rPr lang="en-US" altLang="zh-CN" sz="2800" b="1" dirty="0" err="1">
                <a:latin typeface="+mn-ea"/>
                <a:cs typeface="+mn-ea"/>
                <a:sym typeface="+mn-ea"/>
              </a:rPr>
              <a:t>i</a:t>
            </a:r>
            <a:r>
              <a:rPr lang="en-US" altLang="zh-CN" sz="2800" b="1" dirty="0">
                <a:latin typeface="+mn-ea"/>
                <a:cs typeface="+mn-ea"/>
                <a:sym typeface="+mn-ea"/>
              </a:rPr>
              <a:t> </a:t>
            </a:r>
            <a:r>
              <a:rPr lang="zh-CN" altLang="en-US" sz="2800" b="1" dirty="0">
                <a:latin typeface="+mn-ea"/>
                <a:cs typeface="+mn-ea"/>
                <a:sym typeface="+mn-ea"/>
              </a:rPr>
              <a:t>的选手的初始分数。 </a:t>
            </a:r>
            <a:endParaRPr lang="zh-CN" altLang="en-US" sz="2800" b="1" dirty="0">
              <a:latin typeface="+mn-ea"/>
              <a:cs typeface="+mn-ea"/>
            </a:endParaRPr>
          </a:p>
          <a:p>
            <a:r>
              <a:rPr lang="zh-CN" altLang="en-US" sz="2800" b="1" dirty="0">
                <a:latin typeface="+mn-ea"/>
                <a:cs typeface="+mn-ea"/>
                <a:sym typeface="+mn-ea"/>
              </a:rPr>
              <a:t>第三行是 </a:t>
            </a:r>
            <a:r>
              <a:rPr lang="en-US" altLang="zh-CN" sz="2800" b="1" dirty="0">
                <a:latin typeface="+mn-ea"/>
                <a:cs typeface="+mn-ea"/>
                <a:sym typeface="+mn-ea"/>
              </a:rPr>
              <a:t>2*N</a:t>
            </a:r>
            <a:r>
              <a:rPr lang="zh-CN" altLang="en-US" sz="2800" b="1" dirty="0">
                <a:latin typeface="+mn-ea"/>
                <a:cs typeface="+mn-ea"/>
                <a:sym typeface="+mn-ea"/>
              </a:rPr>
              <a:t>个正整数 </a:t>
            </a:r>
            <a:r>
              <a:rPr lang="en-US" altLang="zh-CN" sz="2800" b="1" dirty="0">
                <a:latin typeface="+mn-ea"/>
                <a:cs typeface="+mn-ea"/>
                <a:sym typeface="+mn-ea"/>
              </a:rPr>
              <a:t>w1, w2, …, w2N</a:t>
            </a:r>
            <a:r>
              <a:rPr lang="zh-CN" altLang="en-US" sz="2800" b="1" dirty="0">
                <a:latin typeface="+mn-ea"/>
                <a:cs typeface="+mn-ea"/>
                <a:sym typeface="+mn-ea"/>
              </a:rPr>
              <a:t>，每两个数之间用一个空格隔开，其中 </a:t>
            </a:r>
            <a:r>
              <a:rPr lang="en-US" altLang="zh-CN" sz="2800" b="1" dirty="0" err="1">
                <a:latin typeface="+mn-ea"/>
                <a:cs typeface="+mn-ea"/>
                <a:sym typeface="+mn-ea"/>
              </a:rPr>
              <a:t>wi</a:t>
            </a:r>
            <a:r>
              <a:rPr lang="en-US" altLang="zh-CN" sz="2800" b="1" dirty="0">
                <a:latin typeface="+mn-ea"/>
                <a:cs typeface="+mn-ea"/>
                <a:sym typeface="+mn-ea"/>
              </a:rPr>
              <a:t> </a:t>
            </a:r>
            <a:r>
              <a:rPr lang="zh-CN" altLang="en-US" sz="2800" b="1" dirty="0">
                <a:latin typeface="+mn-ea"/>
                <a:cs typeface="+mn-ea"/>
                <a:sym typeface="+mn-ea"/>
              </a:rPr>
              <a:t>表示编号为 </a:t>
            </a:r>
            <a:r>
              <a:rPr lang="en-US" altLang="zh-CN" sz="2800" b="1" dirty="0" err="1">
                <a:latin typeface="+mn-ea"/>
                <a:cs typeface="+mn-ea"/>
                <a:sym typeface="+mn-ea"/>
              </a:rPr>
              <a:t>i</a:t>
            </a:r>
            <a:r>
              <a:rPr lang="en-US" altLang="zh-CN" sz="2800" b="1" dirty="0">
                <a:latin typeface="+mn-ea"/>
                <a:cs typeface="+mn-ea"/>
                <a:sym typeface="+mn-ea"/>
              </a:rPr>
              <a:t> </a:t>
            </a:r>
            <a:r>
              <a:rPr lang="zh-CN" altLang="en-US" sz="2800" b="1" dirty="0">
                <a:latin typeface="+mn-ea"/>
                <a:cs typeface="+mn-ea"/>
                <a:sym typeface="+mn-ea"/>
              </a:rPr>
              <a:t>的选手的实力值。</a:t>
            </a:r>
            <a:endParaRPr lang="zh-CN" altLang="en-US" sz="2800" b="1" dirty="0">
              <a:latin typeface="+mn-ea"/>
              <a:cs typeface="+mn-ea"/>
            </a:endParaRPr>
          </a:p>
          <a:p>
            <a:r>
              <a:rPr lang="zh-CN" altLang="en-US" sz="2800" b="1" dirty="0">
                <a:latin typeface="+mn-ea"/>
                <a:cs typeface="+mn-ea"/>
                <a:sym typeface="+mn-ea"/>
              </a:rPr>
              <a:t>输出</a:t>
            </a:r>
            <a:endParaRPr lang="zh-CN" altLang="en-US" sz="2800" b="1" dirty="0">
              <a:latin typeface="+mn-ea"/>
              <a:cs typeface="+mn-ea"/>
            </a:endParaRPr>
          </a:p>
          <a:p>
            <a:r>
              <a:rPr lang="zh-CN" altLang="en-US" sz="2800" b="1" dirty="0">
                <a:latin typeface="+mn-ea"/>
                <a:cs typeface="+mn-ea"/>
                <a:sym typeface="+mn-ea"/>
              </a:rPr>
              <a:t>输出只有一行，包含一个整数，即 </a:t>
            </a:r>
            <a:r>
              <a:rPr lang="en-US" altLang="zh-CN" sz="2800" b="1" dirty="0">
                <a:latin typeface="+mn-ea"/>
                <a:cs typeface="+mn-ea"/>
                <a:sym typeface="+mn-ea"/>
              </a:rPr>
              <a:t>R </a:t>
            </a:r>
            <a:r>
              <a:rPr lang="zh-CN" altLang="en-US" sz="2800" b="1" dirty="0">
                <a:latin typeface="+mn-ea"/>
                <a:cs typeface="+mn-ea"/>
                <a:sym typeface="+mn-ea"/>
              </a:rPr>
              <a:t>轮比赛结束后，排名第 </a:t>
            </a:r>
            <a:r>
              <a:rPr lang="en-US" altLang="zh-CN" sz="2800" b="1" dirty="0">
                <a:latin typeface="+mn-ea"/>
                <a:cs typeface="+mn-ea"/>
                <a:sym typeface="+mn-ea"/>
              </a:rPr>
              <a:t>Q </a:t>
            </a:r>
            <a:r>
              <a:rPr lang="zh-CN" altLang="en-US" sz="2800" b="1" dirty="0">
                <a:latin typeface="+mn-ea"/>
                <a:cs typeface="+mn-ea"/>
                <a:sym typeface="+mn-ea"/>
              </a:rPr>
              <a:t>的选手的编号。</a:t>
            </a:r>
            <a:endParaRPr lang="zh-CN" alt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3242954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691" y="4373102"/>
            <a:ext cx="8344893" cy="222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66057" y="259593"/>
            <a:ext cx="10720252" cy="4154984"/>
          </a:xfrm>
          <a:prstGeom prst="rect">
            <a:avLst/>
          </a:prstGeom>
        </p:spPr>
        <p:txBody>
          <a:bodyPr wrap="square">
            <a:spAutoFit/>
          </a:bodyPr>
          <a:lstStyle/>
          <a:p>
            <a:r>
              <a:rPr lang="zh-CN" altLang="en-US" sz="2400" b="1" dirty="0"/>
              <a:t>样例输入</a:t>
            </a:r>
          </a:p>
          <a:p>
            <a:r>
              <a:rPr lang="en-US" altLang="zh-CN" sz="2400" b="1" dirty="0"/>
              <a:t>2 4 2 </a:t>
            </a:r>
          </a:p>
          <a:p>
            <a:r>
              <a:rPr lang="en-US" altLang="zh-CN" sz="2400" b="1" dirty="0"/>
              <a:t>7 6 6 7 </a:t>
            </a:r>
          </a:p>
          <a:p>
            <a:r>
              <a:rPr lang="en-US" altLang="zh-CN" sz="2400" b="1" dirty="0"/>
              <a:t>10 5 20 15 </a:t>
            </a:r>
          </a:p>
          <a:p>
            <a:r>
              <a:rPr lang="zh-CN" altLang="en-US" sz="2400" b="1" dirty="0"/>
              <a:t>样例输出</a:t>
            </a:r>
          </a:p>
          <a:p>
            <a:r>
              <a:rPr lang="en-US" altLang="zh-CN" sz="2400" b="1" dirty="0"/>
              <a:t>1</a:t>
            </a:r>
          </a:p>
          <a:p>
            <a:r>
              <a:rPr lang="zh-CN" altLang="en-US" sz="2400" b="1" dirty="0"/>
              <a:t>提示</a:t>
            </a:r>
          </a:p>
          <a:p>
            <a:r>
              <a:rPr lang="zh-CN" altLang="en-US" sz="2400" b="1" dirty="0"/>
              <a:t>对于 </a:t>
            </a:r>
            <a:r>
              <a:rPr lang="en-US" altLang="zh-CN" sz="2400" b="1" dirty="0"/>
              <a:t>30%</a:t>
            </a:r>
            <a:r>
              <a:rPr lang="zh-CN" altLang="en-US" sz="2400" b="1" dirty="0"/>
              <a:t>的数据，</a:t>
            </a:r>
            <a:r>
              <a:rPr lang="en-US" altLang="zh-CN" sz="2400" b="1" dirty="0"/>
              <a:t>1 ≤ N ≤ 100</a:t>
            </a:r>
            <a:r>
              <a:rPr lang="zh-CN" altLang="en-US" sz="2400" b="1" dirty="0"/>
              <a:t>； </a:t>
            </a:r>
          </a:p>
          <a:p>
            <a:r>
              <a:rPr lang="zh-CN" altLang="en-US" sz="2400" b="1" dirty="0"/>
              <a:t>对于 </a:t>
            </a:r>
            <a:r>
              <a:rPr lang="en-US" altLang="zh-CN" sz="2400" b="1" dirty="0"/>
              <a:t>50%</a:t>
            </a:r>
            <a:r>
              <a:rPr lang="zh-CN" altLang="en-US" sz="2400" b="1" dirty="0"/>
              <a:t>的数据，</a:t>
            </a:r>
            <a:r>
              <a:rPr lang="en-US" altLang="zh-CN" sz="2400" b="1" dirty="0"/>
              <a:t>1 ≤ N ≤ 10,000</a:t>
            </a:r>
            <a:r>
              <a:rPr lang="zh-CN" altLang="en-US" sz="2400" b="1" dirty="0"/>
              <a:t>； </a:t>
            </a:r>
          </a:p>
          <a:p>
            <a:r>
              <a:rPr lang="zh-CN" altLang="en-US" sz="2400" b="1" dirty="0"/>
              <a:t>对于 </a:t>
            </a:r>
            <a:r>
              <a:rPr lang="en-US" altLang="zh-CN" sz="2400" b="1" dirty="0"/>
              <a:t>100%</a:t>
            </a:r>
            <a:r>
              <a:rPr lang="zh-CN" altLang="en-US" sz="2400" b="1" dirty="0"/>
              <a:t>的数据， </a:t>
            </a:r>
            <a:r>
              <a:rPr lang="en-US" altLang="zh-CN" sz="2400" b="1" dirty="0"/>
              <a:t>1 ≤ N ≤ 100,000</a:t>
            </a:r>
            <a:r>
              <a:rPr lang="zh-CN" altLang="en-US" sz="2400" b="1" dirty="0"/>
              <a:t>， </a:t>
            </a:r>
            <a:r>
              <a:rPr lang="en-US" altLang="zh-CN" sz="2400" b="1" dirty="0"/>
              <a:t>1 ≤ R ≤ 50</a:t>
            </a:r>
            <a:r>
              <a:rPr lang="zh-CN" altLang="en-US" sz="2400" b="1" dirty="0"/>
              <a:t>， </a:t>
            </a:r>
            <a:r>
              <a:rPr lang="en-US" altLang="zh-CN" sz="2400" b="1" dirty="0"/>
              <a:t>1 ≤ Q ≤ 2N</a:t>
            </a:r>
            <a:r>
              <a:rPr lang="zh-CN" altLang="en-US" sz="2400" b="1" dirty="0"/>
              <a:t>， </a:t>
            </a:r>
            <a:r>
              <a:rPr lang="en-US" altLang="zh-CN" sz="2400" b="1" dirty="0"/>
              <a:t>0 ≤ s1, s2, …, s2N ≤ 10^8</a:t>
            </a:r>
            <a:r>
              <a:rPr lang="zh-CN" altLang="en-US" sz="2400" b="1" dirty="0"/>
              <a:t>， </a:t>
            </a:r>
            <a:r>
              <a:rPr lang="en-US" altLang="zh-CN" sz="2400" b="1" dirty="0"/>
              <a:t>1 ≤ w1, w2, …, w2N ≤ 10^8</a:t>
            </a:r>
            <a:r>
              <a:rPr lang="zh-CN" alt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88900" y="254000"/>
            <a:ext cx="12039600" cy="6554470"/>
          </a:xfrm>
          <a:prstGeom prst="rect">
            <a:avLst/>
          </a:prstGeom>
          <a:noFill/>
        </p:spPr>
        <p:txBody>
          <a:bodyPr wrap="square" rtlCol="0">
            <a:spAutoFit/>
          </a:bodyPr>
          <a:lstStyle/>
          <a:p>
            <a:pPr>
              <a:lnSpc>
                <a:spcPct val="150000"/>
              </a:lnSpc>
            </a:pPr>
            <a:r>
              <a:rPr lang="zh-CN" altLang="en-US" sz="2800" b="1" dirty="0"/>
              <a:t>算法分析：</a:t>
            </a:r>
            <a:endParaRPr lang="en-US" altLang="zh-CN" sz="2800" b="1" dirty="0"/>
          </a:p>
          <a:p>
            <a:pPr indent="457200">
              <a:lnSpc>
                <a:spcPct val="150000"/>
              </a:lnSpc>
            </a:pPr>
            <a:r>
              <a:rPr lang="zh-CN" altLang="en-US" sz="2800" b="1" dirty="0"/>
              <a:t>按比赛规则，每轮比赛前先按总分排序，然后对阵，直到</a:t>
            </a:r>
            <a:r>
              <a:rPr lang="en-US" altLang="zh-CN" sz="2800" b="1" dirty="0"/>
              <a:t>R</a:t>
            </a:r>
            <a:r>
              <a:rPr lang="zh-CN" altLang="en-US" sz="2800" b="1" dirty="0"/>
              <a:t>轮比赛结束。</a:t>
            </a:r>
            <a:endParaRPr lang="en-US" altLang="zh-CN" sz="2800" b="1" dirty="0"/>
          </a:p>
          <a:p>
            <a:pPr indent="457200">
              <a:lnSpc>
                <a:spcPct val="150000"/>
              </a:lnSpc>
            </a:pPr>
            <a:r>
              <a:rPr lang="zh-CN" altLang="en-US" sz="2800" b="1" dirty="0"/>
              <a:t>复杂度：</a:t>
            </a:r>
            <a:r>
              <a:rPr lang="en-US" altLang="zh-CN" sz="2800" b="1" dirty="0">
                <a:latin typeface="Arial" panose="020B0604020202020204" pitchFamily="34" charset="0"/>
                <a:cs typeface="Arial" panose="020B0604020202020204" pitchFamily="34" charset="0"/>
              </a:rPr>
              <a:t>R * (2 * n) * log(2 * n)</a:t>
            </a:r>
          </a:p>
          <a:p>
            <a:pPr indent="457200">
              <a:lnSpc>
                <a:spcPct val="150000"/>
              </a:lnSpc>
            </a:pPr>
            <a:r>
              <a:rPr lang="en-US" altLang="zh-CN" sz="2800" b="1" dirty="0">
                <a:latin typeface="Arial" panose="020B0604020202020204" pitchFamily="34" charset="0"/>
                <a:cs typeface="Arial" panose="020B0604020202020204" pitchFamily="34" charset="0"/>
              </a:rPr>
              <a:t>		= 50 * (2 * 10^5) * log(2 * 10^5)	</a:t>
            </a:r>
            <a:r>
              <a:rPr lang="zh-CN" altLang="en-US" sz="2800" b="1" dirty="0">
                <a:latin typeface="Arial" panose="020B0604020202020204" pitchFamily="34" charset="0"/>
                <a:cs typeface="Arial" panose="020B0604020202020204" pitchFamily="34" charset="0"/>
              </a:rPr>
              <a:t>约</a:t>
            </a:r>
            <a:r>
              <a:rPr lang="en-US" altLang="zh-CN" sz="2800" b="1" dirty="0">
                <a:latin typeface="Arial" panose="020B0604020202020204" pitchFamily="34" charset="0"/>
                <a:cs typeface="Arial" panose="020B0604020202020204" pitchFamily="34" charset="0"/>
              </a:rPr>
              <a:t>10^8</a:t>
            </a:r>
            <a:r>
              <a:rPr lang="zh-CN" altLang="en-US" sz="2800" b="1" dirty="0">
                <a:latin typeface="Arial" panose="020B0604020202020204" pitchFamily="34" charset="0"/>
                <a:cs typeface="Arial" panose="020B0604020202020204" pitchFamily="34" charset="0"/>
              </a:rPr>
              <a:t>。 </a:t>
            </a:r>
            <a:r>
              <a:rPr lang="en-US" altLang="zh-CN" sz="2800" b="1" dirty="0">
                <a:latin typeface="Arial" panose="020B0604020202020204" pitchFamily="34" charset="0"/>
                <a:cs typeface="Arial" panose="020B0604020202020204" pitchFamily="34" charset="0"/>
              </a:rPr>
              <a:t>TLE</a:t>
            </a:r>
          </a:p>
          <a:p>
            <a:pPr>
              <a:lnSpc>
                <a:spcPct val="150000"/>
              </a:lnSpc>
            </a:pPr>
            <a:r>
              <a:rPr lang="zh-CN" altLang="en-US" sz="2800" b="1" dirty="0"/>
              <a:t>优化：</a:t>
            </a:r>
            <a:r>
              <a:rPr lang="en-US" altLang="zh-CN" sz="2800" b="1" dirty="0">
                <a:latin typeface="Arial" panose="020B0604020202020204" pitchFamily="34" charset="0"/>
                <a:cs typeface="Arial" panose="020B0604020202020204" pitchFamily="34" charset="0"/>
              </a:rPr>
              <a:t>1—2</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3—4</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2</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i-1—2*</a:t>
            </a:r>
            <a:r>
              <a:rPr lang="en-US" altLang="zh-CN" sz="2800" b="1" dirty="0" err="1">
                <a:latin typeface="Arial" panose="020B0604020202020204" pitchFamily="34" charset="0"/>
                <a:cs typeface="Arial" panose="020B0604020202020204" pitchFamily="34" charset="0"/>
              </a:rPr>
              <a:t>i</a:t>
            </a:r>
            <a:endParaRPr lang="en-US" altLang="zh-CN" sz="2800" b="1" dirty="0"/>
          </a:p>
          <a:p>
            <a:pPr>
              <a:lnSpc>
                <a:spcPct val="150000"/>
              </a:lnSpc>
            </a:pPr>
            <a:r>
              <a:rPr lang="zh-CN" altLang="en-US" sz="2800" b="1" dirty="0"/>
              <a:t>每组比赛的胜者：赛前，总分是按降序排的；获胜后都得</a:t>
            </a:r>
            <a:r>
              <a:rPr lang="en-US" altLang="zh-CN" sz="2800" b="1" dirty="0"/>
              <a:t>1</a:t>
            </a:r>
            <a:r>
              <a:rPr lang="zh-CN" altLang="en-US" sz="2800" b="1" dirty="0"/>
              <a:t>分，仍是降序；</a:t>
            </a:r>
            <a:endParaRPr lang="en-US" altLang="zh-CN" sz="2800" b="1" dirty="0"/>
          </a:p>
          <a:p>
            <a:pPr>
              <a:lnSpc>
                <a:spcPct val="150000"/>
              </a:lnSpc>
            </a:pPr>
            <a:r>
              <a:rPr lang="zh-CN" altLang="en-US" sz="2800" b="1" dirty="0"/>
              <a:t>每组比赛的负者：赛前，总分是按降序排的；不得分，仍是降序。</a:t>
            </a:r>
            <a:endParaRPr lang="en-US" altLang="zh-CN" sz="2800" b="1" dirty="0"/>
          </a:p>
          <a:p>
            <a:pPr>
              <a:lnSpc>
                <a:spcPct val="150000"/>
              </a:lnSpc>
            </a:pPr>
            <a:r>
              <a:rPr lang="zh-CN" altLang="en-US" sz="2800" b="1" dirty="0"/>
              <a:t>先按初始分数排序，然后按分数高低两人一组比赛；</a:t>
            </a:r>
          </a:p>
          <a:p>
            <a:pPr>
              <a:lnSpc>
                <a:spcPct val="150000"/>
              </a:lnSpc>
            </a:pPr>
            <a:r>
              <a:rPr lang="zh-CN" altLang="en-US" sz="2800" b="1" dirty="0"/>
              <a:t>胜者入队</a:t>
            </a:r>
            <a:r>
              <a:rPr lang="en-US" altLang="zh-CN" sz="2800" b="1" dirty="0">
                <a:latin typeface="Arial" panose="020B0604020202020204" pitchFamily="34" charset="0"/>
                <a:cs typeface="Arial" panose="020B0604020202020204" pitchFamily="34" charset="0"/>
              </a:rPr>
              <a:t>A</a:t>
            </a:r>
            <a:r>
              <a:rPr lang="zh-CN" altLang="en-US" sz="2800" b="1" dirty="0"/>
              <a:t>，负者入队</a:t>
            </a:r>
            <a:r>
              <a:rPr lang="en-US" altLang="zh-CN" sz="2800" b="1" dirty="0">
                <a:latin typeface="Arial" panose="020B0604020202020204" pitchFamily="34" charset="0"/>
                <a:cs typeface="Arial" panose="020B0604020202020204" pitchFamily="34" charset="0"/>
              </a:rPr>
              <a:t>B</a:t>
            </a:r>
            <a:r>
              <a:rPr lang="zh-CN" altLang="en-US" sz="2800" b="1" dirty="0"/>
              <a:t>。这样</a:t>
            </a:r>
            <a:r>
              <a:rPr lang="en-US" altLang="zh-CN" sz="2800" b="1" dirty="0">
                <a:latin typeface="Arial" panose="020B0604020202020204" pitchFamily="34" charset="0"/>
                <a:cs typeface="Arial" panose="020B0604020202020204" pitchFamily="34" charset="0"/>
              </a:rPr>
              <a:t>A</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B</a:t>
            </a:r>
            <a:r>
              <a:rPr lang="zh-CN" altLang="en-US" sz="2800" b="1" dirty="0"/>
              <a:t>自身仍是有序的；</a:t>
            </a:r>
          </a:p>
          <a:p>
            <a:pPr>
              <a:lnSpc>
                <a:spcPct val="150000"/>
              </a:lnSpc>
            </a:pPr>
            <a:r>
              <a:rPr lang="zh-CN" altLang="en-US" sz="2800" b="1" dirty="0"/>
              <a:t>合并</a:t>
            </a:r>
            <a:r>
              <a:rPr lang="en-US" altLang="zh-CN" sz="2800" b="1" dirty="0">
                <a:latin typeface="Arial" panose="020B0604020202020204" pitchFamily="34" charset="0"/>
                <a:cs typeface="Arial" panose="020B0604020202020204" pitchFamily="34" charset="0"/>
              </a:rPr>
              <a:t>A</a:t>
            </a:r>
            <a:r>
              <a:rPr lang="zh-CN" altLang="en-US" sz="2800" b="1" dirty="0">
                <a:latin typeface="Arial" panose="020B0604020202020204" pitchFamily="34" charset="0"/>
                <a:cs typeface="Arial" panose="020B0604020202020204" pitchFamily="34" charset="0"/>
              </a:rPr>
              <a:t>、</a:t>
            </a:r>
            <a:r>
              <a:rPr lang="en-US" altLang="zh-CN" sz="2800" b="1" dirty="0">
                <a:latin typeface="Arial" panose="020B0604020202020204" pitchFamily="34" charset="0"/>
                <a:cs typeface="Arial" panose="020B0604020202020204" pitchFamily="34" charset="0"/>
              </a:rPr>
              <a:t>B</a:t>
            </a:r>
            <a:r>
              <a:rPr lang="zh-CN" altLang="en-US" sz="2800" b="1" dirty="0"/>
              <a:t>是</a:t>
            </a:r>
            <a:r>
              <a:rPr lang="en-US" altLang="zh-CN" sz="2800" b="1" dirty="0">
                <a:latin typeface="Arial" panose="020B0604020202020204" pitchFamily="34" charset="0"/>
                <a:cs typeface="Arial" panose="020B0604020202020204" pitchFamily="34" charset="0"/>
              </a:rPr>
              <a:t>O(2*n)</a:t>
            </a:r>
            <a:r>
              <a:rPr lang="zh-CN" altLang="en-US" sz="2800" b="1" dirty="0"/>
              <a:t>的</a:t>
            </a:r>
            <a:r>
              <a:rPr lang="en-US" altLang="zh-CN" sz="2800" b="1" dirty="0"/>
              <a:t>,</a:t>
            </a:r>
            <a:r>
              <a:rPr lang="zh-CN" altLang="en-US" sz="2800" b="1" dirty="0"/>
              <a:t>总复杂度</a:t>
            </a:r>
            <a:r>
              <a:rPr lang="en-US" altLang="zh-CN" sz="2800" b="1" dirty="0">
                <a:latin typeface="Arial" panose="020B0604020202020204" pitchFamily="34" charset="0"/>
                <a:cs typeface="Arial" panose="020B0604020202020204" pitchFamily="34" charset="0"/>
              </a:rPr>
              <a:t>O(R*2*n)=O(10^7) </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xEl>
                                              <p:pRg st="9" end="9"/>
                                            </p:txEl>
                                          </p:spTgt>
                                        </p:tgtEl>
                                        <p:attrNameLst>
                                          <p:attrName>style.visibility</p:attrName>
                                        </p:attrNameLst>
                                      </p:cBhvr>
                                      <p:to>
                                        <p:strVal val="visible"/>
                                      </p:to>
                                    </p:set>
                                    <p:animEffect transition="in" filter="fade">
                                      <p:cBhvr>
                                        <p:cTn id="70" dur="1000"/>
                                        <p:tgtEl>
                                          <p:spTgt spid="34">
                                            <p:txEl>
                                              <p:pRg st="9" end="9"/>
                                            </p:txEl>
                                          </p:spTgt>
                                        </p:tgtEl>
                                      </p:cBhvr>
                                    </p:animEffect>
                                    <p:anim calcmode="lin" valueType="num">
                                      <p:cBhvr>
                                        <p:cTn id="71"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2C3C84-9A08-9DAC-CD39-691AF4934F08}"/>
              </a:ext>
            </a:extLst>
          </p:cNvPr>
          <p:cNvSpPr/>
          <p:nvPr/>
        </p:nvSpPr>
        <p:spPr>
          <a:xfrm>
            <a:off x="566057" y="440858"/>
            <a:ext cx="11151326" cy="3016210"/>
          </a:xfrm>
          <a:prstGeom prst="rect">
            <a:avLst/>
          </a:prstGeom>
        </p:spPr>
        <p:txBody>
          <a:bodyPr wrap="square">
            <a:spAutoFit/>
          </a:bodyPr>
          <a:lstStyle/>
          <a:p>
            <a:r>
              <a:rPr lang="zh-CN" altLang="en-US" sz="3200" b="1" dirty="0">
                <a:latin typeface="Arial" panose="020B0604020202020204" pitchFamily="34" charset="0"/>
                <a:cs typeface="Arial" panose="020B0604020202020204" pitchFamily="34" charset="0"/>
              </a:rPr>
              <a:t>例</a:t>
            </a:r>
            <a:r>
              <a:rPr lang="en-US" altLang="zh-CN" sz="3200" b="1" dirty="0">
                <a:latin typeface="Arial" panose="020B0604020202020204" pitchFamily="34" charset="0"/>
                <a:cs typeface="Arial" panose="020B0604020202020204" pitchFamily="34" charset="0"/>
              </a:rPr>
              <a:t>5 P1996</a:t>
            </a:r>
            <a:r>
              <a:rPr lang="en-US" altLang="zh-CN" sz="3200" dirty="0"/>
              <a:t> </a:t>
            </a:r>
            <a:r>
              <a:rPr lang="zh-CN" altLang="en-US" sz="3200" b="1" dirty="0"/>
              <a:t>约瑟夫问题</a:t>
            </a:r>
          </a:p>
          <a:p>
            <a:r>
              <a:rPr lang="zh-CN" altLang="en-US" dirty="0">
                <a:latin typeface="Arial" panose="020B0604020202020204" pitchFamily="34" charset="0"/>
                <a:cs typeface="Arial" panose="020B0604020202020204" pitchFamily="34" charset="0"/>
              </a:rPr>
              <a:t>https://www.luogu.com.cn/problem/P1</a:t>
            </a:r>
            <a:r>
              <a:rPr lang="en-US" altLang="zh-CN" dirty="0">
                <a:latin typeface="Arial" panose="020B0604020202020204" pitchFamily="34" charset="0"/>
                <a:cs typeface="Arial" panose="020B0604020202020204" pitchFamily="34" charset="0"/>
              </a:rPr>
              <a:t>996</a:t>
            </a:r>
            <a:endParaRPr lang="zh-CN" altLang="en-US" dirty="0">
              <a:latin typeface="Arial" panose="020B0604020202020204" pitchFamily="34" charset="0"/>
              <a:cs typeface="Arial" panose="020B0604020202020204" pitchFamily="34" charset="0"/>
            </a:endParaRPr>
          </a:p>
          <a:p>
            <a:r>
              <a:rPr lang="zh-CN" altLang="en-US" sz="2800" b="1" dirty="0">
                <a:latin typeface="+mn-ea"/>
                <a:cs typeface="+mn-ea"/>
              </a:rPr>
              <a:t>题目背景 </a:t>
            </a:r>
            <a:r>
              <a:rPr lang="en-US" altLang="zh-CN" sz="2800" b="1" dirty="0">
                <a:latin typeface="+mn-ea"/>
                <a:cs typeface="+mn-ea"/>
              </a:rPr>
              <a:t>Background</a:t>
            </a:r>
          </a:p>
          <a:p>
            <a:r>
              <a:rPr lang="en-US" altLang="zh-CN" sz="2800" b="1" i="1" dirty="0">
                <a:effectLst/>
                <a:latin typeface="+mn-ea"/>
              </a:rPr>
              <a:t>n</a:t>
            </a:r>
            <a:r>
              <a:rPr lang="zh-CN" altLang="en-US" sz="2800" b="1" i="0" dirty="0">
                <a:effectLst/>
                <a:latin typeface="+mn-ea"/>
              </a:rPr>
              <a:t> 个人围成一圈，从第一个人开始报数</a:t>
            </a:r>
            <a:r>
              <a:rPr lang="en-US" altLang="zh-CN" sz="2800" b="1" i="0" dirty="0">
                <a:effectLst/>
                <a:latin typeface="+mn-ea"/>
              </a:rPr>
              <a:t>,</a:t>
            </a:r>
            <a:r>
              <a:rPr lang="zh-CN" altLang="en-US" sz="2800" b="1" i="0" dirty="0">
                <a:effectLst/>
                <a:latin typeface="+mn-ea"/>
              </a:rPr>
              <a:t>数到 </a:t>
            </a:r>
            <a:r>
              <a:rPr lang="en-US" altLang="zh-CN" sz="2800" b="1" i="0" dirty="0">
                <a:effectLst/>
                <a:latin typeface="+mn-ea"/>
              </a:rPr>
              <a:t>m</a:t>
            </a:r>
            <a:r>
              <a:rPr lang="zh-CN" altLang="en-US" sz="2800" b="1" i="0" dirty="0">
                <a:effectLst/>
                <a:latin typeface="+mn-ea"/>
              </a:rPr>
              <a:t> 的人出列，再由下一个人重新从 </a:t>
            </a:r>
            <a:r>
              <a:rPr lang="en-US" altLang="zh-CN" sz="2800" b="1" i="0" dirty="0">
                <a:effectLst/>
                <a:latin typeface="+mn-ea"/>
              </a:rPr>
              <a:t>1</a:t>
            </a:r>
            <a:r>
              <a:rPr lang="zh-CN" altLang="en-US" sz="2800" b="1" i="0" dirty="0">
                <a:effectLst/>
                <a:latin typeface="+mn-ea"/>
              </a:rPr>
              <a:t>开始报数，数到 </a:t>
            </a:r>
            <a:r>
              <a:rPr lang="en-US" altLang="zh-CN" sz="2800" b="1" i="0" dirty="0">
                <a:effectLst/>
                <a:latin typeface="+mn-ea"/>
              </a:rPr>
              <a:t>m</a:t>
            </a:r>
            <a:r>
              <a:rPr lang="zh-CN" altLang="en-US" sz="2800" b="1" i="0" dirty="0">
                <a:effectLst/>
                <a:latin typeface="+mn-ea"/>
              </a:rPr>
              <a:t>的人再出圈，依次类推，直到所有的人都出圈，请输出依次出圈人的编号。</a:t>
            </a:r>
            <a:endParaRPr lang="zh-CN" altLang="en-US" sz="2800" b="1" dirty="0">
              <a:latin typeface="+mn-ea"/>
              <a:cs typeface="+mn-ea"/>
            </a:endParaRPr>
          </a:p>
          <a:p>
            <a:endParaRPr lang="en-US" altLang="zh-CN" sz="2800" dirty="0"/>
          </a:p>
        </p:txBody>
      </p:sp>
    </p:spTree>
    <p:extLst>
      <p:ext uri="{BB962C8B-B14F-4D97-AF65-F5344CB8AC3E}">
        <p14:creationId xmlns:p14="http://schemas.microsoft.com/office/powerpoint/2010/main" val="3654230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链表</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004" y="215269"/>
            <a:ext cx="10727937" cy="6678751"/>
          </a:xfrm>
          <a:prstGeom prst="rect">
            <a:avLst/>
          </a:prstGeom>
        </p:spPr>
        <p:txBody>
          <a:bodyPr wrap="square">
            <a:spAutoFit/>
          </a:bodyPr>
          <a:lstStyle/>
          <a:p>
            <a:r>
              <a:rPr lang="zh-CN" altLang="en-US" sz="3200" b="1" dirty="0">
                <a:latin typeface="+mj-ea"/>
                <a:ea typeface="+mj-ea"/>
              </a:rPr>
              <a:t>例</a:t>
            </a:r>
            <a:r>
              <a:rPr lang="en-US" altLang="zh-CN" sz="3200" b="1" dirty="0">
                <a:latin typeface="+mj-ea"/>
                <a:ea typeface="+mj-ea"/>
              </a:rPr>
              <a:t>1 </a:t>
            </a:r>
            <a:r>
              <a:rPr lang="zh-CN" altLang="en-US" sz="3200" b="1" dirty="0">
                <a:latin typeface="+mj-ea"/>
                <a:ea typeface="+mj-ea"/>
              </a:rPr>
              <a:t>维护序列 </a:t>
            </a:r>
            <a:r>
              <a:rPr lang="en-US" altLang="zh-CN" dirty="0">
                <a:latin typeface="Arial" panose="020B0604020202020204" pitchFamily="34" charset="0"/>
                <a:cs typeface="Arial" panose="020B0604020202020204" pitchFamily="34" charset="0"/>
              </a:rPr>
              <a:t>oj.noi.cn/1109. </a:t>
            </a:r>
            <a:endParaRPr lang="zh-CN" altLang="en-US" dirty="0">
              <a:latin typeface="Arial" panose="020B0604020202020204" pitchFamily="34" charset="0"/>
              <a:cs typeface="Arial" panose="020B0604020202020204" pitchFamily="34" charset="0"/>
            </a:endParaRPr>
          </a:p>
          <a:p>
            <a:r>
              <a:rPr lang="zh-CN" altLang="en-US" b="1" dirty="0">
                <a:latin typeface="+mn-ea"/>
              </a:rPr>
              <a:t>时间限制</a:t>
            </a:r>
            <a:r>
              <a:rPr lang="en-US" altLang="zh-CN" b="1" dirty="0">
                <a:latin typeface="+mn-ea"/>
              </a:rPr>
              <a:t>: 1000 ms  </a:t>
            </a:r>
            <a:r>
              <a:rPr lang="zh-CN" altLang="en-US" b="1" dirty="0">
                <a:latin typeface="+mn-ea"/>
              </a:rPr>
              <a:t>空间限制</a:t>
            </a:r>
            <a:r>
              <a:rPr lang="en-US" altLang="zh-CN" b="1" dirty="0">
                <a:latin typeface="+mn-ea"/>
              </a:rPr>
              <a:t>: 262144 KB</a:t>
            </a:r>
          </a:p>
          <a:p>
            <a:r>
              <a:rPr lang="zh-CN" altLang="en-US" b="1" dirty="0">
                <a:latin typeface="+mn-ea"/>
              </a:rPr>
              <a:t>题目描述</a:t>
            </a:r>
          </a:p>
          <a:p>
            <a:r>
              <a:rPr lang="zh-CN" altLang="en-US" b="1" dirty="0">
                <a:latin typeface="+mn-ea"/>
              </a:rPr>
              <a:t>给定一个长度为</a:t>
            </a:r>
            <a:r>
              <a:rPr lang="en-US" altLang="zh-CN" b="1" dirty="0">
                <a:latin typeface="+mn-ea"/>
              </a:rPr>
              <a:t>n</a:t>
            </a:r>
            <a:r>
              <a:rPr lang="zh-CN" altLang="en-US" b="1" dirty="0">
                <a:latin typeface="+mn-ea"/>
              </a:rPr>
              <a:t>的整数序列。现在有</a:t>
            </a:r>
            <a:r>
              <a:rPr lang="en-US" altLang="zh-CN" b="1" dirty="0">
                <a:latin typeface="+mn-ea"/>
              </a:rPr>
              <a:t>m</a:t>
            </a:r>
            <a:r>
              <a:rPr lang="zh-CN" altLang="en-US" b="1" dirty="0">
                <a:latin typeface="+mn-ea"/>
              </a:rPr>
              <a:t>个操作，操作分为三类，格式如下：</a:t>
            </a:r>
          </a:p>
          <a:p>
            <a:r>
              <a:rPr lang="zh-CN" altLang="en-US" b="1" dirty="0">
                <a:latin typeface="+mn-ea"/>
              </a:rPr>
              <a:t>    ① </a:t>
            </a:r>
            <a:r>
              <a:rPr lang="en-US" altLang="zh-CN" b="1" dirty="0">
                <a:latin typeface="+mn-ea"/>
              </a:rPr>
              <a:t>1 </a:t>
            </a:r>
            <a:r>
              <a:rPr lang="en-US" altLang="zh-CN" b="1" dirty="0" err="1">
                <a:latin typeface="+mn-ea"/>
              </a:rPr>
              <a:t>i</a:t>
            </a:r>
            <a:r>
              <a:rPr lang="zh-CN" altLang="en-US" b="1" dirty="0">
                <a:latin typeface="+mn-ea"/>
              </a:rPr>
              <a:t>：询问序列中第</a:t>
            </a:r>
            <a:r>
              <a:rPr lang="en-US" altLang="zh-CN" b="1" dirty="0" err="1">
                <a:latin typeface="+mn-ea"/>
              </a:rPr>
              <a:t>i</a:t>
            </a:r>
            <a:r>
              <a:rPr lang="zh-CN" altLang="en-US" b="1" dirty="0">
                <a:latin typeface="+mn-ea"/>
              </a:rPr>
              <a:t>个元素的值</a:t>
            </a:r>
            <a:r>
              <a:rPr lang="en-US" altLang="zh-CN" b="1" dirty="0">
                <a:latin typeface="+mn-ea"/>
              </a:rPr>
              <a:t>,</a:t>
            </a:r>
            <a:r>
              <a:rPr lang="zh-CN" altLang="en-US" b="1" dirty="0">
                <a:latin typeface="+mn-ea"/>
              </a:rPr>
              <a:t>保证</a:t>
            </a:r>
            <a:r>
              <a:rPr lang="en-US" altLang="zh-CN" b="1" dirty="0" err="1">
                <a:latin typeface="+mn-ea"/>
              </a:rPr>
              <a:t>i</a:t>
            </a:r>
            <a:r>
              <a:rPr lang="zh-CN" altLang="en-US" b="1" dirty="0">
                <a:latin typeface="+mn-ea"/>
              </a:rPr>
              <a:t>小于等于当前序列长度；</a:t>
            </a:r>
          </a:p>
          <a:p>
            <a:r>
              <a:rPr lang="zh-CN" altLang="en-US" b="1" dirty="0">
                <a:latin typeface="+mn-ea"/>
              </a:rPr>
              <a:t>    ② </a:t>
            </a:r>
            <a:r>
              <a:rPr lang="en-US" altLang="zh-CN" b="1" dirty="0">
                <a:latin typeface="+mn-ea"/>
              </a:rPr>
              <a:t>2 </a:t>
            </a:r>
            <a:r>
              <a:rPr lang="en-US" altLang="zh-CN" b="1" dirty="0" err="1">
                <a:latin typeface="+mn-ea"/>
              </a:rPr>
              <a:t>i</a:t>
            </a:r>
            <a:r>
              <a:rPr lang="en-US" altLang="zh-CN" b="1" dirty="0">
                <a:latin typeface="+mn-ea"/>
              </a:rPr>
              <a:t> v</a:t>
            </a:r>
            <a:r>
              <a:rPr lang="zh-CN" altLang="en-US" b="1" dirty="0">
                <a:latin typeface="+mn-ea"/>
              </a:rPr>
              <a:t>：在序列中第</a:t>
            </a:r>
            <a:r>
              <a:rPr lang="en-US" altLang="zh-CN" b="1" dirty="0" err="1">
                <a:latin typeface="+mn-ea"/>
              </a:rPr>
              <a:t>i</a:t>
            </a:r>
            <a:r>
              <a:rPr lang="zh-CN" altLang="en-US" b="1" dirty="0">
                <a:latin typeface="+mn-ea"/>
              </a:rPr>
              <a:t>个元素前加入新的元素</a:t>
            </a:r>
            <a:r>
              <a:rPr lang="en-US" altLang="zh-CN" b="1" dirty="0">
                <a:latin typeface="+mn-ea"/>
              </a:rPr>
              <a:t>v</a:t>
            </a:r>
            <a:r>
              <a:rPr lang="zh-CN" altLang="en-US" b="1" dirty="0">
                <a:latin typeface="+mn-ea"/>
              </a:rPr>
              <a:t>，保证</a:t>
            </a:r>
            <a:r>
              <a:rPr lang="en-US" altLang="zh-CN" b="1" dirty="0" err="1">
                <a:latin typeface="+mn-ea"/>
              </a:rPr>
              <a:t>i</a:t>
            </a:r>
            <a:r>
              <a:rPr lang="zh-CN" altLang="en-US" b="1" dirty="0">
                <a:latin typeface="+mn-ea"/>
              </a:rPr>
              <a:t>小于等于当前序列长度；</a:t>
            </a:r>
          </a:p>
          <a:p>
            <a:r>
              <a:rPr lang="zh-CN" altLang="en-US" b="1" dirty="0">
                <a:latin typeface="+mn-ea"/>
              </a:rPr>
              <a:t>    ③ </a:t>
            </a:r>
            <a:r>
              <a:rPr lang="en-US" altLang="zh-CN" b="1" dirty="0">
                <a:latin typeface="+mn-ea"/>
              </a:rPr>
              <a:t>3 </a:t>
            </a:r>
            <a:r>
              <a:rPr lang="en-US" altLang="zh-CN" b="1" dirty="0" err="1">
                <a:latin typeface="+mn-ea"/>
              </a:rPr>
              <a:t>i</a:t>
            </a:r>
            <a:r>
              <a:rPr lang="zh-CN" altLang="en-US" b="1" dirty="0">
                <a:latin typeface="+mn-ea"/>
              </a:rPr>
              <a:t>：删除序列中的第</a:t>
            </a:r>
            <a:r>
              <a:rPr lang="en-US" altLang="zh-CN" b="1" dirty="0" err="1">
                <a:latin typeface="+mn-ea"/>
              </a:rPr>
              <a:t>i</a:t>
            </a:r>
            <a:r>
              <a:rPr lang="zh-CN" altLang="en-US" b="1" dirty="0">
                <a:latin typeface="+mn-ea"/>
              </a:rPr>
              <a:t>个元素，保证</a:t>
            </a:r>
            <a:r>
              <a:rPr lang="en-US" altLang="zh-CN" b="1" dirty="0" err="1">
                <a:latin typeface="+mn-ea"/>
              </a:rPr>
              <a:t>i</a:t>
            </a:r>
            <a:r>
              <a:rPr lang="zh-CN" altLang="en-US" b="1" dirty="0">
                <a:latin typeface="+mn-ea"/>
              </a:rPr>
              <a:t>小于等于当前序列长度。</a:t>
            </a:r>
          </a:p>
          <a:p>
            <a:r>
              <a:rPr lang="zh-CN" altLang="en-US" b="1" dirty="0">
                <a:latin typeface="+mn-ea"/>
              </a:rPr>
              <a:t>输入</a:t>
            </a:r>
          </a:p>
          <a:p>
            <a:r>
              <a:rPr lang="zh-CN" altLang="en-US" b="1" dirty="0">
                <a:latin typeface="+mn-ea"/>
              </a:rPr>
              <a:t>第一行输入</a:t>
            </a:r>
            <a:r>
              <a:rPr lang="en-US" altLang="zh-CN" b="1" dirty="0">
                <a:latin typeface="+mn-ea"/>
              </a:rPr>
              <a:t>n(1&lt;=n&lt;=1000)</a:t>
            </a:r>
            <a:r>
              <a:rPr lang="zh-CN" altLang="en-US" b="1" dirty="0">
                <a:latin typeface="+mn-ea"/>
              </a:rPr>
              <a:t>，表示序列最初的长度。</a:t>
            </a:r>
          </a:p>
          <a:p>
            <a:r>
              <a:rPr lang="zh-CN" altLang="en-US" b="1" dirty="0">
                <a:latin typeface="+mn-ea"/>
              </a:rPr>
              <a:t>第二行输入</a:t>
            </a:r>
            <a:r>
              <a:rPr lang="en-US" altLang="zh-CN" b="1" dirty="0">
                <a:latin typeface="+mn-ea"/>
              </a:rPr>
              <a:t>n</a:t>
            </a:r>
            <a:r>
              <a:rPr lang="zh-CN" altLang="en-US" b="1" dirty="0">
                <a:latin typeface="+mn-ea"/>
              </a:rPr>
              <a:t>个空格隔开的数表示原始的整数序列。</a:t>
            </a:r>
          </a:p>
          <a:p>
            <a:r>
              <a:rPr lang="zh-CN" altLang="en-US" b="1" dirty="0">
                <a:latin typeface="+mn-ea"/>
              </a:rPr>
              <a:t>第三行输入</a:t>
            </a:r>
            <a:r>
              <a:rPr lang="en-US" altLang="zh-CN" b="1" dirty="0">
                <a:latin typeface="+mn-ea"/>
              </a:rPr>
              <a:t>m(1&lt;=m&lt;=1000)</a:t>
            </a:r>
            <a:r>
              <a:rPr lang="zh-CN" altLang="en-US" b="1" dirty="0">
                <a:latin typeface="+mn-ea"/>
              </a:rPr>
              <a:t>，表示操作数。</a:t>
            </a:r>
          </a:p>
          <a:p>
            <a:r>
              <a:rPr lang="zh-CN" altLang="en-US" b="1" dirty="0">
                <a:latin typeface="+mn-ea"/>
              </a:rPr>
              <a:t>第四到</a:t>
            </a:r>
            <a:r>
              <a:rPr lang="en-US" altLang="zh-CN" b="1" dirty="0">
                <a:latin typeface="+mn-ea"/>
              </a:rPr>
              <a:t>m+3</a:t>
            </a:r>
            <a:r>
              <a:rPr lang="zh-CN" altLang="en-US" b="1" dirty="0">
                <a:latin typeface="+mn-ea"/>
              </a:rPr>
              <a:t>行依次输入一个操作。</a:t>
            </a:r>
          </a:p>
          <a:p>
            <a:r>
              <a:rPr lang="zh-CN" altLang="en-US" b="1" dirty="0">
                <a:latin typeface="+mn-ea"/>
              </a:rPr>
              <a:t>输出</a:t>
            </a:r>
          </a:p>
          <a:p>
            <a:r>
              <a:rPr lang="zh-CN" altLang="en-US" b="1" dirty="0">
                <a:latin typeface="+mn-ea"/>
              </a:rPr>
              <a:t>对于操作①输出对应的答案，一行输出一个数。</a:t>
            </a:r>
          </a:p>
          <a:p>
            <a:r>
              <a:rPr lang="zh-CN" altLang="en-US" b="1" dirty="0">
                <a:latin typeface="+mn-ea"/>
              </a:rPr>
              <a:t>样例输入</a:t>
            </a:r>
          </a:p>
          <a:p>
            <a:r>
              <a:rPr lang="en-US" altLang="zh-CN" b="1" dirty="0">
                <a:latin typeface="+mn-ea"/>
              </a:rPr>
              <a:t>5</a:t>
            </a:r>
          </a:p>
          <a:p>
            <a:r>
              <a:rPr lang="en-US" altLang="zh-CN" b="1" dirty="0">
                <a:latin typeface="+mn-ea"/>
              </a:rPr>
              <a:t>6 31 23 14 5</a:t>
            </a:r>
          </a:p>
          <a:p>
            <a:r>
              <a:rPr lang="en-US" altLang="zh-CN" b="1" dirty="0">
                <a:latin typeface="+mn-ea"/>
              </a:rPr>
              <a:t>5</a:t>
            </a:r>
          </a:p>
          <a:p>
            <a:r>
              <a:rPr lang="en-US" altLang="zh-CN" b="1" dirty="0">
                <a:latin typeface="+mn-ea"/>
              </a:rPr>
              <a:t>1 2</a:t>
            </a:r>
          </a:p>
          <a:p>
            <a:r>
              <a:rPr lang="en-US" altLang="zh-CN" b="1" dirty="0">
                <a:latin typeface="+mn-ea"/>
              </a:rPr>
              <a:t>2 2 7</a:t>
            </a:r>
          </a:p>
          <a:p>
            <a:r>
              <a:rPr lang="en-US" altLang="zh-CN" b="1" dirty="0">
                <a:latin typeface="+mn-ea"/>
              </a:rPr>
              <a:t>1 2</a:t>
            </a:r>
          </a:p>
          <a:p>
            <a:r>
              <a:rPr lang="en-US" altLang="zh-CN" b="1" dirty="0">
                <a:latin typeface="+mn-ea"/>
              </a:rPr>
              <a:t>3 3</a:t>
            </a:r>
          </a:p>
          <a:p>
            <a:r>
              <a:rPr lang="en-US" altLang="zh-CN" b="1" dirty="0">
                <a:latin typeface="+mn-ea"/>
              </a:rPr>
              <a:t>1 3</a:t>
            </a:r>
          </a:p>
        </p:txBody>
      </p:sp>
      <p:sp>
        <p:nvSpPr>
          <p:cNvPr id="3" name="矩形 2"/>
          <p:cNvSpPr/>
          <p:nvPr/>
        </p:nvSpPr>
        <p:spPr>
          <a:xfrm>
            <a:off x="3988526" y="4359703"/>
            <a:ext cx="6096000" cy="2031325"/>
          </a:xfrm>
          <a:prstGeom prst="rect">
            <a:avLst/>
          </a:prstGeom>
        </p:spPr>
        <p:txBody>
          <a:bodyPr>
            <a:spAutoFit/>
          </a:bodyPr>
          <a:lstStyle/>
          <a:p>
            <a:r>
              <a:rPr lang="zh-CN" altLang="en-US" b="1" dirty="0">
                <a:latin typeface="+mn-ea"/>
              </a:rPr>
              <a:t>样例输出</a:t>
            </a:r>
          </a:p>
          <a:p>
            <a:r>
              <a:rPr lang="en-US" altLang="zh-CN" b="1" dirty="0">
                <a:latin typeface="+mn-ea"/>
              </a:rPr>
              <a:t>31</a:t>
            </a:r>
          </a:p>
          <a:p>
            <a:r>
              <a:rPr lang="en-US" altLang="zh-CN" b="1" dirty="0">
                <a:latin typeface="+mn-ea"/>
              </a:rPr>
              <a:t>7</a:t>
            </a:r>
          </a:p>
          <a:p>
            <a:r>
              <a:rPr lang="en-US" altLang="zh-CN" b="1" dirty="0">
                <a:latin typeface="+mn-ea"/>
              </a:rPr>
              <a:t>23</a:t>
            </a:r>
          </a:p>
          <a:p>
            <a:r>
              <a:rPr lang="zh-CN" altLang="en-US" b="1" dirty="0">
                <a:latin typeface="+mn-ea"/>
              </a:rPr>
              <a:t>数据范围限制</a:t>
            </a:r>
          </a:p>
          <a:p>
            <a:r>
              <a:rPr lang="en-US" altLang="zh-CN" b="1" dirty="0">
                <a:latin typeface="+mn-ea"/>
              </a:rPr>
              <a:t>1&lt;=n&lt;=1000, 1&lt;=m&lt;=1000,</a:t>
            </a:r>
            <a:r>
              <a:rPr lang="zh-CN" altLang="en-US" b="1" dirty="0">
                <a:latin typeface="+mn-ea"/>
              </a:rPr>
              <a:t>每个元素都是不超过</a:t>
            </a:r>
            <a:r>
              <a:rPr lang="en-US" altLang="zh-CN" b="1" dirty="0">
                <a:latin typeface="+mn-ea"/>
              </a:rPr>
              <a:t>1000000</a:t>
            </a:r>
            <a:r>
              <a:rPr lang="zh-CN" altLang="en-US" b="1" dirty="0">
                <a:latin typeface="+mn-ea"/>
              </a:rPr>
              <a:t>的正整数。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6124754"/>
          </a:xfrm>
          <a:prstGeom prst="rect">
            <a:avLst/>
          </a:prstGeom>
          <a:noFill/>
        </p:spPr>
        <p:txBody>
          <a:bodyPr wrap="square" rtlCol="0">
            <a:spAutoFit/>
          </a:bodyPr>
          <a:lstStyle/>
          <a:p>
            <a:pPr>
              <a:lnSpc>
                <a:spcPct val="140000"/>
              </a:lnSpc>
            </a:pPr>
            <a:r>
              <a:rPr lang="zh-CN" altLang="en-US" sz="2800" b="1" dirty="0"/>
              <a:t>算法分析：</a:t>
            </a:r>
            <a:r>
              <a:rPr lang="en-US" altLang="zh-CN" sz="2800" b="1" dirty="0"/>
              <a:t>(</a:t>
            </a:r>
            <a:r>
              <a:rPr lang="zh-CN" altLang="en-US" sz="2800" b="1" dirty="0"/>
              <a:t>数组实现</a:t>
            </a:r>
            <a:r>
              <a:rPr lang="en-US" altLang="zh-CN" sz="2800" b="1" dirty="0"/>
              <a:t>)</a:t>
            </a:r>
          </a:p>
          <a:p>
            <a:pPr indent="457200">
              <a:lnSpc>
                <a:spcPct val="140000"/>
              </a:lnSpc>
            </a:pPr>
            <a:r>
              <a:rPr lang="en-US" altLang="zh-CN" sz="2800" b="1" dirty="0"/>
              <a:t>1 </a:t>
            </a:r>
            <a:r>
              <a:rPr lang="en-US" altLang="zh-CN" sz="2800" b="1" dirty="0" err="1"/>
              <a:t>i</a:t>
            </a:r>
            <a:r>
              <a:rPr lang="zh-CN" altLang="zh-CN" sz="2800" b="1" dirty="0"/>
              <a:t>：询问序列中第</a:t>
            </a:r>
            <a:r>
              <a:rPr lang="en-US" altLang="zh-CN" sz="2800" b="1" dirty="0" err="1"/>
              <a:t>i</a:t>
            </a:r>
            <a:r>
              <a:rPr lang="zh-CN" altLang="zh-CN" sz="2800" b="1" dirty="0"/>
              <a:t>个元素的值</a:t>
            </a:r>
            <a:r>
              <a:rPr lang="en-US" altLang="zh-CN" sz="2800" b="1" dirty="0"/>
              <a:t>,</a:t>
            </a:r>
            <a:r>
              <a:rPr lang="zh-CN" altLang="zh-CN" sz="2800" b="1" dirty="0"/>
              <a:t>保证</a:t>
            </a:r>
            <a:r>
              <a:rPr lang="en-US" altLang="zh-CN" sz="2800" b="1" dirty="0" err="1"/>
              <a:t>i</a:t>
            </a:r>
            <a:r>
              <a:rPr lang="zh-CN" altLang="zh-CN" sz="2800" b="1" dirty="0"/>
              <a:t>小于等于当前序列长度；</a:t>
            </a:r>
            <a:endParaRPr lang="en-US" altLang="zh-CN" sz="2800" b="1" dirty="0"/>
          </a:p>
          <a:p>
            <a:pPr indent="457200">
              <a:lnSpc>
                <a:spcPct val="140000"/>
              </a:lnSpc>
            </a:pPr>
            <a:r>
              <a:rPr lang="en-US" altLang="zh-CN" sz="2800" b="1" dirty="0"/>
              <a:t>	</a:t>
            </a:r>
            <a:r>
              <a:rPr lang="zh-CN" altLang="en-US" sz="2800" b="1" dirty="0"/>
              <a:t>输出数组中第</a:t>
            </a:r>
            <a:r>
              <a:rPr lang="en-US" altLang="zh-CN" sz="2800" b="1" dirty="0" err="1"/>
              <a:t>i</a:t>
            </a:r>
            <a:r>
              <a:rPr lang="zh-CN" altLang="en-US" sz="2800" b="1" dirty="0"/>
              <a:t>个元素的值；</a:t>
            </a:r>
            <a:endParaRPr lang="en-US" altLang="zh-CN" sz="2800" b="1" dirty="0"/>
          </a:p>
          <a:p>
            <a:pPr indent="457200">
              <a:lnSpc>
                <a:spcPct val="140000"/>
              </a:lnSpc>
            </a:pPr>
            <a:r>
              <a:rPr lang="en-US" altLang="zh-CN" sz="2800" b="1" dirty="0"/>
              <a:t>2 </a:t>
            </a:r>
            <a:r>
              <a:rPr lang="en-US" altLang="zh-CN" sz="2800" b="1" dirty="0" err="1"/>
              <a:t>i</a:t>
            </a:r>
            <a:r>
              <a:rPr lang="en-US" altLang="zh-CN" sz="2800" b="1" dirty="0"/>
              <a:t> v</a:t>
            </a:r>
            <a:r>
              <a:rPr lang="zh-CN" altLang="zh-CN" sz="2800" b="1" dirty="0"/>
              <a:t>：在序列中第</a:t>
            </a:r>
            <a:r>
              <a:rPr lang="en-US" altLang="zh-CN" sz="2800" b="1" dirty="0" err="1"/>
              <a:t>i</a:t>
            </a:r>
            <a:r>
              <a:rPr lang="zh-CN" altLang="zh-CN" sz="2800" b="1" dirty="0"/>
              <a:t>个元素前加入新的元素</a:t>
            </a:r>
            <a:r>
              <a:rPr lang="en-US" altLang="zh-CN" sz="2800" b="1" dirty="0"/>
              <a:t>v</a:t>
            </a:r>
            <a:r>
              <a:rPr lang="zh-CN" altLang="zh-CN" sz="2800" b="1" dirty="0"/>
              <a:t>，保证</a:t>
            </a:r>
            <a:r>
              <a:rPr lang="en-US" altLang="zh-CN" sz="2800" b="1" dirty="0" err="1"/>
              <a:t>i</a:t>
            </a:r>
            <a:r>
              <a:rPr lang="zh-CN" altLang="zh-CN" sz="2800" b="1" dirty="0"/>
              <a:t>小于等于当前序列长度；</a:t>
            </a:r>
            <a:endParaRPr lang="en-US" altLang="zh-CN" sz="2800" b="1" dirty="0"/>
          </a:p>
          <a:p>
            <a:pPr indent="457200">
              <a:lnSpc>
                <a:spcPct val="140000"/>
              </a:lnSpc>
            </a:pPr>
            <a:r>
              <a:rPr lang="en-US" altLang="zh-CN" sz="2800" b="1" dirty="0"/>
              <a:t>	</a:t>
            </a:r>
            <a:r>
              <a:rPr lang="zh-CN" altLang="en-US" sz="2800" b="1" dirty="0"/>
              <a:t>第</a:t>
            </a:r>
            <a:r>
              <a:rPr lang="en-US" altLang="zh-CN" sz="2800" b="1" dirty="0" err="1"/>
              <a:t>i</a:t>
            </a:r>
            <a:r>
              <a:rPr lang="zh-CN" altLang="en-US" sz="2800" b="1" dirty="0"/>
              <a:t>个元素以及它后面的元素依次后移，第</a:t>
            </a:r>
            <a:r>
              <a:rPr lang="en-US" altLang="zh-CN" sz="2800" b="1" dirty="0" err="1"/>
              <a:t>i</a:t>
            </a:r>
            <a:r>
              <a:rPr lang="zh-CN" altLang="en-US" sz="2800" b="1" dirty="0"/>
              <a:t>个元素赋为</a:t>
            </a:r>
            <a:r>
              <a:rPr lang="en-US" altLang="zh-CN" sz="2800" b="1" dirty="0"/>
              <a:t>v</a:t>
            </a:r>
            <a:r>
              <a:rPr lang="zh-CN" altLang="en-US" sz="2800" b="1" dirty="0"/>
              <a:t>；</a:t>
            </a:r>
            <a:br>
              <a:rPr lang="en-US" altLang="zh-CN" sz="2800" b="1" dirty="0"/>
            </a:br>
            <a:r>
              <a:rPr lang="en-US" altLang="zh-CN" sz="2800" b="1" dirty="0"/>
              <a:t>   3 i</a:t>
            </a:r>
            <a:r>
              <a:rPr lang="zh-CN" altLang="zh-CN" sz="2800" b="1" dirty="0"/>
              <a:t>：删除序列中的第</a:t>
            </a:r>
            <a:r>
              <a:rPr lang="en-US" altLang="zh-CN" sz="2800" b="1" dirty="0" err="1"/>
              <a:t>i</a:t>
            </a:r>
            <a:r>
              <a:rPr lang="zh-CN" altLang="zh-CN" sz="2800" b="1" dirty="0"/>
              <a:t>个元素，保证</a:t>
            </a:r>
            <a:r>
              <a:rPr lang="en-US" altLang="zh-CN" sz="2800" b="1" dirty="0" err="1"/>
              <a:t>i</a:t>
            </a:r>
            <a:r>
              <a:rPr lang="zh-CN" altLang="zh-CN" sz="2800" b="1" dirty="0"/>
              <a:t>小于等于当前序列长度</a:t>
            </a:r>
            <a:r>
              <a:rPr lang="zh-CN" altLang="en-US" sz="2800" b="1" dirty="0"/>
              <a:t>；</a:t>
            </a:r>
            <a:endParaRPr lang="en-US" altLang="zh-CN" sz="2800" b="1" dirty="0"/>
          </a:p>
          <a:p>
            <a:pPr indent="457200">
              <a:lnSpc>
                <a:spcPct val="140000"/>
              </a:lnSpc>
            </a:pPr>
            <a:r>
              <a:rPr lang="en-US" altLang="zh-CN" sz="2800" b="1" dirty="0"/>
              <a:t>	</a:t>
            </a:r>
            <a:r>
              <a:rPr lang="zh-CN" altLang="en-US" sz="2800" b="1" dirty="0"/>
              <a:t>第</a:t>
            </a:r>
            <a:r>
              <a:rPr lang="en-US" altLang="zh-CN" sz="2800" b="1" dirty="0"/>
              <a:t>i+1</a:t>
            </a:r>
            <a:r>
              <a:rPr lang="zh-CN" altLang="en-US" sz="2800" b="1" dirty="0"/>
              <a:t>个元素以及它后面的元素依次前移。</a:t>
            </a:r>
            <a:endParaRPr lang="zh-CN" altLang="zh-CN" sz="2800" b="1" dirty="0"/>
          </a:p>
          <a:p>
            <a:pPr indent="457200">
              <a:lnSpc>
                <a:spcPct val="140000"/>
              </a:lnSpc>
            </a:pPr>
            <a:r>
              <a:rPr lang="zh-CN" altLang="en-US" sz="2800" b="1" dirty="0"/>
              <a:t>其中，</a:t>
            </a:r>
            <a:r>
              <a:rPr lang="en-US" altLang="zh-CN" sz="2800" b="1" dirty="0"/>
              <a:t>2</a:t>
            </a:r>
            <a:r>
              <a:rPr lang="zh-CN" altLang="en-US" sz="2800" b="1" dirty="0"/>
              <a:t>、</a:t>
            </a:r>
            <a:r>
              <a:rPr lang="en-US" altLang="zh-CN" sz="2800" b="1" dirty="0"/>
              <a:t>3</a:t>
            </a:r>
            <a:r>
              <a:rPr lang="zh-CN" altLang="en-US" sz="2800" b="1" dirty="0"/>
              <a:t>操作中都可能需要移动大量元素。</a:t>
            </a:r>
            <a:endParaRPr lang="en-US" altLang="zh-CN" sz="2800" b="1" dirty="0"/>
          </a:p>
          <a:p>
            <a:pPr indent="457200">
              <a:lnSpc>
                <a:spcPct val="140000"/>
              </a:lnSpc>
            </a:pPr>
            <a:r>
              <a:rPr lang="zh-CN" altLang="en-US" sz="2800" b="1" dirty="0"/>
              <a:t>总复杂度：</a:t>
            </a:r>
            <a:r>
              <a:rPr lang="en-US" altLang="zh-CN" sz="2800" b="1" dirty="0"/>
              <a:t>O(n * m)</a:t>
            </a:r>
            <a:r>
              <a:rPr lang="zh-CN" altLang="en-US" sz="2800" b="1" dirty="0"/>
              <a:t>。</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86100" y="2637453"/>
            <a:ext cx="383438" cy="523220"/>
          </a:xfrm>
          <a:prstGeom prst="rect">
            <a:avLst/>
          </a:prstGeom>
          <a:noFill/>
          <a:ln>
            <a:solidFill>
              <a:schemeClr val="accent1"/>
            </a:solidFill>
          </a:ln>
        </p:spPr>
        <p:txBody>
          <a:bodyPr wrap="none" rtlCol="0">
            <a:spAutoFit/>
          </a:bodyPr>
          <a:lstStyle/>
          <a:p>
            <a:r>
              <a:rPr lang="en-US" altLang="zh-CN" sz="2800" b="1" dirty="0"/>
              <a:t>6</a:t>
            </a:r>
            <a:endParaRPr lang="zh-CN" altLang="en-US" sz="2800" b="1" dirty="0"/>
          </a:p>
        </p:txBody>
      </p:sp>
      <p:sp>
        <p:nvSpPr>
          <p:cNvPr id="3" name="文本框 2"/>
          <p:cNvSpPr txBox="1"/>
          <p:nvPr/>
        </p:nvSpPr>
        <p:spPr>
          <a:xfrm>
            <a:off x="4114800" y="2637453"/>
            <a:ext cx="582211" cy="523220"/>
          </a:xfrm>
          <a:prstGeom prst="rect">
            <a:avLst/>
          </a:prstGeom>
          <a:noFill/>
          <a:ln>
            <a:solidFill>
              <a:schemeClr val="accent1"/>
            </a:solidFill>
          </a:ln>
        </p:spPr>
        <p:txBody>
          <a:bodyPr wrap="none" rtlCol="0">
            <a:spAutoFit/>
          </a:bodyPr>
          <a:lstStyle/>
          <a:p>
            <a:r>
              <a:rPr lang="en-US" altLang="zh-CN" sz="2800" b="1" dirty="0"/>
              <a:t>31</a:t>
            </a:r>
            <a:endParaRPr lang="zh-CN" altLang="en-US" sz="2800" b="1" dirty="0"/>
          </a:p>
        </p:txBody>
      </p:sp>
      <p:sp>
        <p:nvSpPr>
          <p:cNvPr id="4" name="文本框 3"/>
          <p:cNvSpPr txBox="1"/>
          <p:nvPr/>
        </p:nvSpPr>
        <p:spPr>
          <a:xfrm>
            <a:off x="5143500" y="2637453"/>
            <a:ext cx="582211" cy="523220"/>
          </a:xfrm>
          <a:prstGeom prst="rect">
            <a:avLst/>
          </a:prstGeom>
          <a:noFill/>
          <a:ln>
            <a:solidFill>
              <a:schemeClr val="accent1"/>
            </a:solidFill>
          </a:ln>
        </p:spPr>
        <p:txBody>
          <a:bodyPr wrap="none" rtlCol="0">
            <a:spAutoFit/>
          </a:bodyPr>
          <a:lstStyle/>
          <a:p>
            <a:r>
              <a:rPr lang="en-US" altLang="zh-CN" sz="2800" b="1" dirty="0"/>
              <a:t>23</a:t>
            </a:r>
            <a:endParaRPr lang="zh-CN" altLang="en-US" sz="2800" b="1" dirty="0"/>
          </a:p>
        </p:txBody>
      </p:sp>
      <p:sp>
        <p:nvSpPr>
          <p:cNvPr id="5" name="文本框 4"/>
          <p:cNvSpPr txBox="1"/>
          <p:nvPr/>
        </p:nvSpPr>
        <p:spPr>
          <a:xfrm>
            <a:off x="6172200" y="2637453"/>
            <a:ext cx="582211" cy="523220"/>
          </a:xfrm>
          <a:prstGeom prst="rect">
            <a:avLst/>
          </a:prstGeom>
          <a:noFill/>
          <a:ln>
            <a:solidFill>
              <a:schemeClr val="accent1"/>
            </a:solidFill>
          </a:ln>
        </p:spPr>
        <p:txBody>
          <a:bodyPr wrap="none" rtlCol="0">
            <a:spAutoFit/>
          </a:bodyPr>
          <a:lstStyle/>
          <a:p>
            <a:r>
              <a:rPr lang="en-US" altLang="zh-CN" sz="2800" b="1" dirty="0"/>
              <a:t>14</a:t>
            </a:r>
            <a:endParaRPr lang="zh-CN" altLang="en-US" sz="2800" b="1" dirty="0"/>
          </a:p>
        </p:txBody>
      </p:sp>
      <p:sp>
        <p:nvSpPr>
          <p:cNvPr id="6" name="文本框 5"/>
          <p:cNvSpPr txBox="1"/>
          <p:nvPr/>
        </p:nvSpPr>
        <p:spPr>
          <a:xfrm>
            <a:off x="7200900" y="2637453"/>
            <a:ext cx="383438" cy="523220"/>
          </a:xfrm>
          <a:prstGeom prst="rect">
            <a:avLst/>
          </a:prstGeom>
          <a:noFill/>
          <a:ln>
            <a:solidFill>
              <a:schemeClr val="accent1"/>
            </a:solidFill>
          </a:ln>
        </p:spPr>
        <p:txBody>
          <a:bodyPr wrap="none" rtlCol="0">
            <a:spAutoFit/>
          </a:bodyPr>
          <a:lstStyle/>
          <a:p>
            <a:r>
              <a:rPr lang="en-US" altLang="zh-CN" sz="2800" b="1" dirty="0"/>
              <a:t>5</a:t>
            </a:r>
            <a:endParaRPr lang="zh-CN" altLang="en-US" sz="2800" b="1" dirty="0"/>
          </a:p>
        </p:txBody>
      </p:sp>
      <p:sp>
        <p:nvSpPr>
          <p:cNvPr id="7" name="文本框 6"/>
          <p:cNvSpPr txBox="1"/>
          <p:nvPr/>
        </p:nvSpPr>
        <p:spPr>
          <a:xfrm>
            <a:off x="9664700" y="1118894"/>
            <a:ext cx="131193" cy="2881525"/>
          </a:xfrm>
          <a:prstGeom prst="rect">
            <a:avLst/>
          </a:prstGeom>
          <a:noFill/>
        </p:spPr>
        <p:txBody>
          <a:bodyPr wrap="square" rtlCol="0">
            <a:spAutoFit/>
          </a:bodyPr>
          <a:lstStyle/>
          <a:p>
            <a:endParaRPr lang="zh-CN" altLang="en-US" sz="2800" b="1" dirty="0"/>
          </a:p>
        </p:txBody>
      </p:sp>
      <p:sp>
        <p:nvSpPr>
          <p:cNvPr id="8" name="Rectangle 1"/>
          <p:cNvSpPr>
            <a:spLocks noChangeArrowheads="1"/>
          </p:cNvSpPr>
          <p:nvPr/>
        </p:nvSpPr>
        <p:spPr bwMode="auto">
          <a:xfrm>
            <a:off x="127000" y="5552"/>
            <a:ext cx="1371600" cy="402030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spAutoFit/>
          </a:bodyPr>
          <a:lstStyle/>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5</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2 2 7</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3 3</a:t>
            </a:r>
          </a:p>
          <a:p>
            <a:pPr marL="0" marR="0" lvl="0" algn="l" defTabSz="914400" rtl="0" eaLnBrk="0" fontAlgn="base" latinLnBrk="0" hangingPunct="0">
              <a:lnSpc>
                <a:spcPct val="15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1 3</a:t>
            </a:r>
            <a:r>
              <a:rPr kumimoji="0" lang="en-US" altLang="zh-CN" sz="2800" b="1" i="0" u="none" strike="noStrike" cap="none" normalizeH="0" baseline="0" dirty="0">
                <a:ln>
                  <a:noFill/>
                </a:ln>
                <a:solidFill>
                  <a:schemeClr val="tx1"/>
                </a:solidFill>
                <a:effectLst/>
              </a:rPr>
              <a:t> </a:t>
            </a:r>
            <a:endParaRPr kumimoji="0" lang="en-US" altLang="zh-CN" sz="2800" b="1" i="0" u="none" strike="noStrike" cap="none" normalizeH="0" baseline="0" dirty="0">
              <a:ln>
                <a:noFill/>
              </a:ln>
              <a:solidFill>
                <a:schemeClr val="tx1"/>
              </a:solidFill>
              <a:effectLst/>
              <a:latin typeface="Arial" panose="020B0604020202020204" pitchFamily="34" charset="0"/>
            </a:endParaRPr>
          </a:p>
        </p:txBody>
      </p:sp>
      <p:cxnSp>
        <p:nvCxnSpPr>
          <p:cNvPr id="10" name="直接箭头连接符 9"/>
          <p:cNvCxnSpPr>
            <a:stCxn id="2" idx="3"/>
            <a:endCxn id="3" idx="1"/>
          </p:cNvCxnSpPr>
          <p:nvPr/>
        </p:nvCxnSpPr>
        <p:spPr>
          <a:xfrm>
            <a:off x="3469538" y="2899063"/>
            <a:ext cx="64526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3"/>
            <a:endCxn id="4" idx="1"/>
          </p:cNvCxnSpPr>
          <p:nvPr/>
        </p:nvCxnSpPr>
        <p:spPr>
          <a:xfrm>
            <a:off x="4697011" y="2899063"/>
            <a:ext cx="44648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6" idx="1"/>
          </p:cNvCxnSpPr>
          <p:nvPr/>
        </p:nvCxnSpPr>
        <p:spPr>
          <a:xfrm>
            <a:off x="6754411" y="2899063"/>
            <a:ext cx="44648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3"/>
            <a:endCxn id="5" idx="1"/>
          </p:cNvCxnSpPr>
          <p:nvPr/>
        </p:nvCxnSpPr>
        <p:spPr>
          <a:xfrm>
            <a:off x="5725711" y="2899063"/>
            <a:ext cx="44648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314875" y="2646528"/>
            <a:ext cx="383438" cy="523220"/>
          </a:xfrm>
          <a:prstGeom prst="rect">
            <a:avLst/>
          </a:prstGeom>
          <a:noFill/>
          <a:ln>
            <a:solidFill>
              <a:schemeClr val="accent1"/>
            </a:solidFill>
          </a:ln>
        </p:spPr>
        <p:txBody>
          <a:bodyPr wrap="none" rtlCol="0">
            <a:spAutoFit/>
          </a:bodyPr>
          <a:lstStyle/>
          <a:p>
            <a:r>
              <a:rPr lang="en-US" altLang="zh-CN" sz="2800" b="1" dirty="0"/>
              <a:t>7</a:t>
            </a:r>
            <a:endParaRPr lang="zh-CN" altLang="en-US" sz="2800" b="1" dirty="0"/>
          </a:p>
        </p:txBody>
      </p:sp>
      <p:cxnSp>
        <p:nvCxnSpPr>
          <p:cNvPr id="62" name="连接符: 曲线 61"/>
          <p:cNvCxnSpPr>
            <a:stCxn id="20" idx="0"/>
            <a:endCxn id="3" idx="0"/>
          </p:cNvCxnSpPr>
          <p:nvPr/>
        </p:nvCxnSpPr>
        <p:spPr>
          <a:xfrm rot="16200000" flipV="1">
            <a:off x="6451713" y="591647"/>
            <a:ext cx="9075" cy="4100688"/>
          </a:xfrm>
          <a:prstGeom prst="curvedConnector3">
            <a:avLst>
              <a:gd name="adj1" fmla="val 247276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连接符: 曲线 63"/>
          <p:cNvCxnSpPr>
            <a:stCxn id="2" idx="2"/>
            <a:endCxn id="20" idx="2"/>
          </p:cNvCxnSpPr>
          <p:nvPr/>
        </p:nvCxnSpPr>
        <p:spPr>
          <a:xfrm rot="16200000" flipH="1">
            <a:off x="5887669" y="550822"/>
            <a:ext cx="9075" cy="5228775"/>
          </a:xfrm>
          <a:prstGeom prst="curvedConnector3">
            <a:avLst>
              <a:gd name="adj1" fmla="val 129293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p:cNvCxnSpPr>
            <a:stCxn id="20" idx="0"/>
            <a:endCxn id="4" idx="0"/>
          </p:cNvCxnSpPr>
          <p:nvPr/>
        </p:nvCxnSpPr>
        <p:spPr>
          <a:xfrm rot="16200000" flipV="1">
            <a:off x="6966063" y="1105997"/>
            <a:ext cx="9075" cy="3071988"/>
          </a:xfrm>
          <a:prstGeom prst="curvedConnector3">
            <a:avLst>
              <a:gd name="adj1" fmla="val 1513201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mph" presetSubtype="0" fill="hold" grpId="2" nodeType="clickEffect">
                                  <p:stCondLst>
                                    <p:cond delay="0"/>
                                  </p:stCondLst>
                                  <p:childTnLst>
                                    <p:animClr clrSpc="hsl" dir="cw">
                                      <p:cBhvr override="childStyle">
                                        <p:cTn id="42" dur="500" fill="hold"/>
                                        <p:tgtEl>
                                          <p:spTgt spid="3"/>
                                        </p:tgtEl>
                                        <p:attrNameLst>
                                          <p:attrName>style.color</p:attrName>
                                        </p:attrNameLst>
                                      </p:cBhvr>
                                      <p:by>
                                        <p:hsl h="-7200000" s="0" l="0"/>
                                      </p:by>
                                    </p:animClr>
                                    <p:animClr clrSpc="hsl" dir="cw">
                                      <p:cBhvr>
                                        <p:cTn id="43" dur="500" fill="hold"/>
                                        <p:tgtEl>
                                          <p:spTgt spid="3"/>
                                        </p:tgtEl>
                                        <p:attrNameLst>
                                          <p:attrName>fillcolor</p:attrName>
                                        </p:attrNameLst>
                                      </p:cBhvr>
                                      <p:by>
                                        <p:hsl h="-7200000" s="0" l="0"/>
                                      </p:by>
                                    </p:animClr>
                                    <p:animClr clrSpc="hsl" dir="cw">
                                      <p:cBhvr>
                                        <p:cTn id="44" dur="500" fill="hold"/>
                                        <p:tgtEl>
                                          <p:spTgt spid="3"/>
                                        </p:tgtEl>
                                        <p:attrNameLst>
                                          <p:attrName>stroke.color</p:attrName>
                                        </p:attrNameLst>
                                      </p:cBhvr>
                                      <p:by>
                                        <p:hsl h="-7200000" s="0" l="0"/>
                                      </p:by>
                                    </p:animClr>
                                    <p:set>
                                      <p:cBhvr>
                                        <p:cTn id="45" dur="500" fill="hold"/>
                                        <p:tgtEl>
                                          <p:spTgt spid="3"/>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6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3" grpId="2" animBg="1"/>
      <p:bldP spid="4" grpId="0" animBg="1"/>
      <p:bldP spid="5" grpId="0" animBg="1"/>
      <p:bldP spid="6"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586105"/>
            <a:ext cx="9720580" cy="728345"/>
          </a:xfrm>
        </p:spPr>
        <p:txBody>
          <a:bodyPr/>
          <a:lstStyle/>
          <a:p>
            <a:r>
              <a:rPr lang="zh-CN" altLang="en-US" sz="3200" b="1" dirty="0"/>
              <a:t>栈的实现</a:t>
            </a:r>
          </a:p>
        </p:txBody>
      </p:sp>
      <p:sp>
        <p:nvSpPr>
          <p:cNvPr id="3" name="内容占位符 2"/>
          <p:cNvSpPr>
            <a:spLocks noGrp="1"/>
          </p:cNvSpPr>
          <p:nvPr>
            <p:ph idx="1"/>
            <p:custDataLst>
              <p:tags r:id="rId1"/>
            </p:custDataLst>
          </p:nvPr>
        </p:nvSpPr>
        <p:spPr>
          <a:xfrm>
            <a:off x="681990" y="1314450"/>
            <a:ext cx="10828020" cy="5278120"/>
          </a:xfrm>
        </p:spPr>
        <p:txBody>
          <a:bodyPr/>
          <a:lstStyle/>
          <a:p>
            <a:pPr marL="457200" lvl="3" indent="0">
              <a:buNone/>
            </a:pPr>
            <a:r>
              <a:rPr lang="zh-CN" altLang="en-US" sz="2800" b="1" dirty="0"/>
              <a:t>栈本质上就是一个线性表。我们可以用一个数组简单的实现栈的所有操作。</a:t>
            </a:r>
            <a:endParaRPr lang="en-US" altLang="zh-CN" sz="2800" b="1"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3"/>
          <a:stretch>
            <a:fillRect/>
          </a:stretch>
        </p:blipFill>
        <p:spPr>
          <a:xfrm>
            <a:off x="1324610" y="2327275"/>
            <a:ext cx="7352030" cy="426529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3108543"/>
          </a:xfrm>
          <a:prstGeom prst="rect">
            <a:avLst/>
          </a:prstGeom>
          <a:noFill/>
        </p:spPr>
        <p:txBody>
          <a:bodyPr wrap="square" rtlCol="0">
            <a:spAutoFit/>
          </a:bodyPr>
          <a:lstStyle/>
          <a:p>
            <a:pPr>
              <a:lnSpc>
                <a:spcPct val="140000"/>
              </a:lnSpc>
            </a:pPr>
            <a:r>
              <a:rPr lang="zh-CN" altLang="en-US" sz="2800" b="1" dirty="0"/>
              <a:t>链表：</a:t>
            </a:r>
            <a:endParaRPr lang="en-US" altLang="zh-CN" sz="2800" b="1" dirty="0"/>
          </a:p>
          <a:p>
            <a:pPr marL="457200" indent="-457200">
              <a:lnSpc>
                <a:spcPct val="140000"/>
              </a:lnSpc>
              <a:buFont typeface="Wingdings" panose="05000000000000000000" pitchFamily="2" charset="2"/>
              <a:buChar char="Ø"/>
            </a:pPr>
            <a:r>
              <a:rPr lang="zh-CN" altLang="en-US" sz="2800" b="1" dirty="0"/>
              <a:t>元素数组：</a:t>
            </a:r>
            <a:r>
              <a:rPr lang="en-US" altLang="zh-CN" sz="2800" b="1" dirty="0"/>
              <a:t>data[</a:t>
            </a:r>
            <a:r>
              <a:rPr lang="en-US" altLang="zh-CN" sz="2800" b="1" dirty="0" err="1"/>
              <a:t>maxn</a:t>
            </a:r>
            <a:r>
              <a:rPr lang="en-US" altLang="zh-CN" sz="2800" b="1" dirty="0"/>
              <a:t>];</a:t>
            </a:r>
          </a:p>
          <a:p>
            <a:pPr marL="457200" indent="-457200">
              <a:lnSpc>
                <a:spcPct val="140000"/>
              </a:lnSpc>
              <a:buFont typeface="Wingdings" panose="05000000000000000000" pitchFamily="2" charset="2"/>
              <a:buChar char="Ø"/>
            </a:pPr>
            <a:r>
              <a:rPr lang="zh-CN" altLang="en-US" sz="2800" b="1" dirty="0"/>
              <a:t>指针数组：</a:t>
            </a:r>
            <a:r>
              <a:rPr lang="en-US" altLang="zh-CN" sz="2800" b="1" dirty="0"/>
              <a:t>next[</a:t>
            </a:r>
            <a:r>
              <a:rPr lang="en-US" altLang="zh-CN" sz="2800" b="1" dirty="0" err="1"/>
              <a:t>maxn</a:t>
            </a:r>
            <a:r>
              <a:rPr lang="en-US" altLang="zh-CN" sz="2800" b="1" dirty="0"/>
              <a:t>];	//</a:t>
            </a:r>
            <a:r>
              <a:rPr lang="zh-CN" altLang="en-US" sz="2800" b="1" dirty="0"/>
              <a:t>元素</a:t>
            </a:r>
            <a:r>
              <a:rPr lang="en-US" altLang="zh-CN" sz="2800" b="1" dirty="0"/>
              <a:t>data[</a:t>
            </a:r>
            <a:r>
              <a:rPr lang="en-US" altLang="zh-CN" sz="2800" b="1" dirty="0" err="1"/>
              <a:t>i</a:t>
            </a:r>
            <a:r>
              <a:rPr lang="en-US" altLang="zh-CN" sz="2800" b="1" dirty="0"/>
              <a:t>]</a:t>
            </a:r>
            <a:r>
              <a:rPr lang="zh-CN" altLang="en-US" sz="2800" b="1" dirty="0"/>
              <a:t>的后继元素所在位置是</a:t>
            </a:r>
            <a:r>
              <a:rPr lang="en-US" altLang="zh-CN" sz="2800" b="1" dirty="0"/>
              <a:t>next[</a:t>
            </a:r>
            <a:r>
              <a:rPr lang="en-US" altLang="zh-CN" sz="2800" b="1" dirty="0" err="1"/>
              <a:t>i</a:t>
            </a:r>
            <a:r>
              <a:rPr lang="en-US" altLang="zh-CN" sz="2800" b="1" dirty="0"/>
              <a:t>]</a:t>
            </a:r>
          </a:p>
          <a:p>
            <a:pPr marL="457200" indent="-457200">
              <a:lnSpc>
                <a:spcPct val="140000"/>
              </a:lnSpc>
              <a:buFont typeface="Wingdings" panose="05000000000000000000" pitchFamily="2" charset="2"/>
              <a:buChar char="Ø"/>
            </a:pPr>
            <a:r>
              <a:rPr lang="zh-CN" altLang="en-US" sz="2800" b="1"/>
              <a:t>头</a:t>
            </a:r>
            <a:r>
              <a:rPr lang="zh-CN" altLang="en-US" sz="2800" b="1" dirty="0"/>
              <a:t>结点指针：</a:t>
            </a:r>
            <a:r>
              <a:rPr lang="en-US" altLang="zh-CN" sz="2800" b="1" dirty="0"/>
              <a:t>head</a:t>
            </a:r>
          </a:p>
          <a:p>
            <a:pPr>
              <a:lnSpc>
                <a:spcPct val="140000"/>
              </a:lnSpc>
            </a:pPr>
            <a:r>
              <a:rPr lang="zh-CN" altLang="en-US" sz="2800" b="1" dirty="0"/>
              <a:t>不要求逻辑上相邻的元素存储位置也相邻，不能随机存储。</a:t>
            </a:r>
            <a:endParaRPr lang="en-US" altLang="zh-CN" sz="2800" b="1" dirty="0"/>
          </a:p>
        </p:txBody>
      </p:sp>
      <p:sp>
        <p:nvSpPr>
          <p:cNvPr id="4" name="Rectangle 1"/>
          <p:cNvSpPr>
            <a:spLocks noChangeArrowheads="1"/>
          </p:cNvSpPr>
          <p:nvPr/>
        </p:nvSpPr>
        <p:spPr bwMode="auto">
          <a:xfrm>
            <a:off x="279400" y="3199100"/>
            <a:ext cx="1371600" cy="37038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spAutoFit/>
          </a:bodyPr>
          <a:lstStyle/>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5</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2 2 7</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1 2</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3 3</a:t>
            </a:r>
          </a:p>
          <a:p>
            <a:pPr marL="0" marR="0" lvl="0" algn="l" defTabSz="914400" rtl="0" eaLnBrk="0" fontAlgn="base" latinLnBrk="0" hangingPunct="0">
              <a:lnSpc>
                <a:spcPct val="140000"/>
              </a:lnSpc>
              <a:spcBef>
                <a:spcPct val="0"/>
              </a:spcBef>
              <a:spcAft>
                <a:spcPct val="0"/>
              </a:spcAft>
              <a:buClrTx/>
              <a:buSzTx/>
              <a:buFontTx/>
              <a:buNone/>
            </a:pPr>
            <a:r>
              <a:rPr kumimoji="0" lang="en-US" altLang="zh-CN" sz="2800" b="1" i="0" u="none" strike="noStrike" cap="none" normalizeH="0" baseline="0" dirty="0">
                <a:ln>
                  <a:noFill/>
                </a:ln>
                <a:solidFill>
                  <a:srgbClr val="333333"/>
                </a:solidFill>
                <a:effectLst/>
                <a:latin typeface="Consolas" panose="020B0609020204030204" pitchFamily="49" charset="0"/>
                <a:cs typeface="宋体" panose="02010600030101010101" pitchFamily="2" charset="-122"/>
              </a:rPr>
              <a:t>1 3</a:t>
            </a:r>
            <a:r>
              <a:rPr kumimoji="0" lang="en-US" altLang="zh-CN" sz="2800" b="1" i="0" u="none" strike="noStrike" cap="none" normalizeH="0" baseline="0" dirty="0">
                <a:ln>
                  <a:noFill/>
                </a:ln>
                <a:solidFill>
                  <a:schemeClr val="tx1"/>
                </a:solidFill>
                <a:effectLst/>
              </a:rPr>
              <a:t> </a:t>
            </a:r>
            <a:endParaRPr kumimoji="0" lang="en-US" altLang="zh-CN" sz="2800" b="1"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nvGraphicFramePr>
        <p:xfrm>
          <a:off x="2407559" y="4262975"/>
          <a:ext cx="8128001" cy="20726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pPr algn="ctr"/>
                      <a:r>
                        <a:rPr lang="zh-CN" altLang="en-US" sz="2800" b="1" dirty="0">
                          <a:solidFill>
                            <a:schemeClr val="tx1"/>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sz="2800" b="1" dirty="0">
                          <a:solidFill>
                            <a:schemeClr val="tx1"/>
                          </a:solidFill>
                        </a:rPr>
                        <a:t>data</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sz="2800" b="1" dirty="0">
                          <a:solidFill>
                            <a:schemeClr val="tx1"/>
                          </a:solidFill>
                        </a:rPr>
                        <a:t>next</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gridSpan="7">
                  <a:txBody>
                    <a:bodyPr/>
                    <a:lstStyle/>
                    <a:p>
                      <a:pPr algn="ctr"/>
                      <a:r>
                        <a:rPr lang="en-US" altLang="zh-CN" sz="2800" b="1" dirty="0">
                          <a:solidFill>
                            <a:schemeClr val="tx1"/>
                          </a:solidFill>
                        </a:rPr>
                        <a:t>head = 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1" name="文本框 10"/>
          <p:cNvSpPr txBox="1"/>
          <p:nvPr/>
        </p:nvSpPr>
        <p:spPr>
          <a:xfrm>
            <a:off x="3581400" y="4267200"/>
            <a:ext cx="1155700" cy="523220"/>
          </a:xfrm>
          <a:prstGeom prst="rect">
            <a:avLst/>
          </a:prstGeom>
          <a:noFill/>
        </p:spPr>
        <p:txBody>
          <a:bodyPr wrap="square" rtlCol="0">
            <a:spAutoFit/>
          </a:bodyPr>
          <a:lstStyle/>
          <a:p>
            <a:pPr algn="ctr"/>
            <a:r>
              <a:rPr lang="en-US" altLang="zh-CN" sz="2800" b="1" dirty="0"/>
              <a:t>1</a:t>
            </a:r>
            <a:endParaRPr lang="zh-CN" altLang="en-US" sz="2800" b="1" dirty="0"/>
          </a:p>
        </p:txBody>
      </p:sp>
      <p:sp>
        <p:nvSpPr>
          <p:cNvPr id="13" name="文本框 12"/>
          <p:cNvSpPr txBox="1"/>
          <p:nvPr/>
        </p:nvSpPr>
        <p:spPr>
          <a:xfrm>
            <a:off x="4724400" y="4267200"/>
            <a:ext cx="1155700" cy="523220"/>
          </a:xfrm>
          <a:prstGeom prst="rect">
            <a:avLst/>
          </a:prstGeom>
          <a:noFill/>
        </p:spPr>
        <p:txBody>
          <a:bodyPr wrap="square" rtlCol="0">
            <a:spAutoFit/>
          </a:bodyPr>
          <a:lstStyle/>
          <a:p>
            <a:pPr algn="ctr"/>
            <a:r>
              <a:rPr lang="en-US" altLang="zh-CN" sz="2800" b="1" dirty="0"/>
              <a:t>2</a:t>
            </a:r>
            <a:endParaRPr lang="zh-CN" altLang="en-US" sz="2800" b="1" dirty="0"/>
          </a:p>
        </p:txBody>
      </p:sp>
      <p:sp>
        <p:nvSpPr>
          <p:cNvPr id="14" name="文本框 13"/>
          <p:cNvSpPr txBox="1"/>
          <p:nvPr/>
        </p:nvSpPr>
        <p:spPr>
          <a:xfrm>
            <a:off x="5892800" y="4267200"/>
            <a:ext cx="1155700" cy="523220"/>
          </a:xfrm>
          <a:prstGeom prst="rect">
            <a:avLst/>
          </a:prstGeom>
          <a:noFill/>
        </p:spPr>
        <p:txBody>
          <a:bodyPr wrap="square" rtlCol="0">
            <a:spAutoFit/>
          </a:bodyPr>
          <a:lstStyle/>
          <a:p>
            <a:pPr algn="ctr"/>
            <a:r>
              <a:rPr lang="en-US" altLang="zh-CN" sz="2800" b="1" dirty="0"/>
              <a:t>3</a:t>
            </a:r>
            <a:endParaRPr lang="zh-CN" altLang="en-US" sz="2800" b="1" dirty="0"/>
          </a:p>
        </p:txBody>
      </p:sp>
      <p:sp>
        <p:nvSpPr>
          <p:cNvPr id="15" name="文本框 14"/>
          <p:cNvSpPr txBox="1"/>
          <p:nvPr/>
        </p:nvSpPr>
        <p:spPr>
          <a:xfrm>
            <a:off x="7048500" y="4267200"/>
            <a:ext cx="1155700" cy="523220"/>
          </a:xfrm>
          <a:prstGeom prst="rect">
            <a:avLst/>
          </a:prstGeom>
          <a:noFill/>
        </p:spPr>
        <p:txBody>
          <a:bodyPr wrap="square" rtlCol="0">
            <a:spAutoFit/>
          </a:bodyPr>
          <a:lstStyle/>
          <a:p>
            <a:pPr algn="ctr"/>
            <a:r>
              <a:rPr lang="en-US" altLang="zh-CN" sz="2800" b="1" dirty="0"/>
              <a:t>4</a:t>
            </a:r>
            <a:endParaRPr lang="zh-CN" altLang="en-US" sz="2800" b="1" dirty="0"/>
          </a:p>
        </p:txBody>
      </p:sp>
      <p:sp>
        <p:nvSpPr>
          <p:cNvPr id="16" name="文本框 15"/>
          <p:cNvSpPr txBox="1"/>
          <p:nvPr/>
        </p:nvSpPr>
        <p:spPr>
          <a:xfrm>
            <a:off x="8216900" y="4267200"/>
            <a:ext cx="1155700" cy="523220"/>
          </a:xfrm>
          <a:prstGeom prst="rect">
            <a:avLst/>
          </a:prstGeom>
          <a:noFill/>
        </p:spPr>
        <p:txBody>
          <a:bodyPr wrap="square" rtlCol="0">
            <a:spAutoFit/>
          </a:bodyPr>
          <a:lstStyle/>
          <a:p>
            <a:pPr algn="ctr"/>
            <a:r>
              <a:rPr lang="en-US" altLang="zh-CN" sz="2800" b="1" dirty="0"/>
              <a:t>5</a:t>
            </a:r>
            <a:endParaRPr lang="zh-CN" altLang="en-US" sz="2800" b="1" dirty="0"/>
          </a:p>
        </p:txBody>
      </p:sp>
      <p:sp>
        <p:nvSpPr>
          <p:cNvPr id="17" name="文本框 16"/>
          <p:cNvSpPr txBox="1"/>
          <p:nvPr/>
        </p:nvSpPr>
        <p:spPr>
          <a:xfrm>
            <a:off x="9372600" y="4267200"/>
            <a:ext cx="1155700" cy="523220"/>
          </a:xfrm>
          <a:prstGeom prst="rect">
            <a:avLst/>
          </a:prstGeom>
          <a:noFill/>
        </p:spPr>
        <p:txBody>
          <a:bodyPr wrap="square" rtlCol="0">
            <a:spAutoFit/>
          </a:bodyPr>
          <a:lstStyle/>
          <a:p>
            <a:pPr algn="ctr"/>
            <a:r>
              <a:rPr lang="en-US" altLang="zh-CN" sz="2800" b="1" dirty="0"/>
              <a:t>6</a:t>
            </a:r>
            <a:endParaRPr lang="zh-CN" altLang="en-US" sz="2800" b="1" dirty="0"/>
          </a:p>
        </p:txBody>
      </p:sp>
      <p:sp>
        <p:nvSpPr>
          <p:cNvPr id="18" name="文本框 17"/>
          <p:cNvSpPr txBox="1"/>
          <p:nvPr/>
        </p:nvSpPr>
        <p:spPr>
          <a:xfrm>
            <a:off x="3581400" y="4762500"/>
            <a:ext cx="1155700" cy="523220"/>
          </a:xfrm>
          <a:prstGeom prst="rect">
            <a:avLst/>
          </a:prstGeom>
          <a:noFill/>
        </p:spPr>
        <p:txBody>
          <a:bodyPr wrap="square" rtlCol="0">
            <a:spAutoFit/>
          </a:bodyPr>
          <a:lstStyle/>
          <a:p>
            <a:pPr algn="ctr"/>
            <a:r>
              <a:rPr lang="en-US" altLang="zh-CN" sz="2800" b="1" dirty="0"/>
              <a:t>6</a:t>
            </a:r>
            <a:endParaRPr lang="zh-CN" altLang="en-US" sz="2800" b="1" dirty="0"/>
          </a:p>
        </p:txBody>
      </p:sp>
      <p:sp>
        <p:nvSpPr>
          <p:cNvPr id="19" name="文本框 18"/>
          <p:cNvSpPr txBox="1"/>
          <p:nvPr/>
        </p:nvSpPr>
        <p:spPr>
          <a:xfrm>
            <a:off x="4724400" y="4762500"/>
            <a:ext cx="1155700" cy="523220"/>
          </a:xfrm>
          <a:prstGeom prst="rect">
            <a:avLst/>
          </a:prstGeom>
          <a:noFill/>
        </p:spPr>
        <p:txBody>
          <a:bodyPr wrap="square" rtlCol="0">
            <a:spAutoFit/>
          </a:bodyPr>
          <a:lstStyle/>
          <a:p>
            <a:pPr algn="ctr"/>
            <a:r>
              <a:rPr lang="en-US" altLang="zh-CN" sz="2800" b="1" dirty="0"/>
              <a:t>31</a:t>
            </a:r>
            <a:endParaRPr lang="zh-CN" altLang="en-US" sz="2800" b="1" dirty="0"/>
          </a:p>
        </p:txBody>
      </p:sp>
      <p:sp>
        <p:nvSpPr>
          <p:cNvPr id="20" name="文本框 19"/>
          <p:cNvSpPr txBox="1"/>
          <p:nvPr/>
        </p:nvSpPr>
        <p:spPr>
          <a:xfrm>
            <a:off x="5892800" y="4762500"/>
            <a:ext cx="1155700" cy="523220"/>
          </a:xfrm>
          <a:prstGeom prst="rect">
            <a:avLst/>
          </a:prstGeom>
          <a:noFill/>
        </p:spPr>
        <p:txBody>
          <a:bodyPr wrap="square" rtlCol="0">
            <a:spAutoFit/>
          </a:bodyPr>
          <a:lstStyle/>
          <a:p>
            <a:pPr algn="ctr"/>
            <a:r>
              <a:rPr lang="en-US" altLang="zh-CN" sz="2800" b="1" dirty="0"/>
              <a:t>23</a:t>
            </a:r>
            <a:endParaRPr lang="zh-CN" altLang="en-US" sz="2800" b="1" dirty="0"/>
          </a:p>
        </p:txBody>
      </p:sp>
      <p:sp>
        <p:nvSpPr>
          <p:cNvPr id="21" name="文本框 20"/>
          <p:cNvSpPr txBox="1"/>
          <p:nvPr/>
        </p:nvSpPr>
        <p:spPr>
          <a:xfrm>
            <a:off x="7048500" y="4762500"/>
            <a:ext cx="1155700" cy="523220"/>
          </a:xfrm>
          <a:prstGeom prst="rect">
            <a:avLst/>
          </a:prstGeom>
          <a:noFill/>
        </p:spPr>
        <p:txBody>
          <a:bodyPr wrap="square" rtlCol="0">
            <a:spAutoFit/>
          </a:bodyPr>
          <a:lstStyle/>
          <a:p>
            <a:pPr algn="ctr"/>
            <a:r>
              <a:rPr lang="en-US" altLang="zh-CN" sz="2800" b="1" dirty="0"/>
              <a:t>14</a:t>
            </a:r>
            <a:endParaRPr lang="zh-CN" altLang="en-US" sz="2800" b="1" dirty="0"/>
          </a:p>
        </p:txBody>
      </p:sp>
      <p:sp>
        <p:nvSpPr>
          <p:cNvPr id="22" name="文本框 21"/>
          <p:cNvSpPr txBox="1"/>
          <p:nvPr/>
        </p:nvSpPr>
        <p:spPr>
          <a:xfrm>
            <a:off x="8216900" y="4762500"/>
            <a:ext cx="1155700" cy="523220"/>
          </a:xfrm>
          <a:prstGeom prst="rect">
            <a:avLst/>
          </a:prstGeom>
          <a:noFill/>
        </p:spPr>
        <p:txBody>
          <a:bodyPr wrap="square" rtlCol="0">
            <a:spAutoFit/>
          </a:bodyPr>
          <a:lstStyle/>
          <a:p>
            <a:pPr algn="ctr"/>
            <a:r>
              <a:rPr lang="en-US" altLang="zh-CN" sz="2800" b="1" dirty="0"/>
              <a:t>5</a:t>
            </a:r>
            <a:endParaRPr lang="zh-CN" altLang="en-US" sz="2800" b="1" dirty="0"/>
          </a:p>
        </p:txBody>
      </p:sp>
      <p:sp>
        <p:nvSpPr>
          <p:cNvPr id="25" name="文本框 24"/>
          <p:cNvSpPr txBox="1"/>
          <p:nvPr/>
        </p:nvSpPr>
        <p:spPr>
          <a:xfrm>
            <a:off x="3581400" y="5308600"/>
            <a:ext cx="1155700" cy="523220"/>
          </a:xfrm>
          <a:prstGeom prst="rect">
            <a:avLst/>
          </a:prstGeom>
          <a:noFill/>
        </p:spPr>
        <p:txBody>
          <a:bodyPr wrap="square" rtlCol="0">
            <a:spAutoFit/>
          </a:bodyPr>
          <a:lstStyle/>
          <a:p>
            <a:pPr algn="ctr"/>
            <a:r>
              <a:rPr lang="en-US" altLang="zh-CN" sz="2800" b="1" dirty="0"/>
              <a:t>2</a:t>
            </a:r>
            <a:endParaRPr lang="zh-CN" altLang="en-US" sz="2800" b="1" dirty="0"/>
          </a:p>
        </p:txBody>
      </p:sp>
      <p:sp>
        <p:nvSpPr>
          <p:cNvPr id="26" name="文本框 25"/>
          <p:cNvSpPr txBox="1"/>
          <p:nvPr/>
        </p:nvSpPr>
        <p:spPr>
          <a:xfrm>
            <a:off x="4749800" y="5308600"/>
            <a:ext cx="1155700" cy="523220"/>
          </a:xfrm>
          <a:prstGeom prst="rect">
            <a:avLst/>
          </a:prstGeom>
          <a:noFill/>
        </p:spPr>
        <p:txBody>
          <a:bodyPr wrap="square" rtlCol="0">
            <a:spAutoFit/>
          </a:bodyPr>
          <a:lstStyle/>
          <a:p>
            <a:pPr algn="ctr"/>
            <a:r>
              <a:rPr lang="en-US" altLang="zh-CN" sz="2800" b="1" dirty="0"/>
              <a:t>3</a:t>
            </a:r>
            <a:endParaRPr lang="zh-CN" altLang="en-US" sz="2800" b="1" dirty="0"/>
          </a:p>
        </p:txBody>
      </p:sp>
      <p:sp>
        <p:nvSpPr>
          <p:cNvPr id="27" name="文本框 26"/>
          <p:cNvSpPr txBox="1"/>
          <p:nvPr/>
        </p:nvSpPr>
        <p:spPr>
          <a:xfrm>
            <a:off x="5905500" y="5308600"/>
            <a:ext cx="1155700" cy="523220"/>
          </a:xfrm>
          <a:prstGeom prst="rect">
            <a:avLst/>
          </a:prstGeom>
          <a:noFill/>
        </p:spPr>
        <p:txBody>
          <a:bodyPr wrap="square" rtlCol="0">
            <a:spAutoFit/>
          </a:bodyPr>
          <a:lstStyle/>
          <a:p>
            <a:pPr algn="ctr"/>
            <a:r>
              <a:rPr lang="en-US" altLang="zh-CN" sz="2800" b="1" dirty="0"/>
              <a:t>4</a:t>
            </a:r>
            <a:endParaRPr lang="zh-CN" altLang="en-US" sz="2800" b="1" dirty="0"/>
          </a:p>
        </p:txBody>
      </p:sp>
      <p:sp>
        <p:nvSpPr>
          <p:cNvPr id="28" name="文本框 27"/>
          <p:cNvSpPr txBox="1"/>
          <p:nvPr/>
        </p:nvSpPr>
        <p:spPr>
          <a:xfrm>
            <a:off x="7073900" y="5308600"/>
            <a:ext cx="1155700" cy="523220"/>
          </a:xfrm>
          <a:prstGeom prst="rect">
            <a:avLst/>
          </a:prstGeom>
          <a:noFill/>
        </p:spPr>
        <p:txBody>
          <a:bodyPr wrap="square" rtlCol="0">
            <a:spAutoFit/>
          </a:bodyPr>
          <a:lstStyle/>
          <a:p>
            <a:pPr algn="ctr"/>
            <a:r>
              <a:rPr lang="en-US" altLang="zh-CN" sz="2800" b="1" dirty="0"/>
              <a:t>5</a:t>
            </a:r>
            <a:endParaRPr lang="zh-CN" altLang="en-US" sz="2800" b="1" dirty="0"/>
          </a:p>
        </p:txBody>
      </p:sp>
      <p:sp>
        <p:nvSpPr>
          <p:cNvPr id="29" name="文本框 28"/>
          <p:cNvSpPr txBox="1"/>
          <p:nvPr/>
        </p:nvSpPr>
        <p:spPr>
          <a:xfrm>
            <a:off x="8229600" y="5308600"/>
            <a:ext cx="1155700" cy="523220"/>
          </a:xfrm>
          <a:prstGeom prst="rect">
            <a:avLst/>
          </a:prstGeom>
          <a:noFill/>
        </p:spPr>
        <p:txBody>
          <a:bodyPr wrap="square" rtlCol="0">
            <a:spAutoFit/>
          </a:bodyPr>
          <a:lstStyle/>
          <a:p>
            <a:pPr algn="ctr"/>
            <a:r>
              <a:rPr lang="en-US" altLang="zh-CN" sz="2800" b="1" dirty="0"/>
              <a:t>0</a:t>
            </a:r>
            <a:endParaRPr lang="zh-CN" altLang="en-US" sz="2800" b="1" dirty="0"/>
          </a:p>
        </p:txBody>
      </p:sp>
      <p:sp>
        <p:nvSpPr>
          <p:cNvPr id="30" name="文本框 29"/>
          <p:cNvSpPr txBox="1"/>
          <p:nvPr/>
        </p:nvSpPr>
        <p:spPr>
          <a:xfrm>
            <a:off x="9372600" y="4787900"/>
            <a:ext cx="1155700" cy="523220"/>
          </a:xfrm>
          <a:prstGeom prst="rect">
            <a:avLst/>
          </a:prstGeom>
          <a:noFill/>
        </p:spPr>
        <p:txBody>
          <a:bodyPr wrap="square" rtlCol="0">
            <a:spAutoFit/>
          </a:bodyPr>
          <a:lstStyle/>
          <a:p>
            <a:pPr algn="ctr"/>
            <a:r>
              <a:rPr lang="en-US" altLang="zh-CN" sz="2800" b="1" dirty="0"/>
              <a:t>7</a:t>
            </a:r>
            <a:endParaRPr lang="zh-CN" altLang="en-US" sz="2800" b="1" dirty="0"/>
          </a:p>
        </p:txBody>
      </p:sp>
      <p:sp>
        <p:nvSpPr>
          <p:cNvPr id="32" name="文本框 31"/>
          <p:cNvSpPr txBox="1"/>
          <p:nvPr/>
        </p:nvSpPr>
        <p:spPr>
          <a:xfrm>
            <a:off x="3568700" y="5283200"/>
            <a:ext cx="1155700" cy="521970"/>
          </a:xfrm>
          <a:prstGeom prst="rect">
            <a:avLst/>
          </a:prstGeom>
          <a:noFill/>
        </p:spPr>
        <p:txBody>
          <a:bodyPr wrap="square" rtlCol="0">
            <a:spAutoFit/>
          </a:bodyPr>
          <a:lstStyle/>
          <a:p>
            <a:pPr algn="ctr"/>
            <a:r>
              <a:rPr lang="en-US" altLang="zh-CN" sz="2800" b="1"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63" presetClass="path" presetSubtype="0" accel="50000" decel="50000" fill="hold" grpId="1" nodeType="clickEffect">
                                  <p:stCondLst>
                                    <p:cond delay="0"/>
                                  </p:stCondLst>
                                  <p:childTnLst>
                                    <p:animMotion origin="layout" path="M 4.16667E-6 1.48148E-6 L 0.47448 1.48148E-6 " pathEditMode="relative" rAng="0" ptsTypes="AA">
                                      <p:cBhvr>
                                        <p:cTn id="87" dur="2000" fill="hold"/>
                                        <p:tgtEl>
                                          <p:spTgt spid="25"/>
                                        </p:tgtEl>
                                        <p:attrNameLst>
                                          <p:attrName>ppt_x</p:attrName>
                                          <p:attrName>ppt_y</p:attrName>
                                        </p:attrNameLst>
                                      </p:cBhvr>
                                      <p:rCtr x="23724" y="0"/>
                                    </p:animMotion>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37" presetClass="exit" presetSubtype="0" fill="hold" grpId="2" nodeType="clickEffect">
                                  <p:stCondLst>
                                    <p:cond delay="0"/>
                                  </p:stCondLst>
                                  <p:childTnLst>
                                    <p:animEffect transition="out" filter="fade">
                                      <p:cBhvr>
                                        <p:cTn id="95" dur="1000"/>
                                        <p:tgtEl>
                                          <p:spTgt spid="25"/>
                                        </p:tgtEl>
                                      </p:cBhvr>
                                    </p:animEffect>
                                    <p:anim calcmode="lin" valueType="num">
                                      <p:cBhvr>
                                        <p:cTn id="96" dur="1000"/>
                                        <p:tgtEl>
                                          <p:spTgt spid="25"/>
                                        </p:tgtEl>
                                        <p:attrNameLst>
                                          <p:attrName>ppt_x</p:attrName>
                                        </p:attrNameLst>
                                      </p:cBhvr>
                                      <p:tavLst>
                                        <p:tav tm="0">
                                          <p:val>
                                            <p:strVal val="ppt_x"/>
                                          </p:val>
                                        </p:tav>
                                        <p:tav tm="100000">
                                          <p:val>
                                            <p:strVal val="ppt_x"/>
                                          </p:val>
                                        </p:tav>
                                      </p:tavLst>
                                    </p:anim>
                                    <p:anim calcmode="lin" valueType="num">
                                      <p:cBhvr>
                                        <p:cTn id="97" dur="100" decel="100000"/>
                                        <p:tgtEl>
                                          <p:spTgt spid="25"/>
                                        </p:tgtEl>
                                        <p:attrNameLst>
                                          <p:attrName>ppt_y</p:attrName>
                                        </p:attrNameLst>
                                      </p:cBhvr>
                                      <p:tavLst>
                                        <p:tav tm="0">
                                          <p:val>
                                            <p:strVal val="ppt_y"/>
                                          </p:val>
                                        </p:tav>
                                        <p:tav tm="100000">
                                          <p:val>
                                            <p:strVal val="ppt_y-.03"/>
                                          </p:val>
                                        </p:tav>
                                      </p:tavLst>
                                    </p:anim>
                                    <p:anim calcmode="lin" valueType="num">
                                      <p:cBhvr>
                                        <p:cTn id="98" dur="900" accel="100000">
                                          <p:stCondLst>
                                            <p:cond delay="100"/>
                                          </p:stCondLst>
                                        </p:cTn>
                                        <p:tgtEl>
                                          <p:spTgt spid="25"/>
                                        </p:tgtEl>
                                        <p:attrNameLst>
                                          <p:attrName>ppt_y</p:attrName>
                                        </p:attrNameLst>
                                      </p:cBhvr>
                                      <p:tavLst>
                                        <p:tav tm="0">
                                          <p:val>
                                            <p:strVal val="ppt_y"/>
                                          </p:val>
                                        </p:tav>
                                        <p:tav tm="100000">
                                          <p:val>
                                            <p:strVal val="ppt_y+1"/>
                                          </p:val>
                                        </p:tav>
                                      </p:tavLst>
                                    </p:anim>
                                    <p:set>
                                      <p:cBhvr>
                                        <p:cTn id="99" dur="1" fill="hold">
                                          <p:stCondLst>
                                            <p:cond delay="999"/>
                                          </p:stCondLst>
                                        </p:cTn>
                                        <p:tgtEl>
                                          <p:spTgt spid="25"/>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63" presetClass="path" presetSubtype="0" accel="50000" decel="50000" fill="hold" grpId="1" nodeType="clickEffect">
                                  <p:stCondLst>
                                    <p:cond delay="0"/>
                                  </p:stCondLst>
                                  <p:childTnLst>
                                    <p:animMotion origin="layout" path="M 8.33333E-7 1.48148E-6 L 0.3776 1.48148E-6 " pathEditMode="relative" rAng="0" ptsTypes="AA">
                                      <p:cBhvr>
                                        <p:cTn id="103" dur="2000" fill="hold"/>
                                        <p:tgtEl>
                                          <p:spTgt spid="26"/>
                                        </p:tgtEl>
                                        <p:attrNameLst>
                                          <p:attrName>ppt_x</p:attrName>
                                          <p:attrName>ppt_y</p:attrName>
                                        </p:attrNameLst>
                                      </p:cBhvr>
                                      <p:rCtr x="1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 grpId="0" animBg="1"/>
      <p:bldP spid="11" grpId="0"/>
      <p:bldP spid="13" grpId="0"/>
      <p:bldP spid="14" grpId="0"/>
      <p:bldP spid="15" grpId="0"/>
      <p:bldP spid="16" grpId="0"/>
      <p:bldP spid="17" grpId="0"/>
      <p:bldP spid="18" grpId="0"/>
      <p:bldP spid="19" grpId="0"/>
      <p:bldP spid="20" grpId="0"/>
      <p:bldP spid="21" grpId="0"/>
      <p:bldP spid="22" grpId="0"/>
      <p:bldP spid="25" grpId="0"/>
      <p:bldP spid="25" grpId="1"/>
      <p:bldP spid="25" grpId="2"/>
      <p:bldP spid="26" grpId="0"/>
      <p:bldP spid="26" grpId="1"/>
      <p:bldP spid="27" grpId="0"/>
      <p:bldP spid="28" grpId="0"/>
      <p:bldP spid="29" grpId="0"/>
      <p:bldP spid="30" grpId="0"/>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6629700"/>
          </a:xfrm>
          <a:prstGeom prst="rect">
            <a:avLst/>
          </a:prstGeom>
          <a:noFill/>
        </p:spPr>
        <p:txBody>
          <a:bodyPr wrap="square" rtlCol="0">
            <a:spAutoFit/>
          </a:bodyPr>
          <a:lstStyle/>
          <a:p>
            <a:pPr>
              <a:lnSpc>
                <a:spcPct val="150000"/>
              </a:lnSpc>
            </a:pPr>
            <a:r>
              <a:rPr lang="zh-CN" altLang="en-US" sz="2600" b="1" dirty="0"/>
              <a:t>代码实现：</a:t>
            </a:r>
            <a:endParaRPr lang="en-US" altLang="zh-CN" sz="2600" b="1" dirty="0"/>
          </a:p>
          <a:p>
            <a:pPr>
              <a:lnSpc>
                <a:spcPct val="150000"/>
              </a:lnSpc>
            </a:pPr>
            <a:r>
              <a:rPr lang="zh-CN" altLang="en-US" sz="2600" b="1" dirty="0"/>
              <a:t>访问第</a:t>
            </a:r>
            <a:r>
              <a:rPr lang="en-US" altLang="zh-CN" sz="2600" b="1" dirty="0"/>
              <a:t>k</a:t>
            </a:r>
            <a:r>
              <a:rPr lang="zh-CN" altLang="en-US" sz="2600" b="1" dirty="0"/>
              <a:t>个元素：</a:t>
            </a:r>
            <a:endParaRPr lang="en-US" altLang="zh-CN" sz="2600" b="1" dirty="0"/>
          </a:p>
          <a:p>
            <a:pPr indent="457200">
              <a:lnSpc>
                <a:spcPct val="150000"/>
              </a:lnSpc>
            </a:pPr>
            <a:r>
              <a:rPr lang="en-US" altLang="zh-CN" sz="2600" b="1" dirty="0"/>
              <a:t>head</a:t>
            </a:r>
            <a:r>
              <a:rPr lang="zh-CN" altLang="en-US" sz="2600" b="1" dirty="0"/>
              <a:t>是第一个元素，</a:t>
            </a:r>
            <a:r>
              <a:rPr lang="en-US" altLang="zh-CN" sz="2600" b="1" dirty="0"/>
              <a:t>next[head]</a:t>
            </a:r>
            <a:r>
              <a:rPr lang="zh-CN" altLang="en-US" sz="2600" b="1" dirty="0"/>
              <a:t>是第二个元素，</a:t>
            </a:r>
            <a:r>
              <a:rPr lang="en-US" altLang="zh-CN" sz="2600" b="1" dirty="0"/>
              <a:t>……</a:t>
            </a:r>
          </a:p>
          <a:p>
            <a:pPr indent="457200">
              <a:lnSpc>
                <a:spcPct val="150000"/>
              </a:lnSpc>
            </a:pPr>
            <a:r>
              <a:rPr lang="en-US" altLang="zh-CN" sz="2600" b="1" dirty="0"/>
              <a:t>cur = head; for(</a:t>
            </a:r>
            <a:r>
              <a:rPr lang="en-US" altLang="zh-CN" sz="2600" b="1" dirty="0" err="1"/>
              <a:t>int</a:t>
            </a:r>
            <a:r>
              <a:rPr lang="en-US" altLang="zh-CN" sz="2600" b="1" dirty="0"/>
              <a:t> i = 1; i &lt; k; i++) cur = next[cur];</a:t>
            </a:r>
          </a:p>
          <a:p>
            <a:pPr indent="457200">
              <a:lnSpc>
                <a:spcPct val="150000"/>
              </a:lnSpc>
            </a:pPr>
            <a:r>
              <a:rPr lang="en-US" altLang="zh-CN" sz="2600" b="1" dirty="0"/>
              <a:t>//for(j=0,i=head;j&lt;k;i=next[i])j++;</a:t>
            </a:r>
          </a:p>
          <a:p>
            <a:pPr>
              <a:lnSpc>
                <a:spcPct val="150000"/>
              </a:lnSpc>
            </a:pPr>
            <a:r>
              <a:rPr lang="zh-CN" altLang="en-US" sz="2600" b="1" dirty="0"/>
              <a:t>在第</a:t>
            </a:r>
            <a:r>
              <a:rPr lang="en-US" altLang="zh-CN" sz="2600" b="1" dirty="0"/>
              <a:t>k</a:t>
            </a:r>
            <a:r>
              <a:rPr lang="zh-CN" altLang="en-US" sz="2600" b="1" dirty="0"/>
              <a:t>个元素之前加入一个新元素</a:t>
            </a:r>
            <a:r>
              <a:rPr lang="en-US" altLang="zh-CN" sz="2600" b="1" dirty="0"/>
              <a:t>data[n]</a:t>
            </a:r>
            <a:r>
              <a:rPr lang="zh-CN" altLang="en-US" sz="2600" b="1" dirty="0"/>
              <a:t>：</a:t>
            </a:r>
            <a:endParaRPr lang="en-US" altLang="zh-CN" sz="2600" b="1" dirty="0"/>
          </a:p>
          <a:p>
            <a:pPr indent="457200">
              <a:lnSpc>
                <a:spcPct val="150000"/>
              </a:lnSpc>
            </a:pPr>
            <a:r>
              <a:rPr lang="zh-CN" altLang="en-US" sz="2600" b="1" dirty="0"/>
              <a:t>先把当前位置</a:t>
            </a:r>
            <a:r>
              <a:rPr lang="en-US" altLang="zh-CN" sz="2600" b="1" dirty="0" err="1"/>
              <a:t>i</a:t>
            </a:r>
            <a:r>
              <a:rPr lang="zh-CN" altLang="en-US" sz="2600" b="1" dirty="0"/>
              <a:t>从</a:t>
            </a:r>
            <a:r>
              <a:rPr lang="en-US" altLang="zh-CN" sz="2600" b="1" dirty="0"/>
              <a:t>head</a:t>
            </a:r>
            <a:r>
              <a:rPr lang="zh-CN" altLang="en-US" sz="2600" b="1" dirty="0"/>
              <a:t>移动到第</a:t>
            </a:r>
            <a:r>
              <a:rPr lang="en-US" altLang="zh-CN" sz="2600" b="1" dirty="0"/>
              <a:t>k-1</a:t>
            </a:r>
            <a:r>
              <a:rPr lang="zh-CN" altLang="en-US" sz="2600" b="1" dirty="0"/>
              <a:t>个元素，</a:t>
            </a:r>
            <a:endParaRPr lang="en-US" altLang="zh-CN" sz="2600" b="1" dirty="0"/>
          </a:p>
          <a:p>
            <a:pPr indent="457200">
              <a:lnSpc>
                <a:spcPct val="150000"/>
              </a:lnSpc>
            </a:pPr>
            <a:r>
              <a:rPr lang="en-US" altLang="zh-CN" sz="2600" b="1" dirty="0"/>
              <a:t>next[n] = next[</a:t>
            </a:r>
            <a:r>
              <a:rPr lang="en-US" altLang="zh-CN" sz="2600" b="1" dirty="0" err="1"/>
              <a:t>i</a:t>
            </a:r>
            <a:r>
              <a:rPr lang="en-US" altLang="zh-CN" sz="2600" b="1" dirty="0"/>
              <a:t>]; next[</a:t>
            </a:r>
            <a:r>
              <a:rPr lang="en-US" altLang="zh-CN" sz="2600" b="1" dirty="0" err="1"/>
              <a:t>i</a:t>
            </a:r>
            <a:r>
              <a:rPr lang="en-US" altLang="zh-CN" sz="2600" b="1" dirty="0"/>
              <a:t>] = n;</a:t>
            </a:r>
          </a:p>
          <a:p>
            <a:pPr>
              <a:lnSpc>
                <a:spcPct val="150000"/>
              </a:lnSpc>
            </a:pPr>
            <a:r>
              <a:rPr lang="zh-CN" altLang="en-US" sz="2600" b="1" dirty="0"/>
              <a:t>删除第</a:t>
            </a:r>
            <a:r>
              <a:rPr lang="en-US" altLang="zh-CN" sz="2600" b="1" dirty="0"/>
              <a:t>k</a:t>
            </a:r>
            <a:r>
              <a:rPr lang="zh-CN" altLang="en-US" sz="2600" b="1" dirty="0"/>
              <a:t>个元素：</a:t>
            </a:r>
            <a:endParaRPr lang="en-US" altLang="zh-CN" sz="2600" b="1" dirty="0"/>
          </a:p>
          <a:p>
            <a:pPr indent="457200">
              <a:lnSpc>
                <a:spcPct val="150000"/>
              </a:lnSpc>
            </a:pPr>
            <a:r>
              <a:rPr lang="zh-CN" altLang="en-US" sz="2600" b="1" dirty="0"/>
              <a:t>先把当前位置</a:t>
            </a:r>
            <a:r>
              <a:rPr lang="en-US" altLang="zh-CN" sz="2600" b="1" dirty="0" err="1"/>
              <a:t>i</a:t>
            </a:r>
            <a:r>
              <a:rPr lang="zh-CN" altLang="en-US" sz="2600" b="1" dirty="0"/>
              <a:t>从</a:t>
            </a:r>
            <a:r>
              <a:rPr lang="en-US" altLang="zh-CN" sz="2600" b="1" dirty="0"/>
              <a:t>head</a:t>
            </a:r>
            <a:r>
              <a:rPr lang="zh-CN" altLang="en-US" sz="2600" b="1" dirty="0"/>
              <a:t>移动到第</a:t>
            </a:r>
            <a:r>
              <a:rPr lang="en-US" altLang="zh-CN" sz="2600" b="1" dirty="0"/>
              <a:t>k-1</a:t>
            </a:r>
            <a:r>
              <a:rPr lang="zh-CN" altLang="en-US" sz="2600" b="1" dirty="0"/>
              <a:t>个元素，</a:t>
            </a:r>
            <a:endParaRPr lang="en-US" altLang="zh-CN" sz="2600" b="1" dirty="0"/>
          </a:p>
          <a:p>
            <a:pPr indent="457200">
              <a:lnSpc>
                <a:spcPct val="150000"/>
              </a:lnSpc>
            </a:pPr>
            <a:r>
              <a:rPr lang="en-US" altLang="zh-CN" sz="2600" b="1" dirty="0"/>
              <a:t>next[</a:t>
            </a:r>
            <a:r>
              <a:rPr lang="en-US" altLang="zh-CN" sz="2600" b="1" dirty="0" err="1"/>
              <a:t>i</a:t>
            </a:r>
            <a:r>
              <a:rPr lang="en-US" altLang="zh-CN" sz="2600" b="1" dirty="0"/>
              <a:t>] = next[next[</a:t>
            </a:r>
            <a:r>
              <a:rPr lang="en-US" altLang="zh-CN" sz="2600" b="1" dirty="0" err="1"/>
              <a:t>i</a:t>
            </a:r>
            <a:r>
              <a:rPr lang="en-US" altLang="zh-CN" sz="26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4">
                                            <p:txEl>
                                              <p:pRg st="8" end="8"/>
                                            </p:txEl>
                                          </p:spTgt>
                                        </p:tgtEl>
                                        <p:attrNameLst>
                                          <p:attrName>style.visibility</p:attrName>
                                        </p:attrNameLst>
                                      </p:cBhvr>
                                      <p:to>
                                        <p:strVal val="visible"/>
                                      </p:to>
                                    </p:set>
                                    <p:animEffect transition="in" filter="fade">
                                      <p:cBhvr>
                                        <p:cTn id="63" dur="1000"/>
                                        <p:tgtEl>
                                          <p:spTgt spid="34">
                                            <p:txEl>
                                              <p:pRg st="8" end="8"/>
                                            </p:txEl>
                                          </p:spTgt>
                                        </p:tgtEl>
                                      </p:cBhvr>
                                    </p:animEffect>
                                    <p:anim calcmode="lin" valueType="num">
                                      <p:cBhvr>
                                        <p:cTn id="64"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4">
                                            <p:txEl>
                                              <p:pRg st="9" end="9"/>
                                            </p:txEl>
                                          </p:spTgt>
                                        </p:tgtEl>
                                        <p:attrNameLst>
                                          <p:attrName>style.visibility</p:attrName>
                                        </p:attrNameLst>
                                      </p:cBhvr>
                                      <p:to>
                                        <p:strVal val="visible"/>
                                      </p:to>
                                    </p:set>
                                    <p:animEffect transition="in" filter="fade">
                                      <p:cBhvr>
                                        <p:cTn id="70" dur="1000"/>
                                        <p:tgtEl>
                                          <p:spTgt spid="34">
                                            <p:txEl>
                                              <p:pRg st="9" end="9"/>
                                            </p:txEl>
                                          </p:spTgt>
                                        </p:tgtEl>
                                      </p:cBhvr>
                                    </p:animEffect>
                                    <p:anim calcmode="lin" valueType="num">
                                      <p:cBhvr>
                                        <p:cTn id="71"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4">
                                            <p:txEl>
                                              <p:pRg st="10" end="10"/>
                                            </p:txEl>
                                          </p:spTgt>
                                        </p:tgtEl>
                                        <p:attrNameLst>
                                          <p:attrName>style.visibility</p:attrName>
                                        </p:attrNameLst>
                                      </p:cBhvr>
                                      <p:to>
                                        <p:strVal val="visible"/>
                                      </p:to>
                                    </p:set>
                                    <p:animEffect transition="in" filter="fade">
                                      <p:cBhvr>
                                        <p:cTn id="77" dur="1000"/>
                                        <p:tgtEl>
                                          <p:spTgt spid="34">
                                            <p:txEl>
                                              <p:pRg st="10" end="10"/>
                                            </p:txEl>
                                          </p:spTgt>
                                        </p:tgtEl>
                                      </p:cBhvr>
                                    </p:animEffect>
                                    <p:anim calcmode="lin" valueType="num">
                                      <p:cBhvr>
                                        <p:cTn id="78"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817" y="0"/>
            <a:ext cx="12022183" cy="6678751"/>
          </a:xfrm>
          <a:prstGeom prst="rect">
            <a:avLst/>
          </a:prstGeom>
        </p:spPr>
        <p:txBody>
          <a:bodyPr wrap="square">
            <a:spAutoFit/>
          </a:bodyPr>
          <a:lstStyle/>
          <a:p>
            <a:r>
              <a:rPr lang="zh-CN" altLang="en-US" sz="3200" b="1" dirty="0">
                <a:latin typeface="+mj-ea"/>
                <a:ea typeface="+mj-ea"/>
              </a:rPr>
              <a:t>例</a:t>
            </a:r>
            <a:r>
              <a:rPr lang="en-US" altLang="zh-CN" sz="3200" b="1" dirty="0">
                <a:latin typeface="+mj-ea"/>
                <a:ea typeface="+mj-ea"/>
              </a:rPr>
              <a:t>2 P1160 </a:t>
            </a:r>
            <a:r>
              <a:rPr lang="zh-CN" altLang="en-US" sz="3200" b="1" dirty="0">
                <a:latin typeface="+mj-ea"/>
                <a:ea typeface="+mj-ea"/>
              </a:rPr>
              <a:t>队列安排</a:t>
            </a:r>
          </a:p>
          <a:p>
            <a:r>
              <a:rPr lang="zh-CN" altLang="en-US" sz="2000" b="1" dirty="0">
                <a:latin typeface="+mn-ea"/>
              </a:rPr>
              <a:t>题目描述 </a:t>
            </a:r>
            <a:r>
              <a:rPr lang="en-US" altLang="zh-CN" sz="2000" b="1" dirty="0">
                <a:latin typeface="+mn-ea"/>
              </a:rPr>
              <a:t>Description</a:t>
            </a:r>
          </a:p>
          <a:p>
            <a:r>
              <a:rPr lang="zh-CN" altLang="en-US" sz="2000" b="1" dirty="0">
                <a:latin typeface="+mn-ea"/>
              </a:rPr>
              <a:t>一个学校里老师要将班上</a:t>
            </a:r>
            <a:r>
              <a:rPr lang="en-US" altLang="zh-CN" sz="2000" b="1" dirty="0">
                <a:latin typeface="+mn-ea"/>
              </a:rPr>
              <a:t>N</a:t>
            </a:r>
            <a:r>
              <a:rPr lang="zh-CN" altLang="en-US" sz="2000" b="1" dirty="0">
                <a:latin typeface="+mn-ea"/>
              </a:rPr>
              <a:t>个同学排成一列，同学被编号为</a:t>
            </a:r>
            <a:r>
              <a:rPr lang="en-US" altLang="zh-CN" sz="2000" b="1" dirty="0">
                <a:latin typeface="+mn-ea"/>
              </a:rPr>
              <a:t>1</a:t>
            </a:r>
            <a:r>
              <a:rPr lang="zh-CN" altLang="en-US" sz="2000" b="1" dirty="0">
                <a:latin typeface="+mn-ea"/>
              </a:rPr>
              <a:t>～</a:t>
            </a:r>
            <a:r>
              <a:rPr lang="en-US" altLang="zh-CN" sz="2000" b="1" dirty="0">
                <a:latin typeface="+mn-ea"/>
              </a:rPr>
              <a:t>N</a:t>
            </a:r>
            <a:r>
              <a:rPr lang="zh-CN" altLang="en-US" sz="2000" b="1" dirty="0">
                <a:latin typeface="+mn-ea"/>
              </a:rPr>
              <a:t>，他采取如下的方法：</a:t>
            </a:r>
          </a:p>
          <a:p>
            <a:r>
              <a:rPr lang="en-US" altLang="zh-CN" sz="2000" b="1" dirty="0">
                <a:latin typeface="+mn-ea"/>
              </a:rPr>
              <a:t>1.</a:t>
            </a:r>
            <a:r>
              <a:rPr lang="zh-CN" altLang="en-US" sz="2000" b="1" dirty="0">
                <a:latin typeface="+mn-ea"/>
              </a:rPr>
              <a:t>先将</a:t>
            </a:r>
            <a:r>
              <a:rPr lang="en-US" altLang="zh-CN" sz="2000" b="1" dirty="0">
                <a:latin typeface="+mn-ea"/>
              </a:rPr>
              <a:t>1</a:t>
            </a:r>
            <a:r>
              <a:rPr lang="zh-CN" altLang="en-US" sz="2000" b="1" dirty="0">
                <a:latin typeface="+mn-ea"/>
              </a:rPr>
              <a:t>号同学安排进队列，这时队列中只有他一个人；</a:t>
            </a:r>
          </a:p>
          <a:p>
            <a:r>
              <a:rPr lang="en-US" altLang="zh-CN" sz="2000" b="1" dirty="0">
                <a:latin typeface="+mn-ea"/>
              </a:rPr>
              <a:t>2.2</a:t>
            </a:r>
            <a:r>
              <a:rPr lang="zh-CN" altLang="en-US" sz="2000" b="1" dirty="0">
                <a:latin typeface="+mn-ea"/>
              </a:rPr>
              <a:t>～</a:t>
            </a:r>
            <a:r>
              <a:rPr lang="en-US" altLang="zh-CN" sz="2000" b="1" dirty="0">
                <a:latin typeface="+mn-ea"/>
              </a:rPr>
              <a:t>N</a:t>
            </a:r>
            <a:r>
              <a:rPr lang="zh-CN" altLang="en-US" sz="2000" b="1" dirty="0">
                <a:latin typeface="+mn-ea"/>
              </a:rPr>
              <a:t>号同学依次入列，编号为</a:t>
            </a:r>
            <a:r>
              <a:rPr lang="en-US" altLang="zh-CN" sz="2000" b="1" dirty="0" err="1">
                <a:latin typeface="+mn-ea"/>
              </a:rPr>
              <a:t>i</a:t>
            </a:r>
            <a:r>
              <a:rPr lang="zh-CN" altLang="en-US" sz="2000" b="1" dirty="0">
                <a:latin typeface="+mn-ea"/>
              </a:rPr>
              <a:t>的同学入列方式为：老师指定编号为</a:t>
            </a:r>
            <a:r>
              <a:rPr lang="en-US" altLang="zh-CN" sz="2000" b="1" dirty="0" err="1">
                <a:latin typeface="+mn-ea"/>
              </a:rPr>
              <a:t>i</a:t>
            </a:r>
            <a:r>
              <a:rPr lang="zh-CN" altLang="en-US" sz="2000" b="1" dirty="0">
                <a:latin typeface="+mn-ea"/>
              </a:rPr>
              <a:t>的同学站在编号为</a:t>
            </a:r>
            <a:r>
              <a:rPr lang="en-US" altLang="zh-CN" sz="2000" b="1" dirty="0">
                <a:latin typeface="+mn-ea"/>
              </a:rPr>
              <a:t>1</a:t>
            </a:r>
            <a:r>
              <a:rPr lang="zh-CN" altLang="en-US" sz="2000" b="1" dirty="0">
                <a:latin typeface="+mn-ea"/>
              </a:rPr>
              <a:t>～</a:t>
            </a:r>
            <a:r>
              <a:rPr lang="en-US" altLang="zh-CN" sz="2000" b="1" dirty="0" err="1">
                <a:latin typeface="+mn-ea"/>
              </a:rPr>
              <a:t>i</a:t>
            </a:r>
            <a:r>
              <a:rPr lang="en-US" altLang="zh-CN" sz="2000" b="1" dirty="0">
                <a:latin typeface="+mn-ea"/>
              </a:rPr>
              <a:t> -1</a:t>
            </a:r>
            <a:r>
              <a:rPr lang="zh-CN" altLang="en-US" sz="2000" b="1" dirty="0">
                <a:latin typeface="+mn-ea"/>
              </a:rPr>
              <a:t>中某位同学（即之前已经入列的同学）的左边或右边；</a:t>
            </a:r>
          </a:p>
          <a:p>
            <a:r>
              <a:rPr lang="en-US" altLang="zh-CN" sz="2000" b="1" dirty="0">
                <a:latin typeface="+mn-ea"/>
              </a:rPr>
              <a:t>3.</a:t>
            </a:r>
            <a:r>
              <a:rPr lang="zh-CN" altLang="en-US" sz="2000" b="1" dirty="0">
                <a:latin typeface="+mn-ea"/>
              </a:rPr>
              <a:t>从队列中去掉</a:t>
            </a:r>
            <a:r>
              <a:rPr lang="en-US" altLang="zh-CN" sz="2000" b="1" dirty="0">
                <a:latin typeface="+mn-ea"/>
              </a:rPr>
              <a:t>M</a:t>
            </a:r>
            <a:r>
              <a:rPr lang="zh-CN" altLang="en-US" sz="2000" b="1" dirty="0">
                <a:latin typeface="+mn-ea"/>
              </a:rPr>
              <a:t>（</a:t>
            </a:r>
            <a:r>
              <a:rPr lang="en-US" altLang="zh-CN" sz="2000" b="1" dirty="0">
                <a:latin typeface="+mn-ea"/>
              </a:rPr>
              <a:t>M&lt;N</a:t>
            </a:r>
            <a:r>
              <a:rPr lang="zh-CN" altLang="en-US" sz="2000" b="1" dirty="0">
                <a:latin typeface="+mn-ea"/>
              </a:rPr>
              <a:t>）个同学，其他同学位置顺序不变。</a:t>
            </a:r>
          </a:p>
          <a:p>
            <a:r>
              <a:rPr lang="zh-CN" altLang="en-US" sz="2000" b="1" dirty="0">
                <a:latin typeface="+mn-ea"/>
              </a:rPr>
              <a:t>在所有同学按照上述方法队列排列完毕后，老师想知道从左到右所有同学的编号。</a:t>
            </a:r>
          </a:p>
          <a:p>
            <a:r>
              <a:rPr lang="zh-CN" altLang="en-US" sz="2000" b="1" dirty="0">
                <a:latin typeface="+mn-ea"/>
              </a:rPr>
              <a:t> 输入输出格式 </a:t>
            </a:r>
            <a:r>
              <a:rPr lang="en-US" altLang="zh-CN" sz="2000" b="1" dirty="0">
                <a:latin typeface="+mn-ea"/>
              </a:rPr>
              <a:t>Input/output</a:t>
            </a:r>
          </a:p>
          <a:p>
            <a:r>
              <a:rPr lang="zh-CN" altLang="en-US" sz="2000" b="1" dirty="0">
                <a:latin typeface="+mn-ea"/>
              </a:rPr>
              <a:t>输入格式：</a:t>
            </a:r>
          </a:p>
          <a:p>
            <a:r>
              <a:rPr lang="zh-CN" altLang="en-US" sz="2000" b="1" dirty="0">
                <a:latin typeface="+mn-ea"/>
              </a:rPr>
              <a:t>输入文件</a:t>
            </a:r>
            <a:r>
              <a:rPr lang="en-US" altLang="zh-CN" sz="2000" b="1" dirty="0" err="1">
                <a:latin typeface="+mn-ea"/>
              </a:rPr>
              <a:t>arrange.in</a:t>
            </a:r>
            <a:r>
              <a:rPr lang="zh-CN" altLang="en-US" sz="2000" b="1" dirty="0">
                <a:latin typeface="+mn-ea"/>
              </a:rPr>
              <a:t>的第</a:t>
            </a:r>
            <a:r>
              <a:rPr lang="en-US" altLang="zh-CN" sz="2000" b="1" dirty="0">
                <a:latin typeface="+mn-ea"/>
              </a:rPr>
              <a:t>1</a:t>
            </a:r>
            <a:r>
              <a:rPr lang="zh-CN" altLang="en-US" sz="2000" b="1" dirty="0">
                <a:latin typeface="+mn-ea"/>
              </a:rPr>
              <a:t>行为一个正整数</a:t>
            </a:r>
            <a:r>
              <a:rPr lang="en-US" altLang="zh-CN" sz="2000" b="1" dirty="0">
                <a:latin typeface="+mn-ea"/>
              </a:rPr>
              <a:t>N</a:t>
            </a:r>
            <a:r>
              <a:rPr lang="zh-CN" altLang="en-US" sz="2000" b="1" dirty="0">
                <a:latin typeface="+mn-ea"/>
              </a:rPr>
              <a:t>，表示了有</a:t>
            </a:r>
            <a:r>
              <a:rPr lang="en-US" altLang="zh-CN" sz="2000" b="1" dirty="0">
                <a:latin typeface="+mn-ea"/>
              </a:rPr>
              <a:t>N</a:t>
            </a:r>
            <a:r>
              <a:rPr lang="zh-CN" altLang="en-US" sz="2000" b="1" dirty="0">
                <a:latin typeface="+mn-ea"/>
              </a:rPr>
              <a:t>个同学。</a:t>
            </a:r>
          </a:p>
          <a:p>
            <a:r>
              <a:rPr lang="zh-CN" altLang="en-US" sz="2000" b="1" dirty="0">
                <a:latin typeface="+mn-ea"/>
              </a:rPr>
              <a:t>第</a:t>
            </a:r>
            <a:r>
              <a:rPr lang="en-US" altLang="zh-CN" sz="2000" b="1" dirty="0">
                <a:latin typeface="+mn-ea"/>
              </a:rPr>
              <a:t>2</a:t>
            </a:r>
            <a:r>
              <a:rPr lang="zh-CN" altLang="en-US" sz="2000" b="1" dirty="0">
                <a:latin typeface="+mn-ea"/>
              </a:rPr>
              <a:t>～第</a:t>
            </a:r>
            <a:r>
              <a:rPr lang="en-US" altLang="zh-CN" sz="2000" b="1" dirty="0">
                <a:latin typeface="+mn-ea"/>
              </a:rPr>
              <a:t>N</a:t>
            </a:r>
            <a:r>
              <a:rPr lang="zh-CN" altLang="en-US" sz="2000" b="1" dirty="0">
                <a:latin typeface="+mn-ea"/>
              </a:rPr>
              <a:t>行，第</a:t>
            </a:r>
            <a:r>
              <a:rPr lang="en-US" altLang="zh-CN" sz="2000" b="1" dirty="0" err="1">
                <a:latin typeface="+mn-ea"/>
              </a:rPr>
              <a:t>i</a:t>
            </a:r>
            <a:r>
              <a:rPr lang="zh-CN" altLang="en-US" sz="2000" b="1" dirty="0">
                <a:latin typeface="+mn-ea"/>
              </a:rPr>
              <a:t>行包含两个整数</a:t>
            </a:r>
            <a:r>
              <a:rPr lang="en-US" altLang="zh-CN" sz="2000" b="1" dirty="0">
                <a:latin typeface="+mn-ea"/>
              </a:rPr>
              <a:t>k</a:t>
            </a:r>
            <a:r>
              <a:rPr lang="zh-CN" altLang="en-US" sz="2000" b="1" dirty="0">
                <a:latin typeface="+mn-ea"/>
              </a:rPr>
              <a:t>，</a:t>
            </a:r>
            <a:r>
              <a:rPr lang="en-US" altLang="zh-CN" sz="2000" b="1" dirty="0">
                <a:latin typeface="+mn-ea"/>
              </a:rPr>
              <a:t>p</a:t>
            </a:r>
            <a:r>
              <a:rPr lang="zh-CN" altLang="en-US" sz="2000" b="1" dirty="0">
                <a:latin typeface="+mn-ea"/>
              </a:rPr>
              <a:t>，其中</a:t>
            </a:r>
            <a:r>
              <a:rPr lang="en-US" altLang="zh-CN" sz="2000" b="1" dirty="0">
                <a:latin typeface="+mn-ea"/>
              </a:rPr>
              <a:t>k</a:t>
            </a:r>
            <a:r>
              <a:rPr lang="zh-CN" altLang="en-US" sz="2000" b="1" dirty="0">
                <a:latin typeface="+mn-ea"/>
              </a:rPr>
              <a:t>为小于</a:t>
            </a:r>
            <a:r>
              <a:rPr lang="en-US" altLang="zh-CN" sz="2000" b="1" dirty="0" err="1">
                <a:latin typeface="+mn-ea"/>
              </a:rPr>
              <a:t>i</a:t>
            </a:r>
            <a:r>
              <a:rPr lang="zh-CN" altLang="en-US" sz="2000" b="1" dirty="0">
                <a:latin typeface="+mn-ea"/>
              </a:rPr>
              <a:t>的正整数，</a:t>
            </a:r>
            <a:r>
              <a:rPr lang="en-US" altLang="zh-CN" sz="2000" b="1" dirty="0">
                <a:latin typeface="+mn-ea"/>
              </a:rPr>
              <a:t>p</a:t>
            </a:r>
            <a:r>
              <a:rPr lang="zh-CN" altLang="en-US" sz="2000" b="1" dirty="0">
                <a:latin typeface="+mn-ea"/>
              </a:rPr>
              <a:t>为</a:t>
            </a:r>
            <a:r>
              <a:rPr lang="en-US" altLang="zh-CN" sz="2000" b="1" dirty="0">
                <a:latin typeface="+mn-ea"/>
              </a:rPr>
              <a:t>0</a:t>
            </a:r>
            <a:r>
              <a:rPr lang="zh-CN" altLang="en-US" sz="2000" b="1" dirty="0">
                <a:latin typeface="+mn-ea"/>
              </a:rPr>
              <a:t>或者</a:t>
            </a:r>
            <a:r>
              <a:rPr lang="en-US" altLang="zh-CN" sz="2000" b="1" dirty="0">
                <a:latin typeface="+mn-ea"/>
              </a:rPr>
              <a:t>1</a:t>
            </a:r>
            <a:r>
              <a:rPr lang="zh-CN" altLang="en-US" sz="2000" b="1" dirty="0">
                <a:latin typeface="+mn-ea"/>
              </a:rPr>
              <a:t>。若</a:t>
            </a:r>
            <a:r>
              <a:rPr lang="en-US" altLang="zh-CN" sz="2000" b="1" dirty="0">
                <a:latin typeface="+mn-ea"/>
              </a:rPr>
              <a:t>p</a:t>
            </a:r>
            <a:r>
              <a:rPr lang="zh-CN" altLang="en-US" sz="2000" b="1" dirty="0">
                <a:latin typeface="+mn-ea"/>
              </a:rPr>
              <a:t>为</a:t>
            </a:r>
            <a:r>
              <a:rPr lang="en-US" altLang="zh-CN" sz="2000" b="1" dirty="0">
                <a:latin typeface="+mn-ea"/>
              </a:rPr>
              <a:t>0</a:t>
            </a:r>
            <a:r>
              <a:rPr lang="zh-CN" altLang="en-US" sz="2000" b="1" dirty="0">
                <a:latin typeface="+mn-ea"/>
              </a:rPr>
              <a:t>，则表示将</a:t>
            </a:r>
            <a:r>
              <a:rPr lang="en-US" altLang="zh-CN" sz="2000" b="1" dirty="0" err="1">
                <a:latin typeface="+mn-ea"/>
              </a:rPr>
              <a:t>i</a:t>
            </a:r>
            <a:r>
              <a:rPr lang="zh-CN" altLang="en-US" sz="2000" b="1" dirty="0">
                <a:latin typeface="+mn-ea"/>
              </a:rPr>
              <a:t>号同学插入到</a:t>
            </a:r>
            <a:r>
              <a:rPr lang="en-US" altLang="zh-CN" sz="2000" b="1" dirty="0">
                <a:latin typeface="+mn-ea"/>
              </a:rPr>
              <a:t>k</a:t>
            </a:r>
            <a:r>
              <a:rPr lang="zh-CN" altLang="en-US" sz="2000" b="1" dirty="0">
                <a:latin typeface="+mn-ea"/>
              </a:rPr>
              <a:t>号同学的左边，</a:t>
            </a:r>
            <a:r>
              <a:rPr lang="en-US" altLang="zh-CN" sz="2000" b="1" dirty="0">
                <a:latin typeface="+mn-ea"/>
              </a:rPr>
              <a:t>p</a:t>
            </a:r>
            <a:r>
              <a:rPr lang="zh-CN" altLang="en-US" sz="2000" b="1" dirty="0">
                <a:latin typeface="+mn-ea"/>
              </a:rPr>
              <a:t>为</a:t>
            </a:r>
            <a:r>
              <a:rPr lang="en-US" altLang="zh-CN" sz="2000" b="1" dirty="0">
                <a:latin typeface="+mn-ea"/>
              </a:rPr>
              <a:t>1</a:t>
            </a:r>
            <a:r>
              <a:rPr lang="zh-CN" altLang="en-US" sz="2000" b="1" dirty="0">
                <a:latin typeface="+mn-ea"/>
              </a:rPr>
              <a:t>则表示插入到右边。</a:t>
            </a:r>
          </a:p>
          <a:p>
            <a:r>
              <a:rPr lang="zh-CN" altLang="en-US" sz="2000" b="1" dirty="0">
                <a:latin typeface="+mn-ea"/>
              </a:rPr>
              <a:t>第</a:t>
            </a:r>
            <a:r>
              <a:rPr lang="en-US" altLang="zh-CN" sz="2000" b="1" dirty="0">
                <a:latin typeface="+mn-ea"/>
              </a:rPr>
              <a:t>N+1</a:t>
            </a:r>
            <a:r>
              <a:rPr lang="zh-CN" altLang="en-US" sz="2000" b="1" dirty="0">
                <a:latin typeface="+mn-ea"/>
              </a:rPr>
              <a:t>行为一个正整数</a:t>
            </a:r>
            <a:r>
              <a:rPr lang="en-US" altLang="zh-CN" sz="2000" b="1" dirty="0">
                <a:latin typeface="+mn-ea"/>
              </a:rPr>
              <a:t>M</a:t>
            </a:r>
            <a:r>
              <a:rPr lang="zh-CN" altLang="en-US" sz="2000" b="1" dirty="0">
                <a:latin typeface="+mn-ea"/>
              </a:rPr>
              <a:t>，表示去掉的同学数目。</a:t>
            </a:r>
          </a:p>
          <a:p>
            <a:r>
              <a:rPr lang="zh-CN" altLang="en-US" sz="2000" b="1" dirty="0">
                <a:latin typeface="+mn-ea"/>
              </a:rPr>
              <a:t>接下来</a:t>
            </a:r>
            <a:r>
              <a:rPr lang="en-US" altLang="zh-CN" sz="2000" b="1" dirty="0">
                <a:latin typeface="+mn-ea"/>
              </a:rPr>
              <a:t>M</a:t>
            </a:r>
            <a:r>
              <a:rPr lang="zh-CN" altLang="en-US" sz="2000" b="1" dirty="0">
                <a:latin typeface="+mn-ea"/>
              </a:rPr>
              <a:t>行，每行一个正整数</a:t>
            </a:r>
            <a:r>
              <a:rPr lang="en-US" altLang="zh-CN" sz="2000" b="1" dirty="0">
                <a:latin typeface="+mn-ea"/>
              </a:rPr>
              <a:t>x</a:t>
            </a:r>
            <a:r>
              <a:rPr lang="zh-CN" altLang="en-US" sz="2000" b="1" dirty="0">
                <a:latin typeface="+mn-ea"/>
              </a:rPr>
              <a:t>，表示将</a:t>
            </a:r>
            <a:r>
              <a:rPr lang="en-US" altLang="zh-CN" sz="2000" b="1" dirty="0">
                <a:latin typeface="+mn-ea"/>
              </a:rPr>
              <a:t>x</a:t>
            </a:r>
            <a:r>
              <a:rPr lang="zh-CN" altLang="en-US" sz="2000" b="1" dirty="0">
                <a:latin typeface="+mn-ea"/>
              </a:rPr>
              <a:t>号同学从队列中移去，如果</a:t>
            </a:r>
            <a:r>
              <a:rPr lang="en-US" altLang="zh-CN" sz="2000" b="1" dirty="0">
                <a:latin typeface="+mn-ea"/>
              </a:rPr>
              <a:t>x</a:t>
            </a:r>
            <a:r>
              <a:rPr lang="zh-CN" altLang="en-US" sz="2000" b="1" dirty="0">
                <a:latin typeface="+mn-ea"/>
              </a:rPr>
              <a:t>号同学已经不在队列中则忽略这一条指令。</a:t>
            </a:r>
          </a:p>
          <a:p>
            <a:r>
              <a:rPr lang="zh-CN" altLang="en-US" sz="2000" b="1" dirty="0">
                <a:latin typeface="+mn-ea"/>
              </a:rPr>
              <a:t>输出格式：</a:t>
            </a:r>
          </a:p>
          <a:p>
            <a:r>
              <a:rPr lang="zh-CN" altLang="en-US" sz="2000" b="1" dirty="0">
                <a:latin typeface="+mn-ea"/>
              </a:rPr>
              <a:t>输入文件</a:t>
            </a:r>
            <a:r>
              <a:rPr lang="en-US" altLang="zh-CN" sz="2000" b="1" dirty="0" err="1">
                <a:latin typeface="+mn-ea"/>
              </a:rPr>
              <a:t>arrange.out</a:t>
            </a:r>
            <a:r>
              <a:rPr lang="zh-CN" altLang="en-US" sz="2000" b="1" dirty="0">
                <a:latin typeface="+mn-ea"/>
              </a:rPr>
              <a:t>仅包括</a:t>
            </a:r>
            <a:r>
              <a:rPr lang="en-US" altLang="zh-CN" sz="2000" b="1" dirty="0">
                <a:latin typeface="+mn-ea"/>
              </a:rPr>
              <a:t>1</a:t>
            </a:r>
            <a:r>
              <a:rPr lang="zh-CN" altLang="en-US" sz="2000" b="1" dirty="0">
                <a:latin typeface="+mn-ea"/>
              </a:rPr>
              <a:t>行，包含最多</a:t>
            </a:r>
            <a:r>
              <a:rPr lang="en-US" altLang="zh-CN" sz="2000" b="1" dirty="0">
                <a:latin typeface="+mn-ea"/>
              </a:rPr>
              <a:t>N</a:t>
            </a:r>
            <a:r>
              <a:rPr lang="zh-CN" altLang="en-US" sz="2000" b="1" dirty="0">
                <a:latin typeface="+mn-ea"/>
              </a:rPr>
              <a:t>个空格隔开的正整数，表示了队列从左到右所有同学的编号，行末换行且无空格。</a:t>
            </a:r>
          </a:p>
          <a:p>
            <a:endParaRPr lang="zh-CN" altLang="en-US" dirty="0"/>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114040" y="783688"/>
            <a:ext cx="383438" cy="523220"/>
          </a:xfrm>
          <a:prstGeom prst="rect">
            <a:avLst/>
          </a:prstGeom>
          <a:noFill/>
        </p:spPr>
        <p:txBody>
          <a:bodyPr wrap="none" rtlCol="0">
            <a:spAutoFit/>
          </a:bodyPr>
          <a:lstStyle/>
          <a:p>
            <a:r>
              <a:rPr lang="en-US" altLang="zh-CN" sz="2800" b="1" dirty="0"/>
              <a:t>2</a:t>
            </a:r>
            <a:endParaRPr lang="zh-CN" altLang="en-US" sz="2800" b="1" dirty="0"/>
          </a:p>
        </p:txBody>
      </p:sp>
      <p:sp>
        <p:nvSpPr>
          <p:cNvPr id="10" name="文本框 9"/>
          <p:cNvSpPr txBox="1"/>
          <p:nvPr/>
        </p:nvSpPr>
        <p:spPr>
          <a:xfrm>
            <a:off x="3139440" y="783688"/>
            <a:ext cx="383438" cy="523220"/>
          </a:xfrm>
          <a:prstGeom prst="rect">
            <a:avLst/>
          </a:prstGeom>
          <a:noFill/>
        </p:spPr>
        <p:txBody>
          <a:bodyPr wrap="none" rtlCol="0">
            <a:spAutoFit/>
          </a:bodyPr>
          <a:lstStyle/>
          <a:p>
            <a:r>
              <a:rPr lang="en-US" altLang="zh-CN" sz="2800" b="1" dirty="0"/>
              <a:t>1</a:t>
            </a:r>
            <a:endParaRPr lang="zh-CN" altLang="en-US" sz="2800" b="1" dirty="0"/>
          </a:p>
        </p:txBody>
      </p:sp>
      <p:sp>
        <p:nvSpPr>
          <p:cNvPr id="12" name="文本框 11"/>
          <p:cNvSpPr txBox="1"/>
          <p:nvPr/>
        </p:nvSpPr>
        <p:spPr>
          <a:xfrm>
            <a:off x="3896360" y="783688"/>
            <a:ext cx="383438" cy="523220"/>
          </a:xfrm>
          <a:prstGeom prst="rect">
            <a:avLst/>
          </a:prstGeom>
          <a:noFill/>
        </p:spPr>
        <p:txBody>
          <a:bodyPr wrap="none" rtlCol="0">
            <a:spAutoFit/>
          </a:bodyPr>
          <a:lstStyle/>
          <a:p>
            <a:r>
              <a:rPr lang="en-US" altLang="zh-CN" sz="2800" b="1" dirty="0"/>
              <a:t>3</a:t>
            </a:r>
            <a:endParaRPr lang="zh-CN" altLang="en-US" sz="2800" b="1" dirty="0"/>
          </a:p>
        </p:txBody>
      </p:sp>
      <p:sp>
        <p:nvSpPr>
          <p:cNvPr id="13" name="文本框 12"/>
          <p:cNvSpPr txBox="1"/>
          <p:nvPr/>
        </p:nvSpPr>
        <p:spPr>
          <a:xfrm>
            <a:off x="4739640" y="783688"/>
            <a:ext cx="383438" cy="523220"/>
          </a:xfrm>
          <a:prstGeom prst="rect">
            <a:avLst/>
          </a:prstGeom>
          <a:noFill/>
        </p:spPr>
        <p:txBody>
          <a:bodyPr wrap="none" rtlCol="0">
            <a:spAutoFit/>
          </a:bodyPr>
          <a:lstStyle/>
          <a:p>
            <a:r>
              <a:rPr lang="en-US" altLang="zh-CN" sz="2800" b="1" dirty="0"/>
              <a:t>4</a:t>
            </a:r>
            <a:endParaRPr lang="zh-CN" altLang="en-US" sz="2800" b="1" dirty="0"/>
          </a:p>
        </p:txBody>
      </p:sp>
      <p:sp>
        <p:nvSpPr>
          <p:cNvPr id="14" name="文本框 13"/>
          <p:cNvSpPr txBox="1"/>
          <p:nvPr/>
        </p:nvSpPr>
        <p:spPr>
          <a:xfrm>
            <a:off x="502920" y="502920"/>
            <a:ext cx="1493520" cy="4617720"/>
          </a:xfrm>
          <a:prstGeom prst="rect">
            <a:avLst/>
          </a:prstGeom>
          <a:noFill/>
        </p:spPr>
        <p:txBody>
          <a:bodyPr wrap="square" rtlCol="0">
            <a:spAutoFit/>
          </a:bodyPr>
          <a:lstStyle/>
          <a:p>
            <a:pPr>
              <a:lnSpc>
                <a:spcPct val="150000"/>
              </a:lnSpc>
            </a:pPr>
            <a:r>
              <a:rPr lang="en-US" altLang="zh-CN" sz="2800" b="1" dirty="0"/>
              <a:t>4</a:t>
            </a:r>
          </a:p>
          <a:p>
            <a:pPr>
              <a:lnSpc>
                <a:spcPct val="150000"/>
              </a:lnSpc>
            </a:pPr>
            <a:r>
              <a:rPr lang="en-US" altLang="zh-CN" sz="2800" b="1" dirty="0"/>
              <a:t>1 0</a:t>
            </a:r>
          </a:p>
          <a:p>
            <a:pPr>
              <a:lnSpc>
                <a:spcPct val="150000"/>
              </a:lnSpc>
            </a:pPr>
            <a:r>
              <a:rPr lang="en-US" altLang="zh-CN" sz="2800" b="1" dirty="0"/>
              <a:t>2 1</a:t>
            </a:r>
          </a:p>
          <a:p>
            <a:pPr>
              <a:lnSpc>
                <a:spcPct val="150000"/>
              </a:lnSpc>
            </a:pPr>
            <a:r>
              <a:rPr lang="en-US" altLang="zh-CN" sz="2800" b="1" dirty="0"/>
              <a:t>1 0</a:t>
            </a:r>
          </a:p>
          <a:p>
            <a:pPr>
              <a:lnSpc>
                <a:spcPct val="150000"/>
              </a:lnSpc>
            </a:pPr>
            <a:r>
              <a:rPr lang="en-US" altLang="zh-CN" sz="2800" b="1" dirty="0"/>
              <a:t>2</a:t>
            </a:r>
          </a:p>
          <a:p>
            <a:pPr>
              <a:lnSpc>
                <a:spcPct val="150000"/>
              </a:lnSpc>
            </a:pPr>
            <a:r>
              <a:rPr lang="en-US" altLang="zh-CN" sz="2800" b="1" dirty="0"/>
              <a:t>3</a:t>
            </a:r>
          </a:p>
          <a:p>
            <a:pPr>
              <a:lnSpc>
                <a:spcPct val="150000"/>
              </a:lnSpc>
            </a:pPr>
            <a:r>
              <a:rPr lang="en-US" altLang="zh-CN" sz="2800" b="1" dirty="0"/>
              <a:t>3</a:t>
            </a:r>
            <a:endParaRPr lang="zh-CN" altLang="en-US" sz="2800" b="1" dirty="0"/>
          </a:p>
        </p:txBody>
      </p:sp>
      <p:sp>
        <p:nvSpPr>
          <p:cNvPr id="15" name="文本框 14"/>
          <p:cNvSpPr txBox="1"/>
          <p:nvPr/>
        </p:nvSpPr>
        <p:spPr>
          <a:xfrm>
            <a:off x="1706880" y="1732280"/>
            <a:ext cx="10317480" cy="1319336"/>
          </a:xfrm>
          <a:prstGeom prst="rect">
            <a:avLst/>
          </a:prstGeom>
          <a:noFill/>
        </p:spPr>
        <p:txBody>
          <a:bodyPr wrap="square" rtlCol="0">
            <a:spAutoFit/>
          </a:bodyPr>
          <a:lstStyle/>
          <a:p>
            <a:pPr indent="457200">
              <a:lnSpc>
                <a:spcPct val="150000"/>
              </a:lnSpc>
            </a:pPr>
            <a:r>
              <a:rPr lang="zh-CN" altLang="en-US" sz="2800" b="1" dirty="0"/>
              <a:t>如果以数组的形式来维护队伍，与插入排序类似，插入或删除元素时，存在元素的频繁移动，时间复杂度</a:t>
            </a:r>
            <a:r>
              <a:rPr lang="en-US" altLang="zh-CN" sz="2800" b="1" dirty="0"/>
              <a:t>O(n^2)</a:t>
            </a:r>
            <a:r>
              <a:rPr lang="zh-CN" altLang="en-US" sz="2800" b="1" dirty="0"/>
              <a:t>。</a:t>
            </a:r>
          </a:p>
        </p:txBody>
      </p:sp>
      <p:sp>
        <p:nvSpPr>
          <p:cNvPr id="19" name="文本框 18"/>
          <p:cNvSpPr txBox="1"/>
          <p:nvPr/>
        </p:nvSpPr>
        <p:spPr>
          <a:xfrm>
            <a:off x="6567348" y="3843391"/>
            <a:ext cx="383438" cy="523220"/>
          </a:xfrm>
          <a:prstGeom prst="rect">
            <a:avLst/>
          </a:prstGeom>
          <a:noFill/>
          <a:ln>
            <a:solidFill>
              <a:schemeClr val="accent1"/>
            </a:solidFill>
          </a:ln>
        </p:spPr>
        <p:txBody>
          <a:bodyPr wrap="none" rtlCol="0">
            <a:spAutoFit/>
          </a:bodyPr>
          <a:lstStyle/>
          <a:p>
            <a:r>
              <a:rPr lang="en-US" altLang="zh-CN" sz="2800" b="1" dirty="0"/>
              <a:t>4</a:t>
            </a:r>
            <a:endParaRPr lang="zh-CN" altLang="en-US" sz="2800" b="1" dirty="0"/>
          </a:p>
        </p:txBody>
      </p:sp>
      <p:sp>
        <p:nvSpPr>
          <p:cNvPr id="20" name="文本框 19"/>
          <p:cNvSpPr txBox="1"/>
          <p:nvPr/>
        </p:nvSpPr>
        <p:spPr>
          <a:xfrm>
            <a:off x="3686988" y="3851011"/>
            <a:ext cx="383438" cy="523220"/>
          </a:xfrm>
          <a:prstGeom prst="rect">
            <a:avLst/>
          </a:prstGeom>
          <a:noFill/>
          <a:ln>
            <a:solidFill>
              <a:schemeClr val="accent1"/>
            </a:solidFill>
          </a:ln>
        </p:spPr>
        <p:txBody>
          <a:bodyPr wrap="none" rtlCol="0">
            <a:spAutoFit/>
          </a:bodyPr>
          <a:lstStyle/>
          <a:p>
            <a:r>
              <a:rPr lang="en-US" altLang="zh-CN" sz="2800" b="1" dirty="0"/>
              <a:t>1</a:t>
            </a:r>
            <a:endParaRPr lang="zh-CN" altLang="en-US" sz="2800" b="1" dirty="0"/>
          </a:p>
        </p:txBody>
      </p:sp>
      <p:sp>
        <p:nvSpPr>
          <p:cNvPr id="21" name="文本框 20"/>
          <p:cNvSpPr txBox="1"/>
          <p:nvPr/>
        </p:nvSpPr>
        <p:spPr>
          <a:xfrm>
            <a:off x="2152828" y="3851011"/>
            <a:ext cx="383438" cy="523220"/>
          </a:xfrm>
          <a:prstGeom prst="rect">
            <a:avLst/>
          </a:prstGeom>
          <a:noFill/>
          <a:ln>
            <a:solidFill>
              <a:schemeClr val="accent1"/>
            </a:solidFill>
          </a:ln>
        </p:spPr>
        <p:txBody>
          <a:bodyPr wrap="none" rtlCol="0">
            <a:spAutoFit/>
          </a:bodyPr>
          <a:lstStyle/>
          <a:p>
            <a:r>
              <a:rPr lang="en-US" altLang="zh-CN" sz="2800" b="1" dirty="0"/>
              <a:t>2</a:t>
            </a:r>
            <a:endParaRPr lang="zh-CN" altLang="en-US" sz="2800" b="1" dirty="0"/>
          </a:p>
        </p:txBody>
      </p:sp>
      <p:sp>
        <p:nvSpPr>
          <p:cNvPr id="22" name="文本框 21"/>
          <p:cNvSpPr txBox="1"/>
          <p:nvPr/>
        </p:nvSpPr>
        <p:spPr>
          <a:xfrm>
            <a:off x="2904668" y="3851011"/>
            <a:ext cx="383438" cy="523220"/>
          </a:xfrm>
          <a:prstGeom prst="rect">
            <a:avLst/>
          </a:prstGeom>
          <a:noFill/>
          <a:ln>
            <a:solidFill>
              <a:schemeClr val="accent1"/>
            </a:solidFill>
          </a:ln>
        </p:spPr>
        <p:txBody>
          <a:bodyPr wrap="none" rtlCol="0">
            <a:spAutoFit/>
          </a:bodyPr>
          <a:lstStyle/>
          <a:p>
            <a:r>
              <a:rPr lang="en-US" altLang="zh-CN" sz="2800" b="1" dirty="0"/>
              <a:t>3</a:t>
            </a:r>
            <a:endParaRPr lang="zh-CN" altLang="en-US" sz="2800" b="1" dirty="0"/>
          </a:p>
        </p:txBody>
      </p:sp>
      <p:sp>
        <p:nvSpPr>
          <p:cNvPr id="23" name="文本框 22"/>
          <p:cNvSpPr txBox="1"/>
          <p:nvPr/>
        </p:nvSpPr>
        <p:spPr>
          <a:xfrm>
            <a:off x="7385228" y="3843391"/>
            <a:ext cx="383438" cy="523220"/>
          </a:xfrm>
          <a:prstGeom prst="rect">
            <a:avLst/>
          </a:prstGeom>
          <a:noFill/>
          <a:ln>
            <a:solidFill>
              <a:schemeClr val="accent1"/>
            </a:solidFill>
          </a:ln>
        </p:spPr>
        <p:txBody>
          <a:bodyPr wrap="none" rtlCol="0">
            <a:spAutoFit/>
          </a:bodyPr>
          <a:lstStyle/>
          <a:p>
            <a:r>
              <a:rPr lang="en-US" altLang="zh-CN" sz="2800" b="1" dirty="0"/>
              <a:t>1</a:t>
            </a:r>
            <a:endParaRPr lang="zh-CN" altLang="en-US" sz="2800" b="1" dirty="0"/>
          </a:p>
        </p:txBody>
      </p:sp>
      <p:sp>
        <p:nvSpPr>
          <p:cNvPr id="24" name="文本框 23"/>
          <p:cNvSpPr txBox="1"/>
          <p:nvPr/>
        </p:nvSpPr>
        <p:spPr>
          <a:xfrm>
            <a:off x="5012868" y="3843391"/>
            <a:ext cx="383438" cy="523220"/>
          </a:xfrm>
          <a:prstGeom prst="rect">
            <a:avLst/>
          </a:prstGeom>
          <a:noFill/>
          <a:ln>
            <a:solidFill>
              <a:schemeClr val="accent1"/>
            </a:solidFill>
          </a:ln>
        </p:spPr>
        <p:txBody>
          <a:bodyPr wrap="none" rtlCol="0">
            <a:spAutoFit/>
          </a:bodyPr>
          <a:lstStyle/>
          <a:p>
            <a:r>
              <a:rPr lang="en-US" altLang="zh-CN" sz="2800" b="1" dirty="0"/>
              <a:t>2</a:t>
            </a:r>
            <a:endParaRPr lang="zh-CN" altLang="en-US" sz="2800" b="1" dirty="0"/>
          </a:p>
        </p:txBody>
      </p:sp>
      <p:sp>
        <p:nvSpPr>
          <p:cNvPr id="25" name="文本框 24"/>
          <p:cNvSpPr txBox="1"/>
          <p:nvPr/>
        </p:nvSpPr>
        <p:spPr>
          <a:xfrm>
            <a:off x="5764708" y="3843391"/>
            <a:ext cx="383438" cy="523220"/>
          </a:xfrm>
          <a:prstGeom prst="rect">
            <a:avLst/>
          </a:prstGeom>
          <a:noFill/>
          <a:ln>
            <a:solidFill>
              <a:schemeClr val="accent1"/>
            </a:solidFill>
          </a:ln>
        </p:spPr>
        <p:txBody>
          <a:bodyPr wrap="none" rtlCol="0">
            <a:spAutoFit/>
          </a:bodyPr>
          <a:lstStyle/>
          <a:p>
            <a:r>
              <a:rPr lang="en-US" altLang="zh-CN" sz="2800" b="1" dirty="0"/>
              <a:t>3</a:t>
            </a:r>
            <a:endParaRPr lang="zh-CN" altLang="en-US" sz="2800" b="1" dirty="0"/>
          </a:p>
        </p:txBody>
      </p:sp>
      <p:cxnSp>
        <p:nvCxnSpPr>
          <p:cNvPr id="27" name="直接箭头连接符 26"/>
          <p:cNvCxnSpPr>
            <a:stCxn id="21" idx="3"/>
            <a:endCxn id="22" idx="1"/>
          </p:cNvCxnSpPr>
          <p:nvPr/>
        </p:nvCxnSpPr>
        <p:spPr>
          <a:xfrm>
            <a:off x="2536266" y="4112621"/>
            <a:ext cx="368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4" idx="3"/>
            <a:endCxn id="25" idx="1"/>
          </p:cNvCxnSpPr>
          <p:nvPr/>
        </p:nvCxnSpPr>
        <p:spPr>
          <a:xfrm>
            <a:off x="5396306" y="4105001"/>
            <a:ext cx="368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19" idx="1"/>
          </p:cNvCxnSpPr>
          <p:nvPr/>
        </p:nvCxnSpPr>
        <p:spPr>
          <a:xfrm>
            <a:off x="6148146" y="4105001"/>
            <a:ext cx="4192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9" idx="3"/>
            <a:endCxn id="23" idx="1"/>
          </p:cNvCxnSpPr>
          <p:nvPr/>
        </p:nvCxnSpPr>
        <p:spPr>
          <a:xfrm>
            <a:off x="6950786" y="4105001"/>
            <a:ext cx="43444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39913" y="3917393"/>
            <a:ext cx="383438" cy="523220"/>
          </a:xfrm>
          <a:prstGeom prst="rect">
            <a:avLst/>
          </a:prstGeom>
          <a:noFill/>
          <a:ln>
            <a:solidFill>
              <a:schemeClr val="accent1"/>
            </a:solidFill>
          </a:ln>
        </p:spPr>
        <p:txBody>
          <a:bodyPr wrap="none" rtlCol="0">
            <a:spAutoFit/>
          </a:bodyPr>
          <a:lstStyle/>
          <a:p>
            <a:r>
              <a:rPr lang="en-US" altLang="zh-CN" sz="2800" b="1" dirty="0"/>
              <a:t>1</a:t>
            </a:r>
            <a:endParaRPr lang="zh-CN" altLang="en-US" sz="2800" b="1" dirty="0"/>
          </a:p>
        </p:txBody>
      </p:sp>
      <p:sp>
        <p:nvSpPr>
          <p:cNvPr id="41" name="文本框 40"/>
          <p:cNvSpPr txBox="1"/>
          <p:nvPr/>
        </p:nvSpPr>
        <p:spPr>
          <a:xfrm>
            <a:off x="9005753" y="3917393"/>
            <a:ext cx="383438" cy="523220"/>
          </a:xfrm>
          <a:prstGeom prst="rect">
            <a:avLst/>
          </a:prstGeom>
          <a:noFill/>
          <a:ln>
            <a:solidFill>
              <a:schemeClr val="accent1"/>
            </a:solidFill>
          </a:ln>
        </p:spPr>
        <p:txBody>
          <a:bodyPr wrap="none" rtlCol="0">
            <a:spAutoFit/>
          </a:bodyPr>
          <a:lstStyle/>
          <a:p>
            <a:r>
              <a:rPr lang="en-US" altLang="zh-CN" sz="2800" b="1" dirty="0"/>
              <a:t>2</a:t>
            </a:r>
            <a:endParaRPr lang="zh-CN" altLang="en-US" sz="2800" b="1" dirty="0"/>
          </a:p>
        </p:txBody>
      </p:sp>
      <p:sp>
        <p:nvSpPr>
          <p:cNvPr id="42" name="文本框 41"/>
          <p:cNvSpPr txBox="1"/>
          <p:nvPr/>
        </p:nvSpPr>
        <p:spPr>
          <a:xfrm>
            <a:off x="9757593" y="3917393"/>
            <a:ext cx="383438" cy="523220"/>
          </a:xfrm>
          <a:prstGeom prst="rect">
            <a:avLst/>
          </a:prstGeom>
          <a:noFill/>
          <a:ln>
            <a:solidFill>
              <a:schemeClr val="accent1"/>
            </a:solidFill>
          </a:ln>
        </p:spPr>
        <p:txBody>
          <a:bodyPr wrap="none" rtlCol="0">
            <a:spAutoFit/>
          </a:bodyPr>
          <a:lstStyle/>
          <a:p>
            <a:r>
              <a:rPr lang="en-US" altLang="zh-CN" sz="2800" b="1" dirty="0"/>
              <a:t>4</a:t>
            </a:r>
            <a:endParaRPr lang="zh-CN" altLang="en-US" sz="2800" b="1" dirty="0"/>
          </a:p>
        </p:txBody>
      </p:sp>
      <p:cxnSp>
        <p:nvCxnSpPr>
          <p:cNvPr id="43" name="直接箭头连接符 42"/>
          <p:cNvCxnSpPr>
            <a:stCxn id="41" idx="3"/>
            <a:endCxn id="42" idx="1"/>
          </p:cNvCxnSpPr>
          <p:nvPr/>
        </p:nvCxnSpPr>
        <p:spPr>
          <a:xfrm>
            <a:off x="9389191" y="4179003"/>
            <a:ext cx="368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42" idx="3"/>
            <a:endCxn id="40" idx="1"/>
          </p:cNvCxnSpPr>
          <p:nvPr/>
        </p:nvCxnSpPr>
        <p:spPr>
          <a:xfrm>
            <a:off x="10141031" y="4179003"/>
            <a:ext cx="39888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305988" y="5169271"/>
            <a:ext cx="383438" cy="523220"/>
          </a:xfrm>
          <a:prstGeom prst="rect">
            <a:avLst/>
          </a:prstGeom>
          <a:noFill/>
          <a:ln>
            <a:solidFill>
              <a:schemeClr val="accent1"/>
            </a:solidFill>
          </a:ln>
        </p:spPr>
        <p:txBody>
          <a:bodyPr wrap="none" rtlCol="0">
            <a:spAutoFit/>
          </a:bodyPr>
          <a:lstStyle/>
          <a:p>
            <a:r>
              <a:rPr lang="en-US" altLang="zh-CN" sz="2800" b="1" dirty="0"/>
              <a:t>4</a:t>
            </a:r>
            <a:endParaRPr lang="zh-CN" altLang="en-US" sz="2800" b="1" dirty="0"/>
          </a:p>
        </p:txBody>
      </p:sp>
      <p:cxnSp>
        <p:nvCxnSpPr>
          <p:cNvPr id="64" name="连接符: 曲线 63"/>
          <p:cNvCxnSpPr>
            <a:stCxn id="24" idx="0"/>
            <a:endCxn id="19" idx="0"/>
          </p:cNvCxnSpPr>
          <p:nvPr/>
        </p:nvCxnSpPr>
        <p:spPr>
          <a:xfrm rot="5400000" flipH="1" flipV="1">
            <a:off x="5981827" y="3066151"/>
            <a:ext cx="12700" cy="155448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连接符: 曲线 66"/>
          <p:cNvCxnSpPr>
            <a:stCxn id="19" idx="2"/>
            <a:endCxn id="24" idx="2"/>
          </p:cNvCxnSpPr>
          <p:nvPr/>
        </p:nvCxnSpPr>
        <p:spPr>
          <a:xfrm rot="5400000">
            <a:off x="5981827" y="3589371"/>
            <a:ext cx="12700" cy="155448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22" idx="3"/>
            <a:endCxn id="20" idx="1"/>
          </p:cNvCxnSpPr>
          <p:nvPr/>
        </p:nvCxnSpPr>
        <p:spPr>
          <a:xfrm>
            <a:off x="3288106" y="4112621"/>
            <a:ext cx="39888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p:cNvCxnSpPr>
            <a:stCxn id="45" idx="1"/>
            <a:endCxn id="22" idx="2"/>
          </p:cNvCxnSpPr>
          <p:nvPr/>
        </p:nvCxnSpPr>
        <p:spPr>
          <a:xfrm rot="10800000">
            <a:off x="3096388" y="4374231"/>
            <a:ext cx="20960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p:cNvCxnSpPr>
            <a:stCxn id="45" idx="3"/>
            <a:endCxn id="20" idx="2"/>
          </p:cNvCxnSpPr>
          <p:nvPr/>
        </p:nvCxnSpPr>
        <p:spPr>
          <a:xfrm flipV="1">
            <a:off x="3689426" y="4374231"/>
            <a:ext cx="18928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连接符: 曲线 75"/>
          <p:cNvCxnSpPr>
            <a:stCxn id="22" idx="3"/>
            <a:endCxn id="45" idx="0"/>
          </p:cNvCxnSpPr>
          <p:nvPr/>
        </p:nvCxnSpPr>
        <p:spPr>
          <a:xfrm>
            <a:off x="3288106" y="4112621"/>
            <a:ext cx="20960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连接符: 曲线 77"/>
          <p:cNvCxnSpPr>
            <a:stCxn id="20" idx="1"/>
            <a:endCxn id="45" idx="0"/>
          </p:cNvCxnSpPr>
          <p:nvPr/>
        </p:nvCxnSpPr>
        <p:spPr>
          <a:xfrm rot="10800000" flipV="1">
            <a:off x="3497708" y="4112621"/>
            <a:ext cx="189281" cy="105665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2.91667E-6 -4.81481E-6 L 0.06797 -4.81481E-6 " pathEditMode="relative" rAng="0" ptsTypes="AA">
                                      <p:cBhvr>
                                        <p:cTn id="10" dur="2000" fill="hold"/>
                                        <p:tgtEl>
                                          <p:spTgt spid="10"/>
                                        </p:tgtEl>
                                        <p:attrNameLst>
                                          <p:attrName>ppt_x</p:attrName>
                                          <p:attrName>ppt_y</p:attrName>
                                        </p:attrNameLst>
                                      </p:cBhvr>
                                      <p:rCtr x="3398"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2" nodeType="clickEffect">
                                  <p:stCondLst>
                                    <p:cond delay="0"/>
                                  </p:stCondLst>
                                  <p:childTnLst>
                                    <p:animMotion origin="layout" path="M 0.06797 -4.81481E-6 L 0.13554 -4.81481E-6 " pathEditMode="relative" rAng="0" ptsTypes="AA">
                                      <p:cBhvr>
                                        <p:cTn id="18" dur="2000" fill="hold"/>
                                        <p:tgtEl>
                                          <p:spTgt spid="10"/>
                                        </p:tgtEl>
                                        <p:attrNameLst>
                                          <p:attrName>ppt_x</p:attrName>
                                          <p:attrName>ppt_y</p:attrName>
                                        </p:attrNameLst>
                                      </p:cBhvr>
                                      <p:rCtr x="3372"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0"/>
                                  </p:iterate>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3" nodeType="clickEffect">
                                  <p:stCondLst>
                                    <p:cond delay="0"/>
                                  </p:stCondLst>
                                  <p:childTnLst>
                                    <p:animMotion origin="layout" path="M 0.13554 -4.81481E-6 L 0.20299 -4.81481E-6 " pathEditMode="relative" rAng="0" ptsTypes="AA">
                                      <p:cBhvr>
                                        <p:cTn id="26" dur="2000" fill="hold"/>
                                        <p:tgtEl>
                                          <p:spTgt spid="10"/>
                                        </p:tgtEl>
                                        <p:attrNameLst>
                                          <p:attrName>ppt_x</p:attrName>
                                          <p:attrName>ppt_y</p:attrName>
                                        </p:attrNameLst>
                                      </p:cBhvr>
                                      <p:rCtr x="3372" y="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8" presetClass="exit" presetSubtype="0" accel="50000" fill="hold" grpId="1" nodeType="clickEffect">
                                  <p:stCondLst>
                                    <p:cond delay="0"/>
                                  </p:stCondLst>
                                  <p:iterate type="lt">
                                    <p:tmPct val="50000"/>
                                  </p:iterate>
                                  <p:childTnLst>
                                    <p:anim calcmode="lin" valueType="num">
                                      <p:cBhvr>
                                        <p:cTn id="34" dur="1000">
                                          <p:stCondLst>
                                            <p:cond delay="0"/>
                                          </p:stCondLst>
                                        </p:cTn>
                                        <p:tgtEl>
                                          <p:spTgt spid="12"/>
                                        </p:tgtEl>
                                        <p:attrNameLst>
                                          <p:attrName>style.rotation</p:attrName>
                                        </p:attrNameLst>
                                      </p:cBhvr>
                                      <p:tavLst>
                                        <p:tav tm="0">
                                          <p:val>
                                            <p:fltVal val="0"/>
                                          </p:val>
                                        </p:tav>
                                        <p:tav tm="100000">
                                          <p:val>
                                            <p:fltVal val="45"/>
                                          </p:val>
                                        </p:tav>
                                      </p:tavLst>
                                    </p:anim>
                                    <p:anim calcmode="lin" valueType="num">
                                      <p:cBhvr>
                                        <p:cTn id="35" dur="1000">
                                          <p:stCondLst>
                                            <p:cond delay="0"/>
                                          </p:stCondLst>
                                        </p:cTn>
                                        <p:tgtEl>
                                          <p:spTgt spid="12"/>
                                        </p:tgtEl>
                                        <p:attrNameLst>
                                          <p:attrName>ppt_y</p:attrName>
                                        </p:attrNameLst>
                                      </p:cBhvr>
                                      <p:tavLst>
                                        <p:tav tm="0">
                                          <p:val>
                                            <p:strVal val="ppt_y"/>
                                          </p:val>
                                        </p:tav>
                                        <p:tav tm="100000">
                                          <p:val>
                                            <p:strVal val="ppt_y+1"/>
                                          </p:val>
                                        </p:tav>
                                      </p:tavLst>
                                    </p:anim>
                                    <p:set>
                                      <p:cBhvr>
                                        <p:cTn id="36" dur="1" fill="hold">
                                          <p:stCondLst>
                                            <p:cond delay="9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decel="50000" fill="hold" grpId="1" nodeType="clickEffect">
                                  <p:stCondLst>
                                    <p:cond delay="0"/>
                                  </p:stCondLst>
                                  <p:childTnLst>
                                    <p:animMotion origin="layout" path="M 2.91667E-6 -4.81481E-6 L -0.06328 -4.81481E-6 " pathEditMode="relative" rAng="0" ptsTypes="AA">
                                      <p:cBhvr>
                                        <p:cTn id="40" dur="2000" fill="hold"/>
                                        <p:tgtEl>
                                          <p:spTgt spid="13"/>
                                        </p:tgtEl>
                                        <p:attrNameLst>
                                          <p:attrName>ppt_x</p:attrName>
                                          <p:attrName>ppt_y</p:attrName>
                                        </p:attrNameLst>
                                      </p:cBhvr>
                                      <p:rCtr x="-3164" y="0"/>
                                    </p:animMotion>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grpId="4" nodeType="clickEffect">
                                  <p:stCondLst>
                                    <p:cond delay="0"/>
                                  </p:stCondLst>
                                  <p:childTnLst>
                                    <p:animMotion origin="layout" path="M 0.20299 -4.81481E-6 L 0.13554 -4.81481E-6 " pathEditMode="relative" rAng="0" ptsTypes="AA">
                                      <p:cBhvr>
                                        <p:cTn id="44" dur="2000" fill="hold"/>
                                        <p:tgtEl>
                                          <p:spTgt spid="10"/>
                                        </p:tgtEl>
                                        <p:attrNameLst>
                                          <p:attrName>ppt_x</p:attrName>
                                          <p:attrName>ppt_y</p:attrName>
                                        </p:attrNameLst>
                                      </p:cBhvr>
                                      <p:rCtr x="-3372" y="0"/>
                                    </p:animMotion>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7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68"/>
                                        </p:tgtEl>
                                      </p:cBhvr>
                                    </p:animEffect>
                                    <p:set>
                                      <p:cBhvr>
                                        <p:cTn id="80" dur="1" fill="hold">
                                          <p:stCondLst>
                                            <p:cond delay="499"/>
                                          </p:stCondLst>
                                        </p:cTn>
                                        <p:tgtEl>
                                          <p:spTgt spid="6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mph" presetSubtype="0" fill="hold" grpId="1" nodeType="clickEffect">
                                  <p:stCondLst>
                                    <p:cond delay="0"/>
                                  </p:stCondLst>
                                  <p:childTnLst>
                                    <p:animClr clrSpc="hsl" dir="cw">
                                      <p:cBhvr override="childStyle">
                                        <p:cTn id="108" dur="500" fill="hold"/>
                                        <p:tgtEl>
                                          <p:spTgt spid="25"/>
                                        </p:tgtEl>
                                        <p:attrNameLst>
                                          <p:attrName>style.color</p:attrName>
                                        </p:attrNameLst>
                                      </p:cBhvr>
                                      <p:by>
                                        <p:hsl h="-7200000" s="0" l="0"/>
                                      </p:by>
                                    </p:animClr>
                                    <p:animClr clrSpc="hsl" dir="cw">
                                      <p:cBhvr>
                                        <p:cTn id="109" dur="500" fill="hold"/>
                                        <p:tgtEl>
                                          <p:spTgt spid="25"/>
                                        </p:tgtEl>
                                        <p:attrNameLst>
                                          <p:attrName>fillcolor</p:attrName>
                                        </p:attrNameLst>
                                      </p:cBhvr>
                                      <p:by>
                                        <p:hsl h="-7200000" s="0" l="0"/>
                                      </p:by>
                                    </p:animClr>
                                    <p:animClr clrSpc="hsl" dir="cw">
                                      <p:cBhvr>
                                        <p:cTn id="110" dur="500" fill="hold"/>
                                        <p:tgtEl>
                                          <p:spTgt spid="25"/>
                                        </p:tgtEl>
                                        <p:attrNameLst>
                                          <p:attrName>stroke.color</p:attrName>
                                        </p:attrNameLst>
                                      </p:cBhvr>
                                      <p:by>
                                        <p:hsl h="-7200000" s="0" l="0"/>
                                      </p:by>
                                    </p:animClr>
                                    <p:set>
                                      <p:cBhvr>
                                        <p:cTn id="111" dur="500" fill="hold"/>
                                        <p:tgtEl>
                                          <p:spTgt spid="25"/>
                                        </p:tgtEl>
                                        <p:attrNameLst>
                                          <p:attrName>fill.type</p:attrName>
                                        </p:attrNameLst>
                                      </p:cBhvr>
                                      <p:to>
                                        <p:strVal val="solid"/>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6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67"/>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2" nodeType="clickEffect">
                                  <p:stCondLst>
                                    <p:cond delay="0"/>
                                  </p:stCondLst>
                                  <p:childTnLst>
                                    <p:set>
                                      <p:cBhvr>
                                        <p:cTn id="123" dur="1" fill="hold">
                                          <p:stCondLst>
                                            <p:cond delay="0"/>
                                          </p:stCondLst>
                                        </p:cTn>
                                        <p:tgtEl>
                                          <p:spTgt spid="25"/>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3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43"/>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0" grpId="1"/>
      <p:bldP spid="10" grpId="2"/>
      <p:bldP spid="10" grpId="3"/>
      <p:bldP spid="10" grpId="4"/>
      <p:bldP spid="12" grpId="0"/>
      <p:bldP spid="12" grpId="1"/>
      <p:bldP spid="13" grpId="0"/>
      <p:bldP spid="13" grpId="1"/>
      <p:bldP spid="15" grpId="0"/>
      <p:bldP spid="19" grpId="0" animBg="1"/>
      <p:bldP spid="20" grpId="0" animBg="1"/>
      <p:bldP spid="21" grpId="0" animBg="1"/>
      <p:bldP spid="22" grpId="0" animBg="1"/>
      <p:bldP spid="23" grpId="0" animBg="1"/>
      <p:bldP spid="24" grpId="0" animBg="1"/>
      <p:bldP spid="25" grpId="0" animBg="1"/>
      <p:bldP spid="25" grpId="1" animBg="1"/>
      <p:bldP spid="25" grpId="2" animBg="1"/>
      <p:bldP spid="40" grpId="0" animBg="1"/>
      <p:bldP spid="41" grpId="0" animBg="1"/>
      <p:bldP spid="42" grpId="0" animBg="1"/>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6554470"/>
          </a:xfrm>
          <a:prstGeom prst="rect">
            <a:avLst/>
          </a:prstGeom>
          <a:noFill/>
        </p:spPr>
        <p:txBody>
          <a:bodyPr wrap="square" rtlCol="0">
            <a:spAutoFit/>
          </a:bodyPr>
          <a:lstStyle/>
          <a:p>
            <a:pPr>
              <a:lnSpc>
                <a:spcPct val="140000"/>
              </a:lnSpc>
            </a:pPr>
            <a:r>
              <a:rPr lang="zh-CN" altLang="en-US" sz="2000" b="1" dirty="0"/>
              <a:t>代码实现</a:t>
            </a:r>
            <a:r>
              <a:rPr lang="en-US" altLang="zh-CN" sz="2000" b="1" dirty="0"/>
              <a:t>:</a:t>
            </a:r>
          </a:p>
          <a:p>
            <a:pPr indent="457200">
              <a:lnSpc>
                <a:spcPct val="140000"/>
              </a:lnSpc>
            </a:pPr>
            <a:r>
              <a:rPr sz="2000" b="1"/>
              <a:t>struct node{  int l,r;}a[100009];</a:t>
            </a:r>
          </a:p>
          <a:p>
            <a:pPr indent="457200">
              <a:lnSpc>
                <a:spcPct val="140000"/>
              </a:lnSpc>
            </a:pPr>
            <a:r>
              <a:rPr lang="en-US" altLang="zh-CN" sz="2000" b="1" dirty="0"/>
              <a:t>i</a:t>
            </a:r>
            <a:r>
              <a:rPr lang="zh-CN" altLang="en-US" sz="2000" b="1" dirty="0"/>
              <a:t>插在</a:t>
            </a:r>
            <a:r>
              <a:rPr lang="en-US" altLang="zh-CN" sz="2000" b="1" dirty="0" err="1"/>
              <a:t>x</a:t>
            </a:r>
            <a:r>
              <a:rPr lang="zh-CN" altLang="en-US" sz="2000" b="1" dirty="0"/>
              <a:t>的左侧：</a:t>
            </a:r>
            <a:endParaRPr lang="en-US" altLang="zh-CN" sz="2000" b="1" dirty="0"/>
          </a:p>
          <a:p>
            <a:pPr lvl="1" indent="457200">
              <a:lnSpc>
                <a:spcPct val="140000"/>
              </a:lnSpc>
            </a:pPr>
            <a:r>
              <a:rPr lang="en-US" altLang="zh-CN" sz="2000" b="1"/>
              <a:t>void lf(int i,int x){//变成 p—i-x </a:t>
            </a:r>
          </a:p>
          <a:p>
            <a:pPr lvl="1" indent="457200">
              <a:lnSpc>
                <a:spcPct val="140000"/>
              </a:lnSpc>
            </a:pPr>
            <a:r>
              <a:rPr lang="en-US" altLang="zh-CN" sz="2000" b="1"/>
              <a:t>    int p=a[x].l;</a:t>
            </a:r>
          </a:p>
          <a:p>
            <a:pPr lvl="1" indent="457200">
              <a:lnSpc>
                <a:spcPct val="140000"/>
              </a:lnSpc>
            </a:pPr>
            <a:r>
              <a:rPr lang="en-US" altLang="zh-CN" sz="2000" b="1"/>
              <a:t>    a[x].l=i,a[i].r=x;</a:t>
            </a:r>
          </a:p>
          <a:p>
            <a:pPr lvl="1" indent="457200">
              <a:lnSpc>
                <a:spcPct val="140000"/>
              </a:lnSpc>
            </a:pPr>
            <a:r>
              <a:rPr lang="en-US" altLang="zh-CN" sz="2000" b="1"/>
              <a:t>    a[p].r=i,a[i].l=p;  </a:t>
            </a:r>
          </a:p>
          <a:p>
            <a:pPr lvl="1" indent="457200">
              <a:lnSpc>
                <a:spcPct val="140000"/>
              </a:lnSpc>
            </a:pPr>
            <a:r>
              <a:rPr lang="en-US" altLang="zh-CN" sz="2000" b="1"/>
              <a:t>} </a:t>
            </a:r>
          </a:p>
          <a:p>
            <a:pPr lvl="1" indent="457200">
              <a:lnSpc>
                <a:spcPct val="140000"/>
              </a:lnSpc>
            </a:pPr>
            <a:r>
              <a:rPr lang="zh-CN" altLang="en-US" sz="2000" b="1" dirty="0"/>
              <a:t>删除</a:t>
            </a:r>
            <a:r>
              <a:rPr lang="en-US" altLang="zh-CN" sz="2000" b="1" dirty="0" err="1"/>
              <a:t>x</a:t>
            </a:r>
            <a:r>
              <a:rPr lang="zh-CN" altLang="en-US" sz="2000" b="1" dirty="0"/>
              <a:t>：</a:t>
            </a:r>
            <a:endParaRPr lang="en-US" altLang="zh-CN" sz="2000" b="1" dirty="0"/>
          </a:p>
          <a:p>
            <a:pPr lvl="1" indent="457200">
              <a:lnSpc>
                <a:spcPct val="140000"/>
              </a:lnSpc>
            </a:pPr>
            <a:r>
              <a:rPr lang="en-US" altLang="zh-CN" sz="2000" b="1"/>
              <a:t>void de(int x){ //p-x-q -&gt;p-q;</a:t>
            </a:r>
          </a:p>
          <a:p>
            <a:pPr lvl="1" indent="457200">
              <a:lnSpc>
                <a:spcPct val="140000"/>
              </a:lnSpc>
            </a:pPr>
            <a:r>
              <a:rPr lang="en-US" altLang="zh-CN" sz="2000" b="1"/>
              <a:t>    int p=a[x].l,q=a[x].r;</a:t>
            </a:r>
          </a:p>
          <a:p>
            <a:pPr lvl="1" indent="457200">
              <a:lnSpc>
                <a:spcPct val="140000"/>
              </a:lnSpc>
            </a:pPr>
            <a:r>
              <a:rPr lang="en-US" altLang="zh-CN" sz="2000" b="1"/>
              <a:t>    a[x].l=a[x].r=-1;</a:t>
            </a:r>
          </a:p>
          <a:p>
            <a:pPr lvl="1" indent="457200">
              <a:lnSpc>
                <a:spcPct val="140000"/>
              </a:lnSpc>
            </a:pPr>
            <a:r>
              <a:rPr lang="en-US" altLang="zh-CN" sz="2000" b="1"/>
              <a:t>    if(p==-1&amp;&amp;q==-1)return;</a:t>
            </a:r>
          </a:p>
          <a:p>
            <a:pPr lvl="1" indent="457200">
              <a:lnSpc>
                <a:spcPct val="140000"/>
              </a:lnSpc>
            </a:pPr>
            <a:r>
              <a:rPr lang="en-US" altLang="zh-CN" sz="2000" b="1"/>
              <a:t>    a[p].r=q,a[q].l=p;</a:t>
            </a:r>
          </a:p>
          <a:p>
            <a:pPr lvl="1" indent="457200">
              <a:lnSpc>
                <a:spcPct val="140000"/>
              </a:lnSpc>
            </a:pPr>
            <a:r>
              <a:rPr lang="en-US" altLang="zh-CN" sz="20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
                                            <p:txEl>
                                              <p:pRg st="3" end="3"/>
                                            </p:txEl>
                                          </p:spTgt>
                                        </p:tgtEl>
                                        <p:attrNameLst>
                                          <p:attrName>style.visibility</p:attrName>
                                        </p:attrNameLst>
                                      </p:cBhvr>
                                      <p:to>
                                        <p:strVal val="visible"/>
                                      </p:to>
                                    </p:set>
                                    <p:animEffect transition="in" filter="fade">
                                      <p:cBhvr>
                                        <p:cTn id="28" dur="1000"/>
                                        <p:tgtEl>
                                          <p:spTgt spid="34">
                                            <p:txEl>
                                              <p:pRg st="3" end="3"/>
                                            </p:txEl>
                                          </p:spTgt>
                                        </p:tgtEl>
                                      </p:cBhvr>
                                    </p:animEffect>
                                    <p:anim calcmode="lin" valueType="num">
                                      <p:cBhvr>
                                        <p:cTn id="29" dur="10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xEl>
                                              <p:pRg st="4" end="4"/>
                                            </p:txEl>
                                          </p:spTgt>
                                        </p:tgtEl>
                                        <p:attrNameLst>
                                          <p:attrName>style.visibility</p:attrName>
                                        </p:attrNameLst>
                                      </p:cBhvr>
                                      <p:to>
                                        <p:strVal val="visible"/>
                                      </p:to>
                                    </p:set>
                                    <p:animEffect transition="in" filter="fade">
                                      <p:cBhvr>
                                        <p:cTn id="35" dur="1000"/>
                                        <p:tgtEl>
                                          <p:spTgt spid="34">
                                            <p:txEl>
                                              <p:pRg st="4" end="4"/>
                                            </p:txEl>
                                          </p:spTgt>
                                        </p:tgtEl>
                                      </p:cBhvr>
                                    </p:animEffect>
                                    <p:anim calcmode="lin" valueType="num">
                                      <p:cBhvr>
                                        <p:cTn id="36" dur="10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4">
                                            <p:txEl>
                                              <p:pRg st="5" end="5"/>
                                            </p:txEl>
                                          </p:spTgt>
                                        </p:tgtEl>
                                        <p:attrNameLst>
                                          <p:attrName>style.visibility</p:attrName>
                                        </p:attrNameLst>
                                      </p:cBhvr>
                                      <p:to>
                                        <p:strVal val="visible"/>
                                      </p:to>
                                    </p:set>
                                    <p:animEffect transition="in" filter="fade">
                                      <p:cBhvr>
                                        <p:cTn id="42" dur="1000"/>
                                        <p:tgtEl>
                                          <p:spTgt spid="34">
                                            <p:txEl>
                                              <p:pRg st="5" end="5"/>
                                            </p:txEl>
                                          </p:spTgt>
                                        </p:tgtEl>
                                      </p:cBhvr>
                                    </p:animEffect>
                                    <p:anim calcmode="lin" valueType="num">
                                      <p:cBhvr>
                                        <p:cTn id="43" dur="1000" fill="hold"/>
                                        <p:tgtEl>
                                          <p:spTgt spid="3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4">
                                            <p:txEl>
                                              <p:pRg st="6" end="6"/>
                                            </p:txEl>
                                          </p:spTgt>
                                        </p:tgtEl>
                                        <p:attrNameLst>
                                          <p:attrName>style.visibility</p:attrName>
                                        </p:attrNameLst>
                                      </p:cBhvr>
                                      <p:to>
                                        <p:strVal val="visible"/>
                                      </p:to>
                                    </p:set>
                                    <p:animEffect transition="in" filter="fade">
                                      <p:cBhvr>
                                        <p:cTn id="49" dur="1000"/>
                                        <p:tgtEl>
                                          <p:spTgt spid="34">
                                            <p:txEl>
                                              <p:pRg st="6" end="6"/>
                                            </p:txEl>
                                          </p:spTgt>
                                        </p:tgtEl>
                                      </p:cBhvr>
                                    </p:animEffect>
                                    <p:anim calcmode="lin" valueType="num">
                                      <p:cBhvr>
                                        <p:cTn id="50" dur="1000" fill="hold"/>
                                        <p:tgtEl>
                                          <p:spTgt spid="3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4">
                                            <p:txEl>
                                              <p:pRg st="7" end="7"/>
                                            </p:txEl>
                                          </p:spTgt>
                                        </p:tgtEl>
                                        <p:attrNameLst>
                                          <p:attrName>style.visibility</p:attrName>
                                        </p:attrNameLst>
                                      </p:cBhvr>
                                      <p:to>
                                        <p:strVal val="visible"/>
                                      </p:to>
                                    </p:set>
                                    <p:animEffect transition="in" filter="fade">
                                      <p:cBhvr>
                                        <p:cTn id="56" dur="1000"/>
                                        <p:tgtEl>
                                          <p:spTgt spid="34">
                                            <p:txEl>
                                              <p:pRg st="7" end="7"/>
                                            </p:txEl>
                                          </p:spTgt>
                                        </p:tgtEl>
                                      </p:cBhvr>
                                    </p:animEffect>
                                    <p:anim calcmode="lin" valueType="num">
                                      <p:cBhvr>
                                        <p:cTn id="57" dur="1000" fill="hold"/>
                                        <p:tgtEl>
                                          <p:spTgt spid="3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4">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4">
                                            <p:txEl>
                                              <p:pRg st="8" end="8"/>
                                            </p:txEl>
                                          </p:spTgt>
                                        </p:tgtEl>
                                        <p:attrNameLst>
                                          <p:attrName>style.visibility</p:attrName>
                                        </p:attrNameLst>
                                      </p:cBhvr>
                                      <p:to>
                                        <p:strVal val="visible"/>
                                      </p:to>
                                    </p:set>
                                    <p:animEffect transition="in" filter="fade">
                                      <p:cBhvr>
                                        <p:cTn id="61" dur="1000"/>
                                        <p:tgtEl>
                                          <p:spTgt spid="34">
                                            <p:txEl>
                                              <p:pRg st="8" end="8"/>
                                            </p:txEl>
                                          </p:spTgt>
                                        </p:tgtEl>
                                      </p:cBhvr>
                                    </p:animEffect>
                                    <p:anim calcmode="lin" valueType="num">
                                      <p:cBhvr>
                                        <p:cTn id="62" dur="1000" fill="hold"/>
                                        <p:tgtEl>
                                          <p:spTgt spid="3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4">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4">
                                            <p:txEl>
                                              <p:pRg st="9" end="9"/>
                                            </p:txEl>
                                          </p:spTgt>
                                        </p:tgtEl>
                                        <p:attrNameLst>
                                          <p:attrName>style.visibility</p:attrName>
                                        </p:attrNameLst>
                                      </p:cBhvr>
                                      <p:to>
                                        <p:strVal val="visible"/>
                                      </p:to>
                                    </p:set>
                                    <p:animEffect transition="in" filter="fade">
                                      <p:cBhvr>
                                        <p:cTn id="66" dur="1000"/>
                                        <p:tgtEl>
                                          <p:spTgt spid="34">
                                            <p:txEl>
                                              <p:pRg st="9" end="9"/>
                                            </p:txEl>
                                          </p:spTgt>
                                        </p:tgtEl>
                                      </p:cBhvr>
                                    </p:animEffect>
                                    <p:anim calcmode="lin" valueType="num">
                                      <p:cBhvr>
                                        <p:cTn id="67" dur="1000" fill="hold"/>
                                        <p:tgtEl>
                                          <p:spTgt spid="34">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4">
                                            <p:txEl>
                                              <p:pRg st="9" end="9"/>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4">
                                            <p:txEl>
                                              <p:pRg st="10" end="10"/>
                                            </p:txEl>
                                          </p:spTgt>
                                        </p:tgtEl>
                                        <p:attrNameLst>
                                          <p:attrName>style.visibility</p:attrName>
                                        </p:attrNameLst>
                                      </p:cBhvr>
                                      <p:to>
                                        <p:strVal val="visible"/>
                                      </p:to>
                                    </p:set>
                                    <p:animEffect transition="in" filter="fade">
                                      <p:cBhvr>
                                        <p:cTn id="71" dur="1000"/>
                                        <p:tgtEl>
                                          <p:spTgt spid="34">
                                            <p:txEl>
                                              <p:pRg st="10" end="10"/>
                                            </p:txEl>
                                          </p:spTgt>
                                        </p:tgtEl>
                                      </p:cBhvr>
                                    </p:animEffect>
                                    <p:anim calcmode="lin" valueType="num">
                                      <p:cBhvr>
                                        <p:cTn id="72" dur="1000" fill="hold"/>
                                        <p:tgtEl>
                                          <p:spTgt spid="34">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4">
                                            <p:txEl>
                                              <p:pRg st="10" end="10"/>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4">
                                            <p:txEl>
                                              <p:pRg st="11" end="11"/>
                                            </p:txEl>
                                          </p:spTgt>
                                        </p:tgtEl>
                                        <p:attrNameLst>
                                          <p:attrName>style.visibility</p:attrName>
                                        </p:attrNameLst>
                                      </p:cBhvr>
                                      <p:to>
                                        <p:strVal val="visible"/>
                                      </p:to>
                                    </p:set>
                                    <p:animEffect transition="in" filter="fade">
                                      <p:cBhvr>
                                        <p:cTn id="76" dur="1000"/>
                                        <p:tgtEl>
                                          <p:spTgt spid="34">
                                            <p:txEl>
                                              <p:pRg st="11" end="11"/>
                                            </p:txEl>
                                          </p:spTgt>
                                        </p:tgtEl>
                                      </p:cBhvr>
                                    </p:animEffect>
                                    <p:anim calcmode="lin" valueType="num">
                                      <p:cBhvr>
                                        <p:cTn id="77" dur="1000" fill="hold"/>
                                        <p:tgtEl>
                                          <p:spTgt spid="34">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4">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4">
                                            <p:txEl>
                                              <p:pRg st="12" end="12"/>
                                            </p:txEl>
                                          </p:spTgt>
                                        </p:tgtEl>
                                        <p:attrNameLst>
                                          <p:attrName>style.visibility</p:attrName>
                                        </p:attrNameLst>
                                      </p:cBhvr>
                                      <p:to>
                                        <p:strVal val="visible"/>
                                      </p:to>
                                    </p:set>
                                    <p:animEffect transition="in" filter="fade">
                                      <p:cBhvr>
                                        <p:cTn id="81" dur="1000"/>
                                        <p:tgtEl>
                                          <p:spTgt spid="34">
                                            <p:txEl>
                                              <p:pRg st="12" end="12"/>
                                            </p:txEl>
                                          </p:spTgt>
                                        </p:tgtEl>
                                      </p:cBhvr>
                                    </p:animEffect>
                                    <p:anim calcmode="lin" valueType="num">
                                      <p:cBhvr>
                                        <p:cTn id="82" dur="1000" fill="hold"/>
                                        <p:tgtEl>
                                          <p:spTgt spid="34">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34">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4">
                                            <p:txEl>
                                              <p:pRg st="13" end="13"/>
                                            </p:txEl>
                                          </p:spTgt>
                                        </p:tgtEl>
                                        <p:attrNameLst>
                                          <p:attrName>style.visibility</p:attrName>
                                        </p:attrNameLst>
                                      </p:cBhvr>
                                      <p:to>
                                        <p:strVal val="visible"/>
                                      </p:to>
                                    </p:set>
                                    <p:animEffect transition="in" filter="fade">
                                      <p:cBhvr>
                                        <p:cTn id="86" dur="1000"/>
                                        <p:tgtEl>
                                          <p:spTgt spid="34">
                                            <p:txEl>
                                              <p:pRg st="13" end="13"/>
                                            </p:txEl>
                                          </p:spTgt>
                                        </p:tgtEl>
                                      </p:cBhvr>
                                    </p:animEffect>
                                    <p:anim calcmode="lin" valueType="num">
                                      <p:cBhvr>
                                        <p:cTn id="87" dur="1000" fill="hold"/>
                                        <p:tgtEl>
                                          <p:spTgt spid="34">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34">
                                            <p:txEl>
                                              <p:pRg st="13" end="13"/>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4">
                                            <p:txEl>
                                              <p:pRg st="14" end="14"/>
                                            </p:txEl>
                                          </p:spTgt>
                                        </p:tgtEl>
                                        <p:attrNameLst>
                                          <p:attrName>style.visibility</p:attrName>
                                        </p:attrNameLst>
                                      </p:cBhvr>
                                      <p:to>
                                        <p:strVal val="visible"/>
                                      </p:to>
                                    </p:set>
                                    <p:animEffect transition="in" filter="fade">
                                      <p:cBhvr>
                                        <p:cTn id="91" dur="1000"/>
                                        <p:tgtEl>
                                          <p:spTgt spid="34">
                                            <p:txEl>
                                              <p:pRg st="14" end="14"/>
                                            </p:txEl>
                                          </p:spTgt>
                                        </p:tgtEl>
                                      </p:cBhvr>
                                    </p:animEffect>
                                    <p:anim calcmode="lin" valueType="num">
                                      <p:cBhvr>
                                        <p:cTn id="92" dur="1000" fill="hold"/>
                                        <p:tgtEl>
                                          <p:spTgt spid="34">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3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4CC485-54AB-2D92-5F91-F43796CC427B}"/>
              </a:ext>
            </a:extLst>
          </p:cNvPr>
          <p:cNvSpPr/>
          <p:nvPr/>
        </p:nvSpPr>
        <p:spPr>
          <a:xfrm>
            <a:off x="209004" y="215269"/>
            <a:ext cx="10727937" cy="6678751"/>
          </a:xfrm>
          <a:prstGeom prst="rect">
            <a:avLst/>
          </a:prstGeom>
        </p:spPr>
        <p:txBody>
          <a:bodyPr wrap="square">
            <a:spAutoFit/>
          </a:bodyPr>
          <a:lstStyle/>
          <a:p>
            <a:r>
              <a:rPr lang="zh-CN" altLang="en-US" sz="3200" b="1" dirty="0">
                <a:latin typeface="+mj-ea"/>
                <a:ea typeface="+mj-ea"/>
              </a:rPr>
              <a:t>例</a:t>
            </a:r>
            <a:r>
              <a:rPr lang="en-US" altLang="zh-CN" sz="3200" b="1" dirty="0">
                <a:latin typeface="+mj-ea"/>
                <a:ea typeface="+mj-ea"/>
              </a:rPr>
              <a:t>3 </a:t>
            </a:r>
            <a:r>
              <a:rPr lang="zh-CN" altLang="en-US" sz="3200" b="1" dirty="0">
                <a:latin typeface="+mj-ea"/>
                <a:ea typeface="+mj-ea"/>
              </a:rPr>
              <a:t>约瑟夫问题</a:t>
            </a:r>
            <a:r>
              <a:rPr lang="zh-CN" altLang="en-US" sz="3200" b="1" dirty="0">
                <a:latin typeface="Arial" panose="020B0604020202020204" pitchFamily="34" charset="0"/>
                <a:ea typeface="+mj-ea"/>
                <a:cs typeface="Arial" panose="020B0604020202020204" pitchFamily="34" charset="0"/>
              </a:rPr>
              <a:t>（再谈约瑟夫问题）</a:t>
            </a:r>
            <a:endParaRPr lang="zh-CN" altLang="en-US" dirty="0">
              <a:latin typeface="Arial" panose="020B0604020202020204" pitchFamily="34" charset="0"/>
              <a:cs typeface="Arial" panose="020B0604020202020204" pitchFamily="34" charset="0"/>
            </a:endParaRPr>
          </a:p>
          <a:p>
            <a:r>
              <a:rPr lang="zh-CN" altLang="en-US" b="1" dirty="0">
                <a:latin typeface="+mn-ea"/>
              </a:rPr>
              <a:t>时间限制</a:t>
            </a:r>
            <a:r>
              <a:rPr lang="en-US" altLang="zh-CN" b="1" dirty="0">
                <a:latin typeface="+mn-ea"/>
              </a:rPr>
              <a:t>: 1000 ms  </a:t>
            </a:r>
            <a:r>
              <a:rPr lang="zh-CN" altLang="en-US" b="1" dirty="0">
                <a:latin typeface="+mn-ea"/>
              </a:rPr>
              <a:t>空间限制</a:t>
            </a:r>
            <a:r>
              <a:rPr lang="en-US" altLang="zh-CN" b="1" dirty="0">
                <a:latin typeface="+mn-ea"/>
              </a:rPr>
              <a:t>: 262144 KB</a:t>
            </a:r>
          </a:p>
          <a:p>
            <a:r>
              <a:rPr lang="zh-CN" altLang="en-US" b="1" dirty="0">
                <a:latin typeface="+mn-ea"/>
              </a:rPr>
              <a:t>题目描述</a:t>
            </a:r>
          </a:p>
          <a:p>
            <a:r>
              <a:rPr lang="zh-CN" altLang="en-US" b="1" dirty="0">
                <a:latin typeface="+mn-ea"/>
              </a:rPr>
              <a:t>给定一个长度为</a:t>
            </a:r>
            <a:r>
              <a:rPr lang="en-US" altLang="zh-CN" b="1" dirty="0">
                <a:latin typeface="+mn-ea"/>
              </a:rPr>
              <a:t>n</a:t>
            </a:r>
            <a:r>
              <a:rPr lang="zh-CN" altLang="en-US" b="1" dirty="0">
                <a:latin typeface="+mn-ea"/>
              </a:rPr>
              <a:t>的整数序列。现在有</a:t>
            </a:r>
            <a:r>
              <a:rPr lang="en-US" altLang="zh-CN" b="1" dirty="0">
                <a:latin typeface="+mn-ea"/>
              </a:rPr>
              <a:t>m</a:t>
            </a:r>
            <a:r>
              <a:rPr lang="zh-CN" altLang="en-US" b="1" dirty="0">
                <a:latin typeface="+mn-ea"/>
              </a:rPr>
              <a:t>个操作，操作分为三类，格式如下：</a:t>
            </a:r>
          </a:p>
          <a:p>
            <a:r>
              <a:rPr lang="zh-CN" altLang="en-US" b="1" dirty="0">
                <a:latin typeface="+mn-ea"/>
              </a:rPr>
              <a:t>    ① </a:t>
            </a:r>
            <a:r>
              <a:rPr lang="en-US" altLang="zh-CN" b="1" dirty="0">
                <a:latin typeface="+mn-ea"/>
              </a:rPr>
              <a:t>1 </a:t>
            </a:r>
            <a:r>
              <a:rPr lang="en-US" altLang="zh-CN" b="1" dirty="0" err="1">
                <a:latin typeface="+mn-ea"/>
              </a:rPr>
              <a:t>i</a:t>
            </a:r>
            <a:r>
              <a:rPr lang="zh-CN" altLang="en-US" b="1" dirty="0">
                <a:latin typeface="+mn-ea"/>
              </a:rPr>
              <a:t>：询问序列中第</a:t>
            </a:r>
            <a:r>
              <a:rPr lang="en-US" altLang="zh-CN" b="1" dirty="0" err="1">
                <a:latin typeface="+mn-ea"/>
              </a:rPr>
              <a:t>i</a:t>
            </a:r>
            <a:r>
              <a:rPr lang="zh-CN" altLang="en-US" b="1" dirty="0">
                <a:latin typeface="+mn-ea"/>
              </a:rPr>
              <a:t>个元素的值</a:t>
            </a:r>
            <a:r>
              <a:rPr lang="en-US" altLang="zh-CN" b="1" dirty="0">
                <a:latin typeface="+mn-ea"/>
              </a:rPr>
              <a:t>,</a:t>
            </a:r>
            <a:r>
              <a:rPr lang="zh-CN" altLang="en-US" b="1" dirty="0">
                <a:latin typeface="+mn-ea"/>
              </a:rPr>
              <a:t>保证</a:t>
            </a:r>
            <a:r>
              <a:rPr lang="en-US" altLang="zh-CN" b="1" dirty="0" err="1">
                <a:latin typeface="+mn-ea"/>
              </a:rPr>
              <a:t>i</a:t>
            </a:r>
            <a:r>
              <a:rPr lang="zh-CN" altLang="en-US" b="1" dirty="0">
                <a:latin typeface="+mn-ea"/>
              </a:rPr>
              <a:t>小于等于当前序列长度；</a:t>
            </a:r>
          </a:p>
          <a:p>
            <a:r>
              <a:rPr lang="zh-CN" altLang="en-US" b="1" dirty="0">
                <a:latin typeface="+mn-ea"/>
              </a:rPr>
              <a:t>    ② </a:t>
            </a:r>
            <a:r>
              <a:rPr lang="en-US" altLang="zh-CN" b="1" dirty="0">
                <a:latin typeface="+mn-ea"/>
              </a:rPr>
              <a:t>2 </a:t>
            </a:r>
            <a:r>
              <a:rPr lang="en-US" altLang="zh-CN" b="1" dirty="0" err="1">
                <a:latin typeface="+mn-ea"/>
              </a:rPr>
              <a:t>i</a:t>
            </a:r>
            <a:r>
              <a:rPr lang="en-US" altLang="zh-CN" b="1" dirty="0">
                <a:latin typeface="+mn-ea"/>
              </a:rPr>
              <a:t> v</a:t>
            </a:r>
            <a:r>
              <a:rPr lang="zh-CN" altLang="en-US" b="1" dirty="0">
                <a:latin typeface="+mn-ea"/>
              </a:rPr>
              <a:t>：在序列中第</a:t>
            </a:r>
            <a:r>
              <a:rPr lang="en-US" altLang="zh-CN" b="1" dirty="0" err="1">
                <a:latin typeface="+mn-ea"/>
              </a:rPr>
              <a:t>i</a:t>
            </a:r>
            <a:r>
              <a:rPr lang="zh-CN" altLang="en-US" b="1" dirty="0">
                <a:latin typeface="+mn-ea"/>
              </a:rPr>
              <a:t>个元素前加入新的元素</a:t>
            </a:r>
            <a:r>
              <a:rPr lang="en-US" altLang="zh-CN" b="1" dirty="0">
                <a:latin typeface="+mn-ea"/>
              </a:rPr>
              <a:t>v</a:t>
            </a:r>
            <a:r>
              <a:rPr lang="zh-CN" altLang="en-US" b="1" dirty="0">
                <a:latin typeface="+mn-ea"/>
              </a:rPr>
              <a:t>，保证</a:t>
            </a:r>
            <a:r>
              <a:rPr lang="en-US" altLang="zh-CN" b="1" dirty="0" err="1">
                <a:latin typeface="+mn-ea"/>
              </a:rPr>
              <a:t>i</a:t>
            </a:r>
            <a:r>
              <a:rPr lang="zh-CN" altLang="en-US" b="1" dirty="0">
                <a:latin typeface="+mn-ea"/>
              </a:rPr>
              <a:t>小于等于当前序列长度；</a:t>
            </a:r>
          </a:p>
          <a:p>
            <a:r>
              <a:rPr lang="zh-CN" altLang="en-US" b="1" dirty="0">
                <a:latin typeface="+mn-ea"/>
              </a:rPr>
              <a:t>    ③ </a:t>
            </a:r>
            <a:r>
              <a:rPr lang="en-US" altLang="zh-CN" b="1" dirty="0">
                <a:latin typeface="+mn-ea"/>
              </a:rPr>
              <a:t>3 </a:t>
            </a:r>
            <a:r>
              <a:rPr lang="en-US" altLang="zh-CN" b="1" dirty="0" err="1">
                <a:latin typeface="+mn-ea"/>
              </a:rPr>
              <a:t>i</a:t>
            </a:r>
            <a:r>
              <a:rPr lang="zh-CN" altLang="en-US" b="1" dirty="0">
                <a:latin typeface="+mn-ea"/>
              </a:rPr>
              <a:t>：删除序列中的第</a:t>
            </a:r>
            <a:r>
              <a:rPr lang="en-US" altLang="zh-CN" b="1" dirty="0" err="1">
                <a:latin typeface="+mn-ea"/>
              </a:rPr>
              <a:t>i</a:t>
            </a:r>
            <a:r>
              <a:rPr lang="zh-CN" altLang="en-US" b="1" dirty="0">
                <a:latin typeface="+mn-ea"/>
              </a:rPr>
              <a:t>个元素，保证</a:t>
            </a:r>
            <a:r>
              <a:rPr lang="en-US" altLang="zh-CN" b="1" dirty="0" err="1">
                <a:latin typeface="+mn-ea"/>
              </a:rPr>
              <a:t>i</a:t>
            </a:r>
            <a:r>
              <a:rPr lang="zh-CN" altLang="en-US" b="1" dirty="0">
                <a:latin typeface="+mn-ea"/>
              </a:rPr>
              <a:t>小于等于当前序列长度。</a:t>
            </a:r>
          </a:p>
          <a:p>
            <a:r>
              <a:rPr lang="zh-CN" altLang="en-US" b="1" dirty="0">
                <a:latin typeface="+mn-ea"/>
              </a:rPr>
              <a:t>输入</a:t>
            </a:r>
          </a:p>
          <a:p>
            <a:r>
              <a:rPr lang="zh-CN" altLang="en-US" b="1" dirty="0">
                <a:latin typeface="+mn-ea"/>
              </a:rPr>
              <a:t>第一行输入</a:t>
            </a:r>
            <a:r>
              <a:rPr lang="en-US" altLang="zh-CN" b="1" dirty="0">
                <a:latin typeface="+mn-ea"/>
              </a:rPr>
              <a:t>n(1&lt;=n&lt;=1000)</a:t>
            </a:r>
            <a:r>
              <a:rPr lang="zh-CN" altLang="en-US" b="1" dirty="0">
                <a:latin typeface="+mn-ea"/>
              </a:rPr>
              <a:t>，表示序列最初的长度。</a:t>
            </a:r>
          </a:p>
          <a:p>
            <a:r>
              <a:rPr lang="zh-CN" altLang="en-US" b="1" dirty="0">
                <a:latin typeface="+mn-ea"/>
              </a:rPr>
              <a:t>第二行输入</a:t>
            </a:r>
            <a:r>
              <a:rPr lang="en-US" altLang="zh-CN" b="1" dirty="0">
                <a:latin typeface="+mn-ea"/>
              </a:rPr>
              <a:t>n</a:t>
            </a:r>
            <a:r>
              <a:rPr lang="zh-CN" altLang="en-US" b="1" dirty="0">
                <a:latin typeface="+mn-ea"/>
              </a:rPr>
              <a:t>个空格隔开的数表示原始的整数序列。</a:t>
            </a:r>
          </a:p>
          <a:p>
            <a:r>
              <a:rPr lang="zh-CN" altLang="en-US" b="1" dirty="0">
                <a:latin typeface="+mn-ea"/>
              </a:rPr>
              <a:t>第三行输入</a:t>
            </a:r>
            <a:r>
              <a:rPr lang="en-US" altLang="zh-CN" b="1" dirty="0">
                <a:latin typeface="+mn-ea"/>
              </a:rPr>
              <a:t>m(1&lt;=m&lt;=1000)</a:t>
            </a:r>
            <a:r>
              <a:rPr lang="zh-CN" altLang="en-US" b="1" dirty="0">
                <a:latin typeface="+mn-ea"/>
              </a:rPr>
              <a:t>，表示操作数。</a:t>
            </a:r>
          </a:p>
          <a:p>
            <a:r>
              <a:rPr lang="zh-CN" altLang="en-US" b="1" dirty="0">
                <a:latin typeface="+mn-ea"/>
              </a:rPr>
              <a:t>第四到</a:t>
            </a:r>
            <a:r>
              <a:rPr lang="en-US" altLang="zh-CN" b="1" dirty="0">
                <a:latin typeface="+mn-ea"/>
              </a:rPr>
              <a:t>m+3</a:t>
            </a:r>
            <a:r>
              <a:rPr lang="zh-CN" altLang="en-US" b="1" dirty="0">
                <a:latin typeface="+mn-ea"/>
              </a:rPr>
              <a:t>行依次输入一个操作。</a:t>
            </a:r>
          </a:p>
          <a:p>
            <a:r>
              <a:rPr lang="zh-CN" altLang="en-US" b="1" dirty="0">
                <a:latin typeface="+mn-ea"/>
              </a:rPr>
              <a:t>输出</a:t>
            </a:r>
          </a:p>
          <a:p>
            <a:r>
              <a:rPr lang="zh-CN" altLang="en-US" b="1" dirty="0">
                <a:latin typeface="+mn-ea"/>
              </a:rPr>
              <a:t>对于操作①输出对应的答案，一行输出一个数。</a:t>
            </a:r>
          </a:p>
          <a:p>
            <a:r>
              <a:rPr lang="zh-CN" altLang="en-US" b="1" dirty="0">
                <a:latin typeface="+mn-ea"/>
              </a:rPr>
              <a:t>样例输入</a:t>
            </a:r>
          </a:p>
          <a:p>
            <a:r>
              <a:rPr lang="en-US" altLang="zh-CN" b="1" dirty="0">
                <a:latin typeface="+mn-ea"/>
              </a:rPr>
              <a:t>5</a:t>
            </a:r>
          </a:p>
          <a:p>
            <a:r>
              <a:rPr lang="en-US" altLang="zh-CN" b="1" dirty="0">
                <a:latin typeface="+mn-ea"/>
              </a:rPr>
              <a:t>6 31 23 14 5</a:t>
            </a:r>
          </a:p>
          <a:p>
            <a:r>
              <a:rPr lang="en-US" altLang="zh-CN" b="1" dirty="0">
                <a:latin typeface="+mn-ea"/>
              </a:rPr>
              <a:t>5</a:t>
            </a:r>
          </a:p>
          <a:p>
            <a:r>
              <a:rPr lang="en-US" altLang="zh-CN" b="1" dirty="0">
                <a:latin typeface="+mn-ea"/>
              </a:rPr>
              <a:t>1 2</a:t>
            </a:r>
          </a:p>
          <a:p>
            <a:r>
              <a:rPr lang="en-US" altLang="zh-CN" b="1" dirty="0">
                <a:latin typeface="+mn-ea"/>
              </a:rPr>
              <a:t>2 2 7</a:t>
            </a:r>
          </a:p>
          <a:p>
            <a:r>
              <a:rPr lang="en-US" altLang="zh-CN" b="1" dirty="0">
                <a:latin typeface="+mn-ea"/>
              </a:rPr>
              <a:t>1 2</a:t>
            </a:r>
          </a:p>
          <a:p>
            <a:r>
              <a:rPr lang="en-US" altLang="zh-CN" b="1" dirty="0">
                <a:latin typeface="+mn-ea"/>
              </a:rPr>
              <a:t>3 3</a:t>
            </a:r>
          </a:p>
          <a:p>
            <a:r>
              <a:rPr lang="en-US" altLang="zh-CN" b="1" dirty="0">
                <a:latin typeface="+mn-ea"/>
              </a:rPr>
              <a:t>1 3</a:t>
            </a:r>
          </a:p>
        </p:txBody>
      </p:sp>
    </p:spTree>
    <p:extLst>
      <p:ext uri="{BB962C8B-B14F-4D97-AF65-F5344CB8AC3E}">
        <p14:creationId xmlns:p14="http://schemas.microsoft.com/office/powerpoint/2010/main" val="3466165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单调队列、单调栈</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何为单调队列和单调栈</a:t>
            </a:r>
            <a:endParaRPr lang="zh-CN" altLang="en-US" dirty="0"/>
          </a:p>
        </p:txBody>
      </p:sp>
      <p:sp>
        <p:nvSpPr>
          <p:cNvPr id="5" name="内容占位符 4"/>
          <p:cNvSpPr>
            <a:spLocks noGrp="1"/>
          </p:cNvSpPr>
          <p:nvPr>
            <p:ph idx="1"/>
          </p:nvPr>
        </p:nvSpPr>
        <p:spPr/>
        <p:txBody>
          <a:bodyPr/>
          <a:lstStyle/>
          <a:p>
            <a:r>
              <a:rPr lang="zh-CN" altLang="en-US" dirty="0"/>
              <a:t>单调队列和单调栈，顾名思义，就是保证内部元素单调（从大到小或从小到大）的队列</a:t>
            </a:r>
            <a:r>
              <a:rPr lang="en-US" altLang="zh-CN" dirty="0"/>
              <a:t>/</a:t>
            </a:r>
            <a:r>
              <a:rPr lang="zh-CN" altLang="en-US" dirty="0"/>
              <a:t>栈。</a:t>
            </a:r>
            <a:endParaRPr lang="en-US" altLang="zh-CN" dirty="0"/>
          </a:p>
          <a:p>
            <a:r>
              <a:rPr lang="zh-CN" altLang="en-US" dirty="0"/>
              <a:t>维护单调队列</a:t>
            </a:r>
            <a:r>
              <a:rPr lang="en-US" altLang="zh-CN" dirty="0"/>
              <a:t>/</a:t>
            </a:r>
            <a:r>
              <a:rPr lang="zh-CN" altLang="en-US" dirty="0"/>
              <a:t>单调栈，我们只需要在插入新元素的时候把队尾</a:t>
            </a:r>
            <a:r>
              <a:rPr lang="en-US" altLang="zh-CN" dirty="0"/>
              <a:t>/</a:t>
            </a:r>
            <a:r>
              <a:rPr lang="zh-CN" altLang="en-US" dirty="0"/>
              <a:t>栈顶插入新元素后不满足单调性的元素弹出，最后插入新元素。</a:t>
            </a:r>
            <a:endParaRPr lang="en-US" altLang="zh-CN" dirty="0"/>
          </a:p>
          <a:p>
            <a:endParaRPr lang="zh-CN" altLang="en-US" dirty="0"/>
          </a:p>
        </p:txBody>
      </p:sp>
      <p:cxnSp>
        <p:nvCxnSpPr>
          <p:cNvPr id="6" name="直接连接符 5"/>
          <p:cNvCxnSpPr/>
          <p:nvPr/>
        </p:nvCxnSpPr>
        <p:spPr>
          <a:xfrm>
            <a:off x="1349406" y="4598632"/>
            <a:ext cx="9211914" cy="3743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1349406" y="5727576"/>
            <a:ext cx="9211914" cy="0"/>
          </a:xfrm>
          <a:prstGeom prst="line">
            <a:avLst/>
          </a:prstGeom>
        </p:spPr>
        <p:style>
          <a:lnRef idx="2">
            <a:schemeClr val="dk1"/>
          </a:lnRef>
          <a:fillRef idx="0">
            <a:schemeClr val="dk1"/>
          </a:fillRef>
          <a:effectRef idx="1">
            <a:schemeClr val="dk1"/>
          </a:effectRef>
          <a:fontRef idx="minor">
            <a:schemeClr val="tx1"/>
          </a:fontRef>
        </p:style>
      </p:cxnSp>
      <p:sp>
        <p:nvSpPr>
          <p:cNvPr id="15" name="椭圆 14"/>
          <p:cNvSpPr/>
          <p:nvPr/>
        </p:nvSpPr>
        <p:spPr>
          <a:xfrm>
            <a:off x="1447800"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1</a:t>
            </a:r>
            <a:endParaRPr lang="zh-CN" altLang="en-US" dirty="0"/>
          </a:p>
        </p:txBody>
      </p:sp>
      <p:sp>
        <p:nvSpPr>
          <p:cNvPr id="16" name="椭圆 15"/>
          <p:cNvSpPr/>
          <p:nvPr/>
        </p:nvSpPr>
        <p:spPr>
          <a:xfrm>
            <a:off x="2495354"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3</a:t>
            </a:r>
            <a:endParaRPr lang="zh-CN" altLang="en-US" dirty="0"/>
          </a:p>
        </p:txBody>
      </p:sp>
      <p:sp>
        <p:nvSpPr>
          <p:cNvPr id="17" name="椭圆 16"/>
          <p:cNvSpPr/>
          <p:nvPr/>
        </p:nvSpPr>
        <p:spPr>
          <a:xfrm>
            <a:off x="10744200" y="3250125"/>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2</a:t>
            </a:r>
            <a:endParaRPr lang="zh-CN" altLang="en-US" dirty="0"/>
          </a:p>
        </p:txBody>
      </p:sp>
      <p:sp>
        <p:nvSpPr>
          <p:cNvPr id="18" name="椭圆 17"/>
          <p:cNvSpPr/>
          <p:nvPr/>
        </p:nvSpPr>
        <p:spPr>
          <a:xfrm>
            <a:off x="3542909" y="4632813"/>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5</a:t>
            </a:r>
            <a:endParaRPr lang="zh-CN" altLang="en-US" dirty="0"/>
          </a:p>
        </p:txBody>
      </p:sp>
      <p:sp>
        <p:nvSpPr>
          <p:cNvPr id="19" name="椭圆 18"/>
          <p:cNvSpPr/>
          <p:nvPr/>
        </p:nvSpPr>
        <p:spPr>
          <a:xfrm>
            <a:off x="4590464" y="4629556"/>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6</a:t>
            </a:r>
            <a:endParaRPr lang="zh-CN" altLang="en-US" dirty="0"/>
          </a:p>
        </p:txBody>
      </p:sp>
      <p:sp>
        <p:nvSpPr>
          <p:cNvPr id="20" name="椭圆 19"/>
          <p:cNvSpPr/>
          <p:nvPr/>
        </p:nvSpPr>
        <p:spPr>
          <a:xfrm>
            <a:off x="5638019" y="4639327"/>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7</a:t>
            </a:r>
            <a:endParaRPr lang="zh-CN" altLang="en-US" dirty="0"/>
          </a:p>
        </p:txBody>
      </p:sp>
      <p:sp>
        <p:nvSpPr>
          <p:cNvPr id="21" name="椭圆 20"/>
          <p:cNvSpPr/>
          <p:nvPr/>
        </p:nvSpPr>
        <p:spPr>
          <a:xfrm>
            <a:off x="6685574"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8</a:t>
            </a:r>
            <a:endParaRPr lang="zh-CN" altLang="en-US" dirty="0"/>
          </a:p>
        </p:txBody>
      </p:sp>
      <p:sp>
        <p:nvSpPr>
          <p:cNvPr id="22" name="椭圆 21"/>
          <p:cNvSpPr/>
          <p:nvPr/>
        </p:nvSpPr>
        <p:spPr>
          <a:xfrm>
            <a:off x="7733129" y="4636070"/>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9</a:t>
            </a:r>
            <a:endParaRPr lang="zh-CN" altLang="en-US" dirty="0"/>
          </a:p>
        </p:txBody>
      </p:sp>
      <p:sp>
        <p:nvSpPr>
          <p:cNvPr id="28" name="椭圆 27"/>
          <p:cNvSpPr/>
          <p:nvPr/>
        </p:nvSpPr>
        <p:spPr>
          <a:xfrm>
            <a:off x="10744199" y="3250125"/>
            <a:ext cx="1047555" cy="1047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1" nodeType="clickEffect">
                                  <p:stCondLst>
                                    <p:cond delay="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0" presetClass="path" presetSubtype="0" accel="50000" decel="50000" fill="hold" grpId="1" nodeType="clickEffect">
                                  <p:stCondLst>
                                    <p:cond delay="0"/>
                                  </p:stCondLst>
                                  <p:childTnLst>
                                    <p:animMotion origin="layout" path="M -0.00052 -0.00046 C 0.00208 0.00046 0.00807 -0.03449 0.00833 0.13125 C 0.00859 0.29722 0.01055 0.14028 0.01055 0.19653 C 0.06224 0.19259 -0.675 0.19653 -0.67552 0.20046 " pathEditMode="relative" rAng="0" ptsTypes="AAAA">
                                      <p:cBhvr>
                                        <p:cTn id="34" dur="2000" fill="hold"/>
                                        <p:tgtEl>
                                          <p:spTgt spid="17"/>
                                        </p:tgtEl>
                                        <p:attrNameLst>
                                          <p:attrName>ppt_x</p:attrName>
                                          <p:attrName>ppt_y</p:attrName>
                                        </p:attrNameLst>
                                      </p:cBhvr>
                                      <p:rCtr x="-33073" y="10417"/>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1+#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1+#ppt_w/2"/>
                                          </p:val>
                                        </p:tav>
                                        <p:tav tm="100000">
                                          <p:val>
                                            <p:strVal val="#ppt_x"/>
                                          </p:val>
                                        </p:tav>
                                      </p:tavLst>
                                    </p:anim>
                                    <p:anim calcmode="lin" valueType="num">
                                      <p:cBhvr additive="base">
                                        <p:cTn id="5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1+#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2" fill="hold" grpId="1" nodeType="clickEffect">
                                  <p:stCondLst>
                                    <p:cond delay="0"/>
                                  </p:stCondLst>
                                  <p:childTnLst>
                                    <p:anim calcmode="lin" valueType="num">
                                      <p:cBhvr additive="base">
                                        <p:cTn id="72" dur="500"/>
                                        <p:tgtEl>
                                          <p:spTgt spid="22"/>
                                        </p:tgtEl>
                                        <p:attrNameLst>
                                          <p:attrName>ppt_x</p:attrName>
                                        </p:attrNameLst>
                                      </p:cBhvr>
                                      <p:tavLst>
                                        <p:tav tm="0">
                                          <p:val>
                                            <p:strVal val="ppt_x"/>
                                          </p:val>
                                        </p:tav>
                                        <p:tav tm="100000">
                                          <p:val>
                                            <p:strVal val="1+ppt_w/2"/>
                                          </p:val>
                                        </p:tav>
                                      </p:tavLst>
                                    </p:anim>
                                    <p:anim calcmode="lin" valueType="num">
                                      <p:cBhvr additive="base">
                                        <p:cTn id="73" dur="500"/>
                                        <p:tgtEl>
                                          <p:spTgt spid="22"/>
                                        </p:tgtEl>
                                        <p:attrNameLst>
                                          <p:attrName>ppt_y</p:attrName>
                                        </p:attrNameLst>
                                      </p:cBhvr>
                                      <p:tavLst>
                                        <p:tav tm="0">
                                          <p:val>
                                            <p:strVal val="ppt_y"/>
                                          </p:val>
                                        </p:tav>
                                        <p:tav tm="100000">
                                          <p:val>
                                            <p:strVal val="ppt_y"/>
                                          </p:val>
                                        </p:tav>
                                      </p:tavLst>
                                    </p:anim>
                                    <p:set>
                                      <p:cBhvr>
                                        <p:cTn id="74" dur="1" fill="hold">
                                          <p:stCondLst>
                                            <p:cond delay="499"/>
                                          </p:stCondLst>
                                        </p:cTn>
                                        <p:tgtEl>
                                          <p:spTgt spid="2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2" fill="hold" grpId="1" nodeType="clickEffect">
                                  <p:stCondLst>
                                    <p:cond delay="0"/>
                                  </p:stCondLst>
                                  <p:childTnLst>
                                    <p:anim calcmode="lin" valueType="num">
                                      <p:cBhvr additive="base">
                                        <p:cTn id="78" dur="500"/>
                                        <p:tgtEl>
                                          <p:spTgt spid="21"/>
                                        </p:tgtEl>
                                        <p:attrNameLst>
                                          <p:attrName>ppt_x</p:attrName>
                                        </p:attrNameLst>
                                      </p:cBhvr>
                                      <p:tavLst>
                                        <p:tav tm="0">
                                          <p:val>
                                            <p:strVal val="ppt_x"/>
                                          </p:val>
                                        </p:tav>
                                        <p:tav tm="100000">
                                          <p:val>
                                            <p:strVal val="1+ppt_w/2"/>
                                          </p:val>
                                        </p:tav>
                                      </p:tavLst>
                                    </p:anim>
                                    <p:anim calcmode="lin" valueType="num">
                                      <p:cBhvr additive="base">
                                        <p:cTn id="79" dur="500"/>
                                        <p:tgtEl>
                                          <p:spTgt spid="21"/>
                                        </p:tgtEl>
                                        <p:attrNameLst>
                                          <p:attrName>ppt_y</p:attrName>
                                        </p:attrNameLst>
                                      </p:cBhvr>
                                      <p:tavLst>
                                        <p:tav tm="0">
                                          <p:val>
                                            <p:strVal val="ppt_y"/>
                                          </p:val>
                                        </p:tav>
                                        <p:tav tm="100000">
                                          <p:val>
                                            <p:strVal val="ppt_y"/>
                                          </p:val>
                                        </p:tav>
                                      </p:tavLst>
                                    </p:anim>
                                    <p:set>
                                      <p:cBhvr>
                                        <p:cTn id="80" dur="1" fill="hold">
                                          <p:stCondLst>
                                            <p:cond delay="499"/>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2" fill="hold" grpId="1" nodeType="clickEffect">
                                  <p:stCondLst>
                                    <p:cond delay="0"/>
                                  </p:stCondLst>
                                  <p:childTnLst>
                                    <p:anim calcmode="lin" valueType="num">
                                      <p:cBhvr additive="base">
                                        <p:cTn id="84" dur="500"/>
                                        <p:tgtEl>
                                          <p:spTgt spid="20"/>
                                        </p:tgtEl>
                                        <p:attrNameLst>
                                          <p:attrName>ppt_x</p:attrName>
                                        </p:attrNameLst>
                                      </p:cBhvr>
                                      <p:tavLst>
                                        <p:tav tm="0">
                                          <p:val>
                                            <p:strVal val="ppt_x"/>
                                          </p:val>
                                        </p:tav>
                                        <p:tav tm="100000">
                                          <p:val>
                                            <p:strVal val="1+ppt_w/2"/>
                                          </p:val>
                                        </p:tav>
                                      </p:tavLst>
                                    </p:anim>
                                    <p:anim calcmode="lin" valueType="num">
                                      <p:cBhvr additive="base">
                                        <p:cTn id="85" dur="500"/>
                                        <p:tgtEl>
                                          <p:spTgt spid="20"/>
                                        </p:tgtEl>
                                        <p:attrNameLst>
                                          <p:attrName>ppt_y</p:attrName>
                                        </p:attrNameLst>
                                      </p:cBhvr>
                                      <p:tavLst>
                                        <p:tav tm="0">
                                          <p:val>
                                            <p:strVal val="ppt_y"/>
                                          </p:val>
                                        </p:tav>
                                        <p:tav tm="100000">
                                          <p:val>
                                            <p:strVal val="ppt_y"/>
                                          </p:val>
                                        </p:tav>
                                      </p:tavLst>
                                    </p:anim>
                                    <p:set>
                                      <p:cBhvr>
                                        <p:cTn id="86" dur="1" fill="hold">
                                          <p:stCondLst>
                                            <p:cond delay="499"/>
                                          </p:stCondLst>
                                        </p:cTn>
                                        <p:tgtEl>
                                          <p:spTgt spid="2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xit" presetSubtype="2" fill="hold" grpId="1" nodeType="clickEffect">
                                  <p:stCondLst>
                                    <p:cond delay="0"/>
                                  </p:stCondLst>
                                  <p:childTnLst>
                                    <p:anim calcmode="lin" valueType="num">
                                      <p:cBhvr additive="base">
                                        <p:cTn id="90" dur="500"/>
                                        <p:tgtEl>
                                          <p:spTgt spid="19"/>
                                        </p:tgtEl>
                                        <p:attrNameLst>
                                          <p:attrName>ppt_x</p:attrName>
                                        </p:attrNameLst>
                                      </p:cBhvr>
                                      <p:tavLst>
                                        <p:tav tm="0">
                                          <p:val>
                                            <p:strVal val="ppt_x"/>
                                          </p:val>
                                        </p:tav>
                                        <p:tav tm="100000">
                                          <p:val>
                                            <p:strVal val="1+ppt_w/2"/>
                                          </p:val>
                                        </p:tav>
                                      </p:tavLst>
                                    </p:anim>
                                    <p:anim calcmode="lin" valueType="num">
                                      <p:cBhvr additive="base">
                                        <p:cTn id="91" dur="500"/>
                                        <p:tgtEl>
                                          <p:spTgt spid="19"/>
                                        </p:tgtEl>
                                        <p:attrNameLst>
                                          <p:attrName>ppt_y</p:attrName>
                                        </p:attrNameLst>
                                      </p:cBhvr>
                                      <p:tavLst>
                                        <p:tav tm="0">
                                          <p:val>
                                            <p:strVal val="ppt_y"/>
                                          </p:val>
                                        </p:tav>
                                        <p:tav tm="100000">
                                          <p:val>
                                            <p:strVal val="ppt_y"/>
                                          </p:val>
                                        </p:tav>
                                      </p:tavLst>
                                    </p:anim>
                                    <p:set>
                                      <p:cBhvr>
                                        <p:cTn id="92" dur="1" fill="hold">
                                          <p:stCondLst>
                                            <p:cond delay="499"/>
                                          </p:stCondLst>
                                        </p:cTn>
                                        <p:tgtEl>
                                          <p:spTgt spid="1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xit" presetSubtype="2" fill="hold" grpId="1" nodeType="clickEffect">
                                  <p:stCondLst>
                                    <p:cond delay="0"/>
                                  </p:stCondLst>
                                  <p:childTnLst>
                                    <p:anim calcmode="lin" valueType="num">
                                      <p:cBhvr additive="base">
                                        <p:cTn id="96" dur="500"/>
                                        <p:tgtEl>
                                          <p:spTgt spid="18"/>
                                        </p:tgtEl>
                                        <p:attrNameLst>
                                          <p:attrName>ppt_x</p:attrName>
                                        </p:attrNameLst>
                                      </p:cBhvr>
                                      <p:tavLst>
                                        <p:tav tm="0">
                                          <p:val>
                                            <p:strVal val="ppt_x"/>
                                          </p:val>
                                        </p:tav>
                                        <p:tav tm="100000">
                                          <p:val>
                                            <p:strVal val="1+ppt_w/2"/>
                                          </p:val>
                                        </p:tav>
                                      </p:tavLst>
                                    </p:anim>
                                    <p:anim calcmode="lin" valueType="num">
                                      <p:cBhvr additive="base">
                                        <p:cTn id="97" dur="500"/>
                                        <p:tgtEl>
                                          <p:spTgt spid="18"/>
                                        </p:tgtEl>
                                        <p:attrNameLst>
                                          <p:attrName>ppt_y</p:attrName>
                                        </p:attrNameLst>
                                      </p:cBhvr>
                                      <p:tavLst>
                                        <p:tav tm="0">
                                          <p:val>
                                            <p:strVal val="ppt_y"/>
                                          </p:val>
                                        </p:tav>
                                        <p:tav tm="100000">
                                          <p:val>
                                            <p:strVal val="ppt_y"/>
                                          </p:val>
                                        </p:tav>
                                      </p:tavLst>
                                    </p:anim>
                                    <p:set>
                                      <p:cBhvr>
                                        <p:cTn id="98" dur="1" fill="hold">
                                          <p:stCondLst>
                                            <p:cond delay="499"/>
                                          </p:stCondLst>
                                        </p:cTn>
                                        <p:tgtEl>
                                          <p:spTgt spid="1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50" presetClass="path" presetSubtype="0" accel="50000" decel="50000" fill="hold" grpId="1" nodeType="clickEffect">
                                  <p:stCondLst>
                                    <p:cond delay="0"/>
                                  </p:stCondLst>
                                  <p:childTnLst>
                                    <p:animMotion origin="layout" path="M -0.00065 -0.00069 C 0.00195 0.00023 0.00794 -0.03472 0.0082 0.13102 C 0.00846 0.29699 0.01042 0.14005 0.01042 0.1963 C 0.06211 0.19236 -0.59102 0.20046 -0.59154 0.2044 " pathEditMode="relative" rAng="0" ptsTypes="AAAA">
                                      <p:cBhvr>
                                        <p:cTn id="102" dur="2000" fill="hold"/>
                                        <p:tgtEl>
                                          <p:spTgt spid="28"/>
                                        </p:tgtEl>
                                        <p:attrNameLst>
                                          <p:attrName>ppt_x</p:attrName>
                                          <p:attrName>ppt_y</p:attrName>
                                        </p:attrNameLst>
                                      </p:cBhvr>
                                      <p:rCtr x="-28841" y="10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8" grpId="0" bldLvl="0" animBg="1"/>
      <p:bldP spid="28" grpId="1"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关于单调性的理解</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我们为什么要通过弹出元素使其满足单调性？</a:t>
                </a:r>
                <a:endParaRPr lang="en-US" altLang="zh-CN" sz="2400" dirty="0"/>
              </a:p>
              <a:p>
                <a:r>
                  <a:rPr lang="zh-CN" altLang="en-US" sz="2400" dirty="0"/>
                  <a:t>可以这么理解：所有的元素都有两种属性：「价值」和「时效性」。</a:t>
                </a:r>
                <a:endParaRPr lang="en-US" altLang="zh-CN" sz="2400" dirty="0"/>
              </a:p>
              <a:p>
                <a:r>
                  <a:rPr lang="zh-CN" altLang="en-US" sz="2400" dirty="0"/>
                  <a:t>「时效性」就是加入的时间，加入的越早那么失效（弹出）就越早。当我们加入了一个元素并满足它的价值比之前加入的一些元素大时，那么之前加入的比他价值小的元素就没有用到的机会了。因为他们失效的更快。</a:t>
                </a:r>
                <a:endParaRPr lang="en-US" altLang="zh-CN" sz="2400" dirty="0"/>
              </a:p>
              <a:p>
                <a:r>
                  <a:rPr lang="zh-CN" altLang="en-US" sz="2400" dirty="0"/>
                  <a:t>因此单调队列</a:t>
                </a:r>
                <a:r>
                  <a:rPr lang="en-US" altLang="zh-CN" sz="2400" dirty="0"/>
                  <a:t>/</a:t>
                </a:r>
                <a:r>
                  <a:rPr lang="zh-CN" altLang="en-US" sz="2400" dirty="0"/>
                  <a:t>单调栈的本质就是保证其内部元素从队头</a:t>
                </a:r>
                <a:r>
                  <a:rPr lang="en-US" altLang="zh-CN" sz="2400" dirty="0"/>
                  <a:t>/</a:t>
                </a:r>
                <a:r>
                  <a:rPr lang="zh-CN" altLang="en-US" sz="2400" dirty="0"/>
                  <a:t>栈顶到队尾</a:t>
                </a:r>
                <a:r>
                  <a:rPr lang="en-US" altLang="zh-CN" sz="2400" dirty="0"/>
                  <a:t>/</a:t>
                </a:r>
                <a:r>
                  <a:rPr lang="zh-CN" altLang="en-US" sz="2400" dirty="0"/>
                  <a:t>栈底，价值越来越小但是越晚失效。因为每个元素只能入队</a:t>
                </a:r>
                <a:r>
                  <a:rPr lang="en-US" altLang="zh-CN" sz="2400" dirty="0"/>
                  <a:t>/</a:t>
                </a:r>
                <a:r>
                  <a:rPr lang="zh-CN" altLang="en-US" sz="2400" dirty="0"/>
                  <a:t>栈一次，出队</a:t>
                </a:r>
                <a:r>
                  <a:rPr lang="en-US" altLang="zh-CN" sz="2400" dirty="0"/>
                  <a:t>/</a:t>
                </a:r>
                <a:r>
                  <a:rPr lang="zh-CN" altLang="en-US" sz="2400" dirty="0"/>
                  <a:t>栈一次，所以整体时间复杂度为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dirty="0"/>
                  <a:t>这个性质常用于</a:t>
                </a:r>
                <a:r>
                  <a:rPr lang="en-US" altLang="zh-CN" sz="2400" dirty="0"/>
                  <a:t>DP</a:t>
                </a:r>
                <a:r>
                  <a:rPr lang="zh-CN" altLang="en-US" sz="2400" dirty="0"/>
                  <a:t>优化。</a:t>
                </a:r>
                <a:endParaRPr lang="en-US" altLang="zh-CN" sz="2400"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3" t="-1942" r="-35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451" y="335846"/>
            <a:ext cx="11247120" cy="5908040"/>
          </a:xfrm>
          <a:prstGeom prst="rect">
            <a:avLst/>
          </a:prstGeom>
        </p:spPr>
        <p:txBody>
          <a:bodyPr wrap="square">
            <a:spAutoFit/>
          </a:bodyPr>
          <a:lstStyle/>
          <a:p>
            <a:r>
              <a:rPr lang="zh-CN" altLang="en-US" b="1" dirty="0">
                <a:sym typeface="+mn-ea"/>
              </a:rPr>
              <a:t>例题：洛谷P1</a:t>
            </a:r>
            <a:r>
              <a:rPr lang="en-US" altLang="zh-CN" b="1" dirty="0">
                <a:sym typeface="+mn-ea"/>
              </a:rPr>
              <a:t>886</a:t>
            </a:r>
            <a:r>
              <a:rPr lang="zh-CN" altLang="en-US" b="1" dirty="0">
                <a:sym typeface="+mn-ea"/>
              </a:rPr>
              <a:t>滑动窗口</a:t>
            </a:r>
            <a:endParaRPr lang="zh-CN" altLang="en-US" b="1" dirty="0"/>
          </a:p>
          <a:p>
            <a:r>
              <a:rPr lang="en-US" altLang="zh-CN" b="1" dirty="0"/>
              <a:t>【</a:t>
            </a:r>
            <a:r>
              <a:rPr lang="zh-CN" altLang="en-US" b="1" dirty="0"/>
              <a:t>题目描述</a:t>
            </a:r>
            <a:r>
              <a:rPr lang="en-US" altLang="zh-CN" b="1" dirty="0"/>
              <a:t>】</a:t>
            </a:r>
          </a:p>
          <a:p>
            <a:r>
              <a:rPr lang="zh-CN" altLang="en-US" b="1" dirty="0"/>
              <a:t>现在有一堆数字共</a:t>
            </a:r>
            <a:r>
              <a:rPr lang="en-US" altLang="zh-CN" b="1" dirty="0"/>
              <a:t>N</a:t>
            </a:r>
            <a:r>
              <a:rPr lang="zh-CN" altLang="en-US" b="1" dirty="0"/>
              <a:t>个数字（</a:t>
            </a:r>
            <a:r>
              <a:rPr lang="en-US" altLang="zh-CN" b="1" dirty="0"/>
              <a:t>N&lt;=10^6</a:t>
            </a:r>
            <a:r>
              <a:rPr lang="zh-CN" altLang="en-US" b="1" dirty="0"/>
              <a:t>），以及一个大小为</a:t>
            </a:r>
            <a:r>
              <a:rPr lang="en-US" altLang="zh-CN" b="1" dirty="0"/>
              <a:t>k</a:t>
            </a:r>
            <a:r>
              <a:rPr lang="zh-CN" altLang="en-US" b="1" dirty="0"/>
              <a:t>的窗口。现在这个窗口从左边开始向右滑动，每次滑动一个单位，求出每次滑动后窗口中的最大值和最小值。 </a:t>
            </a:r>
          </a:p>
          <a:p>
            <a:r>
              <a:rPr lang="en-US" altLang="zh-CN" b="1" dirty="0"/>
              <a:t>【</a:t>
            </a:r>
            <a:r>
              <a:rPr lang="zh-CN" altLang="en-US" b="1" dirty="0"/>
              <a:t>输入格式</a:t>
            </a:r>
            <a:r>
              <a:rPr lang="en-US" altLang="zh-CN" b="1" dirty="0"/>
              <a:t>】</a:t>
            </a:r>
          </a:p>
          <a:p>
            <a:r>
              <a:rPr lang="zh-CN" altLang="en-US" b="1" dirty="0"/>
              <a:t>输入文件名为</a:t>
            </a:r>
            <a:r>
              <a:rPr lang="en-US" altLang="zh-CN" b="1" dirty="0" err="1"/>
              <a:t>window.in</a:t>
            </a:r>
            <a:r>
              <a:rPr lang="zh-CN" altLang="en-US" b="1" dirty="0"/>
              <a:t>。</a:t>
            </a:r>
          </a:p>
          <a:p>
            <a:r>
              <a:rPr lang="zh-CN" altLang="en-US" b="1" dirty="0"/>
              <a:t>输入文件一共有两行，第一行为</a:t>
            </a:r>
            <a:r>
              <a:rPr lang="en-US" altLang="zh-CN" b="1" dirty="0" err="1"/>
              <a:t>n,k</a:t>
            </a:r>
            <a:r>
              <a:rPr lang="zh-CN" altLang="en-US" b="1" dirty="0"/>
              <a:t>。</a:t>
            </a:r>
          </a:p>
          <a:p>
            <a:r>
              <a:rPr lang="zh-CN" altLang="en-US" b="1" dirty="0"/>
              <a:t>第二行为</a:t>
            </a:r>
            <a:r>
              <a:rPr lang="en-US" altLang="zh-CN" b="1" dirty="0"/>
              <a:t>n</a:t>
            </a:r>
            <a:r>
              <a:rPr lang="zh-CN" altLang="en-US" b="1" dirty="0"/>
              <a:t>个数，在</a:t>
            </a:r>
            <a:r>
              <a:rPr lang="en-US" altLang="zh-CN" b="1" dirty="0"/>
              <a:t>[2^-31</a:t>
            </a:r>
            <a:r>
              <a:rPr lang="zh-CN" altLang="en-US" b="1" dirty="0"/>
              <a:t>，</a:t>
            </a:r>
            <a:r>
              <a:rPr lang="en-US" altLang="zh-CN" b="1" dirty="0"/>
              <a:t>2^31)</a:t>
            </a:r>
            <a:r>
              <a:rPr lang="zh-CN" altLang="en-US" b="1" dirty="0"/>
              <a:t>范围内。</a:t>
            </a:r>
          </a:p>
          <a:p>
            <a:r>
              <a:rPr lang="en-US" altLang="zh-CN" b="1" dirty="0"/>
              <a:t>【</a:t>
            </a:r>
            <a:r>
              <a:rPr lang="zh-CN" altLang="en-US" b="1" dirty="0"/>
              <a:t>输出格式</a:t>
            </a:r>
            <a:r>
              <a:rPr lang="en-US" altLang="zh-CN" b="1" dirty="0"/>
              <a:t>】</a:t>
            </a:r>
          </a:p>
          <a:p>
            <a:r>
              <a:rPr lang="zh-CN" altLang="en-US" b="1" dirty="0"/>
              <a:t>输出文件名为</a:t>
            </a:r>
            <a:r>
              <a:rPr lang="en-US" altLang="zh-CN" b="1" dirty="0" err="1"/>
              <a:t>window.out</a:t>
            </a:r>
            <a:r>
              <a:rPr lang="zh-CN" altLang="en-US" b="1" dirty="0"/>
              <a:t>。</a:t>
            </a:r>
          </a:p>
          <a:p>
            <a:r>
              <a:rPr lang="zh-CN" altLang="en-US" b="1" dirty="0"/>
              <a:t>输出文件名共两行，第一行为每次窗口滑动的最小值，</a:t>
            </a:r>
          </a:p>
          <a:p>
            <a:r>
              <a:rPr lang="zh-CN" altLang="en-US" b="1" dirty="0"/>
              <a:t>第二行为每次窗口滑动的最大值。</a:t>
            </a:r>
          </a:p>
          <a:p>
            <a:r>
              <a:rPr lang="en-US" altLang="zh-CN" b="1" dirty="0"/>
              <a:t>【</a:t>
            </a:r>
            <a:r>
              <a:rPr lang="zh-CN" altLang="en-US" b="1" dirty="0"/>
              <a:t>输入样例</a:t>
            </a:r>
            <a:r>
              <a:rPr lang="en-US" altLang="zh-CN" b="1" dirty="0"/>
              <a:t>】</a:t>
            </a:r>
          </a:p>
          <a:p>
            <a:r>
              <a:rPr lang="en-US" altLang="zh-CN" b="1" dirty="0"/>
              <a:t>8 3</a:t>
            </a:r>
          </a:p>
          <a:p>
            <a:r>
              <a:rPr lang="en-US" altLang="zh-CN" b="1" dirty="0"/>
              <a:t>1 3 -1 -3 5 3 6 7</a:t>
            </a:r>
          </a:p>
          <a:p>
            <a:r>
              <a:rPr lang="en-US" altLang="zh-CN" b="1" dirty="0"/>
              <a:t>【</a:t>
            </a:r>
            <a:r>
              <a:rPr lang="zh-CN" altLang="en-US" b="1" dirty="0"/>
              <a:t>输出样例</a:t>
            </a:r>
            <a:r>
              <a:rPr lang="en-US" altLang="zh-CN" b="1" dirty="0"/>
              <a:t>】</a:t>
            </a:r>
          </a:p>
          <a:p>
            <a:r>
              <a:rPr lang="en-US" altLang="zh-CN" b="1" dirty="0"/>
              <a:t>-1 -3 -3 -3 3 3</a:t>
            </a:r>
          </a:p>
          <a:p>
            <a:r>
              <a:rPr lang="en-US" altLang="zh-CN" b="1" dirty="0"/>
              <a:t>3 3 5 5 6 7</a:t>
            </a:r>
          </a:p>
          <a:p>
            <a:r>
              <a:rPr lang="en-US" altLang="zh-CN" b="1" dirty="0"/>
              <a:t>【</a:t>
            </a:r>
            <a:r>
              <a:rPr lang="zh-CN" altLang="en-US" b="1" dirty="0"/>
              <a:t>数据约定</a:t>
            </a:r>
            <a:r>
              <a:rPr lang="en-US" altLang="zh-CN" b="1" dirty="0"/>
              <a:t>】</a:t>
            </a:r>
          </a:p>
          <a:p>
            <a:r>
              <a:rPr lang="en-US" altLang="zh-CN" b="1" dirty="0"/>
              <a:t>50%</a:t>
            </a:r>
            <a:r>
              <a:rPr lang="zh-CN" altLang="en-US" b="1" dirty="0"/>
              <a:t>的数据，</a:t>
            </a:r>
            <a:r>
              <a:rPr lang="en-US" altLang="zh-CN" b="1" dirty="0"/>
              <a:t>n&lt;=10^5</a:t>
            </a:r>
            <a:r>
              <a:rPr lang="zh-CN" altLang="en-US" b="1" dirty="0"/>
              <a:t>；</a:t>
            </a:r>
          </a:p>
          <a:p>
            <a:r>
              <a:rPr lang="en-US" altLang="zh-CN" b="1" dirty="0"/>
              <a:t>100%</a:t>
            </a:r>
            <a:r>
              <a:rPr lang="zh-CN" altLang="en-US" b="1" dirty="0"/>
              <a:t>的数据，</a:t>
            </a:r>
            <a:r>
              <a:rPr lang="en-US" altLang="zh-CN" b="1" dirty="0"/>
              <a:t>n&lt;=10^6</a:t>
            </a:r>
            <a:r>
              <a:rPr lang="zh-CN" alt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4255" y="586105"/>
            <a:ext cx="9720580" cy="995045"/>
          </a:xfrm>
        </p:spPr>
        <p:txBody>
          <a:bodyPr/>
          <a:lstStyle/>
          <a:p>
            <a:r>
              <a:rPr lang="zh-CN" altLang="en-US" sz="3200" b="1" dirty="0"/>
              <a:t>栈的实现</a:t>
            </a:r>
          </a:p>
        </p:txBody>
      </p:sp>
      <p:sp>
        <p:nvSpPr>
          <p:cNvPr id="3" name="内容占位符 2"/>
          <p:cNvSpPr>
            <a:spLocks noGrp="1"/>
          </p:cNvSpPr>
          <p:nvPr>
            <p:ph idx="1"/>
          </p:nvPr>
        </p:nvSpPr>
        <p:spPr>
          <a:xfrm>
            <a:off x="842645" y="1581150"/>
            <a:ext cx="9719945" cy="982345"/>
          </a:xfrm>
        </p:spPr>
        <p:txBody>
          <a:bodyPr/>
          <a:lstStyle/>
          <a:p>
            <a:r>
              <a:rPr lang="zh-CN" altLang="en-US" sz="2800" b="1" cap="all" spc="100" dirty="0">
                <a:solidFill>
                  <a:schemeClr val="tx1">
                    <a:lumMod val="95000"/>
                    <a:lumOff val="5000"/>
                  </a:schemeClr>
                </a:solidFill>
                <a:latin typeface="+mj-lt"/>
                <a:ea typeface="+mj-ea"/>
                <a:cs typeface="+mj-cs"/>
              </a:rPr>
              <a:t>事实上，</a:t>
            </a:r>
            <a:r>
              <a:rPr lang="zh-CN" altLang="en-US" sz="2800" b="1" cap="all" spc="100" dirty="0">
                <a:solidFill>
                  <a:schemeClr val="tx1">
                    <a:lumMod val="95000"/>
                    <a:lumOff val="5000"/>
                  </a:schemeClr>
                </a:solidFill>
                <a:latin typeface="Arial" panose="020B0604020202020204" pitchFamily="34" charset="0"/>
                <a:ea typeface="+mj-ea"/>
                <a:cs typeface="Arial" panose="020B0604020202020204" pitchFamily="34" charset="0"/>
              </a:rPr>
              <a:t>C</a:t>
            </a:r>
            <a:r>
              <a:rPr lang="zh-CN" altLang="en-US" sz="2800" b="1" cap="all" spc="100" dirty="0">
                <a:solidFill>
                  <a:schemeClr val="tx1">
                    <a:lumMod val="95000"/>
                    <a:lumOff val="5000"/>
                  </a:schemeClr>
                </a:solidFill>
                <a:latin typeface="+mj-lt"/>
                <a:ea typeface="+mj-ea"/>
                <a:cs typeface="+mj-cs"/>
              </a:rPr>
              <a:t>++语言的</a:t>
            </a:r>
            <a:r>
              <a:rPr lang="zh-CN" altLang="en-US" sz="2800" b="1" cap="all" spc="100" dirty="0">
                <a:solidFill>
                  <a:schemeClr val="tx1">
                    <a:lumMod val="95000"/>
                    <a:lumOff val="5000"/>
                  </a:schemeClr>
                </a:solidFill>
                <a:latin typeface="Arial" panose="020B0604020202020204" pitchFamily="34" charset="0"/>
                <a:ea typeface="+mj-ea"/>
                <a:cs typeface="Arial" panose="020B0604020202020204" pitchFamily="34" charset="0"/>
              </a:rPr>
              <a:t>STL</a:t>
            </a:r>
            <a:r>
              <a:rPr lang="zh-CN" altLang="en-US" sz="2800" b="1" cap="all" spc="100" dirty="0">
                <a:solidFill>
                  <a:schemeClr val="tx1">
                    <a:lumMod val="95000"/>
                    <a:lumOff val="5000"/>
                  </a:schemeClr>
                </a:solidFill>
                <a:latin typeface="+mj-lt"/>
                <a:ea typeface="+mj-ea"/>
                <a:cs typeface="+mj-cs"/>
              </a:rPr>
              <a:t>库自带了一个栈的实现。我们也可以这样来简单的实现栈。</a:t>
            </a:r>
          </a:p>
        </p:txBody>
      </p:sp>
      <p:pic>
        <p:nvPicPr>
          <p:cNvPr id="5" name="图片 4"/>
          <p:cNvPicPr>
            <a:picLocks noChangeAspect="1"/>
          </p:cNvPicPr>
          <p:nvPr/>
        </p:nvPicPr>
        <p:blipFill>
          <a:blip r:embed="rId2"/>
          <a:stretch>
            <a:fillRect/>
          </a:stretch>
        </p:blipFill>
        <p:spPr>
          <a:xfrm>
            <a:off x="1024318" y="3038094"/>
            <a:ext cx="8315325" cy="27432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101600" y="50800"/>
            <a:ext cx="12039600" cy="1902059"/>
          </a:xfrm>
          <a:prstGeom prst="rect">
            <a:avLst/>
          </a:prstGeom>
          <a:noFill/>
        </p:spPr>
        <p:txBody>
          <a:bodyPr wrap="square" rtlCol="0">
            <a:spAutoFit/>
          </a:bodyPr>
          <a:lstStyle/>
          <a:p>
            <a:pPr>
              <a:lnSpc>
                <a:spcPct val="140000"/>
              </a:lnSpc>
            </a:pPr>
            <a:r>
              <a:rPr lang="zh-CN" altLang="en-US" sz="2800" b="1" dirty="0"/>
              <a:t>算法分析（朴素的算法）：</a:t>
            </a:r>
            <a:endParaRPr lang="en-US" altLang="zh-CN" sz="2800" b="1" dirty="0"/>
          </a:p>
          <a:p>
            <a:pPr indent="457200">
              <a:lnSpc>
                <a:spcPct val="140000"/>
              </a:lnSpc>
            </a:pPr>
            <a:r>
              <a:rPr lang="zh-CN" altLang="en-US" sz="2800" b="1" dirty="0"/>
              <a:t>对于每个大小为</a:t>
            </a:r>
            <a:r>
              <a:rPr lang="en-US" altLang="zh-CN" sz="2800" b="1" dirty="0"/>
              <a:t>k</a:t>
            </a:r>
            <a:r>
              <a:rPr lang="zh-CN" altLang="en-US" sz="2800" b="1" dirty="0"/>
              <a:t>的区间，都要计算最大值和最小值</a:t>
            </a:r>
            <a:endParaRPr lang="en-US" altLang="zh-CN" sz="2800" b="1" dirty="0"/>
          </a:p>
          <a:p>
            <a:pPr indent="457200">
              <a:lnSpc>
                <a:spcPct val="140000"/>
              </a:lnSpc>
            </a:pPr>
            <a:r>
              <a:rPr lang="zh-CN" altLang="en-US" sz="2800" b="1" dirty="0"/>
              <a:t>时间复杂度：</a:t>
            </a:r>
            <a:r>
              <a:rPr lang="en-US" altLang="zh-CN" sz="2800" b="1" dirty="0"/>
              <a:t>O(n * 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1000"/>
                                        <p:tgtEl>
                                          <p:spTgt spid="34">
                                            <p:txEl>
                                              <p:pRg st="0" end="0"/>
                                            </p:txEl>
                                          </p:spTgt>
                                        </p:tgtEl>
                                      </p:cBhvr>
                                    </p:animEffect>
                                    <p:anim calcmode="lin" valueType="num">
                                      <p:cBhvr>
                                        <p:cTn id="8"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1" end="1"/>
                                            </p:txEl>
                                          </p:spTgt>
                                        </p:tgtEl>
                                        <p:attrNameLst>
                                          <p:attrName>style.visibility</p:attrName>
                                        </p:attrNameLst>
                                      </p:cBhvr>
                                      <p:to>
                                        <p:strVal val="visible"/>
                                      </p:to>
                                    </p:set>
                                    <p:animEffect transition="in" filter="fade">
                                      <p:cBhvr>
                                        <p:cTn id="14" dur="1000"/>
                                        <p:tgtEl>
                                          <p:spTgt spid="34">
                                            <p:txEl>
                                              <p:pRg st="1" end="1"/>
                                            </p:txEl>
                                          </p:spTgt>
                                        </p:tgtEl>
                                      </p:cBhvr>
                                    </p:animEffect>
                                    <p:anim calcmode="lin" valueType="num">
                                      <p:cBhvr>
                                        <p:cTn id="15" dur="10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xEl>
                                              <p:pRg st="2" end="2"/>
                                            </p:txEl>
                                          </p:spTgt>
                                        </p:tgtEl>
                                        <p:attrNameLst>
                                          <p:attrName>style.visibility</p:attrName>
                                        </p:attrNameLst>
                                      </p:cBhvr>
                                      <p:to>
                                        <p:strVal val="visible"/>
                                      </p:to>
                                    </p:set>
                                    <p:animEffect transition="in" filter="fade">
                                      <p:cBhvr>
                                        <p:cTn id="21" dur="1000"/>
                                        <p:tgtEl>
                                          <p:spTgt spid="34">
                                            <p:txEl>
                                              <p:pRg st="2" end="2"/>
                                            </p:txEl>
                                          </p:spTgt>
                                        </p:tgtEl>
                                      </p:cBhvr>
                                    </p:animEffect>
                                    <p:anim calcmode="lin" valueType="num">
                                      <p:cBhvr>
                                        <p:cTn id="22" dur="10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77475" y="188913"/>
          <a:ext cx="9641538" cy="1880150"/>
        </p:xfrm>
        <a:graphic>
          <a:graphicData uri="http://schemas.openxmlformats.org/drawingml/2006/table">
            <a:tbl>
              <a:tblPr firstRow="1" bandRow="1">
                <a:tableStyleId>{5C22544A-7EE6-4342-B048-85BDC9FD1C3A}</a:tableStyleId>
              </a:tblPr>
              <a:tblGrid>
                <a:gridCol w="1176146">
                  <a:extLst>
                    <a:ext uri="{9D8B030D-6E8A-4147-A177-3AD203B41FA5}">
                      <a16:colId xmlns:a16="http://schemas.microsoft.com/office/drawing/2014/main" val="20000"/>
                    </a:ext>
                  </a:extLst>
                </a:gridCol>
                <a:gridCol w="1058174">
                  <a:extLst>
                    <a:ext uri="{9D8B030D-6E8A-4147-A177-3AD203B41FA5}">
                      <a16:colId xmlns:a16="http://schemas.microsoft.com/office/drawing/2014/main" val="20001"/>
                    </a:ext>
                  </a:extLst>
                </a:gridCol>
                <a:gridCol w="1058174">
                  <a:extLst>
                    <a:ext uri="{9D8B030D-6E8A-4147-A177-3AD203B41FA5}">
                      <a16:colId xmlns:a16="http://schemas.microsoft.com/office/drawing/2014/main" val="20002"/>
                    </a:ext>
                  </a:extLst>
                </a:gridCol>
                <a:gridCol w="1058174">
                  <a:extLst>
                    <a:ext uri="{9D8B030D-6E8A-4147-A177-3AD203B41FA5}">
                      <a16:colId xmlns:a16="http://schemas.microsoft.com/office/drawing/2014/main" val="20003"/>
                    </a:ext>
                  </a:extLst>
                </a:gridCol>
                <a:gridCol w="1058174">
                  <a:extLst>
                    <a:ext uri="{9D8B030D-6E8A-4147-A177-3AD203B41FA5}">
                      <a16:colId xmlns:a16="http://schemas.microsoft.com/office/drawing/2014/main" val="20004"/>
                    </a:ext>
                  </a:extLst>
                </a:gridCol>
                <a:gridCol w="1058174">
                  <a:extLst>
                    <a:ext uri="{9D8B030D-6E8A-4147-A177-3AD203B41FA5}">
                      <a16:colId xmlns:a16="http://schemas.microsoft.com/office/drawing/2014/main" val="20005"/>
                    </a:ext>
                  </a:extLst>
                </a:gridCol>
                <a:gridCol w="1058174">
                  <a:extLst>
                    <a:ext uri="{9D8B030D-6E8A-4147-A177-3AD203B41FA5}">
                      <a16:colId xmlns:a16="http://schemas.microsoft.com/office/drawing/2014/main" val="20006"/>
                    </a:ext>
                  </a:extLst>
                </a:gridCol>
                <a:gridCol w="1058174">
                  <a:extLst>
                    <a:ext uri="{9D8B030D-6E8A-4147-A177-3AD203B41FA5}">
                      <a16:colId xmlns:a16="http://schemas.microsoft.com/office/drawing/2014/main" val="20007"/>
                    </a:ext>
                  </a:extLst>
                </a:gridCol>
                <a:gridCol w="1058174">
                  <a:extLst>
                    <a:ext uri="{9D8B030D-6E8A-4147-A177-3AD203B41FA5}">
                      <a16:colId xmlns:a16="http://schemas.microsoft.com/office/drawing/2014/main" val="20008"/>
                    </a:ext>
                  </a:extLst>
                </a:gridCol>
              </a:tblGrid>
              <a:tr h="486908">
                <a:tc>
                  <a:txBody>
                    <a:bodyPr/>
                    <a:lstStyle/>
                    <a:p>
                      <a:pPr algn="ctr"/>
                      <a:r>
                        <a:rPr lang="zh-CN" altLang="en-US" sz="2800" b="1" dirty="0">
                          <a:solidFill>
                            <a:schemeClr val="tx1"/>
                          </a:solidFill>
                        </a:rPr>
                        <a:t>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2</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4</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7</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8</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0995">
                <a:tc>
                  <a:txBody>
                    <a:bodyPr/>
                    <a:lstStyle/>
                    <a:p>
                      <a:pPr algn="ctr"/>
                      <a:r>
                        <a:rPr lang="zh-CN" altLang="en-US" sz="2800" b="1" dirty="0">
                          <a:solidFill>
                            <a:schemeClr val="tx1"/>
                          </a:solidFill>
                        </a:rPr>
                        <a:t>数值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-1</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5</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3</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6</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0995">
                <a:tc>
                  <a:txBody>
                    <a:bodyPr/>
                    <a:lstStyle/>
                    <a:p>
                      <a:pPr algn="ctr"/>
                      <a:r>
                        <a:rPr lang="en-US" altLang="zh-CN" sz="2800" b="1" dirty="0">
                          <a:solidFill>
                            <a:schemeClr val="tx1"/>
                          </a:solidFill>
                        </a:rPr>
                        <a:t>min</a:t>
                      </a: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文本框 4"/>
          <p:cNvSpPr txBox="1">
            <a:spLocks noChangeArrowheads="1"/>
          </p:cNvSpPr>
          <p:nvPr/>
        </p:nvSpPr>
        <p:spPr bwMode="auto">
          <a:xfrm>
            <a:off x="2854891" y="2093913"/>
            <a:ext cx="366712" cy="671512"/>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1</a:t>
            </a:r>
            <a:endParaRPr lang="zh-CN" altLang="en-US" sz="2800" b="1" dirty="0">
              <a:latin typeface="Calibri" panose="020F0502020204030204" charset="0"/>
            </a:endParaRPr>
          </a:p>
        </p:txBody>
      </p:sp>
      <p:sp>
        <p:nvSpPr>
          <p:cNvPr id="6" name="文本框 5"/>
          <p:cNvSpPr txBox="1">
            <a:spLocks noChangeArrowheads="1"/>
          </p:cNvSpPr>
          <p:nvPr/>
        </p:nvSpPr>
        <p:spPr bwMode="auto">
          <a:xfrm>
            <a:off x="3870090" y="2093913"/>
            <a:ext cx="366712"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7" name="文本框 6"/>
          <p:cNvSpPr txBox="1">
            <a:spLocks noChangeArrowheads="1"/>
          </p:cNvSpPr>
          <p:nvPr/>
        </p:nvSpPr>
        <p:spPr bwMode="auto">
          <a:xfrm>
            <a:off x="4885289" y="2093913"/>
            <a:ext cx="477837"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-1</a:t>
            </a:r>
            <a:endParaRPr lang="zh-CN" altLang="en-US" sz="2800" b="1">
              <a:latin typeface="Calibri" panose="020F0502020204030204" charset="0"/>
            </a:endParaRPr>
          </a:p>
        </p:txBody>
      </p:sp>
      <p:sp>
        <p:nvSpPr>
          <p:cNvPr id="8" name="文本框 7"/>
          <p:cNvSpPr txBox="1">
            <a:spLocks noChangeArrowheads="1"/>
          </p:cNvSpPr>
          <p:nvPr/>
        </p:nvSpPr>
        <p:spPr bwMode="auto">
          <a:xfrm>
            <a:off x="4903229" y="1382713"/>
            <a:ext cx="477837" cy="673100"/>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-1</a:t>
            </a:r>
            <a:endParaRPr lang="zh-CN" altLang="en-US" sz="2800" b="1" dirty="0">
              <a:latin typeface="Calibri" panose="020F0502020204030204" charset="0"/>
            </a:endParaRPr>
          </a:p>
        </p:txBody>
      </p:sp>
      <p:sp>
        <p:nvSpPr>
          <p:cNvPr id="9" name="文本框 8"/>
          <p:cNvSpPr txBox="1">
            <a:spLocks noChangeArrowheads="1"/>
          </p:cNvSpPr>
          <p:nvPr/>
        </p:nvSpPr>
        <p:spPr bwMode="auto">
          <a:xfrm>
            <a:off x="6011613" y="2093744"/>
            <a:ext cx="478016" cy="671851"/>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0" name="文本框 9"/>
          <p:cNvSpPr txBox="1">
            <a:spLocks noChangeArrowheads="1"/>
          </p:cNvSpPr>
          <p:nvPr/>
        </p:nvSpPr>
        <p:spPr bwMode="auto">
          <a:xfrm>
            <a:off x="5964988" y="1382713"/>
            <a:ext cx="477838" cy="673100"/>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1" name="文本框 10"/>
          <p:cNvSpPr txBox="1">
            <a:spLocks noChangeArrowheads="1"/>
          </p:cNvSpPr>
          <p:nvPr/>
        </p:nvSpPr>
        <p:spPr bwMode="auto">
          <a:xfrm>
            <a:off x="7138116" y="2093913"/>
            <a:ext cx="366712"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5</a:t>
            </a:r>
            <a:endParaRPr lang="zh-CN" altLang="en-US" sz="2800" b="1">
              <a:latin typeface="Calibri" panose="020F0502020204030204" charset="0"/>
            </a:endParaRPr>
          </a:p>
        </p:txBody>
      </p:sp>
      <p:sp>
        <p:nvSpPr>
          <p:cNvPr id="12" name="文本框 11"/>
          <p:cNvSpPr txBox="1">
            <a:spLocks noChangeArrowheads="1"/>
          </p:cNvSpPr>
          <p:nvPr/>
        </p:nvSpPr>
        <p:spPr bwMode="auto">
          <a:xfrm>
            <a:off x="7026748" y="1383338"/>
            <a:ext cx="478016" cy="671851"/>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3" name="文本框 12"/>
          <p:cNvSpPr txBox="1">
            <a:spLocks noChangeArrowheads="1"/>
          </p:cNvSpPr>
          <p:nvPr/>
        </p:nvSpPr>
        <p:spPr bwMode="auto">
          <a:xfrm>
            <a:off x="8153315" y="2093913"/>
            <a:ext cx="366712"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4" name="文本框 13"/>
          <p:cNvSpPr txBox="1">
            <a:spLocks noChangeArrowheads="1"/>
          </p:cNvSpPr>
          <p:nvPr/>
        </p:nvSpPr>
        <p:spPr bwMode="auto">
          <a:xfrm>
            <a:off x="8088686" y="1383338"/>
            <a:ext cx="478016" cy="671851"/>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-3</a:t>
            </a:r>
            <a:endParaRPr lang="zh-CN" altLang="en-US" sz="2800" b="1">
              <a:latin typeface="Calibri" panose="020F0502020204030204" charset="0"/>
            </a:endParaRPr>
          </a:p>
        </p:txBody>
      </p:sp>
      <p:sp>
        <p:nvSpPr>
          <p:cNvPr id="15" name="文本框 14"/>
          <p:cNvSpPr txBox="1">
            <a:spLocks noChangeArrowheads="1"/>
          </p:cNvSpPr>
          <p:nvPr/>
        </p:nvSpPr>
        <p:spPr bwMode="auto">
          <a:xfrm>
            <a:off x="10185304" y="2093913"/>
            <a:ext cx="368300" cy="671512"/>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7</a:t>
            </a:r>
            <a:endParaRPr lang="zh-CN" altLang="en-US" sz="2800" b="1" dirty="0">
              <a:latin typeface="Calibri" panose="020F0502020204030204" charset="0"/>
            </a:endParaRPr>
          </a:p>
        </p:txBody>
      </p:sp>
      <p:sp>
        <p:nvSpPr>
          <p:cNvPr id="17" name="文本框 16"/>
          <p:cNvSpPr txBox="1">
            <a:spLocks noChangeArrowheads="1"/>
          </p:cNvSpPr>
          <p:nvPr/>
        </p:nvSpPr>
        <p:spPr bwMode="auto">
          <a:xfrm>
            <a:off x="9168514" y="2093913"/>
            <a:ext cx="368300" cy="671512"/>
          </a:xfrm>
          <a:prstGeom prst="rect">
            <a:avLst/>
          </a:prstGeom>
          <a:noFill/>
          <a:ln w="25400">
            <a:noFill/>
            <a:miter lim="800000"/>
          </a:ln>
        </p:spPr>
        <p:txBody>
          <a:bodyPr wrap="none" anchor="ctr">
            <a:spAutoFit/>
          </a:bodyPr>
          <a:lstStyle/>
          <a:p>
            <a:pPr>
              <a:lnSpc>
                <a:spcPct val="150000"/>
              </a:lnSpc>
            </a:pPr>
            <a:r>
              <a:rPr lang="en-US" altLang="zh-CN" sz="2800" b="1">
                <a:latin typeface="Calibri" panose="020F0502020204030204" charset="0"/>
              </a:rPr>
              <a:t>6</a:t>
            </a:r>
            <a:endParaRPr lang="zh-CN" altLang="en-US" sz="2800" b="1">
              <a:latin typeface="Calibri" panose="020F0502020204030204" charset="0"/>
            </a:endParaRPr>
          </a:p>
        </p:txBody>
      </p:sp>
      <p:sp>
        <p:nvSpPr>
          <p:cNvPr id="18" name="文本框 17"/>
          <p:cNvSpPr txBox="1">
            <a:spLocks noChangeArrowheads="1"/>
          </p:cNvSpPr>
          <p:nvPr/>
        </p:nvSpPr>
        <p:spPr bwMode="auto">
          <a:xfrm>
            <a:off x="9150624" y="1382713"/>
            <a:ext cx="366713" cy="673100"/>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3</a:t>
            </a:r>
            <a:endParaRPr lang="zh-CN" altLang="en-US" sz="2800" b="1" dirty="0">
              <a:latin typeface="Calibri" panose="020F0502020204030204" charset="0"/>
            </a:endParaRPr>
          </a:p>
        </p:txBody>
      </p:sp>
      <p:sp>
        <p:nvSpPr>
          <p:cNvPr id="19" name="文本框 18"/>
          <p:cNvSpPr txBox="1">
            <a:spLocks noChangeArrowheads="1"/>
          </p:cNvSpPr>
          <p:nvPr/>
        </p:nvSpPr>
        <p:spPr bwMode="auto">
          <a:xfrm>
            <a:off x="10101260" y="1382713"/>
            <a:ext cx="368300" cy="673100"/>
          </a:xfrm>
          <a:prstGeom prst="rect">
            <a:avLst/>
          </a:prstGeom>
          <a:noFill/>
          <a:ln w="25400">
            <a:noFill/>
            <a:miter lim="800000"/>
          </a:ln>
        </p:spPr>
        <p:txBody>
          <a:bodyPr wrap="none" anchor="ctr">
            <a:spAutoFit/>
          </a:bodyPr>
          <a:lstStyle/>
          <a:p>
            <a:pPr>
              <a:lnSpc>
                <a:spcPct val="150000"/>
              </a:lnSpc>
            </a:pPr>
            <a:r>
              <a:rPr lang="en-US" altLang="zh-CN" sz="2800" b="1" dirty="0">
                <a:latin typeface="Calibri" panose="020F0502020204030204" charset="0"/>
              </a:rPr>
              <a:t>3</a:t>
            </a:r>
            <a:endParaRPr lang="zh-CN" altLang="en-US" sz="2800" b="1" dirty="0">
              <a:latin typeface="Calibri" panose="020F0502020204030204" charset="0"/>
            </a:endParaRPr>
          </a:p>
        </p:txBody>
      </p:sp>
      <p:sp>
        <p:nvSpPr>
          <p:cNvPr id="25657" name="文本框 19"/>
          <p:cNvSpPr txBox="1">
            <a:spLocks noChangeArrowheads="1"/>
          </p:cNvSpPr>
          <p:nvPr/>
        </p:nvSpPr>
        <p:spPr bwMode="auto">
          <a:xfrm>
            <a:off x="1246939" y="2205039"/>
            <a:ext cx="1266825" cy="522287"/>
          </a:xfrm>
          <a:prstGeom prst="rect">
            <a:avLst/>
          </a:prstGeom>
          <a:noFill/>
          <a:ln w="9525">
            <a:noFill/>
            <a:miter lim="800000"/>
          </a:ln>
        </p:spPr>
        <p:txBody>
          <a:bodyPr wrap="none">
            <a:spAutoFit/>
          </a:bodyPr>
          <a:lstStyle/>
          <a:p>
            <a:r>
              <a:rPr lang="zh-CN" altLang="en-US" sz="2800" b="1" dirty="0">
                <a:latin typeface="Calibri" panose="020F0502020204030204" charset="0"/>
              </a:rPr>
              <a:t>队列：</a:t>
            </a:r>
          </a:p>
        </p:txBody>
      </p:sp>
      <p:sp>
        <p:nvSpPr>
          <p:cNvPr id="21" name="文本框 20"/>
          <p:cNvSpPr txBox="1">
            <a:spLocks noChangeArrowheads="1"/>
          </p:cNvSpPr>
          <p:nvPr/>
        </p:nvSpPr>
        <p:spPr bwMode="auto">
          <a:xfrm>
            <a:off x="874059" y="2851337"/>
            <a:ext cx="10421470" cy="3970318"/>
          </a:xfrm>
          <a:prstGeom prst="rect">
            <a:avLst/>
          </a:prstGeom>
          <a:noFill/>
          <a:ln w="9525">
            <a:noFill/>
            <a:miter lim="800000"/>
          </a:ln>
        </p:spPr>
        <p:txBody>
          <a:bodyPr wrap="square">
            <a:spAutoFit/>
          </a:bodyPr>
          <a:lstStyle/>
          <a:p>
            <a:r>
              <a:rPr lang="zh-CN" altLang="en-US" sz="2800" b="1" dirty="0">
                <a:latin typeface="Calibri" panose="020F0502020204030204" charset="0"/>
              </a:rPr>
              <a:t>观察队列中元素离开队列的情况：</a:t>
            </a:r>
            <a:endParaRPr lang="en-US" altLang="zh-CN" sz="2800" b="1" dirty="0">
              <a:latin typeface="Calibri" panose="020F0502020204030204" charset="0"/>
            </a:endParaRPr>
          </a:p>
          <a:p>
            <a:r>
              <a:rPr lang="en-US" altLang="zh-CN" sz="2800" b="1" dirty="0">
                <a:latin typeface="Calibri" panose="020F0502020204030204" charset="0"/>
              </a:rPr>
              <a:t>1.</a:t>
            </a:r>
            <a:r>
              <a:rPr lang="zh-CN" altLang="en-US" sz="2800" b="1" dirty="0">
                <a:latin typeface="Calibri" panose="020F0502020204030204" charset="0"/>
              </a:rPr>
              <a:t>元素</a:t>
            </a:r>
            <a:r>
              <a:rPr lang="en-US" altLang="zh-CN" sz="2800" b="1" dirty="0">
                <a:latin typeface="Calibri" panose="020F0502020204030204" charset="0"/>
              </a:rPr>
              <a:t>Vi</a:t>
            </a:r>
            <a:r>
              <a:rPr lang="zh-CN" altLang="en-US" sz="2800" b="1" dirty="0">
                <a:latin typeface="Calibri" panose="020F0502020204030204" charset="0"/>
              </a:rPr>
              <a:t>从队尾离开队列：</a:t>
            </a:r>
            <a:endParaRPr lang="en-US" altLang="zh-CN" sz="2800" b="1" dirty="0">
              <a:latin typeface="Calibri" panose="020F0502020204030204" charset="0"/>
            </a:endParaRPr>
          </a:p>
          <a:p>
            <a:r>
              <a:rPr lang="en-US" altLang="zh-CN" sz="2800" b="1" dirty="0">
                <a:latin typeface="Calibri" panose="020F0502020204030204" charset="0"/>
              </a:rPr>
              <a:t>	</a:t>
            </a:r>
            <a:r>
              <a:rPr lang="en-US" altLang="zh-CN" sz="2800" b="1" dirty="0" err="1">
                <a:latin typeface="Calibri" panose="020F0502020204030204" charset="0"/>
              </a:rPr>
              <a:t>i</a:t>
            </a:r>
            <a:r>
              <a:rPr lang="en-US" altLang="zh-CN" sz="2800" b="1" dirty="0">
                <a:latin typeface="Calibri" panose="020F0502020204030204" charset="0"/>
              </a:rPr>
              <a:t> &lt; j </a:t>
            </a:r>
            <a:r>
              <a:rPr lang="zh-CN" altLang="en-US" sz="2800" b="1" dirty="0">
                <a:latin typeface="Calibri" panose="020F0502020204030204" charset="0"/>
              </a:rPr>
              <a:t>且 </a:t>
            </a:r>
            <a:r>
              <a:rPr lang="en-US" altLang="zh-CN" sz="2800" b="1" dirty="0">
                <a:latin typeface="Calibri" panose="020F0502020204030204" charset="0"/>
              </a:rPr>
              <a:t>Vi &gt;= </a:t>
            </a:r>
            <a:r>
              <a:rPr lang="en-US" altLang="zh-CN" sz="2800" b="1" dirty="0" err="1">
                <a:latin typeface="Calibri" panose="020F0502020204030204" charset="0"/>
              </a:rPr>
              <a:t>Vj</a:t>
            </a:r>
            <a:r>
              <a:rPr lang="zh-CN" altLang="en-US" sz="2800" b="1" dirty="0">
                <a:latin typeface="Calibri" panose="020F0502020204030204" charset="0"/>
              </a:rPr>
              <a:t>，</a:t>
            </a:r>
            <a:r>
              <a:rPr lang="en-US" altLang="zh-CN" sz="2800" b="1" dirty="0">
                <a:latin typeface="Calibri" panose="020F0502020204030204" charset="0"/>
              </a:rPr>
              <a:t>Vi</a:t>
            </a:r>
            <a:r>
              <a:rPr lang="zh-CN" altLang="en-US" sz="2800" b="1" dirty="0">
                <a:latin typeface="Calibri" panose="020F0502020204030204" charset="0"/>
              </a:rPr>
              <a:t>没有参与求</a:t>
            </a:r>
            <a:r>
              <a:rPr lang="en-US" altLang="zh-CN" sz="2800" b="1" dirty="0">
                <a:latin typeface="Calibri" panose="020F0502020204030204" charset="0"/>
              </a:rPr>
              <a:t>min</a:t>
            </a:r>
            <a:r>
              <a:rPr lang="zh-CN" altLang="en-US" sz="2800" b="1" dirty="0">
                <a:latin typeface="Calibri" panose="020F0502020204030204" charset="0"/>
              </a:rPr>
              <a:t>的必要</a:t>
            </a:r>
            <a:endParaRPr lang="en-US" altLang="zh-CN" sz="2800" b="1" dirty="0">
              <a:latin typeface="Calibri" panose="020F0502020204030204" charset="0"/>
            </a:endParaRPr>
          </a:p>
          <a:p>
            <a:r>
              <a:rPr lang="en-US" altLang="zh-CN" sz="2800" b="1" dirty="0">
                <a:latin typeface="Calibri" panose="020F0502020204030204" charset="0"/>
              </a:rPr>
              <a:t>2.</a:t>
            </a:r>
            <a:r>
              <a:rPr lang="zh-CN" altLang="en-US" sz="2800" b="1" dirty="0">
                <a:latin typeface="Calibri" panose="020F0502020204030204" charset="0"/>
              </a:rPr>
              <a:t>元素</a:t>
            </a:r>
            <a:r>
              <a:rPr lang="en-US" altLang="zh-CN" sz="2800" b="1" dirty="0">
                <a:latin typeface="Calibri" panose="020F0502020204030204" charset="0"/>
              </a:rPr>
              <a:t>Vi</a:t>
            </a:r>
            <a:r>
              <a:rPr lang="zh-CN" altLang="en-US" sz="2800" b="1" dirty="0">
                <a:latin typeface="Calibri" panose="020F0502020204030204" charset="0"/>
              </a:rPr>
              <a:t>从队首离开队列：</a:t>
            </a:r>
            <a:endParaRPr lang="en-US" altLang="zh-CN" sz="2800" b="1" dirty="0">
              <a:latin typeface="Calibri" panose="020F0502020204030204" charset="0"/>
            </a:endParaRPr>
          </a:p>
          <a:p>
            <a:r>
              <a:rPr lang="en-US" altLang="zh-CN" sz="2800" b="1" dirty="0">
                <a:latin typeface="Calibri" panose="020F0502020204030204" charset="0"/>
              </a:rPr>
              <a:t>	Vi</a:t>
            </a:r>
            <a:r>
              <a:rPr lang="zh-CN" altLang="en-US" sz="2800" b="1" dirty="0">
                <a:latin typeface="Calibri" panose="020F0502020204030204" charset="0"/>
              </a:rPr>
              <a:t>超出了当前窗口的范围。</a:t>
            </a:r>
            <a:endParaRPr lang="en-US" altLang="zh-CN" sz="2800" b="1" dirty="0">
              <a:latin typeface="Calibri" panose="020F0502020204030204" charset="0"/>
            </a:endParaRPr>
          </a:p>
          <a:p>
            <a:r>
              <a:rPr lang="zh-CN" altLang="en-US" sz="2800" b="1" dirty="0">
                <a:latin typeface="Calibri" panose="020F0502020204030204" charset="0"/>
              </a:rPr>
              <a:t>单调队列</a:t>
            </a:r>
            <a:endParaRPr lang="en-US" altLang="zh-CN" sz="2800" b="1" dirty="0">
              <a:latin typeface="Calibri" panose="020F0502020204030204" charset="0"/>
            </a:endParaRPr>
          </a:p>
          <a:p>
            <a:r>
              <a:rPr lang="zh-CN" altLang="en-US" sz="2800" b="1" dirty="0">
                <a:latin typeface="Calibri" panose="020F0502020204030204" charset="0"/>
              </a:rPr>
              <a:t>单调队列与普通队列不一样的地方就在于单调队列既可以从队首出队，也可以从队尾出队，我们可以利用双端队列实现。</a:t>
            </a:r>
          </a:p>
          <a:p>
            <a:endParaRPr lang="zh-CN" altLang="en-US" sz="2800" b="1"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1"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1+ppt_w/2"/>
                                          </p:val>
                                        </p:tav>
                                      </p:tavLst>
                                    </p:anim>
                                    <p:anim calcmode="lin" valueType="num">
                                      <p:cBhvr additive="base">
                                        <p:cTn id="17" dur="500"/>
                                        <p:tgtEl>
                                          <p:spTgt spid="6"/>
                                        </p:tgtEl>
                                        <p:attrNameLst>
                                          <p:attrName>ppt_y</p:attrName>
                                        </p:attrNameLst>
                                      </p:cBhvr>
                                      <p:tavLst>
                                        <p:tav tm="0">
                                          <p:val>
                                            <p:strVal val="ppt_y"/>
                                          </p:val>
                                        </p:tav>
                                        <p:tav tm="100000">
                                          <p:val>
                                            <p:strVal val="ppt_y"/>
                                          </p:val>
                                        </p:tav>
                                      </p:tavLst>
                                    </p:anim>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1+ppt_w/2"/>
                                          </p:val>
                                        </p:tav>
                                      </p:tavLst>
                                    </p:anim>
                                    <p:anim calcmode="lin" valueType="num">
                                      <p:cBhvr additive="base">
                                        <p:cTn id="23" dur="500"/>
                                        <p:tgtEl>
                                          <p:spTgt spid="5"/>
                                        </p:tgtEl>
                                        <p:attrNameLst>
                                          <p:attrName>ppt_y</p:attrName>
                                        </p:attrNameLst>
                                      </p:cBhvr>
                                      <p:tavLst>
                                        <p:tav tm="0">
                                          <p:val>
                                            <p:strVal val="ppt_y"/>
                                          </p:val>
                                        </p:tav>
                                        <p:tav tm="100000">
                                          <p:val>
                                            <p:strVal val="ppt_y"/>
                                          </p:val>
                                        </p:tav>
                                      </p:tavLst>
                                    </p:anim>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1" nodeType="clickEffect">
                                  <p:stCondLst>
                                    <p:cond delay="0"/>
                                  </p:stCondLst>
                                  <p:childTnLst>
                                    <p:anim calcmode="lin" valueType="num">
                                      <p:cBhvr additive="base">
                                        <p:cTn id="38" dur="500"/>
                                        <p:tgtEl>
                                          <p:spTgt spid="7"/>
                                        </p:tgtEl>
                                        <p:attrNameLst>
                                          <p:attrName>ppt_x</p:attrName>
                                        </p:attrNameLst>
                                      </p:cBhvr>
                                      <p:tavLst>
                                        <p:tav tm="0">
                                          <p:val>
                                            <p:strVal val="ppt_x"/>
                                          </p:val>
                                        </p:tav>
                                        <p:tav tm="100000">
                                          <p:val>
                                            <p:strVal val="1+ppt_w/2"/>
                                          </p:val>
                                        </p:tav>
                                      </p:tavLst>
                                    </p:anim>
                                    <p:anim calcmode="lin" valueType="num">
                                      <p:cBhvr additive="base">
                                        <p:cTn id="39" dur="500"/>
                                        <p:tgtEl>
                                          <p:spTgt spid="7"/>
                                        </p:tgtEl>
                                        <p:attrNameLst>
                                          <p:attrName>ppt_y</p:attrName>
                                        </p:attrNameLst>
                                      </p:cBhvr>
                                      <p:tavLst>
                                        <p:tav tm="0">
                                          <p:val>
                                            <p:strVal val="ppt_y"/>
                                          </p:val>
                                        </p:tav>
                                        <p:tav tm="100000">
                                          <p:val>
                                            <p:strVal val="ppt_y"/>
                                          </p:val>
                                        </p:tav>
                                      </p:tavLst>
                                    </p:anim>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xit" presetSubtype="2" fill="hold" grpId="1" nodeType="click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1+ppt_w/2"/>
                                          </p:val>
                                        </p:tav>
                                      </p:tavLst>
                                    </p:anim>
                                    <p:anim calcmode="lin" valueType="num">
                                      <p:cBhvr additive="base">
                                        <p:cTn id="65" dur="500"/>
                                        <p:tgtEl>
                                          <p:spTgt spid="11"/>
                                        </p:tgtEl>
                                        <p:attrNameLst>
                                          <p:attrName>ppt_y</p:attrName>
                                        </p:attrNameLst>
                                      </p:cBhvr>
                                      <p:tavLst>
                                        <p:tav tm="0">
                                          <p:val>
                                            <p:strVal val="ppt_y"/>
                                          </p:val>
                                        </p:tav>
                                        <p:tav tm="100000">
                                          <p:val>
                                            <p:strVal val="ppt_y"/>
                                          </p:val>
                                        </p:tav>
                                      </p:tavLst>
                                    </p:anim>
                                    <p:set>
                                      <p:cBhvr>
                                        <p:cTn id="66" dur="1" fill="hold">
                                          <p:stCondLst>
                                            <p:cond delay="499"/>
                                          </p:stCondLst>
                                        </p:cTn>
                                        <p:tgtEl>
                                          <p:spTgt spid="1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xit" presetSubtype="8" fill="hold" grpId="1"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0-ppt_w/2"/>
                                          </p:val>
                                        </p:tav>
                                      </p:tavLst>
                                    </p:anim>
                                    <p:anim calcmode="lin" valueType="num">
                                      <p:cBhvr additive="base">
                                        <p:cTn id="81" dur="500"/>
                                        <p:tgtEl>
                                          <p:spTgt spid="9"/>
                                        </p:tgtEl>
                                        <p:attrNameLst>
                                          <p:attrName>ppt_y</p:attrName>
                                        </p:attrNameLst>
                                      </p:cBhvr>
                                      <p:tavLst>
                                        <p:tav tm="0">
                                          <p:val>
                                            <p:strVal val="ppt_y"/>
                                          </p:val>
                                        </p:tav>
                                        <p:tav tm="100000">
                                          <p:val>
                                            <p:strVal val="ppt_y"/>
                                          </p:val>
                                        </p:tav>
                                      </p:tavLst>
                                    </p:anim>
                                    <p:set>
                                      <p:cBhvr>
                                        <p:cTn id="82" dur="1" fill="hold">
                                          <p:stCondLst>
                                            <p:cond delay="499"/>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1">
                                            <p:txEl>
                                              <p:pRg st="0" end="0"/>
                                            </p:txEl>
                                          </p:spTgt>
                                        </p:tgtEl>
                                        <p:attrNameLst>
                                          <p:attrName>style.visibility</p:attrName>
                                        </p:attrNameLst>
                                      </p:cBhvr>
                                      <p:to>
                                        <p:strVal val="visible"/>
                                      </p:to>
                                    </p:set>
                                    <p:animEffect transition="in" filter="fade">
                                      <p:cBhvr>
                                        <p:cTn id="107" dur="500"/>
                                        <p:tgtEl>
                                          <p:spTgt spid="21">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1">
                                            <p:txEl>
                                              <p:pRg st="1" end="1"/>
                                            </p:txEl>
                                          </p:spTgt>
                                        </p:tgtEl>
                                        <p:attrNameLst>
                                          <p:attrName>style.visibility</p:attrName>
                                        </p:attrNameLst>
                                      </p:cBhvr>
                                      <p:to>
                                        <p:strVal val="visible"/>
                                      </p:to>
                                    </p:set>
                                    <p:animEffect transition="in" filter="fade">
                                      <p:cBhvr>
                                        <p:cTn id="112" dur="500"/>
                                        <p:tgtEl>
                                          <p:spTgt spid="21">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1">
                                            <p:txEl>
                                              <p:pRg st="2" end="2"/>
                                            </p:txEl>
                                          </p:spTgt>
                                        </p:tgtEl>
                                        <p:attrNameLst>
                                          <p:attrName>style.visibility</p:attrName>
                                        </p:attrNameLst>
                                      </p:cBhvr>
                                      <p:to>
                                        <p:strVal val="visible"/>
                                      </p:to>
                                    </p:set>
                                    <p:animEffect transition="in" filter="fade">
                                      <p:cBhvr>
                                        <p:cTn id="117" dur="500"/>
                                        <p:tgtEl>
                                          <p:spTgt spid="21">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21">
                                            <p:txEl>
                                              <p:pRg st="3" end="3"/>
                                            </p:txEl>
                                          </p:spTgt>
                                        </p:tgtEl>
                                        <p:attrNameLst>
                                          <p:attrName>style.visibility</p:attrName>
                                        </p:attrNameLst>
                                      </p:cBhvr>
                                      <p:to>
                                        <p:strVal val="visible"/>
                                      </p:to>
                                    </p:set>
                                    <p:animEffect transition="in" filter="fade">
                                      <p:cBhvr>
                                        <p:cTn id="122" dur="500"/>
                                        <p:tgtEl>
                                          <p:spTgt spid="21">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1">
                                            <p:txEl>
                                              <p:pRg st="4" end="4"/>
                                            </p:txEl>
                                          </p:spTgt>
                                        </p:tgtEl>
                                        <p:attrNameLst>
                                          <p:attrName>style.visibility</p:attrName>
                                        </p:attrNameLst>
                                      </p:cBhvr>
                                      <p:to>
                                        <p:strVal val="visible"/>
                                      </p:to>
                                    </p:set>
                                    <p:animEffect transition="in" filter="fade">
                                      <p:cBhvr>
                                        <p:cTn id="127" dur="500"/>
                                        <p:tgtEl>
                                          <p:spTgt spid="21">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21">
                                            <p:txEl>
                                              <p:pRg st="5" end="5"/>
                                            </p:txEl>
                                          </p:spTgt>
                                        </p:tgtEl>
                                        <p:attrNameLst>
                                          <p:attrName>style.visibility</p:attrName>
                                        </p:attrNameLst>
                                      </p:cBhvr>
                                      <p:to>
                                        <p:strVal val="visible"/>
                                      </p:to>
                                    </p:set>
                                    <p:animEffect transition="in" filter="fade">
                                      <p:cBhvr>
                                        <p:cTn id="132" dur="500"/>
                                        <p:tgtEl>
                                          <p:spTgt spid="21">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1">
                                            <p:txEl>
                                              <p:pRg st="6" end="6"/>
                                            </p:txEl>
                                          </p:spTgt>
                                        </p:tgtEl>
                                        <p:attrNameLst>
                                          <p:attrName>style.visibility</p:attrName>
                                        </p:attrNameLst>
                                      </p:cBhvr>
                                      <p:to>
                                        <p:strVal val="visible"/>
                                      </p:to>
                                    </p:set>
                                    <p:animEffect transition="in" filter="fade">
                                      <p:cBhvr>
                                        <p:cTn id="13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9" grpId="0" animBg="1"/>
      <p:bldP spid="9" grpId="1" animBg="1"/>
      <p:bldP spid="10" grpId="0" animBg="1"/>
      <p:bldP spid="11" grpId="0" animBg="1"/>
      <p:bldP spid="11" grpId="1" animBg="1"/>
      <p:bldP spid="12" grpId="0" animBg="1"/>
      <p:bldP spid="13" grpId="0" animBg="1"/>
      <p:bldP spid="14" grpId="0" animBg="1"/>
      <p:bldP spid="15" grpId="0" animBg="1"/>
      <p:bldP spid="17" grpId="0" animBg="1"/>
      <p:bldP spid="18" grpId="0" animBg="1"/>
      <p:bldP spid="19" grpId="0" animBg="1"/>
      <p:bldP spid="2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3938" y="519953"/>
            <a:ext cx="9720263" cy="1080341"/>
          </a:xfrm>
        </p:spPr>
        <p:txBody>
          <a:bodyPr>
            <a:normAutofit/>
          </a:bodyPr>
          <a:lstStyle/>
          <a:p>
            <a:r>
              <a:rPr lang="zh-CN" altLang="en-US" sz="3200" b="1" dirty="0"/>
              <a:t>双端队列</a:t>
            </a:r>
            <a:r>
              <a:rPr lang="en-US" altLang="zh-CN" sz="3200" b="1" dirty="0"/>
              <a:t>STL</a:t>
            </a:r>
            <a:r>
              <a:rPr lang="zh-CN" altLang="en-US" sz="3200" b="1" dirty="0"/>
              <a:t>用法</a:t>
            </a:r>
          </a:p>
        </p:txBody>
      </p:sp>
      <p:sp>
        <p:nvSpPr>
          <p:cNvPr id="6" name="文本框 5">
            <a:extLst>
              <a:ext uri="{FF2B5EF4-FFF2-40B4-BE49-F238E27FC236}">
                <a16:creationId xmlns:a16="http://schemas.microsoft.com/office/drawing/2014/main" id="{A7E2FD5B-FED3-CDFB-1630-D85C8446ABB4}"/>
              </a:ext>
            </a:extLst>
          </p:cNvPr>
          <p:cNvSpPr txBox="1"/>
          <p:nvPr/>
        </p:nvSpPr>
        <p:spPr>
          <a:xfrm>
            <a:off x="1326776" y="1801016"/>
            <a:ext cx="6096000" cy="4431983"/>
          </a:xfrm>
          <a:prstGeom prst="rect">
            <a:avLst/>
          </a:prstGeom>
          <a:noFill/>
        </p:spPr>
        <p:txBody>
          <a:bodyPr wrap="square">
            <a:spAutoFit/>
          </a:bodyPr>
          <a:lstStyle/>
          <a:p>
            <a:r>
              <a:rPr lang="en-US" altLang="zh-CN" sz="2400" b="1" i="0" dirty="0">
                <a:effectLst/>
                <a:latin typeface="+mn-ea"/>
              </a:rPr>
              <a:t>#include&lt;deque&gt;</a:t>
            </a:r>
          </a:p>
          <a:p>
            <a:r>
              <a:rPr lang="en-US" altLang="zh-CN" sz="2400" b="1" dirty="0">
                <a:latin typeface="+mn-ea"/>
              </a:rPr>
              <a:t>deque&lt;int&gt;d;</a:t>
            </a:r>
            <a:endParaRPr lang="en-US" altLang="zh-CN" sz="2400" b="1" i="0" dirty="0">
              <a:effectLst/>
              <a:latin typeface="+mn-ea"/>
            </a:endParaRPr>
          </a:p>
          <a:p>
            <a:r>
              <a:rPr lang="en-US" altLang="zh-CN" sz="2400" b="1" i="0" dirty="0">
                <a:effectLst/>
                <a:latin typeface="+mn-ea"/>
              </a:rPr>
              <a:t>1 d[</a:t>
            </a:r>
            <a:r>
              <a:rPr lang="en-US" altLang="zh-CN" sz="2400" b="1" i="0" dirty="0" err="1">
                <a:effectLst/>
                <a:latin typeface="+mn-ea"/>
              </a:rPr>
              <a:t>i</a:t>
            </a:r>
            <a:r>
              <a:rPr lang="en-US" altLang="zh-CN" sz="2400" b="1" i="0" dirty="0">
                <a:effectLst/>
                <a:latin typeface="+mn-ea"/>
              </a:rPr>
              <a:t>]:</a:t>
            </a:r>
            <a:r>
              <a:rPr lang="zh-CN" altLang="en-US" sz="2400" b="1" i="0" dirty="0">
                <a:effectLst/>
                <a:latin typeface="+mn-ea"/>
              </a:rPr>
              <a:t>返回</a:t>
            </a:r>
            <a:r>
              <a:rPr lang="en-US" altLang="zh-CN" sz="2400" b="1" i="0" dirty="0">
                <a:effectLst/>
                <a:latin typeface="+mn-ea"/>
              </a:rPr>
              <a:t>d</a:t>
            </a:r>
            <a:r>
              <a:rPr lang="zh-CN" altLang="en-US" sz="2400" b="1" i="0" dirty="0">
                <a:effectLst/>
                <a:latin typeface="+mn-ea"/>
              </a:rPr>
              <a:t>中下标为</a:t>
            </a:r>
            <a:r>
              <a:rPr lang="en-US" altLang="zh-CN" sz="2400" b="1" i="0" dirty="0" err="1">
                <a:effectLst/>
                <a:latin typeface="+mn-ea"/>
              </a:rPr>
              <a:t>i</a:t>
            </a:r>
            <a:r>
              <a:rPr lang="zh-CN" altLang="en-US" sz="2400" b="1" i="0" dirty="0">
                <a:effectLst/>
                <a:latin typeface="+mn-ea"/>
              </a:rPr>
              <a:t>的元素的引用。</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2 d.front():返回的一个元素的引用。</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2 d.front():返回的一个元素的引用。 </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3 d.back():返回最后一个元素的引用。 </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4 d.pop_back():删除尾部的元素。不返回值。</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5 d.pop_front()：删除头部元素。不返回值。</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6 d.push_back(e):在队尾添加一个元素e。</a:t>
            </a:r>
            <a:endParaRPr lang="en-US" altLang="zh-CN" sz="2400" b="1" dirty="0">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7 d.push_front(e):在对头添加一个元素e。 </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mn-ea"/>
              </a:rPr>
              <a:t> </a:t>
            </a:r>
            <a:endParaRPr lang="en-US" altLang="zh-CN" sz="2400" b="1" dirty="0">
              <a:latin typeface="+mn-ea"/>
            </a:endParaRPr>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D03AD6-8ED7-F572-2950-9B9B7EAB23EE}"/>
              </a:ext>
            </a:extLst>
          </p:cNvPr>
          <p:cNvSpPr txBox="1"/>
          <p:nvPr/>
        </p:nvSpPr>
        <p:spPr>
          <a:xfrm>
            <a:off x="636493" y="165410"/>
            <a:ext cx="9000565" cy="1200329"/>
          </a:xfrm>
          <a:prstGeom prst="rect">
            <a:avLst/>
          </a:prstGeom>
          <a:noFill/>
        </p:spPr>
        <p:txBody>
          <a:bodyPr wrap="square">
            <a:spAutoFit/>
          </a:bodyPr>
          <a:lstStyle/>
          <a:p>
            <a:pPr algn="l"/>
            <a:r>
              <a:rPr lang="zh-CN" altLang="en-US" sz="2400" b="1" i="0" dirty="0">
                <a:effectLst/>
                <a:latin typeface="+mn-ea"/>
              </a:rPr>
              <a:t>分析样例：</a:t>
            </a:r>
            <a:endParaRPr lang="en-US" altLang="zh-CN" sz="2400" b="1" i="0" dirty="0">
              <a:effectLst/>
              <a:latin typeface="+mn-ea"/>
            </a:endParaRPr>
          </a:p>
          <a:p>
            <a:pPr marL="342900" indent="-342900" algn="l">
              <a:buAutoNum type="arabicPlain" startAt="8"/>
            </a:pPr>
            <a:r>
              <a:rPr lang="en-US" altLang="zh-CN" sz="2400" b="1" dirty="0">
                <a:latin typeface="+mn-ea"/>
              </a:rPr>
              <a:t>3</a:t>
            </a:r>
            <a:endParaRPr lang="en-US" altLang="zh-CN" sz="2400" b="1" i="0" dirty="0">
              <a:effectLst/>
              <a:latin typeface="+mn-ea"/>
            </a:endParaRPr>
          </a:p>
          <a:p>
            <a:pPr algn="l"/>
            <a:r>
              <a:rPr lang="en-US" altLang="zh-CN" sz="2400" b="1" i="0" dirty="0">
                <a:effectLst/>
                <a:latin typeface="+mn-ea"/>
              </a:rPr>
              <a:t>1  3  -1  -3  5  3  6  7</a:t>
            </a:r>
            <a:endParaRPr lang="zh-CN" altLang="en-US" sz="2400" b="1" i="0" dirty="0">
              <a:effectLst/>
              <a:latin typeface="+mn-ea"/>
            </a:endParaRPr>
          </a:p>
        </p:txBody>
      </p:sp>
      <p:sp>
        <p:nvSpPr>
          <p:cNvPr id="7" name="文本框 6">
            <a:extLst>
              <a:ext uri="{FF2B5EF4-FFF2-40B4-BE49-F238E27FC236}">
                <a16:creationId xmlns:a16="http://schemas.microsoft.com/office/drawing/2014/main" id="{43BC6C19-B584-F11C-E04D-A6640C39EF80}"/>
              </a:ext>
            </a:extLst>
          </p:cNvPr>
          <p:cNvSpPr txBox="1"/>
          <p:nvPr/>
        </p:nvSpPr>
        <p:spPr>
          <a:xfrm>
            <a:off x="555811" y="1365739"/>
            <a:ext cx="11214848" cy="5016758"/>
          </a:xfrm>
          <a:prstGeom prst="rect">
            <a:avLst/>
          </a:prstGeom>
          <a:noFill/>
        </p:spPr>
        <p:txBody>
          <a:bodyPr wrap="square">
            <a:spAutoFit/>
          </a:bodyPr>
          <a:lstStyle/>
          <a:p>
            <a:pPr algn="l"/>
            <a:r>
              <a:rPr lang="zh-CN" altLang="en-US" sz="2000" b="1" i="0" dirty="0">
                <a:effectLst/>
                <a:latin typeface="-apple-system"/>
              </a:rPr>
              <a:t>下面我们用</a:t>
            </a:r>
            <a:r>
              <a:rPr lang="en-US" altLang="zh-CN" sz="2000" b="1" i="0" dirty="0">
                <a:effectLst/>
                <a:latin typeface="-apple-system"/>
              </a:rPr>
              <a:t>q</a:t>
            </a:r>
            <a:r>
              <a:rPr lang="zh-CN" altLang="en-US" sz="2000" b="1" i="0" dirty="0">
                <a:effectLst/>
                <a:latin typeface="-apple-system"/>
              </a:rPr>
              <a:t>来表示单调队列，</a:t>
            </a:r>
            <a:r>
              <a:rPr lang="en-US" altLang="zh-CN" sz="2000" b="1" i="0" dirty="0">
                <a:effectLst/>
                <a:latin typeface="-apple-system"/>
              </a:rPr>
              <a:t>p</a:t>
            </a:r>
            <a:r>
              <a:rPr lang="zh-CN" altLang="en-US" sz="2000" b="1" i="0" dirty="0">
                <a:effectLst/>
                <a:latin typeface="-apple-system"/>
              </a:rPr>
              <a:t>来表示其所对应的在原列表里的序号。</a:t>
            </a:r>
          </a:p>
          <a:p>
            <a:pPr algn="l">
              <a:buFont typeface="+mj-lt"/>
              <a:buAutoNum type="arabicPeriod"/>
            </a:pPr>
            <a:r>
              <a:rPr lang="zh-CN" altLang="en-US" sz="2000" b="1" i="0" dirty="0">
                <a:effectLst/>
                <a:latin typeface="-apple-system"/>
              </a:rPr>
              <a:t>由于此时队中没有一个元素，我们直接令</a:t>
            </a:r>
            <a:r>
              <a:rPr lang="en-US" altLang="zh-CN" sz="2000" b="1" i="0" dirty="0">
                <a:effectLst/>
                <a:latin typeface="-apple-system"/>
              </a:rPr>
              <a:t>1</a:t>
            </a:r>
            <a:r>
              <a:rPr lang="zh-CN" altLang="en-US" sz="2000" b="1" i="0" dirty="0">
                <a:effectLst/>
                <a:latin typeface="-apple-system"/>
              </a:rPr>
              <a:t>进队。此时，</a:t>
            </a:r>
            <a:r>
              <a:rPr lang="en-US" altLang="zh-CN" sz="2000" b="1" i="0" dirty="0">
                <a:effectLst/>
                <a:latin typeface="-apple-system"/>
              </a:rPr>
              <a:t>q={1},p={1}</a:t>
            </a:r>
            <a:r>
              <a:rPr lang="zh-CN" altLang="en-US" sz="2000" b="1" i="0" dirty="0">
                <a:effectLst/>
                <a:latin typeface="-apple-system"/>
              </a:rPr>
              <a:t>。</a:t>
            </a:r>
          </a:p>
          <a:p>
            <a:pPr algn="l">
              <a:buFont typeface="+mj-lt"/>
              <a:buAutoNum type="arabicPeriod"/>
            </a:pPr>
            <a:r>
              <a:rPr lang="zh-CN" altLang="en-US" sz="2000" b="1" i="0" dirty="0">
                <a:effectLst/>
                <a:latin typeface="-apple-system"/>
              </a:rPr>
              <a:t>现在</a:t>
            </a:r>
            <a:r>
              <a:rPr lang="en-US" altLang="zh-CN" sz="2000" b="1" i="0" dirty="0">
                <a:effectLst/>
                <a:latin typeface="-apple-system"/>
              </a:rPr>
              <a:t>3</a:t>
            </a:r>
            <a:r>
              <a:rPr lang="zh-CN" altLang="en-US" sz="2000" b="1" i="0" dirty="0">
                <a:effectLst/>
                <a:latin typeface="-apple-system"/>
              </a:rPr>
              <a:t>面临着抉择。下面基于这样一个思想</a:t>
            </a:r>
            <a:r>
              <a:rPr lang="en-US" altLang="zh-CN" sz="2000" b="1" i="0" dirty="0">
                <a:effectLst/>
                <a:latin typeface="-apple-system"/>
              </a:rPr>
              <a:t>:</a:t>
            </a:r>
            <a:r>
              <a:rPr lang="zh-CN" altLang="en-US" sz="2000" b="1" i="0" dirty="0">
                <a:effectLst/>
                <a:latin typeface="-apple-system"/>
              </a:rPr>
              <a:t>假如把</a:t>
            </a:r>
            <a:r>
              <a:rPr lang="en-US" altLang="zh-CN" sz="2000" b="1" i="0" dirty="0">
                <a:effectLst/>
                <a:latin typeface="-apple-system"/>
              </a:rPr>
              <a:t>3</a:t>
            </a:r>
            <a:r>
              <a:rPr lang="zh-CN" altLang="en-US" sz="2000" b="1" i="0" dirty="0">
                <a:effectLst/>
                <a:latin typeface="-apple-system"/>
              </a:rPr>
              <a:t>放进去，如果后面</a:t>
            </a:r>
            <a:r>
              <a:rPr lang="en-US" altLang="zh-CN" sz="2000" b="1" i="0" dirty="0">
                <a:effectLst/>
                <a:latin typeface="-apple-system"/>
              </a:rPr>
              <a:t>2</a:t>
            </a:r>
            <a:r>
              <a:rPr lang="zh-CN" altLang="en-US" sz="2000" b="1" i="0" dirty="0">
                <a:effectLst/>
                <a:latin typeface="-apple-system"/>
              </a:rPr>
              <a:t>个数都比它大，那么</a:t>
            </a:r>
            <a:r>
              <a:rPr lang="en-US" altLang="zh-CN" sz="2000" b="1" i="0" dirty="0">
                <a:effectLst/>
                <a:latin typeface="-apple-system"/>
              </a:rPr>
              <a:t>3</a:t>
            </a:r>
            <a:r>
              <a:rPr lang="zh-CN" altLang="en-US" sz="2000" b="1" i="0" dirty="0">
                <a:effectLst/>
                <a:latin typeface="-apple-system"/>
              </a:rPr>
              <a:t>在其有生之年就有可能成为最小的。此时，</a:t>
            </a:r>
            <a:r>
              <a:rPr lang="en-US" altLang="zh-CN" sz="2000" b="1" i="0" dirty="0">
                <a:effectLst/>
                <a:latin typeface="-apple-system"/>
              </a:rPr>
              <a:t>q={1,3},p={1,2}</a:t>
            </a:r>
          </a:p>
          <a:p>
            <a:pPr algn="l">
              <a:buFont typeface="+mj-lt"/>
              <a:buAutoNum type="arabicPeriod"/>
            </a:pPr>
            <a:r>
              <a:rPr lang="zh-CN" altLang="en-US" sz="2000" b="1" i="0" dirty="0">
                <a:effectLst/>
                <a:latin typeface="-apple-system"/>
              </a:rPr>
              <a:t>下面出现了</a:t>
            </a:r>
            <a:r>
              <a:rPr lang="en-US" altLang="zh-CN" sz="2000" b="1" i="0" dirty="0">
                <a:effectLst/>
                <a:latin typeface="-apple-system"/>
              </a:rPr>
              <a:t>-1</a:t>
            </a:r>
            <a:r>
              <a:rPr lang="zh-CN" altLang="en-US" sz="2000" b="1" i="0" dirty="0">
                <a:effectLst/>
                <a:latin typeface="-apple-system"/>
              </a:rPr>
              <a:t>。队尾元素</a:t>
            </a:r>
            <a:r>
              <a:rPr lang="en-US" altLang="zh-CN" sz="2000" b="1" i="0" dirty="0">
                <a:effectLst/>
                <a:latin typeface="-apple-system"/>
              </a:rPr>
              <a:t>3</a:t>
            </a:r>
            <a:r>
              <a:rPr lang="zh-CN" altLang="en-US" sz="2000" b="1" i="0" dirty="0">
                <a:effectLst/>
                <a:latin typeface="-apple-system"/>
              </a:rPr>
              <a:t>比</a:t>
            </a:r>
            <a:r>
              <a:rPr lang="en-US" altLang="zh-CN" sz="2000" b="1" i="0" dirty="0">
                <a:effectLst/>
                <a:latin typeface="-apple-system"/>
              </a:rPr>
              <a:t>-1</a:t>
            </a:r>
            <a:r>
              <a:rPr lang="zh-CN" altLang="en-US" sz="2000" b="1" i="0" dirty="0">
                <a:effectLst/>
                <a:latin typeface="-apple-system"/>
              </a:rPr>
              <a:t>大，那么意味着只要</a:t>
            </a:r>
            <a:r>
              <a:rPr lang="en-US" altLang="zh-CN" sz="2000" b="1" i="0" dirty="0">
                <a:effectLst/>
                <a:latin typeface="-apple-system"/>
              </a:rPr>
              <a:t>-1</a:t>
            </a:r>
            <a:r>
              <a:rPr lang="zh-CN" altLang="en-US" sz="2000" b="1" i="0" dirty="0">
                <a:effectLst/>
                <a:latin typeface="-apple-system"/>
              </a:rPr>
              <a:t>进队，那么</a:t>
            </a:r>
            <a:r>
              <a:rPr lang="en-US" altLang="zh-CN" sz="2000" b="1" i="0" dirty="0">
                <a:effectLst/>
                <a:latin typeface="-apple-system"/>
              </a:rPr>
              <a:t>3</a:t>
            </a:r>
            <a:r>
              <a:rPr lang="zh-CN" altLang="en-US" sz="2000" b="1" i="0" dirty="0">
                <a:effectLst/>
                <a:latin typeface="-apple-system"/>
              </a:rPr>
              <a:t>在其有生之年必定成为不了最小值，原因很明显</a:t>
            </a:r>
            <a:r>
              <a:rPr lang="en-US" altLang="zh-CN" sz="2000" b="1" i="0" dirty="0">
                <a:effectLst/>
                <a:latin typeface="-apple-system"/>
              </a:rPr>
              <a:t>:</a:t>
            </a:r>
            <a:r>
              <a:rPr lang="zh-CN" altLang="en-US" sz="2000" b="1" i="0" dirty="0">
                <a:effectLst/>
                <a:latin typeface="-apple-system"/>
              </a:rPr>
              <a:t>因为当下面</a:t>
            </a:r>
            <a:r>
              <a:rPr lang="en-US" altLang="zh-CN" sz="2000" b="1" i="0" dirty="0">
                <a:effectLst/>
                <a:latin typeface="-apple-system"/>
              </a:rPr>
              <a:t>3</a:t>
            </a:r>
            <a:r>
              <a:rPr lang="zh-CN" altLang="en-US" sz="2000" b="1" i="0" dirty="0">
                <a:effectLst/>
                <a:latin typeface="-apple-system"/>
              </a:rPr>
              <a:t>被框起来，那么</a:t>
            </a:r>
            <a:r>
              <a:rPr lang="en-US" altLang="zh-CN" sz="2000" b="1" i="0" dirty="0">
                <a:effectLst/>
                <a:latin typeface="-apple-system"/>
              </a:rPr>
              <a:t>-1</a:t>
            </a:r>
            <a:r>
              <a:rPr lang="zh-CN" altLang="en-US" sz="2000" b="1" i="0" dirty="0">
                <a:effectLst/>
                <a:latin typeface="-apple-system"/>
              </a:rPr>
              <a:t>也一定被框起来，所以</a:t>
            </a:r>
            <a:r>
              <a:rPr lang="en-US" altLang="zh-CN" sz="2000" b="1" i="0" dirty="0">
                <a:effectLst/>
                <a:latin typeface="-apple-system"/>
              </a:rPr>
              <a:t>3</a:t>
            </a:r>
            <a:r>
              <a:rPr lang="zh-CN" altLang="en-US" sz="2000" b="1" i="0" dirty="0">
                <a:effectLst/>
                <a:latin typeface="-apple-system"/>
              </a:rPr>
              <a:t>永远不能当最小值。所以，</a:t>
            </a:r>
            <a:r>
              <a:rPr lang="en-US" altLang="zh-CN" sz="2000" b="1" i="0" dirty="0">
                <a:effectLst/>
                <a:latin typeface="-apple-system"/>
              </a:rPr>
              <a:t>3</a:t>
            </a:r>
            <a:r>
              <a:rPr lang="zh-CN" altLang="en-US" sz="2000" b="1" i="0" dirty="0">
                <a:effectLst/>
                <a:latin typeface="-apple-system"/>
              </a:rPr>
              <a:t>从队尾出队。同理，</a:t>
            </a:r>
            <a:r>
              <a:rPr lang="en-US" altLang="zh-CN" sz="2000" b="1" i="0" dirty="0">
                <a:effectLst/>
                <a:latin typeface="-apple-system"/>
              </a:rPr>
              <a:t>1</a:t>
            </a:r>
            <a:r>
              <a:rPr lang="zh-CN" altLang="en-US" sz="2000" b="1" i="0" dirty="0">
                <a:effectLst/>
                <a:latin typeface="-apple-system"/>
              </a:rPr>
              <a:t>从队尾出队。最后</a:t>
            </a:r>
            <a:r>
              <a:rPr lang="en-US" altLang="zh-CN" sz="2000" b="1" i="0" dirty="0">
                <a:effectLst/>
                <a:latin typeface="-apple-system"/>
              </a:rPr>
              <a:t>-1</a:t>
            </a:r>
            <a:r>
              <a:rPr lang="zh-CN" altLang="en-US" sz="2000" b="1" i="0" dirty="0">
                <a:effectLst/>
                <a:latin typeface="-apple-system"/>
              </a:rPr>
              <a:t>进队，此时</a:t>
            </a:r>
            <a:r>
              <a:rPr lang="en-US" altLang="zh-CN" sz="2000" b="1" i="0" dirty="0">
                <a:effectLst/>
                <a:latin typeface="-apple-system"/>
              </a:rPr>
              <a:t>q={-1},p={3}</a:t>
            </a:r>
          </a:p>
          <a:p>
            <a:pPr algn="l">
              <a:buFont typeface="+mj-lt"/>
              <a:buAutoNum type="arabicPeriod"/>
            </a:pPr>
            <a:r>
              <a:rPr lang="zh-CN" altLang="en-US" sz="2000" b="1" i="0" dirty="0">
                <a:effectLst/>
                <a:latin typeface="-apple-system"/>
              </a:rPr>
              <a:t>出现</a:t>
            </a:r>
            <a:r>
              <a:rPr lang="en-US" altLang="zh-CN" sz="2000" b="1" i="0" dirty="0">
                <a:effectLst/>
                <a:latin typeface="-apple-system"/>
              </a:rPr>
              <a:t>-3</a:t>
            </a:r>
            <a:r>
              <a:rPr lang="zh-CN" altLang="en-US" sz="2000" b="1" i="0" dirty="0">
                <a:effectLst/>
                <a:latin typeface="-apple-system"/>
              </a:rPr>
              <a:t>，同上面分析，</a:t>
            </a:r>
            <a:r>
              <a:rPr lang="en-US" altLang="zh-CN" sz="2000" b="1" i="0" dirty="0">
                <a:effectLst/>
                <a:latin typeface="-apple-system"/>
              </a:rPr>
              <a:t>-1&gt;-3</a:t>
            </a:r>
            <a:r>
              <a:rPr lang="zh-CN" altLang="en-US" sz="2000" b="1" i="0" dirty="0">
                <a:effectLst/>
                <a:latin typeface="-apple-system"/>
              </a:rPr>
              <a:t>，</a:t>
            </a:r>
            <a:r>
              <a:rPr lang="en-US" altLang="zh-CN" sz="2000" b="1" i="0" dirty="0">
                <a:effectLst/>
                <a:latin typeface="-apple-system"/>
              </a:rPr>
              <a:t>-1</a:t>
            </a:r>
            <a:r>
              <a:rPr lang="zh-CN" altLang="en-US" sz="2000" b="1" i="0" dirty="0">
                <a:effectLst/>
                <a:latin typeface="-apple-system"/>
              </a:rPr>
              <a:t>从队尾出队</a:t>
            </a:r>
            <a:r>
              <a:rPr lang="en-US" altLang="zh-CN" sz="2000" b="1" i="0" dirty="0">
                <a:effectLst/>
                <a:latin typeface="-apple-system"/>
              </a:rPr>
              <a:t>,-3</a:t>
            </a:r>
            <a:r>
              <a:rPr lang="zh-CN" altLang="en-US" sz="2000" b="1" i="0" dirty="0">
                <a:effectLst/>
                <a:latin typeface="-apple-system"/>
              </a:rPr>
              <a:t>从队尾进队。</a:t>
            </a:r>
            <a:r>
              <a:rPr lang="en-US" altLang="zh-CN" sz="2000" b="1" i="0" dirty="0">
                <a:effectLst/>
                <a:latin typeface="-apple-system"/>
              </a:rPr>
              <a:t>q={-3}</a:t>
            </a:r>
            <a:r>
              <a:rPr lang="zh-CN" altLang="en-US" sz="2000" b="1" i="0" dirty="0">
                <a:effectLst/>
                <a:latin typeface="-apple-system"/>
              </a:rPr>
              <a:t>，</a:t>
            </a:r>
            <a:r>
              <a:rPr lang="en-US" altLang="zh-CN" sz="2000" b="1" i="0" dirty="0">
                <a:effectLst/>
                <a:latin typeface="-apple-system"/>
              </a:rPr>
              <a:t>p={4}</a:t>
            </a:r>
            <a:r>
              <a:rPr lang="zh-CN" altLang="en-US" sz="2000" b="1" i="0" dirty="0">
                <a:effectLst/>
                <a:latin typeface="-apple-system"/>
              </a:rPr>
              <a:t>。</a:t>
            </a:r>
          </a:p>
          <a:p>
            <a:pPr algn="l">
              <a:buFont typeface="+mj-lt"/>
              <a:buAutoNum type="arabicPeriod"/>
            </a:pPr>
            <a:r>
              <a:rPr lang="zh-CN" altLang="en-US" sz="2000" b="1" i="0" dirty="0">
                <a:effectLst/>
                <a:latin typeface="-apple-system"/>
              </a:rPr>
              <a:t>出现</a:t>
            </a:r>
            <a:r>
              <a:rPr lang="en-US" altLang="zh-CN" sz="2000" b="1" i="0" dirty="0">
                <a:effectLst/>
                <a:latin typeface="-apple-system"/>
              </a:rPr>
              <a:t>5</a:t>
            </a:r>
            <a:r>
              <a:rPr lang="zh-CN" altLang="en-US" sz="2000" b="1" i="0" dirty="0">
                <a:effectLst/>
                <a:latin typeface="-apple-system"/>
              </a:rPr>
              <a:t>，因为</a:t>
            </a:r>
            <a:r>
              <a:rPr lang="en-US" altLang="zh-CN" sz="2000" b="1" i="0" dirty="0">
                <a:effectLst/>
                <a:latin typeface="-apple-system"/>
              </a:rPr>
              <a:t>5&gt;-3</a:t>
            </a:r>
            <a:r>
              <a:rPr lang="zh-CN" altLang="en-US" sz="2000" b="1" i="0" dirty="0">
                <a:effectLst/>
                <a:latin typeface="-apple-system"/>
              </a:rPr>
              <a:t>，同第二条分析，</a:t>
            </a:r>
            <a:r>
              <a:rPr lang="en-US" altLang="zh-CN" sz="2000" b="1" i="0" dirty="0">
                <a:effectLst/>
                <a:latin typeface="-apple-system"/>
              </a:rPr>
              <a:t>5</a:t>
            </a:r>
            <a:r>
              <a:rPr lang="zh-CN" altLang="en-US" sz="2000" b="1" i="0" dirty="0">
                <a:effectLst/>
                <a:latin typeface="-apple-system"/>
              </a:rPr>
              <a:t>在有生之年还是有希望的，所以</a:t>
            </a:r>
            <a:r>
              <a:rPr lang="en-US" altLang="zh-CN" sz="2000" b="1" i="0" dirty="0">
                <a:effectLst/>
                <a:latin typeface="-apple-system"/>
              </a:rPr>
              <a:t>5</a:t>
            </a:r>
            <a:r>
              <a:rPr lang="zh-CN" altLang="en-US" sz="2000" b="1" i="0" dirty="0">
                <a:effectLst/>
                <a:latin typeface="-apple-system"/>
              </a:rPr>
              <a:t>进队。此时，</a:t>
            </a:r>
            <a:r>
              <a:rPr lang="en-US" altLang="zh-CN" sz="2000" b="1" i="0" dirty="0">
                <a:effectLst/>
                <a:latin typeface="-apple-system"/>
              </a:rPr>
              <a:t>q={-3,5},p={4,5}</a:t>
            </a:r>
          </a:p>
          <a:p>
            <a:pPr algn="l">
              <a:buFont typeface="+mj-lt"/>
              <a:buAutoNum type="arabicPeriod"/>
            </a:pPr>
            <a:r>
              <a:rPr lang="zh-CN" altLang="en-US" sz="2000" b="1" i="0" dirty="0">
                <a:effectLst/>
                <a:latin typeface="-apple-system"/>
              </a:rPr>
              <a:t>出现</a:t>
            </a:r>
            <a:r>
              <a:rPr lang="en-US" altLang="zh-CN" sz="2000" b="1" i="0" dirty="0">
                <a:effectLst/>
                <a:latin typeface="-apple-system"/>
              </a:rPr>
              <a:t>3</a:t>
            </a:r>
            <a:r>
              <a:rPr lang="zh-CN" altLang="en-US" sz="2000" b="1" i="0" dirty="0">
                <a:effectLst/>
                <a:latin typeface="-apple-system"/>
              </a:rPr>
              <a:t>。</a:t>
            </a:r>
            <a:r>
              <a:rPr lang="en-US" altLang="zh-CN" sz="2000" b="1" i="0" dirty="0">
                <a:effectLst/>
                <a:latin typeface="-apple-system"/>
              </a:rPr>
              <a:t>3</a:t>
            </a:r>
            <a:r>
              <a:rPr lang="zh-CN" altLang="en-US" sz="2000" b="1" i="0" dirty="0">
                <a:effectLst/>
                <a:latin typeface="-apple-system"/>
              </a:rPr>
              <a:t>先与队尾的</a:t>
            </a:r>
            <a:r>
              <a:rPr lang="en-US" altLang="zh-CN" sz="2000" b="1" i="0" dirty="0">
                <a:effectLst/>
                <a:latin typeface="-apple-system"/>
              </a:rPr>
              <a:t>5</a:t>
            </a:r>
            <a:r>
              <a:rPr lang="zh-CN" altLang="en-US" sz="2000" b="1" i="0" dirty="0">
                <a:effectLst/>
                <a:latin typeface="-apple-system"/>
              </a:rPr>
              <a:t>比较，</a:t>
            </a:r>
            <a:r>
              <a:rPr lang="en-US" altLang="zh-CN" sz="2000" b="1" i="0" dirty="0">
                <a:effectLst/>
                <a:latin typeface="-apple-system"/>
              </a:rPr>
              <a:t>3&lt;5</a:t>
            </a:r>
            <a:r>
              <a:rPr lang="zh-CN" altLang="en-US" sz="2000" b="1" i="0" dirty="0">
                <a:effectLst/>
                <a:latin typeface="-apple-system"/>
              </a:rPr>
              <a:t>，按照第</a:t>
            </a:r>
            <a:r>
              <a:rPr lang="en-US" altLang="zh-CN" sz="2000" b="1" i="0" dirty="0">
                <a:effectLst/>
                <a:latin typeface="-apple-system"/>
              </a:rPr>
              <a:t>3</a:t>
            </a:r>
            <a:r>
              <a:rPr lang="zh-CN" altLang="en-US" sz="2000" b="1" i="0" dirty="0">
                <a:effectLst/>
                <a:latin typeface="-apple-system"/>
              </a:rPr>
              <a:t>条的分析，</a:t>
            </a:r>
            <a:r>
              <a:rPr lang="en-US" altLang="zh-CN" sz="2000" b="1" i="0" dirty="0">
                <a:effectLst/>
                <a:latin typeface="-apple-system"/>
              </a:rPr>
              <a:t>5</a:t>
            </a:r>
            <a:r>
              <a:rPr lang="zh-CN" altLang="en-US" sz="2000" b="1" i="0" dirty="0">
                <a:effectLst/>
                <a:latin typeface="-apple-system"/>
              </a:rPr>
              <a:t>从队尾出队。</a:t>
            </a:r>
            <a:r>
              <a:rPr lang="en-US" altLang="zh-CN" sz="2000" b="1" i="0" dirty="0">
                <a:effectLst/>
                <a:latin typeface="-apple-system"/>
              </a:rPr>
              <a:t>3</a:t>
            </a:r>
            <a:r>
              <a:rPr lang="zh-CN" altLang="en-US" sz="2000" b="1" i="0" dirty="0">
                <a:effectLst/>
                <a:latin typeface="-apple-system"/>
              </a:rPr>
              <a:t>再与</a:t>
            </a:r>
            <a:r>
              <a:rPr lang="en-US" altLang="zh-CN" sz="2000" b="1" i="0" dirty="0">
                <a:effectLst/>
                <a:latin typeface="-apple-system"/>
              </a:rPr>
              <a:t>-3</a:t>
            </a:r>
            <a:r>
              <a:rPr lang="zh-CN" altLang="en-US" sz="2000" b="1" i="0" dirty="0">
                <a:effectLst/>
                <a:latin typeface="-apple-system"/>
              </a:rPr>
              <a:t>比较，同第二条分析，</a:t>
            </a:r>
            <a:r>
              <a:rPr lang="en-US" altLang="zh-CN" sz="2000" b="1" i="0" dirty="0">
                <a:effectLst/>
                <a:latin typeface="-apple-system"/>
              </a:rPr>
              <a:t>3</a:t>
            </a:r>
            <a:r>
              <a:rPr lang="zh-CN" altLang="en-US" sz="2000" b="1" i="0" dirty="0">
                <a:effectLst/>
                <a:latin typeface="-apple-system"/>
              </a:rPr>
              <a:t>进队。此时，</a:t>
            </a:r>
            <a:r>
              <a:rPr lang="en-US" altLang="zh-CN" sz="2000" b="1" i="0" dirty="0">
                <a:effectLst/>
                <a:latin typeface="-apple-system"/>
              </a:rPr>
              <a:t>q={-3,3},p={4,6}</a:t>
            </a:r>
          </a:p>
          <a:p>
            <a:pPr algn="l">
              <a:buFont typeface="+mj-lt"/>
              <a:buAutoNum type="arabicPeriod"/>
            </a:pPr>
            <a:r>
              <a:rPr lang="zh-CN" altLang="en-US" sz="2000" b="1" i="0" dirty="0">
                <a:effectLst/>
                <a:latin typeface="-apple-system"/>
              </a:rPr>
              <a:t>出现</a:t>
            </a:r>
            <a:r>
              <a:rPr lang="en-US" altLang="zh-CN" sz="2000" b="1" i="0" dirty="0">
                <a:effectLst/>
                <a:latin typeface="-apple-system"/>
              </a:rPr>
              <a:t>6</a:t>
            </a:r>
            <a:r>
              <a:rPr lang="zh-CN" altLang="en-US" sz="2000" b="1" i="0" dirty="0">
                <a:effectLst/>
                <a:latin typeface="-apple-system"/>
              </a:rPr>
              <a:t>。</a:t>
            </a:r>
            <a:r>
              <a:rPr lang="en-US" altLang="zh-CN" sz="2000" b="1" i="0" dirty="0">
                <a:effectLst/>
                <a:latin typeface="-apple-system"/>
              </a:rPr>
              <a:t>6</a:t>
            </a:r>
            <a:r>
              <a:rPr lang="zh-CN" altLang="en-US" sz="2000" b="1" i="0" dirty="0">
                <a:effectLst/>
                <a:latin typeface="-apple-system"/>
              </a:rPr>
              <a:t>与</a:t>
            </a:r>
            <a:r>
              <a:rPr lang="en-US" altLang="zh-CN" sz="2000" b="1" i="0" dirty="0">
                <a:effectLst/>
                <a:latin typeface="-apple-system"/>
              </a:rPr>
              <a:t>3</a:t>
            </a:r>
            <a:r>
              <a:rPr lang="zh-CN" altLang="en-US" sz="2000" b="1" i="0" dirty="0">
                <a:effectLst/>
                <a:latin typeface="-apple-system"/>
              </a:rPr>
              <a:t>比较，因为</a:t>
            </a:r>
            <a:r>
              <a:rPr lang="en-US" altLang="zh-CN" sz="2000" b="1" i="0" dirty="0">
                <a:effectLst/>
                <a:latin typeface="-apple-system"/>
              </a:rPr>
              <a:t>3&lt;6</a:t>
            </a:r>
            <a:r>
              <a:rPr lang="zh-CN" altLang="en-US" sz="2000" b="1" i="0" dirty="0">
                <a:effectLst/>
                <a:latin typeface="-apple-system"/>
              </a:rPr>
              <a:t>，所以</a:t>
            </a:r>
            <a:r>
              <a:rPr lang="en-US" altLang="zh-CN" sz="2000" b="1" i="0" dirty="0">
                <a:effectLst/>
                <a:latin typeface="-apple-system"/>
              </a:rPr>
              <a:t>3</a:t>
            </a:r>
            <a:r>
              <a:rPr lang="zh-CN" altLang="en-US" sz="2000" b="1" i="0" dirty="0">
                <a:effectLst/>
                <a:latin typeface="-apple-system"/>
              </a:rPr>
              <a:t>不必出队。由于</a:t>
            </a:r>
            <a:r>
              <a:rPr lang="en-US" altLang="zh-CN" sz="2000" b="1" i="0" dirty="0">
                <a:effectLst/>
                <a:latin typeface="-apple-system"/>
              </a:rPr>
              <a:t>3</a:t>
            </a:r>
            <a:r>
              <a:rPr lang="zh-CN" altLang="en-US" sz="2000" b="1" i="0" dirty="0">
                <a:effectLst/>
                <a:latin typeface="-apple-system"/>
              </a:rPr>
              <a:t>以前元素都＜</a:t>
            </a:r>
            <a:r>
              <a:rPr lang="en-US" altLang="zh-CN" sz="2000" b="1" i="0" dirty="0">
                <a:effectLst/>
                <a:latin typeface="-apple-system"/>
              </a:rPr>
              <a:t>3</a:t>
            </a:r>
            <a:r>
              <a:rPr lang="zh-CN" altLang="en-US" sz="2000" b="1" i="0" dirty="0">
                <a:effectLst/>
                <a:latin typeface="-apple-system"/>
              </a:rPr>
              <a:t>，所以不必再比较，</a:t>
            </a:r>
            <a:r>
              <a:rPr lang="en-US" altLang="zh-CN" sz="2000" b="1" i="0" dirty="0">
                <a:effectLst/>
                <a:latin typeface="-apple-system"/>
              </a:rPr>
              <a:t>6</a:t>
            </a:r>
            <a:r>
              <a:rPr lang="zh-CN" altLang="en-US" sz="2000" b="1" i="0" dirty="0">
                <a:effectLst/>
                <a:latin typeface="-apple-system"/>
              </a:rPr>
              <a:t>进队。因为</a:t>
            </a:r>
            <a:r>
              <a:rPr lang="en-US" altLang="zh-CN" sz="2000" b="1" i="0" dirty="0">
                <a:effectLst/>
                <a:latin typeface="-apple-system"/>
              </a:rPr>
              <a:t>-3</a:t>
            </a:r>
            <a:r>
              <a:rPr lang="zh-CN" altLang="en-US" sz="2000" b="1" i="0" dirty="0">
                <a:effectLst/>
                <a:latin typeface="-apple-system"/>
              </a:rPr>
              <a:t>此时已经在滑动窗口之外，所以</a:t>
            </a:r>
            <a:r>
              <a:rPr lang="en-US" altLang="zh-CN" sz="2000" b="1" i="0" dirty="0">
                <a:effectLst/>
                <a:latin typeface="-apple-system"/>
              </a:rPr>
              <a:t>-3</a:t>
            </a:r>
            <a:r>
              <a:rPr lang="zh-CN" altLang="en-US" sz="2000" b="1" i="0" dirty="0">
                <a:effectLst/>
                <a:latin typeface="-apple-system"/>
              </a:rPr>
              <a:t>从队首出队。此时，</a:t>
            </a:r>
            <a:r>
              <a:rPr lang="en-US" altLang="zh-CN" sz="2000" b="1" i="0" dirty="0">
                <a:effectLst/>
                <a:latin typeface="-apple-system"/>
              </a:rPr>
              <a:t>q={3,6},p={6,7}</a:t>
            </a:r>
          </a:p>
          <a:p>
            <a:pPr algn="l">
              <a:buFont typeface="+mj-lt"/>
              <a:buAutoNum type="arabicPeriod"/>
            </a:pPr>
            <a:r>
              <a:rPr lang="zh-CN" altLang="en-US" sz="2000" b="1" i="0" dirty="0">
                <a:effectLst/>
                <a:latin typeface="-apple-system"/>
              </a:rPr>
              <a:t>出现</a:t>
            </a:r>
            <a:r>
              <a:rPr lang="en-US" altLang="zh-CN" sz="2000" b="1" i="0" dirty="0">
                <a:effectLst/>
                <a:latin typeface="-apple-system"/>
              </a:rPr>
              <a:t>7</a:t>
            </a:r>
            <a:r>
              <a:rPr lang="zh-CN" altLang="en-US" sz="2000" b="1" i="0" dirty="0">
                <a:effectLst/>
                <a:latin typeface="-apple-system"/>
              </a:rPr>
              <a:t>。队尾元素</a:t>
            </a:r>
            <a:r>
              <a:rPr lang="en-US" altLang="zh-CN" sz="2000" b="1" i="0" dirty="0">
                <a:effectLst/>
                <a:latin typeface="-apple-system"/>
              </a:rPr>
              <a:t>6</a:t>
            </a:r>
            <a:r>
              <a:rPr lang="zh-CN" altLang="en-US" sz="2000" b="1" i="0" dirty="0">
                <a:effectLst/>
                <a:latin typeface="-apple-system"/>
              </a:rPr>
              <a:t>小于</a:t>
            </a:r>
            <a:r>
              <a:rPr lang="en-US" altLang="zh-CN" sz="2000" b="1" i="0" dirty="0">
                <a:effectLst/>
                <a:latin typeface="-apple-system"/>
              </a:rPr>
              <a:t>7</a:t>
            </a:r>
            <a:r>
              <a:rPr lang="zh-CN" altLang="en-US" sz="2000" b="1" i="0" dirty="0">
                <a:effectLst/>
                <a:latin typeface="-apple-system"/>
              </a:rPr>
              <a:t>，</a:t>
            </a:r>
            <a:r>
              <a:rPr lang="en-US" altLang="zh-CN" sz="2000" b="1" i="0" dirty="0">
                <a:effectLst/>
                <a:latin typeface="-apple-system"/>
              </a:rPr>
              <a:t>7</a:t>
            </a:r>
            <a:r>
              <a:rPr lang="zh-CN" altLang="en-US" sz="2000" b="1" i="0" dirty="0">
                <a:effectLst/>
                <a:latin typeface="-apple-system"/>
              </a:rPr>
              <a:t>进队。此时，</a:t>
            </a:r>
            <a:r>
              <a:rPr lang="en-US" altLang="zh-CN" sz="2000" b="1" i="0" dirty="0">
                <a:effectLst/>
                <a:latin typeface="-apple-system"/>
              </a:rPr>
              <a:t>q={3,6,7},p={6,7,8}</a:t>
            </a:r>
            <a:r>
              <a:rPr lang="zh-CN" altLang="en-US" sz="2000" b="1" i="0" dirty="0">
                <a:effectLst/>
                <a:latin typeface="-apple-system"/>
              </a:rPr>
              <a:t>。</a:t>
            </a:r>
          </a:p>
          <a:p>
            <a:pPr algn="l"/>
            <a:r>
              <a:rPr lang="zh-CN" altLang="en-US" sz="2000" b="1" i="0" dirty="0">
                <a:effectLst/>
                <a:latin typeface="-apple-system"/>
              </a:rPr>
              <a:t>那么，我们对单调队列的基本操作已经分析完毕。因为单调队列中元素大小单调递*</a:t>
            </a:r>
            <a:r>
              <a:rPr lang="en-US" altLang="zh-CN" sz="2000" b="1" i="0" dirty="0">
                <a:effectLst/>
                <a:latin typeface="-apple-system"/>
              </a:rPr>
              <a:t>(</a:t>
            </a:r>
            <a:r>
              <a:rPr lang="zh-CN" altLang="en-US" sz="2000" b="1" i="0" dirty="0">
                <a:effectLst/>
                <a:latin typeface="-apple-system"/>
              </a:rPr>
              <a:t>增</a:t>
            </a:r>
            <a:r>
              <a:rPr lang="en-US" altLang="zh-CN" sz="2000" b="1" i="0" dirty="0">
                <a:effectLst/>
                <a:latin typeface="-apple-system"/>
              </a:rPr>
              <a:t>/</a:t>
            </a:r>
            <a:r>
              <a:rPr lang="zh-CN" altLang="en-US" sz="2000" b="1" i="0" dirty="0">
                <a:effectLst/>
                <a:latin typeface="-apple-system"/>
              </a:rPr>
              <a:t>减</a:t>
            </a:r>
            <a:r>
              <a:rPr lang="en-US" altLang="zh-CN" sz="2000" b="1" i="0" dirty="0">
                <a:effectLst/>
                <a:latin typeface="-apple-system"/>
              </a:rPr>
              <a:t>/</a:t>
            </a:r>
            <a:r>
              <a:rPr lang="zh-CN" altLang="en-US" sz="2000" b="1" i="0" dirty="0">
                <a:effectLst/>
                <a:latin typeface="-apple-system"/>
              </a:rPr>
              <a:t>自定义比较</a:t>
            </a:r>
            <a:r>
              <a:rPr lang="en-US" altLang="zh-CN" sz="2000" b="1" i="0" dirty="0">
                <a:effectLst/>
                <a:latin typeface="-apple-system"/>
              </a:rPr>
              <a:t>)</a:t>
            </a:r>
            <a:r>
              <a:rPr lang="zh-CN" altLang="en-US" sz="2000" b="1" i="0" dirty="0">
                <a:effectLst/>
                <a:latin typeface="-apple-system"/>
              </a:rPr>
              <a:t>，因此，队首元素必定是最值。按题意输出即可。</a:t>
            </a:r>
          </a:p>
        </p:txBody>
      </p:sp>
    </p:spTree>
    <p:extLst>
      <p:ext uri="{BB962C8B-B14F-4D97-AF65-F5344CB8AC3E}">
        <p14:creationId xmlns:p14="http://schemas.microsoft.com/office/powerpoint/2010/main" val="34621532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76518"/>
            <a:ext cx="5625062" cy="5909310"/>
          </a:xfrm>
          <a:prstGeom prst="rect">
            <a:avLst/>
          </a:prstGeom>
          <a:noFill/>
        </p:spPr>
        <p:txBody>
          <a:bodyPr wrap="square" rtlCol="0">
            <a:spAutoFit/>
          </a:bodyPr>
          <a:lstStyle/>
          <a:p>
            <a:pPr>
              <a:lnSpc>
                <a:spcPct val="150000"/>
              </a:lnSpc>
            </a:pPr>
            <a:r>
              <a:rPr lang="en-US" altLang="zh-CN" sz="2800" b="1" dirty="0"/>
              <a:t>P1563 </a:t>
            </a:r>
            <a:r>
              <a:rPr lang="zh-CN" altLang="zh-CN" sz="2800" b="1" dirty="0"/>
              <a:t>玩具谜题</a:t>
            </a:r>
          </a:p>
          <a:p>
            <a:pPr>
              <a:lnSpc>
                <a:spcPct val="150000"/>
              </a:lnSpc>
            </a:pPr>
            <a:r>
              <a:rPr lang="zh-CN" altLang="zh-CN" sz="2800" b="1" dirty="0"/>
              <a:t>题目描述</a:t>
            </a:r>
          </a:p>
          <a:p>
            <a:pPr indent="457200">
              <a:lnSpc>
                <a:spcPct val="150000"/>
              </a:lnSpc>
            </a:pPr>
            <a:r>
              <a:rPr lang="zh-CN" altLang="zh-CN" sz="2800" b="1" dirty="0"/>
              <a:t>小南有一套可爱的玩具小人</a:t>
            </a:r>
            <a:r>
              <a:rPr lang="en-US" altLang="zh-CN" sz="2800" b="1" dirty="0"/>
              <a:t>, </a:t>
            </a:r>
            <a:r>
              <a:rPr lang="zh-CN" altLang="zh-CN" sz="2800" b="1" dirty="0"/>
              <a:t>它们各有不同的职业。</a:t>
            </a:r>
          </a:p>
          <a:p>
            <a:pPr indent="457200">
              <a:lnSpc>
                <a:spcPct val="150000"/>
              </a:lnSpc>
            </a:pPr>
            <a:r>
              <a:rPr lang="zh-CN" altLang="zh-CN" sz="2800" b="1" dirty="0"/>
              <a:t>有一天</a:t>
            </a:r>
            <a:r>
              <a:rPr lang="en-US" altLang="zh-CN" sz="2800" b="1" dirty="0"/>
              <a:t>, </a:t>
            </a:r>
            <a:r>
              <a:rPr lang="zh-CN" altLang="zh-CN" sz="2800" b="1" dirty="0"/>
              <a:t>这些玩具小人把小南的眼镜藏了起来。 小南发现玩具小人们围成了一个圈</a:t>
            </a:r>
            <a:r>
              <a:rPr lang="en-US" altLang="zh-CN" sz="2800" b="1" dirty="0"/>
              <a:t>,</a:t>
            </a:r>
            <a:r>
              <a:rPr lang="zh-CN" altLang="zh-CN" sz="2800" b="1" dirty="0"/>
              <a:t>它们有的面朝圈内</a:t>
            </a:r>
            <a:r>
              <a:rPr lang="en-US" altLang="zh-CN" sz="2800" b="1" dirty="0"/>
              <a:t>,</a:t>
            </a:r>
            <a:r>
              <a:rPr lang="zh-CN" altLang="zh-CN" sz="2800" b="1" dirty="0"/>
              <a:t>有的面朝圈外。如</a:t>
            </a:r>
            <a:r>
              <a:rPr lang="zh-CN" altLang="en-US" sz="2800" b="1" dirty="0"/>
              <a:t>右</a:t>
            </a:r>
            <a:r>
              <a:rPr lang="zh-CN" altLang="zh-CN" sz="2800" b="1" dirty="0"/>
              <a:t>图</a:t>
            </a:r>
            <a:r>
              <a:rPr lang="en-US" altLang="zh-CN" sz="2800" b="1" dirty="0"/>
              <a:t>:</a:t>
            </a:r>
            <a:endParaRPr lang="zh-CN" altLang="zh-CN" sz="2800" b="1" dirty="0"/>
          </a:p>
          <a:p>
            <a:pPr>
              <a:lnSpc>
                <a:spcPct val="150000"/>
              </a:lnSpc>
            </a:pPr>
            <a:endParaRPr lang="zh-CN" altLang="en-US" sz="2800" b="1" dirty="0"/>
          </a:p>
        </p:txBody>
      </p:sp>
      <p:pic>
        <p:nvPicPr>
          <p:cNvPr id="153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062" y="1552853"/>
            <a:ext cx="610552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00883" y="660848"/>
            <a:ext cx="787400" cy="473709"/>
          </a:xfrm>
          <a:prstGeom prst="rect">
            <a:avLst/>
          </a:prstGeom>
        </p:spPr>
        <p:txBody>
          <a:bodyPr vert="horz" wrap="square" lIns="0" tIns="11430" rIns="0" bIns="0" rtlCol="0" anchor="ctr">
            <a:spAutoFit/>
          </a:bodyPr>
          <a:lstStyle/>
          <a:p>
            <a:pPr marL="12700">
              <a:lnSpc>
                <a:spcPct val="100000"/>
              </a:lnSpc>
              <a:spcBef>
                <a:spcPts val="90"/>
              </a:spcBef>
            </a:pPr>
            <a:r>
              <a:rPr sz="2950" spc="50" dirty="0">
                <a:solidFill>
                  <a:srgbClr val="1F4E79"/>
                </a:solidFill>
              </a:rPr>
              <a:t>作业</a:t>
            </a:r>
            <a:endParaRPr sz="2950" dirty="0"/>
          </a:p>
        </p:txBody>
      </p:sp>
      <p:sp>
        <p:nvSpPr>
          <p:cNvPr id="3" name="object 3"/>
          <p:cNvSpPr txBox="1"/>
          <p:nvPr/>
        </p:nvSpPr>
        <p:spPr>
          <a:xfrm>
            <a:off x="2203160" y="1640840"/>
            <a:ext cx="7685405" cy="3046095"/>
          </a:xfrm>
          <a:prstGeom prst="rect">
            <a:avLst/>
          </a:prstGeom>
        </p:spPr>
        <p:txBody>
          <a:bodyPr vert="horz" wrap="square" lIns="0" tIns="12700" rIns="0" bIns="0" rtlCol="0">
            <a:spAutoFit/>
          </a:bodyPr>
          <a:lstStyle/>
          <a:p>
            <a:pPr marL="38100" marR="1776095">
              <a:lnSpc>
                <a:spcPct val="130500"/>
              </a:lnSpc>
              <a:spcBef>
                <a:spcPts val="100"/>
              </a:spcBef>
            </a:pPr>
            <a:r>
              <a:rPr sz="2100" dirty="0">
                <a:solidFill>
                  <a:srgbClr val="ED7D31"/>
                </a:solidFill>
                <a:latin typeface="Arial Unicode MS"/>
                <a:cs typeface="Arial Unicode MS"/>
              </a:rPr>
              <a:t>（洛谷</a:t>
            </a:r>
            <a:r>
              <a:rPr sz="2100" spc="-30" dirty="0">
                <a:solidFill>
                  <a:srgbClr val="ED7D31"/>
                </a:solidFill>
                <a:latin typeface="Arial Unicode MS"/>
                <a:cs typeface="Arial Unicode MS"/>
              </a:rPr>
              <a:t> </a:t>
            </a:r>
            <a:r>
              <a:rPr sz="2100" spc="-75" dirty="0">
                <a:solidFill>
                  <a:srgbClr val="ED7D31"/>
                </a:solidFill>
                <a:latin typeface="Arial Unicode MS"/>
                <a:cs typeface="Arial Unicode MS"/>
              </a:rPr>
              <a:t>P2058，NOIP2016</a:t>
            </a:r>
            <a:r>
              <a:rPr sz="2100" spc="-35" dirty="0">
                <a:solidFill>
                  <a:srgbClr val="ED7D31"/>
                </a:solidFill>
                <a:latin typeface="Arial Unicode MS"/>
                <a:cs typeface="Arial Unicode MS"/>
              </a:rPr>
              <a:t> </a:t>
            </a:r>
            <a:r>
              <a:rPr sz="2100" dirty="0">
                <a:solidFill>
                  <a:srgbClr val="ED7D31"/>
                </a:solidFill>
                <a:latin typeface="Arial Unicode MS"/>
                <a:cs typeface="Arial Unicode MS"/>
              </a:rPr>
              <a:t>普及组</a:t>
            </a:r>
            <a:r>
              <a:rPr sz="2100">
                <a:solidFill>
                  <a:srgbClr val="ED7D31"/>
                </a:solidFill>
                <a:latin typeface="Arial Unicode MS"/>
                <a:cs typeface="Arial Unicode MS"/>
              </a:rPr>
              <a:t>） </a:t>
            </a:r>
            <a:r>
              <a:rPr sz="2100" spc="-565">
                <a:solidFill>
                  <a:srgbClr val="ED7D31"/>
                </a:solidFill>
                <a:latin typeface="Arial Unicode MS"/>
                <a:cs typeface="Arial Unicode MS"/>
              </a:rPr>
              <a:t> </a:t>
            </a:r>
            <a:endParaRPr lang="en-US" sz="2100" spc="-565">
              <a:solidFill>
                <a:srgbClr val="ED7D31"/>
              </a:solidFill>
              <a:latin typeface="Arial Unicode MS"/>
              <a:cs typeface="Arial Unicode MS"/>
            </a:endParaRPr>
          </a:p>
          <a:p>
            <a:pPr marL="38100" marR="1776095">
              <a:lnSpc>
                <a:spcPct val="130500"/>
              </a:lnSpc>
              <a:spcBef>
                <a:spcPts val="100"/>
              </a:spcBef>
            </a:pPr>
            <a:r>
              <a:rPr sz="2100">
                <a:solidFill>
                  <a:srgbClr val="2E75B6"/>
                </a:solidFill>
                <a:latin typeface="Arial Unicode MS"/>
                <a:cs typeface="Arial Unicode MS"/>
              </a:rPr>
              <a:t>小</a:t>
            </a:r>
            <a:r>
              <a:rPr sz="2100" spc="-10">
                <a:solidFill>
                  <a:srgbClr val="2E75B6"/>
                </a:solidFill>
                <a:latin typeface="Arial Unicode MS"/>
                <a:cs typeface="Arial Unicode MS"/>
              </a:rPr>
              <a:t> </a:t>
            </a:r>
            <a:r>
              <a:rPr sz="2100" spc="-240" dirty="0">
                <a:solidFill>
                  <a:srgbClr val="2E75B6"/>
                </a:solidFill>
                <a:latin typeface="Arial Unicode MS"/>
                <a:cs typeface="Arial Unicode MS"/>
              </a:rPr>
              <a:t>K</a:t>
            </a:r>
            <a:r>
              <a:rPr sz="2100" spc="-10" dirty="0">
                <a:solidFill>
                  <a:srgbClr val="2E75B6"/>
                </a:solidFill>
                <a:latin typeface="Arial Unicode MS"/>
                <a:cs typeface="Arial Unicode MS"/>
              </a:rPr>
              <a:t> </a:t>
            </a:r>
            <a:r>
              <a:rPr sz="2100" dirty="0">
                <a:solidFill>
                  <a:srgbClr val="2E75B6"/>
                </a:solidFill>
                <a:latin typeface="Arial Unicode MS"/>
                <a:cs typeface="Arial Unicode MS"/>
              </a:rPr>
              <a:t>统计了</a:t>
            </a:r>
            <a:r>
              <a:rPr sz="2100" spc="-10" dirty="0">
                <a:solidFill>
                  <a:srgbClr val="2E75B6"/>
                </a:solidFill>
                <a:latin typeface="Arial Unicode MS"/>
                <a:cs typeface="Arial Unicode MS"/>
              </a:rPr>
              <a:t> </a:t>
            </a:r>
            <a:r>
              <a:rPr sz="2100" spc="350" dirty="0">
                <a:solidFill>
                  <a:srgbClr val="2E75B6"/>
                </a:solidFill>
                <a:latin typeface="STIXGeneral"/>
                <a:cs typeface="STIXGeneral"/>
              </a:rPr>
              <a:t>𝑛</a:t>
            </a:r>
            <a:r>
              <a:rPr sz="2100" spc="170" dirty="0">
                <a:solidFill>
                  <a:srgbClr val="2E75B6"/>
                </a:solidFill>
                <a:latin typeface="STIXGeneral"/>
                <a:cs typeface="STIXGeneral"/>
              </a:rPr>
              <a:t>(</a:t>
            </a:r>
            <a:r>
              <a:rPr sz="2100" spc="320" dirty="0">
                <a:solidFill>
                  <a:srgbClr val="2E75B6"/>
                </a:solidFill>
                <a:latin typeface="STIXGeneral"/>
                <a:cs typeface="STIXGeneral"/>
              </a:rPr>
              <a:t>𝑛</a:t>
            </a:r>
            <a:r>
              <a:rPr sz="2100" spc="85" dirty="0">
                <a:solidFill>
                  <a:srgbClr val="2E75B6"/>
                </a:solidFill>
                <a:latin typeface="STIXGeneral"/>
                <a:cs typeface="STIXGeneral"/>
              </a:rPr>
              <a:t> </a:t>
            </a:r>
            <a:r>
              <a:rPr sz="2100" spc="130" dirty="0">
                <a:solidFill>
                  <a:srgbClr val="2E75B6"/>
                </a:solidFill>
                <a:latin typeface="STIXGeneral"/>
                <a:cs typeface="STIXGeneral"/>
              </a:rPr>
              <a:t>≤</a:t>
            </a:r>
            <a:r>
              <a:rPr sz="2100" spc="60" dirty="0">
                <a:solidFill>
                  <a:srgbClr val="2E75B6"/>
                </a:solidFill>
                <a:latin typeface="STIXGeneral"/>
                <a:cs typeface="STIXGeneral"/>
              </a:rPr>
              <a:t> </a:t>
            </a:r>
            <a:r>
              <a:rPr sz="2100" spc="105" dirty="0">
                <a:solidFill>
                  <a:srgbClr val="2E75B6"/>
                </a:solidFill>
                <a:latin typeface="STIXGeneral"/>
                <a:cs typeface="STIXGeneral"/>
              </a:rPr>
              <a:t>10</a:t>
            </a:r>
            <a:r>
              <a:rPr sz="2250" spc="832" baseline="27777" dirty="0">
                <a:solidFill>
                  <a:srgbClr val="2E75B6"/>
                </a:solidFill>
                <a:latin typeface="Arial"/>
                <a:cs typeface="Arial"/>
              </a:rPr>
              <a:t>!</a:t>
            </a:r>
            <a:r>
              <a:rPr sz="2100" spc="170" dirty="0">
                <a:solidFill>
                  <a:srgbClr val="2E75B6"/>
                </a:solidFill>
                <a:latin typeface="STIXGeneral"/>
                <a:cs typeface="STIXGeneral"/>
              </a:rPr>
              <a:t>)</a:t>
            </a:r>
            <a:r>
              <a:rPr sz="2100" spc="50" dirty="0">
                <a:solidFill>
                  <a:srgbClr val="2E75B6"/>
                </a:solidFill>
                <a:latin typeface="STIXGeneral"/>
                <a:cs typeface="STIXGeneral"/>
              </a:rPr>
              <a:t> </a:t>
            </a:r>
            <a:r>
              <a:rPr sz="2100" dirty="0">
                <a:solidFill>
                  <a:srgbClr val="2E75B6"/>
                </a:solidFill>
                <a:latin typeface="Arial Unicode MS"/>
                <a:cs typeface="Arial Unicode MS"/>
              </a:rPr>
              <a:t>艘船的信息。</a:t>
            </a:r>
            <a:endParaRPr sz="2100" dirty="0">
              <a:latin typeface="Arial Unicode MS"/>
              <a:cs typeface="Arial Unicode MS"/>
            </a:endParaRPr>
          </a:p>
          <a:p>
            <a:pPr marL="38100" marR="30480">
              <a:lnSpc>
                <a:spcPct val="102899"/>
              </a:lnSpc>
              <a:spcBef>
                <a:spcPts val="715"/>
              </a:spcBef>
            </a:pPr>
            <a:r>
              <a:rPr sz="2100" dirty="0">
                <a:solidFill>
                  <a:srgbClr val="2E75B6"/>
                </a:solidFill>
                <a:latin typeface="Arial Unicode MS"/>
                <a:cs typeface="Arial Unicode MS"/>
              </a:rPr>
              <a:t>每行描述一艘船的信息：前两个整数 </a:t>
            </a:r>
            <a:r>
              <a:rPr sz="2100" spc="114" dirty="0">
                <a:solidFill>
                  <a:srgbClr val="2E75B6"/>
                </a:solidFill>
                <a:latin typeface="STIXGeneral"/>
                <a:cs typeface="STIXGeneral"/>
              </a:rPr>
              <a:t>𝑡</a:t>
            </a:r>
            <a:r>
              <a:rPr sz="2250" spc="172" baseline="-16666" dirty="0">
                <a:solidFill>
                  <a:srgbClr val="2E75B6"/>
                </a:solidFill>
                <a:latin typeface="Arial"/>
                <a:cs typeface="Arial"/>
              </a:rPr>
              <a:t>"</a:t>
            </a:r>
            <a:r>
              <a:rPr sz="2100" spc="114" dirty="0">
                <a:solidFill>
                  <a:srgbClr val="2E75B6"/>
                </a:solidFill>
                <a:latin typeface="STIXGeneral"/>
                <a:cs typeface="STIXGeneral"/>
              </a:rPr>
              <a:t>(𝑡</a:t>
            </a:r>
            <a:r>
              <a:rPr sz="2250" spc="172" baseline="-16666" dirty="0">
                <a:solidFill>
                  <a:srgbClr val="2E75B6"/>
                </a:solidFill>
                <a:latin typeface="Arial"/>
                <a:cs typeface="Arial"/>
              </a:rPr>
              <a:t>" </a:t>
            </a:r>
            <a:r>
              <a:rPr sz="2100" spc="130" dirty="0">
                <a:solidFill>
                  <a:srgbClr val="2E75B6"/>
                </a:solidFill>
                <a:latin typeface="STIXGeneral"/>
                <a:cs typeface="STIXGeneral"/>
              </a:rPr>
              <a:t>≤ </a:t>
            </a:r>
            <a:r>
              <a:rPr sz="2100" spc="120" dirty="0">
                <a:solidFill>
                  <a:srgbClr val="2E75B6"/>
                </a:solidFill>
                <a:latin typeface="STIXGeneral"/>
                <a:cs typeface="STIXGeneral"/>
              </a:rPr>
              <a:t>10</a:t>
            </a:r>
            <a:r>
              <a:rPr sz="2250" spc="179" baseline="27777" dirty="0">
                <a:solidFill>
                  <a:srgbClr val="2E75B6"/>
                </a:solidFill>
                <a:latin typeface="Arial"/>
                <a:cs typeface="Arial"/>
              </a:rPr>
              <a:t>#</a:t>
            </a:r>
            <a:r>
              <a:rPr sz="2100" spc="120" dirty="0">
                <a:solidFill>
                  <a:srgbClr val="2E75B6"/>
                </a:solidFill>
                <a:latin typeface="STIXGeneral"/>
                <a:cs typeface="STIXGeneral"/>
              </a:rPr>
              <a:t>) </a:t>
            </a:r>
            <a:r>
              <a:rPr sz="2100" dirty="0">
                <a:solidFill>
                  <a:srgbClr val="2E75B6"/>
                </a:solidFill>
                <a:latin typeface="Arial Unicode MS"/>
                <a:cs typeface="Arial Unicode MS"/>
              </a:rPr>
              <a:t>和 </a:t>
            </a:r>
            <a:r>
              <a:rPr sz="2100" spc="-15" dirty="0">
                <a:solidFill>
                  <a:srgbClr val="2E75B6"/>
                </a:solidFill>
                <a:latin typeface="STIXGeneral"/>
                <a:cs typeface="STIXGeneral"/>
              </a:rPr>
              <a:t>𝑘</a:t>
            </a:r>
            <a:r>
              <a:rPr sz="2250" spc="-22" baseline="-16666" dirty="0">
                <a:solidFill>
                  <a:srgbClr val="2E75B6"/>
                </a:solidFill>
                <a:latin typeface="Arial"/>
                <a:cs typeface="Arial"/>
              </a:rPr>
              <a:t>"</a:t>
            </a:r>
            <a:r>
              <a:rPr sz="2100" spc="-15" dirty="0">
                <a:solidFill>
                  <a:srgbClr val="2E75B6"/>
                </a:solidFill>
                <a:latin typeface="STIXGeneral"/>
                <a:cs typeface="STIXGeneral"/>
              </a:rPr>
              <a:t>(∑𝑘</a:t>
            </a:r>
            <a:r>
              <a:rPr sz="2250" spc="-22" baseline="-16666" dirty="0">
                <a:solidFill>
                  <a:srgbClr val="2E75B6"/>
                </a:solidFill>
                <a:latin typeface="Arial"/>
                <a:cs typeface="Arial"/>
              </a:rPr>
              <a:t>"</a:t>
            </a:r>
            <a:r>
              <a:rPr sz="2250" spc="-15" baseline="-16666" dirty="0">
                <a:solidFill>
                  <a:srgbClr val="2E75B6"/>
                </a:solidFill>
                <a:latin typeface="Arial"/>
                <a:cs typeface="Arial"/>
              </a:rPr>
              <a:t> </a:t>
            </a:r>
            <a:r>
              <a:rPr sz="2100" spc="130" dirty="0">
                <a:solidFill>
                  <a:srgbClr val="2E75B6"/>
                </a:solidFill>
                <a:latin typeface="STIXGeneral"/>
                <a:cs typeface="STIXGeneral"/>
              </a:rPr>
              <a:t>&lt; </a:t>
            </a:r>
            <a:r>
              <a:rPr sz="2100" spc="135" dirty="0">
                <a:solidFill>
                  <a:srgbClr val="2E75B6"/>
                </a:solidFill>
                <a:latin typeface="STIXGeneral"/>
                <a:cs typeface="STIXGeneral"/>
              </a:rPr>
              <a:t> </a:t>
            </a:r>
            <a:r>
              <a:rPr sz="2100" spc="200" dirty="0">
                <a:solidFill>
                  <a:srgbClr val="2E75B6"/>
                </a:solidFill>
                <a:latin typeface="STIXGeneral"/>
                <a:cs typeface="STIXGeneral"/>
              </a:rPr>
              <a:t>3×10</a:t>
            </a:r>
            <a:r>
              <a:rPr sz="2250" spc="300" baseline="27777" dirty="0">
                <a:solidFill>
                  <a:srgbClr val="2E75B6"/>
                </a:solidFill>
                <a:latin typeface="Arial"/>
                <a:cs typeface="Arial"/>
              </a:rPr>
              <a:t>!</a:t>
            </a:r>
            <a:r>
              <a:rPr sz="2100" spc="200" dirty="0">
                <a:solidFill>
                  <a:srgbClr val="2E75B6"/>
                </a:solidFill>
                <a:latin typeface="STIXGeneral"/>
                <a:cs typeface="STIXGeneral"/>
              </a:rPr>
              <a:t>)</a:t>
            </a:r>
            <a:r>
              <a:rPr sz="2100" spc="-45" dirty="0">
                <a:solidFill>
                  <a:srgbClr val="2E75B6"/>
                </a:solidFill>
                <a:latin typeface="STIXGeneral"/>
                <a:cs typeface="STIXGeneral"/>
              </a:rPr>
              <a:t> </a:t>
            </a:r>
            <a:r>
              <a:rPr sz="2100" dirty="0">
                <a:solidFill>
                  <a:srgbClr val="2E75B6"/>
                </a:solidFill>
                <a:latin typeface="Arial Unicode MS"/>
                <a:cs typeface="Arial Unicode MS"/>
              </a:rPr>
              <a:t>分别表示这艘船到达海港的时间和船上的乘客数量，接下 来</a:t>
            </a:r>
            <a:r>
              <a:rPr sz="2100" spc="-15" dirty="0">
                <a:solidFill>
                  <a:srgbClr val="2E75B6"/>
                </a:solidFill>
                <a:latin typeface="Arial Unicode MS"/>
                <a:cs typeface="Arial Unicode MS"/>
              </a:rPr>
              <a:t> </a:t>
            </a:r>
            <a:r>
              <a:rPr sz="2100" spc="5" dirty="0">
                <a:solidFill>
                  <a:srgbClr val="2E75B6"/>
                </a:solidFill>
                <a:latin typeface="STIXGeneral"/>
                <a:cs typeface="STIXGeneral"/>
              </a:rPr>
              <a:t>𝑘</a:t>
            </a:r>
            <a:r>
              <a:rPr sz="2250" spc="7" baseline="-16666" dirty="0">
                <a:solidFill>
                  <a:srgbClr val="2E75B6"/>
                </a:solidFill>
                <a:latin typeface="Arial"/>
                <a:cs typeface="Arial"/>
              </a:rPr>
              <a:t>"</a:t>
            </a:r>
            <a:r>
              <a:rPr sz="2250" spc="-405" baseline="-16666" dirty="0">
                <a:solidFill>
                  <a:srgbClr val="2E75B6"/>
                </a:solidFill>
                <a:latin typeface="Arial"/>
                <a:cs typeface="Arial"/>
              </a:rPr>
              <a:t> </a:t>
            </a:r>
            <a:r>
              <a:rPr sz="2100" dirty="0">
                <a:solidFill>
                  <a:srgbClr val="2E75B6"/>
                </a:solidFill>
                <a:latin typeface="Arial Unicode MS"/>
                <a:cs typeface="Arial Unicode MS"/>
              </a:rPr>
              <a:t>个整数</a:t>
            </a:r>
            <a:r>
              <a:rPr sz="2100" spc="-125" dirty="0">
                <a:solidFill>
                  <a:srgbClr val="2E75B6"/>
                </a:solidFill>
                <a:latin typeface="Arial Unicode MS"/>
                <a:cs typeface="Arial Unicode MS"/>
              </a:rPr>
              <a:t> </a:t>
            </a:r>
            <a:r>
              <a:rPr sz="2100" spc="-135" dirty="0">
                <a:solidFill>
                  <a:srgbClr val="2E75B6"/>
                </a:solidFill>
                <a:latin typeface="STIXGeneral"/>
                <a:cs typeface="STIXGeneral"/>
              </a:rPr>
              <a:t>𝑥</a:t>
            </a:r>
            <a:r>
              <a:rPr sz="2250" spc="-202" baseline="-16666" dirty="0">
                <a:solidFill>
                  <a:srgbClr val="2E75B6"/>
                </a:solidFill>
                <a:latin typeface="Arial"/>
                <a:cs typeface="Arial"/>
              </a:rPr>
              <a:t>",%</a:t>
            </a:r>
            <a:r>
              <a:rPr sz="2100" spc="-135" dirty="0">
                <a:solidFill>
                  <a:srgbClr val="2E75B6"/>
                </a:solidFill>
                <a:latin typeface="STIXGeneral"/>
                <a:cs typeface="STIXGeneral"/>
              </a:rPr>
              <a:t>(𝑥</a:t>
            </a:r>
            <a:r>
              <a:rPr sz="2250" spc="-202" baseline="-16666" dirty="0">
                <a:solidFill>
                  <a:srgbClr val="2E75B6"/>
                </a:solidFill>
                <a:latin typeface="Arial"/>
                <a:cs typeface="Arial"/>
              </a:rPr>
              <a:t>",%</a:t>
            </a:r>
            <a:r>
              <a:rPr sz="2250" spc="75" baseline="-16666" dirty="0">
                <a:solidFill>
                  <a:srgbClr val="2E75B6"/>
                </a:solidFill>
                <a:latin typeface="Arial"/>
                <a:cs typeface="Arial"/>
              </a:rPr>
              <a:t> </a:t>
            </a:r>
            <a:r>
              <a:rPr sz="2100" spc="130" dirty="0">
                <a:solidFill>
                  <a:srgbClr val="2E75B6"/>
                </a:solidFill>
                <a:latin typeface="STIXGeneral"/>
                <a:cs typeface="STIXGeneral"/>
              </a:rPr>
              <a:t>≤</a:t>
            </a:r>
            <a:r>
              <a:rPr sz="2100" spc="60" dirty="0">
                <a:solidFill>
                  <a:srgbClr val="2E75B6"/>
                </a:solidFill>
                <a:latin typeface="STIXGeneral"/>
                <a:cs typeface="STIXGeneral"/>
              </a:rPr>
              <a:t> </a:t>
            </a:r>
            <a:r>
              <a:rPr sz="2100" spc="235" dirty="0">
                <a:solidFill>
                  <a:srgbClr val="2E75B6"/>
                </a:solidFill>
                <a:latin typeface="STIXGeneral"/>
                <a:cs typeface="STIXGeneral"/>
              </a:rPr>
              <a:t>10</a:t>
            </a:r>
            <a:r>
              <a:rPr sz="2250" spc="352" baseline="27777" dirty="0">
                <a:solidFill>
                  <a:srgbClr val="2E75B6"/>
                </a:solidFill>
                <a:latin typeface="Arial"/>
                <a:cs typeface="Arial"/>
              </a:rPr>
              <a:t>!</a:t>
            </a:r>
            <a:r>
              <a:rPr sz="2100" spc="235" dirty="0">
                <a:solidFill>
                  <a:srgbClr val="2E75B6"/>
                </a:solidFill>
                <a:latin typeface="STIXGeneral"/>
                <a:cs typeface="STIXGeneral"/>
              </a:rPr>
              <a:t>)</a:t>
            </a:r>
            <a:r>
              <a:rPr sz="2100" spc="45" dirty="0">
                <a:solidFill>
                  <a:srgbClr val="2E75B6"/>
                </a:solidFill>
                <a:latin typeface="STIXGeneral"/>
                <a:cs typeface="STIXGeneral"/>
              </a:rPr>
              <a:t> </a:t>
            </a:r>
            <a:r>
              <a:rPr sz="2100" dirty="0">
                <a:solidFill>
                  <a:srgbClr val="2E75B6"/>
                </a:solidFill>
                <a:latin typeface="Arial Unicode MS"/>
                <a:cs typeface="Arial Unicode MS"/>
              </a:rPr>
              <a:t>表示船上乘客的国籍。</a:t>
            </a:r>
            <a:endParaRPr sz="2100" dirty="0">
              <a:latin typeface="Arial Unicode MS"/>
              <a:cs typeface="Arial Unicode MS"/>
            </a:endParaRPr>
          </a:p>
          <a:p>
            <a:pPr marL="38100">
              <a:spcBef>
                <a:spcPts val="985"/>
              </a:spcBef>
            </a:pPr>
            <a:r>
              <a:rPr sz="2100" dirty="0">
                <a:solidFill>
                  <a:srgbClr val="2E75B6"/>
                </a:solidFill>
                <a:latin typeface="Arial Unicode MS"/>
                <a:cs typeface="Arial Unicode MS"/>
              </a:rPr>
              <a:t>你需要计算</a:t>
            </a:r>
            <a:r>
              <a:rPr sz="2100" spc="-35" dirty="0">
                <a:solidFill>
                  <a:srgbClr val="2E75B6"/>
                </a:solidFill>
                <a:latin typeface="Arial Unicode MS"/>
                <a:cs typeface="Arial Unicode MS"/>
              </a:rPr>
              <a:t> </a:t>
            </a:r>
            <a:r>
              <a:rPr sz="2100" spc="160" dirty="0">
                <a:solidFill>
                  <a:srgbClr val="2E75B6"/>
                </a:solidFill>
                <a:latin typeface="STIXGeneral"/>
                <a:cs typeface="STIXGeneral"/>
              </a:rPr>
              <a:t>𝑛</a:t>
            </a:r>
            <a:r>
              <a:rPr sz="2100" spc="55" dirty="0">
                <a:solidFill>
                  <a:srgbClr val="2E75B6"/>
                </a:solidFill>
                <a:latin typeface="STIXGeneral"/>
                <a:cs typeface="STIXGeneral"/>
              </a:rPr>
              <a:t> </a:t>
            </a:r>
            <a:r>
              <a:rPr sz="2100" dirty="0">
                <a:solidFill>
                  <a:srgbClr val="2E75B6"/>
                </a:solidFill>
                <a:latin typeface="Arial Unicode MS"/>
                <a:cs typeface="Arial Unicode MS"/>
              </a:rPr>
              <a:t>条信息。对于输出的第</a:t>
            </a:r>
            <a:r>
              <a:rPr sz="2100" spc="-35" dirty="0">
                <a:solidFill>
                  <a:srgbClr val="2E75B6"/>
                </a:solidFill>
                <a:latin typeface="Arial Unicode MS"/>
                <a:cs typeface="Arial Unicode MS"/>
              </a:rPr>
              <a:t> </a:t>
            </a:r>
            <a:r>
              <a:rPr sz="2100" spc="10" dirty="0">
                <a:solidFill>
                  <a:srgbClr val="2E75B6"/>
                </a:solidFill>
                <a:latin typeface="STIXGeneral"/>
                <a:cs typeface="STIXGeneral"/>
              </a:rPr>
              <a:t>𝑖</a:t>
            </a:r>
            <a:r>
              <a:rPr sz="2100" spc="85" dirty="0">
                <a:solidFill>
                  <a:srgbClr val="2E75B6"/>
                </a:solidFill>
                <a:latin typeface="STIXGeneral"/>
                <a:cs typeface="STIXGeneral"/>
              </a:rPr>
              <a:t> </a:t>
            </a:r>
            <a:r>
              <a:rPr sz="2100" dirty="0">
                <a:solidFill>
                  <a:srgbClr val="2E75B6"/>
                </a:solidFill>
                <a:latin typeface="Arial Unicode MS"/>
                <a:cs typeface="Arial Unicode MS"/>
              </a:rPr>
              <a:t>条信息，你需要统计满足</a:t>
            </a:r>
            <a:endParaRPr sz="2100" dirty="0">
              <a:latin typeface="Arial Unicode MS"/>
              <a:cs typeface="Arial Unicode MS"/>
            </a:endParaRPr>
          </a:p>
          <a:p>
            <a:pPr marL="38100" marR="151130">
              <a:lnSpc>
                <a:spcPct val="102899"/>
              </a:lnSpc>
              <a:spcBef>
                <a:spcPts val="25"/>
              </a:spcBef>
            </a:pPr>
            <a:r>
              <a:rPr sz="2100" spc="60" dirty="0">
                <a:solidFill>
                  <a:srgbClr val="2E75B6"/>
                </a:solidFill>
                <a:latin typeface="STIXGeneral"/>
                <a:cs typeface="STIXGeneral"/>
              </a:rPr>
              <a:t>𝑡</a:t>
            </a:r>
            <a:r>
              <a:rPr sz="2250" spc="89" baseline="-14814" dirty="0">
                <a:solidFill>
                  <a:srgbClr val="2E75B6"/>
                </a:solidFill>
                <a:latin typeface="Arial"/>
                <a:cs typeface="Arial"/>
              </a:rPr>
              <a:t>"</a:t>
            </a:r>
            <a:r>
              <a:rPr sz="2250" spc="292" baseline="-14814" dirty="0">
                <a:solidFill>
                  <a:srgbClr val="2E75B6"/>
                </a:solidFill>
                <a:latin typeface="Arial"/>
                <a:cs typeface="Arial"/>
              </a:rPr>
              <a:t> </a:t>
            </a:r>
            <a:r>
              <a:rPr sz="2100" spc="130" dirty="0">
                <a:solidFill>
                  <a:srgbClr val="2E75B6"/>
                </a:solidFill>
                <a:latin typeface="STIXGeneral"/>
                <a:cs typeface="STIXGeneral"/>
              </a:rPr>
              <a:t>−</a:t>
            </a:r>
            <a:r>
              <a:rPr sz="2100" spc="-55" dirty="0">
                <a:solidFill>
                  <a:srgbClr val="2E75B6"/>
                </a:solidFill>
                <a:latin typeface="STIXGeneral"/>
                <a:cs typeface="STIXGeneral"/>
              </a:rPr>
              <a:t> </a:t>
            </a:r>
            <a:r>
              <a:rPr sz="2100" spc="105" dirty="0">
                <a:solidFill>
                  <a:srgbClr val="2E75B6"/>
                </a:solidFill>
                <a:latin typeface="STIXGeneral"/>
                <a:cs typeface="STIXGeneral"/>
              </a:rPr>
              <a:t>86400</a:t>
            </a:r>
            <a:r>
              <a:rPr sz="2100" spc="50" dirty="0">
                <a:solidFill>
                  <a:srgbClr val="2E75B6"/>
                </a:solidFill>
                <a:latin typeface="STIXGeneral"/>
                <a:cs typeface="STIXGeneral"/>
              </a:rPr>
              <a:t> </a:t>
            </a:r>
            <a:r>
              <a:rPr sz="2100" spc="130" dirty="0">
                <a:solidFill>
                  <a:srgbClr val="2E75B6"/>
                </a:solidFill>
                <a:latin typeface="STIXGeneral"/>
                <a:cs typeface="STIXGeneral"/>
              </a:rPr>
              <a:t>&lt;</a:t>
            </a:r>
            <a:r>
              <a:rPr sz="2100" spc="60" dirty="0">
                <a:solidFill>
                  <a:srgbClr val="2E75B6"/>
                </a:solidFill>
                <a:latin typeface="STIXGeneral"/>
                <a:cs typeface="STIXGeneral"/>
              </a:rPr>
              <a:t> </a:t>
            </a:r>
            <a:r>
              <a:rPr sz="2100" spc="35" dirty="0">
                <a:solidFill>
                  <a:srgbClr val="2E75B6"/>
                </a:solidFill>
                <a:latin typeface="STIXGeneral"/>
                <a:cs typeface="STIXGeneral"/>
              </a:rPr>
              <a:t>𝑡</a:t>
            </a:r>
            <a:r>
              <a:rPr sz="2250" spc="52" baseline="-14814" dirty="0">
                <a:solidFill>
                  <a:srgbClr val="2E75B6"/>
                </a:solidFill>
                <a:latin typeface="Arial"/>
                <a:cs typeface="Arial"/>
              </a:rPr>
              <a:t>&amp;</a:t>
            </a:r>
            <a:r>
              <a:rPr sz="2250" spc="427" baseline="-14814" dirty="0">
                <a:solidFill>
                  <a:srgbClr val="2E75B6"/>
                </a:solidFill>
                <a:latin typeface="Arial"/>
                <a:cs typeface="Arial"/>
              </a:rPr>
              <a:t> </a:t>
            </a:r>
            <a:r>
              <a:rPr sz="2100" spc="130" dirty="0">
                <a:solidFill>
                  <a:srgbClr val="2E75B6"/>
                </a:solidFill>
                <a:latin typeface="STIXGeneral"/>
                <a:cs typeface="STIXGeneral"/>
              </a:rPr>
              <a:t>≤</a:t>
            </a:r>
            <a:r>
              <a:rPr sz="2100" spc="55" dirty="0">
                <a:solidFill>
                  <a:srgbClr val="2E75B6"/>
                </a:solidFill>
                <a:latin typeface="STIXGeneral"/>
                <a:cs typeface="STIXGeneral"/>
              </a:rPr>
              <a:t> </a:t>
            </a:r>
            <a:r>
              <a:rPr sz="2100" spc="60" dirty="0">
                <a:solidFill>
                  <a:srgbClr val="2E75B6"/>
                </a:solidFill>
                <a:latin typeface="STIXGeneral"/>
                <a:cs typeface="STIXGeneral"/>
              </a:rPr>
              <a:t>𝑡</a:t>
            </a:r>
            <a:r>
              <a:rPr sz="2250" spc="89" baseline="-14814" dirty="0">
                <a:solidFill>
                  <a:srgbClr val="2E75B6"/>
                </a:solidFill>
                <a:latin typeface="Arial"/>
                <a:cs typeface="Arial"/>
              </a:rPr>
              <a:t>"</a:t>
            </a:r>
            <a:r>
              <a:rPr sz="2250" spc="457" baseline="-14814" dirty="0">
                <a:solidFill>
                  <a:srgbClr val="2E75B6"/>
                </a:solidFill>
                <a:latin typeface="Arial"/>
                <a:cs typeface="Arial"/>
              </a:rPr>
              <a:t> </a:t>
            </a:r>
            <a:r>
              <a:rPr sz="2100" dirty="0">
                <a:solidFill>
                  <a:srgbClr val="2E75B6"/>
                </a:solidFill>
                <a:latin typeface="Arial Unicode MS"/>
                <a:cs typeface="Arial Unicode MS"/>
              </a:rPr>
              <a:t>的船只</a:t>
            </a:r>
            <a:r>
              <a:rPr sz="2100" spc="-10" dirty="0">
                <a:solidFill>
                  <a:srgbClr val="2E75B6"/>
                </a:solidFill>
                <a:latin typeface="Arial Unicode MS"/>
                <a:cs typeface="Arial Unicode MS"/>
              </a:rPr>
              <a:t> </a:t>
            </a:r>
            <a:r>
              <a:rPr sz="2100" spc="80" dirty="0">
                <a:solidFill>
                  <a:srgbClr val="2E75B6"/>
                </a:solidFill>
                <a:latin typeface="STIXGeneral"/>
                <a:cs typeface="STIXGeneral"/>
              </a:rPr>
              <a:t>𝑝</a:t>
            </a:r>
            <a:r>
              <a:rPr sz="2100" spc="80" dirty="0">
                <a:solidFill>
                  <a:srgbClr val="2E75B6"/>
                </a:solidFill>
                <a:latin typeface="Arial Unicode MS"/>
                <a:cs typeface="Arial Unicode MS"/>
              </a:rPr>
              <a:t>，</a:t>
            </a:r>
            <a:r>
              <a:rPr sz="2100" dirty="0">
                <a:solidFill>
                  <a:srgbClr val="2E75B6"/>
                </a:solidFill>
                <a:latin typeface="Arial Unicode MS"/>
                <a:cs typeface="Arial Unicode MS"/>
              </a:rPr>
              <a:t>在所有的</a:t>
            </a:r>
            <a:r>
              <a:rPr sz="2100" spc="-15" dirty="0">
                <a:solidFill>
                  <a:srgbClr val="2E75B6"/>
                </a:solidFill>
                <a:latin typeface="Arial Unicode MS"/>
                <a:cs typeface="Arial Unicode MS"/>
              </a:rPr>
              <a:t> </a:t>
            </a:r>
            <a:r>
              <a:rPr sz="2100" spc="-210" dirty="0">
                <a:solidFill>
                  <a:srgbClr val="2E75B6"/>
                </a:solidFill>
                <a:latin typeface="STIXGeneral"/>
                <a:cs typeface="STIXGeneral"/>
              </a:rPr>
              <a:t>𝑥</a:t>
            </a:r>
            <a:r>
              <a:rPr sz="2250" spc="-315" baseline="-14814" dirty="0">
                <a:solidFill>
                  <a:srgbClr val="2E75B6"/>
                </a:solidFill>
                <a:latin typeface="Arial"/>
                <a:cs typeface="Arial"/>
              </a:rPr>
              <a:t>&amp;,%</a:t>
            </a:r>
            <a:r>
              <a:rPr sz="2250" spc="-135" baseline="-14814" dirty="0">
                <a:solidFill>
                  <a:srgbClr val="2E75B6"/>
                </a:solidFill>
                <a:latin typeface="Arial"/>
                <a:cs typeface="Arial"/>
              </a:rPr>
              <a:t> </a:t>
            </a:r>
            <a:r>
              <a:rPr sz="2100" dirty="0">
                <a:solidFill>
                  <a:srgbClr val="2E75B6"/>
                </a:solidFill>
                <a:latin typeface="Arial Unicode MS"/>
                <a:cs typeface="Arial Unicode MS"/>
              </a:rPr>
              <a:t>中，总共有多少个 不同的数。</a:t>
            </a:r>
            <a:endParaRPr sz="2100" dirty="0">
              <a:latin typeface="Arial Unicode MS"/>
              <a:cs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830" y="292100"/>
            <a:ext cx="9720580" cy="924560"/>
          </a:xfrm>
        </p:spPr>
        <p:txBody>
          <a:bodyPr/>
          <a:lstStyle/>
          <a:p>
            <a:r>
              <a:rPr lang="zh-CN" altLang="en-US" sz="3200" b="1">
                <a:latin typeface="+mj-ea"/>
                <a:cs typeface="+mj-ea"/>
                <a:sym typeface="+mn-ea"/>
              </a:rPr>
              <a:t>例</a:t>
            </a:r>
            <a:r>
              <a:rPr lang="en-US" altLang="zh-CN" sz="3200" b="1">
                <a:latin typeface="+mj-ea"/>
                <a:cs typeface="+mj-ea"/>
                <a:sym typeface="+mn-ea"/>
              </a:rPr>
              <a:t>1</a:t>
            </a:r>
            <a:r>
              <a:rPr lang="zh-CN" altLang="en-US" sz="3200" b="1">
                <a:latin typeface="+mj-ea"/>
                <a:cs typeface="+mj-ea"/>
                <a:sym typeface="+mn-ea"/>
              </a:rPr>
              <a:t>：初识栈：</a:t>
            </a:r>
            <a:endParaRPr lang="zh-CN" altLang="en-US" sz="3200" b="1">
              <a:latin typeface="+mj-ea"/>
              <a:cs typeface="+mj-ea"/>
            </a:endParaRPr>
          </a:p>
        </p:txBody>
      </p:sp>
      <p:sp>
        <p:nvSpPr>
          <p:cNvPr id="3" name="内容占位符 2"/>
          <p:cNvSpPr>
            <a:spLocks noGrp="1"/>
          </p:cNvSpPr>
          <p:nvPr>
            <p:ph idx="1"/>
          </p:nvPr>
        </p:nvSpPr>
        <p:spPr>
          <a:xfrm>
            <a:off x="925830" y="1216660"/>
            <a:ext cx="9622155" cy="4989195"/>
          </a:xfrm>
        </p:spPr>
        <p:txBody>
          <a:bodyPr/>
          <a:lstStyle/>
          <a:p>
            <a:r>
              <a:rPr lang="zh-CN" altLang="en-US" sz="2800">
                <a:latin typeface="Arial" panose="020B0604020202020204" pitchFamily="34" charset="0"/>
                <a:cs typeface="Arial" panose="020B0604020202020204" pitchFamily="34" charset="0"/>
              </a:rPr>
              <a:t>#include &lt;iostream&gt;  </a:t>
            </a:r>
          </a:p>
          <a:p>
            <a:r>
              <a:rPr lang="zh-CN" altLang="en-US" sz="2800">
                <a:latin typeface="Arial" panose="020B0604020202020204" pitchFamily="34" charset="0"/>
                <a:cs typeface="Arial" panose="020B0604020202020204" pitchFamily="34" charset="0"/>
              </a:rPr>
              <a:t>#include &lt;stack&gt;  </a:t>
            </a:r>
          </a:p>
          <a:p>
            <a:r>
              <a:rPr lang="zh-CN" altLang="en-US" sz="2800">
                <a:latin typeface="Arial" panose="020B0604020202020204" pitchFamily="34" charset="0"/>
                <a:cs typeface="Arial" panose="020B0604020202020204" pitchFamily="34" charset="0"/>
              </a:rPr>
              <a:t>using namespace std;  </a:t>
            </a:r>
          </a:p>
          <a:p>
            <a:r>
              <a:rPr lang="en-US" altLang="zh-CN" sz="2800">
                <a:latin typeface="Arial" panose="020B0604020202020204" pitchFamily="34" charset="0"/>
                <a:cs typeface="Arial" panose="020B0604020202020204" pitchFamily="34" charset="0"/>
              </a:rPr>
              <a:t>i</a:t>
            </a:r>
            <a:r>
              <a:rPr lang="zh-CN" altLang="en-US" sz="2800">
                <a:latin typeface="Arial" panose="020B0604020202020204" pitchFamily="34" charset="0"/>
                <a:cs typeface="Arial" panose="020B0604020202020204" pitchFamily="34" charset="0"/>
              </a:rPr>
              <a:t>nt main()  {  </a:t>
            </a:r>
          </a:p>
          <a:p>
            <a:r>
              <a:rPr lang="zh-CN" altLang="en-US" sz="2800">
                <a:latin typeface="Arial" panose="020B0604020202020204" pitchFamily="34" charset="0"/>
                <a:cs typeface="Arial" panose="020B0604020202020204" pitchFamily="34" charset="0"/>
              </a:rPr>
              <a:t>    stack &lt;int&gt; s;//定义栈  </a:t>
            </a:r>
          </a:p>
          <a:p>
            <a:r>
              <a:rPr lang="zh-CN" altLang="en-US" sz="2800">
                <a:latin typeface="Arial" panose="020B0604020202020204" pitchFamily="34" charset="0"/>
                <a:cs typeface="Arial" panose="020B0604020202020204" pitchFamily="34" charset="0"/>
              </a:rPr>
              <a:t>    s.push(5);</a:t>
            </a:r>
            <a:r>
              <a:rPr lang="zh-CN" altLang="en-US" sz="2800">
                <a:latin typeface="Arial" panose="020B0604020202020204" pitchFamily="34" charset="0"/>
                <a:cs typeface="Arial" panose="020B0604020202020204" pitchFamily="34" charset="0"/>
                <a:sym typeface="+mn-ea"/>
              </a:rPr>
              <a:t>s.push(6);s.push(7);  </a:t>
            </a:r>
            <a:r>
              <a:rPr lang="zh-CN" altLang="en-US" sz="2800">
                <a:latin typeface="Arial" panose="020B0604020202020204" pitchFamily="34" charset="0"/>
                <a:cs typeface="Arial" panose="020B0604020202020204" pitchFamily="34" charset="0"/>
              </a:rPr>
              <a:t>//压栈  </a:t>
            </a:r>
          </a:p>
          <a:p>
            <a:r>
              <a:rPr lang="zh-CN" altLang="en-US" sz="2800">
                <a:latin typeface="Arial" panose="020B0604020202020204" pitchFamily="34" charset="0"/>
                <a:cs typeface="Arial" panose="020B0604020202020204" pitchFamily="34" charset="0"/>
              </a:rPr>
              <a:t>    s.pop(); //出栈  </a:t>
            </a:r>
          </a:p>
          <a:p>
            <a:r>
              <a:rPr lang="zh-CN" altLang="en-US" sz="2800">
                <a:latin typeface="Arial" panose="020B0604020202020204" pitchFamily="34" charset="0"/>
                <a:cs typeface="Arial" panose="020B0604020202020204" pitchFamily="34" charset="0"/>
              </a:rPr>
              <a:t>    printf(“栈顶元素：%d\n”,s.top());</a:t>
            </a:r>
          </a:p>
          <a:p>
            <a:r>
              <a:rPr lang="zh-CN" altLang="en-US" sz="2800">
                <a:latin typeface="Arial" panose="020B0604020202020204" pitchFamily="34" charset="0"/>
                <a:cs typeface="Arial" panose="020B0604020202020204" pitchFamily="34" charset="0"/>
              </a:rPr>
              <a:t>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260" y="584200"/>
            <a:ext cx="9720580" cy="1288415"/>
          </a:xfrm>
        </p:spPr>
        <p:txBody>
          <a:bodyPr>
            <a:normAutofit/>
          </a:bodyPr>
          <a:lstStyle/>
          <a:p>
            <a:r>
              <a:rPr lang="zh-CN" altLang="en-US" sz="3200">
                <a:latin typeface="+mj-ea"/>
                <a:cs typeface="+mj-ea"/>
              </a:rPr>
              <a:t>例2</a:t>
            </a:r>
            <a:r>
              <a:rPr lang="en-US" altLang="zh-CN" sz="3200">
                <a:latin typeface="+mj-ea"/>
                <a:cs typeface="+mj-ea"/>
              </a:rPr>
              <a:t>.</a:t>
            </a:r>
            <a:r>
              <a:rPr lang="zh-CN" altLang="en-US" sz="3200">
                <a:latin typeface="+mj-ea"/>
                <a:cs typeface="+mj-ea"/>
              </a:rPr>
              <a:t>判断回文</a:t>
            </a:r>
            <a:endParaRPr lang="zh-CN" altLang="en-US" sz="160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937260" y="1872615"/>
            <a:ext cx="10818495" cy="1652270"/>
          </a:xfrm>
        </p:spPr>
        <p:txBody>
          <a:bodyPr/>
          <a:lstStyle/>
          <a:p>
            <a:pPr marL="128270" lvl="1" indent="0">
              <a:buNone/>
            </a:pPr>
            <a:r>
              <a:rPr lang="zh-CN" altLang="en-US" sz="2800">
                <a:sym typeface="+mn-ea"/>
              </a:rPr>
              <a:t>“</a:t>
            </a:r>
            <a:r>
              <a:rPr lang="zh-CN" altLang="en-US" sz="2800">
                <a:latin typeface="Arial" panose="020B0604020202020204" pitchFamily="34" charset="0"/>
                <a:cs typeface="Arial" panose="020B0604020202020204" pitchFamily="34" charset="0"/>
                <a:sym typeface="+mn-ea"/>
              </a:rPr>
              <a:t>xyzyx</a:t>
            </a:r>
            <a:r>
              <a:rPr lang="zh-CN" altLang="en-US" sz="2800">
                <a:sym typeface="+mn-ea"/>
              </a:rPr>
              <a:t>”是一个回文字符串，所谓回文字符串就是指正读反读均相同的字符序列，如“席主席”、“记书记”、“</a:t>
            </a:r>
            <a:r>
              <a:rPr lang="zh-CN" altLang="en-US" sz="2800">
                <a:latin typeface="Arial" panose="020B0604020202020204" pitchFamily="34" charset="0"/>
                <a:cs typeface="Arial" panose="020B0604020202020204" pitchFamily="34" charset="0"/>
                <a:sym typeface="+mn-ea"/>
              </a:rPr>
              <a:t>aha</a:t>
            </a:r>
            <a:r>
              <a:rPr lang="zh-CN" altLang="en-US" sz="2800">
                <a:sym typeface="+mn-ea"/>
              </a:rPr>
              <a:t>”和“</a:t>
            </a:r>
            <a:r>
              <a:rPr lang="zh-CN" altLang="en-US" sz="2800">
                <a:latin typeface="Arial" panose="020B0604020202020204" pitchFamily="34" charset="0"/>
                <a:cs typeface="Arial" panose="020B0604020202020204" pitchFamily="34" charset="0"/>
                <a:sym typeface="+mn-ea"/>
              </a:rPr>
              <a:t>ahaha</a:t>
            </a:r>
            <a:r>
              <a:rPr lang="zh-CN" altLang="en-US" sz="2800">
                <a:sym typeface="+mn-ea"/>
              </a:rPr>
              <a:t>”均是回文，但“</a:t>
            </a:r>
            <a:r>
              <a:rPr lang="zh-CN" altLang="en-US" sz="2800">
                <a:latin typeface="Arial" panose="020B0604020202020204" pitchFamily="34" charset="0"/>
                <a:cs typeface="Arial" panose="020B0604020202020204" pitchFamily="34" charset="0"/>
                <a:sym typeface="+mn-ea"/>
              </a:rPr>
              <a:t>ahah</a:t>
            </a:r>
            <a:r>
              <a:rPr lang="zh-CN" altLang="en-US" sz="2800">
                <a:sym typeface="+mn-ea"/>
              </a:rPr>
              <a:t>”不是回文。通过栈这个数据结构我们将很容易判断一个字符串是否为回文。</a:t>
            </a:r>
            <a:br>
              <a:rPr lang="zh-CN" altLang="en-US" sz="2800">
                <a:sym typeface="+mn-ea"/>
              </a:rPr>
            </a:br>
            <a:endParaRPr lang="en-US" altLang="zh-CN" sz="2800">
              <a:sym typeface="+mn-ea"/>
            </a:endParaRPr>
          </a:p>
        </p:txBody>
      </p:sp>
      <p:sp>
        <p:nvSpPr>
          <p:cNvPr id="100" name="文本框 99"/>
          <p:cNvSpPr txBox="1"/>
          <p:nvPr/>
        </p:nvSpPr>
        <p:spPr>
          <a:xfrm>
            <a:off x="925195" y="3524885"/>
            <a:ext cx="10842625" cy="2676525"/>
          </a:xfrm>
          <a:prstGeom prst="rect">
            <a:avLst/>
          </a:prstGeom>
          <a:noFill/>
          <a:ln w="9525">
            <a:noFill/>
          </a:ln>
        </p:spPr>
        <p:txBody>
          <a:bodyPr wrap="square">
            <a:spAutoFit/>
          </a:bodyPr>
          <a:lstStyle/>
          <a:p>
            <a:pPr indent="266700"/>
            <a:r>
              <a:rPr lang="en-US" sz="2400" b="0" dirty="0">
                <a:latin typeface="Calibri" panose="020F0502020204030204" charset="0"/>
              </a:rPr>
              <a:t> </a:t>
            </a:r>
            <a:r>
              <a:rPr lang="zh-CN" sz="2800" b="0" dirty="0">
                <a:ea typeface="宋体" panose="02010600030101010101" pitchFamily="2" charset="-122"/>
              </a:rPr>
              <a:t>我们先将字符串中间</a:t>
            </a:r>
            <a:r>
              <a:rPr lang="en-US" altLang="zh-CN" sz="2800" b="1" dirty="0">
                <a:latin typeface="Arial" panose="020B0604020202020204" pitchFamily="34" charset="0"/>
                <a:ea typeface="宋体" panose="02010600030101010101" pitchFamily="2" charset="-122"/>
                <a:cs typeface="Arial" panose="020B0604020202020204" pitchFamily="34" charset="0"/>
              </a:rPr>
              <a:t>mid</a:t>
            </a:r>
            <a:r>
              <a:rPr lang="zh-CN" sz="2800" b="0" dirty="0">
                <a:ea typeface="宋体" panose="02010600030101010101" pitchFamily="2" charset="-122"/>
              </a:rPr>
              <a:t>之前的部分的字符全部入栈。</a:t>
            </a:r>
            <a:endParaRPr lang="en-US" sz="2800" b="0" dirty="0">
              <a:latin typeface="Calibri" panose="020F0502020204030204" charset="0"/>
            </a:endParaRPr>
          </a:p>
          <a:p>
            <a:pPr indent="266700"/>
            <a:r>
              <a:rPr lang="en-US" sz="2800" b="0" dirty="0">
                <a:latin typeface="Calibri" panose="020F0502020204030204" charset="0"/>
              </a:rPr>
              <a:t>   </a:t>
            </a:r>
            <a:r>
              <a:rPr lang="en-US" sz="2800" b="1" dirty="0">
                <a:latin typeface="Arial" panose="020B0604020202020204" pitchFamily="34" charset="0"/>
                <a:cs typeface="Arial" panose="020B0604020202020204" pitchFamily="34" charset="0"/>
              </a:rPr>
              <a:t> for(</a:t>
            </a:r>
            <a:r>
              <a:rPr lang="en-US" sz="2800" b="1" dirty="0" err="1">
                <a:latin typeface="Arial" panose="020B0604020202020204" pitchFamily="34" charset="0"/>
                <a:cs typeface="Arial" panose="020B0604020202020204" pitchFamily="34" charset="0"/>
              </a:rPr>
              <a:t>i</a:t>
            </a:r>
            <a:r>
              <a:rPr lang="en-US" sz="2800" b="1" dirty="0">
                <a:latin typeface="Arial" panose="020B0604020202020204" pitchFamily="34" charset="0"/>
                <a:cs typeface="Arial" panose="020B0604020202020204" pitchFamily="34" charset="0"/>
              </a:rPr>
              <a:t>=0;i&lt;</a:t>
            </a:r>
            <a:r>
              <a:rPr lang="en-US" sz="2800" b="1" dirty="0" err="1">
                <a:latin typeface="Arial" panose="020B0604020202020204" pitchFamily="34" charset="0"/>
                <a:cs typeface="Arial" panose="020B0604020202020204" pitchFamily="34" charset="0"/>
              </a:rPr>
              <a:t>mid;i</a:t>
            </a:r>
            <a:r>
              <a:rPr lang="en-US" sz="2800" b="1" dirty="0">
                <a:latin typeface="Arial" panose="020B0604020202020204" pitchFamily="34" charset="0"/>
                <a:cs typeface="Arial" panose="020B0604020202020204" pitchFamily="34" charset="0"/>
              </a:rPr>
              <a:t>++)</a:t>
            </a:r>
            <a:r>
              <a:rPr lang="en-US" sz="2800" b="1" dirty="0" err="1">
                <a:latin typeface="Arial" panose="020B0604020202020204" pitchFamily="34" charset="0"/>
                <a:cs typeface="Arial" panose="020B0604020202020204" pitchFamily="34" charset="0"/>
              </a:rPr>
              <a:t>s.push</a:t>
            </a:r>
            <a:r>
              <a:rPr lang="en-US" sz="2800" b="1" dirty="0">
                <a:latin typeface="Arial" panose="020B0604020202020204" pitchFamily="34" charset="0"/>
                <a:cs typeface="Arial" panose="020B0604020202020204" pitchFamily="34" charset="0"/>
              </a:rPr>
              <a:t>(a[</a:t>
            </a:r>
            <a:r>
              <a:rPr lang="en-US" sz="2800" b="1" dirty="0" err="1">
                <a:latin typeface="Arial" panose="020B0604020202020204" pitchFamily="34" charset="0"/>
                <a:cs typeface="Arial" panose="020B0604020202020204" pitchFamily="34" charset="0"/>
              </a:rPr>
              <a:t>i</a:t>
            </a:r>
            <a:r>
              <a:rPr lang="en-US" sz="2800" b="1" dirty="0">
                <a:latin typeface="Arial" panose="020B0604020202020204" pitchFamily="34" charset="0"/>
                <a:cs typeface="Arial" panose="020B0604020202020204" pitchFamily="34" charset="0"/>
              </a:rPr>
              <a:t>]);</a:t>
            </a:r>
            <a:endParaRPr lang="en-US" sz="2800" b="0" dirty="0">
              <a:latin typeface="Calibri" panose="020F0502020204030204" charset="0"/>
            </a:endParaRPr>
          </a:p>
          <a:p>
            <a:pPr indent="266700"/>
            <a:r>
              <a:rPr lang="en-US" sz="2800" b="0" dirty="0">
                <a:latin typeface="Calibri" panose="020F0502020204030204" charset="0"/>
              </a:rPr>
              <a:t>       </a:t>
            </a:r>
            <a:r>
              <a:rPr lang="zh-CN" sz="2800" b="0" dirty="0">
                <a:ea typeface="宋体" panose="02010600030101010101" pitchFamily="2" charset="-122"/>
              </a:rPr>
              <a:t>接下来进入判断回文的关键步骤。将当前栈中的字符依次出栈，看看是否能与</a:t>
            </a:r>
            <a:r>
              <a:rPr lang="en-US" sz="2800" b="0" dirty="0">
                <a:latin typeface="Calibri" panose="020F0502020204030204" charset="0"/>
              </a:rPr>
              <a:t>mid</a:t>
            </a:r>
            <a:r>
              <a:rPr lang="zh-CN" sz="2800" b="0" dirty="0">
                <a:ea typeface="宋体" panose="02010600030101010101" pitchFamily="2" charset="-122"/>
              </a:rPr>
              <a:t>之后的字符一一匹配，如果都能匹配则说明这个字符串是回文字符串，否则这个字符串就不是回文字符串。注意分析奇偶性</a:t>
            </a:r>
            <a:r>
              <a:rPr lang="zh-CN" sz="2800" b="0" dirty="0">
                <a:latin typeface="Calibri" panose="020F0502020204030204" charset="0"/>
                <a:ea typeface="宋体" panose="02010600030101010101" pitchFamily="2" charset="-122"/>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623fdcd-5901-4c88-abcc-c78d39788121"/>
  <p:tag name="COMMONDATA" val="eyJoZGlkIjoiNWJkZDdhMTliZWE1MmUyMWFiZmE1Y2NjODY3M2EzNzc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64,&quot;width&quot;:1705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0e44aff-0020-4185-b600-4423b3a7503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7451</Words>
  <Application>Microsoft Office PowerPoint</Application>
  <PresentationFormat>宽屏</PresentationFormat>
  <Paragraphs>684</Paragraphs>
  <Slides>75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75</vt:i4>
      </vt:variant>
    </vt:vector>
  </HeadingPairs>
  <TitlesOfParts>
    <vt:vector size="89" baseType="lpstr">
      <vt:lpstr>-apple-system</vt:lpstr>
      <vt:lpstr>Arial Unicode MS</vt:lpstr>
      <vt:lpstr>pingfang SC</vt:lpstr>
      <vt:lpstr>STIXGeneral</vt:lpstr>
      <vt:lpstr>华文仿宋</vt:lpstr>
      <vt:lpstr>Arial</vt:lpstr>
      <vt:lpstr>Calibri</vt:lpstr>
      <vt:lpstr>Cambria Math</vt:lpstr>
      <vt:lpstr>Consolas</vt:lpstr>
      <vt:lpstr>Tw Cen MT</vt:lpstr>
      <vt:lpstr>Tw Cen MT Condensed</vt:lpstr>
      <vt:lpstr>Wingdings</vt:lpstr>
      <vt:lpstr>Wingdings 3</vt:lpstr>
      <vt:lpstr>积分</vt:lpstr>
      <vt:lpstr>线性数据结构</vt:lpstr>
      <vt:lpstr>PowerPoint 演示文稿</vt:lpstr>
      <vt:lpstr>栈</vt:lpstr>
      <vt:lpstr>栈的定义</vt:lpstr>
      <vt:lpstr>栈的应用</vt:lpstr>
      <vt:lpstr>栈的实现</vt:lpstr>
      <vt:lpstr>栈的实现</vt:lpstr>
      <vt:lpstr>例1：初识栈：</vt:lpstr>
      <vt:lpstr>例2.判断回文</vt:lpstr>
      <vt:lpstr>例2.判断回文stl栈 </vt:lpstr>
      <vt:lpstr>例2.判断回文手工栈</vt:lpstr>
      <vt:lpstr>例3： 括号匹配   https://www.luogu.com.cn/problem/UVA673</vt:lpstr>
      <vt:lpstr>PowerPoint 演示文稿</vt:lpstr>
      <vt:lpstr>PowerPoint 演示文稿</vt:lpstr>
      <vt:lpstr>PowerPoint 演示文稿</vt:lpstr>
      <vt:lpstr>例4：P1739 表达式括号匹配 https://www.luogu.com.cn/problem/P1739</vt:lpstr>
      <vt:lpstr>PowerPoint 演示文稿</vt:lpstr>
      <vt:lpstr>例5：P1241 括号序列 https://www.luogu.com.cn/problem/P1241</vt:lpstr>
      <vt:lpstr>PowerPoint 演示文稿</vt:lpstr>
      <vt:lpstr>例6 POJ 1363 Rails  题目大意: A站有编号为1到N，N最大1000，的车厢，车厢进入中转station了就不能回到A，只能停在station内或者进入B站，问能不能按照给定的顺序排成那样的车厢号。 </vt:lpstr>
      <vt:lpstr>思路分析：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例7 洛谷P1449后缀表达式 ) 题目描述 Description 所谓后缀表达式是指这样的一个表达式：式中不再引用括号，运算符号放在两个运算对象之后，所有计算按运算符号出现的顺序，严格地由左而右新进行（不用考虑运算符的优先级）。  如：3*(5–2)+7对应的后缀表达式为：3．5．2．-*7．+@。’@’为表达式的结束符号。‘.’为操作数的结束符号。   </vt:lpstr>
      <vt:lpstr>队列</vt:lpstr>
      <vt:lpstr>队列的定义</vt:lpstr>
      <vt:lpstr>队列的应用</vt:lpstr>
      <vt:lpstr>PowerPoint 演示文稿</vt:lpstr>
      <vt:lpstr>PowerPoint 演示文稿</vt:lpstr>
      <vt:lpstr>PowerPoint 演示文稿</vt:lpstr>
      <vt:lpstr>PowerPoint 演示文稿</vt:lpstr>
      <vt:lpstr>PowerPoint 演示文稿</vt:lpstr>
      <vt:lpstr>手写队列的实现：用数组模拟</vt:lpstr>
      <vt:lpstr>队列的STL实现 </vt:lpstr>
      <vt:lpstr>例2 P2776 [SDOI2007]小组队列 https://www.luogu.com.cn/problem/P2776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单调队列、单调栈</vt:lpstr>
      <vt:lpstr>何为单调队列和单调栈</vt:lpstr>
      <vt:lpstr>关于单调性的理解</vt:lpstr>
      <vt:lpstr>PowerPoint 演示文稿</vt:lpstr>
      <vt:lpstr>PowerPoint 演示文稿</vt:lpstr>
      <vt:lpstr>PowerPoint 演示文稿</vt:lpstr>
      <vt:lpstr>双端队列STL用法</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线性数据结构</dc:title>
  <dc:creator>dh wng</dc:creator>
  <cp:lastModifiedBy>Grace</cp:lastModifiedBy>
  <cp:revision>273</cp:revision>
  <dcterms:created xsi:type="dcterms:W3CDTF">2017-07-19T01:41:00Z</dcterms:created>
  <dcterms:modified xsi:type="dcterms:W3CDTF">2022-07-15T14:43:26Z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09C56CEE4ECF47FAA2F6B8762EA7A43C</vt:lpwstr>
  </property>
</Properties>
</file>