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6" r:id="rId27"/>
    <p:sldId id="27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60" r:id="rId39"/>
    <p:sldId id="298" r:id="rId40"/>
    <p:sldId id="299" r:id="rId41"/>
    <p:sldId id="261" r:id="rId42"/>
    <p:sldId id="300" r:id="rId43"/>
    <p:sldId id="301" r:id="rId44"/>
    <p:sldId id="302" r:id="rId45"/>
    <p:sldId id="303" r:id="rId46"/>
    <p:sldId id="314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45A7F3-F62F-49CF-B6FB-4CAFBB9F04D6}">
          <p14:sldIdLst>
            <p14:sldId id="256"/>
          </p14:sldIdLst>
        </p14:section>
        <p14:section name="数论基础" id="{F61FE4E0-7D1F-473F-8C1D-BA08D1D91EB2}">
          <p14:sldIdLst>
            <p14:sldId id="257"/>
            <p14:sldId id="258"/>
            <p14:sldId id="259"/>
          </p14:sldIdLst>
        </p14:section>
        <p14:section name="同余算法" id="{8D055A70-E33D-454F-A9A1-F091EB686A0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76"/>
            <p14:sldId id="277"/>
          </p14:sldIdLst>
        </p14:section>
        <p14:section name="组合数" id="{FAB03471-9409-4423-9946-79CDF5F3CD6E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素性测试" id="{BC19FF86-894F-480E-A116-CEB273A2B3CC}">
          <p14:sldIdLst>
            <p14:sldId id="296"/>
            <p14:sldId id="297"/>
          </p14:sldIdLst>
        </p14:section>
        <p14:section name="数论函数" id="{72DB215C-C093-4C56-BCF4-D75FFF200133}">
          <p14:sldIdLst>
            <p14:sldId id="260"/>
            <p14:sldId id="298"/>
            <p14:sldId id="299"/>
            <p14:sldId id="261"/>
            <p14:sldId id="300"/>
            <p14:sldId id="301"/>
            <p14:sldId id="302"/>
            <p14:sldId id="303"/>
            <p14:sldId id="314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15T01:51:59.0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62 138 1494 0,'-9'0'0'0,"-7"3"0"0,0 6 0 16,0-6 80-16,10-6 1 0,6-6-2 0,0-7 2 15,0-2-25-15,6-4 0 0,1-3 1 0,24-35 0 0,-31 60-1589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1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8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2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CDDA-FE44-49BA-8965-C97599A7999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3C5A-77D1-4E5D-A18D-22D2C9F25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2022.7 </a:t>
            </a:r>
            <a:r>
              <a:rPr lang="zh-CN" altLang="en-US" dirty="0" smtClean="0"/>
              <a:t>宋学伟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的模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意义下逆元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结合逆元可定义模意义下除法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：看作线性同余方程，用</a:t>
                </a:r>
                <a:r>
                  <a:rPr lang="en-US" altLang="zh-CN" dirty="0" err="1" smtClean="0"/>
                  <a:t>exgcd</a:t>
                </a:r>
                <a:r>
                  <a:rPr lang="zh-CN" altLang="en-US" dirty="0" smtClean="0"/>
                  <a:t>求解。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：根据费马小定理 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质数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逆元即为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线性求逆元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：首先有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对于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&gt;1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意义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质数时除法比较自由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两边同乘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 可递推出</a:t>
                </a:r>
                <a:r>
                  <a:rPr lang="en-US" altLang="zh-CN" dirty="0" smtClean="0"/>
                  <a:t>1-n </a:t>
                </a:r>
                <a:r>
                  <a:rPr lang="zh-CN" altLang="en-US" dirty="0" smtClean="0"/>
                  <a:t>的逆元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：可求任意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个数的逆元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</a:t>
                </a:r>
                <a:r>
                  <a:rPr lang="zh-CN" altLang="en-US" dirty="0"/>
                  <a:t>计算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前缀</a:t>
                </a:r>
                <a:r>
                  <a:rPr lang="zh-CN" altLang="en-US" dirty="0" smtClean="0"/>
                  <a:t>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</a:t>
                </a:r>
                <a:r>
                  <a:rPr lang="zh-CN" altLang="en-US" dirty="0"/>
                  <a:t>使用快速幂或扩展欧几里得法</a:t>
                </a: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的逆元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 smtClean="0"/>
                  <a:t>当</a:t>
                </a:r>
                <a:r>
                  <a:rPr lang="zh-CN" altLang="en-US" dirty="0"/>
                  <a:t>我们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乘上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时，就会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逆元抵消，于是就得到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到 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积</a:t>
                </a:r>
                <a:r>
                  <a:rPr lang="zh-CN" altLang="en-US" dirty="0" smtClean="0"/>
                  <a:t>逆元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同理我们可以依次计算出所有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r>
                  <a:rPr lang="zh-CN" altLang="en-US" dirty="0" smtClean="0"/>
                  <a:t>就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逆元。</a:t>
                </a:r>
                <a:endParaRPr lang="zh-CN" altLang="en-US" dirty="0"/>
              </a:p>
              <a:p>
                <a:r>
                  <a:rPr lang="zh-CN" altLang="en-US" dirty="0"/>
                  <a:t>所以我们就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n+logp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时间内计算出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</a:t>
                </a:r>
                <a:r>
                  <a:rPr lang="zh-CN" altLang="en-US" dirty="0"/>
                  <a:t>的逆元。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中国剩余定理（</a:t>
            </a:r>
            <a:r>
              <a:rPr lang="en-US" altLang="zh-CN" dirty="0" smtClean="0"/>
              <a:t>CRT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求解方程组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如果 </a:t>
                </a:r>
                <a:r>
                  <a:rPr lang="en-US" altLang="zh-CN" dirty="0"/>
                  <a:t>mi </a:t>
                </a:r>
                <a:r>
                  <a:rPr lang="zh-CN" altLang="en-US" dirty="0"/>
                  <a:t>两两互质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逆元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方程</a:t>
                </a:r>
                <a:r>
                  <a:rPr lang="zh-CN" altLang="en-US" b="1" dirty="0" smtClean="0"/>
                  <a:t>唯一</a:t>
                </a:r>
                <a:r>
                  <a:rPr lang="zh-CN" altLang="en-US" dirty="0" smtClean="0"/>
                  <a:t>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:r>
                  <a:rPr lang="zh-CN" altLang="en-US" dirty="0"/>
                  <a:t>的思想，每一部分只对自己的方程有影响，不改变其他</a:t>
                </a:r>
                <a:br>
                  <a:rPr lang="zh-CN" altLang="en-US" dirty="0"/>
                </a:br>
                <a:r>
                  <a:rPr lang="zh-CN" altLang="en-US" dirty="0"/>
                  <a:t>方程的</a:t>
                </a:r>
                <a:r>
                  <a:rPr lang="zh-CN" altLang="en-US" dirty="0" smtClean="0"/>
                  <a:t>答案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类似拉格朗日插值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excrt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模数不互质的情况：依次合并方程求解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设两个方程为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可转换为不定方程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exgcd</a:t>
                </a:r>
                <a:r>
                  <a:rPr lang="zh-CN" altLang="en-US" dirty="0" smtClean="0"/>
                  <a:t>求解 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u,v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或判断无解。</a:t>
                </a:r>
                <a:endParaRPr lang="en-US" altLang="zh-CN" dirty="0" smtClean="0"/>
              </a:p>
              <a:p>
                <a:r>
                  <a:rPr lang="zh-CN" altLang="en-US" dirty="0"/>
                  <a:t>有</a:t>
                </a:r>
                <a:r>
                  <a:rPr lang="zh-CN" altLang="en-US" dirty="0" smtClean="0"/>
                  <a:t>解则合并后方程表示为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[NOI2018] </a:t>
            </a:r>
            <a:r>
              <a:rPr lang="zh-CN" altLang="en-US" b="1" dirty="0"/>
              <a:t>屠龙</a:t>
            </a:r>
            <a:r>
              <a:rPr lang="zh-CN" altLang="en-US" b="1" dirty="0" smtClean="0"/>
              <a:t>勇士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攻击每条巨龙的剑的确定的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关注</a:t>
            </a:r>
            <a:r>
              <a:rPr lang="zh-CN" altLang="en-US" dirty="0"/>
              <a:t>问题数论部分。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89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根据题意我们可以处理出攻击每条巨龙所用剑的攻击力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则我们需要解方程组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atk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atk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不一定</m:t>
                    </m:r>
                  </m:oMath>
                </a14:m>
                <a:r>
                  <a:rPr lang="zh-CN" altLang="en-US" b="0" dirty="0" smtClean="0"/>
                  <a:t>有逆元？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先求每个方程通解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𝑔𝑐𝑑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dirty="0" smtClean="0"/>
                  <a:t>使用</a:t>
                </a:r>
                <a:r>
                  <a:rPr lang="en-US" altLang="zh-CN" dirty="0" err="1" smtClean="0"/>
                  <a:t>excrt</a:t>
                </a:r>
                <a:r>
                  <a:rPr lang="zh-CN" altLang="en-US" dirty="0" smtClean="0"/>
                  <a:t>合并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由欧拉定理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存在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正整数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使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m:rPr>
                        <m:nor/>
                      </m:rPr>
                      <a:rPr lang="zh-CN" altLang="en-US"/>
                      <m:t>这个</m:t>
                    </m:r>
                    <m:r>
                      <m:rPr>
                        <m:nor/>
                      </m:rPr>
                      <a:rPr lang="en-US" altLang="zh-CN" b="0" i="0" smtClean="0"/>
                      <m:t>n</m:t>
                    </m:r>
                    <m:r>
                      <m:rPr>
                        <m:nor/>
                      </m:rPr>
                      <a:rPr lang="zh-CN" altLang="en-US" smtClean="0"/>
                      <m:t>称作</m:t>
                    </m:r>
                    <m:r>
                      <m:rPr>
                        <m:nor/>
                      </m:rPr>
                      <a:rPr lang="en-US" altLang="zh-CN" b="0" i="0" smtClean="0"/>
                      <m:t>a</m:t>
                    </m:r>
                    <m:r>
                      <m:rPr>
                        <m:nor/>
                      </m:rPr>
                      <a:rPr lang="zh-CN" altLang="en-US" smtClean="0"/>
                      <m:t>模 </m:t>
                    </m:r>
                    <m:r>
                      <m:rPr>
                        <m:nor/>
                      </m:rPr>
                      <a:rPr lang="en-US" altLang="zh-CN" b="0" i="0" smtClean="0"/>
                      <m:t>m</m:t>
                    </m:r>
                    <m:r>
                      <m:rPr>
                        <m:nor/>
                      </m:rPr>
                      <a:rPr lang="zh-CN" altLang="en-US"/>
                      <m:t>的阶</m:t>
                    </m:r>
                    <m:r>
                      <m:rPr>
                        <m:nor/>
                      </m:rPr>
                      <a:rPr lang="en-US" altLang="zh-CN" b="0" i="0" smtClean="0"/>
                      <m:t>,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记为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阶的性质：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两两</m:t>
                    </m:r>
                  </m:oMath>
                </a14:m>
                <a:r>
                  <a:rPr lang="zh-CN" altLang="en-US" b="0" dirty="0" smtClean="0"/>
                  <a:t>不同余</a:t>
                </a:r>
                <a:r>
                  <a:rPr lang="en-US" altLang="zh-CN" b="0" dirty="0" smtClean="0"/>
                  <a:t>(mod m)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由周期性显然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</a:p>
              <a:p>
                <a:r>
                  <a:rPr lang="zh-CN" altLang="en-US" dirty="0" smtClean="0"/>
                  <a:t>求阶：枚举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b="0" dirty="0" smtClean="0"/>
                  <a:t>质因子试除即可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称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是模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的原根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原根判定定理：对于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模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原根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充要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zh-CN" altLang="en-US" dirty="0" smtClean="0"/>
                  <a:t>对于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的每个素因子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 证明：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必要性显然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反证法证明充分性：若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满足</a:t>
                </a:r>
                <a:r>
                  <a:rPr lang="zh-CN" altLang="en-US" dirty="0"/>
                  <a:t>对于</a:t>
                </a:r>
                <a:r>
                  <a:rPr lang="en-US" altLang="zh-CN" dirty="0"/>
                  <a:t> m</a:t>
                </a:r>
                <a:r>
                  <a:rPr lang="zh-CN" altLang="en-US" dirty="0"/>
                  <a:t>的每个素因子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而不是原根，设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的阶为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k</a:t>
                </a:r>
                <a:r>
                  <a:rPr lang="zh-CN" altLang="en-US" dirty="0" smtClean="0"/>
                  <a:t>可以表示为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 smtClean="0"/>
                  <a:t>矛盾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6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模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一个原根 ，则所有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称为离散对数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原根个数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原根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原根存在</a:t>
                </a: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最小原根数量级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了解即可。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如何求解指数方程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?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显然</m:t>
                    </m:r>
                  </m:oMath>
                </a14:m>
                <a:r>
                  <a:rPr lang="zh-CN" altLang="en-US" dirty="0" smtClean="0"/>
                  <a:t>若存在解则有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我们令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可以表示为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的逆元存在，方程化为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哈希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存储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枚举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另一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查询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复杂度 </a:t>
                </a:r>
                <a:r>
                  <a:rPr lang="en-US" altLang="zh-CN" dirty="0" smtClean="0"/>
                  <a:t>O(s)=O(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还有一种</a:t>
                </a:r>
                <a:r>
                  <a:rPr lang="en-US" altLang="zh-CN" dirty="0" err="1" smtClean="0"/>
                  <a:t>bsgs</a:t>
                </a:r>
                <a:r>
                  <a:rPr lang="zh-CN" altLang="en-US" dirty="0" smtClean="0"/>
                  <a:t>如下表示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这样</m:t>
                    </m:r>
                  </m:oMath>
                </a14:m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移动</m:t>
                    </m:r>
                  </m:oMath>
                </a14:m>
                <a:r>
                  <a:rPr lang="zh-CN" altLang="en-US" dirty="0" smtClean="0"/>
                  <a:t>到方程右边就无需逆元了！是不是不需要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a,p</a:t>
                </a:r>
                <a:r>
                  <a:rPr lang="en-US" altLang="zh-CN" dirty="0" smtClean="0"/>
                  <a:t>)=1</a:t>
                </a:r>
                <a:r>
                  <a:rPr lang="zh-CN" altLang="en-US" dirty="0" smtClean="0"/>
                  <a:t>的条件了？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3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数论基础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整除</a:t>
                </a:r>
                <a:endParaRPr lang="en-US" altLang="zh-CN" dirty="0" smtClean="0"/>
              </a:p>
              <a:p>
                <a:r>
                  <a:rPr lang="zh-CN" altLang="en-US" dirty="0"/>
                  <a:t>对于两个整数 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，存在两个唯一的整数 </a:t>
                </a:r>
                <a:r>
                  <a:rPr lang="en-US" altLang="zh-CN" dirty="0"/>
                  <a:t>q, r </a:t>
                </a:r>
                <a:r>
                  <a:rPr lang="zh-CN" altLang="en-US" dirty="0"/>
                  <a:t>满足：</a:t>
                </a: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en-US" altLang="zh-CN" dirty="0"/>
                  <a:t>b = </a:t>
                </a:r>
                <a:r>
                  <a:rPr lang="en-US" altLang="zh-CN" dirty="0" err="1"/>
                  <a:t>aq</a:t>
                </a:r>
                <a:r>
                  <a:rPr lang="en-US" altLang="zh-CN" dirty="0"/>
                  <a:t> + r (0 ≤ r &lt; |a|)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/>
                  <a:t>当 </a:t>
                </a:r>
                <a:r>
                  <a:rPr lang="en-US" altLang="zh-CN" dirty="0"/>
                  <a:t>r = 0 </a:t>
                </a:r>
                <a:r>
                  <a:rPr lang="zh-CN" altLang="en-US" dirty="0"/>
                  <a:t>时，我们称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整除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，记作 </a:t>
                </a:r>
                <a:r>
                  <a:rPr lang="en-US" altLang="zh-CN" dirty="0" err="1"/>
                  <a:t>a|b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素数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算数基本定理（唯一分解定理）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设正整数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 …&lt;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, p </a:t>
                </a:r>
                <a:r>
                  <a:rPr lang="zh-CN" altLang="en-US" dirty="0" smtClean="0"/>
                  <a:t>不互质时怎么求解呢？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若有解，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能整除左边也要整除右边。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d|b</a:t>
                </a:r>
                <a:r>
                  <a:rPr lang="zh-CN" altLang="en-US" dirty="0" smtClean="0"/>
                  <a:t>时有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重复以上步骤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处理</a:t>
                </a:r>
                <a:r>
                  <a:rPr lang="en-US" altLang="zh-CN" dirty="0" smtClean="0"/>
                  <a:t>k</a:t>
                </a:r>
                <a:r>
                  <a:rPr lang="zh-CN" altLang="en-US" dirty="0"/>
                  <a:t>次</a:t>
                </a:r>
                <a:r>
                  <a:rPr lang="zh-CN" altLang="en-US" dirty="0" smtClean="0"/>
                  <a:t>方程化为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提前</m:t>
                    </m:r>
                  </m:oMath>
                </a14:m>
                <a:r>
                  <a:rPr lang="zh-CN" altLang="en-US" dirty="0" smtClean="0"/>
                  <a:t>检验</a:t>
                </a:r>
                <a:r>
                  <a:rPr lang="en-US" altLang="zh-CN" dirty="0" smtClean="0"/>
                  <a:t>x&lt;=k </a:t>
                </a:r>
                <a:r>
                  <a:rPr lang="zh-CN" altLang="en-US" dirty="0" smtClean="0"/>
                  <a:t>是否有解即可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6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求解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利用原根 </a:t>
                </a:r>
                <a:r>
                  <a:rPr lang="en-US" altLang="zh-CN" dirty="0" smtClean="0"/>
                  <a:t>g </a:t>
                </a:r>
                <a:r>
                  <a:rPr lang="zh-CN" altLang="en-US" dirty="0" smtClean="0"/>
                  <a:t>转化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方程即为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由于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8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[SDOI2013] </a:t>
            </a:r>
            <a:r>
              <a:rPr lang="zh-CN" altLang="en-US" b="1" dirty="0"/>
              <a:t>随机数</a:t>
            </a:r>
            <a:r>
              <a:rPr lang="zh-CN" altLang="en-US" b="1" dirty="0" smtClean="0"/>
              <a:t>生成器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数列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求最小的 </a:t>
                </a:r>
                <a:r>
                  <a:rPr lang="en-US" altLang="zh-CN" dirty="0"/>
                  <a:t>n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dirty="0" smtClean="0"/>
                  <a:t>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3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时数列简单，讨论即可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我们根据数列知识可对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如下</m:t>
                    </m:r>
                  </m:oMath>
                </a14:m>
                <a:r>
                  <a:rPr lang="zh-CN" altLang="en-US" dirty="0" smtClean="0"/>
                  <a:t>处理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不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取模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设有</m:t>
                    </m:r>
                  </m:oMath>
                </a14:m>
                <a:r>
                  <a:rPr lang="zh-CN" altLang="en-US" dirty="0" smtClean="0"/>
                  <a:t>常数</a:t>
                </a:r>
                <a:r>
                  <a:rPr lang="en-US" altLang="zh-CN" dirty="0"/>
                  <a:t>C</a:t>
                </a:r>
                <a:r>
                  <a:rPr lang="zh-CN" altLang="en-US" dirty="0" smtClean="0"/>
                  <a:t> ， 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可知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等比数列 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bsgs</a:t>
                </a:r>
                <a:r>
                  <a:rPr lang="zh-CN" altLang="en-US" dirty="0" smtClean="0"/>
                  <a:t>即可求解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 smtClean="0"/>
                  <a:t>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2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CF1106F Lunar New Year and a Recursive Sequence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有一个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项的数列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/>
                  <a:t>一个可能值或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判断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无解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&lt;998244353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≤10^9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乘积形式的递推？很奇怪，很想取对数对吧！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998244353</a:t>
                </a:r>
                <a:r>
                  <a:rPr lang="zh-CN" altLang="en-US" dirty="0" smtClean="0"/>
                  <a:t>的原根</a:t>
                </a:r>
                <a:r>
                  <a:rPr lang="en-US" altLang="zh-CN" dirty="0" smtClean="0"/>
                  <a:t>g=3 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998244353</m:t>
                        </m:r>
                      </m:e>
                    </m:d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离散对数）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998244352)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Bsgs</a:t>
                </a:r>
                <a:r>
                  <a:rPr lang="zh-CN" altLang="en-US" dirty="0" smtClean="0"/>
                  <a:t>可以求出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dirty="0" smtClean="0"/>
                  <a:t>矩阵快速幂或线性递推可求出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贡献倍数 ，确定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进而求出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4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[WC2020</a:t>
            </a:r>
            <a:r>
              <a:rPr lang="en-US" altLang="zh-CN" b="1" dirty="0"/>
              <a:t>] </a:t>
            </a:r>
            <a:r>
              <a:rPr lang="zh-CN" altLang="en-US" b="1" dirty="0"/>
              <a:t>猜数</a:t>
            </a:r>
            <a:r>
              <a:rPr lang="zh-CN" altLang="en-US" b="1" dirty="0" smtClean="0"/>
              <a:t>游戏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洛谷</a:t>
                </a:r>
                <a:r>
                  <a:rPr lang="en-US" altLang="zh-CN" b="1" dirty="0" smtClean="0"/>
                  <a:t>P6730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数论部分：如何</a:t>
                </a:r>
                <a:r>
                  <a:rPr lang="zh-CN" altLang="en-US" dirty="0"/>
                  <a:t>快速</a:t>
                </a:r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否可以表示为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6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一个数 </a:t>
                </a:r>
                <a:r>
                  <a:rPr lang="en-US" altLang="zh-CN" dirty="0" smtClean="0"/>
                  <a:t>u </a:t>
                </a:r>
                <a:r>
                  <a:rPr lang="zh-CN" altLang="en-US" dirty="0" smtClean="0"/>
                  <a:t>与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的关系为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u,p</a:t>
                </a:r>
                <a:r>
                  <a:rPr lang="en-US" altLang="zh-CN" dirty="0" smtClean="0"/>
                  <a:t>)&gt;1</a:t>
                </a:r>
                <a:r>
                  <a:rPr lang="zh-CN" altLang="en-US" dirty="0" smtClean="0"/>
                  <a:t>（不互质）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u,p</a:t>
                </a:r>
                <a:r>
                  <a:rPr lang="en-US" altLang="zh-CN" dirty="0" smtClean="0"/>
                  <a:t>)=1 (</a:t>
                </a:r>
                <a:r>
                  <a:rPr lang="zh-CN" altLang="en-US" dirty="0" smtClean="0"/>
                  <a:t>互质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p=</a:t>
                </a:r>
                <a:r>
                  <a:rPr lang="en-US" altLang="zh-CN" dirty="0" err="1"/>
                  <a:t>q^k</a:t>
                </a:r>
                <a:r>
                  <a:rPr lang="en-US" altLang="zh-CN" dirty="0"/>
                  <a:t> (k&gt;1)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情况（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为质数则只有互质）</a:t>
                </a:r>
                <a:endParaRPr lang="en-US" altLang="zh-CN" dirty="0" smtClean="0"/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个数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u ,v</a:t>
                </a:r>
                <a:r>
                  <a:rPr lang="zh-CN" altLang="en-US" dirty="0" smtClean="0"/>
                  <a:t>若与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一个互质一个不互质显然不存在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u,p</a:t>
                </a:r>
                <a:r>
                  <a:rPr lang="en-US" altLang="zh-CN" dirty="0" smtClean="0"/>
                  <a:t>)=(</a:t>
                </a:r>
                <a:r>
                  <a:rPr lang="en-US" altLang="zh-CN" dirty="0" err="1" smtClean="0"/>
                  <a:t>v,p</a:t>
                </a:r>
                <a:r>
                  <a:rPr lang="en-US" altLang="zh-CN" dirty="0" smtClean="0"/>
                  <a:t>)=1 </a:t>
                </a:r>
                <a:r>
                  <a:rPr lang="zh-CN" altLang="en-US" dirty="0" smtClean="0"/>
                  <a:t>时 ，存在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充要条件是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b="0" dirty="0" smtClean="0"/>
                  <a:t>考虑原根表示）</a:t>
                </a:r>
                <a:endParaRPr lang="en-US" altLang="zh-CN" b="0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u,p</a:t>
                </a:r>
                <a:r>
                  <a:rPr lang="en-US" altLang="zh-CN" dirty="0" smtClean="0"/>
                  <a:t>),(</a:t>
                </a:r>
                <a:r>
                  <a:rPr lang="en-US" altLang="zh-CN" dirty="0" err="1" smtClean="0"/>
                  <a:t>v,p</a:t>
                </a:r>
                <a:r>
                  <a:rPr lang="en-US" altLang="zh-CN" dirty="0" smtClean="0"/>
                  <a:t>)&gt;1 </a:t>
                </a:r>
                <a:r>
                  <a:rPr lang="zh-CN" altLang="en-US" dirty="0" smtClean="0"/>
                  <a:t>时 ，</a:t>
                </a:r>
                <a:r>
                  <a:rPr lang="en-US" altLang="zh-CN" dirty="0" err="1" smtClean="0"/>
                  <a:t>u,v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都含有若干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作为因子，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的个数分别记为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b="0" dirty="0" smtClean="0"/>
                  <a:t>若存在一定要有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消去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b="0" dirty="0" smtClean="0"/>
                  <a:t>看出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1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卢卡斯定理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这部分</m:t>
                    </m:r>
                  </m:oMath>
                </a14:m>
                <a:r>
                  <a:rPr lang="zh-CN" altLang="en-US" dirty="0" smtClean="0"/>
                  <a:t>组合数预处理即可；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/>
                  <a:t> 递归求解 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zh-CN" altLang="en-US" dirty="0" smtClean="0"/>
              <a:t>库默尔定理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8943"/>
                <a:ext cx="10515600" cy="53721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 </a:t>
                </a:r>
                <a:r>
                  <a:rPr lang="zh-CN" altLang="en-US" dirty="0"/>
                  <a:t>在组合数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中</a:t>
                </a:r>
                <a:r>
                  <a:rPr lang="zh-CN" altLang="en-US" dirty="0"/>
                  <a:t>的幂次，恰好是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进制下 </a:t>
                </a:r>
                <a:r>
                  <a:rPr lang="en-US" altLang="zh-CN" dirty="0" smtClean="0"/>
                  <a:t>n </a:t>
                </a:r>
                <a:r>
                  <a:rPr lang="zh-CN" altLang="en-US" dirty="0"/>
                  <a:t>减掉 </a:t>
                </a:r>
                <a:r>
                  <a:rPr lang="en-US" altLang="zh-CN" dirty="0" smtClean="0"/>
                  <a:t>m </a:t>
                </a:r>
                <a:r>
                  <a:rPr lang="zh-CN" altLang="en-US" dirty="0"/>
                  <a:t>需要借位的</a:t>
                </a:r>
                <a:r>
                  <a:rPr lang="zh-CN" altLang="en-US" dirty="0" smtClean="0"/>
                  <a:t>次数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也是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进制下 </a:t>
                </a:r>
                <a:r>
                  <a:rPr lang="en-US" altLang="zh-CN" dirty="0"/>
                  <a:t>n-m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相加需要进位的次数，证明如下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素数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n! </a:t>
                </a:r>
                <a:r>
                  <a:rPr lang="zh-CN" altLang="en-US" dirty="0" smtClean="0"/>
                  <a:t>中的幂次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dirty="0" smtClean="0"/>
                  <a:t>可表示为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⌊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理解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/>
                  <a:t> 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倍数个数 ，</a:t>
                </a:r>
                <a:r>
                  <a:rPr lang="en-US" altLang="zh-CN" dirty="0" smtClean="0"/>
                  <a:t>1-n </a:t>
                </a:r>
                <a:r>
                  <a:rPr lang="zh-CN" altLang="en-US" dirty="0" smtClean="0"/>
                  <a:t>中某数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含有</m:t>
                    </m:r>
                  </m:oMath>
                </a14:m>
                <a:r>
                  <a:rPr lang="zh-CN" altLang="en-US" dirty="0" smtClean="0"/>
                  <a:t>恰好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作为因子，则枚举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被</m:t>
                    </m:r>
                  </m:oMath>
                </a14:m>
                <a:r>
                  <a:rPr lang="zh-CN" altLang="en-US" dirty="0" smtClean="0"/>
                  <a:t>计算各一次。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 计算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n! </a:t>
                </a:r>
                <a:r>
                  <a:rPr lang="zh-CN" altLang="en-US" dirty="0" smtClean="0"/>
                  <a:t>与 </a:t>
                </a:r>
                <a:r>
                  <a:rPr lang="en-US" altLang="zh-CN" dirty="0" smtClean="0"/>
                  <a:t>m! , (n-m)! </a:t>
                </a:r>
                <a:r>
                  <a:rPr lang="zh-CN" altLang="en-US" dirty="0" smtClean="0"/>
                  <a:t>上式的差 ，我们要关注什么时候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恰好</m:t>
                    </m:r>
                  </m:oMath>
                </a14:m>
                <a:r>
                  <a:rPr lang="zh-CN" altLang="en-US" dirty="0" smtClean="0"/>
                  <a:t>多一，条件是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 p </a:t>
                </a:r>
                <a:r>
                  <a:rPr lang="zh-CN" altLang="en-US" dirty="0" smtClean="0"/>
                  <a:t>进制下，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底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位 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n-m </a:t>
                </a:r>
                <a:r>
                  <a:rPr lang="zh-CN" altLang="en-US" dirty="0"/>
                  <a:t>底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条件是发生进位。</a:t>
                </a:r>
                <a:endParaRPr lang="en-US" altLang="zh-CN" dirty="0" smtClean="0"/>
              </a:p>
              <a:p>
                <a:r>
                  <a:rPr lang="zh-CN" altLang="en-US" dirty="0"/>
                  <a:t>此</a:t>
                </a:r>
                <a:r>
                  <a:rPr lang="zh-CN" altLang="en-US" dirty="0" smtClean="0"/>
                  <a:t>定理有时就和数位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联系起来。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8943"/>
                <a:ext cx="10515600" cy="5372100"/>
              </a:xfrm>
              <a:blipFill>
                <a:blip r:embed="rId2"/>
                <a:stretch>
                  <a:fillRect l="-1043" t="-204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约数</a:t>
            </a:r>
            <a:endParaRPr lang="en-US" altLang="zh-CN" dirty="0" smtClean="0"/>
          </a:p>
          <a:p>
            <a:r>
              <a:rPr lang="zh-CN" altLang="en-US" dirty="0" smtClean="0"/>
              <a:t>对于两个正整数 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，如果有 </a:t>
            </a:r>
            <a:r>
              <a:rPr lang="en-US" altLang="zh-CN" dirty="0" err="1" smtClean="0"/>
              <a:t>a|b</a:t>
            </a:r>
            <a:r>
              <a:rPr lang="zh-CN" altLang="en-US" dirty="0" smtClean="0"/>
              <a:t>，那么称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的约数。</a:t>
            </a:r>
            <a:br>
              <a:rPr lang="zh-CN" altLang="en-US" dirty="0" smtClean="0"/>
            </a:br>
            <a:r>
              <a:rPr lang="zh-CN" altLang="en-US" dirty="0" smtClean="0"/>
              <a:t>对于正整数 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，若正整数 </a:t>
            </a:r>
            <a:r>
              <a:rPr lang="en-US" altLang="zh-CN" dirty="0" smtClean="0"/>
              <a:t>d </a:t>
            </a:r>
            <a:r>
              <a:rPr lang="zh-CN" altLang="en-US" dirty="0" smtClean="0"/>
              <a:t>满足 </a:t>
            </a:r>
            <a:r>
              <a:rPr lang="en-US" altLang="zh-CN" dirty="0" smtClean="0"/>
              <a:t>d | a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d | b</a:t>
            </a:r>
            <a:r>
              <a:rPr lang="zh-CN" altLang="en-US" dirty="0" smtClean="0"/>
              <a:t>，则称 </a:t>
            </a:r>
            <a:r>
              <a:rPr lang="en-US" altLang="zh-CN" dirty="0" smtClean="0"/>
              <a:t>d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</a:t>
            </a:r>
            <a:br>
              <a:rPr lang="zh-CN" altLang="en-US" dirty="0" smtClean="0"/>
            </a:br>
            <a:r>
              <a:rPr lang="en-US" altLang="zh-CN" dirty="0" smtClean="0"/>
              <a:t>b </a:t>
            </a:r>
            <a:r>
              <a:rPr lang="zh-CN" altLang="en-US" dirty="0" smtClean="0"/>
              <a:t>的公约数。</a:t>
            </a:r>
            <a:br>
              <a:rPr lang="zh-CN" altLang="en-US" dirty="0" smtClean="0"/>
            </a:b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最大的公约数称为 </a:t>
            </a:r>
            <a:r>
              <a:rPr lang="en-US" altLang="zh-CN" dirty="0" smtClean="0"/>
              <a:t>a, b </a:t>
            </a:r>
            <a:r>
              <a:rPr lang="zh-CN" altLang="en-US" dirty="0" smtClean="0"/>
              <a:t>的最大公约数，记作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</a:t>
            </a:r>
            <a:r>
              <a:rPr lang="zh-CN" altLang="en-US" dirty="0" smtClean="0"/>
              <a:t>或</a:t>
            </a:r>
            <a:br>
              <a:rPr lang="zh-CN" altLang="en-US" dirty="0" smtClean="0"/>
            </a:br>
            <a:r>
              <a:rPr lang="zh-CN" altLang="en-US" dirty="0" smtClean="0"/>
              <a:t>者 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a, b </a:t>
            </a:r>
            <a:r>
              <a:rPr lang="zh-CN" altLang="en-US" dirty="0" smtClean="0"/>
              <a:t>的公约数等价于 </a:t>
            </a:r>
            <a:r>
              <a:rPr lang="en-US" altLang="zh-CN" dirty="0" smtClean="0"/>
              <a:t>d |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求解最大公约数：欧几里得算法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(a-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 mod 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zh-CN" altLang="en-US" dirty="0" smtClean="0"/>
              <a:t>若正整数 </a:t>
            </a:r>
            <a:r>
              <a:rPr lang="en-US" altLang="zh-CN" dirty="0" smtClean="0"/>
              <a:t>a, b </a:t>
            </a:r>
            <a:r>
              <a:rPr lang="zh-CN" altLang="en-US" dirty="0" smtClean="0"/>
              <a:t>满足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= 1</a:t>
            </a:r>
            <a:r>
              <a:rPr lang="zh-CN" altLang="en-US" dirty="0" smtClean="0"/>
              <a:t>，则称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互质。</a:t>
            </a:r>
            <a:br>
              <a:rPr lang="zh-CN" altLang="en-US" dirty="0" smtClean="0"/>
            </a:br>
            <a:r>
              <a:rPr lang="zh-CN" altLang="en-US" dirty="0" smtClean="0"/>
              <a:t>有时也记为 </a:t>
            </a:r>
            <a:r>
              <a:rPr lang="en-US" altLang="zh-CN" dirty="0" smtClean="0"/>
              <a:t>a ⊥ 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最大公约数、最小公倍数、互质本质上是算数基本定理分解式的关系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92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exLucas</a:t>
            </a:r>
            <a:r>
              <a:rPr lang="en-US" altLang="zh-CN" dirty="0"/>
              <a:t> 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/>
                  <a:t>计算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为合数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首先质因数分解 </a:t>
                </a:r>
                <a:r>
                  <a:rPr lang="en-US" altLang="zh-CN" b="0" dirty="0" smtClean="0"/>
                  <a:t>m </a:t>
                </a:r>
                <a:r>
                  <a:rPr lang="zh-CN" altLang="en-US" b="0" dirty="0" smtClean="0"/>
                  <a:t>，根据中国剩余定理我们解决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, </a:t>
                </a:r>
                <a:r>
                  <a:rPr lang="zh-CN" altLang="en-US" b="0" dirty="0" smtClean="0"/>
                  <a:t>我们需要求出分母的逆元，先要与分子抵消 </a:t>
                </a:r>
                <a:r>
                  <a:rPr lang="en-US" altLang="zh-CN" b="0" dirty="0" smtClean="0"/>
                  <a:t>p</a:t>
                </a:r>
                <a:r>
                  <a:rPr lang="zh-CN" altLang="en-US" dirty="0" smtClean="0"/>
                  <a:t>的幂次，原式转换为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en-US" altLang="zh-CN" dirty="0" smtClean="0"/>
                  <a:t> , x </a:t>
                </a:r>
                <a:r>
                  <a:rPr lang="zh-CN" altLang="en-US" dirty="0" smtClean="0"/>
                  <a:t>表示 </a:t>
                </a:r>
                <a:r>
                  <a:rPr lang="en-US" altLang="zh-CN" dirty="0" smtClean="0"/>
                  <a:t>n! </a:t>
                </a:r>
                <a:r>
                  <a:rPr lang="zh-CN" altLang="en-US" dirty="0" smtClean="0"/>
                  <a:t>中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的幂次 ，</a:t>
                </a:r>
                <a:r>
                  <a:rPr lang="en-US" altLang="zh-CN" dirty="0" err="1" smtClean="0"/>
                  <a:t>y,z</a:t>
                </a:r>
                <a:r>
                  <a:rPr lang="zh-CN" altLang="en-US" dirty="0" smtClean="0"/>
                  <a:t>同理。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x,y,z</a:t>
                </a:r>
                <a:r>
                  <a:rPr lang="zh-CN" altLang="en-US" dirty="0" smtClean="0"/>
                  <a:t>我们前页已经提及。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如下求解：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  </m:t>
                            </m:r>
                          </m:e>
                        </m:nary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(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/>
                  <a:t>举</a:t>
                </a:r>
                <a:r>
                  <a:rPr lang="zh-CN" altLang="en-US" dirty="0" smtClean="0"/>
                  <a:t>个例子！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如何复杂度正确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预处理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dirty="0" smtClean="0"/>
                  <a:t> 递归直接引用。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</a:t>
                </a:r>
                <a:r>
                  <a:rPr lang="en-US" altLang="zh-CN" dirty="0" smtClean="0"/>
                  <a:t>CRT</a:t>
                </a:r>
                <a:r>
                  <a:rPr lang="zh-CN" altLang="en-US" dirty="0" smtClean="0"/>
                  <a:t>合并即可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[SDOI2010]</a:t>
            </a:r>
            <a:r>
              <a:rPr lang="zh-CN" altLang="en-US" b="1" dirty="0"/>
              <a:t>古代猪文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999911659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5736" y="343126"/>
                <a:ext cx="10515600" cy="3436938"/>
              </a:xfrm>
            </p:spPr>
            <p:txBody>
              <a:bodyPr/>
              <a:lstStyle/>
              <a:p>
                <a:r>
                  <a:rPr lang="zh-CN" altLang="en-US" dirty="0" smtClean="0"/>
                  <a:t>要研究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999911659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这个古怪数字的性质，发现其为质数，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999911658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999911569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zh-CN" altLang="en-US" dirty="0" smtClean="0"/>
                  <a:t>问题转为求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999911658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而</a:t>
                </a:r>
                <a:r>
                  <a:rPr lang="en-US" altLang="zh-CN" dirty="0"/>
                  <a:t>999911658=2×3×4697×35617 </a:t>
                </a:r>
                <a:r>
                  <a:rPr lang="zh-CN" altLang="en-US" dirty="0"/>
                  <a:t>组合数计算时可以对每个质因子运用</a:t>
                </a:r>
                <a:r>
                  <a:rPr lang="en-US" altLang="zh-CN" dirty="0" err="1"/>
                  <a:t>lucas</a:t>
                </a:r>
                <a:r>
                  <a:rPr lang="zh-CN" altLang="en-US" dirty="0"/>
                  <a:t>定理再</a:t>
                </a:r>
                <a:r>
                  <a:rPr lang="en-US" altLang="zh-CN" dirty="0"/>
                  <a:t>CRT</a:t>
                </a:r>
                <a:r>
                  <a:rPr lang="zh-CN" altLang="en-US" dirty="0"/>
                  <a:t>合并即可。</a:t>
                </a:r>
                <a:endParaRPr lang="en-US" altLang="zh-CN" dirty="0"/>
              </a:p>
              <a:p>
                <a:r>
                  <a:rPr lang="en-US" altLang="zh-CN" dirty="0"/>
                  <a:t>d</a:t>
                </a:r>
                <a:r>
                  <a:rPr lang="zh-CN" altLang="en-US" dirty="0" smtClean="0"/>
                  <a:t>直接枚举即可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736" y="343126"/>
                <a:ext cx="10515600" cy="3436938"/>
              </a:xfrm>
              <a:blipFill>
                <a:blip r:embed="rId2"/>
                <a:stretch>
                  <a:fillRect l="-1043" t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6780"/>
            <a:ext cx="10126436" cy="3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[SDOI2013]</a:t>
            </a:r>
            <a:r>
              <a:rPr lang="zh-CN" altLang="en-US" b="1" dirty="0" smtClean="0"/>
              <a:t>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洛谷</a:t>
            </a:r>
            <a:r>
              <a:rPr lang="en-US" altLang="zh-CN" b="1" dirty="0"/>
              <a:t>P3301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方程解个数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zh-CN" altLang="en-US" b="0" dirty="0" smtClean="0"/>
                  <a:t>插板法即可，答案表示为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，可以</a:t>
                </a:r>
                <a:r>
                  <a:rPr lang="en-US" altLang="zh-CN" b="0" dirty="0" err="1" smtClean="0"/>
                  <a:t>exlucas</a:t>
                </a:r>
                <a:r>
                  <a:rPr lang="zh-CN" altLang="en-US" b="0" dirty="0" smtClean="0"/>
                  <a:t>求解。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/>
                  <a:t>限制如何处理，考虑容斥即可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由于求组合数的次数非常多，模数</a:t>
                </a:r>
                <a:r>
                  <a:rPr lang="en-US" altLang="zh-CN" b="0" dirty="0" smtClean="0"/>
                  <a:t>P</a:t>
                </a:r>
                <a:r>
                  <a:rPr lang="zh-CN" altLang="en-US" dirty="0" smtClean="0"/>
                  <a:t>对应的质因子的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数组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b="0" dirty="0" smtClean="0"/>
                  <a:t>) </a:t>
                </a:r>
                <a:r>
                  <a:rPr lang="zh-CN" altLang="en-US" b="0" dirty="0" smtClean="0"/>
                  <a:t>要预处理出才能跑的够快。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素性测试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Miller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Rabin</m:t>
                    </m:r>
                  </m:oMath>
                </a14:m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首先我们根据费马小定理可得一思路：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若对于某个 </a:t>
                </a:r>
                <a:r>
                  <a:rPr lang="en-US" altLang="zh-CN" b="0" dirty="0" smtClean="0"/>
                  <a:t>a </a:t>
                </a:r>
                <a:r>
                  <a:rPr lang="zh-CN" altLang="en-US" b="0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则 </a:t>
                </a:r>
                <a:r>
                  <a:rPr lang="en-US" altLang="zh-CN" b="0" dirty="0" smtClean="0"/>
                  <a:t>n </a:t>
                </a:r>
                <a:r>
                  <a:rPr lang="zh-CN" altLang="en-US" dirty="0" smtClean="0"/>
                  <a:t>不是素数。然而存在</a:t>
                </a:r>
                <a:r>
                  <a:rPr lang="en-US" altLang="zh-CN" dirty="0" smtClean="0"/>
                  <a:t>561</a:t>
                </a:r>
                <a:r>
                  <a:rPr lang="zh-CN" altLang="en-US" dirty="0" smtClean="0"/>
                  <a:t>等费马伪素数使能揭露它们是合数的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较少，不能准确的判断。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二次探测定理：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 smtClean="0"/>
                  <a:t>奇素数 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lang="zh-CN" altLang="en-US" b="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我们要将二次探测定理和费马小定理结合使用。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b="0" dirty="0" smtClean="0"/>
                  <a:t> n-1 </a:t>
                </a:r>
                <a:r>
                  <a:rPr lang="zh-CN" altLang="en-US" b="0" dirty="0" smtClean="0"/>
                  <a:t>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每轮测试中对随机出来的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先</a:t>
                </a:r>
                <a:r>
                  <a:rPr lang="zh-CN" altLang="en-US" dirty="0"/>
                  <a:t>求出 ，之后对这个值执行最多 </a:t>
                </a:r>
                <a:r>
                  <a:rPr lang="en-US" altLang="zh-CN" dirty="0" smtClean="0"/>
                  <a:t>t </a:t>
                </a:r>
                <a:r>
                  <a:rPr lang="zh-CN" altLang="en-US" dirty="0" smtClean="0"/>
                  <a:t>次</a:t>
                </a:r>
                <a:r>
                  <a:rPr lang="zh-CN" altLang="en-US" dirty="0"/>
                  <a:t>平方操作，若发现非平凡</a:t>
                </a:r>
                <a:r>
                  <a:rPr lang="zh-CN" altLang="en-US" dirty="0" smtClean="0"/>
                  <a:t>平方根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p-1)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即可判断出其不是</a:t>
                </a:r>
                <a:r>
                  <a:rPr lang="zh-CN" altLang="en-US" dirty="0" smtClean="0"/>
                  <a:t>素数。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3" y="69647"/>
            <a:ext cx="11840696" cy="67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数论函数指定义域为正整数的函数。数论函数也可以视作一个数列。</a:t>
                </a:r>
                <a:endParaRPr lang="en-US" altLang="zh-CN" dirty="0"/>
              </a:p>
              <a:p>
                <a:r>
                  <a:rPr lang="zh-CN" altLang="en-US" dirty="0" smtClean="0"/>
                  <a:t>积性函数</a:t>
                </a:r>
                <a:endParaRPr lang="en-US" altLang="zh-CN" dirty="0"/>
              </a:p>
              <a:p>
                <a:r>
                  <a:rPr lang="en-US" altLang="zh-CN" dirty="0" smtClean="0"/>
                  <a:t>f(1)=1 </a:t>
                </a:r>
                <a:r>
                  <a:rPr lang="zh-CN" altLang="en-US" dirty="0" smtClean="0"/>
                  <a:t>并且对于 </a:t>
                </a:r>
                <a:r>
                  <a:rPr lang="en-US" altLang="zh-CN" dirty="0" smtClean="0"/>
                  <a:t>(a</a:t>
                </a:r>
                <a:r>
                  <a:rPr lang="en-US" altLang="zh-CN" dirty="0"/>
                  <a:t>, b) = 1, f (ab) = f (</a:t>
                </a:r>
                <a:r>
                  <a:rPr lang="en-US" altLang="zh-CN" dirty="0" smtClean="0"/>
                  <a:t>a)f(b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，那么 </a:t>
                </a:r>
                <a:r>
                  <a:rPr lang="en-US" altLang="zh-CN" dirty="0" smtClean="0"/>
                  <a:t>f(x) </a:t>
                </a:r>
                <a:r>
                  <a:rPr lang="zh-CN" altLang="en-US" dirty="0"/>
                  <a:t>为积性函数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en-US" altLang="zh-CN" dirty="0" smtClean="0"/>
                  <a:t>f(1)=1 </a:t>
                </a:r>
                <a:r>
                  <a:rPr lang="zh-CN" altLang="en-US" dirty="0" smtClean="0"/>
                  <a:t>并且对于任意</a:t>
                </a:r>
                <a:r>
                  <a:rPr lang="en-US" altLang="zh-CN" dirty="0" err="1" smtClean="0"/>
                  <a:t>a,b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f(ab)=f(a)f(b) , </a:t>
                </a:r>
                <a:r>
                  <a:rPr lang="zh-CN" altLang="en-US" dirty="0" smtClean="0"/>
                  <a:t>那么 </a:t>
                </a:r>
                <a:r>
                  <a:rPr lang="en-US" altLang="zh-CN" dirty="0" smtClean="0"/>
                  <a:t>f(x) </a:t>
                </a:r>
                <a:r>
                  <a:rPr lang="zh-CN" altLang="en-US" dirty="0" smtClean="0"/>
                  <a:t>为完全积性函数。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常见积性函数</a:t>
                </a:r>
                <a:endParaRPr lang="en-US" altLang="zh-CN" dirty="0" smtClean="0"/>
              </a:p>
              <a:p>
                <a:r>
                  <a:rPr lang="en-US" altLang="zh-CN" dirty="0"/>
                  <a:t>d (x ), </a:t>
                </a:r>
                <a:r>
                  <a:rPr lang="el-GR" altLang="zh-CN" dirty="0"/>
                  <a:t>σ(</a:t>
                </a:r>
                <a:r>
                  <a:rPr lang="en-US" altLang="zh-CN" dirty="0"/>
                  <a:t>x ), id (x ),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x </a:t>
                </a:r>
                <a:r>
                  <a:rPr lang="en-US" altLang="zh-CN" dirty="0" smtClean="0"/>
                  <a:t>), 1(x </a:t>
                </a:r>
                <a:r>
                  <a:rPr lang="en-US" altLang="zh-CN" dirty="0"/>
                  <a:t>), </a:t>
                </a:r>
                <a:r>
                  <a:rPr lang="el-GR" altLang="zh-CN" dirty="0"/>
                  <a:t>μ(</a:t>
                </a:r>
                <a:r>
                  <a:rPr lang="en-US" altLang="zh-CN" dirty="0"/>
                  <a:t>x )</a:t>
                </a:r>
                <a:endParaRPr lang="zh-CN" altLang="en-US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7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数论分块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只有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思想：对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相同</m:t>
                    </m:r>
                  </m:oMath>
                </a14:m>
                <a:r>
                  <a:rPr lang="zh-CN" altLang="en-US" dirty="0" smtClean="0"/>
                  <a:t>的一段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一同处理。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6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数论基础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同余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设有正整数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，整数</a:t>
                </a:r>
                <a:r>
                  <a:rPr lang="en-US" altLang="zh-CN" dirty="0" err="1" smtClean="0"/>
                  <a:t>a,b</a:t>
                </a:r>
                <a:r>
                  <a:rPr lang="zh-CN" altLang="en-US" dirty="0" smtClean="0"/>
                  <a:t>有 </a:t>
                </a:r>
                <a:r>
                  <a:rPr lang="en-US" altLang="zh-CN" dirty="0" smtClean="0"/>
                  <a:t>m | (a-b) </a:t>
                </a:r>
                <a:r>
                  <a:rPr lang="zh-CN" altLang="en-US" dirty="0" smtClean="0"/>
                  <a:t>则称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同余于 </a:t>
                </a:r>
                <a:r>
                  <a:rPr lang="en-US" altLang="zh-CN" dirty="0" smtClean="0"/>
                  <a:t>b </a:t>
                </a:r>
                <a:r>
                  <a:rPr lang="zh-CN" altLang="en-US" dirty="0" smtClean="0"/>
                  <a:t>模 </a:t>
                </a:r>
                <a:r>
                  <a:rPr lang="en-US" altLang="zh-CN" dirty="0" smtClean="0"/>
                  <a:t>m </a:t>
                </a:r>
                <a:r>
                  <a:rPr lang="zh-CN" altLang="en-US" dirty="0"/>
                  <a:t>记</a:t>
                </a:r>
                <a:r>
                  <a:rPr lang="zh-CN" altLang="en-US" dirty="0" smtClean="0"/>
                  <a:t>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性质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线性运算 </a:t>
                </a:r>
                <a:r>
                  <a:rPr lang="en-US" altLang="zh-CN" dirty="0" err="1" smtClean="0"/>
                  <a:t>a+b</a:t>
                </a:r>
                <a:r>
                  <a:rPr lang="en-US" altLang="zh-CN" dirty="0" smtClean="0"/>
                  <a:t> a*b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 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数论分块端点：满足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最大的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⌊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⌋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证明：令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 smtClean="0"/>
                  <a:t>满足条件的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我们要证明这个最大值可取到。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引理：对于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 合理。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8683"/>
            <a:ext cx="10515600" cy="4868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埃氏筛法：对于每个质数都筛去它的倍数，</a:t>
            </a:r>
            <a:r>
              <a:rPr lang="zh-CN" altLang="en-US" dirty="0"/>
              <a:t>复杂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nloglogn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线性</a:t>
            </a:r>
            <a:r>
              <a:rPr lang="zh-CN" altLang="en-US" dirty="0" smtClean="0"/>
              <a:t>筛：埃氏筛对于每个合数可能筛去多次，我们能否可让合数只在其最小质因数处被筛一次？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1255"/>
            <a:ext cx="10226179" cy="36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336"/>
                <a:ext cx="10515600" cy="5975627"/>
              </a:xfrm>
            </p:spPr>
            <p:txBody>
              <a:bodyPr/>
              <a:lstStyle/>
              <a:p>
                <a:r>
                  <a:rPr lang="zh-CN" altLang="en-US" dirty="0" smtClean="0"/>
                  <a:t>线性筛素数的同时我们可以得到每个合数的最小质因子，进而可以线性计算出积性函数的值</a:t>
                </a:r>
                <a:endParaRPr lang="en-US" altLang="zh-CN" dirty="0" smtClean="0"/>
              </a:p>
              <a:p>
                <a:r>
                  <a:rPr lang="zh-CN" altLang="en-US" dirty="0"/>
                  <a:t>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：根据积性函数的定义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 ，线性筛出每个数最小质因子及其幂次，即可线性递推出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336"/>
                <a:ext cx="10515600" cy="5975627"/>
              </a:xfrm>
              <a:blipFill>
                <a:blip r:embed="rId2"/>
                <a:stretch>
                  <a:fillRect l="-1043" t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3692"/>
            <a:ext cx="10515600" cy="47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59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Dirichlet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卷积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数论函数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还可以写为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容易发现卷积具有结合律 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性质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dirty="0" smtClean="0"/>
                  <a:t>积性函数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对于后者：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0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莫比乌斯函数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0  ,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含有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平方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因子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质因子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个数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性质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常用公式：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 smtClean="0"/>
                  <a:t>证明）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逆推右式即可证。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683358" y="4034200"/>
              <a:ext cx="22680" cy="554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438" y="4016200"/>
                <a:ext cx="5400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杜教筛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对于积性函数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快速</m:t>
                    </m:r>
                  </m:oMath>
                </a14:m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选取合适的积性函数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要</m:t>
                    </m:r>
                  </m:oMath>
                </a14:m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前缀和容易求出。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整除分块递归计算。</a:t>
                </a:r>
                <a:endParaRPr lang="en-US" altLang="zh-CN" dirty="0" smtClean="0"/>
              </a:p>
              <a:p>
                <a:r>
                  <a:rPr lang="zh-CN" altLang="en-US" dirty="0"/>
                  <a:t>只</a:t>
                </a:r>
                <a:r>
                  <a:rPr lang="zh-CN" altLang="en-US" dirty="0" smtClean="0"/>
                  <a:t>会递归到所有 </a:t>
                </a:r>
                <a:r>
                  <a:rPr lang="en-US" altLang="zh-CN" dirty="0" smtClean="0"/>
                  <a:t>n/d </a:t>
                </a:r>
                <a:r>
                  <a:rPr lang="zh-CN" altLang="en-US" dirty="0" smtClean="0"/>
                  <a:t>处 暴力计算是</a:t>
                </a:r>
                <a:r>
                  <a:rPr lang="en-US" altLang="zh-CN" dirty="0" smtClean="0"/>
                  <a:t>O(n^(3/4))</a:t>
                </a:r>
              </a:p>
              <a:p>
                <a:r>
                  <a:rPr lang="zh-CN" altLang="en-US" dirty="0" smtClean="0"/>
                  <a:t>预处理前 </a:t>
                </a:r>
                <a:r>
                  <a:rPr lang="en-US" altLang="zh-CN" dirty="0" smtClean="0"/>
                  <a:t>n^(2/3) </a:t>
                </a:r>
                <a:r>
                  <a:rPr lang="zh-CN" altLang="en-US" dirty="0" smtClean="0"/>
                  <a:t>个 </a:t>
                </a:r>
                <a:r>
                  <a:rPr lang="en-US" altLang="zh-CN" dirty="0" smtClean="0"/>
                  <a:t>f </a:t>
                </a:r>
                <a:r>
                  <a:rPr lang="zh-CN" altLang="en-US" dirty="0" smtClean="0"/>
                  <a:t>，后面如上计算，复杂度</a:t>
                </a:r>
                <a:r>
                  <a:rPr lang="en-US" altLang="zh-CN" dirty="0" smtClean="0"/>
                  <a:t>O(n^(2/3))</a:t>
                </a:r>
              </a:p>
              <a:p>
                <a:r>
                  <a:rPr lang="zh-CN" altLang="en-US" dirty="0" smtClean="0"/>
                  <a:t>可算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等等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48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P3172 [CQOI2015]</a:t>
            </a:r>
            <a:r>
              <a:rPr lang="zh-CN" altLang="en-US" b="1" dirty="0"/>
              <a:t>选</a:t>
            </a:r>
            <a:r>
              <a:rPr lang="zh-CN" altLang="en-US" b="1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755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可以发现，对于一个数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， 求 </a:t>
                </a:r>
                <a:r>
                  <a:rPr lang="en-US" altLang="zh-CN" dirty="0" err="1" smtClean="0"/>
                  <a:t>x|gcd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的方案的容易计算的，只需关心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的倍数即可。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为选出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=x</a:t>
                </a:r>
                <a:r>
                  <a:rPr lang="zh-CN" altLang="en-US" dirty="0" smtClean="0"/>
                  <a:t>的方案数，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选出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x|gcd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的方案数，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关系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反演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有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枚举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种想法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 [L,H] </a:t>
                </a:r>
                <a:r>
                  <a:rPr lang="zh-CN" altLang="en-US" dirty="0" smtClean="0"/>
                  <a:t>内选取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两个以上不同的数，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&lt;=H-L</a:t>
                </a:r>
              </a:p>
              <a:p>
                <a:r>
                  <a:rPr lang="en-US" altLang="zh-CN" dirty="0" smtClean="0"/>
                  <a:t>2.L-1,H</a:t>
                </a:r>
                <a:r>
                  <a:rPr lang="zh-CN" altLang="en-US" dirty="0" smtClean="0"/>
                  <a:t>整除分块。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33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P2257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YY</a:t>
            </a:r>
            <a:r>
              <a:rPr lang="zh-CN" altLang="en-US" b="1" dirty="0"/>
              <a:t>的</a:t>
            </a:r>
            <a:r>
              <a:rPr lang="en-US" altLang="zh-CN" b="1" dirty="0"/>
              <a:t>GCD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1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扩展欧几里得算法（</a:t>
            </a:r>
            <a:r>
              <a:rPr lang="en-US" altLang="zh-CN" dirty="0" smtClean="0"/>
              <a:t>EXGCD</a:t>
            </a:r>
            <a:r>
              <a:rPr lang="zh-CN" altLang="en-US" dirty="0" smtClean="0"/>
              <a:t>），常用于求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的一组可行解。</a:t>
            </a:r>
            <a:endParaRPr lang="en-US" altLang="zh-CN" dirty="0" smtClean="0"/>
          </a:p>
          <a:p>
            <a:r>
              <a:rPr lang="zh-CN" altLang="en-US" dirty="0"/>
              <a:t>在欧几里德算法中递归地求：若已有 </a:t>
            </a:r>
            <a:r>
              <a:rPr lang="en-US" altLang="zh-CN" dirty="0"/>
              <a:t>b = 0</a:t>
            </a:r>
            <a:r>
              <a:rPr lang="zh-CN" altLang="en-US" dirty="0"/>
              <a:t>，则 </a:t>
            </a:r>
            <a:r>
              <a:rPr lang="en-US" altLang="zh-CN" dirty="0" err="1"/>
              <a:t>gcd</a:t>
            </a:r>
            <a:r>
              <a:rPr lang="en-US" altLang="zh-CN" dirty="0"/>
              <a:t> = a</a:t>
            </a:r>
            <a:r>
              <a:rPr lang="zh-CN" altLang="en-US" dirty="0"/>
              <a:t>，令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x = 1, y = 0</a:t>
            </a:r>
            <a:r>
              <a:rPr lang="zh-CN" altLang="en-US" dirty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否则递归求</a:t>
            </a:r>
            <a:r>
              <a:rPr lang="zh-CN" altLang="en-US" dirty="0"/>
              <a:t>出 </a:t>
            </a:r>
            <a:r>
              <a:rPr lang="en-US" altLang="zh-CN" dirty="0"/>
              <a:t>x′, y′ </a:t>
            </a:r>
            <a:r>
              <a:rPr lang="zh-CN" altLang="en-US" dirty="0"/>
              <a:t>满足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/>
              <a:t>bx</a:t>
            </a:r>
            <a:r>
              <a:rPr lang="en-US" altLang="zh-CN" dirty="0"/>
              <a:t>′ + (</a:t>
            </a:r>
            <a:r>
              <a:rPr lang="en-US" altLang="zh-CN" dirty="0" smtClean="0"/>
              <a:t>a mod b)  </a:t>
            </a:r>
            <a:r>
              <a:rPr lang="en-US" altLang="zh-CN" dirty="0"/>
              <a:t>y′ = </a:t>
            </a:r>
            <a:r>
              <a:rPr lang="en-US" altLang="zh-CN" dirty="0" err="1"/>
              <a:t>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(a, 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 mod b =a –a/b*b</a:t>
            </a:r>
            <a:br>
              <a:rPr lang="en-US" altLang="zh-CN" dirty="0" smtClean="0"/>
            </a:br>
            <a:r>
              <a:rPr lang="zh-CN" altLang="en-US" dirty="0"/>
              <a:t>于是 </a:t>
            </a:r>
            <a:r>
              <a:rPr lang="en-US" altLang="zh-CN" dirty="0" smtClean="0"/>
              <a:t>ay′ </a:t>
            </a:r>
            <a:r>
              <a:rPr lang="en-US" altLang="zh-CN" dirty="0"/>
              <a:t>+ </a:t>
            </a:r>
            <a:r>
              <a:rPr lang="en-US" altLang="zh-CN" dirty="0" smtClean="0"/>
              <a:t>b(x</a:t>
            </a:r>
            <a:r>
              <a:rPr lang="en-US" altLang="zh-CN" dirty="0"/>
              <a:t>′ − </a:t>
            </a:r>
            <a:r>
              <a:rPr lang="en-US" altLang="zh-CN" dirty="0" smtClean="0"/>
              <a:t>a/</a:t>
            </a:r>
            <a:r>
              <a:rPr lang="en-US" altLang="zh-CN" dirty="0" err="1" smtClean="0"/>
              <a:t>b∗y</a:t>
            </a:r>
            <a:r>
              <a:rPr lang="en-US" altLang="zh-CN" dirty="0"/>
              <a:t>′) = </a:t>
            </a:r>
            <a:r>
              <a:rPr lang="en-US" altLang="zh-CN" dirty="0" err="1"/>
              <a:t>gcd</a:t>
            </a:r>
            <a:r>
              <a:rPr lang="en-US" altLang="zh-CN" dirty="0"/>
              <a:t>(a, </a:t>
            </a:r>
            <a:r>
              <a:rPr lang="en-US" altLang="zh-CN" dirty="0" smtClean="0"/>
              <a:t>b)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对应系数相等即可</a:t>
            </a:r>
            <a:r>
              <a:rPr lang="en-US" altLang="zh-CN" dirty="0" smtClean="0"/>
              <a:t>(x=y′ y=x′ − a/</a:t>
            </a:r>
            <a:r>
              <a:rPr lang="en-US" altLang="zh-CN" dirty="0" err="1" smtClean="0"/>
              <a:t>b∗y</a:t>
            </a:r>
            <a:r>
              <a:rPr lang="en-US" altLang="zh-CN" dirty="0" smtClean="0"/>
              <a:t> )</a:t>
            </a:r>
          </a:p>
          <a:p>
            <a:r>
              <a:rPr lang="zh-CN" altLang="en-US" dirty="0" smtClean="0"/>
              <a:t>不定方程通解：</a:t>
            </a:r>
            <a:r>
              <a:rPr lang="en-US" altLang="zh-CN" dirty="0" smtClean="0"/>
              <a:t>x+=b/(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y-=a/(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为什么是</a:t>
            </a:r>
            <a:r>
              <a:rPr lang="en-US" altLang="zh-CN" dirty="0" smtClean="0"/>
              <a:t>b/(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?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容易</m:t>
                    </m:r>
                  </m:oMath>
                </a14:m>
                <a:r>
                  <a:rPr lang="zh-CN" altLang="en-US" dirty="0" smtClean="0"/>
                  <a:t>反演到这一步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𝑝𝑟𝑖𝑚𝑒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⌊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𝑝𝑑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⌋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为了回答多组询问，显然需要预处理于</a:t>
                </a:r>
                <a:r>
                  <a:rPr lang="en-US" altLang="zh-CN" dirty="0" err="1" smtClean="0"/>
                  <a:t>n,m</a:t>
                </a:r>
                <a:r>
                  <a:rPr lang="zh-CN" altLang="en-US" dirty="0" smtClean="0"/>
                  <a:t>无关的部分，处理</a:t>
                </a:r>
                <a:r>
                  <a:rPr lang="en-US" altLang="zh-CN" dirty="0" err="1" smtClean="0"/>
                  <a:t>pd</a:t>
                </a:r>
                <a:r>
                  <a:rPr lang="zh-CN" altLang="en-US" dirty="0" smtClean="0"/>
                  <a:t>是套路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𝑝𝑟𝑖𝑚𝑒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处理后面关于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的式子来回答询问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6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P3704 [SDOI2017]</a:t>
            </a:r>
            <a:r>
              <a:rPr lang="zh-CN" altLang="en-US" b="1" dirty="0"/>
              <a:t>数字表格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43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类似操作，枚举</a:t>
                </a:r>
                <a:r>
                  <a:rPr lang="en-US" altLang="zh-CN" dirty="0" err="1" smtClean="0"/>
                  <a:t>gcd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⌊"/>
                                          <m:endChr m:val="⌋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T=</a:t>
                </a:r>
                <a:r>
                  <a:rPr lang="en-US" altLang="zh-CN" dirty="0" err="1" smtClean="0"/>
                  <a:t>dt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换到前面去即可。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41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P3327 [SDOI2015]</a:t>
            </a:r>
            <a:r>
              <a:rPr lang="zh-CN" altLang="en-US" b="1" dirty="0"/>
              <a:t>约数个数</a:t>
            </a:r>
            <a:r>
              <a:rPr lang="zh-CN" altLang="en-US" b="1" dirty="0" smtClean="0"/>
              <a:t>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6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考虑</a:t>
                </a:r>
                <a:r>
                  <a:rPr lang="zh-CN" altLang="en-US" dirty="0"/>
                  <a:t>每</a:t>
                </a:r>
                <a:r>
                  <a:rPr lang="zh-CN" altLang="en-US" dirty="0" smtClean="0"/>
                  <a:t>一个质因子等号两边贡献相同。原式即为：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反演</a:t>
                </a:r>
                <a:r>
                  <a:rPr lang="en-US" altLang="zh-CN" dirty="0" err="1" smtClean="0"/>
                  <a:t>gcd</a:t>
                </a:r>
                <a:r>
                  <a:rPr lang="zh-CN" altLang="en-US" dirty="0" smtClean="0"/>
                  <a:t>可以化为如下式子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sub>
                                        <m:sup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最后两项表示成约数函数即可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4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P3312 [SDOI2014]</a:t>
            </a:r>
            <a:r>
              <a:rPr lang="zh-CN" altLang="en-US" smtClean="0"/>
              <a:t>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有一张 </a:t>
            </a:r>
            <a:r>
              <a:rPr lang="en-US" altLang="zh-CN" smtClean="0"/>
              <a:t>n×m</a:t>
            </a:r>
            <a:r>
              <a:rPr lang="zh-CN" altLang="en-US" smtClean="0"/>
              <a:t>的数表，其第 </a:t>
            </a:r>
            <a:r>
              <a:rPr lang="en-US" altLang="zh-CN" smtClean="0"/>
              <a:t>i </a:t>
            </a:r>
            <a:r>
              <a:rPr lang="zh-CN" altLang="en-US" smtClean="0"/>
              <a:t>行第 </a:t>
            </a:r>
            <a:r>
              <a:rPr lang="en-US" altLang="zh-CN" smtClean="0"/>
              <a:t>j </a:t>
            </a:r>
            <a:r>
              <a:rPr lang="zh-CN" altLang="en-US" smtClean="0"/>
              <a:t>列的数值为能同时整除 </a:t>
            </a:r>
            <a:r>
              <a:rPr lang="en-US" altLang="zh-CN" smtClean="0"/>
              <a:t>i </a:t>
            </a:r>
            <a:r>
              <a:rPr lang="zh-CN" altLang="en-US" smtClean="0"/>
              <a:t>和 </a:t>
            </a:r>
            <a:r>
              <a:rPr lang="en-US" altLang="zh-CN" smtClean="0"/>
              <a:t>j </a:t>
            </a:r>
            <a:r>
              <a:rPr lang="zh-CN" altLang="en-US" smtClean="0"/>
              <a:t>的所有自然数之和。给定 </a:t>
            </a:r>
            <a:r>
              <a:rPr lang="en-US" altLang="zh-CN" smtClean="0"/>
              <a:t>a</a:t>
            </a:r>
            <a:r>
              <a:rPr lang="zh-CN" altLang="en-US" smtClean="0"/>
              <a:t>，计算数表中不大于 </a:t>
            </a:r>
            <a:r>
              <a:rPr lang="en-US" altLang="zh-CN" smtClean="0"/>
              <a:t>a </a:t>
            </a:r>
            <a:r>
              <a:rPr lang="zh-CN" altLang="en-US" smtClean="0"/>
              <a:t>的数之和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5213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0420" y="240106"/>
                <a:ext cx="10515600" cy="61439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数表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行 列数可以表示为数论函数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如果没有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的关系我们可以计算答案如下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⌊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nary>
                    <m:r>
                      <m:rPr>
                        <m:nor/>
                      </m:rPr>
                      <a:rPr lang="en-US" altLang="zh-CN" dirty="0"/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, g</a:t>
                </a:r>
                <a:r>
                  <a:rPr lang="zh-CN" altLang="en-US" dirty="0"/>
                  <a:t>是一种反演计算的套路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现在有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的限制 ，数表中数的大小取决于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我们需要再计算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时看作</a:t>
                </a:r>
                <a:r>
                  <a:rPr lang="en-US" altLang="zh-CN" dirty="0" smtClean="0"/>
                  <a:t>0</a:t>
                </a:r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排序，从小到大处理询问，随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一些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要</m:t>
                    </m:r>
                  </m:oMath>
                </a14:m>
                <a:r>
                  <a:rPr lang="zh-CN" altLang="en-US" dirty="0" smtClean="0"/>
                  <a:t>加入</a:t>
                </a:r>
                <a:r>
                  <a:rPr lang="en-US" altLang="zh-CN" dirty="0" smtClean="0"/>
                  <a:t>g </a:t>
                </a:r>
                <a:r>
                  <a:rPr lang="zh-CN" altLang="en-US" dirty="0" smtClean="0"/>
                  <a:t>，根据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修改，需要支持查询前缀和，可以使用树状数组维护</a:t>
                </a:r>
                <a:r>
                  <a:rPr lang="en-US" altLang="zh-CN" dirty="0" smtClean="0"/>
                  <a:t>g </a:t>
                </a:r>
                <a:r>
                  <a:rPr lang="zh-CN" altLang="en-US" dirty="0" smtClean="0"/>
                  <a:t>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420" y="240106"/>
                <a:ext cx="10515600" cy="6143916"/>
              </a:xfrm>
              <a:blipFill>
                <a:blip r:embed="rId2"/>
                <a:stretch>
                  <a:fillRect l="-1043" t="-1687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对于一般不定方程 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 </a:t>
            </a:r>
            <a:r>
              <a:rPr lang="zh-CN" altLang="en-US" dirty="0"/>
              <a:t>有</a:t>
            </a:r>
            <a:r>
              <a:rPr lang="zh-CN" altLang="en-US" dirty="0" smtClean="0"/>
              <a:t>解的充要条件是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| c</a:t>
            </a:r>
          </a:p>
          <a:p>
            <a:r>
              <a:rPr lang="zh-CN" altLang="en-US" dirty="0" smtClean="0"/>
              <a:t>充分性显然，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扩大</a:t>
            </a:r>
            <a:r>
              <a:rPr lang="en-US" altLang="zh-CN" dirty="0" smtClean="0"/>
              <a:t>c/(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倍即可</a:t>
            </a:r>
            <a:endParaRPr lang="en-US" altLang="zh-CN" dirty="0" smtClean="0"/>
          </a:p>
          <a:p>
            <a:r>
              <a:rPr lang="zh-CN" altLang="en-US" dirty="0" smtClean="0"/>
              <a:t>必要性：</a:t>
            </a:r>
            <a:endParaRPr lang="en-US" altLang="zh-CN" dirty="0" smtClean="0"/>
          </a:p>
          <a:p>
            <a:r>
              <a:rPr lang="zh-CN" altLang="en-US" dirty="0" smtClean="0"/>
              <a:t>引理：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线性组合所得集合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中最小正元素</a:t>
            </a:r>
            <a:endParaRPr lang="en-US" altLang="zh-CN" dirty="0" smtClean="0"/>
          </a:p>
          <a:p>
            <a:r>
              <a:rPr lang="zh-CN" altLang="en-US" dirty="0" smtClean="0"/>
              <a:t>证明：设该最小正元素是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au+bv</a:t>
            </a:r>
            <a:r>
              <a:rPr lang="en-US" altLang="zh-CN" dirty="0" smtClean="0"/>
              <a:t>=t</a:t>
            </a:r>
            <a:r>
              <a:rPr lang="zh-CN" altLang="en-US" dirty="0" smtClean="0"/>
              <a:t> ，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后式减去（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)/t </a:t>
            </a:r>
            <a:r>
              <a:rPr lang="zh-CN" altLang="en-US" dirty="0" smtClean="0"/>
              <a:t>倍前式知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mod t </a:t>
            </a:r>
            <a:r>
              <a:rPr lang="zh-CN" altLang="en-US" dirty="0" smtClean="0"/>
              <a:t>是集合中元素 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</a:t>
            </a:r>
            <a:r>
              <a:rPr lang="en-US" altLang="zh-CN" dirty="0" smtClean="0"/>
              <a:t> t </a:t>
            </a:r>
            <a:r>
              <a:rPr lang="zh-CN" altLang="en-US" dirty="0" smtClean="0"/>
              <a:t>的最小性可知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mod t=0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t|(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而</a:t>
            </a:r>
            <a:r>
              <a:rPr lang="en-US" altLang="zh-CN" dirty="0"/>
              <a:t> </a:t>
            </a:r>
            <a:r>
              <a:rPr lang="en-US" altLang="zh-CN" dirty="0" smtClean="0"/>
              <a:t>t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的线性组合，则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)|t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故 </a:t>
            </a:r>
            <a:r>
              <a:rPr lang="en-US" altLang="zh-CN" dirty="0" smtClean="0"/>
              <a:t>t=(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由上可知 </a:t>
            </a:r>
            <a:r>
              <a:rPr lang="en-US" altLang="zh-CN" dirty="0" smtClean="0"/>
              <a:t>0&lt;c&lt;(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无解，并且若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有解则 </a:t>
            </a:r>
            <a:r>
              <a:rPr lang="en-US" altLang="zh-CN" dirty="0" smtClean="0"/>
              <a:t>c mod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zh-CN" altLang="en-US" dirty="0" smtClean="0"/>
              <a:t>有解</a:t>
            </a:r>
            <a:endParaRPr lang="en-US" altLang="zh-CN" dirty="0"/>
          </a:p>
          <a:p>
            <a:r>
              <a:rPr lang="zh-CN" altLang="en-US" dirty="0" smtClean="0"/>
              <a:t>故必要性得证。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73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小凯的疑惑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小凯手中有两种面值的金币，两种面值均为正整数且彼此互</a:t>
                </a:r>
                <a:br>
                  <a:rPr lang="zh-CN" altLang="en-US" dirty="0" smtClean="0"/>
                </a:br>
                <a:r>
                  <a:rPr lang="zh-CN" altLang="en-US" dirty="0"/>
                  <a:t>素。每种金币小凯都有无数个。在不找零的情况下，仅凭这</a:t>
                </a: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zh-CN" altLang="en-US" dirty="0"/>
                  <a:t>两种金币，有些物品他是无法准确支付的。现在小凯想知道</a:t>
                </a: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zh-CN" altLang="en-US" dirty="0"/>
                  <a:t>在无法准确支付的物品中，最贵的价值是多少金币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两种面值记作</a:t>
                </a:r>
                <a:r>
                  <a:rPr lang="en-US" altLang="zh-CN" dirty="0"/>
                  <a:t> 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/>
                  <a:t>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7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 </a:t>
            </a:r>
            <a:r>
              <a:rPr lang="en-US" altLang="zh-CN" dirty="0"/>
              <a:t>(a, b) = 1</a:t>
            </a:r>
            <a:r>
              <a:rPr lang="zh-CN" altLang="en-US" dirty="0" smtClean="0"/>
              <a:t>。事实上对于任意整数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都有整数解 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 , </a:t>
            </a:r>
            <a:r>
              <a:rPr lang="zh-CN" altLang="en-US" dirty="0" smtClean="0"/>
              <a:t>为什么不能支付呢？</a:t>
            </a:r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zh-CN" altLang="en-US" dirty="0"/>
              <a:t>就是找一个</a:t>
            </a:r>
            <a:r>
              <a:rPr lang="zh-CN" altLang="en-US" dirty="0" smtClean="0"/>
              <a:t>最大</a:t>
            </a:r>
            <a:r>
              <a:rPr lang="zh-CN" altLang="en-US" dirty="0"/>
              <a:t>的 </a:t>
            </a:r>
            <a:r>
              <a:rPr lang="en-US" altLang="zh-CN" dirty="0"/>
              <a:t>d</a:t>
            </a:r>
            <a:r>
              <a:rPr lang="zh-CN" altLang="en-US" dirty="0"/>
              <a:t>，使得 </a:t>
            </a:r>
            <a:r>
              <a:rPr lang="en-US" altLang="zh-CN" dirty="0" err="1"/>
              <a:t>ua</a:t>
            </a:r>
            <a:r>
              <a:rPr lang="en-US" altLang="zh-CN" dirty="0"/>
              <a:t> + </a:t>
            </a:r>
            <a:r>
              <a:rPr lang="en-US" altLang="zh-CN" dirty="0" err="1"/>
              <a:t>vb</a:t>
            </a:r>
            <a:r>
              <a:rPr lang="en-US" altLang="zh-CN" dirty="0"/>
              <a:t> = d </a:t>
            </a:r>
            <a:r>
              <a:rPr lang="zh-CN" altLang="en-US" dirty="0"/>
              <a:t>没有非负整数解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即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使得 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 </a:t>
            </a:r>
            <a:r>
              <a:rPr lang="zh-CN" altLang="en-US" dirty="0" smtClean="0"/>
              <a:t>调整到接近非负是无法调整了 。</a:t>
            </a:r>
            <a:br>
              <a:rPr lang="zh-CN" altLang="en-US" dirty="0" smtClean="0"/>
            </a:br>
            <a:r>
              <a:rPr lang="zh-CN" altLang="en-US" dirty="0"/>
              <a:t>取 </a:t>
            </a:r>
            <a:r>
              <a:rPr lang="en-US" altLang="zh-CN" dirty="0"/>
              <a:t>u = (b − 1), v = −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（最大负数）或 </a:t>
            </a:r>
            <a:r>
              <a:rPr lang="en-US" altLang="zh-CN" dirty="0"/>
              <a:t>u = −1, v = (a − 1) 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24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解线性同余方程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 ≡ b (mod m),ax + my = b </a:t>
            </a:r>
            <a:r>
              <a:rPr lang="zh-CN" altLang="en-US" dirty="0"/>
              <a:t>两者等价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6655</Words>
  <Application>Microsoft Office PowerPoint</Application>
  <PresentationFormat>宽屏</PresentationFormat>
  <Paragraphs>255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等线</vt:lpstr>
      <vt:lpstr>等线 Light</vt:lpstr>
      <vt:lpstr>Arial</vt:lpstr>
      <vt:lpstr>Cambria Math</vt:lpstr>
      <vt:lpstr>Office 主题​​</vt:lpstr>
      <vt:lpstr>数论 </vt:lpstr>
      <vt:lpstr>数论基础</vt:lpstr>
      <vt:lpstr>数论基础</vt:lpstr>
      <vt:lpstr>数论基础</vt:lpstr>
      <vt:lpstr>扩展欧几里得算法</vt:lpstr>
      <vt:lpstr>PowerPoint 演示文稿</vt:lpstr>
      <vt:lpstr>小凯的疑惑</vt:lpstr>
      <vt:lpstr>PowerPoint 演示文稿</vt:lpstr>
      <vt:lpstr>解线性同余方程</vt:lpstr>
      <vt:lpstr>逆元</vt:lpstr>
      <vt:lpstr>PowerPoint 演示文稿</vt:lpstr>
      <vt:lpstr>中国剩余定理（CRT）</vt:lpstr>
      <vt:lpstr>excrt</vt:lpstr>
      <vt:lpstr>[NOI2018] 屠龙勇士</vt:lpstr>
      <vt:lpstr>PowerPoint 演示文稿</vt:lpstr>
      <vt:lpstr>阶</vt:lpstr>
      <vt:lpstr>原根</vt:lpstr>
      <vt:lpstr>PowerPoint 演示文稿</vt:lpstr>
      <vt:lpstr>BSGS</vt:lpstr>
      <vt:lpstr>exbsgs</vt:lpstr>
      <vt:lpstr>变式</vt:lpstr>
      <vt:lpstr>[SDOI2013] 随机数生成器</vt:lpstr>
      <vt:lpstr>PowerPoint 演示文稿</vt:lpstr>
      <vt:lpstr>CF1106F Lunar New Year and a Recursive Sequence</vt:lpstr>
      <vt:lpstr>PowerPoint 演示文稿</vt:lpstr>
      <vt:lpstr>[WC2020] 猜数游戏</vt:lpstr>
      <vt:lpstr>PowerPoint 演示文稿</vt:lpstr>
      <vt:lpstr>卢卡斯定理</vt:lpstr>
      <vt:lpstr>库默尔定理</vt:lpstr>
      <vt:lpstr>exLucas 定理</vt:lpstr>
      <vt:lpstr>PowerPoint 演示文稿</vt:lpstr>
      <vt:lpstr>[SDOI2010]古代猪文</vt:lpstr>
      <vt:lpstr>PowerPoint 演示文稿</vt:lpstr>
      <vt:lpstr>[SDOI2013]方程</vt:lpstr>
      <vt:lpstr>PowerPoint 演示文稿</vt:lpstr>
      <vt:lpstr>素性测试(Miller-Rabin)</vt:lpstr>
      <vt:lpstr>PowerPoint 演示文稿</vt:lpstr>
      <vt:lpstr>数论函数</vt:lpstr>
      <vt:lpstr>数论分块</vt:lpstr>
      <vt:lpstr>PowerPoint 演示文稿</vt:lpstr>
      <vt:lpstr>筛法</vt:lpstr>
      <vt:lpstr>PowerPoint 演示文稿</vt:lpstr>
      <vt:lpstr>Dirichlet 卷积</vt:lpstr>
      <vt:lpstr>莫比乌斯反演</vt:lpstr>
      <vt:lpstr>PowerPoint 演示文稿</vt:lpstr>
      <vt:lpstr>杜教筛</vt:lpstr>
      <vt:lpstr>P3172 [CQOI2015]选数</vt:lpstr>
      <vt:lpstr>PowerPoint 演示文稿</vt:lpstr>
      <vt:lpstr>P2257 YY的GCD</vt:lpstr>
      <vt:lpstr>PowerPoint 演示文稿</vt:lpstr>
      <vt:lpstr>P3704 [SDOI2017]数字表格</vt:lpstr>
      <vt:lpstr>PowerPoint 演示文稿</vt:lpstr>
      <vt:lpstr>P3327 [SDOI2015]约数个数和</vt:lpstr>
      <vt:lpstr>PowerPoint 演示文稿</vt:lpstr>
      <vt:lpstr>P3312 [SDOI2014]数表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 </dc:title>
  <dc:creator>gdcyc</dc:creator>
  <cp:lastModifiedBy>gdcyc</cp:lastModifiedBy>
  <cp:revision>111</cp:revision>
  <dcterms:created xsi:type="dcterms:W3CDTF">2022-07-07T00:38:36Z</dcterms:created>
  <dcterms:modified xsi:type="dcterms:W3CDTF">2022-07-18T14:22:38Z</dcterms:modified>
</cp:coreProperties>
</file>