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3"/>
    <p:sldId id="257" r:id="rId4"/>
    <p:sldId id="259" r:id="rId5"/>
    <p:sldId id="262" r:id="rId6"/>
    <p:sldId id="263" r:id="rId7"/>
    <p:sldId id="261" r:id="rId8"/>
    <p:sldId id="264" r:id="rId9"/>
    <p:sldId id="265" r:id="rId10"/>
    <p:sldId id="266" r:id="rId11"/>
    <p:sldId id="267" r:id="rId12"/>
    <p:sldId id="268" r:id="rId13"/>
    <p:sldId id="269" r:id="rId14"/>
    <p:sldId id="270" r:id="rId15"/>
    <p:sldId id="271" r:id="rId16"/>
    <p:sldId id="281" r:id="rId17"/>
    <p:sldId id="279" r:id="rId18"/>
    <p:sldId id="276" r:id="rId19"/>
    <p:sldId id="277" r:id="rId20"/>
    <p:sldId id="411" r:id="rId21"/>
    <p:sldId id="274" r:id="rId22"/>
    <p:sldId id="275" r:id="rId23"/>
    <p:sldId id="412" r:id="rId24"/>
    <p:sldId id="413" r:id="rId25"/>
    <p:sldId id="414" r:id="rId26"/>
    <p:sldId id="415" r:id="rId27"/>
    <p:sldId id="282" r:id="rId28"/>
    <p:sldId id="283" r:id="rId29"/>
    <p:sldId id="284" r:id="rId30"/>
    <p:sldId id="285" r:id="rId31"/>
    <p:sldId id="286" r:id="rId32"/>
    <p:sldId id="287" r:id="rId33"/>
    <p:sldId id="293" r:id="rId34"/>
    <p:sldId id="360" r:id="rId35"/>
    <p:sldId id="361" r:id="rId36"/>
    <p:sldId id="416" r:id="rId37"/>
    <p:sldId id="288" r:id="rId38"/>
    <p:sldId id="289" r:id="rId39"/>
    <p:sldId id="290" r:id="rId40"/>
    <p:sldId id="291" r:id="rId41"/>
    <p:sldId id="292" r:id="rId42"/>
    <p:sldId id="355" r:id="rId43"/>
    <p:sldId id="356" r:id="rId44"/>
    <p:sldId id="357" r:id="rId45"/>
    <p:sldId id="358" r:id="rId46"/>
    <p:sldId id="359" r:id="rId47"/>
    <p:sldId id="362" r:id="rId48"/>
    <p:sldId id="363" r:id="rId49"/>
    <p:sldId id="364" r:id="rId50"/>
    <p:sldId id="36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48" d="100"/>
          <a:sy n="48" d="100"/>
        </p:scale>
        <p:origin x="-96" y="-942"/>
      </p:cViewPr>
      <p:guideLst>
        <p:guide orient="horz" pos="2160"/>
        <p:guide pos="3841"/>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980 237,'-1'-1,"1"1,0 0,0 0,-3 1,2-1,0 1,0 0,0 0,0 0,0 1,0-1,1 1,-1 0,0-1,1 1,0 0,0 0,0 0,1 0,0-1,0 1,1-1,0 0,0-1,1 1,-1-1,1 1,-1-1,0 0,0-1,0 1,-1-1,1-1,-1 1,1-1,-1 0,-1 0,1-1,-1 1,0-1,0 1,-1 0,1 1,-1 0,0 0,0 0,0 0,0 0,-1 1,0 0,0 0,0 0,0 0,0 1,0 0,1-1,0 1,0 0,1-1,-1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914 501,'2'0,"-4"0,2 0,0 0,0 0,0 0,-3 0,2 0,1 1,-1 0,0 0,0 1,0 0,0 1,0 0,1-1,-1 1,1-1,0 0,1 0,1-1,0 0,0-1,0 0,0-1,1 0,0-1,0 0,1 0,-2-1,1 0,-1 0,-1 0,1 0,-2 0,1 0,-1 0,0 0,0 1,-1 0,0 1,-2 0,0 1,0 0,-1 0,0 0,1 1,1-1,0 1,0 0,1 0,0 0,1 0,-1 1,1 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923 495,'1'1,"-1"-1,0 0,0 0,0 0,0 0,-3 2,2-1,0 1,1-1,0 0,0 1,0-1,0 0,0 0,1-1,0 1,0-1,0 1,0-1,0 0,-1 1,1-1,-1 0,0 1,0-1,0 0,-1 1,0-1,0 0,0 1,0-1,-1 1,1-1,-1 0,1 1,-1-1,1 1,0-1,0 0,0 0,1-1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921 500,'2'0,"-4"0,2 0,4-2,-2 2,-1 0,0-1,0 1,-1 0,1 0,-1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1064 315,'1'0,"-1"0,0 0,0 0,0 0,0 0,-4-1,3 1,0 0,0 0,-1 1,1 0,-1 0,1 0,0 0,0 1,0-1,0 1,1 0,0 1,-1-1,1 1,0-1,0 0,2 0,-1-1,1 0,0 0,1-1,0 0,0 0,0 0,0-1,0-1,0 1,-1-1,0 0,-1-1,1 1,-2-1,1 0,-1 0,0 1,0-1,-1 1,-1 0,0 0,0 1,0 0,0 0,0 1,-1 0,1 0,0 0,0 2,-1 0,2 0,-1 0,1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1072 317,'1'1,"-1"-1,0 0,0 0,0 0,-4 0,3 1,0 0,-1 1,1 0,0 0,-1 0,1 0,0 0,0 0,1 0,-1-1,1 0,0 0,1-1,0 0,1 0,-1 0,1 0,0-1,-1 0,0 0,0 0,0 0,-1 0,0 0,0 0,0 0,-2 1,1 0,-1 0,0 0,-1 0,1 1,0-1,1 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1028 411,'2'0,"-4"0,2 0,0 0,-3 0,2 0,0 0,0 1,0 0,0 0,0 1,1 0,-1 0,0 1,0 0,1 0,-1 0,1 0,0 0,0-1,1-1,0 0,1 0,0 0,0-1,1 0,-1-1,1 0,0 0,0-1,0 0,-1 1,0-1,0 0,0 0,-1 1,0 0,0-1,0 1,0-1,-1 0,0 1,0-1,-1 0,0 0,0 0,-2 0,1 1,-1 0,0 1,0 0,0 0,0 1,1-1,0 1,0 0,2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1024 419,'-1'0,"1"0,0 0,0 0,0 0,5 0,-4 0,1 0,0 1,-1-1,0 1,0-1,-1 0,1 1,-1-1,0 0,0 1,-1-1,0 1,1 0,-2-1,1 1,-1 1,1-1,0 0,-1 1,1-1,0 1,1-1,0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1089 408,'1'0,"-1"0,0 0,0 0,0 0,0 0,0 0,-4 0,3 1,0 0,0 1,-1 0,1 0,0 0,0 1,0 0,0-1,1 1,0-1,0 0,1-1,0 1,1-1,0-1,1 1,0-1,0 0,0 0,-1-1,1 0,-1 0,0 0,1-1,-1 1,0-1,0 0,-1 0,0 0,0-1,0 1,-1 0,0-1,0 0,0 1,0 0,-1-1,-1 1,1 1,-2 0,0 1,0 0,0 0,0 1,-1 0,2 0,0 0,1 1,0-1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1103 420,'0'1,"0"-1,0 0,0 0,2-4,-1 3,-1 0,0 0,0-1,0 1,0 0,-1 0,0 0,0 1,0 0,-1 0,1 0,-1 0,0 1,1 0,0 0,1 0,-1 0,1 0,0 0,1 1,0-1,0 0,0 0,0 1,0-1,0 0,0 0,-1 0,0 0,0 0,0 0,0 0,-1-1,0 1,0-1,0 0,-1 1,1-1,0 0,0-1,0 1,0-1,0 0,1 0,0 0,0 0,0 0,1 0,0 0,0 0,1 1,-1-1,1 0,-1 1,1-1,0 0,-1 1,1-1,-1 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1159 398,'2'0,"-4"0,2 0,0 0,0 0,0 0,-2 1,2 0,-1 1,0 0,0 0,0 1,0 0,0 0,0-1,1 1,0-1,0 0,1 0,0-1,0 0,1 0,-1 0,1 0,1-1,-1 0,0 0,0-1,1 0,-1 0,0 0,0 0,-1 0,1-1,-1 0,1 0,-1-1,0 0,-1 1,0-1,0 1,0-1,-1 1,0 0,-1 1,0 0,-1 0,1 0,-1 0,1 1,0 0,0 0,1 0,-1 0,2 1,-1 0,0 1,1-1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981 250,'1'0,"-1"0,0 0,0 0,0 0,0 0,0 0,-1 0,1 1,0 1,0-1,-1 1,0 0,1-1,-1 1,1 0,-1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1161 409,'1'1,"-1"-1,0 0,0 0,0 0,0 0,-1 3,0-2,1 0,-1 0,1 0,-1 0,1 0,-1 0,1-1,0 0,0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1171 408,'2'0,"-4"0,2 0,0 0,0 0,0 0,-1 2,0 0,0-1,0 1,0 0,0-1,1 1,-1-1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1056 506,'-1'-1,"1"1,0 0,0 0,0 0,0 0,-3-1,2 2,0-1,0 2,0-1,-1 1,1 1,-1-1,1 1,0 4,0-3,1-1,0 0,1 0,1-1,0 0,0-1,1 0,0-1,0 0,0 0,1 0,-1-1,0 0,-1 0,1-1,-1 0,0 0,0-1,0 0,1 1,-1-2,-1 1,1 0,-1 0,0 0,-1 0,0 0,-1 1,0 0,0 0,-1 0,-1 0,1 1,-1-1,1 1,-1 1,0 0,-1 0,1 1,1 1,-1 0,1 0,0 1,1-1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1067 521,'2'0,"-4"0,2 0,0 0,2-4,-1 3,0-1,0 1,0-1,0 0,-1 0,1 0,-1 0,0 1,0 0,0 0,-1 0,0 1,0 0,0 0,0 1,-1-1,1 1,0 0,0 0,1 0,0 0,0-1,0 1,0 0,1 0,-1 0,0 0,0 0,1 0,-1 0,0 0,0 0,0 0,0 0,0 1,-1 0,0 0,-1 0,1 0,-1 0,1 1,-1-1,0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1147 493,'-1'0,"1"0,0 0,0 0,0 0,-3-1,2 1,1 0,-1 0,-1 2,0 0,0 0,0 2,0-1,0 1,0 1,1-1,0-1,1 1,0-1,1 0,1-1,1-1,-1 1,1-1,1-1,-1 0,-1 0,1 0,-1 0,0-1,0-1,0 0,1 0,0-1,-1 0,1-1,-1 1,0 0,0-1,-1 1,-1 0,0 1,0-1,0 1,-2 0,0 0,0 1,0-1,-1 1,0 0,0 1,0 0,0 1,0 0,0 0,1 0,0 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1150 504,'1'0,"-1"0,0 0,0 0,0 0,0 0,-2 3,1-2,0 1,1-1,-2 1,1-1,0 1,0-1,0 0,0 0,0 0,1 0,0-1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1157 506,'1'1,"-1"-1,0 0,0 0,0 0,0 0,-2 2,1-1,1 1,-1-1,1 0,0 0,0 0,0-1,0 1,1-1,1 0,-1 0,0-1,0 0,0 1,0-1,0 0,-1 0,0 0,0 1,0-1,0 0,-1 0,0 1,-1-1,1 1,-1 0,0 0,0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974 269,'1'1,"-1"-1,0 0,0 0,0 0,0 0,0 0,-3 3,-1 0,2 0,-1-1,0 2,-1-1,1 1,1-1,0 0,0-1,1 1,0-1,1 0,0 0,0-1,0-1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994 267,'2'0,"-4"0,2 0,0 0,0 0,0 0,3 1,-2 0,0-1,0 1,2 1,-1-1,-1-1,1 1,-1 0,1 0,-1 1,0-1,1 1,-1-1,0 0,1 1,-1-1,0 1,1-1,-1 0,0 0,0-1,0 1,0 0,0 0,0-1,0 1,-1 0,1 0,0 0,0-1,0 1,0-1,0 0,0 1,0-1,0 0,0 0,-1 0,1 0,-1 0,0 1,0-1,1 0,-1 1,0-1,0 0,1 0,-1 0,1 1,-1-1,0 0,1 0,-1 0,1 1,-1-1,1 1,0-1,0 1,0-1,0 0,0 0,-1 0,1 0,-1 0,0 0,0 0,0 0,0 0,-1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1058 339,'0'-1,"0"1,0 0,0 0,0 0,-3 5,2-4,0 1,1-1,-1 1,0 0,0 1,0 0,1 0,-1 0,0 0,1-1,-1 1,-1 3,0-1,1-2,0 0,-1-1,1 1,-1-1,1 0,0 0,0 0,1-1,0 0,0 0,0 0,0-1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935 314,'0'1,"0"-1,0 0,0 0,0 0,0 0,-2-3,2 3,0 0,-1 0,0 1,0 0,0 0,-1 0,1 1,0 0,-1 0,1 1,0-1,0 0,0 1,1-1,0 0,0 0,1 0,0-1,1 0,-1 0,1 0,1-1,-1 0,0 0,0 0,1-2,-1 1,1-1,-1 1,1-1,-1 0,-1 1,0-1,0 0,-1 0,0 0,0 0,0 0,-1 0,0 0,0 1,-1-1,1 2,-1 0,-1 0,1 0,-1 0,0 1,1 1,0-1,-1 0,2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1075 341,'-1'-1,"1"1,0 0,0 0,0 0,1 4,0-2,-1 0,1 1,0-1,-1 1,1 1,0-1,0 0,0 1,0-1,0 0,1 0,-1-1,0 1,0-1,-1 0,1 0,0-1,0 1,-1-1,0 1,1-1,-1 1,0-1,0 0,0-1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1082 334,'1'0,"-1"0,0 0,4 1,-2 0,-1 0,1 1,0 0,0 0,0 0,0-1,0 1,0 0,0 0,0 0,-1 0,1 0,0 0,-1 0,1 0,-1 0,1-1,-1 1,1-1,-1 0,1 0,-1 0,0 0,0 0,0 0,0 0,0-1,1 1,-1-1,0 1,0-1,0 1,-1-1,1 1,-1 0,1-1,-1 1,1-1,-1 0,1 1,-1-1,1 0,-1 0,1 1,-1-1,1 0,-1 0,1 1,-1-1,1 0,-1 0,1 1,-1-1,1 0,-1 0,1 0,-1 0,1 0,-1 0,0 0,0 0,0 0,0 0,0 0,1 0,-1 0,0 1,0-1,0 0,0 0,0 0,0 0,0 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919 352,'-1'0,"1"0,0 0,0 0,0 0,-2 4,1-2,0 0,-1 1,1 1,-1-1,1 1,0-1,0 1,0 0,0 0,-1 1,0-1,0 0,0 0,-1 0,0 0,1 0,0-1,0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880 445,'-2'-1,"2"1,0 0,0 0,0 0,-3 2,2-1,0 1,-1 0,0 0,0 1,0 0,-1 1,0 0,0 0,0 1,1-1,-1 0,1 1,-1-2,2 1,0-1,0 0,1-1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901 445,'2'0,"-4"0,2 0,0 0,0 0,0 0,1 6,0-4,-1 1,1 1,1-1,-1 1,1 0,0 0,0-1,0 0,0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1087 437,'0'1,"0"-1,0 0,0 0,0 0,-2 5,2-2,-1 1,0 0,0 1,0 1,0 0,0-1,-1 1,1-2,-1 1,1-1,0 0,0-1,1 0,-1 0,1-2</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1102 445,'0'1,"0"-1,0 0,0 0,0 0,0 0,1 2,0 0,0 0,1 1,-1 0,0 0,1 0,-1 0,1 1,0-1,0 0,0 1,1-1,0 0,0 0,1 0,-1-1,-1 1,0-1,-1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955 268,'0'1,"0"-1,0 0,0 0,0 0,0 0,0 0,-1 2,0-1,0 1,0-1,0 1,0 0,-1 0,1 1,-1-1,1 0,0 0,0-1,1 1,0-1,0-1,0 1,0-1,0 0,0-1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939 285,'0'1,"0"-1,0 0,0 0,0 0,0 0,0 1,-1 0,1 0,-1 0,1 0,-1 0,1 1,-1-1,1 0,0 0,0 0,0 0,0-1,0 0,1 0,-1 0,1 0,0 0,0 0,0 0,0-1,0 1,0-1,0 1,0-1,0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900 356,'2'0,"-4"0,2 0,0 0,0 0,0 0,0 0,0 1,-1 0,1 0,-1 1,0 0,0 0,0 1,0-1,0 1,0-1,-1 1,1-1,0 0,0 0,0-1,1 0,0 0,0-1,0 1,0-1,0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928 326,'0'1,"0"-1,0 0,0 0,0 0,4-1,-4 1,1 0,0 0,0 0,0 0,-1 0,0 1,0 0,0-1,0 1,-1 0,0 0,0-1,-1 1,1-1,0 1,0 0,0-1,0 1,1-1,0 0,0 0,1 0,0 0,1 0,0 0,0-1,0 1,0 0,1 0,-1-1,1 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881 381,'1'0,"-1"0,0 0,0 0,0 0,0 0,0 2,0-1,0 0,0 0,-1 0,1 0,0 1,0-1,-1 0,1 1,0-1,0 0,0-1,1 0,0 0,-1 0,2-1,-1 0,0 0,1 0,-1 0,0 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845 464,'0'1,"0"-1,0 0,0 0,0 0,0 0,0-1,0 2,0 0,-1 1,0-1,0 1,1 0,-1 0,-1 0,1 0,0 0,0 0,0-1,1 1,-1-1,1 0,0-1,0 0,0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829 484,'0'-1,"0"1,0 0,0 0,0 0,0 0,0 2,0-1,0 0,0 0,0 0,0 0,0 0,1-1,-1 1,0-1,0 0,1 1,-1-1,1 0,-1 0,1-1,1 0,-1 0,1 0,0-1,-1 0,1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891 464,'2'0,"-4"0,2 0,0 0,0 0,0 0,1-1,-1 1,0 0,1 2,-1-1,0 1,1 0,-1 0,1 0,0-1,-1 1,2 1,-1-2,-1-1,0 1,1 0,-1-1,0 0,0 0,0 0,0 0,0 0,-1 0,1-1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890 477,'-1'-1,"1"1,0 0,0 0,0 0,0 0,2 3,-2-2,2 0,-1 0,0 0,0 0,0 0,0 0,0-1,0 1,0-1,0 0,-1 1,1-1,0 0,-1 0,1 0,-1 0,1 0,-1-1,1 1,-1-1,0 0,0 0,1 0,-1 0,0 0,0 0,-1 0,0 0,1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1004 287,'2'0,"-4"0,2 0,0 0,0 0,0 0,0 0,4 2,-3-1,1 0,1 1,-1 0,0-1,0 1,0-1,0 1,-1-1,1 1,-1-1,0 0,-1 0,1 0,-1-1,0 1,0-1,0 0,0 0,0 0,0 0,0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1030 300,'2'0,"-4"0,2 0,0 0,0 0,0 0,2 0,-2 1,1 0,0 0,0 1,1-1,-1 1,0-1,0 0,0 0,0 0,-1 0,1-1,-1 1,0-1,0 1,0-1,0 0,0 0,-1 1,0-1,-1 0,1 0,-1 0,0 0,-1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1035 357,'1'0,"-1"0,0 0,0 0,0 0,0 0,-2 0,2 0,-1 1,1 0,-1 0,0 1,0 1,0 0,-1 0,1 1,0-1,0 0,1 0,-1 0,1-1,-1 0,1 0,0-1,0 0,0-1,0 1,0-1,0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1017 385,'1'0,"-1"0,0 0,0 0,0 0,-1 4,1-3,0 0,0 1,0 0,0-1,0 1,0-1,0 0,0 0,1-1,-1 0,1 0,-1 0,1 0,0 0,0 0,0-1,0 1,0-1,1 0,-1-1,1 1,0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1071 359,'0'1,"0"-1,0 0,0 0,0 0,0 0,0 1,1 1,-1 0,0 0,0 0,1 0,-1 1,0-1,1 0,-1 0,0-1,0 1,1-1,-1 0,0-1,0 1,0-1,0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884 415,'2'0,"-4"0,2 0,0 0,0 0,0 0,-1-1,1 1,-1 0,0 0,0 2,0-1,-1 1,1 0,-1 1,0-1,1 1,0-1,1 0,0 0,0-1,1 1,0-1,1 0,0 0,0 0,1 0,-1 0,1-1,-1 1,1-1,-1 0,0-1,0 0,0 0,0-1,0 0,-1 0,1 0,-1-1,0 1,-1-1,0 1,0 0,-1 0,0 0,-1 1,0 0,-1 0,1 0,-1 1,1-1,-1 1,1 0,-1 0,1 0,1 0,-1 0,2 0,-1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1069 380,'0'-1,"0"1,0 0,0 0,1 5,-1-4,1 0,0 1,-1-1,1 0,0 0,-1 0,1 0,0-1,0 1,-1-1,1 0,-1 0,1 0,-1-1,0 0,1 1,-1-1,0-1,0 1,0 0,1-1,-1 0,0 1,1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1098 370,'-1'0,"1"0,0 0,0 0,0 0,0 0,3 2,-2 0,0-1,1 1,-1 0,1-1,-1 1,1-1,0 1,0-1,1 0,-1 1,0-1,0 1,-1-1,1 1,-1-1,0 0,0 0,0 0,-1-1,0 0,0 0,0 0,0 0,0-1,-1-1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1126 383,'1'1,"-1"-1,0 0,0 0,0 0,2 4,-1-3,-1 0,1 0,0 0,-1 0,0 0,1 0,-1-1,1 1,-1 0,0-1,0 0,1 1,-1-1,0 0,0 0,-1 1,0-1,0 0,0 1,-1-1,0 0,-1 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1071 451,'-1'0,"1"0,0 0,0 0,0 0,0 0,-1 2,0-1,1 0,0 1,-1-1,1 1,-1 0,1 0,-1 0,1 0,-1 0,1-1,-1 1,1-1,-1 0,1-1,-1 1,1-1,0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1056 468,'2'0,"-4"0,2 0,0 0,-1 4,2-2,-1-1,0 0,0 1,0-1,0 0,0 0,0 0,0 0,0-1,1 1,-1-1,0 0,0 1,1-1,-1 0,0 0,1-1,0 0,0-1,0 1,0 0,0 0,0 0,-1 1</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984 284,'2'0,"-4"0,2 0,0 0,0 0,-4 2,3 0,0-1,0 1,0 0,0 1,-1-1,1 0,-1 1,1-1,0 0,-1 0,1 0,0 0,1-1,-1 0,1-1,0 0,0 0,0 0,1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983 287,'0'1,"0"-1,0 0,0 0,0 0,0 0,-1-1,0 1,1 0,-1 1,0-1,-1 1,1 0,-1 0,1 0,-1 0,1 0,0 0,0-1,1 1,-1-1,1 0,0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981 291,'1'0,"-1"0,0 0,0 0,0 0,0 0,3 4,-3-2,1 0,-1-1,0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940 358,'-1'-1,"1"1,0 0,0 0,0 0,0 0,0-1,0 1,0 0,-1 1,1 1,-1-1,1 1,-1 1,0-1,0 1,0 0,0-1,0 1,1-1,-1 1,0-1,0 0,0 0,0-1,1 0,0 0,0 0,0-1,0 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939 359,'2'0,"-4"0,2 0,0 0,0 0,0 0,-2 0,2 1,-1-1,0 1,1 0,-2 0,1 1,0-1,-1 0,1 0,-1 0,1 0,0 0,0-1,1 1,0-1,0 0,0 0,1-1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883 425,'1'1,"-1"-1,0 0,0 0,0 0,3-1,-2 1,0 0,-1 1,0-1,0 1,0-1,0 1,0 0,0-1,-1 1,0 0,0 0,0-1,0 1,0-1,1 0,0 0,0 0,0 1,0-1,1 0,0 0,1 0,-1 0,0 0,0 0,-1 1,1-1,-1 1,1-1,-1 1,0-1,0 1,-1 0,0 0,-1 0,0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936 363,'2'0,"-4"0,2 0,0 0,0 0,4 2,-3-1,-1 0,1 0,0 0,-1-1,0 1,1 0,-1-1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875 472,'1'0,"-1"0,0 0,0 0,0 0,0 0,-3 4,2-3,0 1,0-1,-1 1,1 0,0-1,-1 1,1-1,0 1,0-1,0-1,1 1,0-1,0 0,0 0,0 0,0-1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876 467,'1'0,"-1"0,0 0,0 0,0 0,0 0,-2 0,2 0,-1 0,1 0,-2 1,1 0,-1 0,0 1,0-1,1 0,0 0,-1 0,2 0,-1-1,0 1,1-1,0 1,0-1,0 0,0-1</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875 469,'0'1,"0"-1,0 0,0 0,0 0,3 3,-2-2,0 0,0-1,-1 1,1-1,0 0,-1 0,1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914 448,'2'0,"-4"0,2 0,0 0,0 0,0 0,1 5,0-3,0 0,0 0,0 0,0 0,1 0,-1 0,0-1,0 1,0-1,0 0,0 0,-1 0,0 0,0-1,0 0,0 0,0 0,0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916 449,'-1'-1,"1"1,0 0,0 0,0 0,0 0,-1 1,0 0,1 0,0 0,-1 0,1 0,-1 0,1-1,-1 1,1-1,0 0,-1 0,1 0,0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917 449,'1'0,"-1"0,0 0,0 0,0 0,3 2,-2-2,0 1,0 0,0-1,-1 1,1-1,-1 0,0 0,0 0,0 0,0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1098 458,'1'0,"-1"0,0 0,0 0,0 0,0 0,0 0,-1 3,1-2,-1 1,1 0,-1 0,1 0,-1 0,0 0,1 1,-1-1,0 0,1 0,-1 0,1-1,0 0,0-1,0 1,0-1,0 0,0 0,0 0,1-1</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1096 458,'0'1,"0"-1,0 0,0 0,0 0,0 0,-1 2,1-2,-1 1,0 0,1 0,-2 0,1 0,0 0,0 0,0 1,0-1,0 0,0 0,1-1,0 1,0-1,0 0,1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1096 463,'1'0,"-1"0,0 0,0 0,0 0,4 3,-3-2,-1 0,1 0,-1 0,0-1,0 1,0-1,0 0,0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843 491,'0'1,"0"-1,0 0,0 0,0 0,0 0,-4 2,2-1,1 1,0-1,0 1,0 0,0 1,0-1,0 1,1 0,0-1,0 1,0-1,1 0,0 0,0-1,1 1,0-1,0-1,1 0,-1 0,1 0,-1-1,0-1,-1 0,1-1,-1 1,0-1,0-1,0 1,-1 0,0 0,-1 1,0 0,-1 1,1 0,-1 0,1 1,-1-1,0 1,1 0,-1 0,1 1,-1-1,1 1,0 0,1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1060 362,'2'0,"-4"0,2 0,0 4,-1-2,1-1,0 1,0-1,-1 1,1-1,0 1,-1-1,0 1,1 0,-1-1,0 1,1-1,-1 0,1 1,0-2,0 1,-1 0,1-1,0 0,0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1061 358,'2'0,"-4"0,2 0,0 0,0 0,0 0,-1 2,1-1,-1 0,1 0,-1 0,0 0,0 0,1 0,-1 0,0 0,1 0,0-1,-1 1,1-1,0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1061 360,'0'1,"0"-1,0 0,0 0,0 0,0 0,2 3,-2-3,1 1,-1 0,0 0,0-1,0 1,1-1,-1 0,1 1</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1089 365,'-1'0,"1"0,0 0,0 0,0 0,0 0,0 2,0-1,0 0,0 1,1 0,0 0,-1 0,1 0,0 0,0 0,0-1,0 1,-1-1,1 0,0 0,0 0,0 0,0-1,0 1,-1-1,1 0,-1 0,0 0,0 0,-1-1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1090 362,'0'-1,"0"1,0 0,0 0,0 0,0 0,-1 3,1-3,0 1,0 0,0-1,-1 1,1 0,-1 0,1-1,-1 1,1-1,-1 1,1-1,0 0,0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1091 363,'0'1,"0"-1,0 0,0 0,0 0,0 0,3 1,-3-1,1 1,0-1,-1 0,1 1,-1-1,0 0,1 0,-1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326,'1'1,"-1"-1,0 0,0 0,0 0,4 2,-3 0,0-1,1 1,0 0,0 0,0 0,0 1,0-1,1 1,-1 0,0-1,1 0,-1 0,0 0,0 0,0 0,-1-1,0 0,-1 0,1 0,-1 0,0-1,0 0,0 0,-1-1,0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1116 332,'-1'-1,"1"1,0 0,0 0,0 0,0 0,-1 2,1-1,0 0,-1 0,1 0,0-1,0 1,0-1,-1 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329,'2'0,"-4"0,2 0,0 0,0 0,0 0,5 1,-4-1,1 1,0-1,0 1,-1-1,1 1,-1-1,0 0,-1 0,0 0,-1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1013 248,'1'1,"-1"-1,0 0,0 0,4 2,-2 0,0 0,0 0,1 1,-1-1,1 1,-1 0,0 0,0 0,0-1,1 1,-1-2,0 1,-1-1,1 1,-1-1,-1 0,1-1,-1 1,0-1,0 0,0 0,0 0,0-1,-1 0,0 0,0-1,-1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842 500,'1'1,"-1"-1,0 0,0 0,0 0,0 0,-2 2,1-1,1 0,-1 1,1-1,-1 0,0 1,1-1,-1 0,0 0,1 0,0 0,0-1,1 1,0-1,0 0,0 0,1 0,-1-1,1 0,0 1,0-1,-1 0,1 0,-1 0,0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1017 248,'-1'-1,"1"1,0 0,0 0,0 0,0 0,0 1,-1 0,1-1,0 1,-1 0,1-1,-1 1,1-1,-1 1,0-1,1 0,0 0,0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1020 245,'0'1,"0"-1,0 0,5 1,-3-1,0 1,1 0,0-1,0 1,-1-1,0 1,-1-1,-1 0,0 1,0-1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1108 469,'-1'0,"1"0,0 0,0 0,0 0,0 0,0 0,-1 0,1 0,0 1,1 0,-1-1,0 1,1 0,0 0,0 1,0-1,0 0,0 1,0-1,0 0,0 1,0-1,0 1,0-1,0 0,0 0,0 0,0-1,-1 1,1-1,-1 0,0 0,0 0,0 0,0 0,-1-1,1 1</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1120 482,'0'1,"0"-1,0 0,0 0,0 0,0 0,2 4,-1-3,0 0,-1 0,1 0,0 0,-1 1,1-1,-1 0,0 0,0 0,1 0,-1-1,0 1,0-1,0 0,0 0,-1 0,1 0,-1 0,0-1,0 1,0-1,0 1,0-1,-1 0,0 0,0 1,0-1,-1 1</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1119 444,'1'0,"-1"0,0 0,0 0,0 0,0 0,1 2,0-1,0 0,0 0,0 1,1 0,0 0,0 0,0 0,0 0,0 1,0-1,0 1,0-1,0 1,-1-1,0-1,0 1,0-1,-1 0,0 0,0-1,0 0,0 0,-1 0,0-1,0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1126 449,'-1'-1,"1"1,0 0,0 0,0 0,0 0,0 0,0 0,0 0,-1 1,1-1,0 0,-1 1,1-1,0 1,-1-1,1 0,0 0,0 0,-1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1125 448,'2'0,"-4"0,2 0,0 0,0 0,0 0,0 0,0 0,6 0,-6 0,1 1,1 0,-1-1,1 1,-1 0,1-1,-1 1,0-1,-1 0,0 0,0 0,0 0,0 0,0 0,-1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448,'2'0,"-4"0,2 0,0 0,0 0,0 0,2 1,-2 0,0 0,0 0,0 0,0 0,0 0,0 0,0 0,0 0,0-1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2T10:29:56"/>
    </inkml:context>
    <inkml:brush xml:id="br0">
      <inkml:brushProperty name="width" value="0.05292" units="cm"/>
      <inkml:brushProperty name="height" value="0.05292" units="cm"/>
      <inkml:brushProperty name="color" value="#92d050"/>
      <inkml:brushProperty name="ignorePressure" value="0"/>
    </inkml:brush>
  </inkml:definitions>
  <inkml:trace contextRef="#ctx0" brushRef="#br0">849 504,'-1'-1,"1"1,0 0,0 0,-1 5,1-4,0 1,0 0,-1-1,1 1,0-1,0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C221D-2B13-45F1-B6D0-45FDFD3278E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C5FD-46D9-4529-A425-87DE75513F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A87A34-81AB-432B-8DAE-1953F412C126}"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A87A34-81AB-432B-8DAE-1953F412C126}" type="datetimeFigureOut">
              <a:rPr lang="en-US" smtClean="0"/>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A87A34-81AB-432B-8DAE-1953F412C126}" type="datetimeFigureOut">
              <a:rPr lang="en-US" smtClean="0"/>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A87A34-81AB-432B-8DAE-1953F412C126}" type="datetimeFigureOut">
              <a:rPr lang="en-US" smtClean="0"/>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8A87A34-81AB-432B-8DAE-1953F412C126}"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8A87A34-81AB-432B-8DAE-1953F412C126}"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fld>
            <a:endParaRPr lang="en-US" dirty="0"/>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4.png"/><Relationship Id="rId1" Type="http://schemas.openxmlformats.org/officeDocument/2006/relationships/image" Target="../media/image9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8.png"/><Relationship Id="rId1" Type="http://schemas.openxmlformats.org/officeDocument/2006/relationships/image" Target="../media/image9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3.png"/><Relationship Id="rId1" Type="http://schemas.openxmlformats.org/officeDocument/2006/relationships/image" Target="../media/image10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0.png"/><Relationship Id="rId1" Type="http://schemas.openxmlformats.org/officeDocument/2006/relationships/image" Target="../media/image10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50.png"/><Relationship Id="rId97" Type="http://schemas.openxmlformats.org/officeDocument/2006/relationships/customXml" Target="../ink/ink49.xml"/><Relationship Id="rId96" Type="http://schemas.openxmlformats.org/officeDocument/2006/relationships/image" Target="../media/image49.png"/><Relationship Id="rId95" Type="http://schemas.openxmlformats.org/officeDocument/2006/relationships/customXml" Target="../ink/ink48.xml"/><Relationship Id="rId94" Type="http://schemas.openxmlformats.org/officeDocument/2006/relationships/image" Target="../media/image48.png"/><Relationship Id="rId93" Type="http://schemas.openxmlformats.org/officeDocument/2006/relationships/customXml" Target="../ink/ink47.xml"/><Relationship Id="rId92" Type="http://schemas.openxmlformats.org/officeDocument/2006/relationships/image" Target="../media/image47.png"/><Relationship Id="rId91" Type="http://schemas.openxmlformats.org/officeDocument/2006/relationships/customXml" Target="../ink/ink46.xml"/><Relationship Id="rId90" Type="http://schemas.openxmlformats.org/officeDocument/2006/relationships/image" Target="../media/image46.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5.png"/><Relationship Id="rId87" Type="http://schemas.openxmlformats.org/officeDocument/2006/relationships/customXml" Target="../ink/ink44.xml"/><Relationship Id="rId86" Type="http://schemas.openxmlformats.org/officeDocument/2006/relationships/image" Target="../media/image44.png"/><Relationship Id="rId85" Type="http://schemas.openxmlformats.org/officeDocument/2006/relationships/customXml" Target="../ink/ink43.xml"/><Relationship Id="rId84" Type="http://schemas.openxmlformats.org/officeDocument/2006/relationships/image" Target="../media/image43.png"/><Relationship Id="rId83" Type="http://schemas.openxmlformats.org/officeDocument/2006/relationships/customXml" Target="../ink/ink42.xml"/><Relationship Id="rId82" Type="http://schemas.openxmlformats.org/officeDocument/2006/relationships/image" Target="../media/image42.png"/><Relationship Id="rId81" Type="http://schemas.openxmlformats.org/officeDocument/2006/relationships/customXml" Target="../ink/ink41.xml"/><Relationship Id="rId80" Type="http://schemas.openxmlformats.org/officeDocument/2006/relationships/image" Target="../media/image41.png"/><Relationship Id="rId8" Type="http://schemas.openxmlformats.org/officeDocument/2006/relationships/image" Target="../media/image5.png"/><Relationship Id="rId79" Type="http://schemas.openxmlformats.org/officeDocument/2006/relationships/customXml" Target="../ink/ink40.xml"/><Relationship Id="rId78" Type="http://schemas.openxmlformats.org/officeDocument/2006/relationships/image" Target="../media/image40.png"/><Relationship Id="rId77" Type="http://schemas.openxmlformats.org/officeDocument/2006/relationships/customXml" Target="../ink/ink39.xml"/><Relationship Id="rId76" Type="http://schemas.openxmlformats.org/officeDocument/2006/relationships/image" Target="../media/image39.png"/><Relationship Id="rId75" Type="http://schemas.openxmlformats.org/officeDocument/2006/relationships/customXml" Target="../ink/ink38.xml"/><Relationship Id="rId74" Type="http://schemas.openxmlformats.org/officeDocument/2006/relationships/image" Target="../media/image38.png"/><Relationship Id="rId73" Type="http://schemas.openxmlformats.org/officeDocument/2006/relationships/customXml" Target="../ink/ink37.xml"/><Relationship Id="rId72" Type="http://schemas.openxmlformats.org/officeDocument/2006/relationships/image" Target="../media/image37.png"/><Relationship Id="rId71" Type="http://schemas.openxmlformats.org/officeDocument/2006/relationships/customXml" Target="../ink/ink36.xml"/><Relationship Id="rId70" Type="http://schemas.openxmlformats.org/officeDocument/2006/relationships/image" Target="../media/image36.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5.png"/><Relationship Id="rId67" Type="http://schemas.openxmlformats.org/officeDocument/2006/relationships/customXml" Target="../ink/ink34.xml"/><Relationship Id="rId66" Type="http://schemas.openxmlformats.org/officeDocument/2006/relationships/image" Target="../media/image34.png"/><Relationship Id="rId65" Type="http://schemas.openxmlformats.org/officeDocument/2006/relationships/customXml" Target="../ink/ink33.xml"/><Relationship Id="rId64" Type="http://schemas.openxmlformats.org/officeDocument/2006/relationships/image" Target="../media/image33.png"/><Relationship Id="rId63" Type="http://schemas.openxmlformats.org/officeDocument/2006/relationships/customXml" Target="../ink/ink32.xml"/><Relationship Id="rId62" Type="http://schemas.openxmlformats.org/officeDocument/2006/relationships/image" Target="../media/image32.png"/><Relationship Id="rId61" Type="http://schemas.openxmlformats.org/officeDocument/2006/relationships/customXml" Target="../ink/ink31.xml"/><Relationship Id="rId60" Type="http://schemas.openxmlformats.org/officeDocument/2006/relationships/image" Target="../media/image31.png"/><Relationship Id="rId6" Type="http://schemas.openxmlformats.org/officeDocument/2006/relationships/image" Target="../media/image4.png"/><Relationship Id="rId59" Type="http://schemas.openxmlformats.org/officeDocument/2006/relationships/customXml" Target="../ink/ink30.xml"/><Relationship Id="rId58" Type="http://schemas.openxmlformats.org/officeDocument/2006/relationships/image" Target="../media/image30.png"/><Relationship Id="rId57" Type="http://schemas.openxmlformats.org/officeDocument/2006/relationships/customXml" Target="../ink/ink29.xml"/><Relationship Id="rId56" Type="http://schemas.openxmlformats.org/officeDocument/2006/relationships/image" Target="../media/image29.png"/><Relationship Id="rId55" Type="http://schemas.openxmlformats.org/officeDocument/2006/relationships/customXml" Target="../ink/ink28.xml"/><Relationship Id="rId54" Type="http://schemas.openxmlformats.org/officeDocument/2006/relationships/image" Target="../media/image28.png"/><Relationship Id="rId53" Type="http://schemas.openxmlformats.org/officeDocument/2006/relationships/customXml" Target="../ink/ink27.xml"/><Relationship Id="rId52" Type="http://schemas.openxmlformats.org/officeDocument/2006/relationships/image" Target="../media/image27.png"/><Relationship Id="rId51" Type="http://schemas.openxmlformats.org/officeDocument/2006/relationships/customXml" Target="../ink/ink26.xml"/><Relationship Id="rId50" Type="http://schemas.openxmlformats.org/officeDocument/2006/relationships/image" Target="../media/image26.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5.png"/><Relationship Id="rId47" Type="http://schemas.openxmlformats.org/officeDocument/2006/relationships/customXml" Target="../ink/ink24.xml"/><Relationship Id="rId46" Type="http://schemas.openxmlformats.org/officeDocument/2006/relationships/image" Target="../media/image24.png"/><Relationship Id="rId45" Type="http://schemas.openxmlformats.org/officeDocument/2006/relationships/customXml" Target="../ink/ink23.xml"/><Relationship Id="rId44" Type="http://schemas.openxmlformats.org/officeDocument/2006/relationships/image" Target="../media/image23.png"/><Relationship Id="rId43" Type="http://schemas.openxmlformats.org/officeDocument/2006/relationships/customXml" Target="../ink/ink22.xml"/><Relationship Id="rId42" Type="http://schemas.openxmlformats.org/officeDocument/2006/relationships/image" Target="../media/image22.png"/><Relationship Id="rId41" Type="http://schemas.openxmlformats.org/officeDocument/2006/relationships/customXml" Target="../ink/ink21.xml"/><Relationship Id="rId40" Type="http://schemas.openxmlformats.org/officeDocument/2006/relationships/image" Target="../media/image21.png"/><Relationship Id="rId4" Type="http://schemas.openxmlformats.org/officeDocument/2006/relationships/image" Target="../media/image3.png"/><Relationship Id="rId39" Type="http://schemas.openxmlformats.org/officeDocument/2006/relationships/customXml" Target="../ink/ink20.xml"/><Relationship Id="rId38" Type="http://schemas.openxmlformats.org/officeDocument/2006/relationships/image" Target="../media/image20.png"/><Relationship Id="rId37" Type="http://schemas.openxmlformats.org/officeDocument/2006/relationships/customXml" Target="../ink/ink19.xml"/><Relationship Id="rId36" Type="http://schemas.openxmlformats.org/officeDocument/2006/relationships/image" Target="../media/image19.png"/><Relationship Id="rId35" Type="http://schemas.openxmlformats.org/officeDocument/2006/relationships/customXml" Target="../ink/ink18.xml"/><Relationship Id="rId34" Type="http://schemas.openxmlformats.org/officeDocument/2006/relationships/image" Target="../media/image18.png"/><Relationship Id="rId33" Type="http://schemas.openxmlformats.org/officeDocument/2006/relationships/customXml" Target="../ink/ink17.xml"/><Relationship Id="rId32" Type="http://schemas.openxmlformats.org/officeDocument/2006/relationships/image" Target="../media/image17.png"/><Relationship Id="rId31" Type="http://schemas.openxmlformats.org/officeDocument/2006/relationships/customXml" Target="../ink/ink16.xml"/><Relationship Id="rId30" Type="http://schemas.openxmlformats.org/officeDocument/2006/relationships/image" Target="../media/image16.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5.png"/><Relationship Id="rId27" Type="http://schemas.openxmlformats.org/officeDocument/2006/relationships/customXml" Target="../ink/ink14.xml"/><Relationship Id="rId26" Type="http://schemas.openxmlformats.org/officeDocument/2006/relationships/image" Target="../media/image14.png"/><Relationship Id="rId25" Type="http://schemas.openxmlformats.org/officeDocument/2006/relationships/customXml" Target="../ink/ink13.xml"/><Relationship Id="rId24" Type="http://schemas.openxmlformats.org/officeDocument/2006/relationships/image" Target="../media/image13.png"/><Relationship Id="rId23" Type="http://schemas.openxmlformats.org/officeDocument/2006/relationships/customXml" Target="../ink/ink12.xml"/><Relationship Id="rId22" Type="http://schemas.openxmlformats.org/officeDocument/2006/relationships/image" Target="../media/image12.png"/><Relationship Id="rId21" Type="http://schemas.openxmlformats.org/officeDocument/2006/relationships/customXml" Target="../ink/ink11.xml"/><Relationship Id="rId20" Type="http://schemas.openxmlformats.org/officeDocument/2006/relationships/image" Target="../media/image11.png"/><Relationship Id="rId2" Type="http://schemas.openxmlformats.org/officeDocument/2006/relationships/image" Target="../media/image2.png"/><Relationship Id="rId19" Type="http://schemas.openxmlformats.org/officeDocument/2006/relationships/customXml" Target="../ink/ink10.xml"/><Relationship Id="rId18" Type="http://schemas.openxmlformats.org/officeDocument/2006/relationships/image" Target="../media/image10.png"/><Relationship Id="rId175" Type="http://schemas.openxmlformats.org/officeDocument/2006/relationships/slideLayout" Target="../slideLayouts/slideLayout4.xml"/><Relationship Id="rId174" Type="http://schemas.openxmlformats.org/officeDocument/2006/relationships/image" Target="../media/image88.png"/><Relationship Id="rId173" Type="http://schemas.openxmlformats.org/officeDocument/2006/relationships/customXml" Target="../ink/ink87.xml"/><Relationship Id="rId172" Type="http://schemas.openxmlformats.org/officeDocument/2006/relationships/image" Target="../media/image87.png"/><Relationship Id="rId171" Type="http://schemas.openxmlformats.org/officeDocument/2006/relationships/customXml" Target="../ink/ink86.xml"/><Relationship Id="rId170" Type="http://schemas.openxmlformats.org/officeDocument/2006/relationships/image" Target="../media/image86.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5.png"/><Relationship Id="rId167" Type="http://schemas.openxmlformats.org/officeDocument/2006/relationships/customXml" Target="../ink/ink84.xml"/><Relationship Id="rId166" Type="http://schemas.openxmlformats.org/officeDocument/2006/relationships/image" Target="../media/image84.png"/><Relationship Id="rId165" Type="http://schemas.openxmlformats.org/officeDocument/2006/relationships/customXml" Target="../ink/ink83.xml"/><Relationship Id="rId164" Type="http://schemas.openxmlformats.org/officeDocument/2006/relationships/image" Target="../media/image83.png"/><Relationship Id="rId163" Type="http://schemas.openxmlformats.org/officeDocument/2006/relationships/customXml" Target="../ink/ink82.xml"/><Relationship Id="rId162" Type="http://schemas.openxmlformats.org/officeDocument/2006/relationships/image" Target="../media/image82.png"/><Relationship Id="rId161" Type="http://schemas.openxmlformats.org/officeDocument/2006/relationships/customXml" Target="../ink/ink81.xml"/><Relationship Id="rId160" Type="http://schemas.openxmlformats.org/officeDocument/2006/relationships/image" Target="../media/image81.png"/><Relationship Id="rId16" Type="http://schemas.openxmlformats.org/officeDocument/2006/relationships/image" Target="../media/image9.png"/><Relationship Id="rId159" Type="http://schemas.openxmlformats.org/officeDocument/2006/relationships/customXml" Target="../ink/ink80.xml"/><Relationship Id="rId158" Type="http://schemas.openxmlformats.org/officeDocument/2006/relationships/image" Target="../media/image80.png"/><Relationship Id="rId157" Type="http://schemas.openxmlformats.org/officeDocument/2006/relationships/customXml" Target="../ink/ink79.xml"/><Relationship Id="rId156" Type="http://schemas.openxmlformats.org/officeDocument/2006/relationships/image" Target="../media/image79.png"/><Relationship Id="rId155" Type="http://schemas.openxmlformats.org/officeDocument/2006/relationships/customXml" Target="../ink/ink78.xml"/><Relationship Id="rId154" Type="http://schemas.openxmlformats.org/officeDocument/2006/relationships/image" Target="../media/image78.png"/><Relationship Id="rId153" Type="http://schemas.openxmlformats.org/officeDocument/2006/relationships/customXml" Target="../ink/ink77.xml"/><Relationship Id="rId152" Type="http://schemas.openxmlformats.org/officeDocument/2006/relationships/image" Target="../media/image77.png"/><Relationship Id="rId151" Type="http://schemas.openxmlformats.org/officeDocument/2006/relationships/customXml" Target="../ink/ink76.xml"/><Relationship Id="rId150" Type="http://schemas.openxmlformats.org/officeDocument/2006/relationships/image" Target="../media/image76.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5.png"/><Relationship Id="rId147" Type="http://schemas.openxmlformats.org/officeDocument/2006/relationships/customXml" Target="../ink/ink74.xml"/><Relationship Id="rId146" Type="http://schemas.openxmlformats.org/officeDocument/2006/relationships/image" Target="../media/image74.png"/><Relationship Id="rId145" Type="http://schemas.openxmlformats.org/officeDocument/2006/relationships/customXml" Target="../ink/ink73.xml"/><Relationship Id="rId144" Type="http://schemas.openxmlformats.org/officeDocument/2006/relationships/image" Target="../media/image73.png"/><Relationship Id="rId143" Type="http://schemas.openxmlformats.org/officeDocument/2006/relationships/customXml" Target="../ink/ink72.xml"/><Relationship Id="rId142" Type="http://schemas.openxmlformats.org/officeDocument/2006/relationships/image" Target="../media/image72.png"/><Relationship Id="rId141" Type="http://schemas.openxmlformats.org/officeDocument/2006/relationships/customXml" Target="../ink/ink71.xml"/><Relationship Id="rId140" Type="http://schemas.openxmlformats.org/officeDocument/2006/relationships/image" Target="../media/image71.png"/><Relationship Id="rId14" Type="http://schemas.openxmlformats.org/officeDocument/2006/relationships/image" Target="../media/image8.png"/><Relationship Id="rId139" Type="http://schemas.openxmlformats.org/officeDocument/2006/relationships/customXml" Target="../ink/ink70.xml"/><Relationship Id="rId138" Type="http://schemas.openxmlformats.org/officeDocument/2006/relationships/image" Target="../media/image70.png"/><Relationship Id="rId137" Type="http://schemas.openxmlformats.org/officeDocument/2006/relationships/customXml" Target="../ink/ink69.xml"/><Relationship Id="rId136" Type="http://schemas.openxmlformats.org/officeDocument/2006/relationships/image" Target="../media/image69.png"/><Relationship Id="rId135" Type="http://schemas.openxmlformats.org/officeDocument/2006/relationships/customXml" Target="../ink/ink68.xml"/><Relationship Id="rId134" Type="http://schemas.openxmlformats.org/officeDocument/2006/relationships/image" Target="../media/image68.png"/><Relationship Id="rId133" Type="http://schemas.openxmlformats.org/officeDocument/2006/relationships/customXml" Target="../ink/ink67.xml"/><Relationship Id="rId132" Type="http://schemas.openxmlformats.org/officeDocument/2006/relationships/image" Target="../media/image67.png"/><Relationship Id="rId131" Type="http://schemas.openxmlformats.org/officeDocument/2006/relationships/customXml" Target="../ink/ink66.xml"/><Relationship Id="rId130" Type="http://schemas.openxmlformats.org/officeDocument/2006/relationships/image" Target="../media/image66.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5.png"/><Relationship Id="rId127" Type="http://schemas.openxmlformats.org/officeDocument/2006/relationships/customXml" Target="../ink/ink64.xml"/><Relationship Id="rId126" Type="http://schemas.openxmlformats.org/officeDocument/2006/relationships/image" Target="../media/image64.png"/><Relationship Id="rId125" Type="http://schemas.openxmlformats.org/officeDocument/2006/relationships/customXml" Target="../ink/ink63.xml"/><Relationship Id="rId124" Type="http://schemas.openxmlformats.org/officeDocument/2006/relationships/image" Target="../media/image63.png"/><Relationship Id="rId123" Type="http://schemas.openxmlformats.org/officeDocument/2006/relationships/customXml" Target="../ink/ink62.xml"/><Relationship Id="rId122" Type="http://schemas.openxmlformats.org/officeDocument/2006/relationships/image" Target="../media/image62.png"/><Relationship Id="rId121" Type="http://schemas.openxmlformats.org/officeDocument/2006/relationships/customXml" Target="../ink/ink61.xml"/><Relationship Id="rId120" Type="http://schemas.openxmlformats.org/officeDocument/2006/relationships/image" Target="../media/image61.png"/><Relationship Id="rId12" Type="http://schemas.openxmlformats.org/officeDocument/2006/relationships/image" Target="../media/image7.png"/><Relationship Id="rId119" Type="http://schemas.openxmlformats.org/officeDocument/2006/relationships/customXml" Target="../ink/ink60.xml"/><Relationship Id="rId118" Type="http://schemas.openxmlformats.org/officeDocument/2006/relationships/image" Target="../media/image60.png"/><Relationship Id="rId117" Type="http://schemas.openxmlformats.org/officeDocument/2006/relationships/customXml" Target="../ink/ink59.xml"/><Relationship Id="rId116" Type="http://schemas.openxmlformats.org/officeDocument/2006/relationships/image" Target="../media/image59.png"/><Relationship Id="rId115" Type="http://schemas.openxmlformats.org/officeDocument/2006/relationships/customXml" Target="../ink/ink58.xml"/><Relationship Id="rId114" Type="http://schemas.openxmlformats.org/officeDocument/2006/relationships/image" Target="../media/image58.png"/><Relationship Id="rId113" Type="http://schemas.openxmlformats.org/officeDocument/2006/relationships/customXml" Target="../ink/ink57.xml"/><Relationship Id="rId112" Type="http://schemas.openxmlformats.org/officeDocument/2006/relationships/image" Target="../media/image57.png"/><Relationship Id="rId111" Type="http://schemas.openxmlformats.org/officeDocument/2006/relationships/customXml" Target="../ink/ink56.xml"/><Relationship Id="rId110" Type="http://schemas.openxmlformats.org/officeDocument/2006/relationships/image" Target="../media/image56.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5.png"/><Relationship Id="rId107" Type="http://schemas.openxmlformats.org/officeDocument/2006/relationships/customXml" Target="../ink/ink54.xml"/><Relationship Id="rId106" Type="http://schemas.openxmlformats.org/officeDocument/2006/relationships/image" Target="../media/image54.png"/><Relationship Id="rId105" Type="http://schemas.openxmlformats.org/officeDocument/2006/relationships/customXml" Target="../ink/ink53.xml"/><Relationship Id="rId104" Type="http://schemas.openxmlformats.org/officeDocument/2006/relationships/image" Target="../media/image53.png"/><Relationship Id="rId103" Type="http://schemas.openxmlformats.org/officeDocument/2006/relationships/customXml" Target="../ink/ink52.xml"/><Relationship Id="rId102" Type="http://schemas.openxmlformats.org/officeDocument/2006/relationships/image" Target="../media/image52.png"/><Relationship Id="rId101" Type="http://schemas.openxmlformats.org/officeDocument/2006/relationships/customXml" Target="../ink/ink51.xml"/><Relationship Id="rId100" Type="http://schemas.openxmlformats.org/officeDocument/2006/relationships/image" Target="../media/image51.png"/><Relationship Id="rId10" Type="http://schemas.openxmlformats.org/officeDocument/2006/relationships/image" Target="../media/image6.png"/><Relationship Id="rId1"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普及搜索</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选数</a:t>
            </a:r>
            <a:endParaRPr lang="zh-CN" altLang="en-US" dirty="0"/>
          </a:p>
        </p:txBody>
      </p:sp>
      <p:sp>
        <p:nvSpPr>
          <p:cNvPr id="3" name="内容占位符 2"/>
          <p:cNvSpPr>
            <a:spLocks noGrp="1"/>
          </p:cNvSpPr>
          <p:nvPr>
            <p:ph idx="1"/>
          </p:nvPr>
        </p:nvSpPr>
        <p:spPr/>
        <p:txBody>
          <a:bodyPr/>
          <a:lstStyle/>
          <a:p>
            <a:r>
              <a:rPr lang="zh-CN" altLang="en-US" dirty="0"/>
              <a:t>我们在搜索的时候，最先要做两个事情</a:t>
            </a:r>
            <a:endParaRPr lang="en-US" altLang="zh-CN" dirty="0"/>
          </a:p>
          <a:p>
            <a:r>
              <a:rPr lang="zh-CN" altLang="en-US" dirty="0"/>
              <a:t>一个是确定搜索目标，另一个是确定搜索对象（即状态）</a:t>
            </a:r>
            <a:endParaRPr lang="en-US" altLang="zh-CN" dirty="0"/>
          </a:p>
          <a:p>
            <a:r>
              <a:rPr lang="zh-CN" altLang="en-US" dirty="0"/>
              <a:t>这道题要求找出所有和为质数的选数方案</a:t>
            </a:r>
            <a:endParaRPr lang="en-US" altLang="zh-CN" dirty="0"/>
          </a:p>
          <a:p>
            <a:r>
              <a:rPr lang="zh-CN" altLang="en-US" dirty="0"/>
              <a:t>那么我们搜索的目标可以是找出所有的选数方案，再判断他们的和是否为质数</a:t>
            </a:r>
            <a:endParaRPr lang="en-US" altLang="zh-CN" dirty="0"/>
          </a:p>
          <a:p>
            <a:r>
              <a:rPr lang="zh-CN" altLang="en-US" dirty="0"/>
              <a:t>状态可以设计成当前选了哪些数</a:t>
            </a:r>
            <a:endParaRPr lang="en-US" altLang="zh-CN" dirty="0"/>
          </a:p>
          <a:p>
            <a:r>
              <a:rPr lang="zh-CN" altLang="en-US" dirty="0"/>
              <a:t>也可以进一步简化为之前选的数的和，以及选了几个数</a:t>
            </a:r>
            <a:endParaRPr lang="en-US" altLang="zh-CN" dirty="0"/>
          </a:p>
          <a:p>
            <a:pPr lvl="1"/>
            <a:r>
              <a:rPr lang="zh-CN" altLang="en-US" dirty="0"/>
              <a:t>之前选了哪些数是无用状态，只有他们的和和个数是有用的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选数</a:t>
            </a:r>
            <a:endParaRPr lang="zh-CN" altLang="en-US" dirty="0"/>
          </a:p>
        </p:txBody>
      </p:sp>
      <p:sp>
        <p:nvSpPr>
          <p:cNvPr id="3" name="内容占位符 2"/>
          <p:cNvSpPr>
            <a:spLocks noGrp="1"/>
          </p:cNvSpPr>
          <p:nvPr>
            <p:ph idx="1"/>
          </p:nvPr>
        </p:nvSpPr>
        <p:spPr/>
        <p:txBody>
          <a:bodyPr/>
          <a:lstStyle/>
          <a:p>
            <a:r>
              <a:rPr lang="zh-CN" altLang="en-US" dirty="0"/>
              <a:t>搜索流程：</a:t>
            </a:r>
            <a:endParaRPr lang="en-US" altLang="zh-CN" dirty="0"/>
          </a:p>
          <a:p>
            <a:r>
              <a:rPr lang="zh-CN" altLang="en-US" dirty="0"/>
              <a:t>每层递归有三个参数</a:t>
            </a:r>
            <a:r>
              <a:rPr lang="en-US" altLang="zh-CN" dirty="0"/>
              <a:t>x</a:t>
            </a:r>
            <a:r>
              <a:rPr lang="zh-CN" altLang="en-US" dirty="0"/>
              <a:t>、</a:t>
            </a:r>
            <a:r>
              <a:rPr lang="en-US" altLang="zh-CN" dirty="0"/>
              <a:t>y</a:t>
            </a:r>
            <a:r>
              <a:rPr lang="zh-CN" altLang="en-US" dirty="0"/>
              <a:t>和</a:t>
            </a:r>
            <a:r>
              <a:rPr lang="en-US" altLang="zh-CN" dirty="0"/>
              <a:t>z</a:t>
            </a:r>
            <a:r>
              <a:rPr lang="zh-CN" altLang="en-US" dirty="0"/>
              <a:t>，</a:t>
            </a:r>
            <a:r>
              <a:rPr lang="en-US" altLang="zh-CN" dirty="0"/>
              <a:t>x</a:t>
            </a:r>
            <a:r>
              <a:rPr lang="zh-CN" altLang="en-US" dirty="0"/>
              <a:t>表示当前遍历到第几个数，</a:t>
            </a:r>
            <a:r>
              <a:rPr lang="en-US" altLang="zh-CN" dirty="0"/>
              <a:t>y</a:t>
            </a:r>
            <a:r>
              <a:rPr lang="zh-CN" altLang="en-US" dirty="0"/>
              <a:t>表示之前选的数的和，</a:t>
            </a:r>
            <a:r>
              <a:rPr lang="en-US" altLang="zh-CN" dirty="0"/>
              <a:t>z</a:t>
            </a:r>
            <a:r>
              <a:rPr lang="zh-CN" altLang="en-US" dirty="0"/>
              <a:t>表示选了几个数</a:t>
            </a:r>
            <a:endParaRPr lang="en-US" altLang="zh-CN" dirty="0"/>
          </a:p>
          <a:p>
            <a:r>
              <a:rPr lang="zh-CN" altLang="en-US" dirty="0"/>
              <a:t>那么对个遍历到的数</a:t>
            </a:r>
            <a:r>
              <a:rPr lang="en-US" altLang="zh-CN" dirty="0"/>
              <a:t>x</a:t>
            </a:r>
            <a:r>
              <a:rPr lang="zh-CN" altLang="en-US" dirty="0"/>
              <a:t>，有选和不选两种选择，分别对应着两种可转移的状态</a:t>
            </a:r>
            <a:endParaRPr lang="en-US" altLang="zh-CN" dirty="0"/>
          </a:p>
          <a:p>
            <a:r>
              <a:rPr lang="zh-CN" altLang="en-US" dirty="0"/>
              <a:t>分别可以转移到</a:t>
            </a:r>
            <a:r>
              <a:rPr lang="en-US" altLang="zh-CN" dirty="0"/>
              <a:t>(x+1,y,z)</a:t>
            </a:r>
            <a:r>
              <a:rPr lang="zh-CN" altLang="en-US" dirty="0"/>
              <a:t>和</a:t>
            </a:r>
            <a:r>
              <a:rPr lang="en-US" altLang="zh-CN" dirty="0"/>
              <a:t>(x+1,y+a[x],z+1)</a:t>
            </a:r>
            <a:endParaRPr lang="en-US" altLang="zh-CN" dirty="0"/>
          </a:p>
          <a:p>
            <a:r>
              <a:rPr lang="zh-CN" altLang="en-US" dirty="0"/>
              <a:t>这样递归即可</a:t>
            </a:r>
            <a:endParaRPr lang="en-US" altLang="zh-CN" dirty="0"/>
          </a:p>
          <a:p>
            <a:r>
              <a:rPr lang="zh-CN" altLang="en-US" dirty="0"/>
              <a:t>当</a:t>
            </a:r>
            <a:r>
              <a:rPr lang="en-US" altLang="zh-CN" dirty="0"/>
              <a:t>z==k</a:t>
            </a:r>
            <a:r>
              <a:rPr lang="zh-CN" altLang="en-US" dirty="0"/>
              <a:t>的时候判断</a:t>
            </a:r>
            <a:r>
              <a:rPr lang="en-US" altLang="zh-CN" dirty="0"/>
              <a:t>y</a:t>
            </a:r>
            <a:r>
              <a:rPr lang="zh-CN" altLang="en-US" dirty="0"/>
              <a:t>是否为质数即可</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86068"/>
            <a:ext cx="10972800" cy="1143000"/>
          </a:xfrm>
        </p:spPr>
        <p:txBody>
          <a:bodyPr/>
          <a:lstStyle/>
          <a:p>
            <a:r>
              <a:rPr lang="zh-CN" altLang="en-US" dirty="0"/>
              <a:t>例题 </a:t>
            </a:r>
            <a:r>
              <a:rPr lang="en-US" altLang="zh-CN" dirty="0"/>
              <a:t>- </a:t>
            </a:r>
            <a:r>
              <a:rPr lang="zh-CN" altLang="en-US" dirty="0"/>
              <a:t>选数</a:t>
            </a:r>
            <a:endParaRPr lang="zh-CN" altLang="en-US" dirty="0"/>
          </a:p>
        </p:txBody>
      </p:sp>
      <p:pic>
        <p:nvPicPr>
          <p:cNvPr id="4" name="图片 3"/>
          <p:cNvPicPr>
            <a:picLocks noChangeAspect="1"/>
          </p:cNvPicPr>
          <p:nvPr/>
        </p:nvPicPr>
        <p:blipFill>
          <a:blip r:embed="rId1"/>
          <a:stretch>
            <a:fillRect/>
          </a:stretch>
        </p:blipFill>
        <p:spPr>
          <a:xfrm>
            <a:off x="1223962" y="1853754"/>
            <a:ext cx="9744075" cy="3514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枚举子集</a:t>
            </a:r>
            <a:endParaRPr lang="zh-CN" altLang="en-US" dirty="0"/>
          </a:p>
        </p:txBody>
      </p:sp>
      <p:sp>
        <p:nvSpPr>
          <p:cNvPr id="3" name="内容占位符 2"/>
          <p:cNvSpPr>
            <a:spLocks noGrp="1"/>
          </p:cNvSpPr>
          <p:nvPr>
            <p:ph idx="1"/>
          </p:nvPr>
        </p:nvSpPr>
        <p:spPr/>
        <p:txBody>
          <a:bodyPr/>
          <a:lstStyle/>
          <a:p>
            <a:r>
              <a:rPr lang="zh-CN" altLang="en-US" dirty="0"/>
              <a:t>给你</a:t>
            </a:r>
            <a:r>
              <a:rPr lang="en-US" altLang="zh-CN" dirty="0"/>
              <a:t>n</a:t>
            </a:r>
            <a:r>
              <a:rPr lang="zh-CN" altLang="en-US" dirty="0"/>
              <a:t>个数字，现在允许你选择任意个数（包括</a:t>
            </a:r>
            <a:r>
              <a:rPr lang="en-US" altLang="zh-CN" dirty="0"/>
              <a:t>0</a:t>
            </a:r>
            <a:r>
              <a:rPr lang="zh-CN" altLang="en-US" dirty="0"/>
              <a:t>个和</a:t>
            </a:r>
            <a:r>
              <a:rPr lang="en-US" altLang="zh-CN" dirty="0"/>
              <a:t>n</a:t>
            </a:r>
            <a:r>
              <a:rPr lang="zh-CN" altLang="en-US" dirty="0"/>
              <a:t>个），请输出所有的方案</a:t>
            </a:r>
            <a:endParaRPr lang="en-US" altLang="zh-CN" dirty="0"/>
          </a:p>
          <a:p>
            <a:r>
              <a:rPr lang="en-US" altLang="zh-CN" dirty="0"/>
              <a:t>n&lt;=16</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枚举子集</a:t>
            </a:r>
            <a:endParaRPr lang="zh-CN" altLang="en-US" dirty="0"/>
          </a:p>
        </p:txBody>
      </p:sp>
      <p:sp>
        <p:nvSpPr>
          <p:cNvPr id="3" name="内容占位符 2"/>
          <p:cNvSpPr>
            <a:spLocks noGrp="1"/>
          </p:cNvSpPr>
          <p:nvPr>
            <p:ph idx="1"/>
          </p:nvPr>
        </p:nvSpPr>
        <p:spPr>
          <a:xfrm>
            <a:off x="1451579" y="1703947"/>
            <a:ext cx="9291215" cy="3450613"/>
          </a:xfrm>
        </p:spPr>
        <p:txBody>
          <a:bodyPr/>
          <a:lstStyle/>
          <a:p>
            <a:r>
              <a:rPr lang="zh-CN" altLang="en-US" dirty="0"/>
              <a:t>枚举子集是</a:t>
            </a:r>
            <a:r>
              <a:rPr lang="en-US" altLang="zh-CN" dirty="0" err="1"/>
              <a:t>dfs</a:t>
            </a:r>
            <a:r>
              <a:rPr lang="zh-CN" altLang="en-US" dirty="0"/>
              <a:t>非常常见的一个应用，代码很简单：</a:t>
            </a:r>
            <a:endParaRPr lang="zh-CN" altLang="en-US" dirty="0"/>
          </a:p>
        </p:txBody>
      </p:sp>
      <p:pic>
        <p:nvPicPr>
          <p:cNvPr id="4" name="图片 3"/>
          <p:cNvPicPr>
            <a:picLocks noChangeAspect="1"/>
          </p:cNvPicPr>
          <p:nvPr/>
        </p:nvPicPr>
        <p:blipFill>
          <a:blip r:embed="rId1"/>
          <a:stretch>
            <a:fillRect/>
          </a:stretch>
        </p:blipFill>
        <p:spPr>
          <a:xfrm>
            <a:off x="1451746" y="2221424"/>
            <a:ext cx="9705975" cy="3819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回溯</a:t>
            </a:r>
            <a:endParaRPr lang="zh-CN" altLang="en-US" dirty="0"/>
          </a:p>
        </p:txBody>
      </p:sp>
      <p:sp>
        <p:nvSpPr>
          <p:cNvPr id="5" name="内容占位符 4"/>
          <p:cNvSpPr>
            <a:spLocks noGrp="1"/>
          </p:cNvSpPr>
          <p:nvPr>
            <p:ph idx="1"/>
          </p:nvPr>
        </p:nvSpPr>
        <p:spPr/>
        <p:txBody>
          <a:bodyPr>
            <a:normAutofit fontScale="92500" lnSpcReduction="20000"/>
          </a:bodyPr>
          <a:lstStyle/>
          <a:p>
            <a:r>
              <a:rPr lang="zh-CN" altLang="en-US" dirty="0"/>
              <a:t>当我们</a:t>
            </a:r>
            <a:r>
              <a:rPr lang="en-US" altLang="zh-CN" dirty="0" err="1"/>
              <a:t>dfs</a:t>
            </a:r>
            <a:r>
              <a:rPr lang="zh-CN" altLang="en-US" dirty="0"/>
              <a:t>时，遍历完所有后续状态后需要返回上一层，这个过程就叫做回溯</a:t>
            </a:r>
            <a:endParaRPr lang="en-US" altLang="zh-CN" dirty="0"/>
          </a:p>
          <a:p>
            <a:r>
              <a:rPr lang="zh-CN" altLang="en-US" dirty="0"/>
              <a:t>回溯有的时候也需要改变状态</a:t>
            </a:r>
            <a:endParaRPr lang="en-US" altLang="zh-CN" dirty="0"/>
          </a:p>
          <a:p>
            <a:r>
              <a:rPr lang="zh-CN" altLang="en-US" dirty="0"/>
              <a:t>例如在</a:t>
            </a:r>
            <a:r>
              <a:rPr lang="en-US" altLang="zh-CN" dirty="0" err="1"/>
              <a:t>dfs</a:t>
            </a:r>
            <a:r>
              <a:rPr lang="zh-CN" altLang="en-US" dirty="0"/>
              <a:t>枚举子集里</a:t>
            </a:r>
            <a:endParaRPr lang="en-US" altLang="zh-CN" dirty="0"/>
          </a:p>
          <a:p>
            <a:r>
              <a:rPr lang="zh-CN" altLang="en-US" dirty="0"/>
              <a:t>进入下一层之前把当前数装进队列（打上标记）</a:t>
            </a:r>
            <a:endParaRPr lang="en-US" altLang="zh-CN" dirty="0"/>
          </a:p>
          <a:p>
            <a:r>
              <a:rPr lang="zh-CN" altLang="en-US" dirty="0"/>
              <a:t>下一层结束后要把数踢出去（去掉标记）</a:t>
            </a:r>
            <a:endParaRPr lang="en-US" altLang="zh-CN" dirty="0"/>
          </a:p>
          <a:p>
            <a:r>
              <a:rPr lang="zh-CN" altLang="en-US" dirty="0"/>
              <a:t>而在选数中</a:t>
            </a:r>
            <a:endParaRPr lang="en-US" altLang="zh-CN" dirty="0"/>
          </a:p>
          <a:p>
            <a:r>
              <a:rPr lang="zh-CN" altLang="en-US" dirty="0"/>
              <a:t>因为状态完全用递归函数的参数表示</a:t>
            </a:r>
            <a:endParaRPr lang="en-US" altLang="zh-CN" dirty="0"/>
          </a:p>
          <a:p>
            <a:r>
              <a:rPr lang="zh-CN" altLang="en-US" dirty="0"/>
              <a:t>所以不用改</a:t>
            </a:r>
            <a:br>
              <a:rPr lang="en-US" altLang="zh-CN" dirty="0"/>
            </a:br>
            <a:endParaRPr lang="zh-CN" altLang="en-US" dirty="0"/>
          </a:p>
        </p:txBody>
      </p:sp>
      <p:pic>
        <p:nvPicPr>
          <p:cNvPr id="6" name="图片 5"/>
          <p:cNvPicPr>
            <a:picLocks noChangeAspect="1"/>
          </p:cNvPicPr>
          <p:nvPr/>
        </p:nvPicPr>
        <p:blipFill>
          <a:blip r:embed="rId1"/>
          <a:stretch>
            <a:fillRect/>
          </a:stretch>
        </p:blipFill>
        <p:spPr>
          <a:xfrm>
            <a:off x="7120921" y="3429000"/>
            <a:ext cx="3619500" cy="1752600"/>
          </a:xfrm>
          <a:prstGeom prst="rect">
            <a:avLst/>
          </a:prstGeom>
        </p:spPr>
      </p:pic>
      <p:pic>
        <p:nvPicPr>
          <p:cNvPr id="7" name="图片 6"/>
          <p:cNvPicPr>
            <a:picLocks noChangeAspect="1"/>
          </p:cNvPicPr>
          <p:nvPr/>
        </p:nvPicPr>
        <p:blipFill>
          <a:blip r:embed="rId2"/>
          <a:stretch>
            <a:fillRect/>
          </a:stretch>
        </p:blipFill>
        <p:spPr>
          <a:xfrm>
            <a:off x="3615721" y="5466345"/>
            <a:ext cx="3505200" cy="733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油滴扩展</a:t>
            </a:r>
            <a:endParaRPr lang="zh-CN" altLang="en-US" dirty="0"/>
          </a:p>
        </p:txBody>
      </p:sp>
      <p:pic>
        <p:nvPicPr>
          <p:cNvPr id="4" name="内容占位符 3"/>
          <p:cNvPicPr>
            <a:picLocks noGrp="1" noChangeAspect="1"/>
          </p:cNvPicPr>
          <p:nvPr>
            <p:ph idx="1"/>
          </p:nvPr>
        </p:nvPicPr>
        <p:blipFill>
          <a:blip r:embed="rId1"/>
          <a:stretch>
            <a:fillRect/>
          </a:stretch>
        </p:blipFill>
        <p:spPr>
          <a:xfrm>
            <a:off x="931621" y="1853754"/>
            <a:ext cx="9172575" cy="18859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油滴扩展</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题目要求求时间最多的滴油顺序</a:t>
            </a:r>
            <a:endParaRPr lang="en-US" altLang="zh-CN" dirty="0"/>
          </a:p>
          <a:p>
            <a:r>
              <a:rPr lang="zh-CN" altLang="en-US" dirty="0"/>
              <a:t>因为</a:t>
            </a:r>
            <a:r>
              <a:rPr lang="en-US" altLang="zh-CN" dirty="0"/>
              <a:t>n</a:t>
            </a:r>
            <a:r>
              <a:rPr lang="zh-CN" altLang="en-US" dirty="0"/>
              <a:t>很小，所有可能的顺序只有</a:t>
            </a:r>
            <a:r>
              <a:rPr lang="en-US" altLang="zh-CN" dirty="0"/>
              <a:t>6!=720</a:t>
            </a:r>
            <a:r>
              <a:rPr lang="zh-CN" altLang="en-US" dirty="0"/>
              <a:t>中可能，所以我们可以用</a:t>
            </a:r>
            <a:r>
              <a:rPr lang="en-US" altLang="zh-CN" dirty="0" err="1"/>
              <a:t>dfs</a:t>
            </a:r>
            <a:r>
              <a:rPr lang="zh-CN" altLang="en-US" dirty="0"/>
              <a:t>枚举所有可能的排列（也就是滴油顺序），然后计算所用时间</a:t>
            </a:r>
            <a:endParaRPr lang="en-US" altLang="zh-CN" dirty="0"/>
          </a:p>
          <a:p>
            <a:r>
              <a:rPr lang="en-US" altLang="zh-CN" dirty="0" err="1"/>
              <a:t>dfs</a:t>
            </a:r>
            <a:r>
              <a:rPr lang="zh-CN" altLang="en-US" dirty="0"/>
              <a:t>枚举排列也是常见用法</a:t>
            </a:r>
            <a:endParaRPr lang="en-US" altLang="zh-CN" dirty="0"/>
          </a:p>
          <a:p>
            <a:r>
              <a:rPr lang="zh-CN" altLang="en-US" dirty="0"/>
              <a:t>方法有很多，这里给出一个简单的</a:t>
            </a:r>
            <a:endParaRPr lang="en-US" altLang="zh-CN" dirty="0"/>
          </a:p>
          <a:p>
            <a:r>
              <a:rPr lang="zh-CN" altLang="en-US" dirty="0"/>
              <a:t>状态设置为前</a:t>
            </a:r>
            <a:r>
              <a:rPr lang="en-US" altLang="zh-CN" dirty="0"/>
              <a:t>x</a:t>
            </a:r>
            <a:r>
              <a:rPr lang="zh-CN" altLang="en-US" dirty="0"/>
              <a:t>个滴的油的排列（即第一个是哪个，第二个是哪个</a:t>
            </a:r>
            <a:r>
              <a:rPr lang="en-US" altLang="zh-CN" dirty="0"/>
              <a:t>…</a:t>
            </a:r>
            <a:r>
              <a:rPr lang="zh-CN" altLang="en-US" dirty="0"/>
              <a:t>）</a:t>
            </a:r>
            <a:endParaRPr lang="en-US" altLang="zh-CN" dirty="0"/>
          </a:p>
          <a:p>
            <a:r>
              <a:rPr lang="zh-CN" altLang="en-US" dirty="0"/>
              <a:t>遍历到第</a:t>
            </a:r>
            <a:r>
              <a:rPr lang="en-US" altLang="zh-CN" dirty="0"/>
              <a:t>x</a:t>
            </a:r>
            <a:r>
              <a:rPr lang="zh-CN" altLang="en-US" dirty="0"/>
              <a:t>个滴的油时，枚举所有油，找出之前还没滴过的，把它放到第</a:t>
            </a:r>
            <a:r>
              <a:rPr lang="en-US" altLang="zh-CN" dirty="0"/>
              <a:t>x</a:t>
            </a:r>
            <a:r>
              <a:rPr lang="zh-CN" altLang="en-US" dirty="0"/>
              <a:t>滴的位置，然后进入下一层搜索</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 - </a:t>
            </a:r>
            <a:r>
              <a:rPr lang="zh-CN" altLang="en-US" dirty="0"/>
              <a:t>油滴扩展</a:t>
            </a:r>
            <a:endParaRPr lang="zh-CN" altLang="en-US" dirty="0"/>
          </a:p>
        </p:txBody>
      </p:sp>
      <p:pic>
        <p:nvPicPr>
          <p:cNvPr id="7" name="图片 6"/>
          <p:cNvPicPr>
            <a:picLocks noChangeAspect="1"/>
          </p:cNvPicPr>
          <p:nvPr/>
        </p:nvPicPr>
        <p:blipFill>
          <a:blip r:embed="rId1"/>
          <a:stretch>
            <a:fillRect/>
          </a:stretch>
        </p:blipFill>
        <p:spPr>
          <a:xfrm>
            <a:off x="1128712" y="1563612"/>
            <a:ext cx="9934575" cy="4143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b="6954"/>
          <a:stretch>
            <a:fillRect/>
          </a:stretch>
        </p:blipFill>
        <p:spPr>
          <a:xfrm>
            <a:off x="0" y="476885"/>
            <a:ext cx="7124700" cy="6381115"/>
          </a:xfrm>
          <a:prstGeom prst="rect">
            <a:avLst/>
          </a:prstGeom>
        </p:spPr>
      </p:pic>
      <p:pic>
        <p:nvPicPr>
          <p:cNvPr id="5" name="图片 4"/>
          <p:cNvPicPr>
            <a:picLocks noChangeAspect="1"/>
          </p:cNvPicPr>
          <p:nvPr/>
        </p:nvPicPr>
        <p:blipFill>
          <a:blip r:embed="rId2"/>
          <a:stretch>
            <a:fillRect/>
          </a:stretch>
        </p:blipFill>
        <p:spPr>
          <a:xfrm>
            <a:off x="7124700" y="555625"/>
            <a:ext cx="5016500" cy="6223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51778"/>
            <a:ext cx="10972800" cy="1143000"/>
          </a:xfrm>
        </p:spPr>
        <p:txBody>
          <a:bodyPr/>
          <a:lstStyle/>
          <a:p>
            <a:r>
              <a:rPr lang="zh-CN" altLang="en-US" dirty="0"/>
              <a:t>今个我们讲这些</a:t>
            </a:r>
            <a:endParaRPr lang="zh-CN" altLang="en-US" dirty="0"/>
          </a:p>
        </p:txBody>
      </p:sp>
      <p:sp>
        <p:nvSpPr>
          <p:cNvPr id="3" name="内容占位符 2"/>
          <p:cNvSpPr>
            <a:spLocks noGrp="1"/>
          </p:cNvSpPr>
          <p:nvPr>
            <p:ph idx="1"/>
          </p:nvPr>
        </p:nvSpPr>
        <p:spPr/>
        <p:txBody>
          <a:bodyPr/>
          <a:lstStyle/>
          <a:p>
            <a:r>
              <a:rPr lang="zh-CN" altLang="en-US" dirty="0"/>
              <a:t>深度优先搜索（</a:t>
            </a:r>
            <a:r>
              <a:rPr lang="en-US" altLang="zh-CN" dirty="0"/>
              <a:t>DFS</a:t>
            </a:r>
            <a:r>
              <a:rPr lang="zh-CN" altLang="en-US" dirty="0"/>
              <a:t>）</a:t>
            </a:r>
            <a:endParaRPr lang="en-US" altLang="zh-CN" dirty="0"/>
          </a:p>
          <a:p>
            <a:r>
              <a:rPr lang="zh-CN" altLang="en-US" dirty="0"/>
              <a:t>广度优先搜索（</a:t>
            </a:r>
            <a:r>
              <a:rPr lang="en-US" altLang="zh-CN" dirty="0"/>
              <a:t>BFS</a:t>
            </a:r>
            <a:r>
              <a:rPr lang="zh-CN" altLang="en-US" dirty="0"/>
              <a:t>）</a:t>
            </a:r>
            <a:endParaRPr lang="en-US" altLang="zh-CN" dirty="0"/>
          </a:p>
          <a:p>
            <a:r>
              <a:rPr lang="zh-CN" altLang="en-US" dirty="0"/>
              <a:t>迭代加深搜索（</a:t>
            </a:r>
            <a:r>
              <a:rPr lang="en-US" altLang="zh-CN" dirty="0"/>
              <a:t>IDDFS</a:t>
            </a:r>
            <a:r>
              <a:rPr lang="zh-CN" altLang="en-US" dirty="0"/>
              <a:t>）</a:t>
            </a:r>
            <a:endParaRPr lang="en-US" altLang="zh-CN" dirty="0"/>
          </a:p>
          <a:p>
            <a:r>
              <a:rPr lang="zh-CN" altLang="en-US" dirty="0"/>
              <a:t>剪枝</a:t>
            </a:r>
            <a:endParaRPr lang="en-US" altLang="zh-CN" dirty="0"/>
          </a:p>
          <a:p>
            <a:r>
              <a:rPr lang="zh-CN" altLang="en-US" dirty="0"/>
              <a:t>记忆化搜索</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577824"/>
            <a:ext cx="9291215" cy="1049235"/>
          </a:xfrm>
        </p:spPr>
        <p:txBody>
          <a:bodyPr/>
          <a:lstStyle/>
          <a:p>
            <a:r>
              <a:rPr lang="zh-CN" altLang="en-US" dirty="0"/>
              <a:t>例题 </a:t>
            </a:r>
            <a:r>
              <a:rPr lang="en-US" altLang="zh-CN" dirty="0"/>
              <a:t>– 8</a:t>
            </a:r>
            <a:r>
              <a:rPr lang="zh-CN" altLang="en-US" dirty="0"/>
              <a:t>皇后</a:t>
            </a:r>
            <a:endParaRPr lang="zh-CN" altLang="en-US" dirty="0"/>
          </a:p>
        </p:txBody>
      </p:sp>
      <p:pic>
        <p:nvPicPr>
          <p:cNvPr id="4" name="图片 3"/>
          <p:cNvPicPr>
            <a:picLocks noChangeAspect="1"/>
          </p:cNvPicPr>
          <p:nvPr/>
        </p:nvPicPr>
        <p:blipFill>
          <a:blip r:embed="rId1"/>
          <a:stretch>
            <a:fillRect/>
          </a:stretch>
        </p:blipFill>
        <p:spPr>
          <a:xfrm>
            <a:off x="1451610" y="1445260"/>
            <a:ext cx="8078470" cy="49771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8</a:t>
            </a:r>
            <a:r>
              <a:rPr lang="zh-CN" altLang="en-US" dirty="0"/>
              <a:t>皇后</a:t>
            </a:r>
            <a:endParaRPr lang="zh-CN" altLang="en-US" dirty="0"/>
          </a:p>
        </p:txBody>
      </p:sp>
      <p:sp>
        <p:nvSpPr>
          <p:cNvPr id="3" name="内容占位符 2"/>
          <p:cNvSpPr>
            <a:spLocks noGrp="1"/>
          </p:cNvSpPr>
          <p:nvPr>
            <p:ph idx="1"/>
          </p:nvPr>
        </p:nvSpPr>
        <p:spPr/>
        <p:txBody>
          <a:bodyPr/>
          <a:lstStyle/>
          <a:p>
            <a:r>
              <a:rPr lang="zh-CN" altLang="en-US" dirty="0"/>
              <a:t>搜索目标：找到所有合法的放置方案</a:t>
            </a:r>
            <a:endParaRPr lang="en-US" altLang="zh-CN" dirty="0"/>
          </a:p>
          <a:p>
            <a:r>
              <a:rPr lang="zh-CN" altLang="en-US" dirty="0"/>
              <a:t>状态设置：之前所有的皇后放在哪里</a:t>
            </a:r>
            <a:endParaRPr lang="en-US" altLang="zh-CN" dirty="0"/>
          </a:p>
          <a:p>
            <a:r>
              <a:rPr lang="zh-CN" altLang="en-US" dirty="0"/>
              <a:t>那么对于第</a:t>
            </a:r>
            <a:r>
              <a:rPr lang="en-US" altLang="zh-CN" dirty="0" err="1"/>
              <a:t>i</a:t>
            </a:r>
            <a:r>
              <a:rPr lang="zh-CN" altLang="en-US" dirty="0"/>
              <a:t>行的皇后，我们只需遍历列数，如果这一列没有棋子，就把它放上去，然后进入下一层</a:t>
            </a:r>
            <a:endParaRPr lang="en-US" altLang="zh-CN" dirty="0"/>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855" y="577850"/>
            <a:ext cx="4044950" cy="692785"/>
          </a:xfrm>
          <a:prstGeom prst="rect">
            <a:avLst/>
          </a:prstGeom>
        </p:spPr>
        <p:txBody>
          <a:bodyPr vert="horz" wrap="square" lIns="0" tIns="16086" rIns="0" bIns="0" rtlCol="0">
            <a:spAutoFit/>
          </a:bodyPr>
          <a:lstStyle/>
          <a:p>
            <a:pPr marL="12700">
              <a:lnSpc>
                <a:spcPct val="100000"/>
              </a:lnSpc>
              <a:spcBef>
                <a:spcPts val="95"/>
              </a:spcBef>
            </a:pPr>
            <a:r>
              <a:rPr spc="-10" dirty="0">
                <a:latin typeface="Arial" panose="020B0604020202090204"/>
                <a:cs typeface="Arial" panose="020B0604020202090204"/>
              </a:rPr>
              <a:t>N</a:t>
            </a:r>
            <a:r>
              <a:rPr spc="-10" dirty="0"/>
              <a:t>皇后问题</a:t>
            </a:r>
            <a:endParaRPr spc="-10" dirty="0"/>
          </a:p>
        </p:txBody>
      </p:sp>
      <p:sp>
        <p:nvSpPr>
          <p:cNvPr id="3" name="object 3"/>
          <p:cNvSpPr txBox="1"/>
          <p:nvPr/>
        </p:nvSpPr>
        <p:spPr>
          <a:xfrm>
            <a:off x="439453" y="1117052"/>
            <a:ext cx="11165840" cy="3594100"/>
          </a:xfrm>
          <a:prstGeom prst="rect">
            <a:avLst/>
          </a:prstGeom>
        </p:spPr>
        <p:txBody>
          <a:bodyPr vert="horz" wrap="square" lIns="0" tIns="16086" rIns="0" bIns="0" rtlCol="0">
            <a:spAutoFit/>
          </a:bodyPr>
          <a:lstStyle/>
          <a:p>
            <a:pPr marL="12700" marR="5080">
              <a:lnSpc>
                <a:spcPct val="120000"/>
              </a:lnSpc>
              <a:spcBef>
                <a:spcPts val="95"/>
              </a:spcBef>
            </a:pPr>
            <a:r>
              <a:rPr sz="3465" dirty="0">
                <a:solidFill>
                  <a:srgbClr val="252525"/>
                </a:solidFill>
                <a:latin typeface="微软雅黑"/>
                <a:cs typeface="微软雅黑"/>
              </a:rPr>
              <a:t>输入一个正整数N，则程</a:t>
            </a:r>
            <a:r>
              <a:rPr sz="3465" spc="-15" dirty="0">
                <a:solidFill>
                  <a:srgbClr val="252525"/>
                </a:solidFill>
                <a:latin typeface="微软雅黑"/>
                <a:cs typeface="微软雅黑"/>
              </a:rPr>
              <a:t>序</a:t>
            </a:r>
            <a:r>
              <a:rPr sz="3465" dirty="0">
                <a:solidFill>
                  <a:srgbClr val="252525"/>
                </a:solidFill>
                <a:latin typeface="微软雅黑"/>
                <a:cs typeface="微软雅黑"/>
              </a:rPr>
              <a:t>输出</a:t>
            </a:r>
            <a:r>
              <a:rPr sz="3465" spc="-5" dirty="0">
                <a:solidFill>
                  <a:srgbClr val="252525"/>
                </a:solidFill>
                <a:latin typeface="微软雅黑"/>
                <a:cs typeface="微软雅黑"/>
              </a:rPr>
              <a:t>N</a:t>
            </a:r>
            <a:r>
              <a:rPr sz="3465" spc="-15" dirty="0">
                <a:solidFill>
                  <a:srgbClr val="252525"/>
                </a:solidFill>
                <a:latin typeface="微软雅黑"/>
                <a:cs typeface="微软雅黑"/>
              </a:rPr>
              <a:t>皇</a:t>
            </a:r>
            <a:r>
              <a:rPr sz="3465" dirty="0">
                <a:solidFill>
                  <a:srgbClr val="252525"/>
                </a:solidFill>
                <a:latin typeface="微软雅黑"/>
                <a:cs typeface="微软雅黑"/>
              </a:rPr>
              <a:t>后问</a:t>
            </a:r>
            <a:r>
              <a:rPr sz="3465" spc="-15" dirty="0">
                <a:solidFill>
                  <a:srgbClr val="252525"/>
                </a:solidFill>
                <a:latin typeface="微软雅黑"/>
                <a:cs typeface="微软雅黑"/>
              </a:rPr>
              <a:t>题</a:t>
            </a:r>
            <a:r>
              <a:rPr sz="3465" dirty="0">
                <a:solidFill>
                  <a:srgbClr val="252525"/>
                </a:solidFill>
                <a:latin typeface="微软雅黑"/>
                <a:cs typeface="微软雅黑"/>
              </a:rPr>
              <a:t>的全</a:t>
            </a:r>
            <a:r>
              <a:rPr sz="3465" spc="-15" dirty="0">
                <a:solidFill>
                  <a:srgbClr val="252525"/>
                </a:solidFill>
                <a:latin typeface="微软雅黑"/>
                <a:cs typeface="微软雅黑"/>
              </a:rPr>
              <a:t>部</a:t>
            </a:r>
            <a:r>
              <a:rPr sz="3465" dirty="0">
                <a:solidFill>
                  <a:srgbClr val="252525"/>
                </a:solidFill>
                <a:latin typeface="微软雅黑"/>
                <a:cs typeface="微软雅黑"/>
              </a:rPr>
              <a:t>摆法。 输出结果里的每一行都</a:t>
            </a:r>
            <a:r>
              <a:rPr sz="3465" spc="-15" dirty="0">
                <a:solidFill>
                  <a:srgbClr val="252525"/>
                </a:solidFill>
                <a:latin typeface="微软雅黑"/>
                <a:cs typeface="微软雅黑"/>
              </a:rPr>
              <a:t>代</a:t>
            </a:r>
            <a:r>
              <a:rPr sz="3465" dirty="0">
                <a:solidFill>
                  <a:srgbClr val="252525"/>
                </a:solidFill>
                <a:latin typeface="微软雅黑"/>
                <a:cs typeface="微软雅黑"/>
              </a:rPr>
              <a:t>表一</a:t>
            </a:r>
            <a:r>
              <a:rPr sz="3465" spc="-15" dirty="0">
                <a:solidFill>
                  <a:srgbClr val="252525"/>
                </a:solidFill>
                <a:latin typeface="微软雅黑"/>
                <a:cs typeface="微软雅黑"/>
              </a:rPr>
              <a:t>种</a:t>
            </a:r>
            <a:r>
              <a:rPr sz="3465" dirty="0">
                <a:solidFill>
                  <a:srgbClr val="252525"/>
                </a:solidFill>
                <a:latin typeface="微软雅黑"/>
                <a:cs typeface="微软雅黑"/>
              </a:rPr>
              <a:t>摆法</a:t>
            </a:r>
            <a:r>
              <a:rPr sz="3465" spc="-15" dirty="0">
                <a:solidFill>
                  <a:srgbClr val="252525"/>
                </a:solidFill>
                <a:latin typeface="微软雅黑"/>
                <a:cs typeface="微软雅黑"/>
              </a:rPr>
              <a:t>。</a:t>
            </a:r>
            <a:r>
              <a:rPr sz="3465" dirty="0">
                <a:solidFill>
                  <a:srgbClr val="252525"/>
                </a:solidFill>
                <a:latin typeface="微软雅黑"/>
                <a:cs typeface="微软雅黑"/>
              </a:rPr>
              <a:t>行里</a:t>
            </a:r>
            <a:r>
              <a:rPr sz="3465" spc="-15" dirty="0">
                <a:solidFill>
                  <a:srgbClr val="252525"/>
                </a:solidFill>
                <a:latin typeface="微软雅黑"/>
                <a:cs typeface="微软雅黑"/>
              </a:rPr>
              <a:t>的</a:t>
            </a:r>
            <a:r>
              <a:rPr sz="3465" spc="15" dirty="0">
                <a:solidFill>
                  <a:srgbClr val="252525"/>
                </a:solidFill>
                <a:latin typeface="微软雅黑"/>
                <a:cs typeface="微软雅黑"/>
              </a:rPr>
              <a:t>第</a:t>
            </a:r>
            <a:r>
              <a:rPr sz="3465" spc="-10" dirty="0">
                <a:solidFill>
                  <a:srgbClr val="252525"/>
                </a:solidFill>
                <a:latin typeface="微软雅黑"/>
                <a:cs typeface="微软雅黑"/>
              </a:rPr>
              <a:t>i</a:t>
            </a:r>
            <a:r>
              <a:rPr sz="3465" spc="5" dirty="0">
                <a:solidFill>
                  <a:srgbClr val="252525"/>
                </a:solidFill>
                <a:latin typeface="微软雅黑"/>
                <a:cs typeface="微软雅黑"/>
              </a:rPr>
              <a:t>个数</a:t>
            </a:r>
            <a:r>
              <a:rPr sz="3465" spc="-15" dirty="0">
                <a:solidFill>
                  <a:srgbClr val="252525"/>
                </a:solidFill>
                <a:latin typeface="微软雅黑"/>
                <a:cs typeface="微软雅黑"/>
              </a:rPr>
              <a:t>字</a:t>
            </a:r>
            <a:r>
              <a:rPr sz="3465" spc="5" dirty="0">
                <a:solidFill>
                  <a:srgbClr val="252525"/>
                </a:solidFill>
                <a:latin typeface="微软雅黑"/>
                <a:cs typeface="微软雅黑"/>
              </a:rPr>
              <a:t>如</a:t>
            </a:r>
            <a:endParaRPr sz="3465">
              <a:latin typeface="微软雅黑"/>
              <a:cs typeface="微软雅黑"/>
            </a:endParaRPr>
          </a:p>
          <a:p>
            <a:pPr marL="355600">
              <a:lnSpc>
                <a:spcPct val="100000"/>
              </a:lnSpc>
            </a:pPr>
            <a:r>
              <a:rPr sz="3465" dirty="0">
                <a:solidFill>
                  <a:srgbClr val="252525"/>
                </a:solidFill>
                <a:latin typeface="微软雅黑"/>
                <a:cs typeface="微软雅黑"/>
              </a:rPr>
              <a:t>果是n，就代表第</a:t>
            </a:r>
            <a:r>
              <a:rPr sz="3465" spc="-10" dirty="0">
                <a:solidFill>
                  <a:srgbClr val="252525"/>
                </a:solidFill>
                <a:latin typeface="微软雅黑"/>
                <a:cs typeface="微软雅黑"/>
              </a:rPr>
              <a:t>i</a:t>
            </a:r>
            <a:r>
              <a:rPr sz="3465" dirty="0">
                <a:solidFill>
                  <a:srgbClr val="252525"/>
                </a:solidFill>
                <a:latin typeface="微软雅黑"/>
                <a:cs typeface="微软雅黑"/>
              </a:rPr>
              <a:t>行的</a:t>
            </a:r>
            <a:r>
              <a:rPr sz="3465" spc="-15" dirty="0">
                <a:solidFill>
                  <a:srgbClr val="252525"/>
                </a:solidFill>
                <a:latin typeface="微软雅黑"/>
                <a:cs typeface="微软雅黑"/>
              </a:rPr>
              <a:t>皇</a:t>
            </a:r>
            <a:r>
              <a:rPr sz="3465" dirty="0">
                <a:solidFill>
                  <a:srgbClr val="252525"/>
                </a:solidFill>
                <a:latin typeface="微软雅黑"/>
                <a:cs typeface="微软雅黑"/>
              </a:rPr>
              <a:t>后应</a:t>
            </a:r>
            <a:r>
              <a:rPr sz="3465" spc="-15" dirty="0">
                <a:solidFill>
                  <a:srgbClr val="252525"/>
                </a:solidFill>
                <a:latin typeface="微软雅黑"/>
                <a:cs typeface="微软雅黑"/>
              </a:rPr>
              <a:t>该</a:t>
            </a:r>
            <a:r>
              <a:rPr sz="3465" dirty="0">
                <a:solidFill>
                  <a:srgbClr val="252525"/>
                </a:solidFill>
                <a:latin typeface="微软雅黑"/>
                <a:cs typeface="微软雅黑"/>
              </a:rPr>
              <a:t>放在</a:t>
            </a:r>
            <a:r>
              <a:rPr sz="3465" spc="-10" dirty="0">
                <a:solidFill>
                  <a:srgbClr val="252525"/>
                </a:solidFill>
                <a:latin typeface="微软雅黑"/>
                <a:cs typeface="微软雅黑"/>
              </a:rPr>
              <a:t>第</a:t>
            </a:r>
            <a:r>
              <a:rPr sz="3465" dirty="0">
                <a:solidFill>
                  <a:srgbClr val="252525"/>
                </a:solidFill>
                <a:latin typeface="微软雅黑"/>
                <a:cs typeface="微软雅黑"/>
              </a:rPr>
              <a:t>n</a:t>
            </a:r>
            <a:r>
              <a:rPr sz="3465" spc="-10" dirty="0">
                <a:solidFill>
                  <a:srgbClr val="252525"/>
                </a:solidFill>
                <a:latin typeface="微软雅黑"/>
                <a:cs typeface="微软雅黑"/>
              </a:rPr>
              <a:t>列。</a:t>
            </a:r>
            <a:endParaRPr sz="3465">
              <a:latin typeface="微软雅黑"/>
              <a:cs typeface="微软雅黑"/>
            </a:endParaRPr>
          </a:p>
          <a:p>
            <a:pPr marL="12700" marR="3201670">
              <a:lnSpc>
                <a:spcPct val="120000"/>
              </a:lnSpc>
            </a:pPr>
            <a:r>
              <a:rPr sz="3465" dirty="0">
                <a:solidFill>
                  <a:srgbClr val="252525"/>
                </a:solidFill>
                <a:latin typeface="微软雅黑"/>
                <a:cs typeface="微软雅黑"/>
              </a:rPr>
              <a:t>皇后的行、列编号都是</a:t>
            </a:r>
            <a:r>
              <a:rPr sz="3465" spc="-10" dirty="0">
                <a:solidFill>
                  <a:srgbClr val="252525"/>
                </a:solidFill>
                <a:latin typeface="微软雅黑"/>
                <a:cs typeface="微软雅黑"/>
              </a:rPr>
              <a:t>从</a:t>
            </a:r>
            <a:r>
              <a:rPr sz="3465" spc="-5" dirty="0">
                <a:solidFill>
                  <a:srgbClr val="252525"/>
                </a:solidFill>
                <a:latin typeface="微软雅黑"/>
                <a:cs typeface="微软雅黑"/>
              </a:rPr>
              <a:t>1</a:t>
            </a:r>
            <a:r>
              <a:rPr sz="3465" dirty="0">
                <a:solidFill>
                  <a:srgbClr val="252525"/>
                </a:solidFill>
                <a:latin typeface="微软雅黑"/>
                <a:cs typeface="微软雅黑"/>
              </a:rPr>
              <a:t>开始</a:t>
            </a:r>
            <a:r>
              <a:rPr sz="3465" spc="-15" dirty="0">
                <a:solidFill>
                  <a:srgbClr val="252525"/>
                </a:solidFill>
                <a:latin typeface="微软雅黑"/>
                <a:cs typeface="微软雅黑"/>
              </a:rPr>
              <a:t>算</a:t>
            </a:r>
            <a:r>
              <a:rPr sz="3465" dirty="0">
                <a:solidFill>
                  <a:srgbClr val="252525"/>
                </a:solidFill>
                <a:latin typeface="微软雅黑"/>
                <a:cs typeface="微软雅黑"/>
              </a:rPr>
              <a:t>。 </a:t>
            </a:r>
            <a:r>
              <a:rPr sz="3465" dirty="0">
                <a:solidFill>
                  <a:srgbClr val="6F2F9F"/>
                </a:solidFill>
                <a:latin typeface="微软雅黑"/>
                <a:cs typeface="微软雅黑"/>
              </a:rPr>
              <a:t>样例输入：</a:t>
            </a:r>
            <a:endParaRPr sz="3465">
              <a:latin typeface="微软雅黑"/>
              <a:cs typeface="微软雅黑"/>
            </a:endParaRPr>
          </a:p>
          <a:p>
            <a:pPr marL="12700">
              <a:lnSpc>
                <a:spcPct val="100000"/>
              </a:lnSpc>
              <a:spcBef>
                <a:spcPts val="630"/>
              </a:spcBef>
            </a:pPr>
            <a:r>
              <a:rPr sz="3465" dirty="0">
                <a:solidFill>
                  <a:srgbClr val="252525"/>
                </a:solidFill>
                <a:latin typeface="微软雅黑"/>
                <a:cs typeface="微软雅黑"/>
              </a:rPr>
              <a:t>4</a:t>
            </a:r>
            <a:endParaRPr sz="3465">
              <a:latin typeface="微软雅黑"/>
              <a:cs typeface="微软雅黑"/>
            </a:endParaRPr>
          </a:p>
          <a:p>
            <a:pPr marL="12700" marR="6950710">
              <a:lnSpc>
                <a:spcPts val="3750"/>
              </a:lnSpc>
              <a:spcBef>
                <a:spcPts val="220"/>
              </a:spcBef>
            </a:pPr>
            <a:r>
              <a:rPr sz="3465" dirty="0">
                <a:solidFill>
                  <a:srgbClr val="6F2F9F"/>
                </a:solidFill>
                <a:latin typeface="微软雅黑"/>
                <a:cs typeface="微软雅黑"/>
              </a:rPr>
              <a:t>样例输出:  </a:t>
            </a:r>
            <a:r>
              <a:rPr sz="3465" dirty="0">
                <a:solidFill>
                  <a:srgbClr val="252525"/>
                </a:solidFill>
                <a:latin typeface="微软雅黑"/>
                <a:cs typeface="微软雅黑"/>
              </a:rPr>
              <a:t>2 4 1</a:t>
            </a:r>
            <a:r>
              <a:rPr sz="3465" spc="-50" dirty="0">
                <a:solidFill>
                  <a:srgbClr val="252525"/>
                </a:solidFill>
                <a:latin typeface="微软雅黑"/>
                <a:cs typeface="微软雅黑"/>
              </a:rPr>
              <a:t> </a:t>
            </a:r>
            <a:r>
              <a:rPr sz="3465" dirty="0">
                <a:solidFill>
                  <a:srgbClr val="252525"/>
                </a:solidFill>
                <a:latin typeface="微软雅黑"/>
                <a:cs typeface="微软雅黑"/>
              </a:rPr>
              <a:t>3</a:t>
            </a:r>
            <a:endParaRPr sz="3465">
              <a:latin typeface="微软雅黑"/>
              <a:cs typeface="微软雅黑"/>
            </a:endParaRPr>
          </a:p>
        </p:txBody>
      </p:sp>
      <p:sp>
        <p:nvSpPr>
          <p:cNvPr id="4" name="object 4"/>
          <p:cNvSpPr txBox="1"/>
          <p:nvPr/>
        </p:nvSpPr>
        <p:spPr>
          <a:xfrm>
            <a:off x="2646680" y="4930987"/>
            <a:ext cx="1871133" cy="549910"/>
          </a:xfrm>
          <a:prstGeom prst="rect">
            <a:avLst/>
          </a:prstGeom>
        </p:spPr>
        <p:txBody>
          <a:bodyPr vert="horz" wrap="square" lIns="0" tIns="16933" rIns="0" bIns="0" rtlCol="0">
            <a:spAutoFit/>
          </a:bodyPr>
          <a:lstStyle/>
          <a:p>
            <a:pPr marL="12700">
              <a:lnSpc>
                <a:spcPct val="100000"/>
              </a:lnSpc>
              <a:spcBef>
                <a:spcPts val="100"/>
              </a:spcBef>
            </a:pPr>
            <a:r>
              <a:rPr sz="3465" dirty="0">
                <a:solidFill>
                  <a:srgbClr val="252525"/>
                </a:solidFill>
                <a:latin typeface="微软雅黑"/>
                <a:cs typeface="微软雅黑"/>
              </a:rPr>
              <a:t>3 1 4</a:t>
            </a:r>
            <a:r>
              <a:rPr sz="3465" spc="-95" dirty="0">
                <a:solidFill>
                  <a:srgbClr val="252525"/>
                </a:solidFill>
                <a:latin typeface="微软雅黑"/>
                <a:cs typeface="微软雅黑"/>
              </a:rPr>
              <a:t> </a:t>
            </a:r>
            <a:r>
              <a:rPr sz="3465" dirty="0">
                <a:solidFill>
                  <a:srgbClr val="252525"/>
                </a:solidFill>
                <a:latin typeface="微软雅黑"/>
                <a:cs typeface="微软雅黑"/>
              </a:rPr>
              <a:t>2</a:t>
            </a:r>
            <a:endParaRPr sz="3465">
              <a:latin typeface="微软雅黑"/>
              <a:cs typeface="微软雅黑"/>
            </a:endParaRPr>
          </a:p>
        </p:txBody>
      </p:sp>
      <p:sp>
        <p:nvSpPr>
          <p:cNvPr id="5" name="object 5"/>
          <p:cNvSpPr txBox="1"/>
          <p:nvPr/>
        </p:nvSpPr>
        <p:spPr>
          <a:xfrm>
            <a:off x="5977128" y="6396464"/>
            <a:ext cx="237913" cy="262255"/>
          </a:xfrm>
          <a:prstGeom prst="rect">
            <a:avLst/>
          </a:prstGeom>
        </p:spPr>
        <p:txBody>
          <a:bodyPr vert="horz" wrap="square" lIns="0" tIns="16933" rIns="0" bIns="0" rtlCol="0">
            <a:spAutoFit/>
          </a:bodyPr>
          <a:lstStyle/>
          <a:p>
            <a:pPr marL="12700">
              <a:lnSpc>
                <a:spcPct val="100000"/>
              </a:lnSpc>
              <a:spcBef>
                <a:spcPts val="100"/>
              </a:spcBef>
            </a:pPr>
            <a:r>
              <a:rPr sz="1600" dirty="0">
                <a:solidFill>
                  <a:srgbClr val="888888"/>
                </a:solidFill>
                <a:latin typeface="Times New Roman" panose="02020503050405090304"/>
                <a:cs typeface="Times New Roman" panose="02020503050405090304"/>
              </a:rPr>
              <a:t>20</a:t>
            </a:r>
            <a:endParaRPr sz="1600">
              <a:latin typeface="Times New Roman" panose="02020503050405090304"/>
              <a:cs typeface="Times New Roman" panose="0202050305040509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985" y="615885"/>
            <a:ext cx="3674533" cy="2212975"/>
          </a:xfrm>
          <a:prstGeom prst="rect">
            <a:avLst/>
          </a:prstGeom>
        </p:spPr>
        <p:txBody>
          <a:bodyPr vert="horz" wrap="square" lIns="0" tIns="16933" rIns="0" bIns="0" rtlCol="0">
            <a:spAutoFit/>
          </a:bodyPr>
          <a:lstStyle/>
          <a:p>
            <a:pPr marL="12700" marR="5080">
              <a:lnSpc>
                <a:spcPct val="120000"/>
              </a:lnSpc>
              <a:spcBef>
                <a:spcPts val="100"/>
              </a:spcBef>
            </a:pPr>
            <a:r>
              <a:rPr sz="2400" b="1" spc="-10" dirty="0">
                <a:solidFill>
                  <a:srgbClr val="252525"/>
                </a:solidFill>
                <a:latin typeface="Courier New" panose="02070309020205020404"/>
                <a:cs typeface="Courier New" panose="02070309020205020404"/>
              </a:rPr>
              <a:t>#include &lt;iostream&gt;  #include &lt;cmath&gt;  using namespace</a:t>
            </a:r>
            <a:r>
              <a:rPr sz="2400" b="1" spc="-75" dirty="0">
                <a:solidFill>
                  <a:srgbClr val="252525"/>
                </a:solidFill>
                <a:latin typeface="Courier New" panose="02070309020205020404"/>
                <a:cs typeface="Courier New" panose="02070309020205020404"/>
              </a:rPr>
              <a:t> </a:t>
            </a:r>
            <a:r>
              <a:rPr sz="2400" b="1" spc="-10" dirty="0">
                <a:solidFill>
                  <a:srgbClr val="252525"/>
                </a:solidFill>
                <a:latin typeface="Courier New" panose="02070309020205020404"/>
                <a:cs typeface="Courier New" panose="02070309020205020404"/>
              </a:rPr>
              <a:t>std;  </a:t>
            </a:r>
            <a:r>
              <a:rPr sz="2400" b="1" spc="-5" dirty="0">
                <a:solidFill>
                  <a:srgbClr val="252525"/>
                </a:solidFill>
                <a:latin typeface="Courier New" panose="02070309020205020404"/>
                <a:cs typeface="Courier New" panose="02070309020205020404"/>
              </a:rPr>
              <a:t>int</a:t>
            </a:r>
            <a:r>
              <a:rPr sz="2400" b="1" spc="-25" dirty="0">
                <a:solidFill>
                  <a:srgbClr val="252525"/>
                </a:solidFill>
                <a:latin typeface="Courier New" panose="02070309020205020404"/>
                <a:cs typeface="Courier New" panose="02070309020205020404"/>
              </a:rPr>
              <a:t> </a:t>
            </a:r>
            <a:r>
              <a:rPr sz="2400" b="1" spc="-15" dirty="0">
                <a:solidFill>
                  <a:srgbClr val="252525"/>
                </a:solidFill>
                <a:latin typeface="Courier New" panose="02070309020205020404"/>
                <a:cs typeface="Courier New" panose="02070309020205020404"/>
              </a:rPr>
              <a:t>N;</a:t>
            </a:r>
            <a:endParaRPr sz="2400">
              <a:latin typeface="Courier New" panose="02070309020205020404"/>
              <a:cs typeface="Courier New" panose="02070309020205020404"/>
            </a:endParaRPr>
          </a:p>
          <a:p>
            <a:pPr marL="12700">
              <a:lnSpc>
                <a:spcPct val="100000"/>
              </a:lnSpc>
              <a:spcBef>
                <a:spcPts val="430"/>
              </a:spcBef>
              <a:tabLst>
                <a:tab pos="695325" algn="l"/>
              </a:tabLst>
            </a:pPr>
            <a:r>
              <a:rPr sz="2400" b="1" spc="-5" dirty="0">
                <a:solidFill>
                  <a:srgbClr val="252525"/>
                </a:solidFill>
                <a:latin typeface="Courier New" panose="02070309020205020404"/>
                <a:cs typeface="Courier New" panose="02070309020205020404"/>
              </a:rPr>
              <a:t>int	</a:t>
            </a:r>
            <a:r>
              <a:rPr sz="2400" b="1" spc="-10" dirty="0">
                <a:solidFill>
                  <a:srgbClr val="252525"/>
                </a:solidFill>
                <a:latin typeface="Courier New" panose="02070309020205020404"/>
                <a:cs typeface="Courier New" panose="02070309020205020404"/>
              </a:rPr>
              <a:t>queenPos[100];</a:t>
            </a:r>
            <a:endParaRPr sz="2400">
              <a:latin typeface="Courier New" panose="02070309020205020404"/>
              <a:cs typeface="Courier New" panose="02070309020205020404"/>
            </a:endParaRPr>
          </a:p>
        </p:txBody>
      </p:sp>
      <p:sp>
        <p:nvSpPr>
          <p:cNvPr id="3" name="object 3"/>
          <p:cNvSpPr txBox="1">
            <a:spLocks noGrp="1"/>
          </p:cNvSpPr>
          <p:nvPr>
            <p:ph type="body" idx="1"/>
          </p:nvPr>
        </p:nvSpPr>
        <p:spPr>
          <a:xfrm>
            <a:off x="1120775" y="2815590"/>
            <a:ext cx="7943850" cy="3306445"/>
          </a:xfrm>
          <a:prstGeom prst="rect">
            <a:avLst/>
          </a:prstGeom>
        </p:spPr>
        <p:txBody>
          <a:bodyPr vert="horz" wrap="square" lIns="0" tIns="82973" rIns="0" bIns="0" rtlCol="0">
            <a:spAutoFit/>
          </a:bodyPr>
          <a:lstStyle/>
          <a:p>
            <a:pPr marL="12700">
              <a:lnSpc>
                <a:spcPct val="100000"/>
              </a:lnSpc>
              <a:spcBef>
                <a:spcPts val="490"/>
              </a:spcBef>
            </a:pPr>
            <a:r>
              <a:rPr sz="2400" b="1" spc="-10" dirty="0">
                <a:solidFill>
                  <a:srgbClr val="252525"/>
                </a:solidFill>
                <a:latin typeface="Courier New" panose="02070309020205020404"/>
                <a:ea typeface="+mj-ea"/>
                <a:cs typeface="Courier New" panose="02070309020205020404"/>
              </a:rPr>
              <a:t>//用来存放算好的皇后位置。最左上角是(0,0)</a:t>
            </a:r>
            <a:endParaRPr sz="2400" b="1" spc="-10" dirty="0">
              <a:solidFill>
                <a:srgbClr val="252525"/>
              </a:solidFill>
              <a:latin typeface="Courier New" panose="02070309020205020404"/>
              <a:ea typeface="+mj-ea"/>
              <a:cs typeface="Courier New" panose="02070309020205020404"/>
            </a:endParaRPr>
          </a:p>
          <a:p>
            <a:pPr marL="12700">
              <a:lnSpc>
                <a:spcPct val="100000"/>
              </a:lnSpc>
              <a:spcBef>
                <a:spcPts val="400"/>
              </a:spcBef>
            </a:pPr>
            <a:r>
              <a:rPr sz="2400" b="1" spc="-10" dirty="0">
                <a:solidFill>
                  <a:srgbClr val="252525"/>
                </a:solidFill>
                <a:latin typeface="Courier New" panose="02070309020205020404"/>
                <a:ea typeface="+mj-ea"/>
                <a:cs typeface="Courier New" panose="02070309020205020404"/>
              </a:rPr>
              <a:t>void NQueen( int k);</a:t>
            </a:r>
            <a:endParaRPr sz="2400" b="1" spc="-10" dirty="0">
              <a:solidFill>
                <a:srgbClr val="252525"/>
              </a:solidFill>
              <a:latin typeface="Courier New" panose="02070309020205020404"/>
              <a:ea typeface="+mj-ea"/>
              <a:cs typeface="Courier New" panose="02070309020205020404"/>
            </a:endParaRPr>
          </a:p>
          <a:p>
            <a:pPr marL="12700">
              <a:lnSpc>
                <a:spcPct val="100000"/>
              </a:lnSpc>
              <a:spcBef>
                <a:spcPts val="435"/>
              </a:spcBef>
            </a:pPr>
            <a:r>
              <a:rPr sz="2400" b="1" spc="-10" dirty="0">
                <a:solidFill>
                  <a:srgbClr val="252525"/>
                </a:solidFill>
                <a:latin typeface="Courier New" panose="02070309020205020404"/>
                <a:ea typeface="+mj-ea"/>
                <a:cs typeface="Courier New" panose="02070309020205020404"/>
              </a:rPr>
              <a:t>int main()</a:t>
            </a:r>
            <a:endParaRPr sz="2400" b="1" spc="-10" dirty="0">
              <a:solidFill>
                <a:srgbClr val="252525"/>
              </a:solidFill>
              <a:latin typeface="Courier New" panose="02070309020205020404"/>
              <a:ea typeface="+mj-ea"/>
              <a:cs typeface="Courier New" panose="02070309020205020404"/>
            </a:endParaRPr>
          </a:p>
          <a:p>
            <a:pPr marL="12700">
              <a:lnSpc>
                <a:spcPct val="100000"/>
              </a:lnSpc>
              <a:spcBef>
                <a:spcPts val="430"/>
              </a:spcBef>
            </a:pPr>
            <a:r>
              <a:rPr sz="2400" b="1" spc="-10" dirty="0">
                <a:solidFill>
                  <a:srgbClr val="252525"/>
                </a:solidFill>
                <a:latin typeface="Courier New" panose="02070309020205020404"/>
                <a:ea typeface="+mj-ea"/>
                <a:cs typeface="Courier New" panose="02070309020205020404"/>
              </a:rPr>
              <a:t>{</a:t>
            </a:r>
            <a:endParaRPr sz="2400" b="1" spc="-10" dirty="0">
              <a:solidFill>
                <a:srgbClr val="252525"/>
              </a:solidFill>
              <a:latin typeface="Courier New" panose="02070309020205020404"/>
              <a:ea typeface="+mj-ea"/>
              <a:cs typeface="Courier New" panose="02070309020205020404"/>
            </a:endParaRPr>
          </a:p>
          <a:p>
            <a:pPr marL="527050" lvl="1" indent="0">
              <a:lnSpc>
                <a:spcPct val="100000"/>
              </a:lnSpc>
              <a:spcBef>
                <a:spcPts val="430"/>
              </a:spcBef>
              <a:buNone/>
            </a:pPr>
            <a:r>
              <a:rPr sz="2100" b="1" spc="-10" dirty="0">
                <a:solidFill>
                  <a:srgbClr val="252525"/>
                </a:solidFill>
                <a:latin typeface="Courier New" panose="02070309020205020404"/>
                <a:ea typeface="+mj-ea"/>
                <a:cs typeface="Courier New" panose="02070309020205020404"/>
              </a:rPr>
              <a:t> cin &gt;&gt; N;</a:t>
            </a:r>
            <a:endParaRPr sz="2100" b="1" spc="-10" dirty="0">
              <a:solidFill>
                <a:srgbClr val="252525"/>
              </a:solidFill>
              <a:latin typeface="Courier New" panose="02070309020205020404"/>
              <a:ea typeface="+mj-ea"/>
              <a:cs typeface="Courier New" panose="02070309020205020404"/>
            </a:endParaRPr>
          </a:p>
          <a:p>
            <a:pPr marL="527050" marR="767715" lvl="1" indent="0">
              <a:lnSpc>
                <a:spcPct val="118000"/>
              </a:lnSpc>
              <a:spcBef>
                <a:spcPts val="75"/>
              </a:spcBef>
              <a:buNone/>
            </a:pPr>
            <a:r>
              <a:rPr sz="2100" b="1" spc="-10" dirty="0">
                <a:solidFill>
                  <a:srgbClr val="252525"/>
                </a:solidFill>
                <a:latin typeface="Courier New" panose="02070309020205020404"/>
                <a:ea typeface="+mj-ea"/>
                <a:cs typeface="Courier New" panose="02070309020205020404"/>
              </a:rPr>
              <a:t> NQueen(0); //从第0行开始摆皇后 </a:t>
            </a:r>
            <a:endParaRPr sz="2100" b="1" spc="-10" dirty="0">
              <a:solidFill>
                <a:srgbClr val="252525"/>
              </a:solidFill>
              <a:latin typeface="Courier New" panose="02070309020205020404"/>
              <a:ea typeface="+mj-ea"/>
              <a:cs typeface="Courier New" panose="02070309020205020404"/>
            </a:endParaRPr>
          </a:p>
          <a:p>
            <a:pPr marL="527050" marR="767715" lvl="1" indent="0">
              <a:lnSpc>
                <a:spcPct val="118000"/>
              </a:lnSpc>
              <a:spcBef>
                <a:spcPts val="75"/>
              </a:spcBef>
              <a:buNone/>
            </a:pPr>
            <a:r>
              <a:rPr sz="2100" b="1" spc="-10" dirty="0">
                <a:solidFill>
                  <a:srgbClr val="252525"/>
                </a:solidFill>
                <a:latin typeface="Courier New" panose="02070309020205020404"/>
                <a:ea typeface="+mj-ea"/>
                <a:cs typeface="Courier New" panose="02070309020205020404"/>
              </a:rPr>
              <a:t> return 0;</a:t>
            </a:r>
            <a:endParaRPr sz="2100" b="1" spc="-10" dirty="0">
              <a:solidFill>
                <a:srgbClr val="252525"/>
              </a:solidFill>
              <a:latin typeface="Courier New" panose="02070309020205020404"/>
              <a:ea typeface="+mj-ea"/>
              <a:cs typeface="Courier New" panose="02070309020205020404"/>
            </a:endParaRPr>
          </a:p>
          <a:p>
            <a:pPr marL="12700">
              <a:lnSpc>
                <a:spcPct val="100000"/>
              </a:lnSpc>
              <a:spcBef>
                <a:spcPts val="435"/>
              </a:spcBef>
            </a:pPr>
            <a:r>
              <a:rPr sz="2400" b="1" spc="-10" dirty="0">
                <a:solidFill>
                  <a:srgbClr val="252525"/>
                </a:solidFill>
                <a:latin typeface="Courier New" panose="02070309020205020404"/>
                <a:ea typeface="+mj-ea"/>
                <a:cs typeface="Courier New" panose="02070309020205020404"/>
              </a:rPr>
              <a:t>}</a:t>
            </a:r>
            <a:endParaRPr sz="2400" b="1" spc="-10" dirty="0">
              <a:solidFill>
                <a:srgbClr val="252525"/>
              </a:solidFill>
              <a:latin typeface="Courier New" panose="02070309020205020404"/>
              <a:ea typeface="+mj-ea"/>
              <a:cs typeface="Courier New" panose="02070309020205020404"/>
            </a:endParaRPr>
          </a:p>
        </p:txBody>
      </p:sp>
      <p:sp>
        <p:nvSpPr>
          <p:cNvPr id="4" name="object 4"/>
          <p:cNvSpPr txBox="1"/>
          <p:nvPr/>
        </p:nvSpPr>
        <p:spPr>
          <a:xfrm>
            <a:off x="5977128" y="6396464"/>
            <a:ext cx="237913" cy="262255"/>
          </a:xfrm>
          <a:prstGeom prst="rect">
            <a:avLst/>
          </a:prstGeom>
        </p:spPr>
        <p:txBody>
          <a:bodyPr vert="horz" wrap="square" lIns="0" tIns="16933" rIns="0" bIns="0" rtlCol="0">
            <a:spAutoFit/>
          </a:bodyPr>
          <a:lstStyle/>
          <a:p>
            <a:pPr marL="12700">
              <a:lnSpc>
                <a:spcPct val="100000"/>
              </a:lnSpc>
              <a:spcBef>
                <a:spcPts val="100"/>
              </a:spcBef>
            </a:pPr>
            <a:r>
              <a:rPr sz="1600" dirty="0">
                <a:solidFill>
                  <a:srgbClr val="888888"/>
                </a:solidFill>
                <a:latin typeface="Times New Roman" panose="02020503050405090304"/>
                <a:cs typeface="Times New Roman" panose="02020503050405090304"/>
              </a:rPr>
              <a:t>21</a:t>
            </a:r>
            <a:endParaRPr sz="1600">
              <a:latin typeface="Times New Roman" panose="02020503050405090304"/>
              <a:cs typeface="Times New Roman" panose="0202050305040509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825" y="594795"/>
            <a:ext cx="10876279" cy="799465"/>
          </a:xfrm>
          <a:prstGeom prst="rect">
            <a:avLst/>
          </a:prstGeom>
        </p:spPr>
        <p:txBody>
          <a:bodyPr vert="horz" wrap="square" lIns="0" tIns="16933" rIns="0" bIns="0" rtlCol="0">
            <a:spAutoFit/>
          </a:bodyPr>
          <a:lstStyle/>
          <a:p>
            <a:pPr marL="355600" marR="5080" indent="-342900">
              <a:lnSpc>
                <a:spcPct val="119000"/>
              </a:lnSpc>
              <a:spcBef>
                <a:spcPts val="100"/>
              </a:spcBef>
            </a:pPr>
            <a:r>
              <a:rPr sz="2135" b="1" spc="-5" dirty="0">
                <a:solidFill>
                  <a:srgbClr val="252525"/>
                </a:solidFill>
                <a:latin typeface="Courier New" panose="02070309020205020404"/>
                <a:cs typeface="Courier New" panose="02070309020205020404"/>
              </a:rPr>
              <a:t>void</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NQueen(</a:t>
            </a:r>
            <a:r>
              <a:rPr sz="2135" b="1" spc="20"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int</a:t>
            </a:r>
            <a:r>
              <a:rPr sz="2135" b="1" spc="10"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k) {</a:t>
            </a:r>
            <a:r>
              <a:rPr sz="2135" b="1" spc="15" dirty="0">
                <a:solidFill>
                  <a:srgbClr val="252525"/>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a:t>
            </a:r>
            <a:r>
              <a:rPr sz="2135" b="1" spc="-5" dirty="0">
                <a:solidFill>
                  <a:srgbClr val="00AF50"/>
                </a:solidFill>
                <a:latin typeface="微软雅黑"/>
                <a:cs typeface="微软雅黑"/>
              </a:rPr>
              <a:t>在</a:t>
            </a:r>
            <a:r>
              <a:rPr sz="2135" b="1" spc="-5" dirty="0">
                <a:solidFill>
                  <a:srgbClr val="00AF50"/>
                </a:solidFill>
                <a:latin typeface="Courier New" panose="02070309020205020404"/>
                <a:cs typeface="Courier New" panose="02070309020205020404"/>
              </a:rPr>
              <a:t>0~k-1</a:t>
            </a:r>
            <a:r>
              <a:rPr sz="2135" b="1" spc="-5" dirty="0">
                <a:solidFill>
                  <a:srgbClr val="00AF50"/>
                </a:solidFill>
                <a:latin typeface="微软雅黑"/>
                <a:cs typeface="微软雅黑"/>
              </a:rPr>
              <a:t>行皇后已经摆好的情况下</a:t>
            </a:r>
            <a:r>
              <a:rPr sz="2135" b="1" spc="5" dirty="0">
                <a:solidFill>
                  <a:srgbClr val="00AF50"/>
                </a:solidFill>
                <a:latin typeface="微软雅黑"/>
                <a:cs typeface="微软雅黑"/>
              </a:rPr>
              <a:t>，</a:t>
            </a:r>
            <a:r>
              <a:rPr sz="2135" b="1" spc="-5" dirty="0">
                <a:solidFill>
                  <a:srgbClr val="00AF50"/>
                </a:solidFill>
                <a:latin typeface="微软雅黑"/>
                <a:cs typeface="微软雅黑"/>
              </a:rPr>
              <a:t>摆</a:t>
            </a:r>
            <a:r>
              <a:rPr sz="2135" b="1" dirty="0">
                <a:solidFill>
                  <a:srgbClr val="00AF50"/>
                </a:solidFill>
                <a:latin typeface="微软雅黑"/>
                <a:cs typeface="微软雅黑"/>
              </a:rPr>
              <a:t>第</a:t>
            </a:r>
            <a:r>
              <a:rPr sz="2135" b="1" spc="5" dirty="0">
                <a:solidFill>
                  <a:srgbClr val="00AF50"/>
                </a:solidFill>
                <a:latin typeface="Courier New" panose="02070309020205020404"/>
                <a:cs typeface="Courier New" panose="02070309020205020404"/>
              </a:rPr>
              <a:t>k</a:t>
            </a:r>
            <a:r>
              <a:rPr sz="2135" b="1" spc="-5" dirty="0">
                <a:solidFill>
                  <a:srgbClr val="00AF50"/>
                </a:solidFill>
                <a:latin typeface="微软雅黑"/>
                <a:cs typeface="微软雅黑"/>
              </a:rPr>
              <a:t>行及</a:t>
            </a:r>
            <a:r>
              <a:rPr sz="2135" b="1" spc="5" dirty="0">
                <a:solidFill>
                  <a:srgbClr val="00AF50"/>
                </a:solidFill>
                <a:latin typeface="微软雅黑"/>
                <a:cs typeface="微软雅黑"/>
              </a:rPr>
              <a:t>其</a:t>
            </a:r>
            <a:r>
              <a:rPr sz="2135" b="1" spc="-5" dirty="0">
                <a:solidFill>
                  <a:srgbClr val="00AF50"/>
                </a:solidFill>
                <a:latin typeface="微软雅黑"/>
                <a:cs typeface="微软雅黑"/>
              </a:rPr>
              <a:t>后的</a:t>
            </a:r>
            <a:r>
              <a:rPr sz="2135" b="1" spc="5" dirty="0">
                <a:solidFill>
                  <a:srgbClr val="00AF50"/>
                </a:solidFill>
                <a:latin typeface="微软雅黑"/>
                <a:cs typeface="微软雅黑"/>
              </a:rPr>
              <a:t>皇</a:t>
            </a:r>
            <a:r>
              <a:rPr sz="2135" b="1" spc="-5" dirty="0">
                <a:solidFill>
                  <a:srgbClr val="00AF50"/>
                </a:solidFill>
                <a:latin typeface="微软雅黑"/>
                <a:cs typeface="微软雅黑"/>
              </a:rPr>
              <a:t>后 </a:t>
            </a:r>
            <a:r>
              <a:rPr sz="2135" b="1" spc="-5" dirty="0">
                <a:solidFill>
                  <a:srgbClr val="252525"/>
                </a:solidFill>
                <a:latin typeface="Courier New" panose="02070309020205020404"/>
                <a:cs typeface="Courier New" panose="02070309020205020404"/>
              </a:rPr>
              <a:t>int i;</a:t>
            </a:r>
            <a:endParaRPr sz="2135">
              <a:latin typeface="Courier New" panose="02070309020205020404"/>
              <a:cs typeface="Courier New" panose="02070309020205020404"/>
            </a:endParaRPr>
          </a:p>
        </p:txBody>
      </p:sp>
      <p:sp>
        <p:nvSpPr>
          <p:cNvPr id="3" name="object 3"/>
          <p:cNvSpPr txBox="1"/>
          <p:nvPr/>
        </p:nvSpPr>
        <p:spPr>
          <a:xfrm>
            <a:off x="679027" y="1372301"/>
            <a:ext cx="8935720" cy="4600575"/>
          </a:xfrm>
          <a:prstGeom prst="rect">
            <a:avLst/>
          </a:prstGeom>
        </p:spPr>
        <p:txBody>
          <a:bodyPr vert="horz" wrap="square" lIns="0" tIns="77046" rIns="0" bIns="0" rtlCol="0">
            <a:spAutoFit/>
          </a:bodyPr>
          <a:lstStyle/>
          <a:p>
            <a:pPr marL="12700">
              <a:lnSpc>
                <a:spcPct val="100000"/>
              </a:lnSpc>
              <a:spcBef>
                <a:spcPts val="455"/>
              </a:spcBef>
            </a:pPr>
            <a:r>
              <a:rPr sz="2135" b="1" spc="-5" dirty="0">
                <a:solidFill>
                  <a:srgbClr val="252525"/>
                </a:solidFill>
                <a:latin typeface="Courier New" panose="02070309020205020404"/>
                <a:cs typeface="Courier New" panose="02070309020205020404"/>
              </a:rPr>
              <a:t>if(</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k</a:t>
            </a:r>
            <a:r>
              <a:rPr sz="2135" b="1"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N</a:t>
            </a:r>
            <a:r>
              <a:rPr sz="2135" b="1"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r>
              <a:rPr sz="2135" b="1" spc="10" dirty="0">
                <a:solidFill>
                  <a:srgbClr val="252525"/>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a:t>
            </a:r>
            <a:r>
              <a:rPr sz="2135" b="1" spc="5" dirty="0">
                <a:solidFill>
                  <a:srgbClr val="00AF50"/>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N</a:t>
            </a:r>
            <a:r>
              <a:rPr sz="2135" b="1" spc="5" dirty="0">
                <a:solidFill>
                  <a:srgbClr val="00AF50"/>
                </a:solidFill>
                <a:latin typeface="Courier New" panose="02070309020205020404"/>
                <a:cs typeface="Courier New" panose="02070309020205020404"/>
              </a:rPr>
              <a:t> </a:t>
            </a:r>
            <a:r>
              <a:rPr sz="2135" b="1" spc="-5" dirty="0">
                <a:solidFill>
                  <a:srgbClr val="00AF50"/>
                </a:solidFill>
                <a:latin typeface="微软雅黑"/>
                <a:cs typeface="微软雅黑"/>
              </a:rPr>
              <a:t>个皇后已经摆好</a:t>
            </a:r>
            <a:endParaRPr sz="2135">
              <a:latin typeface="微软雅黑"/>
              <a:cs typeface="微软雅黑"/>
            </a:endParaRPr>
          </a:p>
          <a:p>
            <a:pPr marL="584200">
              <a:lnSpc>
                <a:spcPct val="100000"/>
              </a:lnSpc>
              <a:spcBef>
                <a:spcPts val="360"/>
              </a:spcBef>
            </a:pPr>
            <a:r>
              <a:rPr sz="2135" b="1" spc="-5" dirty="0">
                <a:solidFill>
                  <a:srgbClr val="252525"/>
                </a:solidFill>
                <a:latin typeface="Courier New" panose="02070309020205020404"/>
                <a:cs typeface="Courier New" panose="02070309020205020404"/>
              </a:rPr>
              <a:t>for( i = 0; i &lt; N;i ++</a:t>
            </a:r>
            <a:r>
              <a:rPr sz="2135" b="1" spc="5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584200" marR="1410335" indent="913765">
              <a:lnSpc>
                <a:spcPct val="120000"/>
              </a:lnSpc>
              <a:spcBef>
                <a:spcPts val="5"/>
              </a:spcBef>
            </a:pPr>
            <a:r>
              <a:rPr sz="2135" b="1" spc="-5" dirty="0">
                <a:solidFill>
                  <a:srgbClr val="252525"/>
                </a:solidFill>
                <a:latin typeface="Courier New" panose="02070309020205020404"/>
                <a:cs typeface="Courier New" panose="02070309020205020404"/>
              </a:rPr>
              <a:t>cout &lt;&lt; queenPos[i] + 1 &lt;&lt; " ";  cout &lt;&lt;</a:t>
            </a:r>
            <a:r>
              <a:rPr sz="2135" b="1" spc="1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endl;</a:t>
            </a:r>
            <a:endParaRPr sz="2135">
              <a:latin typeface="Courier New" panose="02070309020205020404"/>
              <a:cs typeface="Courier New" panose="02070309020205020404"/>
            </a:endParaRPr>
          </a:p>
          <a:p>
            <a:pPr marL="584200">
              <a:lnSpc>
                <a:spcPct val="100000"/>
              </a:lnSpc>
              <a:spcBef>
                <a:spcPts val="380"/>
              </a:spcBef>
            </a:pPr>
            <a:r>
              <a:rPr sz="2135" b="1" spc="-5" dirty="0">
                <a:solidFill>
                  <a:srgbClr val="252525"/>
                </a:solidFill>
                <a:latin typeface="Courier New" panose="02070309020205020404"/>
                <a:cs typeface="Courier New" panose="02070309020205020404"/>
              </a:rPr>
              <a:t>return</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12700">
              <a:lnSpc>
                <a:spcPct val="100000"/>
              </a:lnSpc>
              <a:spcBef>
                <a:spcPts val="390"/>
              </a:spcBef>
            </a:pP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584200" marR="1109980" indent="-572135">
              <a:lnSpc>
                <a:spcPct val="119000"/>
              </a:lnSpc>
              <a:spcBef>
                <a:spcPts val="45"/>
              </a:spcBef>
            </a:pPr>
            <a:r>
              <a:rPr sz="2135" b="1" spc="-5" dirty="0">
                <a:solidFill>
                  <a:srgbClr val="252525"/>
                </a:solidFill>
                <a:latin typeface="Courier New" panose="02070309020205020404"/>
                <a:cs typeface="Courier New" panose="02070309020205020404"/>
              </a:rPr>
              <a:t>for(</a:t>
            </a:r>
            <a:r>
              <a:rPr sz="2135" b="1" spc="10"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i =</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0;i</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&lt;</a:t>
            </a:r>
            <a:r>
              <a:rPr sz="2135" b="1"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N;i</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r>
              <a:rPr sz="2135" b="1" spc="10"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 { </a:t>
            </a:r>
            <a:r>
              <a:rPr sz="2135" b="1" spc="-5" dirty="0">
                <a:solidFill>
                  <a:srgbClr val="00AF50"/>
                </a:solidFill>
                <a:latin typeface="Courier New" panose="02070309020205020404"/>
                <a:cs typeface="Courier New" panose="02070309020205020404"/>
              </a:rPr>
              <a:t>//</a:t>
            </a:r>
            <a:r>
              <a:rPr sz="2135" b="1" spc="-5" dirty="0">
                <a:solidFill>
                  <a:srgbClr val="00AF50"/>
                </a:solidFill>
                <a:latin typeface="微软雅黑"/>
                <a:cs typeface="微软雅黑"/>
              </a:rPr>
              <a:t>逐尝试第</a:t>
            </a:r>
            <a:r>
              <a:rPr sz="2135" b="1" spc="-5" dirty="0">
                <a:solidFill>
                  <a:srgbClr val="00AF50"/>
                </a:solidFill>
                <a:latin typeface="Courier New" panose="02070309020205020404"/>
                <a:cs typeface="Courier New" panose="02070309020205020404"/>
              </a:rPr>
              <a:t>k</a:t>
            </a:r>
            <a:r>
              <a:rPr sz="2135" b="1" spc="-5" dirty="0">
                <a:solidFill>
                  <a:srgbClr val="00AF50"/>
                </a:solidFill>
                <a:latin typeface="微软雅黑"/>
                <a:cs typeface="微软雅黑"/>
              </a:rPr>
              <a:t>个皇后的位置 </a:t>
            </a:r>
            <a:r>
              <a:rPr sz="2135" b="1" spc="-5" dirty="0">
                <a:solidFill>
                  <a:srgbClr val="252525"/>
                </a:solidFill>
                <a:latin typeface="Courier New" panose="02070309020205020404"/>
                <a:cs typeface="Courier New" panose="02070309020205020404"/>
              </a:rPr>
              <a:t>int j;</a:t>
            </a:r>
            <a:endParaRPr sz="2135">
              <a:latin typeface="Courier New" panose="02070309020205020404"/>
              <a:cs typeface="Courier New" panose="02070309020205020404"/>
            </a:endParaRPr>
          </a:p>
          <a:p>
            <a:pPr marL="584200">
              <a:lnSpc>
                <a:spcPct val="100000"/>
              </a:lnSpc>
              <a:spcBef>
                <a:spcPts val="385"/>
              </a:spcBef>
            </a:pPr>
            <a:r>
              <a:rPr sz="2135" b="1" spc="-5" dirty="0">
                <a:solidFill>
                  <a:srgbClr val="252525"/>
                </a:solidFill>
                <a:latin typeface="Courier New" panose="02070309020205020404"/>
                <a:cs typeface="Courier New" panose="02070309020205020404"/>
              </a:rPr>
              <a:t>for( j = 0; j &lt; k; j ++ )</a:t>
            </a:r>
            <a:r>
              <a:rPr sz="2135" b="1" spc="40"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1498600">
              <a:lnSpc>
                <a:spcPct val="100000"/>
              </a:lnSpc>
              <a:spcBef>
                <a:spcPts val="410"/>
              </a:spcBef>
            </a:pPr>
            <a:r>
              <a:rPr sz="2135" b="1" spc="-5" dirty="0">
                <a:solidFill>
                  <a:srgbClr val="00AF50"/>
                </a:solidFill>
                <a:latin typeface="Courier New" panose="02070309020205020404"/>
                <a:cs typeface="Courier New" panose="02070309020205020404"/>
              </a:rPr>
              <a:t>//</a:t>
            </a:r>
            <a:r>
              <a:rPr sz="2135" b="1" spc="-5" dirty="0">
                <a:solidFill>
                  <a:srgbClr val="00AF50"/>
                </a:solidFill>
                <a:latin typeface="微软雅黑"/>
                <a:cs typeface="微软雅黑"/>
              </a:rPr>
              <a:t>和已经摆好的</a:t>
            </a:r>
            <a:r>
              <a:rPr sz="2135" b="1" spc="35" dirty="0">
                <a:solidFill>
                  <a:srgbClr val="00AF50"/>
                </a:solidFill>
                <a:latin typeface="微软雅黑"/>
                <a:cs typeface="微软雅黑"/>
              </a:rPr>
              <a:t> </a:t>
            </a:r>
            <a:r>
              <a:rPr sz="2135" b="1" spc="-5" dirty="0">
                <a:solidFill>
                  <a:srgbClr val="00AF50"/>
                </a:solidFill>
                <a:latin typeface="Courier New" panose="02070309020205020404"/>
                <a:cs typeface="Courier New" panose="02070309020205020404"/>
              </a:rPr>
              <a:t>k</a:t>
            </a:r>
            <a:r>
              <a:rPr sz="2135" b="1" spc="-10" dirty="0">
                <a:solidFill>
                  <a:srgbClr val="00AF50"/>
                </a:solidFill>
                <a:latin typeface="Courier New" panose="02070309020205020404"/>
                <a:cs typeface="Courier New" panose="02070309020205020404"/>
              </a:rPr>
              <a:t> </a:t>
            </a:r>
            <a:r>
              <a:rPr sz="2135" b="1" spc="-5" dirty="0">
                <a:solidFill>
                  <a:srgbClr val="00AF50"/>
                </a:solidFill>
                <a:latin typeface="微软雅黑"/>
                <a:cs typeface="微软雅黑"/>
              </a:rPr>
              <a:t>个皇后的位置比较，看是否冲突</a:t>
            </a:r>
            <a:endParaRPr sz="2135">
              <a:latin typeface="微软雅黑"/>
              <a:cs typeface="微软雅黑"/>
            </a:endParaRPr>
          </a:p>
          <a:p>
            <a:pPr marL="1498600">
              <a:lnSpc>
                <a:spcPct val="100000"/>
              </a:lnSpc>
              <a:spcBef>
                <a:spcPts val="360"/>
              </a:spcBef>
            </a:pPr>
            <a:r>
              <a:rPr sz="2135" b="1" spc="-5" dirty="0">
                <a:solidFill>
                  <a:srgbClr val="252525"/>
                </a:solidFill>
                <a:latin typeface="Courier New" panose="02070309020205020404"/>
                <a:cs typeface="Courier New" panose="02070309020205020404"/>
              </a:rPr>
              <a:t>if( queenPos[j] == i</a:t>
            </a:r>
            <a:r>
              <a:rPr sz="2135" b="1" spc="1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2413635">
              <a:lnSpc>
                <a:spcPct val="100000"/>
              </a:lnSpc>
              <a:spcBef>
                <a:spcPts val="385"/>
              </a:spcBef>
            </a:pPr>
            <a:r>
              <a:rPr sz="2135" b="1" spc="-5" dirty="0">
                <a:solidFill>
                  <a:srgbClr val="252525"/>
                </a:solidFill>
                <a:latin typeface="Courier New" panose="02070309020205020404"/>
                <a:cs typeface="Courier New" panose="02070309020205020404"/>
              </a:rPr>
              <a:t>abs(queenPos[j] - </a:t>
            </a:r>
            <a:r>
              <a:rPr sz="2135" b="1" dirty="0">
                <a:solidFill>
                  <a:srgbClr val="252525"/>
                </a:solidFill>
                <a:latin typeface="Courier New" panose="02070309020205020404"/>
                <a:cs typeface="Courier New" panose="02070309020205020404"/>
              </a:rPr>
              <a:t>i) </a:t>
            </a:r>
            <a:r>
              <a:rPr sz="2135" b="1" spc="-5" dirty="0">
                <a:solidFill>
                  <a:srgbClr val="252525"/>
                </a:solidFill>
                <a:latin typeface="Courier New" panose="02070309020205020404"/>
                <a:cs typeface="Courier New" panose="02070309020205020404"/>
              </a:rPr>
              <a:t>== abs(k-j))</a:t>
            </a:r>
            <a:r>
              <a:rPr sz="2135" b="1" spc="2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2413635">
              <a:lnSpc>
                <a:spcPct val="100000"/>
              </a:lnSpc>
              <a:spcBef>
                <a:spcPts val="410"/>
              </a:spcBef>
            </a:pPr>
            <a:r>
              <a:rPr sz="2135" b="1" spc="-5" dirty="0">
                <a:solidFill>
                  <a:srgbClr val="252525"/>
                </a:solidFill>
                <a:latin typeface="Courier New" panose="02070309020205020404"/>
                <a:cs typeface="Courier New" panose="02070309020205020404"/>
              </a:rPr>
              <a:t>break;</a:t>
            </a:r>
            <a:r>
              <a:rPr sz="2135" b="1" spc="5" dirty="0">
                <a:solidFill>
                  <a:srgbClr val="252525"/>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a:t>
            </a:r>
            <a:r>
              <a:rPr sz="2135" b="1" spc="-10" dirty="0">
                <a:solidFill>
                  <a:srgbClr val="00AF50"/>
                </a:solidFill>
                <a:latin typeface="微软雅黑"/>
                <a:cs typeface="微软雅黑"/>
              </a:rPr>
              <a:t>冲突，则试下一个位置</a:t>
            </a:r>
            <a:endParaRPr sz="2135">
              <a:latin typeface="微软雅黑"/>
              <a:cs typeface="微软雅黑"/>
            </a:endParaRPr>
          </a:p>
          <a:p>
            <a:pPr marL="1498600">
              <a:lnSpc>
                <a:spcPct val="100000"/>
              </a:lnSpc>
              <a:spcBef>
                <a:spcPts val="360"/>
              </a:spcBef>
            </a:pP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p:txBody>
      </p:sp>
      <p:sp>
        <p:nvSpPr>
          <p:cNvPr id="4" name="object 4"/>
          <p:cNvSpPr txBox="1"/>
          <p:nvPr/>
        </p:nvSpPr>
        <p:spPr>
          <a:xfrm>
            <a:off x="1324592" y="6352980"/>
            <a:ext cx="196427" cy="344805"/>
          </a:xfrm>
          <a:prstGeom prst="rect">
            <a:avLst/>
          </a:prstGeom>
        </p:spPr>
        <p:txBody>
          <a:bodyPr vert="horz" wrap="square" lIns="0" tIns="16086" rIns="0" bIns="0" rtlCol="0">
            <a:spAutoFit/>
          </a:bodyPr>
          <a:lstStyle/>
          <a:p>
            <a:pPr marL="12700">
              <a:lnSpc>
                <a:spcPct val="100000"/>
              </a:lnSpc>
              <a:spcBef>
                <a:spcPts val="95"/>
              </a:spcBef>
            </a:pP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p:txBody>
      </p:sp>
      <p:sp>
        <p:nvSpPr>
          <p:cNvPr id="5" name="object 5"/>
          <p:cNvSpPr txBox="1"/>
          <p:nvPr/>
        </p:nvSpPr>
        <p:spPr>
          <a:xfrm>
            <a:off x="5977128" y="6396464"/>
            <a:ext cx="237913" cy="262255"/>
          </a:xfrm>
          <a:prstGeom prst="rect">
            <a:avLst/>
          </a:prstGeom>
        </p:spPr>
        <p:txBody>
          <a:bodyPr vert="horz" wrap="square" lIns="0" tIns="16933" rIns="0" bIns="0" rtlCol="0">
            <a:spAutoFit/>
          </a:bodyPr>
          <a:lstStyle/>
          <a:p>
            <a:pPr marL="12700">
              <a:lnSpc>
                <a:spcPct val="100000"/>
              </a:lnSpc>
              <a:spcBef>
                <a:spcPts val="100"/>
              </a:spcBef>
            </a:pPr>
            <a:r>
              <a:rPr sz="1600" dirty="0">
                <a:solidFill>
                  <a:srgbClr val="888888"/>
                </a:solidFill>
                <a:latin typeface="Times New Roman" panose="02020503050405090304"/>
                <a:cs typeface="Times New Roman" panose="02020503050405090304"/>
              </a:rPr>
              <a:t>22</a:t>
            </a:r>
            <a:endParaRPr sz="1600">
              <a:latin typeface="Times New Roman" panose="02020503050405090304"/>
              <a:cs typeface="Times New Roman" panose="0202050305040509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9832" y="942775"/>
            <a:ext cx="7548880" cy="1193165"/>
          </a:xfrm>
          <a:prstGeom prst="rect">
            <a:avLst/>
          </a:prstGeom>
        </p:spPr>
        <p:txBody>
          <a:bodyPr vert="horz" wrap="square" lIns="0" tIns="18626" rIns="0" bIns="0" rtlCol="0">
            <a:spAutoFit/>
          </a:bodyPr>
          <a:lstStyle/>
          <a:p>
            <a:pPr marL="926465" marR="5080" indent="-914400">
              <a:lnSpc>
                <a:spcPct val="119000"/>
              </a:lnSpc>
              <a:spcBef>
                <a:spcPts val="110"/>
              </a:spcBef>
              <a:tabLst>
                <a:tab pos="5527040" algn="l"/>
              </a:tabLst>
            </a:pPr>
            <a:r>
              <a:rPr sz="2135" b="1" spc="-5" dirty="0">
                <a:solidFill>
                  <a:srgbClr val="252525"/>
                </a:solidFill>
                <a:latin typeface="Courier New" panose="02070309020205020404"/>
                <a:cs typeface="Courier New" panose="02070309020205020404"/>
              </a:rPr>
              <a:t>if(</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j ==</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k</a:t>
            </a:r>
            <a:r>
              <a:rPr sz="2135" b="1"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r>
              <a:rPr sz="2135" b="1" spc="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r>
              <a:rPr sz="2135" b="1" spc="10" dirty="0">
                <a:solidFill>
                  <a:srgbClr val="252525"/>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a:t>
            </a:r>
            <a:r>
              <a:rPr sz="2135" b="1" spc="-5" dirty="0">
                <a:solidFill>
                  <a:srgbClr val="00AF50"/>
                </a:solidFill>
                <a:latin typeface="微软雅黑"/>
                <a:cs typeface="微软雅黑"/>
              </a:rPr>
              <a:t>当前选的位置</a:t>
            </a:r>
            <a:r>
              <a:rPr sz="2135" b="1" spc="40" dirty="0">
                <a:solidFill>
                  <a:srgbClr val="00AF50"/>
                </a:solidFill>
                <a:latin typeface="微软雅黑"/>
                <a:cs typeface="微软雅黑"/>
              </a:rPr>
              <a:t> </a:t>
            </a:r>
            <a:r>
              <a:rPr sz="2135" b="1" spc="-5" dirty="0">
                <a:solidFill>
                  <a:srgbClr val="00AF50"/>
                </a:solidFill>
                <a:latin typeface="Courier New" panose="02070309020205020404"/>
                <a:cs typeface="Courier New" panose="02070309020205020404"/>
              </a:rPr>
              <a:t>i</a:t>
            </a:r>
            <a:r>
              <a:rPr sz="2135" b="1" dirty="0">
                <a:solidFill>
                  <a:srgbClr val="00AF50"/>
                </a:solidFill>
                <a:latin typeface="Courier New" panose="02070309020205020404"/>
                <a:cs typeface="Courier New" panose="02070309020205020404"/>
              </a:rPr>
              <a:t> </a:t>
            </a:r>
            <a:r>
              <a:rPr sz="2135" b="1" spc="-5" dirty="0">
                <a:solidFill>
                  <a:srgbClr val="00AF50"/>
                </a:solidFill>
                <a:latin typeface="微软雅黑"/>
                <a:cs typeface="微软雅黑"/>
              </a:rPr>
              <a:t>不冲突 </a:t>
            </a:r>
            <a:br>
              <a:rPr sz="2135" b="1" spc="-5" dirty="0">
                <a:solidFill>
                  <a:srgbClr val="00AF50"/>
                </a:solidFill>
                <a:latin typeface="微软雅黑"/>
                <a:cs typeface="微软雅黑"/>
              </a:rPr>
            </a:br>
            <a:r>
              <a:rPr sz="2135" b="1" spc="-5" dirty="0">
                <a:solidFill>
                  <a:srgbClr val="252525"/>
                </a:solidFill>
                <a:latin typeface="Courier New" panose="02070309020205020404"/>
                <a:cs typeface="Courier New" panose="02070309020205020404"/>
              </a:rPr>
              <a:t>queenPo</a:t>
            </a:r>
            <a:r>
              <a:rPr sz="2135" b="1" dirty="0">
                <a:solidFill>
                  <a:srgbClr val="252525"/>
                </a:solidFill>
                <a:latin typeface="Courier New" panose="02070309020205020404"/>
                <a:cs typeface="Courier New" panose="02070309020205020404"/>
              </a:rPr>
              <a:t>s</a:t>
            </a:r>
            <a:r>
              <a:rPr sz="2135" b="1" spc="-10" dirty="0">
                <a:solidFill>
                  <a:srgbClr val="252525"/>
                </a:solidFill>
                <a:latin typeface="Courier New" panose="02070309020205020404"/>
                <a:cs typeface="Courier New" panose="02070309020205020404"/>
              </a:rPr>
              <a:t>[</a:t>
            </a:r>
            <a:r>
              <a:rPr sz="2135" b="1" spc="-5" dirty="0">
                <a:solidFill>
                  <a:srgbClr val="252525"/>
                </a:solidFill>
                <a:latin typeface="Courier New" panose="02070309020205020404"/>
                <a:cs typeface="Courier New" panose="02070309020205020404"/>
              </a:rPr>
              <a:t>k]</a:t>
            </a:r>
            <a:r>
              <a:rPr sz="2135" b="1" spc="20"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a:t>
            </a:r>
            <a:r>
              <a:rPr sz="2135" b="1" spc="15" dirty="0">
                <a:solidFill>
                  <a:srgbClr val="252525"/>
                </a:solidFill>
                <a:latin typeface="Courier New" panose="02070309020205020404"/>
                <a:cs typeface="Courier New" panose="02070309020205020404"/>
              </a:rPr>
              <a:t> </a:t>
            </a:r>
            <a:r>
              <a:rPr sz="2135" b="1" spc="-5" dirty="0">
                <a:solidFill>
                  <a:srgbClr val="252525"/>
                </a:solidFill>
                <a:latin typeface="Courier New" panose="02070309020205020404"/>
                <a:cs typeface="Courier New" panose="02070309020205020404"/>
              </a:rPr>
              <a:t>i;</a:t>
            </a:r>
            <a:r>
              <a:rPr sz="2135" b="1" spc="10" dirty="0">
                <a:solidFill>
                  <a:srgbClr val="252525"/>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a:t>
            </a:r>
            <a:r>
              <a:rPr sz="2135" b="1" spc="-5" dirty="0">
                <a:solidFill>
                  <a:srgbClr val="00AF50"/>
                </a:solidFill>
                <a:latin typeface="微软雅黑"/>
                <a:cs typeface="微软雅黑"/>
              </a:rPr>
              <a:t>将第</a:t>
            </a:r>
            <a:r>
              <a:rPr sz="2135" b="1" spc="-5" dirty="0">
                <a:solidFill>
                  <a:srgbClr val="00AF50"/>
                </a:solidFill>
                <a:latin typeface="Courier New" panose="02070309020205020404"/>
                <a:cs typeface="Courier New" panose="02070309020205020404"/>
              </a:rPr>
              <a:t>k</a:t>
            </a:r>
            <a:r>
              <a:rPr sz="2135" b="1" spc="-5" dirty="0">
                <a:solidFill>
                  <a:srgbClr val="00AF50"/>
                </a:solidFill>
                <a:latin typeface="微软雅黑"/>
                <a:cs typeface="微软雅黑"/>
              </a:rPr>
              <a:t>个皇后摆放在位置</a:t>
            </a:r>
            <a:r>
              <a:rPr sz="2135" b="1" dirty="0">
                <a:solidFill>
                  <a:srgbClr val="00AF50"/>
                </a:solidFill>
                <a:latin typeface="微软雅黑"/>
                <a:cs typeface="微软雅黑"/>
              </a:rPr>
              <a:t>	</a:t>
            </a:r>
            <a:r>
              <a:rPr sz="2135" b="1" spc="-5" dirty="0">
                <a:solidFill>
                  <a:srgbClr val="00AF50"/>
                </a:solidFill>
                <a:latin typeface="Courier New" panose="02070309020205020404"/>
                <a:cs typeface="Courier New" panose="02070309020205020404"/>
              </a:rPr>
              <a:t>i  </a:t>
            </a:r>
            <a:r>
              <a:rPr sz="2135" b="1" spc="-5" dirty="0">
                <a:solidFill>
                  <a:srgbClr val="252525"/>
                </a:solidFill>
                <a:latin typeface="Courier New" panose="02070309020205020404"/>
                <a:cs typeface="Courier New" panose="02070309020205020404"/>
              </a:rPr>
              <a:t>NQueen(k+1);</a:t>
            </a:r>
            <a:endParaRPr sz="2135">
              <a:latin typeface="Courier New" panose="02070309020205020404"/>
              <a:cs typeface="Courier New" panose="02070309020205020404"/>
            </a:endParaRPr>
          </a:p>
        </p:txBody>
      </p:sp>
      <p:sp>
        <p:nvSpPr>
          <p:cNvPr id="3" name="object 3"/>
          <p:cNvSpPr txBox="1"/>
          <p:nvPr/>
        </p:nvSpPr>
        <p:spPr>
          <a:xfrm>
            <a:off x="120225" y="2112128"/>
            <a:ext cx="4888653" cy="1166495"/>
          </a:xfrm>
          <a:prstGeom prst="rect">
            <a:avLst/>
          </a:prstGeom>
        </p:spPr>
        <p:txBody>
          <a:bodyPr vert="horz" wrap="square" lIns="0" tIns="82125" rIns="0" bIns="0" rtlCol="0">
            <a:spAutoFit/>
          </a:bodyPr>
          <a:lstStyle/>
          <a:p>
            <a:pPr marL="927100">
              <a:lnSpc>
                <a:spcPct val="100000"/>
              </a:lnSpc>
              <a:spcBef>
                <a:spcPts val="485"/>
              </a:spcBef>
            </a:pP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355600">
              <a:lnSpc>
                <a:spcPct val="100000"/>
              </a:lnSpc>
              <a:spcBef>
                <a:spcPts val="380"/>
              </a:spcBef>
            </a:pPr>
            <a:r>
              <a:rPr sz="2135" b="1" spc="-5" dirty="0">
                <a:solidFill>
                  <a:srgbClr val="252525"/>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//for( i = 0;i &lt; N;i </a:t>
            </a:r>
            <a:r>
              <a:rPr sz="2135" b="1" dirty="0">
                <a:solidFill>
                  <a:srgbClr val="00AF50"/>
                </a:solidFill>
                <a:latin typeface="Courier New" panose="02070309020205020404"/>
                <a:cs typeface="Courier New" panose="02070309020205020404"/>
              </a:rPr>
              <a:t>++</a:t>
            </a:r>
            <a:r>
              <a:rPr sz="2135" b="1" spc="15" dirty="0">
                <a:solidFill>
                  <a:srgbClr val="00AF50"/>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a:t>
            </a:r>
            <a:endParaRPr sz="2135">
              <a:latin typeface="Courier New" panose="02070309020205020404"/>
              <a:cs typeface="Courier New" panose="02070309020205020404"/>
            </a:endParaRPr>
          </a:p>
          <a:p>
            <a:pPr marL="12700">
              <a:lnSpc>
                <a:spcPct val="100000"/>
              </a:lnSpc>
              <a:spcBef>
                <a:spcPts val="385"/>
              </a:spcBef>
            </a:pPr>
            <a:r>
              <a:rPr sz="2135" b="1" spc="-5" dirty="0">
                <a:solidFill>
                  <a:srgbClr val="252525"/>
                </a:solidFill>
                <a:latin typeface="Courier New" panose="02070309020205020404"/>
                <a:cs typeface="Courier New" panose="02070309020205020404"/>
              </a:rPr>
              <a:t>}</a:t>
            </a:r>
            <a:endParaRPr sz="2135">
              <a:latin typeface="Courier New" panose="02070309020205020404"/>
              <a:cs typeface="Courier New" panose="02070309020205020404"/>
            </a:endParaRPr>
          </a:p>
        </p:txBody>
      </p:sp>
      <p:sp>
        <p:nvSpPr>
          <p:cNvPr id="4" name="object 4"/>
          <p:cNvSpPr txBox="1"/>
          <p:nvPr/>
        </p:nvSpPr>
        <p:spPr>
          <a:xfrm>
            <a:off x="5977128" y="6396464"/>
            <a:ext cx="237913" cy="262255"/>
          </a:xfrm>
          <a:prstGeom prst="rect">
            <a:avLst/>
          </a:prstGeom>
        </p:spPr>
        <p:txBody>
          <a:bodyPr vert="horz" wrap="square" lIns="0" tIns="16933" rIns="0" bIns="0" rtlCol="0">
            <a:spAutoFit/>
          </a:bodyPr>
          <a:lstStyle/>
          <a:p>
            <a:pPr marL="12700">
              <a:lnSpc>
                <a:spcPct val="100000"/>
              </a:lnSpc>
              <a:spcBef>
                <a:spcPts val="100"/>
              </a:spcBef>
            </a:pPr>
            <a:r>
              <a:rPr sz="1600" dirty="0">
                <a:solidFill>
                  <a:srgbClr val="888888"/>
                </a:solidFill>
                <a:latin typeface="Times New Roman" panose="02020503050405090304"/>
                <a:cs typeface="Times New Roman" panose="02020503050405090304"/>
              </a:rPr>
              <a:t>23</a:t>
            </a:r>
            <a:endParaRPr sz="1600">
              <a:latin typeface="Times New Roman" panose="02020503050405090304"/>
              <a:cs typeface="Times New Roman" panose="0202050305040509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8</a:t>
            </a:r>
            <a:r>
              <a:rPr lang="zh-CN" altLang="en-US" dirty="0"/>
              <a:t>皇后</a:t>
            </a:r>
            <a:endParaRPr lang="zh-CN" altLang="en-US" dirty="0"/>
          </a:p>
        </p:txBody>
      </p:sp>
      <p:pic>
        <p:nvPicPr>
          <p:cNvPr id="4" name="图片 3"/>
          <p:cNvPicPr>
            <a:picLocks noChangeAspect="1"/>
          </p:cNvPicPr>
          <p:nvPr/>
        </p:nvPicPr>
        <p:blipFill>
          <a:blip r:embed="rId1"/>
          <a:stretch>
            <a:fillRect/>
          </a:stretch>
        </p:blipFill>
        <p:spPr>
          <a:xfrm>
            <a:off x="800100" y="2015732"/>
            <a:ext cx="10591800" cy="37909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然后</a:t>
            </a:r>
            <a:r>
              <a:rPr lang="en-US" altLang="zh-CN" dirty="0"/>
              <a:t>……</a:t>
            </a:r>
            <a:endParaRPr lang="zh-CN" altLang="en-US" dirty="0"/>
          </a:p>
        </p:txBody>
      </p:sp>
      <p:pic>
        <p:nvPicPr>
          <p:cNvPr id="4" name="图片 3"/>
          <p:cNvPicPr>
            <a:picLocks noChangeAspect="1"/>
          </p:cNvPicPr>
          <p:nvPr/>
        </p:nvPicPr>
        <p:blipFill>
          <a:blip r:embed="rId1"/>
          <a:stretch>
            <a:fillRect/>
          </a:stretch>
        </p:blipFill>
        <p:spPr>
          <a:xfrm>
            <a:off x="1728787" y="2015732"/>
            <a:ext cx="8734425" cy="26574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dirty="0"/>
              <a:t>例题 </a:t>
            </a:r>
            <a:r>
              <a:rPr lang="en-US" altLang="zh-CN" dirty="0"/>
              <a:t>– 8</a:t>
            </a:r>
            <a:r>
              <a:rPr lang="zh-CN" altLang="en-US" dirty="0"/>
              <a:t>皇后</a:t>
            </a:r>
            <a:endParaRPr lang="zh-CN" altLang="en-US" dirty="0"/>
          </a:p>
        </p:txBody>
      </p:sp>
      <p:sp>
        <p:nvSpPr>
          <p:cNvPr id="3" name="内容占位符 2"/>
          <p:cNvSpPr>
            <a:spLocks noGrp="1"/>
          </p:cNvSpPr>
          <p:nvPr>
            <p:ph idx="1"/>
          </p:nvPr>
        </p:nvSpPr>
        <p:spPr>
          <a:xfrm>
            <a:off x="330200" y="1287783"/>
            <a:ext cx="10972800" cy="4525963"/>
          </a:xfrm>
        </p:spPr>
        <p:txBody>
          <a:bodyPr/>
          <a:lstStyle/>
          <a:p>
            <a:r>
              <a:rPr lang="zh-CN" altLang="en-US" dirty="0"/>
              <a:t>你看了一眼数据范围</a:t>
            </a:r>
            <a:endParaRPr lang="en-US" altLang="zh-CN" dirty="0"/>
          </a:p>
          <a:p>
            <a:r>
              <a:rPr lang="zh-CN" altLang="en-US" dirty="0"/>
              <a:t>刚才的算法要枚举</a:t>
            </a:r>
            <a:r>
              <a:rPr lang="en-US" altLang="zh-CN" dirty="0"/>
              <a:t>N!</a:t>
            </a:r>
            <a:r>
              <a:rPr lang="zh-CN" altLang="en-US" dirty="0"/>
              <a:t>种情况，当</a:t>
            </a:r>
            <a:r>
              <a:rPr lang="en-US" altLang="zh-CN" dirty="0"/>
              <a:t>N=13</a:t>
            </a:r>
            <a:r>
              <a:rPr lang="zh-CN" altLang="en-US" dirty="0"/>
              <a:t>的时候</a:t>
            </a:r>
            <a:r>
              <a:rPr lang="en-US" altLang="zh-CN" dirty="0"/>
              <a:t>N!=6227020800</a:t>
            </a:r>
            <a:endParaRPr lang="en-US" altLang="zh-CN" dirty="0"/>
          </a:p>
          <a:p>
            <a:r>
              <a:rPr lang="zh-CN" altLang="en-US" dirty="0"/>
              <a:t>直接枚举所有情况铁定会</a:t>
            </a:r>
            <a:r>
              <a:rPr lang="en-US" altLang="zh-CN" dirty="0"/>
              <a:t>T</a:t>
            </a:r>
            <a:r>
              <a:rPr lang="zh-CN" altLang="en-US" dirty="0"/>
              <a:t>掉</a:t>
            </a:r>
            <a:endParaRPr lang="en-US" altLang="zh-CN" dirty="0"/>
          </a:p>
          <a:p>
            <a:r>
              <a:rPr lang="zh-CN" altLang="en-US" dirty="0"/>
              <a:t>我们可以发现，对于</a:t>
            </a:r>
            <a:r>
              <a:rPr lang="en-US" altLang="zh-CN" dirty="0"/>
              <a:t>123456</a:t>
            </a:r>
            <a:r>
              <a:rPr lang="zh-CN" altLang="en-US" dirty="0"/>
              <a:t>这种情况，当第二行的棋子放下的时候就已经不合法了，没有必要再枚举之后</a:t>
            </a:r>
            <a:r>
              <a:rPr lang="en-US" altLang="zh-CN" dirty="0"/>
              <a:t>3456</a:t>
            </a:r>
            <a:r>
              <a:rPr lang="zh-CN" altLang="en-US" dirty="0"/>
              <a:t>行的各种放法</a:t>
            </a:r>
            <a:endParaRPr lang="en-US" altLang="zh-CN" dirty="0"/>
          </a:p>
          <a:p>
            <a:r>
              <a:rPr lang="zh-CN" altLang="en-US" dirty="0"/>
              <a:t>所以我们可以把</a:t>
            </a:r>
            <a:r>
              <a:rPr lang="en-US" altLang="zh-CN" dirty="0"/>
              <a:t>chck</a:t>
            </a:r>
            <a:r>
              <a:rPr lang="zh-CN" altLang="en-US" dirty="0"/>
              <a:t>函数放到函数开头</a:t>
            </a:r>
            <a:endParaRPr lang="en-US" altLang="zh-CN" dirty="0"/>
          </a:p>
        </p:txBody>
      </p:sp>
      <p:pic>
        <p:nvPicPr>
          <p:cNvPr id="4" name="图片 3"/>
          <p:cNvPicPr>
            <a:picLocks noChangeAspect="1"/>
          </p:cNvPicPr>
          <p:nvPr/>
        </p:nvPicPr>
        <p:blipFill>
          <a:blip r:embed="rId1"/>
          <a:stretch>
            <a:fillRect/>
          </a:stretch>
        </p:blipFill>
        <p:spPr>
          <a:xfrm>
            <a:off x="4514215" y="1091565"/>
            <a:ext cx="6788785" cy="838835"/>
          </a:xfrm>
          <a:prstGeom prst="rect">
            <a:avLst/>
          </a:prstGeom>
        </p:spPr>
      </p:pic>
      <p:pic>
        <p:nvPicPr>
          <p:cNvPr id="5" name="图片 4"/>
          <p:cNvPicPr>
            <a:picLocks noChangeAspect="1"/>
          </p:cNvPicPr>
          <p:nvPr/>
        </p:nvPicPr>
        <p:blipFill>
          <a:blip r:embed="rId2"/>
          <a:stretch>
            <a:fillRect/>
          </a:stretch>
        </p:blipFill>
        <p:spPr>
          <a:xfrm>
            <a:off x="7905947" y="4834384"/>
            <a:ext cx="4286250" cy="16668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862619" y="2300608"/>
            <a:ext cx="10363200" cy="1362075"/>
          </a:xfrm>
        </p:spPr>
        <p:txBody>
          <a:bodyPr/>
          <a:lstStyle/>
          <a:p>
            <a:r>
              <a:rPr lang="zh-CN" altLang="en-US" sz="4800" dirty="0"/>
              <a:t>剪枝</a:t>
            </a:r>
            <a:endParaRPr lang="zh-CN" alt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前言</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a:t>什么是搜索？</a:t>
            </a:r>
            <a:endParaRPr lang="en-US" altLang="zh-CN" dirty="0"/>
          </a:p>
          <a:p>
            <a:r>
              <a:rPr lang="zh-CN" altLang="en-US" dirty="0"/>
              <a:t>辞海给出的解释是搜寻探求</a:t>
            </a:r>
            <a:endParaRPr lang="en-US" altLang="zh-CN" dirty="0"/>
          </a:p>
          <a:p>
            <a:r>
              <a:rPr lang="zh-CN" altLang="en-US" dirty="0"/>
              <a:t>而在信息学竞赛里，搜索主要是一种遍历的方式</a:t>
            </a:r>
            <a:endParaRPr lang="en-US" altLang="zh-CN" dirty="0"/>
          </a:p>
          <a:p>
            <a:r>
              <a:rPr lang="zh-CN" altLang="en-US" dirty="0"/>
              <a:t>由于以模拟为主，搜索题对代码能力要求通常较高</a:t>
            </a:r>
            <a:endParaRPr lang="en-US" altLang="zh-CN" dirty="0"/>
          </a:p>
          <a:p>
            <a:r>
              <a:rPr lang="zh-CN" altLang="en-US" dirty="0"/>
              <a:t>因此在普及组和提高组都是常考题型</a:t>
            </a:r>
            <a:endParaRPr lang="en-US" altLang="zh-CN" dirty="0"/>
          </a:p>
          <a:p>
            <a:r>
              <a:rPr lang="zh-CN" altLang="en-US" dirty="0"/>
              <a:t>搜索没有</a:t>
            </a:r>
            <a:r>
              <a:rPr lang="en-US" altLang="zh-CN" dirty="0"/>
              <a:t>DP</a:t>
            </a:r>
            <a:r>
              <a:rPr lang="zh-CN" altLang="en-US" dirty="0"/>
              <a:t>和数论的复杂公式，也没有图论和数据结构的特殊性质</a:t>
            </a:r>
            <a:endParaRPr lang="en-US" altLang="zh-CN" dirty="0"/>
          </a:p>
          <a:p>
            <a:r>
              <a:rPr lang="zh-CN" altLang="en-US" dirty="0"/>
              <a:t>因此在学习的时候主要以代码实践为主</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剪枝</a:t>
            </a:r>
            <a:endParaRPr lang="zh-CN" altLang="en-US" dirty="0"/>
          </a:p>
        </p:txBody>
      </p:sp>
      <p:sp>
        <p:nvSpPr>
          <p:cNvPr id="5" name="内容占位符 4"/>
          <p:cNvSpPr>
            <a:spLocks noGrp="1"/>
          </p:cNvSpPr>
          <p:nvPr>
            <p:ph idx="1"/>
          </p:nvPr>
        </p:nvSpPr>
        <p:spPr/>
        <p:txBody>
          <a:bodyPr/>
          <a:lstStyle/>
          <a:p>
            <a:r>
              <a:rPr lang="zh-CN" altLang="en-US" dirty="0"/>
              <a:t>在刚才的题中，有些状态是一定搜不到目标状态的，这个时候我们就没必要搜索其后续状态</a:t>
            </a:r>
            <a:endParaRPr lang="en-US" altLang="zh-CN" dirty="0"/>
          </a:p>
          <a:p>
            <a:r>
              <a:rPr lang="zh-CN" altLang="en-US" dirty="0"/>
              <a:t>这个过程就叫做剪枝</a:t>
            </a:r>
            <a:endParaRPr lang="en-US" altLang="zh-CN" dirty="0"/>
          </a:p>
          <a:p>
            <a:r>
              <a:rPr lang="zh-CN" altLang="en-US" dirty="0"/>
              <a:t>剪枝通常分为两种：可行性剪枝和最优化剪枝</a:t>
            </a:r>
            <a:endParaRPr lang="en-US" altLang="zh-CN" dirty="0"/>
          </a:p>
          <a:p>
            <a:r>
              <a:rPr lang="zh-CN" altLang="en-US" dirty="0"/>
              <a:t>因为剪枝能够防止遍历无用的状态，所以搜索也可以跑过一些数据范围较大的题目，甚至暴力碾标算</a:t>
            </a:r>
            <a:endParaRPr lang="en-US" altLang="zh-CN" dirty="0"/>
          </a:p>
          <a:p>
            <a:r>
              <a:rPr lang="zh-CN" altLang="en-US" dirty="0"/>
              <a:t>这也导致搜索的复杂度根本没法计算</a:t>
            </a:r>
            <a:endParaRPr lang="en-US" altLang="zh-CN" dirty="0"/>
          </a:p>
          <a:p>
            <a:r>
              <a:rPr lang="en-US" altLang="zh-CN" strike="sngStrike" dirty="0"/>
              <a:t>O(</a:t>
            </a:r>
            <a:r>
              <a:rPr lang="zh-CN" altLang="en-US" strike="sngStrike" dirty="0"/>
              <a:t>跑得过</a:t>
            </a:r>
            <a:r>
              <a:rPr lang="en-US" altLang="zh-CN" strike="sngStrike" dirty="0"/>
              <a:t>)</a:t>
            </a:r>
            <a:endParaRPr lang="zh-CN" altLang="en-US" strike="sngStrik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a:t>
            </a:r>
            <a:endParaRPr lang="zh-CN" altLang="en-US" dirty="0"/>
          </a:p>
        </p:txBody>
      </p:sp>
      <p:sp>
        <p:nvSpPr>
          <p:cNvPr id="3" name="内容占位符 2"/>
          <p:cNvSpPr>
            <a:spLocks noGrp="1"/>
          </p:cNvSpPr>
          <p:nvPr>
            <p:ph idx="1"/>
          </p:nvPr>
        </p:nvSpPr>
        <p:spPr/>
        <p:txBody>
          <a:bodyPr/>
          <a:lstStyle/>
          <a:p>
            <a:r>
              <a:rPr lang="zh-CN" altLang="en-US" dirty="0"/>
              <a:t>可行性剪枝：对于绝对到不了目标状态的状态直接</a:t>
            </a:r>
            <a:r>
              <a:rPr lang="en-US" altLang="zh-CN" dirty="0"/>
              <a:t>cut</a:t>
            </a:r>
            <a:endParaRPr lang="en-US" altLang="zh-CN" dirty="0"/>
          </a:p>
          <a:p>
            <a:r>
              <a:rPr lang="zh-CN" altLang="en-US" dirty="0"/>
              <a:t>最优化剪枝：对于绝对成不了最终答案的状态直接</a:t>
            </a:r>
            <a:r>
              <a:rPr lang="en-US" altLang="zh-CN" dirty="0"/>
              <a:t>cut</a:t>
            </a:r>
            <a:endParaRPr lang="en-US" altLang="zh-CN" dirty="0"/>
          </a:p>
          <a:p>
            <a:r>
              <a:rPr lang="zh-CN" altLang="en-US" dirty="0"/>
              <a:t>剪枝类别很少，具体的应用是丰富多样的</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剪枝也是分好坏的，有时候不是越多越好</a:t>
            </a:r>
            <a:endParaRPr lang="en-US" altLang="zh-CN" dirty="0"/>
          </a:p>
          <a:p>
            <a:r>
              <a:rPr lang="zh-CN" altLang="en-US" dirty="0"/>
              <a:t>比如刚才</a:t>
            </a:r>
            <a:r>
              <a:rPr lang="en-US" altLang="zh-CN" dirty="0"/>
              <a:t>8</a:t>
            </a:r>
            <a:r>
              <a:rPr lang="zh-CN" altLang="en-US" dirty="0"/>
              <a:t>皇后的剪枝，跑出来效果是这样</a:t>
            </a:r>
            <a:endParaRPr lang="en-US" altLang="zh-CN" dirty="0"/>
          </a:p>
          <a:p>
            <a:r>
              <a:rPr lang="zh-CN" altLang="en-US" dirty="0"/>
              <a:t>实际上我们每层搜索判断是否合法的时候没必要把整个棋盘都扫一遍</a:t>
            </a:r>
            <a:endParaRPr lang="en-US" altLang="zh-CN" dirty="0"/>
          </a:p>
          <a:p>
            <a:r>
              <a:rPr lang="zh-CN" altLang="en-US" dirty="0"/>
              <a:t>因为前</a:t>
            </a:r>
            <a:r>
              <a:rPr lang="en-US" altLang="zh-CN" dirty="0"/>
              <a:t>x-1</a:t>
            </a:r>
            <a:r>
              <a:rPr lang="zh-CN" altLang="en-US" dirty="0"/>
              <a:t>行一定合法（否则会直接被</a:t>
            </a:r>
            <a:r>
              <a:rPr lang="en-US" altLang="zh-CN" dirty="0"/>
              <a:t>cut</a:t>
            </a:r>
            <a:r>
              <a:rPr lang="zh-CN" altLang="en-US" dirty="0"/>
              <a:t>），所以我们只需要检查第</a:t>
            </a:r>
            <a:r>
              <a:rPr lang="en-US" altLang="zh-CN" dirty="0"/>
              <a:t>x</a:t>
            </a:r>
            <a:r>
              <a:rPr lang="zh-CN" altLang="en-US" dirty="0"/>
              <a:t>行放入第</a:t>
            </a:r>
            <a:r>
              <a:rPr lang="en-US" altLang="zh-CN" dirty="0" err="1"/>
              <a:t>i</a:t>
            </a:r>
            <a:r>
              <a:rPr lang="zh-CN" altLang="en-US" dirty="0"/>
              <a:t>列后是否会和前</a:t>
            </a:r>
            <a:r>
              <a:rPr lang="en-US" altLang="zh-CN" dirty="0"/>
              <a:t>x-1</a:t>
            </a:r>
            <a:r>
              <a:rPr lang="zh-CN" altLang="en-US" dirty="0"/>
              <a:t>行冲突即可</a:t>
            </a:r>
            <a:endParaRPr lang="en-US" altLang="zh-CN" dirty="0"/>
          </a:p>
          <a:p>
            <a:r>
              <a:rPr lang="zh-CN" altLang="en-US" dirty="0"/>
              <a:t>剪枝的时候也必须保证正确性，如果搜不到正确答案跑得飞快也没有意义</a:t>
            </a:r>
            <a:endParaRPr lang="en-US" altLang="zh-CN" dirty="0"/>
          </a:p>
          <a:p>
            <a:r>
              <a:rPr lang="zh-CN" altLang="en-US" dirty="0"/>
              <a:t>但是大部分情况请尽可能把你能想到的（保证正确的）剪枝丢上去</a:t>
            </a:r>
            <a:endParaRPr lang="en-US" altLang="zh-CN" dirty="0"/>
          </a:p>
        </p:txBody>
      </p:sp>
      <p:pic>
        <p:nvPicPr>
          <p:cNvPr id="4" name="图片 3"/>
          <p:cNvPicPr>
            <a:picLocks noChangeAspect="1"/>
          </p:cNvPicPr>
          <p:nvPr/>
        </p:nvPicPr>
        <p:blipFill>
          <a:blip r:embed="rId1"/>
          <a:stretch>
            <a:fillRect/>
          </a:stretch>
        </p:blipFill>
        <p:spPr>
          <a:xfrm>
            <a:off x="6964784" y="-265"/>
            <a:ext cx="4782013" cy="144925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数的划分</a:t>
            </a:r>
            <a:endParaRPr lang="zh-CN" altLang="en-US" dirty="0"/>
          </a:p>
        </p:txBody>
      </p:sp>
      <p:pic>
        <p:nvPicPr>
          <p:cNvPr id="4" name="图片 3"/>
          <p:cNvPicPr>
            <a:picLocks noChangeAspect="1"/>
          </p:cNvPicPr>
          <p:nvPr/>
        </p:nvPicPr>
        <p:blipFill>
          <a:blip r:embed="rId1"/>
          <a:stretch>
            <a:fillRect/>
          </a:stretch>
        </p:blipFill>
        <p:spPr>
          <a:xfrm>
            <a:off x="1117917" y="1576312"/>
            <a:ext cx="6619875" cy="37052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数的划分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状态设置</a:t>
            </a:r>
            <a:r>
              <a:rPr lang="zh-CN" altLang="en-US" dirty="0">
                <a:sym typeface="Wingdings" panose="05000000000000000000" pitchFamily="2" charset="2"/>
              </a:rPr>
              <a:t>：</a:t>
            </a:r>
            <a:r>
              <a:rPr lang="en-US" altLang="zh-CN" dirty="0">
                <a:sym typeface="Wingdings" panose="05000000000000000000" pitchFamily="2" charset="2"/>
              </a:rPr>
              <a:t>(</a:t>
            </a:r>
            <a:r>
              <a:rPr lang="en-US" altLang="zh-CN" dirty="0" err="1">
                <a:sym typeface="Wingdings" panose="05000000000000000000" pitchFamily="2" charset="2"/>
              </a:rPr>
              <a:t>x,y</a:t>
            </a:r>
            <a:r>
              <a:rPr lang="en-US" altLang="zh-CN" dirty="0">
                <a:sym typeface="Wingdings" panose="05000000000000000000" pitchFamily="2" charset="2"/>
              </a:rPr>
              <a:t>)</a:t>
            </a:r>
            <a:r>
              <a:rPr lang="zh-CN" altLang="en-US" dirty="0">
                <a:sym typeface="Wingdings" panose="05000000000000000000" pitchFamily="2" charset="2"/>
              </a:rPr>
              <a:t>表示当前分了</a:t>
            </a:r>
            <a:r>
              <a:rPr lang="en-US" altLang="zh-CN" dirty="0">
                <a:sym typeface="Wingdings" panose="05000000000000000000" pitchFamily="2" charset="2"/>
              </a:rPr>
              <a:t>x</a:t>
            </a:r>
            <a:r>
              <a:rPr lang="zh-CN" altLang="en-US" dirty="0">
                <a:sym typeface="Wingdings" panose="05000000000000000000" pitchFamily="2" charset="2"/>
              </a:rPr>
              <a:t>个数，</a:t>
            </a:r>
            <a:r>
              <a:rPr lang="en-US" altLang="zh-CN" dirty="0">
                <a:sym typeface="Wingdings" panose="05000000000000000000" pitchFamily="2" charset="2"/>
              </a:rPr>
              <a:t>x</a:t>
            </a:r>
            <a:r>
              <a:rPr lang="zh-CN" altLang="en-US" dirty="0">
                <a:sym typeface="Wingdings" panose="05000000000000000000" pitchFamily="2" charset="2"/>
              </a:rPr>
              <a:t>数的和是</a:t>
            </a:r>
            <a:r>
              <a:rPr lang="en-US" altLang="zh-CN" dirty="0">
                <a:sym typeface="Wingdings" panose="05000000000000000000" pitchFamily="2" charset="2"/>
              </a:rPr>
              <a:t>y</a:t>
            </a:r>
            <a:endParaRPr lang="en-US" altLang="zh-CN" dirty="0">
              <a:sym typeface="Wingdings" panose="05000000000000000000" pitchFamily="2" charset="2"/>
            </a:endParaRPr>
          </a:p>
          <a:p>
            <a:r>
              <a:rPr lang="zh-CN" altLang="en-US" dirty="0">
                <a:sym typeface="Wingdings" panose="05000000000000000000" pitchFamily="2" charset="2"/>
              </a:rPr>
              <a:t>题目要求不考虑顺序，那我们搜索的时候让划分的数递增，也就是说枚举出的划分数列递增，就可以避免重复问题</a:t>
            </a:r>
            <a:endParaRPr lang="en-US" altLang="zh-CN" dirty="0">
              <a:sym typeface="Wingdings" panose="05000000000000000000" pitchFamily="2" charset="2"/>
            </a:endParaRPr>
          </a:p>
          <a:p>
            <a:r>
              <a:rPr lang="zh-CN" altLang="en-US" dirty="0">
                <a:sym typeface="Wingdings" panose="05000000000000000000" pitchFamily="2" charset="2"/>
              </a:rPr>
              <a:t>在第</a:t>
            </a:r>
            <a:r>
              <a:rPr lang="en-US" altLang="zh-CN" dirty="0">
                <a:sym typeface="Wingdings" panose="05000000000000000000" pitchFamily="2" charset="2"/>
              </a:rPr>
              <a:t>x</a:t>
            </a:r>
            <a:r>
              <a:rPr lang="zh-CN" altLang="en-US" dirty="0">
                <a:sym typeface="Wingdings" panose="05000000000000000000" pitchFamily="2" charset="2"/>
              </a:rPr>
              <a:t>层，应该从上一层选的数为最小值开始枚举</a:t>
            </a:r>
            <a:endParaRPr lang="en-US" altLang="zh-CN" dirty="0">
              <a:sym typeface="Wingdings" panose="05000000000000000000" pitchFamily="2" charset="2"/>
            </a:endParaRPr>
          </a:p>
          <a:p>
            <a:r>
              <a:rPr lang="zh-CN" altLang="en-US" dirty="0">
                <a:sym typeface="Wingdings" panose="05000000000000000000" pitchFamily="2" charset="2"/>
              </a:rPr>
              <a:t>可行性剪枝：</a:t>
            </a:r>
            <a:r>
              <a:rPr lang="en-US" altLang="zh-CN" dirty="0">
                <a:sym typeface="Wingdings" panose="05000000000000000000" pitchFamily="2" charset="2"/>
              </a:rPr>
              <a:t>(n-y)/(k-x+1)&gt;</a:t>
            </a:r>
            <a:r>
              <a:rPr lang="zh-CN" altLang="en-US" dirty="0">
                <a:sym typeface="Wingdings" panose="05000000000000000000" pitchFamily="2" charset="2"/>
              </a:rPr>
              <a:t>上一个数时</a:t>
            </a:r>
            <a:r>
              <a:rPr lang="en-US" altLang="zh-CN" dirty="0">
                <a:sym typeface="Wingdings" panose="05000000000000000000" pitchFamily="2" charset="2"/>
              </a:rPr>
              <a:t>return</a:t>
            </a:r>
            <a:r>
              <a:rPr lang="zh-CN" altLang="en-US" dirty="0">
                <a:sym typeface="Wingdings" panose="05000000000000000000" pitchFamily="2" charset="2"/>
              </a:rPr>
              <a:t>，或者把选数的上界设为</a:t>
            </a:r>
            <a:r>
              <a:rPr lang="en-US" altLang="zh-CN" dirty="0">
                <a:sym typeface="Wingdings" panose="05000000000000000000" pitchFamily="2" charset="2"/>
              </a:rPr>
              <a:t>(n-y)/(k-x+1)</a:t>
            </a:r>
            <a:endParaRPr lang="en-US" altLang="zh-CN" dirty="0">
              <a:sym typeface="Wingdings" panose="05000000000000000000" pitchFamily="2" charset="2"/>
            </a:endParaRPr>
          </a:p>
          <a:p>
            <a:r>
              <a:rPr lang="zh-CN" altLang="en-US" dirty="0">
                <a:sym typeface="Wingdings" panose="05000000000000000000" pitchFamily="2" charset="2"/>
              </a:rPr>
              <a:t>因为若当前选的数大于这个值，后面的数不管怎么选都会超过总数</a:t>
            </a:r>
            <a:endParaRPr lang="en-US" altLang="zh-CN" dirty="0">
              <a:sym typeface="Wingdings" panose="05000000000000000000" pitchFamily="2" charset="2"/>
            </a:endParaRPr>
          </a:p>
          <a:p>
            <a:pPr lvl="1"/>
            <a:r>
              <a:rPr lang="zh-CN" altLang="en-US" dirty="0">
                <a:sym typeface="Wingdings" panose="05000000000000000000" pitchFamily="2" charset="2"/>
              </a:rPr>
              <a:t>后面的数必须大于等于前面的</a:t>
            </a:r>
            <a:endParaRPr lang="en-US" altLang="zh-CN" dirty="0">
              <a:sym typeface="Wingdings" panose="05000000000000000000" pitchFamily="2"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26565" y="584200"/>
            <a:ext cx="8738235" cy="5689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生日蛋糕</a:t>
            </a:r>
            <a:endParaRPr lang="zh-CN" altLang="en-US" dirty="0"/>
          </a:p>
        </p:txBody>
      </p:sp>
      <p:pic>
        <p:nvPicPr>
          <p:cNvPr id="4" name="内容占位符 3"/>
          <p:cNvPicPr>
            <a:picLocks noChangeAspect="1"/>
          </p:cNvPicPr>
          <p:nvPr/>
        </p:nvPicPr>
        <p:blipFill>
          <a:blip r:embed="rId1"/>
          <a:stretch>
            <a:fillRect/>
          </a:stretch>
        </p:blipFill>
        <p:spPr>
          <a:xfrm>
            <a:off x="1992588" y="2015732"/>
            <a:ext cx="8206824" cy="354171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生日蛋糕</a:t>
            </a:r>
            <a:endParaRPr lang="zh-CN" altLang="en-US" dirty="0"/>
          </a:p>
        </p:txBody>
      </p:sp>
      <p:sp>
        <p:nvSpPr>
          <p:cNvPr id="3" name="内容占位符 2"/>
          <p:cNvSpPr>
            <a:spLocks noGrp="1"/>
          </p:cNvSpPr>
          <p:nvPr>
            <p:ph idx="1"/>
          </p:nvPr>
        </p:nvSpPr>
        <p:spPr/>
        <p:txBody>
          <a:bodyPr/>
          <a:lstStyle/>
          <a:p>
            <a:r>
              <a:rPr lang="zh-CN" altLang="en-US" dirty="0"/>
              <a:t>枚举的对象：每一层的高度和半径</a:t>
            </a:r>
            <a:endParaRPr lang="en-US" altLang="zh-CN" dirty="0"/>
          </a:p>
          <a:p>
            <a:r>
              <a:rPr lang="zh-CN" altLang="en-US" dirty="0"/>
              <a:t>考虑剪枝的时候，可以直接从最优和可行两个角度考虑</a:t>
            </a:r>
            <a:endParaRPr lang="en-US" altLang="zh-CN" dirty="0"/>
          </a:p>
          <a:p>
            <a:r>
              <a:rPr lang="zh-CN" altLang="en-US" dirty="0"/>
              <a:t>考虑什么状态一定到不了目标</a:t>
            </a:r>
            <a:endParaRPr lang="en-US" altLang="zh-CN" dirty="0"/>
          </a:p>
          <a:p>
            <a:r>
              <a:rPr lang="zh-CN" altLang="en-US" dirty="0"/>
              <a:t>考虑什么状态一定不会成为最优值</a:t>
            </a:r>
            <a:endParaRPr lang="zh-CN" altLang="en-US" dirty="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生日蛋糕</a:t>
            </a:r>
            <a:endParaRPr lang="zh-CN" altLang="en-US" dirty="0"/>
          </a:p>
        </p:txBody>
      </p:sp>
      <p:sp>
        <p:nvSpPr>
          <p:cNvPr id="3" name="内容占位符 2"/>
          <p:cNvSpPr>
            <a:spLocks noGrp="1"/>
          </p:cNvSpPr>
          <p:nvPr>
            <p:ph idx="1"/>
          </p:nvPr>
        </p:nvSpPr>
        <p:spPr/>
        <p:txBody>
          <a:bodyPr/>
          <a:lstStyle/>
          <a:p>
            <a:r>
              <a:rPr lang="zh-CN" altLang="en-US" dirty="0"/>
              <a:t>首先考虑可行性</a:t>
            </a:r>
            <a:endParaRPr lang="en-US" altLang="zh-CN" dirty="0"/>
          </a:p>
          <a:p>
            <a:r>
              <a:rPr lang="zh-CN" altLang="en-US" dirty="0"/>
              <a:t>一个比较简单的，当前体积</a:t>
            </a:r>
            <a:r>
              <a:rPr lang="en-US" altLang="zh-CN" dirty="0"/>
              <a:t>&gt;</a:t>
            </a:r>
            <a:r>
              <a:rPr lang="zh-CN" altLang="en-US" dirty="0"/>
              <a:t>规定体积则退出 </a:t>
            </a:r>
            <a:endParaRPr lang="zh-CN" altLang="en-US" dirty="0"/>
          </a:p>
          <a:p>
            <a:r>
              <a:rPr lang="zh-CN" altLang="en-US" dirty="0"/>
              <a:t>思考剪枝的一个重要思路是在极端情况下能不能满足题目要求</a:t>
            </a:r>
            <a:endParaRPr lang="en-US" altLang="zh-CN" dirty="0"/>
          </a:p>
          <a:p>
            <a:r>
              <a:rPr lang="zh-CN" altLang="en-US" dirty="0"/>
              <a:t>那么对于某个状态，如果剩下的层数全部让体积最大，都不能达到规定的体积，那么这个状态就可以</a:t>
            </a:r>
            <a:r>
              <a:rPr lang="en-US" altLang="zh-CN" dirty="0"/>
              <a:t>cut</a:t>
            </a:r>
            <a:r>
              <a:rPr lang="zh-CN" altLang="en-US" dirty="0"/>
              <a:t>掉</a:t>
            </a:r>
            <a:endParaRPr lang="en-US" altLang="zh-CN" dirty="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生日蛋糕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其次考虑最优化剪枝</a:t>
            </a:r>
            <a:endParaRPr lang="en-US" altLang="zh-CN" dirty="0"/>
          </a:p>
          <a:p>
            <a:r>
              <a:rPr lang="zh-CN" altLang="en-US" dirty="0"/>
              <a:t>研究题目性质可以发现，俯视图的面积在最开始的时候就确定了</a:t>
            </a:r>
            <a:endParaRPr lang="en-US" altLang="zh-CN" dirty="0"/>
          </a:p>
          <a:p>
            <a:r>
              <a:rPr lang="zh-CN" altLang="en-US" dirty="0"/>
              <a:t>所以我们每层搜索只需要考虑侧边的高度</a:t>
            </a:r>
            <a:endParaRPr lang="en-US" altLang="zh-CN" dirty="0"/>
          </a:p>
          <a:p>
            <a:r>
              <a:rPr lang="zh-CN" altLang="en-US" dirty="0"/>
              <a:t>这里同样可以考虑极端情况</a:t>
            </a:r>
            <a:endParaRPr lang="en-US" altLang="zh-CN" dirty="0"/>
          </a:p>
          <a:p>
            <a:r>
              <a:rPr lang="zh-CN" altLang="en-US" dirty="0"/>
              <a:t>在当前层直接把所有体积用完（不考虑后面的层），如果这样表面积仍然大于之前最优方案的值就</a:t>
            </a:r>
            <a:r>
              <a:rPr lang="en-US" altLang="zh-CN" dirty="0"/>
              <a:t>cut</a:t>
            </a:r>
            <a:endParaRPr lang="en-US" altLang="zh-CN" dirty="0"/>
          </a:p>
          <a:p>
            <a:r>
              <a:rPr lang="zh-CN" altLang="en-US" dirty="0"/>
              <a:t>因为半径越大，单位体积需要的高度越小，而半径是随高度递增的</a:t>
            </a:r>
            <a:endParaRPr lang="en-US" altLang="zh-CN" dirty="0"/>
          </a:p>
          <a:p>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搜索中的概念</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1.</a:t>
            </a:r>
            <a:r>
              <a:rPr lang="zh-CN" altLang="en-US" dirty="0"/>
              <a:t>状态：</a:t>
            </a:r>
            <a:endParaRPr lang="en-US" altLang="zh-CN" dirty="0"/>
          </a:p>
          <a:p>
            <a:pPr lvl="1"/>
            <a:r>
              <a:rPr lang="zh-CN" altLang="en-US" dirty="0"/>
              <a:t>对搜索情况的描述就叫做状态</a:t>
            </a:r>
            <a:endParaRPr lang="en-US" altLang="zh-CN" dirty="0"/>
          </a:p>
          <a:p>
            <a:pPr lvl="1"/>
            <a:r>
              <a:rPr lang="zh-CN" altLang="en-US" dirty="0"/>
              <a:t>比如你遍历一个树，你可以把遍历到的节点作为状态，也可以把遍历过的节点作为状态</a:t>
            </a:r>
            <a:endParaRPr lang="en-US" altLang="zh-CN" dirty="0"/>
          </a:p>
          <a:p>
            <a:r>
              <a:rPr lang="en-US" altLang="zh-CN" dirty="0"/>
              <a:t>2.</a:t>
            </a:r>
            <a:r>
              <a:rPr lang="zh-CN" altLang="en-US" dirty="0"/>
              <a:t>搜索树：</a:t>
            </a:r>
            <a:endParaRPr lang="en-US" altLang="zh-CN" dirty="0"/>
          </a:p>
          <a:p>
            <a:pPr lvl="1"/>
            <a:r>
              <a:rPr lang="zh-CN" altLang="en-US" dirty="0"/>
              <a:t>不同的状态之间能够相互转移，即我可以从一个状态变化成另一个状态</a:t>
            </a:r>
            <a:endParaRPr lang="en-US" altLang="zh-CN" dirty="0"/>
          </a:p>
          <a:p>
            <a:pPr lvl="1"/>
            <a:r>
              <a:rPr lang="zh-CN" altLang="en-US" dirty="0"/>
              <a:t>例如把一个序列作为状态，当你对这个序列进行操作后，你能得到另一个序列，表示你移动到了另一个状态</a:t>
            </a:r>
            <a:endParaRPr lang="en-US" altLang="zh-CN" dirty="0"/>
          </a:p>
          <a:p>
            <a:pPr lvl="1"/>
            <a:r>
              <a:rPr lang="zh-CN" altLang="en-US" dirty="0"/>
              <a:t>不同状态之间的转移关系组成了一个树结构（虽然有时候也可能是图结构）</a:t>
            </a:r>
            <a:endParaRPr lang="en-US" altLang="zh-CN" dirty="0"/>
          </a:p>
          <a:p>
            <a:pPr lvl="1"/>
            <a:r>
              <a:rPr lang="zh-CN" altLang="en-US" dirty="0"/>
              <a:t>因此状态也常常被称为节点</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生日蛋糕</a:t>
            </a:r>
            <a:endParaRPr lang="zh-CN" altLang="en-US" dirty="0"/>
          </a:p>
        </p:txBody>
      </p:sp>
      <p:sp>
        <p:nvSpPr>
          <p:cNvPr id="3" name="内容占位符 2"/>
          <p:cNvSpPr>
            <a:spLocks noGrp="1"/>
          </p:cNvSpPr>
          <p:nvPr>
            <p:ph idx="1"/>
          </p:nvPr>
        </p:nvSpPr>
        <p:spPr/>
        <p:txBody>
          <a:bodyPr/>
          <a:lstStyle/>
          <a:p>
            <a:r>
              <a:rPr lang="zh-CN" altLang="en-US" dirty="0"/>
              <a:t>我们还可以缩小每层枚举的范围</a:t>
            </a:r>
            <a:endParaRPr lang="en-US" altLang="zh-CN" dirty="0"/>
          </a:p>
          <a:p>
            <a:r>
              <a:rPr lang="zh-CN" altLang="en-US" dirty="0"/>
              <a:t>高度和半径的最大值是上一层</a:t>
            </a:r>
            <a:r>
              <a:rPr lang="en-US" altLang="zh-CN" dirty="0"/>
              <a:t>-1</a:t>
            </a:r>
            <a:endParaRPr lang="en-US" altLang="zh-CN" dirty="0"/>
          </a:p>
          <a:p>
            <a:r>
              <a:rPr lang="zh-CN" altLang="en-US" dirty="0"/>
              <a:t>但最小值不一定是</a:t>
            </a:r>
            <a:r>
              <a:rPr lang="en-US" altLang="zh-CN" dirty="0"/>
              <a:t>1</a:t>
            </a:r>
            <a:r>
              <a:rPr lang="zh-CN" altLang="en-US" dirty="0"/>
              <a:t>，因为每层的高度和半径必须严格递减，所以最小值应该是剩下的层数</a:t>
            </a:r>
            <a:endParaRPr lang="en-US" altLang="zh-CN" dirty="0"/>
          </a:p>
          <a:p>
            <a:r>
              <a:rPr lang="zh-CN" altLang="en-US" dirty="0"/>
              <a:t>这三个剪枝应该足够</a:t>
            </a:r>
            <a:r>
              <a:rPr lang="en-US" altLang="zh-CN" dirty="0"/>
              <a:t>AC</a:t>
            </a:r>
            <a:r>
              <a:rPr lang="zh-CN" altLang="en-US" dirty="0"/>
              <a:t>了</a:t>
            </a:r>
            <a:endParaRPr lang="zh-CN" altLang="en-US"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小木棍</a:t>
            </a:r>
            <a:endParaRPr lang="zh-CN" altLang="en-US" dirty="0"/>
          </a:p>
        </p:txBody>
      </p:sp>
      <p:sp>
        <p:nvSpPr>
          <p:cNvPr id="3" name="内容占位符 2"/>
          <p:cNvSpPr>
            <a:spLocks noGrp="1"/>
          </p:cNvSpPr>
          <p:nvPr>
            <p:ph idx="1"/>
          </p:nvPr>
        </p:nvSpPr>
        <p:spPr/>
        <p:txBody>
          <a:bodyPr/>
          <a:lstStyle/>
          <a:p>
            <a:r>
              <a:rPr lang="zh-CN" altLang="en-US" dirty="0"/>
              <a:t>乔治有一些同样长的小木棍，他把这些木棍随意砍成几段，直到每段的长都不超过</a:t>
            </a:r>
            <a:r>
              <a:rPr lang="en-US" altLang="zh-CN" dirty="0"/>
              <a:t>50</a:t>
            </a:r>
            <a:r>
              <a:rPr lang="zh-CN" altLang="en-US" dirty="0"/>
              <a:t>。</a:t>
            </a:r>
            <a:endParaRPr lang="zh-CN" altLang="en-US" dirty="0"/>
          </a:p>
          <a:p>
            <a:r>
              <a:rPr lang="zh-CN" altLang="en-US" dirty="0"/>
              <a:t>现在，他想把小木棍拼接成原来的样子，但是却忘记了自己开始时有多少根木棍和它们的长度。</a:t>
            </a:r>
            <a:endParaRPr lang="zh-CN" altLang="en-US" dirty="0"/>
          </a:p>
          <a:p>
            <a:r>
              <a:rPr lang="zh-CN" altLang="en-US" dirty="0"/>
              <a:t>给出每段小木棍的长度，编程帮他找出原始木棍的最小可能长度。</a:t>
            </a:r>
            <a:endParaRPr lang="zh-CN" altLang="en-US" dirty="0"/>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小木棍</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首先这题状态难以表示，</a:t>
            </a:r>
            <a:r>
              <a:rPr lang="en-US" altLang="zh-CN" dirty="0" err="1"/>
              <a:t>bfs</a:t>
            </a:r>
            <a:r>
              <a:rPr lang="zh-CN" altLang="en-US" dirty="0"/>
              <a:t>无力，选用</a:t>
            </a:r>
            <a:r>
              <a:rPr lang="en-US" altLang="zh-CN" dirty="0" err="1"/>
              <a:t>dfs</a:t>
            </a:r>
            <a:endParaRPr lang="en-US" altLang="zh-CN" dirty="0"/>
          </a:p>
          <a:p>
            <a:r>
              <a:rPr lang="zh-CN" altLang="en-US" dirty="0"/>
              <a:t>其次这题搜索深度很深，盲目深搜效果很惨</a:t>
            </a:r>
            <a:endParaRPr lang="en-US" altLang="zh-CN" dirty="0"/>
          </a:p>
          <a:p>
            <a:r>
              <a:rPr lang="zh-CN" altLang="en-US" dirty="0"/>
              <a:t>题目中要求最短木棍长度，因此我们可以迭代加深，从小到大枚举不同的木棍长度，然后</a:t>
            </a:r>
            <a:r>
              <a:rPr lang="en-US" altLang="zh-CN" dirty="0" err="1"/>
              <a:t>dfs</a:t>
            </a:r>
            <a:r>
              <a:rPr lang="zh-CN" altLang="en-US" dirty="0"/>
              <a:t>看此方法是否可行</a:t>
            </a:r>
            <a:endParaRPr lang="en-US" altLang="zh-CN" dirty="0"/>
          </a:p>
          <a:p>
            <a:r>
              <a:rPr lang="zh-CN" altLang="en-US" dirty="0"/>
              <a:t>此题优化方式比较多，鼓励大家积极思考</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小木棍</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搜索范围：长度不能小于最长的木棍，不会大于所有长度之和</a:t>
            </a:r>
            <a:endParaRPr lang="en-US" altLang="zh-CN" dirty="0"/>
          </a:p>
          <a:p>
            <a:r>
              <a:rPr lang="en-US" altLang="zh-CN" dirty="0"/>
              <a:t>2.</a:t>
            </a:r>
            <a:r>
              <a:rPr lang="zh-CN" altLang="en-US" dirty="0"/>
              <a:t>题目性质：木棍长度必须是长度总和的因数</a:t>
            </a:r>
            <a:endParaRPr lang="en-US" altLang="zh-CN" dirty="0"/>
          </a:p>
          <a:p>
            <a:r>
              <a:rPr lang="en-US" altLang="zh-CN" dirty="0"/>
              <a:t>3.</a:t>
            </a:r>
            <a:r>
              <a:rPr lang="zh-CN" altLang="en-US" dirty="0"/>
              <a:t>搜索顺序：给木棍排序，先放长木棍</a:t>
            </a:r>
            <a:endParaRPr lang="en-US" altLang="zh-CN" dirty="0"/>
          </a:p>
          <a:p>
            <a:r>
              <a:rPr lang="en-US" altLang="zh-CN" dirty="0"/>
              <a:t>4.</a:t>
            </a:r>
            <a:r>
              <a:rPr lang="zh-CN" altLang="en-US" dirty="0"/>
              <a:t>去除重复：在某层搜索，若使用了某长度木棍不能拼出合法解，同样长度的不用再搜，可以预处理下一个不同长度的木棍的下标，或者用桶储存</a:t>
            </a:r>
            <a:endParaRPr lang="en-US" altLang="zh-CN" dirty="0"/>
          </a:p>
          <a:p>
            <a:pPr lvl="1"/>
            <a:r>
              <a:rPr lang="zh-CN" altLang="en-US" dirty="0"/>
              <a:t>这个做法还是比较有用，因为木棍最多</a:t>
            </a:r>
            <a:r>
              <a:rPr lang="en-US" altLang="zh-CN" dirty="0"/>
              <a:t>65</a:t>
            </a:r>
            <a:r>
              <a:rPr lang="zh-CN" altLang="en-US" dirty="0"/>
              <a:t>而长度最多才</a:t>
            </a:r>
            <a:r>
              <a:rPr lang="en-US" altLang="zh-CN" dirty="0"/>
              <a:t>50</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小木棍</a:t>
            </a:r>
            <a:endParaRPr lang="zh-CN" altLang="en-US" dirty="0"/>
          </a:p>
        </p:txBody>
      </p:sp>
      <p:sp>
        <p:nvSpPr>
          <p:cNvPr id="3" name="内容占位符 2"/>
          <p:cNvSpPr>
            <a:spLocks noGrp="1"/>
          </p:cNvSpPr>
          <p:nvPr>
            <p:ph idx="1"/>
          </p:nvPr>
        </p:nvSpPr>
        <p:spPr/>
        <p:txBody>
          <a:bodyPr/>
          <a:lstStyle/>
          <a:p>
            <a:r>
              <a:rPr lang="en-US" altLang="zh-CN" dirty="0"/>
              <a:t>5.</a:t>
            </a:r>
            <a:r>
              <a:rPr lang="zh-CN" altLang="en-US" dirty="0"/>
              <a:t>去除重复：若某层搜索选择木棍长度</a:t>
            </a:r>
            <a:r>
              <a:rPr lang="en-US" altLang="zh-CN" dirty="0"/>
              <a:t>li</a:t>
            </a:r>
            <a:r>
              <a:rPr lang="zh-CN" altLang="en-US" dirty="0"/>
              <a:t>，且下一层不选择新开木棍，则下一层不必选择长度比</a:t>
            </a:r>
            <a:r>
              <a:rPr lang="en-US" altLang="zh-CN" dirty="0"/>
              <a:t>li</a:t>
            </a:r>
            <a:r>
              <a:rPr lang="zh-CN" altLang="en-US" dirty="0"/>
              <a:t>大的</a:t>
            </a:r>
            <a:endParaRPr lang="en-US" altLang="zh-CN" dirty="0"/>
          </a:p>
          <a:p>
            <a:r>
              <a:rPr lang="en-US" altLang="zh-CN" dirty="0"/>
              <a:t>6.</a:t>
            </a:r>
            <a:r>
              <a:rPr lang="zh-CN" altLang="en-US" dirty="0"/>
              <a:t>立刻退出：因为这个</a:t>
            </a:r>
            <a:r>
              <a:rPr lang="en-US" altLang="zh-CN" dirty="0" err="1"/>
              <a:t>dfs</a:t>
            </a:r>
            <a:r>
              <a:rPr lang="zh-CN" altLang="en-US" dirty="0"/>
              <a:t>是类似迭代加深一样的逐层搜索，所以一旦搜到可行解就是最优解，可以立刻退出搜索</a:t>
            </a:r>
            <a:endParaRPr lang="en-US" altLang="zh-CN" dirty="0"/>
          </a:p>
          <a:p>
            <a:pPr lvl="1"/>
            <a:r>
              <a:rPr lang="zh-CN" altLang="en-US" dirty="0"/>
              <a:t>我习惯这样写：</a:t>
            </a:r>
            <a:endParaRPr lang="zh-CN" altLang="en-US" dirty="0"/>
          </a:p>
        </p:txBody>
      </p:sp>
      <p:pic>
        <p:nvPicPr>
          <p:cNvPr id="4" name="图片 3"/>
          <p:cNvPicPr>
            <a:picLocks noChangeAspect="1"/>
          </p:cNvPicPr>
          <p:nvPr/>
        </p:nvPicPr>
        <p:blipFill>
          <a:blip r:embed="rId1"/>
          <a:stretch>
            <a:fillRect/>
          </a:stretch>
        </p:blipFill>
        <p:spPr>
          <a:xfrm>
            <a:off x="3913187" y="4332303"/>
            <a:ext cx="5084904" cy="20298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小木棍</a:t>
            </a:r>
            <a:endParaRPr lang="zh-CN" altLang="en-US" dirty="0"/>
          </a:p>
        </p:txBody>
      </p:sp>
      <p:sp>
        <p:nvSpPr>
          <p:cNvPr id="3" name="内容占位符 2"/>
          <p:cNvSpPr>
            <a:spLocks noGrp="1"/>
          </p:cNvSpPr>
          <p:nvPr>
            <p:ph idx="1"/>
          </p:nvPr>
        </p:nvSpPr>
        <p:spPr/>
        <p:txBody>
          <a:bodyPr/>
          <a:lstStyle/>
          <a:p>
            <a:r>
              <a:rPr lang="en-US" altLang="zh-CN" dirty="0"/>
              <a:t>7.</a:t>
            </a:r>
            <a:r>
              <a:rPr lang="zh-CN" altLang="en-US" dirty="0"/>
              <a:t>可行性剪枝：如果某层搜索准备从</a:t>
            </a:r>
            <a:r>
              <a:rPr lang="en-US" altLang="zh-CN" dirty="0"/>
              <a:t>0</a:t>
            </a:r>
            <a:r>
              <a:rPr lang="zh-CN" altLang="en-US" dirty="0"/>
              <a:t>开始拼一个木棍，结果尝试的第一条就失败了，那后面的就不用再试了</a:t>
            </a:r>
            <a:endParaRPr lang="en-US" altLang="zh-CN" dirty="0"/>
          </a:p>
          <a:p>
            <a:pPr lvl="1"/>
            <a:r>
              <a:rPr lang="zh-CN" altLang="en-US" dirty="0"/>
              <a:t>因为这种情况下，刚才尝试的第一条棍是无论如何都可以放下的，毕竟剩下所有没拼成的木棍都一样（都是空的），如果第一条没成就说明剩下的可用木棍拼不成剩下要拼的木棍</a:t>
            </a:r>
            <a:endParaRPr lang="en-US" altLang="zh-CN" dirty="0"/>
          </a:p>
          <a:p>
            <a:r>
              <a:rPr lang="en-US" altLang="zh-CN" dirty="0"/>
              <a:t>8.</a:t>
            </a:r>
            <a:r>
              <a:rPr lang="zh-CN" altLang="en-US" dirty="0"/>
              <a:t>可行性剪枝：如果某次放了个木棍，刚好拼完一根，但是后续搜索失败，则更小的其他棍也不用再搜</a:t>
            </a:r>
            <a:endParaRPr lang="en-US" altLang="zh-CN" dirty="0"/>
          </a:p>
          <a:p>
            <a:pPr lvl="1"/>
            <a:r>
              <a:rPr lang="zh-CN" altLang="en-US" dirty="0"/>
              <a:t>理由同上</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枚举顺序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我们注意到，在这题里把可用木棍的长度从大到小枚举，这样可以避免过多地访问无用状态，缩短时间</a:t>
            </a:r>
            <a:endParaRPr lang="en-US" altLang="zh-CN" dirty="0"/>
          </a:p>
          <a:p>
            <a:r>
              <a:rPr lang="zh-CN" altLang="en-US" dirty="0"/>
              <a:t>设计枚举顺序也常常用来控制答案输出的顺序</a:t>
            </a:r>
            <a:endParaRPr lang="en-US" altLang="zh-CN" dirty="0"/>
          </a:p>
          <a:p>
            <a:r>
              <a:rPr lang="zh-CN" altLang="en-US" dirty="0"/>
              <a:t>比如</a:t>
            </a:r>
            <a:r>
              <a:rPr lang="en-US" altLang="zh-CN" dirty="0"/>
              <a:t>8</a:t>
            </a:r>
            <a:r>
              <a:rPr lang="zh-CN" altLang="en-US" dirty="0"/>
              <a:t>皇后一题，要求输出字典序前三小的方案</a:t>
            </a:r>
            <a:endParaRPr lang="en-US" altLang="zh-CN" dirty="0"/>
          </a:p>
          <a:p>
            <a:r>
              <a:rPr lang="zh-CN" altLang="en-US" dirty="0"/>
              <a:t>我们在枚举每一层放置位置的时候只需要从小到大枚举，就可以保证我们枚举出的方案字典序从小到大</a:t>
            </a:r>
            <a:endParaRPr lang="en-US" altLang="zh-CN" dirty="0"/>
          </a:p>
          <a:p>
            <a:pPr lvl="1"/>
            <a:r>
              <a:rPr lang="zh-CN" altLang="en-US" dirty="0"/>
              <a:t>因为字典序的比较方法是先比较第一个数，再比较第二个数，不管后面怎么样，只要</a:t>
            </a:r>
            <a:r>
              <a:rPr lang="en-US" altLang="zh-CN" dirty="0"/>
              <a:t>A</a:t>
            </a:r>
            <a:r>
              <a:rPr lang="zh-CN" altLang="en-US" dirty="0"/>
              <a:t>方案的第一个数小于</a:t>
            </a:r>
            <a:r>
              <a:rPr lang="en-US" altLang="zh-CN" dirty="0"/>
              <a:t>B</a:t>
            </a:r>
            <a:r>
              <a:rPr lang="zh-CN" altLang="en-US" dirty="0"/>
              <a:t>方案的，</a:t>
            </a:r>
            <a:r>
              <a:rPr lang="en-US" altLang="zh-CN" dirty="0"/>
              <a:t>A</a:t>
            </a:r>
            <a:r>
              <a:rPr lang="zh-CN" altLang="en-US" dirty="0"/>
              <a:t>方案字典序就比</a:t>
            </a:r>
            <a:r>
              <a:rPr lang="en-US" altLang="zh-CN" dirty="0"/>
              <a:t>B</a:t>
            </a:r>
            <a:r>
              <a:rPr lang="zh-CN" altLang="en-US" dirty="0"/>
              <a:t>方案小</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23508"/>
            <a:ext cx="10972800" cy="1143000"/>
          </a:xfrm>
        </p:spPr>
        <p:txBody>
          <a:bodyPr/>
          <a:lstStyle/>
          <a:p>
            <a:r>
              <a:rPr lang="zh-CN" altLang="en-US" dirty="0"/>
              <a:t>例题 </a:t>
            </a:r>
            <a:r>
              <a:rPr lang="en-US" altLang="zh-CN" dirty="0"/>
              <a:t>– </a:t>
            </a:r>
            <a:r>
              <a:rPr lang="zh-CN" altLang="en-US" dirty="0"/>
              <a:t>数字三角形</a:t>
            </a:r>
            <a:endParaRPr lang="zh-CN" altLang="en-US" dirty="0"/>
          </a:p>
        </p:txBody>
      </p:sp>
      <p:pic>
        <p:nvPicPr>
          <p:cNvPr id="5" name="内容占位符 4"/>
          <p:cNvPicPr>
            <a:picLocks noGrp="1" noChangeAspect="1"/>
          </p:cNvPicPr>
          <p:nvPr>
            <p:ph idx="1"/>
          </p:nvPr>
        </p:nvPicPr>
        <p:blipFill>
          <a:blip r:embed="rId1"/>
          <a:stretch>
            <a:fillRect/>
          </a:stretch>
        </p:blipFill>
        <p:spPr>
          <a:xfrm>
            <a:off x="4905375" y="3606006"/>
            <a:ext cx="2381250" cy="514350"/>
          </a:xfrm>
          <a:prstGeom prst="rect">
            <a:avLst/>
          </a:prstGeom>
        </p:spPr>
      </p:pic>
      <p:pic>
        <p:nvPicPr>
          <p:cNvPr id="4" name="图片 3"/>
          <p:cNvPicPr>
            <a:picLocks noChangeAspect="1"/>
          </p:cNvPicPr>
          <p:nvPr/>
        </p:nvPicPr>
        <p:blipFill>
          <a:blip r:embed="rId2"/>
          <a:stretch>
            <a:fillRect/>
          </a:stretch>
        </p:blipFill>
        <p:spPr>
          <a:xfrm>
            <a:off x="1503045" y="1017905"/>
            <a:ext cx="7900035" cy="4683125"/>
          </a:xfrm>
          <a:prstGeom prst="rect">
            <a:avLst/>
          </a:prstGeom>
        </p:spPr>
      </p:pic>
      <p:pic>
        <p:nvPicPr>
          <p:cNvPr id="6" name="图片 5"/>
          <p:cNvPicPr>
            <a:picLocks noChangeAspect="1"/>
          </p:cNvPicPr>
          <p:nvPr/>
        </p:nvPicPr>
        <p:blipFill>
          <a:blip r:embed="rId1"/>
          <a:stretch>
            <a:fillRect/>
          </a:stretch>
        </p:blipFill>
        <p:spPr>
          <a:xfrm>
            <a:off x="2788998" y="5701156"/>
            <a:ext cx="2381250" cy="5143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数字三角形</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搜索题多为模拟、暴力，这不意味着我们可以放弃观察题目性质</a:t>
            </a:r>
            <a:endParaRPr lang="en-US" altLang="zh-CN" dirty="0"/>
          </a:p>
          <a:p>
            <a:r>
              <a:rPr lang="zh-CN" altLang="en-US" dirty="0"/>
              <a:t>通过观察可以发现，最开始的数为</a:t>
            </a:r>
            <a:r>
              <a:rPr lang="en-US" altLang="zh-CN" dirty="0"/>
              <a:t>a1,a2,a3…an</a:t>
            </a:r>
            <a:r>
              <a:rPr lang="zh-CN" altLang="en-US" dirty="0"/>
              <a:t>的话，那么它们合并起来的数就等于</a:t>
            </a:r>
            <a:r>
              <a:rPr lang="en-US" altLang="zh-CN" dirty="0"/>
              <a:t>a1*C(n-1,0)+a2*C(n-1,1)+…+a3*C(n-1,n-1)</a:t>
            </a:r>
            <a:endParaRPr lang="en-US" altLang="zh-CN" dirty="0"/>
          </a:p>
          <a:p>
            <a:r>
              <a:rPr lang="zh-CN" altLang="en-US" dirty="0"/>
              <a:t>所以我们可以一开始把</a:t>
            </a:r>
            <a:r>
              <a:rPr lang="en-US" altLang="zh-CN" dirty="0"/>
              <a:t>C(n-1,0)</a:t>
            </a:r>
            <a:r>
              <a:rPr lang="zh-CN" altLang="en-US" dirty="0"/>
              <a:t>，</a:t>
            </a:r>
            <a:r>
              <a:rPr lang="en-US" altLang="zh-CN" dirty="0"/>
              <a:t>C(n-1,1)…C(n-1,n-1)</a:t>
            </a:r>
            <a:r>
              <a:rPr lang="zh-CN" altLang="en-US" dirty="0"/>
              <a:t>处理出来，这样就是数字拆分问题了</a:t>
            </a:r>
            <a:endParaRPr lang="en-US" altLang="zh-CN" dirty="0"/>
          </a:p>
          <a:p>
            <a:r>
              <a:rPr lang="zh-CN" altLang="en-US" dirty="0"/>
              <a:t>然后从小到大枚举（因为要控制方案的字典序），状态设为</a:t>
            </a:r>
            <a:r>
              <a:rPr lang="en-US" altLang="zh-CN" dirty="0"/>
              <a:t>(</a:t>
            </a:r>
            <a:r>
              <a:rPr lang="en-US" altLang="zh-CN" dirty="0" err="1"/>
              <a:t>x,y</a:t>
            </a:r>
            <a:r>
              <a:rPr lang="en-US" altLang="zh-CN" dirty="0"/>
              <a:t>)</a:t>
            </a:r>
            <a:r>
              <a:rPr lang="zh-CN" altLang="en-US" dirty="0"/>
              <a:t>，表示当前枚举到第</a:t>
            </a:r>
            <a:r>
              <a:rPr lang="en-US" altLang="zh-CN" dirty="0"/>
              <a:t>x</a:t>
            </a:r>
            <a:r>
              <a:rPr lang="zh-CN" altLang="en-US" dirty="0"/>
              <a:t>个数，还剩下</a:t>
            </a:r>
            <a:r>
              <a:rPr lang="en-US" altLang="zh-CN" dirty="0"/>
              <a:t>y</a:t>
            </a:r>
            <a:r>
              <a:rPr lang="zh-CN" altLang="en-US" dirty="0"/>
              <a:t>要拆</a:t>
            </a:r>
            <a:endParaRPr lang="en-US" altLang="zh-CN" dirty="0"/>
          </a:p>
          <a:p>
            <a:r>
              <a:rPr lang="zh-CN" altLang="en-US" dirty="0"/>
              <a:t>每次由</a:t>
            </a:r>
            <a:r>
              <a:rPr lang="en-US" altLang="zh-CN" dirty="0"/>
              <a:t>(</a:t>
            </a:r>
            <a:r>
              <a:rPr lang="en-US" altLang="zh-CN" dirty="0" err="1"/>
              <a:t>x,y</a:t>
            </a:r>
            <a:r>
              <a:rPr lang="en-US" altLang="zh-CN" dirty="0"/>
              <a:t>)</a:t>
            </a:r>
            <a:r>
              <a:rPr lang="zh-CN" altLang="en-US" dirty="0"/>
              <a:t>转移到</a:t>
            </a:r>
            <a:r>
              <a:rPr lang="en-US" altLang="zh-CN" dirty="0"/>
              <a:t>(x+1,y+i*c[n-1][x-1])</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数字三角形</a:t>
            </a:r>
            <a:endParaRPr lang="zh-CN" altLang="en-US" dirty="0"/>
          </a:p>
        </p:txBody>
      </p:sp>
      <p:pic>
        <p:nvPicPr>
          <p:cNvPr id="4" name="内容占位符 3"/>
          <p:cNvPicPr>
            <a:picLocks noGrp="1" noChangeAspect="1"/>
          </p:cNvPicPr>
          <p:nvPr>
            <p:ph idx="1"/>
          </p:nvPr>
        </p:nvPicPr>
        <p:blipFill>
          <a:blip r:embed="rId1"/>
          <a:stretch>
            <a:fillRect/>
          </a:stretch>
        </p:blipFill>
        <p:spPr>
          <a:xfrm>
            <a:off x="1451579" y="1853754"/>
            <a:ext cx="9291638" cy="26029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举个例子</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a:t>你要去超市购物，但是在街上迷路了</a:t>
            </a:r>
            <a:endParaRPr lang="en-US" altLang="zh-CN" dirty="0"/>
          </a:p>
          <a:p>
            <a:r>
              <a:rPr lang="zh-CN" altLang="en-US" dirty="0"/>
              <a:t>这个时候你可以把你当前在哪个路口作为状态</a:t>
            </a:r>
            <a:endParaRPr lang="en-US" altLang="zh-CN" dirty="0"/>
          </a:p>
          <a:p>
            <a:r>
              <a:rPr lang="zh-CN" altLang="en-US" dirty="0"/>
              <a:t>在每个路口，都可以从东南西北四个方向走到其他路口</a:t>
            </a:r>
            <a:endParaRPr lang="en-US" altLang="zh-CN" dirty="0"/>
          </a:p>
          <a:p>
            <a:r>
              <a:rPr lang="zh-CN" altLang="en-US" dirty="0"/>
              <a:t>你可以沿着路依次遍历每个路口，直到找到超市</a:t>
            </a:r>
            <a:endParaRPr lang="en-US" altLang="zh-CN" dirty="0"/>
          </a:p>
          <a:p>
            <a:r>
              <a:rPr lang="zh-CN" altLang="en-US" dirty="0"/>
              <a:t>这个过程就叫做搜索，你在不同路口之间的转移组成了一个搜索树</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深度优先搜索</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a:t>深度优先搜索，简称深搜</a:t>
            </a:r>
            <a:endParaRPr lang="en-US" altLang="zh-CN" dirty="0"/>
          </a:p>
          <a:p>
            <a:r>
              <a:rPr lang="zh-CN" altLang="en-US" dirty="0"/>
              <a:t>英文为</a:t>
            </a:r>
            <a:r>
              <a:rPr lang="en-US" altLang="zh-CN" dirty="0"/>
              <a:t>Depth First Search</a:t>
            </a:r>
            <a:r>
              <a:rPr lang="zh-CN" altLang="en-US" dirty="0"/>
              <a:t>，简写为</a:t>
            </a:r>
            <a:r>
              <a:rPr lang="en-US" altLang="zh-CN" dirty="0"/>
              <a:t>DFS</a:t>
            </a:r>
            <a:endParaRPr lang="en-US" altLang="zh-CN" dirty="0"/>
          </a:p>
          <a:p>
            <a:r>
              <a:rPr lang="zh-CN" altLang="en-US" dirty="0"/>
              <a:t>其搜索方式为，在某个状态</a:t>
            </a:r>
            <a:r>
              <a:rPr lang="en-US" altLang="zh-CN" dirty="0"/>
              <a:t>A</a:t>
            </a:r>
            <a:r>
              <a:rPr lang="zh-CN" altLang="en-US" dirty="0"/>
              <a:t>，找到一个可以由此状态转移到的状态</a:t>
            </a:r>
            <a:r>
              <a:rPr lang="en-US" altLang="zh-CN" dirty="0"/>
              <a:t>B</a:t>
            </a:r>
            <a:r>
              <a:rPr lang="zh-CN" altLang="en-US" dirty="0"/>
              <a:t>，然后转移到状态</a:t>
            </a:r>
            <a:r>
              <a:rPr lang="en-US" altLang="zh-CN" dirty="0"/>
              <a:t>B</a:t>
            </a:r>
            <a:r>
              <a:rPr lang="zh-CN" altLang="en-US" dirty="0"/>
              <a:t>，遍历完</a:t>
            </a:r>
            <a:r>
              <a:rPr lang="en-US" altLang="zh-CN" dirty="0"/>
              <a:t>B</a:t>
            </a:r>
            <a:r>
              <a:rPr lang="zh-CN" altLang="en-US" dirty="0"/>
              <a:t>所有的后续状态后，返回状态</a:t>
            </a:r>
            <a:r>
              <a:rPr lang="en-US" altLang="zh-CN" dirty="0"/>
              <a:t>A</a:t>
            </a:r>
            <a:r>
              <a:rPr lang="zh-CN" altLang="en-US" dirty="0"/>
              <a:t>，再寻找</a:t>
            </a:r>
            <a:r>
              <a:rPr lang="en-US" altLang="zh-CN" dirty="0"/>
              <a:t>A</a:t>
            </a:r>
            <a:r>
              <a:rPr lang="zh-CN" altLang="en-US" dirty="0"/>
              <a:t>的另一个可转移状态</a:t>
            </a:r>
            <a:r>
              <a:rPr lang="en-US" altLang="zh-CN" dirty="0"/>
              <a:t>C</a:t>
            </a:r>
            <a:r>
              <a:rPr lang="zh-CN" altLang="en-US" dirty="0"/>
              <a:t>，如此往复，直至所有状态被遍历完</a:t>
            </a:r>
            <a:endParaRPr lang="en-US" altLang="zh-CN" dirty="0"/>
          </a:p>
          <a:p>
            <a:r>
              <a:rPr lang="zh-CN" altLang="en-US" dirty="0"/>
              <a:t>更通俗地说，即在遍历时，优先选择一条路，往搜索树的深层遍历，当不能继续深入时则返回上一层，选择另一个岔路遍历</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算法流程</a:t>
            </a:r>
            <a:endParaRPr lang="zh-CN" altLang="en-US" dirty="0"/>
          </a:p>
        </p:txBody>
      </p:sp>
      <p:sp>
        <p:nvSpPr>
          <p:cNvPr id="3" name="内容占位符 2"/>
          <p:cNvSpPr>
            <a:spLocks noGrp="1"/>
          </p:cNvSpPr>
          <p:nvPr>
            <p:ph sz="half" idx="1"/>
          </p:nvPr>
        </p:nvSpPr>
        <p:spPr/>
        <p:txBody>
          <a:bodyPr>
            <a:normAutofit lnSpcReduction="10000"/>
          </a:bodyPr>
          <a:lstStyle/>
          <a:p>
            <a:r>
              <a:rPr lang="zh-CN" altLang="en-US" dirty="0"/>
              <a:t>深度优先搜索主要以递归的形式实现</a:t>
            </a:r>
            <a:endParaRPr lang="en-US" altLang="zh-CN" dirty="0"/>
          </a:p>
          <a:p>
            <a:r>
              <a:rPr lang="zh-CN" altLang="en-US" dirty="0"/>
              <a:t>开始搜索时由起始状态（出发点）进入递归函数</a:t>
            </a:r>
            <a:endParaRPr lang="en-US" altLang="zh-CN" dirty="0"/>
          </a:p>
          <a:p>
            <a:r>
              <a:rPr lang="zh-CN" altLang="en-US" dirty="0"/>
              <a:t>在递归函数中，遍历当前状态的所有可转移状态，每遍历到一个状态就转移到这个状态，然后进入下一层递归</a:t>
            </a:r>
            <a:endParaRPr lang="en-US" altLang="zh-CN" dirty="0"/>
          </a:p>
          <a:p>
            <a:r>
              <a:rPr lang="zh-CN" altLang="en-US" dirty="0"/>
              <a:t>所有可转移状态遍历完成后结束当前层递归，返回上一层</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8187055" y="1997710"/>
              <a:ext cx="279400" cy="254000"/>
            </p14:xfrm>
          </p:contentPart>
        </mc:Choice>
        <mc:Fallback xmlns="">
          <p:pic>
            <p:nvPicPr>
              <p:cNvPr id="4" name="墨迹 3"/>
            </p:nvPicPr>
            <p:blipFill>
              <a:blip r:embed="rId2"/>
            </p:blipFill>
            <p:spPr>
              <a:xfrm>
                <a:off x="8187055" y="1997710"/>
                <a:ext cx="279400" cy="2540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8271510" y="2116455"/>
              <a:ext cx="42545" cy="127000"/>
            </p14:xfrm>
          </p:contentPart>
        </mc:Choice>
        <mc:Fallback xmlns="">
          <p:pic>
            <p:nvPicPr>
              <p:cNvPr id="5" name="墨迹 4"/>
            </p:nvPicPr>
            <p:blipFill>
              <a:blip r:embed="rId4"/>
            </p:blipFill>
            <p:spPr>
              <a:xfrm>
                <a:off x="8271510" y="2116455"/>
                <a:ext cx="42545" cy="1270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7780655" y="2641600"/>
              <a:ext cx="287655" cy="270510"/>
            </p14:xfrm>
          </p:contentPart>
        </mc:Choice>
        <mc:Fallback xmlns="">
          <p:pic>
            <p:nvPicPr>
              <p:cNvPr id="6" name="墨迹 5"/>
            </p:nvPicPr>
            <p:blipFill>
              <a:blip r:embed="rId6"/>
            </p:blipFill>
            <p:spPr>
              <a:xfrm>
                <a:off x="7780655" y="2641600"/>
                <a:ext cx="287655" cy="27051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7839710" y="2759710"/>
              <a:ext cx="169545" cy="76200"/>
            </p14:xfrm>
          </p:contentPart>
        </mc:Choice>
        <mc:Fallback xmlns="">
          <p:pic>
            <p:nvPicPr>
              <p:cNvPr id="7" name="墨迹 6"/>
            </p:nvPicPr>
            <p:blipFill>
              <a:blip r:embed="rId8"/>
            </p:blipFill>
            <p:spPr>
              <a:xfrm>
                <a:off x="7839710" y="2759710"/>
                <a:ext cx="169545" cy="76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7366000" y="3496310"/>
              <a:ext cx="321310" cy="271145"/>
            </p14:xfrm>
          </p:contentPart>
        </mc:Choice>
        <mc:Fallback xmlns="">
          <p:pic>
            <p:nvPicPr>
              <p:cNvPr id="8" name="墨迹 7"/>
            </p:nvPicPr>
            <p:blipFill>
              <a:blip r:embed="rId10"/>
            </p:blipFill>
            <p:spPr>
              <a:xfrm>
                <a:off x="7366000" y="3496310"/>
                <a:ext cx="321310" cy="271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7475855" y="3597910"/>
              <a:ext cx="76200" cy="144145"/>
            </p14:xfrm>
          </p:contentPart>
        </mc:Choice>
        <mc:Fallback xmlns="">
          <p:pic>
            <p:nvPicPr>
              <p:cNvPr id="9" name="墨迹 8"/>
            </p:nvPicPr>
            <p:blipFill>
              <a:blip r:embed="rId12"/>
            </p:blipFill>
            <p:spPr>
              <a:xfrm>
                <a:off x="7475855" y="3597910"/>
                <a:ext cx="76200" cy="1441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7026910" y="4156710"/>
              <a:ext cx="237490" cy="313690"/>
            </p14:xfrm>
          </p:contentPart>
        </mc:Choice>
        <mc:Fallback xmlns="">
          <p:pic>
            <p:nvPicPr>
              <p:cNvPr id="10" name="墨迹 9"/>
            </p:nvPicPr>
            <p:blipFill>
              <a:blip r:embed="rId14"/>
            </p:blipFill>
            <p:spPr>
              <a:xfrm>
                <a:off x="7026910" y="4156710"/>
                <a:ext cx="237490" cy="3136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7069455" y="4232910"/>
              <a:ext cx="152400" cy="144145"/>
            </p14:xfrm>
          </p:contentPart>
        </mc:Choice>
        <mc:Fallback xmlns="">
          <p:pic>
            <p:nvPicPr>
              <p:cNvPr id="11" name="墨迹 10"/>
            </p:nvPicPr>
            <p:blipFill>
              <a:blip r:embed="rId16"/>
            </p:blipFill>
            <p:spPr>
              <a:xfrm>
                <a:off x="7069455" y="4232910"/>
                <a:ext cx="152400" cy="1441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7162800" y="4258310"/>
              <a:ext cx="25400" cy="135890"/>
            </p14:xfrm>
          </p:contentPart>
        </mc:Choice>
        <mc:Fallback xmlns="">
          <p:pic>
            <p:nvPicPr>
              <p:cNvPr id="12" name="墨迹 11"/>
            </p:nvPicPr>
            <p:blipFill>
              <a:blip r:embed="rId18"/>
            </p:blipFill>
            <p:spPr>
              <a:xfrm>
                <a:off x="7162800" y="4258310"/>
                <a:ext cx="25400" cy="1358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7645400" y="4114800"/>
              <a:ext cx="295910" cy="346710"/>
            </p14:xfrm>
          </p:contentPart>
        </mc:Choice>
        <mc:Fallback xmlns="">
          <p:pic>
            <p:nvPicPr>
              <p:cNvPr id="13" name="墨迹 12"/>
            </p:nvPicPr>
            <p:blipFill>
              <a:blip r:embed="rId20"/>
            </p:blipFill>
            <p:spPr>
              <a:xfrm>
                <a:off x="7645400" y="4114800"/>
                <a:ext cx="295910" cy="34671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7696200" y="4191000"/>
              <a:ext cx="143510" cy="186055"/>
            </p14:xfrm>
          </p:contentPart>
        </mc:Choice>
        <mc:Fallback xmlns="">
          <p:pic>
            <p:nvPicPr>
              <p:cNvPr id="14" name="墨迹 13"/>
            </p:nvPicPr>
            <p:blipFill>
              <a:blip r:embed="rId22"/>
            </p:blipFill>
            <p:spPr>
              <a:xfrm>
                <a:off x="7696200" y="4191000"/>
                <a:ext cx="143510" cy="1860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7797800" y="4207510"/>
              <a:ext cx="84455" cy="25400"/>
            </p14:xfrm>
          </p:contentPart>
        </mc:Choice>
        <mc:Fallback xmlns="">
          <p:pic>
            <p:nvPicPr>
              <p:cNvPr id="15" name="墨迹 14"/>
            </p:nvPicPr>
            <p:blipFill>
              <a:blip r:embed="rId24"/>
            </p:blipFill>
            <p:spPr>
              <a:xfrm>
                <a:off x="7797800" y="4207510"/>
                <a:ext cx="84455" cy="254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8864600" y="2599055"/>
              <a:ext cx="304800" cy="304800"/>
            </p14:xfrm>
          </p:contentPart>
        </mc:Choice>
        <mc:Fallback xmlns="">
          <p:pic>
            <p:nvPicPr>
              <p:cNvPr id="16" name="墨迹 15"/>
            </p:nvPicPr>
            <p:blipFill>
              <a:blip r:embed="rId26"/>
            </p:blipFill>
            <p:spPr>
              <a:xfrm>
                <a:off x="8864600" y="2599055"/>
                <a:ext cx="304800" cy="3048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8931910" y="2683510"/>
              <a:ext cx="152400" cy="186690"/>
            </p14:xfrm>
          </p:contentPart>
        </mc:Choice>
        <mc:Fallback xmlns="">
          <p:pic>
            <p:nvPicPr>
              <p:cNvPr id="17" name="墨迹 16"/>
            </p:nvPicPr>
            <p:blipFill>
              <a:blip r:embed="rId28"/>
            </p:blipFill>
            <p:spPr>
              <a:xfrm>
                <a:off x="8931910" y="2683510"/>
                <a:ext cx="152400" cy="1866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8593455" y="3454400"/>
              <a:ext cx="321945" cy="304800"/>
            </p14:xfrm>
          </p:contentPart>
        </mc:Choice>
        <mc:Fallback xmlns="">
          <p:pic>
            <p:nvPicPr>
              <p:cNvPr id="18" name="墨迹 17"/>
            </p:nvPicPr>
            <p:blipFill>
              <a:blip r:embed="rId30"/>
            </p:blipFill>
            <p:spPr>
              <a:xfrm>
                <a:off x="8593455" y="3454400"/>
                <a:ext cx="321945" cy="3048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8661400" y="3547110"/>
              <a:ext cx="118110" cy="152400"/>
            </p14:xfrm>
          </p:contentPart>
        </mc:Choice>
        <mc:Fallback xmlns="">
          <p:pic>
            <p:nvPicPr>
              <p:cNvPr id="19" name="墨迹 18"/>
            </p:nvPicPr>
            <p:blipFill>
              <a:blip r:embed="rId32"/>
            </p:blipFill>
            <p:spPr>
              <a:xfrm>
                <a:off x="8661400" y="3547110"/>
                <a:ext cx="118110" cy="1524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9109710" y="3378200"/>
              <a:ext cx="339090" cy="330200"/>
            </p14:xfrm>
          </p:contentPart>
        </mc:Choice>
        <mc:Fallback xmlns="">
          <p:pic>
            <p:nvPicPr>
              <p:cNvPr id="20" name="墨迹 19"/>
            </p:nvPicPr>
            <p:blipFill>
              <a:blip r:embed="rId34"/>
            </p:blipFill>
            <p:spPr>
              <a:xfrm>
                <a:off x="9109710" y="3378200"/>
                <a:ext cx="339090" cy="3302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9211310" y="3454400"/>
              <a:ext cx="152400" cy="203200"/>
            </p14:xfrm>
          </p:contentPart>
        </mc:Choice>
        <mc:Fallback xmlns="">
          <p:pic>
            <p:nvPicPr>
              <p:cNvPr id="21" name="墨迹 20"/>
            </p:nvPicPr>
            <p:blipFill>
              <a:blip r:embed="rId36"/>
            </p:blipFill>
            <p:spPr>
              <a:xfrm>
                <a:off x="9211310" y="3454400"/>
                <a:ext cx="152400" cy="2032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9736455" y="3335655"/>
              <a:ext cx="287655" cy="313055"/>
            </p14:xfrm>
          </p:contentPart>
        </mc:Choice>
        <mc:Fallback xmlns="">
          <p:pic>
            <p:nvPicPr>
              <p:cNvPr id="22" name="墨迹 21"/>
            </p:nvPicPr>
            <p:blipFill>
              <a:blip r:embed="rId38"/>
            </p:blipFill>
            <p:spPr>
              <a:xfrm>
                <a:off x="9736455" y="3335655"/>
                <a:ext cx="287655" cy="31305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9795510" y="3462655"/>
              <a:ext cx="42545" cy="101600"/>
            </p14:xfrm>
          </p:contentPart>
        </mc:Choice>
        <mc:Fallback xmlns="">
          <p:pic>
            <p:nvPicPr>
              <p:cNvPr id="23" name="墨迹 22"/>
            </p:nvPicPr>
            <p:blipFill>
              <a:blip r:embed="rId40"/>
            </p:blipFill>
            <p:spPr>
              <a:xfrm>
                <a:off x="9795510" y="3462655"/>
                <a:ext cx="42545" cy="1016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9855200" y="3454400"/>
              <a:ext cx="76200" cy="109855"/>
            </p14:xfrm>
          </p:contentPart>
        </mc:Choice>
        <mc:Fallback xmlns="">
          <p:pic>
            <p:nvPicPr>
              <p:cNvPr id="24" name="墨迹 23"/>
            </p:nvPicPr>
            <p:blipFill>
              <a:blip r:embed="rId42"/>
            </p:blipFill>
            <p:spPr>
              <a:xfrm>
                <a:off x="9855200" y="3454400"/>
                <a:ext cx="76200" cy="10985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8804910" y="4156710"/>
              <a:ext cx="440690" cy="448945"/>
            </p14:xfrm>
          </p:contentPart>
        </mc:Choice>
        <mc:Fallback xmlns="">
          <p:pic>
            <p:nvPicPr>
              <p:cNvPr id="25" name="墨迹 24"/>
            </p:nvPicPr>
            <p:blipFill>
              <a:blip r:embed="rId44"/>
            </p:blipFill>
            <p:spPr>
              <a:xfrm>
                <a:off x="8804910" y="4156710"/>
                <a:ext cx="440690" cy="44894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8931910" y="4224655"/>
              <a:ext cx="169545" cy="313055"/>
            </p14:xfrm>
          </p:contentPart>
        </mc:Choice>
        <mc:Fallback xmlns="">
          <p:pic>
            <p:nvPicPr>
              <p:cNvPr id="26" name="墨迹 25"/>
            </p:nvPicPr>
            <p:blipFill>
              <a:blip r:embed="rId46"/>
            </p:blipFill>
            <p:spPr>
              <a:xfrm>
                <a:off x="8931910" y="4224655"/>
                <a:ext cx="169545" cy="31305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9525000" y="4131310"/>
              <a:ext cx="414655" cy="415290"/>
            </p14:xfrm>
          </p:contentPart>
        </mc:Choice>
        <mc:Fallback xmlns="">
          <p:pic>
            <p:nvPicPr>
              <p:cNvPr id="27" name="墨迹 26"/>
            </p:nvPicPr>
            <p:blipFill>
              <a:blip r:embed="rId48"/>
            </p:blipFill>
            <p:spPr>
              <a:xfrm>
                <a:off x="9525000" y="4131310"/>
                <a:ext cx="414655" cy="41529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9643110" y="4267200"/>
              <a:ext cx="101600" cy="143510"/>
            </p14:xfrm>
          </p:contentPart>
        </mc:Choice>
        <mc:Fallback xmlns="">
          <p:pic>
            <p:nvPicPr>
              <p:cNvPr id="28" name="墨迹 27"/>
            </p:nvPicPr>
            <p:blipFill>
              <a:blip r:embed="rId50"/>
            </p:blipFill>
            <p:spPr>
              <a:xfrm>
                <a:off x="9643110" y="4267200"/>
                <a:ext cx="101600" cy="14351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9753600" y="4283710"/>
              <a:ext cx="92710" cy="93345"/>
            </p14:xfrm>
          </p:contentPart>
        </mc:Choice>
        <mc:Fallback xmlns="">
          <p:pic>
            <p:nvPicPr>
              <p:cNvPr id="29" name="墨迹 28"/>
            </p:nvPicPr>
            <p:blipFill>
              <a:blip r:embed="rId52"/>
            </p:blipFill>
            <p:spPr>
              <a:xfrm>
                <a:off x="9753600" y="4283710"/>
                <a:ext cx="92710" cy="9334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8001000" y="2277110"/>
              <a:ext cx="254000" cy="347345"/>
            </p14:xfrm>
          </p:contentPart>
        </mc:Choice>
        <mc:Fallback xmlns="">
          <p:pic>
            <p:nvPicPr>
              <p:cNvPr id="30" name="墨迹 29"/>
            </p:nvPicPr>
            <p:blipFill>
              <a:blip r:embed="rId54"/>
            </p:blipFill>
            <p:spPr>
              <a:xfrm>
                <a:off x="8001000" y="2277110"/>
                <a:ext cx="254000" cy="34734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8415655" y="2260600"/>
              <a:ext cx="508000" cy="330200"/>
            </p14:xfrm>
          </p:contentPart>
        </mc:Choice>
        <mc:Fallback xmlns="">
          <p:pic>
            <p:nvPicPr>
              <p:cNvPr id="31" name="墨迹 30"/>
            </p:nvPicPr>
            <p:blipFill>
              <a:blip r:embed="rId56"/>
            </p:blipFill>
            <p:spPr>
              <a:xfrm>
                <a:off x="8415655" y="2260600"/>
                <a:ext cx="508000" cy="3302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8737600" y="2861310"/>
              <a:ext cx="219710" cy="567690"/>
            </p14:xfrm>
          </p:contentPart>
        </mc:Choice>
        <mc:Fallback xmlns="">
          <p:pic>
            <p:nvPicPr>
              <p:cNvPr id="32" name="墨迹 31"/>
            </p:nvPicPr>
            <p:blipFill>
              <a:blip r:embed="rId58"/>
            </p:blipFill>
            <p:spPr>
              <a:xfrm>
                <a:off x="8737600" y="2861310"/>
                <a:ext cx="219710" cy="56769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9093200" y="2878455"/>
              <a:ext cx="160655" cy="516255"/>
            </p14:xfrm>
          </p:contentPart>
        </mc:Choice>
        <mc:Fallback xmlns="">
          <p:pic>
            <p:nvPicPr>
              <p:cNvPr id="33" name="墨迹 32"/>
            </p:nvPicPr>
            <p:blipFill>
              <a:blip r:embed="rId60"/>
            </p:blipFill>
            <p:spPr>
              <a:xfrm>
                <a:off x="9093200" y="2878455"/>
                <a:ext cx="160655" cy="51625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9160510" y="2827655"/>
              <a:ext cx="584200" cy="457200"/>
            </p14:xfrm>
          </p:contentPart>
        </mc:Choice>
        <mc:Fallback xmlns="">
          <p:pic>
            <p:nvPicPr>
              <p:cNvPr id="34" name="墨迹 33"/>
            </p:nvPicPr>
            <p:blipFill>
              <a:blip r:embed="rId62"/>
            </p:blipFill>
            <p:spPr>
              <a:xfrm>
                <a:off x="9160510" y="2827655"/>
                <a:ext cx="584200" cy="4572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7484110" y="2980055"/>
              <a:ext cx="296545" cy="609600"/>
            </p14:xfrm>
          </p:contentPart>
        </mc:Choice>
        <mc:Fallback xmlns="">
          <p:pic>
            <p:nvPicPr>
              <p:cNvPr id="35" name="墨迹 34"/>
            </p:nvPicPr>
            <p:blipFill>
              <a:blip r:embed="rId64"/>
            </p:blipFill>
            <p:spPr>
              <a:xfrm>
                <a:off x="7484110" y="2980055"/>
                <a:ext cx="296545" cy="6096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7112000" y="3759200"/>
              <a:ext cx="338455" cy="508000"/>
            </p14:xfrm>
          </p:contentPart>
        </mc:Choice>
        <mc:Fallback xmlns="">
          <p:pic>
            <p:nvPicPr>
              <p:cNvPr id="36" name="墨迹 35"/>
            </p:nvPicPr>
            <p:blipFill>
              <a:blip r:embed="rId66"/>
            </p:blipFill>
            <p:spPr>
              <a:xfrm>
                <a:off x="7112000" y="3759200"/>
                <a:ext cx="338455" cy="5080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7628255" y="3767455"/>
              <a:ext cx="144145" cy="355600"/>
            </p14:xfrm>
          </p:contentPart>
        </mc:Choice>
        <mc:Fallback xmlns="">
          <p:pic>
            <p:nvPicPr>
              <p:cNvPr id="37" name="墨迹 36"/>
            </p:nvPicPr>
            <p:blipFill>
              <a:blip r:embed="rId68"/>
            </p:blipFill>
            <p:spPr>
              <a:xfrm>
                <a:off x="7628255" y="3767455"/>
                <a:ext cx="144145" cy="3556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9058910" y="3699510"/>
              <a:ext cx="144145" cy="609600"/>
            </p14:xfrm>
          </p:contentPart>
        </mc:Choice>
        <mc:Fallback xmlns="">
          <p:pic>
            <p:nvPicPr>
              <p:cNvPr id="38" name="墨迹 37"/>
            </p:nvPicPr>
            <p:blipFill>
              <a:blip r:embed="rId70"/>
            </p:blipFill>
            <p:spPr>
              <a:xfrm>
                <a:off x="9058910" y="3699510"/>
                <a:ext cx="144145" cy="6096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9330055" y="3767455"/>
              <a:ext cx="330200" cy="482600"/>
            </p14:xfrm>
          </p:contentPart>
        </mc:Choice>
        <mc:Fallback xmlns="">
          <p:pic>
            <p:nvPicPr>
              <p:cNvPr id="39" name="墨迹 38"/>
            </p:nvPicPr>
            <p:blipFill>
              <a:blip r:embed="rId72"/>
            </p:blipFill>
            <p:spPr>
              <a:xfrm>
                <a:off x="9330055" y="3767455"/>
                <a:ext cx="330200" cy="4826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7966710" y="2268855"/>
              <a:ext cx="118745" cy="228600"/>
            </p14:xfrm>
          </p:contentPart>
        </mc:Choice>
        <mc:Fallback xmlns="">
          <p:pic>
            <p:nvPicPr>
              <p:cNvPr id="40" name="墨迹 39"/>
            </p:nvPicPr>
            <p:blipFill>
              <a:blip r:embed="rId74"/>
            </p:blipFill>
            <p:spPr>
              <a:xfrm>
                <a:off x="7966710" y="2268855"/>
                <a:ext cx="118745" cy="2286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7915910" y="2413000"/>
              <a:ext cx="93345" cy="118110"/>
            </p14:xfrm>
          </p:contentPart>
        </mc:Choice>
        <mc:Fallback xmlns="">
          <p:pic>
            <p:nvPicPr>
              <p:cNvPr id="41" name="墨迹 40"/>
            </p:nvPicPr>
            <p:blipFill>
              <a:blip r:embed="rId76"/>
            </p:blipFill>
            <p:spPr>
              <a:xfrm>
                <a:off x="7915910" y="2413000"/>
                <a:ext cx="93345" cy="11811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7493000" y="3013710"/>
              <a:ext cx="143510" cy="271145"/>
            </p14:xfrm>
          </p:contentPart>
        </mc:Choice>
        <mc:Fallback xmlns="">
          <p:pic>
            <p:nvPicPr>
              <p:cNvPr id="42" name="墨迹 41"/>
            </p:nvPicPr>
            <p:blipFill>
              <a:blip r:embed="rId78"/>
            </p:blipFill>
            <p:spPr>
              <a:xfrm>
                <a:off x="7493000" y="3013710"/>
                <a:ext cx="143510" cy="27114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7450455" y="3225800"/>
              <a:ext cx="93345" cy="127000"/>
            </p14:xfrm>
          </p:contentPart>
        </mc:Choice>
        <mc:Fallback xmlns="">
          <p:pic>
            <p:nvPicPr>
              <p:cNvPr id="43" name="墨迹 42"/>
            </p:nvPicPr>
            <p:blipFill>
              <a:blip r:embed="rId80"/>
            </p:blipFill>
            <p:spPr>
              <a:xfrm>
                <a:off x="7450455" y="3225800"/>
                <a:ext cx="93345" cy="1270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7061200" y="3928110"/>
              <a:ext cx="92710" cy="203200"/>
            </p14:xfrm>
          </p:contentPart>
        </mc:Choice>
        <mc:Fallback xmlns="">
          <p:pic>
            <p:nvPicPr>
              <p:cNvPr id="44" name="墨迹 43"/>
            </p:nvPicPr>
            <p:blipFill>
              <a:blip r:embed="rId82"/>
            </p:blipFill>
            <p:spPr>
              <a:xfrm>
                <a:off x="7061200" y="3928110"/>
                <a:ext cx="92710" cy="2032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7018655" y="4089400"/>
              <a:ext cx="118745" cy="84455"/>
            </p14:xfrm>
          </p:contentPart>
        </mc:Choice>
        <mc:Fallback xmlns="">
          <p:pic>
            <p:nvPicPr>
              <p:cNvPr id="45" name="墨迹 44"/>
            </p:nvPicPr>
            <p:blipFill>
              <a:blip r:embed="rId84"/>
            </p:blipFill>
            <p:spPr>
              <a:xfrm>
                <a:off x="7018655" y="4089400"/>
                <a:ext cx="118745" cy="8445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墨迹 45"/>
              <p14:cNvContentPartPr/>
              <p14:nvPr/>
            </p14:nvContentPartPr>
            <p14:xfrm>
              <a:off x="7543800" y="3919855"/>
              <a:ext cx="76200" cy="169545"/>
            </p14:xfrm>
          </p:contentPart>
        </mc:Choice>
        <mc:Fallback xmlns="">
          <p:pic>
            <p:nvPicPr>
              <p:cNvPr id="46" name="墨迹 45"/>
            </p:nvPicPr>
            <p:blipFill>
              <a:blip r:embed="rId86"/>
            </p:blipFill>
            <p:spPr>
              <a:xfrm>
                <a:off x="7543800" y="3919855"/>
                <a:ext cx="76200" cy="16954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墨迹 46"/>
              <p14:cNvContentPartPr/>
              <p14:nvPr/>
            </p14:nvContentPartPr>
            <p14:xfrm>
              <a:off x="7526655" y="4029710"/>
              <a:ext cx="160655" cy="101600"/>
            </p14:xfrm>
          </p:contentPart>
        </mc:Choice>
        <mc:Fallback xmlns="">
          <p:pic>
            <p:nvPicPr>
              <p:cNvPr id="47" name="墨迹 46"/>
            </p:nvPicPr>
            <p:blipFill>
              <a:blip r:embed="rId88"/>
            </p:blipFill>
            <p:spPr>
              <a:xfrm>
                <a:off x="7526655" y="4029710"/>
                <a:ext cx="160655" cy="1016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8" name="墨迹 47"/>
              <p14:cNvContentPartPr/>
              <p14:nvPr/>
            </p14:nvContentPartPr>
            <p14:xfrm>
              <a:off x="8500110" y="2429510"/>
              <a:ext cx="220345" cy="186690"/>
            </p14:xfrm>
          </p:contentPart>
        </mc:Choice>
        <mc:Fallback xmlns="">
          <p:pic>
            <p:nvPicPr>
              <p:cNvPr id="48" name="墨迹 47"/>
            </p:nvPicPr>
            <p:blipFill>
              <a:blip r:embed="rId90"/>
            </p:blipFill>
            <p:spPr>
              <a:xfrm>
                <a:off x="8500110" y="2429510"/>
                <a:ext cx="220345" cy="18669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9" name="墨迹 48"/>
              <p14:cNvContentPartPr/>
              <p14:nvPr/>
            </p14:nvContentPartPr>
            <p14:xfrm>
              <a:off x="8720455" y="2540000"/>
              <a:ext cx="109855" cy="135255"/>
            </p14:xfrm>
          </p:contentPart>
        </mc:Choice>
        <mc:Fallback xmlns="">
          <p:pic>
            <p:nvPicPr>
              <p:cNvPr id="49" name="墨迹 48"/>
            </p:nvPicPr>
            <p:blipFill>
              <a:blip r:embed="rId92"/>
            </p:blipFill>
            <p:spPr>
              <a:xfrm>
                <a:off x="8720455" y="2540000"/>
                <a:ext cx="109855" cy="13525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墨迹 49"/>
              <p14:cNvContentPartPr/>
              <p14:nvPr/>
            </p14:nvContentPartPr>
            <p14:xfrm>
              <a:off x="8652510" y="3022600"/>
              <a:ext cx="118745" cy="330200"/>
            </p14:xfrm>
          </p:contentPart>
        </mc:Choice>
        <mc:Fallback xmlns="">
          <p:pic>
            <p:nvPicPr>
              <p:cNvPr id="50" name="墨迹 49"/>
            </p:nvPicPr>
            <p:blipFill>
              <a:blip r:embed="rId94"/>
            </p:blipFill>
            <p:spPr>
              <a:xfrm>
                <a:off x="8652510" y="3022600"/>
                <a:ext cx="118745" cy="3302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1" name="墨迹 50"/>
              <p14:cNvContentPartPr/>
              <p14:nvPr/>
            </p14:nvContentPartPr>
            <p14:xfrm>
              <a:off x="8610600" y="3259455"/>
              <a:ext cx="127000" cy="135255"/>
            </p14:xfrm>
          </p:contentPart>
        </mc:Choice>
        <mc:Fallback xmlns="">
          <p:pic>
            <p:nvPicPr>
              <p:cNvPr id="51" name="墨迹 50"/>
            </p:nvPicPr>
            <p:blipFill>
              <a:blip r:embed="rId96"/>
            </p:blipFill>
            <p:spPr>
              <a:xfrm>
                <a:off x="8610600" y="3259455"/>
                <a:ext cx="127000" cy="13525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墨迹 51"/>
              <p14:cNvContentPartPr/>
              <p14:nvPr/>
            </p14:nvContentPartPr>
            <p14:xfrm>
              <a:off x="9067800" y="3039110"/>
              <a:ext cx="33655" cy="228600"/>
            </p14:xfrm>
          </p:contentPart>
        </mc:Choice>
        <mc:Fallback xmlns="">
          <p:pic>
            <p:nvPicPr>
              <p:cNvPr id="52" name="墨迹 51"/>
            </p:nvPicPr>
            <p:blipFill>
              <a:blip r:embed="rId98"/>
            </p:blipFill>
            <p:spPr>
              <a:xfrm>
                <a:off x="9067800" y="3039110"/>
                <a:ext cx="33655" cy="2286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9050655" y="3208655"/>
              <a:ext cx="109855" cy="127000"/>
            </p14:xfrm>
          </p:contentPart>
        </mc:Choice>
        <mc:Fallback xmlns="">
          <p:pic>
            <p:nvPicPr>
              <p:cNvPr id="53" name="墨迹 52"/>
            </p:nvPicPr>
            <p:blipFill>
              <a:blip r:embed="rId100"/>
            </p:blipFill>
            <p:spPr>
              <a:xfrm>
                <a:off x="9050655" y="3208655"/>
                <a:ext cx="109855" cy="1270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9287510" y="3132455"/>
              <a:ext cx="279400" cy="245745"/>
            </p14:xfrm>
          </p:contentPart>
        </mc:Choice>
        <mc:Fallback xmlns="">
          <p:pic>
            <p:nvPicPr>
              <p:cNvPr id="54" name="墨迹 53"/>
            </p:nvPicPr>
            <p:blipFill>
              <a:blip r:embed="rId102"/>
            </p:blipFill>
            <p:spPr>
              <a:xfrm>
                <a:off x="9287510" y="3132455"/>
                <a:ext cx="279400" cy="24574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墨迹 54"/>
              <p14:cNvContentPartPr/>
              <p14:nvPr/>
            </p14:nvContentPartPr>
            <p14:xfrm>
              <a:off x="9516110" y="3242310"/>
              <a:ext cx="93345" cy="152400"/>
            </p14:xfrm>
          </p:contentPart>
        </mc:Choice>
        <mc:Fallback xmlns="">
          <p:pic>
            <p:nvPicPr>
              <p:cNvPr id="55" name="墨迹 54"/>
            </p:nvPicPr>
            <p:blipFill>
              <a:blip r:embed="rId104"/>
            </p:blipFill>
            <p:spPr>
              <a:xfrm>
                <a:off x="9516110" y="3242310"/>
                <a:ext cx="93345" cy="15240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6" name="墨迹 55"/>
              <p14:cNvContentPartPr/>
              <p14:nvPr/>
            </p14:nvContentPartPr>
            <p14:xfrm>
              <a:off x="8982710" y="3818255"/>
              <a:ext cx="85090" cy="211455"/>
            </p14:xfrm>
          </p:contentPart>
        </mc:Choice>
        <mc:Fallback xmlns="">
          <p:pic>
            <p:nvPicPr>
              <p:cNvPr id="56" name="墨迹 55"/>
            </p:nvPicPr>
            <p:blipFill>
              <a:blip r:embed="rId106"/>
            </p:blipFill>
            <p:spPr>
              <a:xfrm>
                <a:off x="8982710" y="3818255"/>
                <a:ext cx="85090" cy="21145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7" name="墨迹 56"/>
              <p14:cNvContentPartPr/>
              <p14:nvPr/>
            </p14:nvContentPartPr>
            <p14:xfrm>
              <a:off x="8931910" y="3962400"/>
              <a:ext cx="85090" cy="143510"/>
            </p14:xfrm>
          </p:contentPart>
        </mc:Choice>
        <mc:Fallback xmlns="">
          <p:pic>
            <p:nvPicPr>
              <p:cNvPr id="57" name="墨迹 56"/>
            </p:nvPicPr>
            <p:blipFill>
              <a:blip r:embed="rId108"/>
            </p:blipFill>
            <p:spPr>
              <a:xfrm>
                <a:off x="8931910" y="3962400"/>
                <a:ext cx="85090" cy="14351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8" name="墨迹 57"/>
              <p14:cNvContentPartPr/>
              <p14:nvPr/>
            </p14:nvContentPartPr>
            <p14:xfrm>
              <a:off x="8153400" y="2404110"/>
              <a:ext cx="194310" cy="262890"/>
            </p14:xfrm>
          </p:contentPart>
        </mc:Choice>
        <mc:Fallback xmlns="">
          <p:pic>
            <p:nvPicPr>
              <p:cNvPr id="58" name="墨迹 57"/>
            </p:nvPicPr>
            <p:blipFill>
              <a:blip r:embed="rId110"/>
            </p:blipFill>
            <p:spPr>
              <a:xfrm>
                <a:off x="8153400" y="2404110"/>
                <a:ext cx="194310" cy="26289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9" name="墨迹 58"/>
              <p14:cNvContentPartPr/>
              <p14:nvPr/>
            </p14:nvContentPartPr>
            <p14:xfrm>
              <a:off x="8187055" y="2429510"/>
              <a:ext cx="135255" cy="76200"/>
            </p14:xfrm>
          </p:contentPart>
        </mc:Choice>
        <mc:Fallback xmlns="">
          <p:pic>
            <p:nvPicPr>
              <p:cNvPr id="59" name="墨迹 58"/>
            </p:nvPicPr>
            <p:blipFill>
              <a:blip r:embed="rId112"/>
            </p:blipFill>
            <p:spPr>
              <a:xfrm>
                <a:off x="8187055" y="2429510"/>
                <a:ext cx="135255" cy="7620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0" name="墨迹 59"/>
              <p14:cNvContentPartPr/>
              <p14:nvPr/>
            </p14:nvContentPartPr>
            <p14:xfrm>
              <a:off x="8305800" y="2463800"/>
              <a:ext cx="41910" cy="92710"/>
            </p14:xfrm>
          </p:contentPart>
        </mc:Choice>
        <mc:Fallback xmlns="">
          <p:pic>
            <p:nvPicPr>
              <p:cNvPr id="60" name="墨迹 59"/>
            </p:nvPicPr>
            <p:blipFill>
              <a:blip r:embed="rId114"/>
            </p:blipFill>
            <p:spPr>
              <a:xfrm>
                <a:off x="8305800" y="2463800"/>
                <a:ext cx="41910" cy="9271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1" name="墨迹 60"/>
              <p14:cNvContentPartPr/>
              <p14:nvPr/>
            </p14:nvContentPartPr>
            <p14:xfrm>
              <a:off x="7839710" y="3013710"/>
              <a:ext cx="118745" cy="313690"/>
            </p14:xfrm>
          </p:contentPart>
        </mc:Choice>
        <mc:Fallback xmlns="">
          <p:pic>
            <p:nvPicPr>
              <p:cNvPr id="61" name="墨迹 60"/>
            </p:nvPicPr>
            <p:blipFill>
              <a:blip r:embed="rId116"/>
            </p:blipFill>
            <p:spPr>
              <a:xfrm>
                <a:off x="7839710" y="3013710"/>
                <a:ext cx="118745" cy="31369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2" name="墨迹 61"/>
              <p14:cNvContentPartPr/>
              <p14:nvPr/>
            </p14:nvContentPartPr>
            <p14:xfrm>
              <a:off x="7814310" y="3039110"/>
              <a:ext cx="152400" cy="110490"/>
            </p14:xfrm>
          </p:contentPart>
        </mc:Choice>
        <mc:Fallback xmlns="">
          <p:pic>
            <p:nvPicPr>
              <p:cNvPr id="62" name="墨迹 61"/>
            </p:nvPicPr>
            <p:blipFill>
              <a:blip r:embed="rId118"/>
            </p:blipFill>
            <p:spPr>
              <a:xfrm>
                <a:off x="7814310" y="3039110"/>
                <a:ext cx="152400" cy="11049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3" name="墨迹 62"/>
              <p14:cNvContentPartPr/>
              <p14:nvPr/>
            </p14:nvContentPartPr>
            <p14:xfrm>
              <a:off x="7924800" y="3073400"/>
              <a:ext cx="67310" cy="67310"/>
            </p14:xfrm>
          </p:contentPart>
        </mc:Choice>
        <mc:Fallback xmlns="">
          <p:pic>
            <p:nvPicPr>
              <p:cNvPr id="63" name="墨迹 62"/>
            </p:nvPicPr>
            <p:blipFill>
              <a:blip r:embed="rId120"/>
            </p:blipFill>
            <p:spPr>
              <a:xfrm>
                <a:off x="7924800" y="3073400"/>
                <a:ext cx="67310" cy="6731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4" name="墨迹 63"/>
              <p14:cNvContentPartPr/>
              <p14:nvPr/>
            </p14:nvContentPartPr>
            <p14:xfrm>
              <a:off x="7280910" y="3996055"/>
              <a:ext cx="135890" cy="169545"/>
            </p14:xfrm>
          </p:contentPart>
        </mc:Choice>
        <mc:Fallback xmlns="">
          <p:pic>
            <p:nvPicPr>
              <p:cNvPr id="64" name="墨迹 63"/>
            </p:nvPicPr>
            <p:blipFill>
              <a:blip r:embed="rId122"/>
            </p:blipFill>
            <p:spPr>
              <a:xfrm>
                <a:off x="7280910" y="3996055"/>
                <a:ext cx="135890" cy="16954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5" name="墨迹 64"/>
              <p14:cNvContentPartPr/>
              <p14:nvPr/>
            </p14:nvContentPartPr>
            <p14:xfrm>
              <a:off x="7272655" y="3953510"/>
              <a:ext cx="152400" cy="101600"/>
            </p14:xfrm>
          </p:contentPart>
        </mc:Choice>
        <mc:Fallback xmlns="">
          <p:pic>
            <p:nvPicPr>
              <p:cNvPr id="65" name="墨迹 64"/>
            </p:nvPicPr>
            <p:blipFill>
              <a:blip r:embed="rId124"/>
            </p:blipFill>
            <p:spPr>
              <a:xfrm>
                <a:off x="7272655" y="3953510"/>
                <a:ext cx="152400" cy="10160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6" name="墨迹 65"/>
              <p14:cNvContentPartPr/>
              <p14:nvPr/>
            </p14:nvContentPartPr>
            <p14:xfrm>
              <a:off x="7407910" y="3970655"/>
              <a:ext cx="76200" cy="59055"/>
            </p14:xfrm>
          </p:contentPart>
        </mc:Choice>
        <mc:Fallback xmlns="">
          <p:pic>
            <p:nvPicPr>
              <p:cNvPr id="66" name="墨迹 65"/>
            </p:nvPicPr>
            <p:blipFill>
              <a:blip r:embed="rId126"/>
            </p:blipFill>
            <p:spPr>
              <a:xfrm>
                <a:off x="7407910" y="3970655"/>
                <a:ext cx="76200" cy="5905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7" name="墨迹 66"/>
              <p14:cNvContentPartPr/>
              <p14:nvPr/>
            </p14:nvContentPartPr>
            <p14:xfrm>
              <a:off x="7738110" y="3792855"/>
              <a:ext cx="118745" cy="228600"/>
            </p14:xfrm>
          </p:contentPart>
        </mc:Choice>
        <mc:Fallback xmlns="">
          <p:pic>
            <p:nvPicPr>
              <p:cNvPr id="67" name="墨迹 66"/>
            </p:nvPicPr>
            <p:blipFill>
              <a:blip r:embed="rId128"/>
            </p:blipFill>
            <p:spPr>
              <a:xfrm>
                <a:off x="7738110" y="3792855"/>
                <a:ext cx="118745" cy="228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8" name="墨迹 67"/>
              <p14:cNvContentPartPr/>
              <p14:nvPr/>
            </p14:nvContentPartPr>
            <p14:xfrm>
              <a:off x="7696200" y="3792855"/>
              <a:ext cx="59055" cy="67945"/>
            </p14:xfrm>
          </p:contentPart>
        </mc:Choice>
        <mc:Fallback xmlns="">
          <p:pic>
            <p:nvPicPr>
              <p:cNvPr id="68" name="墨迹 67"/>
            </p:nvPicPr>
            <p:blipFill>
              <a:blip r:embed="rId130"/>
            </p:blipFill>
            <p:spPr>
              <a:xfrm>
                <a:off x="7696200" y="3792855"/>
                <a:ext cx="59055" cy="6794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9" name="墨迹 68"/>
              <p14:cNvContentPartPr/>
              <p14:nvPr/>
            </p14:nvContentPartPr>
            <p14:xfrm>
              <a:off x="7763510" y="3801110"/>
              <a:ext cx="76200" cy="42545"/>
            </p14:xfrm>
          </p:contentPart>
        </mc:Choice>
        <mc:Fallback xmlns="">
          <p:pic>
            <p:nvPicPr>
              <p:cNvPr id="69" name="墨迹 68"/>
            </p:nvPicPr>
            <p:blipFill>
              <a:blip r:embed="rId132"/>
            </p:blipFill>
            <p:spPr>
              <a:xfrm>
                <a:off x="7763510" y="3801110"/>
                <a:ext cx="76200" cy="4254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0" name="墨迹 69"/>
              <p14:cNvContentPartPr/>
              <p14:nvPr/>
            </p14:nvContentPartPr>
            <p14:xfrm>
              <a:off x="9236710" y="3877310"/>
              <a:ext cx="67945" cy="254000"/>
            </p14:xfrm>
          </p:contentPart>
        </mc:Choice>
        <mc:Fallback xmlns="">
          <p:pic>
            <p:nvPicPr>
              <p:cNvPr id="70" name="墨迹 69"/>
            </p:nvPicPr>
            <p:blipFill>
              <a:blip r:embed="rId134"/>
            </p:blipFill>
            <p:spPr>
              <a:xfrm>
                <a:off x="9236710" y="3877310"/>
                <a:ext cx="67945" cy="2540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1" name="墨迹 70"/>
              <p14:cNvContentPartPr/>
              <p14:nvPr/>
            </p14:nvContentPartPr>
            <p14:xfrm>
              <a:off x="9177655" y="3877310"/>
              <a:ext cx="101600" cy="135890"/>
            </p14:xfrm>
          </p:contentPart>
        </mc:Choice>
        <mc:Fallback xmlns="">
          <p:pic>
            <p:nvPicPr>
              <p:cNvPr id="71" name="墨迹 70"/>
            </p:nvPicPr>
            <p:blipFill>
              <a:blip r:embed="rId136"/>
            </p:blipFill>
            <p:spPr>
              <a:xfrm>
                <a:off x="9177655" y="3877310"/>
                <a:ext cx="101600" cy="13589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2" name="墨迹 71"/>
              <p14:cNvContentPartPr/>
              <p14:nvPr/>
            </p14:nvContentPartPr>
            <p14:xfrm>
              <a:off x="9279255" y="3919855"/>
              <a:ext cx="59055" cy="67945"/>
            </p14:xfrm>
          </p:contentPart>
        </mc:Choice>
        <mc:Fallback xmlns="">
          <p:pic>
            <p:nvPicPr>
              <p:cNvPr id="72" name="墨迹 71"/>
            </p:nvPicPr>
            <p:blipFill>
              <a:blip r:embed="rId138"/>
            </p:blipFill>
            <p:spPr>
              <a:xfrm>
                <a:off x="9279255" y="3919855"/>
                <a:ext cx="59055" cy="67945"/>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3" name="墨迹 72"/>
              <p14:cNvContentPartPr/>
              <p14:nvPr/>
            </p14:nvContentPartPr>
            <p14:xfrm>
              <a:off x="8906510" y="3064510"/>
              <a:ext cx="85090" cy="245745"/>
            </p14:xfrm>
          </p:contentPart>
        </mc:Choice>
        <mc:Fallback xmlns="">
          <p:pic>
            <p:nvPicPr>
              <p:cNvPr id="73" name="墨迹 72"/>
            </p:nvPicPr>
            <p:blipFill>
              <a:blip r:embed="rId140"/>
            </p:blipFill>
            <p:spPr>
              <a:xfrm>
                <a:off x="8906510" y="3064510"/>
                <a:ext cx="85090" cy="24574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4" name="墨迹 73"/>
              <p14:cNvContentPartPr/>
              <p14:nvPr/>
            </p14:nvContentPartPr>
            <p14:xfrm>
              <a:off x="8915400" y="3030855"/>
              <a:ext cx="84455" cy="109855"/>
            </p14:xfrm>
          </p:contentPart>
        </mc:Choice>
        <mc:Fallback xmlns="">
          <p:pic>
            <p:nvPicPr>
              <p:cNvPr id="74" name="墨迹 73"/>
            </p:nvPicPr>
            <p:blipFill>
              <a:blip r:embed="rId142"/>
            </p:blipFill>
            <p:spPr>
              <a:xfrm>
                <a:off x="8915400" y="3030855"/>
                <a:ext cx="84455" cy="10985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5" name="墨迹 74"/>
              <p14:cNvContentPartPr/>
              <p14:nvPr/>
            </p14:nvContentPartPr>
            <p14:xfrm>
              <a:off x="8982710" y="3048000"/>
              <a:ext cx="42545" cy="76200"/>
            </p14:xfrm>
          </p:contentPart>
        </mc:Choice>
        <mc:Fallback xmlns="">
          <p:pic>
            <p:nvPicPr>
              <p:cNvPr id="75" name="墨迹 74"/>
            </p:nvPicPr>
            <p:blipFill>
              <a:blip r:embed="rId144"/>
            </p:blipFill>
            <p:spPr>
              <a:xfrm>
                <a:off x="8982710" y="3048000"/>
                <a:ext cx="42545" cy="7620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6" name="墨迹 75"/>
              <p14:cNvContentPartPr/>
              <p14:nvPr/>
            </p14:nvContentPartPr>
            <p14:xfrm>
              <a:off x="9211310" y="3089910"/>
              <a:ext cx="118745" cy="228600"/>
            </p14:xfrm>
          </p:contentPart>
        </mc:Choice>
        <mc:Fallback xmlns="">
          <p:pic>
            <p:nvPicPr>
              <p:cNvPr id="76" name="墨迹 75"/>
            </p:nvPicPr>
            <p:blipFill>
              <a:blip r:embed="rId146"/>
            </p:blipFill>
            <p:spPr>
              <a:xfrm>
                <a:off x="9211310" y="3089910"/>
                <a:ext cx="118745" cy="2286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7" name="墨迹 76"/>
              <p14:cNvContentPartPr/>
              <p14:nvPr/>
            </p14:nvContentPartPr>
            <p14:xfrm>
              <a:off x="9185910" y="3056255"/>
              <a:ext cx="42545" cy="84455"/>
            </p14:xfrm>
          </p:contentPart>
        </mc:Choice>
        <mc:Fallback xmlns="">
          <p:pic>
            <p:nvPicPr>
              <p:cNvPr id="77" name="墨迹 76"/>
            </p:nvPicPr>
            <p:blipFill>
              <a:blip r:embed="rId148"/>
            </p:blipFill>
            <p:spPr>
              <a:xfrm>
                <a:off x="9185910" y="3056255"/>
                <a:ext cx="42545" cy="8445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8" name="墨迹 77"/>
              <p14:cNvContentPartPr/>
              <p14:nvPr/>
            </p14:nvContentPartPr>
            <p14:xfrm>
              <a:off x="9236710" y="3073400"/>
              <a:ext cx="59690" cy="33655"/>
            </p14:xfrm>
          </p:contentPart>
        </mc:Choice>
        <mc:Fallback xmlns="">
          <p:pic>
            <p:nvPicPr>
              <p:cNvPr id="78" name="墨迹 77"/>
            </p:nvPicPr>
            <p:blipFill>
              <a:blip r:embed="rId150"/>
            </p:blipFill>
            <p:spPr>
              <a:xfrm>
                <a:off x="9236710" y="3073400"/>
                <a:ext cx="59690" cy="3365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9" name="墨迹 78"/>
              <p14:cNvContentPartPr/>
              <p14:nvPr/>
            </p14:nvContentPartPr>
            <p14:xfrm>
              <a:off x="9423400" y="2759710"/>
              <a:ext cx="338455" cy="355600"/>
            </p14:xfrm>
          </p:contentPart>
        </mc:Choice>
        <mc:Fallback xmlns="">
          <p:pic>
            <p:nvPicPr>
              <p:cNvPr id="79" name="墨迹 78"/>
            </p:nvPicPr>
            <p:blipFill>
              <a:blip r:embed="rId152"/>
            </p:blipFill>
            <p:spPr>
              <a:xfrm>
                <a:off x="9423400" y="2759710"/>
                <a:ext cx="338455" cy="35560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0" name="墨迹 79"/>
              <p14:cNvContentPartPr/>
              <p14:nvPr/>
            </p14:nvContentPartPr>
            <p14:xfrm>
              <a:off x="9414510" y="2802255"/>
              <a:ext cx="34290" cy="67945"/>
            </p14:xfrm>
          </p:contentPart>
        </mc:Choice>
        <mc:Fallback xmlns="">
          <p:pic>
            <p:nvPicPr>
              <p:cNvPr id="80" name="墨迹 79"/>
            </p:nvPicPr>
            <p:blipFill>
              <a:blip r:embed="rId154"/>
            </p:blipFill>
            <p:spPr>
              <a:xfrm>
                <a:off x="9414510" y="2802255"/>
                <a:ext cx="34290" cy="6794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1" name="墨迹 80"/>
              <p14:cNvContentPartPr/>
              <p14:nvPr/>
            </p14:nvContentPartPr>
            <p14:xfrm>
              <a:off x="9490710" y="2785110"/>
              <a:ext cx="144145" cy="34290"/>
            </p14:xfrm>
          </p:contentPart>
        </mc:Choice>
        <mc:Fallback xmlns="">
          <p:pic>
            <p:nvPicPr>
              <p:cNvPr id="81" name="墨迹 80"/>
            </p:nvPicPr>
            <p:blipFill>
              <a:blip r:embed="rId156"/>
            </p:blipFill>
            <p:spPr>
              <a:xfrm>
                <a:off x="9490710" y="2785110"/>
                <a:ext cx="144145" cy="3429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2" name="墨迹 81"/>
              <p14:cNvContentPartPr/>
              <p14:nvPr/>
            </p14:nvContentPartPr>
            <p14:xfrm>
              <a:off x="8576310" y="2099310"/>
              <a:ext cx="330200" cy="339090"/>
            </p14:xfrm>
          </p:contentPart>
        </mc:Choice>
        <mc:Fallback xmlns="">
          <p:pic>
            <p:nvPicPr>
              <p:cNvPr id="82" name="墨迹 81"/>
            </p:nvPicPr>
            <p:blipFill>
              <a:blip r:embed="rId158"/>
            </p:blipFill>
            <p:spPr>
              <a:xfrm>
                <a:off x="8576310" y="2099310"/>
                <a:ext cx="330200" cy="33909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3" name="墨迹 82"/>
              <p14:cNvContentPartPr/>
              <p14:nvPr/>
            </p14:nvContentPartPr>
            <p14:xfrm>
              <a:off x="8559800" y="2091055"/>
              <a:ext cx="50800" cy="50800"/>
            </p14:xfrm>
          </p:contentPart>
        </mc:Choice>
        <mc:Fallback xmlns="">
          <p:pic>
            <p:nvPicPr>
              <p:cNvPr id="83" name="墨迹 82"/>
            </p:nvPicPr>
            <p:blipFill>
              <a:blip r:embed="rId160"/>
            </p:blipFill>
            <p:spPr>
              <a:xfrm>
                <a:off x="8559800" y="2091055"/>
                <a:ext cx="50800" cy="5080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4" name="墨迹 83"/>
              <p14:cNvContentPartPr/>
              <p14:nvPr/>
            </p14:nvContentPartPr>
            <p14:xfrm>
              <a:off x="8636000" y="2073910"/>
              <a:ext cx="194310" cy="59690"/>
            </p14:xfrm>
          </p:contentPart>
        </mc:Choice>
        <mc:Fallback xmlns="">
          <p:pic>
            <p:nvPicPr>
              <p:cNvPr id="84" name="墨迹 83"/>
            </p:nvPicPr>
            <p:blipFill>
              <a:blip r:embed="rId162"/>
            </p:blipFill>
            <p:spPr>
              <a:xfrm>
                <a:off x="8636000" y="2073910"/>
                <a:ext cx="194310" cy="5969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5" name="墨迹 84"/>
              <p14:cNvContentPartPr/>
              <p14:nvPr/>
            </p14:nvContentPartPr>
            <p14:xfrm>
              <a:off x="9363710" y="3970655"/>
              <a:ext cx="152400" cy="194945"/>
            </p14:xfrm>
          </p:contentPart>
        </mc:Choice>
        <mc:Fallback xmlns="">
          <p:pic>
            <p:nvPicPr>
              <p:cNvPr id="85" name="墨迹 84"/>
            </p:nvPicPr>
            <p:blipFill>
              <a:blip r:embed="rId164"/>
            </p:blipFill>
            <p:spPr>
              <a:xfrm>
                <a:off x="9363710" y="3970655"/>
                <a:ext cx="152400" cy="19494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6" name="墨迹 85"/>
              <p14:cNvContentPartPr/>
              <p14:nvPr/>
            </p14:nvContentPartPr>
            <p14:xfrm>
              <a:off x="9398000" y="4080510"/>
              <a:ext cx="152400" cy="152400"/>
            </p14:xfrm>
          </p:contentPart>
        </mc:Choice>
        <mc:Fallback xmlns="">
          <p:pic>
            <p:nvPicPr>
              <p:cNvPr id="86" name="墨迹 85"/>
            </p:nvPicPr>
            <p:blipFill>
              <a:blip r:embed="rId166"/>
            </p:blipFill>
            <p:spPr>
              <a:xfrm>
                <a:off x="9398000" y="4080510"/>
                <a:ext cx="152400" cy="15240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7" name="墨迹 86"/>
              <p14:cNvContentPartPr/>
              <p14:nvPr/>
            </p14:nvContentPartPr>
            <p14:xfrm>
              <a:off x="9474200" y="3759200"/>
              <a:ext cx="254000" cy="321310"/>
            </p14:xfrm>
          </p:contentPart>
        </mc:Choice>
        <mc:Fallback xmlns="">
          <p:pic>
            <p:nvPicPr>
              <p:cNvPr id="87" name="墨迹 86"/>
            </p:nvPicPr>
            <p:blipFill>
              <a:blip r:embed="rId168"/>
            </p:blipFill>
            <p:spPr>
              <a:xfrm>
                <a:off x="9474200" y="3759200"/>
                <a:ext cx="254000" cy="32131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8" name="墨迹 87"/>
              <p14:cNvContentPartPr/>
              <p14:nvPr/>
            </p14:nvContentPartPr>
            <p14:xfrm>
              <a:off x="9490710" y="3792855"/>
              <a:ext cx="42545" cy="25400"/>
            </p14:xfrm>
          </p:contentPart>
        </mc:Choice>
        <mc:Fallback xmlns="">
          <p:pic>
            <p:nvPicPr>
              <p:cNvPr id="88" name="墨迹 87"/>
            </p:nvPicPr>
            <p:blipFill>
              <a:blip r:embed="rId170"/>
            </p:blipFill>
            <p:spPr>
              <a:xfrm>
                <a:off x="9490710" y="3792855"/>
                <a:ext cx="42545" cy="2540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9" name="墨迹 88"/>
              <p14:cNvContentPartPr/>
              <p14:nvPr/>
            </p14:nvContentPartPr>
            <p14:xfrm>
              <a:off x="9525000" y="3792855"/>
              <a:ext cx="143510" cy="42545"/>
            </p14:xfrm>
          </p:contentPart>
        </mc:Choice>
        <mc:Fallback xmlns="">
          <p:pic>
            <p:nvPicPr>
              <p:cNvPr id="89" name="墨迹 88"/>
            </p:nvPicPr>
            <p:blipFill>
              <a:blip r:embed="rId172"/>
            </p:blipFill>
            <p:spPr>
              <a:xfrm>
                <a:off x="9525000" y="3792855"/>
                <a:ext cx="143510" cy="4254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0" name="墨迹 89"/>
              <p14:cNvContentPartPr/>
              <p14:nvPr/>
            </p14:nvContentPartPr>
            <p14:xfrm>
              <a:off x="9490710" y="3792855"/>
              <a:ext cx="17145" cy="84455"/>
            </p14:xfrm>
          </p:contentPart>
        </mc:Choice>
        <mc:Fallback xmlns="">
          <p:pic>
            <p:nvPicPr>
              <p:cNvPr id="90" name="墨迹 89"/>
            </p:nvPicPr>
            <p:blipFill>
              <a:blip r:embed="rId174"/>
            </p:blipFill>
            <p:spPr>
              <a:xfrm>
                <a:off x="9490710" y="3792855"/>
                <a:ext cx="17145" cy="84455"/>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代码框架</a:t>
            </a:r>
            <a:endParaRPr lang="zh-CN" altLang="en-US" dirty="0"/>
          </a:p>
        </p:txBody>
      </p:sp>
      <p:pic>
        <p:nvPicPr>
          <p:cNvPr id="9" name="图片 8"/>
          <p:cNvPicPr>
            <a:picLocks noChangeAspect="1"/>
          </p:cNvPicPr>
          <p:nvPr/>
        </p:nvPicPr>
        <p:blipFill>
          <a:blip r:embed="rId1"/>
          <a:stretch>
            <a:fillRect/>
          </a:stretch>
        </p:blipFill>
        <p:spPr>
          <a:xfrm>
            <a:off x="1023937" y="2014537"/>
            <a:ext cx="10144125" cy="2828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340334"/>
            <a:ext cx="9291215" cy="1049235"/>
          </a:xfrm>
        </p:spPr>
        <p:txBody>
          <a:bodyPr/>
          <a:lstStyle/>
          <a:p>
            <a:r>
              <a:rPr lang="zh-CN" altLang="en-US" dirty="0"/>
              <a:t>例题 </a:t>
            </a:r>
            <a:r>
              <a:rPr lang="en-US" altLang="zh-CN" dirty="0"/>
              <a:t>– </a:t>
            </a:r>
            <a:r>
              <a:rPr lang="zh-CN" altLang="en-US" dirty="0"/>
              <a:t>选数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1451746" y="1513447"/>
            <a:ext cx="7110089" cy="445505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4767</Words>
  <Application>WPS 演示</Application>
  <PresentationFormat>自定义</PresentationFormat>
  <Paragraphs>320</Paragraphs>
  <Slides>49</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49</vt:i4>
      </vt:variant>
    </vt:vector>
  </HeadingPairs>
  <TitlesOfParts>
    <vt:vector size="72" baseType="lpstr">
      <vt:lpstr>Arial</vt:lpstr>
      <vt:lpstr>方正书宋_GBK</vt:lpstr>
      <vt:lpstr>Wingdings</vt:lpstr>
      <vt:lpstr>Cambria Math</vt:lpstr>
      <vt:lpstr>Kingsoft Math</vt:lpstr>
      <vt:lpstr>宋体</vt:lpstr>
      <vt:lpstr>汉仪书宋二KW</vt:lpstr>
      <vt:lpstr>Calibri</vt:lpstr>
      <vt:lpstr>Helvetica Neue</vt:lpstr>
      <vt:lpstr>微软雅黑</vt:lpstr>
      <vt:lpstr>汉仪旗黑</vt:lpstr>
      <vt:lpstr>Arial Unicode MS</vt:lpstr>
      <vt:lpstr>等线</vt:lpstr>
      <vt:lpstr>汉仪中等线KW</vt:lpstr>
      <vt:lpstr>MS PGothic</vt:lpstr>
      <vt:lpstr>苹方-简</vt:lpstr>
      <vt:lpstr>宋体-简</vt:lpstr>
      <vt:lpstr>Apple Color Emoji</vt:lpstr>
      <vt:lpstr>Arial</vt:lpstr>
      <vt:lpstr>微软雅黑</vt:lpstr>
      <vt:lpstr>Times New Roman</vt:lpstr>
      <vt:lpstr>Courier New</vt:lpstr>
      <vt:lpstr>Office 主题</vt:lpstr>
      <vt:lpstr>普及搜索</vt:lpstr>
      <vt:lpstr>今个我们讲这些</vt:lpstr>
      <vt:lpstr>前言</vt:lpstr>
      <vt:lpstr>搜索中的概念</vt:lpstr>
      <vt:lpstr>举个例子</vt:lpstr>
      <vt:lpstr>深度优先搜索</vt:lpstr>
      <vt:lpstr>算法流程</vt:lpstr>
      <vt:lpstr>代码框架</vt:lpstr>
      <vt:lpstr>例题 – 选数</vt:lpstr>
      <vt:lpstr>例题 – 选数</vt:lpstr>
      <vt:lpstr>例题 – 选数</vt:lpstr>
      <vt:lpstr>例题 - 选数</vt:lpstr>
      <vt:lpstr>例题 – 枚举子集</vt:lpstr>
      <vt:lpstr>例题 – 枚举子集</vt:lpstr>
      <vt:lpstr>回溯</vt:lpstr>
      <vt:lpstr>例题 - 油滴扩展</vt:lpstr>
      <vt:lpstr>例题 - 油滴扩展</vt:lpstr>
      <vt:lpstr>例题 - 油滴扩展</vt:lpstr>
      <vt:lpstr>PowerPoint 演示文稿</vt:lpstr>
      <vt:lpstr>例题 – 8皇后</vt:lpstr>
      <vt:lpstr>例题 – 8皇后</vt:lpstr>
      <vt:lpstr>N皇后问题</vt:lpstr>
      <vt:lpstr>int	queenPos[100];</vt:lpstr>
      <vt:lpstr>void NQueen( int k) { //在0~k-1行皇后已经摆好的情况下，摆第k行及其后的皇后 int i;</vt:lpstr>
      <vt:lpstr>if( j == k ) { //当前选的位置 i 不冲突  queenPos[k] = i; //将第k个皇后摆放在位置	i  NQueen(k+1);</vt:lpstr>
      <vt:lpstr>例题 – 8皇后</vt:lpstr>
      <vt:lpstr>然后……</vt:lpstr>
      <vt:lpstr>例题 – 8皇后</vt:lpstr>
      <vt:lpstr>剪枝</vt:lpstr>
      <vt:lpstr>剪枝</vt:lpstr>
      <vt:lpstr>剪枝</vt:lpstr>
      <vt:lpstr>剪枝</vt:lpstr>
      <vt:lpstr>例题 – 数的划分</vt:lpstr>
      <vt:lpstr>例题 – 数的划分</vt:lpstr>
      <vt:lpstr>PowerPoint 演示文稿</vt:lpstr>
      <vt:lpstr>例题 – 生日蛋糕</vt:lpstr>
      <vt:lpstr>例题 – 生日蛋糕</vt:lpstr>
      <vt:lpstr>例题 – 生日蛋糕</vt:lpstr>
      <vt:lpstr>例题 – 生日蛋糕</vt:lpstr>
      <vt:lpstr>例题 – 生日蛋糕</vt:lpstr>
      <vt:lpstr>例 – 小木棍</vt:lpstr>
      <vt:lpstr>例 – 小木棍		</vt:lpstr>
      <vt:lpstr>例 – 小木棍</vt:lpstr>
      <vt:lpstr>例 – 小木棍</vt:lpstr>
      <vt:lpstr>例 – 小木棍</vt:lpstr>
      <vt:lpstr>枚举顺序</vt:lpstr>
      <vt:lpstr>例题 – 数字三角形</vt:lpstr>
      <vt:lpstr>例题 – 数字三角形</vt:lpstr>
      <vt:lpstr>例题 – 数字三角形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东辰 柴</dc:creator>
  <cp:lastModifiedBy>renlinjing</cp:lastModifiedBy>
  <cp:revision>828</cp:revision>
  <dcterms:created xsi:type="dcterms:W3CDTF">2021-08-22T06:24:20Z</dcterms:created>
  <dcterms:modified xsi:type="dcterms:W3CDTF">2021-08-22T06:24:20Z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