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2" r:id="rId5"/>
    <p:sldId id="261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26" r:id="rId25"/>
    <p:sldId id="327" r:id="rId26"/>
    <p:sldId id="328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028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863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58335" y="4824796"/>
            <a:ext cx="228600" cy="194945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487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028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863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58335" y="4824796"/>
            <a:ext cx="228600" cy="194945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487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028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6863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4458335" y="4824796"/>
            <a:ext cx="228600" cy="194945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028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6863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4458335" y="4824796"/>
            <a:ext cx="228600" cy="194945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165607"/>
            <a:ext cx="144716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487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74" y="1831085"/>
            <a:ext cx="8874251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30.png"/><Relationship Id="rId27" Type="http://schemas.openxmlformats.org/officeDocument/2006/relationships/image" Target="../media/image29.png"/><Relationship Id="rId26" Type="http://schemas.openxmlformats.org/officeDocument/2006/relationships/image" Target="../media/image28.png"/><Relationship Id="rId25" Type="http://schemas.openxmlformats.org/officeDocument/2006/relationships/image" Target="../media/image27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6" Type="http://schemas.openxmlformats.org/officeDocument/2006/relationships/slideLayout" Target="../slideLayouts/slideLayout2.xml"/><Relationship Id="rId65" Type="http://schemas.openxmlformats.org/officeDocument/2006/relationships/image" Target="../media/image95.png"/><Relationship Id="rId64" Type="http://schemas.openxmlformats.org/officeDocument/2006/relationships/image" Target="../media/image94.png"/><Relationship Id="rId63" Type="http://schemas.openxmlformats.org/officeDocument/2006/relationships/image" Target="../media/image93.png"/><Relationship Id="rId62" Type="http://schemas.openxmlformats.org/officeDocument/2006/relationships/image" Target="../media/image92.png"/><Relationship Id="rId61" Type="http://schemas.openxmlformats.org/officeDocument/2006/relationships/image" Target="../media/image91.png"/><Relationship Id="rId60" Type="http://schemas.openxmlformats.org/officeDocument/2006/relationships/image" Target="../media/image90.png"/><Relationship Id="rId6" Type="http://schemas.openxmlformats.org/officeDocument/2006/relationships/image" Target="../media/image36.png"/><Relationship Id="rId59" Type="http://schemas.openxmlformats.org/officeDocument/2006/relationships/image" Target="../media/image89.png"/><Relationship Id="rId58" Type="http://schemas.openxmlformats.org/officeDocument/2006/relationships/image" Target="../media/image88.png"/><Relationship Id="rId57" Type="http://schemas.openxmlformats.org/officeDocument/2006/relationships/image" Target="../media/image87.png"/><Relationship Id="rId56" Type="http://schemas.openxmlformats.org/officeDocument/2006/relationships/image" Target="../media/image86.png"/><Relationship Id="rId55" Type="http://schemas.openxmlformats.org/officeDocument/2006/relationships/image" Target="../media/image85.png"/><Relationship Id="rId54" Type="http://schemas.openxmlformats.org/officeDocument/2006/relationships/image" Target="../media/image84.png"/><Relationship Id="rId53" Type="http://schemas.openxmlformats.org/officeDocument/2006/relationships/image" Target="../media/image83.png"/><Relationship Id="rId52" Type="http://schemas.openxmlformats.org/officeDocument/2006/relationships/image" Target="../media/image82.png"/><Relationship Id="rId51" Type="http://schemas.openxmlformats.org/officeDocument/2006/relationships/image" Target="../media/image81.png"/><Relationship Id="rId50" Type="http://schemas.openxmlformats.org/officeDocument/2006/relationships/image" Target="../media/image80.png"/><Relationship Id="rId5" Type="http://schemas.openxmlformats.org/officeDocument/2006/relationships/image" Target="../media/image35.png"/><Relationship Id="rId49" Type="http://schemas.openxmlformats.org/officeDocument/2006/relationships/image" Target="../media/image79.png"/><Relationship Id="rId48" Type="http://schemas.openxmlformats.org/officeDocument/2006/relationships/image" Target="../media/image78.png"/><Relationship Id="rId47" Type="http://schemas.openxmlformats.org/officeDocument/2006/relationships/image" Target="../media/image77.png"/><Relationship Id="rId46" Type="http://schemas.openxmlformats.org/officeDocument/2006/relationships/image" Target="../media/image76.png"/><Relationship Id="rId45" Type="http://schemas.openxmlformats.org/officeDocument/2006/relationships/image" Target="../media/image75.png"/><Relationship Id="rId44" Type="http://schemas.openxmlformats.org/officeDocument/2006/relationships/image" Target="../media/image74.png"/><Relationship Id="rId43" Type="http://schemas.openxmlformats.org/officeDocument/2006/relationships/image" Target="../media/image73.png"/><Relationship Id="rId42" Type="http://schemas.openxmlformats.org/officeDocument/2006/relationships/image" Target="../media/image72.png"/><Relationship Id="rId41" Type="http://schemas.openxmlformats.org/officeDocument/2006/relationships/image" Target="../media/image71.png"/><Relationship Id="rId40" Type="http://schemas.openxmlformats.org/officeDocument/2006/relationships/image" Target="../media/image70.png"/><Relationship Id="rId4" Type="http://schemas.openxmlformats.org/officeDocument/2006/relationships/image" Target="../media/image34.png"/><Relationship Id="rId39" Type="http://schemas.openxmlformats.org/officeDocument/2006/relationships/image" Target="../media/image69.png"/><Relationship Id="rId38" Type="http://schemas.openxmlformats.org/officeDocument/2006/relationships/image" Target="../media/image68.png"/><Relationship Id="rId37" Type="http://schemas.openxmlformats.org/officeDocument/2006/relationships/image" Target="../media/image67.png"/><Relationship Id="rId36" Type="http://schemas.openxmlformats.org/officeDocument/2006/relationships/image" Target="../media/image66.png"/><Relationship Id="rId35" Type="http://schemas.openxmlformats.org/officeDocument/2006/relationships/image" Target="../media/image65.png"/><Relationship Id="rId34" Type="http://schemas.openxmlformats.org/officeDocument/2006/relationships/image" Target="../media/image64.png"/><Relationship Id="rId33" Type="http://schemas.openxmlformats.org/officeDocument/2006/relationships/image" Target="../media/image63.png"/><Relationship Id="rId32" Type="http://schemas.openxmlformats.org/officeDocument/2006/relationships/image" Target="../media/image62.png"/><Relationship Id="rId31" Type="http://schemas.openxmlformats.org/officeDocument/2006/relationships/image" Target="../media/image61.png"/><Relationship Id="rId30" Type="http://schemas.openxmlformats.org/officeDocument/2006/relationships/image" Target="../media/image60.png"/><Relationship Id="rId3" Type="http://schemas.openxmlformats.org/officeDocument/2006/relationships/image" Target="../media/image33.png"/><Relationship Id="rId29" Type="http://schemas.openxmlformats.org/officeDocument/2006/relationships/image" Target="../media/image59.png"/><Relationship Id="rId28" Type="http://schemas.openxmlformats.org/officeDocument/2006/relationships/image" Target="../media/image58.png"/><Relationship Id="rId27" Type="http://schemas.openxmlformats.org/officeDocument/2006/relationships/image" Target="../media/image57.png"/><Relationship Id="rId26" Type="http://schemas.openxmlformats.org/officeDocument/2006/relationships/image" Target="../media/image56.png"/><Relationship Id="rId25" Type="http://schemas.openxmlformats.org/officeDocument/2006/relationships/image" Target="../media/image55.png"/><Relationship Id="rId24" Type="http://schemas.openxmlformats.org/officeDocument/2006/relationships/image" Target="../media/image54.png"/><Relationship Id="rId23" Type="http://schemas.openxmlformats.org/officeDocument/2006/relationships/image" Target="../media/image53.png"/><Relationship Id="rId22" Type="http://schemas.openxmlformats.org/officeDocument/2006/relationships/image" Target="../media/image52.png"/><Relationship Id="rId21" Type="http://schemas.openxmlformats.org/officeDocument/2006/relationships/image" Target="../media/image51.png"/><Relationship Id="rId20" Type="http://schemas.openxmlformats.org/officeDocument/2006/relationships/image" Target="../media/image50.png"/><Relationship Id="rId2" Type="http://schemas.openxmlformats.org/officeDocument/2006/relationships/image" Target="../media/image32.png"/><Relationship Id="rId19" Type="http://schemas.openxmlformats.org/officeDocument/2006/relationships/image" Target="../media/image49.png"/><Relationship Id="rId18" Type="http://schemas.openxmlformats.org/officeDocument/2006/relationships/image" Target="../media/image48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744" y="1953895"/>
            <a:ext cx="119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枚</a:t>
            </a:r>
            <a:r>
              <a:rPr sz="3600" spc="105" dirty="0"/>
              <a:t> </a:t>
            </a:r>
            <a:r>
              <a:rPr sz="3600" dirty="0"/>
              <a:t>举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81059" y="4813366"/>
            <a:ext cx="1530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</a:fld>
            <a:endParaRPr sz="12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生</a:t>
            </a:r>
            <a:r>
              <a:rPr spc="-5" dirty="0"/>
              <a:t>理周期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6522" y="840494"/>
            <a:ext cx="8611870" cy="34613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70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输入</a:t>
            </a:r>
            <a:endParaRPr sz="2000">
              <a:latin typeface="微软雅黑"/>
              <a:cs typeface="微软雅黑"/>
            </a:endParaRPr>
          </a:p>
          <a:p>
            <a:pPr marL="355600" marR="5080" algn="just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输入四个整数：p,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e,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i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和d。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p,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e,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i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分别表示体力、情感和智力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高峰出现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日子。d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是给定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日子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，可能小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p,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e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i。所有给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定日子是非负的并且小于或等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365，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所求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日子小于或等于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21252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输出</a:t>
            </a:r>
            <a:endParaRPr sz="2000">
              <a:latin typeface="微软雅黑"/>
              <a:cs typeface="微软雅黑"/>
            </a:endParaRPr>
          </a:p>
          <a:p>
            <a:pPr marL="355600" marR="1714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从给定日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起，下一次三个高峰同一天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日子（距离给定日子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的天数）。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生</a:t>
            </a:r>
            <a:r>
              <a:rPr spc="-5" dirty="0"/>
              <a:t>理周期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5459" y="693902"/>
            <a:ext cx="1615440" cy="29552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输入样例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0 0 0</a:t>
            </a:r>
            <a:r>
              <a:rPr sz="2000" spc="-3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0 0 0</a:t>
            </a:r>
            <a:r>
              <a:rPr sz="2000" spc="-3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100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5 20 34</a:t>
            </a:r>
            <a:r>
              <a:rPr sz="2000" spc="-4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325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4 5 6</a:t>
            </a:r>
            <a:r>
              <a:rPr sz="2000" spc="-3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7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283 102 23</a:t>
            </a:r>
            <a:r>
              <a:rPr sz="20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320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203 301 203</a:t>
            </a:r>
            <a:r>
              <a:rPr sz="2000" spc="-16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40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-1 -1 -1</a:t>
            </a:r>
            <a:r>
              <a:rPr sz="2000" spc="-6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-1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204159" y="693902"/>
            <a:ext cx="5069840" cy="25895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输出样例</a:t>
            </a:r>
            <a:endParaRPr sz="2000">
              <a:latin typeface="微软雅黑"/>
              <a:cs typeface="微软雅黑"/>
            </a:endParaRPr>
          </a:p>
          <a:p>
            <a:pPr marL="12700" marR="5080" algn="just">
              <a:lnSpc>
                <a:spcPct val="120000"/>
              </a:lnSpc>
              <a:spcBef>
                <a:spcPts val="10"/>
              </a:spcBef>
            </a:pPr>
            <a:r>
              <a:rPr sz="2000" spc="-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Case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1: the next triple peak occurs in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21252</a:t>
            </a:r>
            <a:r>
              <a:rPr sz="2000" spc="-18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days.  Case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2: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the next triple peak occurs in </a:t>
            </a:r>
            <a:r>
              <a:rPr sz="2000" spc="-1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21152</a:t>
            </a:r>
            <a:r>
              <a:rPr sz="2000" spc="-23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days.  </a:t>
            </a:r>
            <a:r>
              <a:rPr sz="2000" spc="-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Case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3: the next triple peak occurs in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19575</a:t>
            </a:r>
            <a:r>
              <a:rPr sz="2000" spc="-18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days.  </a:t>
            </a:r>
            <a:r>
              <a:rPr sz="2000" spc="-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Case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4: the next triple peak occurs in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16994</a:t>
            </a:r>
            <a:r>
              <a:rPr sz="2000" spc="-18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days.  Case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5: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the next triple peak occurs in 8910</a:t>
            </a:r>
            <a:r>
              <a:rPr sz="2000" spc="-21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days.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 algn="just">
              <a:lnSpc>
                <a:spcPct val="100000"/>
              </a:lnSpc>
              <a:spcBef>
                <a:spcPts val="485"/>
              </a:spcBef>
            </a:pPr>
            <a:r>
              <a:rPr sz="2000" spc="-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Case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6: the next triple peak occurs in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10789</a:t>
            </a:r>
            <a:r>
              <a:rPr sz="2000" spc="-18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days.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生</a:t>
            </a:r>
            <a:r>
              <a:rPr spc="-5" dirty="0"/>
              <a:t>理周期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639" y="722757"/>
            <a:ext cx="1388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解题思路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655" marR="5080" indent="-457200">
              <a:lnSpc>
                <a:spcPct val="100000"/>
              </a:lnSpc>
              <a:spcBef>
                <a:spcPts val="100"/>
              </a:spcBef>
              <a:buFont typeface="Arial" panose="020B0604020202090204"/>
              <a:buChar char="•"/>
              <a:tabLst>
                <a:tab pos="921385" algn="l"/>
                <a:tab pos="922655" algn="l"/>
              </a:tabLst>
            </a:pPr>
            <a:r>
              <a:rPr dirty="0"/>
              <a:t>从</a:t>
            </a:r>
            <a:r>
              <a:rPr spc="-5" dirty="0"/>
              <a:t>d+1</a:t>
            </a:r>
            <a:r>
              <a:rPr dirty="0"/>
              <a:t>天开始，一直试到</a:t>
            </a:r>
            <a:r>
              <a:rPr spc="5" dirty="0"/>
              <a:t>第</a:t>
            </a:r>
            <a:r>
              <a:rPr spc="-5" dirty="0"/>
              <a:t>21252</a:t>
            </a:r>
            <a:r>
              <a:rPr spc="-35" dirty="0"/>
              <a:t> </a:t>
            </a:r>
            <a:r>
              <a:rPr dirty="0"/>
              <a:t>天，对其中每个日</a:t>
            </a:r>
            <a:r>
              <a:rPr spc="5" dirty="0"/>
              <a:t>期</a:t>
            </a:r>
            <a:r>
              <a:rPr spc="50" dirty="0"/>
              <a:t>k,</a:t>
            </a:r>
            <a:r>
              <a:rPr dirty="0"/>
              <a:t>看 是否满足</a:t>
            </a:r>
            <a:endParaRPr dirty="0"/>
          </a:p>
          <a:p>
            <a:pPr marL="452755">
              <a:lnSpc>
                <a:spcPct val="100000"/>
              </a:lnSpc>
              <a:spcBef>
                <a:spcPts val="80"/>
              </a:spcBef>
              <a:buClr>
                <a:srgbClr val="252525"/>
              </a:buClr>
              <a:buFont typeface="Arial" panose="020B0604020202090204"/>
              <a:buChar char="•"/>
            </a:pPr>
            <a:endParaRPr sz="1700"/>
          </a:p>
          <a:p>
            <a:pPr marL="612775" marR="1588770" indent="-91440">
              <a:lnSpc>
                <a:spcPct val="122000"/>
              </a:lnSpc>
            </a:pPr>
            <a:r>
              <a:rPr b="1" spc="-5" dirty="0">
                <a:latin typeface="Courier New" panose="02070309020205020404"/>
                <a:cs typeface="Courier New" panose="02070309020205020404"/>
              </a:rPr>
              <a:t>(k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– </a:t>
            </a:r>
            <a:r>
              <a:rPr b="1" spc="-10" dirty="0">
                <a:latin typeface="Courier New" panose="02070309020205020404"/>
                <a:cs typeface="Courier New" panose="02070309020205020404"/>
              </a:rPr>
              <a:t>p)%23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==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0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&amp;&amp; (k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–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e)%28 </a:t>
            </a:r>
            <a:r>
              <a:rPr b="1" spc="-10" dirty="0">
                <a:latin typeface="Courier New" panose="02070309020205020404"/>
                <a:cs typeface="Courier New" panose="02070309020205020404"/>
              </a:rPr>
              <a:t>==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0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&amp;&amp;  </a:t>
            </a:r>
            <a:r>
              <a:rPr b="1" spc="-10" dirty="0">
                <a:latin typeface="Courier New" panose="02070309020205020404"/>
                <a:cs typeface="Courier New" panose="02070309020205020404"/>
              </a:rPr>
              <a:t>(k-i)%33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0</a:t>
            </a:r>
            <a:endParaRPr b="1" dirty="0">
              <a:latin typeface="Courier New" panose="02070309020205020404"/>
              <a:cs typeface="Courier New" panose="02070309020205020404"/>
            </a:endParaRPr>
          </a:p>
          <a:p>
            <a:pPr marL="922655" indent="-457200">
              <a:lnSpc>
                <a:spcPct val="100000"/>
              </a:lnSpc>
              <a:spcBef>
                <a:spcPts val="725"/>
              </a:spcBef>
              <a:buFont typeface="Arial" panose="020B0604020202090204"/>
              <a:buChar char="•"/>
              <a:tabLst>
                <a:tab pos="921385" algn="l"/>
                <a:tab pos="922655" algn="l"/>
              </a:tabLst>
            </a:pPr>
            <a:r>
              <a:rPr dirty="0"/>
              <a:t>如何试得更快？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生</a:t>
            </a:r>
            <a:r>
              <a:rPr spc="-5" dirty="0"/>
              <a:t>理周期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639" y="722757"/>
            <a:ext cx="1388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解题思路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4874" y="1831085"/>
            <a:ext cx="8874251" cy="284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655" marR="5080" indent="-457200">
              <a:lnSpc>
                <a:spcPct val="100000"/>
              </a:lnSpc>
              <a:spcBef>
                <a:spcPts val="100"/>
              </a:spcBef>
              <a:buFont typeface="Arial" panose="020B0604020202090204"/>
              <a:buChar char="•"/>
              <a:tabLst>
                <a:tab pos="921385" algn="l"/>
                <a:tab pos="922655" algn="l"/>
              </a:tabLst>
            </a:pPr>
            <a:r>
              <a:rPr dirty="0"/>
              <a:t>从</a:t>
            </a:r>
            <a:r>
              <a:rPr spc="-5" dirty="0"/>
              <a:t>d+1</a:t>
            </a:r>
            <a:r>
              <a:rPr dirty="0"/>
              <a:t>天开始，一直试到</a:t>
            </a:r>
            <a:r>
              <a:rPr spc="5" dirty="0"/>
              <a:t>第</a:t>
            </a:r>
            <a:r>
              <a:rPr spc="-5" dirty="0"/>
              <a:t>21252</a:t>
            </a:r>
            <a:r>
              <a:rPr spc="-35" dirty="0"/>
              <a:t> </a:t>
            </a:r>
            <a:r>
              <a:rPr dirty="0"/>
              <a:t>天，对其中每个日</a:t>
            </a:r>
            <a:r>
              <a:rPr spc="5" dirty="0"/>
              <a:t>期</a:t>
            </a:r>
            <a:r>
              <a:rPr spc="50" dirty="0"/>
              <a:t>k,</a:t>
            </a:r>
            <a:r>
              <a:rPr dirty="0"/>
              <a:t>看 是否满足</a:t>
            </a:r>
            <a:endParaRPr dirty="0"/>
          </a:p>
          <a:p>
            <a:pPr marL="452755"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Font typeface="Arial" panose="020B0604020202090204"/>
              <a:buChar char="•"/>
            </a:pPr>
            <a:endParaRPr sz="1750"/>
          </a:p>
          <a:p>
            <a:pPr marL="612775" marR="1588770" indent="-91440">
              <a:lnSpc>
                <a:spcPct val="120000"/>
              </a:lnSpc>
            </a:pPr>
            <a:r>
              <a:rPr b="1" spc="-5" dirty="0">
                <a:latin typeface="Courier New" panose="02070309020205020404"/>
                <a:cs typeface="Courier New" panose="02070309020205020404"/>
              </a:rPr>
              <a:t>(k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– </a:t>
            </a:r>
            <a:r>
              <a:rPr b="1" spc="-10" dirty="0">
                <a:latin typeface="Courier New" panose="02070309020205020404"/>
                <a:cs typeface="Courier New" panose="02070309020205020404"/>
              </a:rPr>
              <a:t>p)%23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==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0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&amp;&amp; (k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–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e)%28 </a:t>
            </a:r>
            <a:r>
              <a:rPr b="1" spc="-10" dirty="0">
                <a:latin typeface="Courier New" panose="02070309020205020404"/>
                <a:cs typeface="Courier New" panose="02070309020205020404"/>
              </a:rPr>
              <a:t>==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0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&amp;&amp;  </a:t>
            </a:r>
            <a:r>
              <a:rPr b="1" spc="-10" dirty="0">
                <a:latin typeface="Courier New" panose="02070309020205020404"/>
                <a:cs typeface="Courier New" panose="02070309020205020404"/>
              </a:rPr>
              <a:t>(k-i)%33 </a:t>
            </a:r>
            <a:r>
              <a:rPr b="1" spc="-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</a:rPr>
              <a:t>0</a:t>
            </a:r>
            <a:endParaRPr b="1" dirty="0">
              <a:latin typeface="Courier New" panose="02070309020205020404"/>
              <a:cs typeface="Courier New" panose="02070309020205020404"/>
            </a:endParaRPr>
          </a:p>
          <a:p>
            <a:pPr marL="922655" marR="5809615" indent="-457200">
              <a:lnSpc>
                <a:spcPct val="120000"/>
              </a:lnSpc>
              <a:spcBef>
                <a:spcPts val="195"/>
              </a:spcBef>
              <a:buFont typeface="Arial" panose="020B0604020202090204"/>
              <a:buChar char="•"/>
              <a:tabLst>
                <a:tab pos="921385" algn="l"/>
                <a:tab pos="922655" algn="l"/>
              </a:tabLst>
            </a:pPr>
            <a:r>
              <a:rPr dirty="0"/>
              <a:t>如何试得更快？</a:t>
            </a:r>
            <a:r>
              <a:rPr lang="zh-CN" dirty="0"/>
              <a:t>往往解决问题的时候不需要每个都试</a:t>
            </a:r>
            <a:endParaRPr lang="zh-CN" dirty="0"/>
          </a:p>
          <a:p>
            <a:pPr marL="922655" marR="5809615" indent="-457200">
              <a:lnSpc>
                <a:spcPct val="120000"/>
              </a:lnSpc>
              <a:spcBef>
                <a:spcPts val="195"/>
              </a:spcBef>
              <a:buFont typeface="Arial" panose="020B0604020202090204"/>
              <a:buChar char="•"/>
              <a:tabLst>
                <a:tab pos="921385" algn="l"/>
                <a:tab pos="922655" algn="l"/>
              </a:tabLst>
            </a:pP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跳着试!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102234"/>
            <a:ext cx="186563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</a:t>
            </a:r>
            <a:r>
              <a:rPr sz="12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&lt;iostream&gt;  </a:t>
            </a:r>
            <a:r>
              <a:rPr sz="12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</a:t>
            </a:r>
            <a:r>
              <a:rPr sz="12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&lt;cstdio&gt;  </a:t>
            </a:r>
            <a:r>
              <a:rPr sz="12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using </a:t>
            </a:r>
            <a:r>
              <a:rPr sz="12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namespace</a:t>
            </a:r>
            <a:r>
              <a:rPr sz="1200" b="1" spc="-4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std;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804798"/>
            <a:ext cx="19773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3820" algn="l"/>
              </a:tabLst>
            </a:pP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ne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52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39" y="1047456"/>
            <a:ext cx="8637905" cy="385508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main(){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p,e,i,d,caseNo =</a:t>
            </a:r>
            <a:r>
              <a:rPr sz="1600" b="1" spc="2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  <a:tabLst>
                <a:tab pos="1332230" algn="l"/>
              </a:tabLst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while(	cin &gt;&gt; p &gt;&gt; e 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&gt;&gt;i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&gt;&gt;d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&amp;&amp;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p!= -1)</a:t>
            </a:r>
            <a:r>
              <a:rPr sz="1600" b="1" spc="5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++ caseNo;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for(k = d+1; (k-p)%23;</a:t>
            </a:r>
            <a:r>
              <a:rPr sz="1600" b="1" spc="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++k);</a:t>
            </a:r>
            <a:r>
              <a:rPr lang="en-US" sz="1600">
                <a:latin typeface="Courier New" panose="02070309020205020404"/>
                <a:cs typeface="Courier New" panose="02070309020205020404"/>
              </a:rPr>
              <a:t>//</a:t>
            </a:r>
            <a:r>
              <a:rPr lang="zh-CN" altLang="en-US" sz="1600">
                <a:latin typeface="Courier New" panose="02070309020205020404"/>
                <a:cs typeface="Courier New" panose="02070309020205020404"/>
              </a:rPr>
              <a:t>每隔体力高峰的日子就行</a:t>
            </a:r>
            <a:endParaRPr lang="zh-CN" altLang="en-US"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for(; (k-e)%28;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k+=</a:t>
            </a:r>
            <a:r>
              <a:rPr sz="1600" b="1" spc="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23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lang="zh-CN" alt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情感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for(;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(k-i)%33;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k+=</a:t>
            </a:r>
            <a:r>
              <a:rPr sz="1600" b="1" spc="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23*28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lang="zh-CN" alt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智力（最小公倍数）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cout &lt;&lt; "Case " &lt;&lt; caseNo</a:t>
            </a:r>
            <a:r>
              <a:rPr sz="1600" b="1" spc="3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&lt;&lt;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": the next triple peak occurs in " &lt;&lt; 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k-d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&lt;&lt; " days." &lt;&lt;</a:t>
            </a:r>
            <a:r>
              <a:rPr sz="1600" b="1" spc="9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endl;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253441"/>
            <a:ext cx="272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例</a:t>
            </a:r>
            <a:r>
              <a:rPr spc="5" dirty="0"/>
              <a:t>题</a:t>
            </a:r>
            <a:r>
              <a:rPr dirty="0">
                <a:latin typeface="Arial" panose="020B0604020202090204"/>
                <a:cs typeface="Arial" panose="020B0604020202090204"/>
              </a:rPr>
              <a:t>3</a:t>
            </a:r>
            <a:r>
              <a:rPr dirty="0"/>
              <a:t>：</a:t>
            </a:r>
            <a:r>
              <a:rPr b="1" spc="10" dirty="0">
                <a:latin typeface="微软雅黑"/>
                <a:cs typeface="微软雅黑"/>
              </a:rPr>
              <a:t>假币</a:t>
            </a:r>
            <a:r>
              <a:rPr b="1" dirty="0">
                <a:latin typeface="微软雅黑"/>
                <a:cs typeface="微软雅黑"/>
              </a:rPr>
              <a:t>问</a:t>
            </a:r>
            <a:r>
              <a:rPr b="1" spc="-5" dirty="0">
                <a:latin typeface="微软雅黑"/>
                <a:cs typeface="微软雅黑"/>
              </a:rPr>
              <a:t>题</a:t>
            </a:r>
            <a:endParaRPr b="1"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1975866"/>
            <a:ext cx="7625080" cy="18491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12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枚硬币。其中有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11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枚真币</a:t>
            </a:r>
            <a:r>
              <a:rPr sz="2600" spc="-1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枚假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币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。假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币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和真 币重量不同，但不知道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假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币比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真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币轻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还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是重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现在， 用一架天平称了这些币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三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次，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告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诉你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的结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，请你 找出假币并且确定假币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轻是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重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（数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据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保证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定能找 出来）。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997907"/>
            <a:ext cx="8147050" cy="34524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600" b="1" dirty="0">
                <a:solidFill>
                  <a:srgbClr val="6F2F9F"/>
                </a:solidFill>
                <a:latin typeface="微软雅黑"/>
                <a:cs typeface="微软雅黑"/>
              </a:rPr>
              <a:t>输入</a:t>
            </a:r>
            <a:endParaRPr sz="2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第一行是测试数据组数。</a:t>
            </a:r>
            <a:endParaRPr sz="2400">
              <a:latin typeface="微软雅黑"/>
              <a:cs typeface="微软雅黑"/>
            </a:endParaRPr>
          </a:p>
          <a:p>
            <a:pPr marL="355600" marR="234315" indent="-71755">
              <a:lnSpc>
                <a:spcPct val="90000"/>
              </a:lnSpc>
              <a:spcBef>
                <a:spcPts val="575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每组数据有三行，每行表示一次称量的结果。银币标号为  A-L。每次称量的结果用三个以空格隔开的字符串表示： 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天平左边放置的硬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币</a:t>
            </a:r>
            <a:r>
              <a:rPr sz="2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天平右边放置的硬币</a:t>
            </a:r>
            <a:r>
              <a:rPr sz="2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平衡状态。其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中平衡状态用``up'',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``down'',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微软雅黑"/>
                <a:cs typeface="微软雅黑"/>
              </a:rPr>
              <a:t>``even''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表示,</a:t>
            </a:r>
            <a:r>
              <a:rPr sz="2400" spc="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分别为右 端高、右端低和平衡。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天平左右的硬币数总是相等</a:t>
            </a:r>
            <a:r>
              <a:rPr sz="2400" spc="5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600" b="1" dirty="0">
                <a:solidFill>
                  <a:srgbClr val="6F2F9F"/>
                </a:solidFill>
                <a:latin typeface="微软雅黑"/>
                <a:cs typeface="微软雅黑"/>
              </a:rPr>
              <a:t>输出</a:t>
            </a:r>
            <a:endParaRPr sz="2600">
              <a:latin typeface="微软雅黑"/>
              <a:cs typeface="微软雅黑"/>
            </a:endParaRPr>
          </a:p>
          <a:p>
            <a:pPr marL="207645">
              <a:lnSpc>
                <a:spcPct val="100000"/>
              </a:lnSpc>
              <a:spcBef>
                <a:spcPts val="510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输出哪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个标号的银币是假币，并说明它比真币轻还是重。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253441"/>
            <a:ext cx="2518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例</a:t>
            </a:r>
            <a:r>
              <a:rPr spc="-5" dirty="0"/>
              <a:t>题：</a:t>
            </a:r>
            <a:r>
              <a:rPr b="1" dirty="0">
                <a:latin typeface="微软雅黑"/>
                <a:cs typeface="微软雅黑"/>
              </a:rPr>
              <a:t>假</a:t>
            </a:r>
            <a:r>
              <a:rPr b="1" spc="10" dirty="0">
                <a:latin typeface="微软雅黑"/>
                <a:cs typeface="微软雅黑"/>
              </a:rPr>
              <a:t>币</a:t>
            </a:r>
            <a:r>
              <a:rPr b="1" dirty="0">
                <a:latin typeface="微软雅黑"/>
                <a:cs typeface="微软雅黑"/>
              </a:rPr>
              <a:t>问</a:t>
            </a:r>
            <a:r>
              <a:rPr b="1" spc="-5" dirty="0">
                <a:latin typeface="微软雅黑"/>
                <a:cs typeface="微软雅黑"/>
              </a:rPr>
              <a:t>题</a:t>
            </a:r>
            <a:endParaRPr b="1" spc="-5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57053"/>
            <a:ext cx="5022850" cy="31280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6F2F9F"/>
                </a:solidFill>
                <a:latin typeface="微软雅黑"/>
                <a:cs typeface="微软雅黑"/>
              </a:rPr>
              <a:t>输入样例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415" dirty="0">
                <a:solidFill>
                  <a:srgbClr val="252525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  <a:p>
            <a:pPr marL="12700" marR="2685415">
              <a:lnSpc>
                <a:spcPct val="120000"/>
              </a:lnSpc>
            </a:pPr>
            <a:r>
              <a:rPr sz="2400" spc="-25" dirty="0">
                <a:solidFill>
                  <a:srgbClr val="252525"/>
                </a:solidFill>
                <a:latin typeface="Malgun Gothic"/>
                <a:cs typeface="Malgun Gothic"/>
              </a:rPr>
              <a:t>ABCD </a:t>
            </a:r>
            <a:r>
              <a:rPr sz="2400" spc="-30" dirty="0">
                <a:solidFill>
                  <a:srgbClr val="252525"/>
                </a:solidFill>
                <a:latin typeface="Malgun Gothic"/>
                <a:cs typeface="Malgun Gothic"/>
              </a:rPr>
              <a:t>EFGH</a:t>
            </a:r>
            <a:r>
              <a:rPr sz="2400" spc="-385" dirty="0">
                <a:solidFill>
                  <a:srgbClr val="252525"/>
                </a:solidFill>
                <a:latin typeface="Malgun Gothic"/>
                <a:cs typeface="Malgun Gothic"/>
              </a:rPr>
              <a:t>  </a:t>
            </a:r>
            <a:r>
              <a:rPr sz="2400" spc="-40" dirty="0">
                <a:solidFill>
                  <a:srgbClr val="252525"/>
                </a:solidFill>
                <a:latin typeface="Malgun Gothic"/>
                <a:cs typeface="Malgun Gothic"/>
              </a:rPr>
              <a:t>even  </a:t>
            </a:r>
            <a:endParaRPr sz="2400" spc="-40" dirty="0">
              <a:solidFill>
                <a:srgbClr val="252525"/>
              </a:solidFill>
              <a:latin typeface="Malgun Gothic"/>
              <a:cs typeface="Malgun Gothic"/>
            </a:endParaRPr>
          </a:p>
          <a:p>
            <a:pPr marL="12700" marR="2685415">
              <a:lnSpc>
                <a:spcPct val="120000"/>
              </a:lnSpc>
            </a:pPr>
            <a:r>
              <a:rPr sz="2400" spc="-25" dirty="0">
                <a:solidFill>
                  <a:srgbClr val="252525"/>
                </a:solidFill>
                <a:latin typeface="Malgun Gothic"/>
                <a:cs typeface="Malgun Gothic"/>
              </a:rPr>
              <a:t>ABCI </a:t>
            </a:r>
            <a:r>
              <a:rPr sz="2400" spc="-40" dirty="0">
                <a:solidFill>
                  <a:srgbClr val="252525"/>
                </a:solidFill>
                <a:latin typeface="Malgun Gothic"/>
                <a:cs typeface="Malgun Gothic"/>
              </a:rPr>
              <a:t>EFJK</a:t>
            </a:r>
            <a:r>
              <a:rPr sz="2400" spc="-355" dirty="0">
                <a:solidFill>
                  <a:srgbClr val="252525"/>
                </a:solidFill>
                <a:latin typeface="Malgun Gothic"/>
                <a:cs typeface="Malgun Gothic"/>
              </a:rPr>
              <a:t>  </a:t>
            </a:r>
            <a:r>
              <a:rPr sz="2400" spc="-45" dirty="0">
                <a:solidFill>
                  <a:srgbClr val="252525"/>
                </a:solidFill>
                <a:latin typeface="Malgun Gothic"/>
                <a:cs typeface="Malgun Gothic"/>
              </a:rPr>
              <a:t>up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spc="-40" dirty="0">
                <a:solidFill>
                  <a:srgbClr val="252525"/>
                </a:solidFill>
                <a:latin typeface="Malgun Gothic"/>
                <a:cs typeface="Malgun Gothic"/>
              </a:rPr>
              <a:t>ABIJ </a:t>
            </a:r>
            <a:r>
              <a:rPr sz="2400" spc="-30" dirty="0">
                <a:solidFill>
                  <a:srgbClr val="252525"/>
                </a:solidFill>
                <a:latin typeface="Malgun Gothic"/>
                <a:cs typeface="Malgun Gothic"/>
              </a:rPr>
              <a:t>EFGH</a:t>
            </a:r>
            <a:r>
              <a:rPr sz="2400" spc="-3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Malgun Gothic"/>
                <a:cs typeface="Malgun Gothic"/>
              </a:rPr>
              <a:t>even</a:t>
            </a:r>
            <a:endParaRPr sz="24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6F2F9F"/>
                </a:solidFill>
                <a:latin typeface="微软雅黑"/>
                <a:cs typeface="微软雅黑"/>
              </a:rPr>
              <a:t>输出样例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-75" dirty="0">
                <a:solidFill>
                  <a:srgbClr val="252525"/>
                </a:solidFill>
                <a:latin typeface="Malgun Gothic"/>
                <a:cs typeface="Malgun Gothic"/>
              </a:rPr>
              <a:t>K</a:t>
            </a:r>
            <a:r>
              <a:rPr sz="2400" spc="-17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Malgun Gothic"/>
                <a:cs typeface="Malgun Gothic"/>
              </a:rPr>
              <a:t>is</a:t>
            </a:r>
            <a:r>
              <a:rPr sz="2400" spc="-18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Malgun Gothic"/>
                <a:cs typeface="Malgun Gothic"/>
              </a:rPr>
              <a:t>the</a:t>
            </a:r>
            <a:r>
              <a:rPr sz="2400" spc="-16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Malgun Gothic"/>
                <a:cs typeface="Malgun Gothic"/>
              </a:rPr>
              <a:t>counterfeit</a:t>
            </a:r>
            <a:r>
              <a:rPr sz="2400" spc="-15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Malgun Gothic"/>
                <a:cs typeface="Malgun Gothic"/>
              </a:rPr>
              <a:t>coin</a:t>
            </a:r>
            <a:r>
              <a:rPr sz="2400" spc="-17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Malgun Gothic"/>
                <a:cs typeface="Malgun Gothic"/>
              </a:rPr>
              <a:t>and</a:t>
            </a:r>
            <a:r>
              <a:rPr sz="2400" spc="-17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Malgun Gothic"/>
                <a:cs typeface="Malgun Gothic"/>
              </a:rPr>
              <a:t>it</a:t>
            </a:r>
            <a:r>
              <a:rPr sz="2400" spc="-17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Malgun Gothic"/>
                <a:cs typeface="Malgun Gothic"/>
              </a:rPr>
              <a:t>is</a:t>
            </a:r>
            <a:r>
              <a:rPr sz="2400" spc="-18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Malgun Gothic"/>
                <a:cs typeface="Malgun Gothic"/>
              </a:rPr>
              <a:t>light.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253441"/>
            <a:ext cx="2518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例</a:t>
            </a:r>
            <a:r>
              <a:rPr spc="-5" dirty="0"/>
              <a:t>题：</a:t>
            </a:r>
            <a:r>
              <a:rPr b="1" dirty="0">
                <a:latin typeface="微软雅黑"/>
                <a:cs typeface="微软雅黑"/>
              </a:rPr>
              <a:t>假</a:t>
            </a:r>
            <a:r>
              <a:rPr b="1" spc="10" dirty="0">
                <a:latin typeface="微软雅黑"/>
                <a:cs typeface="微软雅黑"/>
              </a:rPr>
              <a:t>币</a:t>
            </a:r>
            <a:r>
              <a:rPr b="1" dirty="0">
                <a:latin typeface="微软雅黑"/>
                <a:cs typeface="微软雅黑"/>
              </a:rPr>
              <a:t>问</a:t>
            </a:r>
            <a:r>
              <a:rPr b="1" spc="-5" dirty="0">
                <a:latin typeface="微软雅黑"/>
                <a:cs typeface="微软雅黑"/>
              </a:rPr>
              <a:t>题</a:t>
            </a:r>
            <a:endParaRPr b="1" spc="-5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368627"/>
            <a:ext cx="7945755" cy="225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600" dirty="0">
                <a:solidFill>
                  <a:srgbClr val="6F2F9F"/>
                </a:solidFill>
                <a:latin typeface="微软雅黑"/>
                <a:cs typeface="微软雅黑"/>
              </a:rPr>
              <a:t>解题思路</a:t>
            </a:r>
            <a:endParaRPr sz="2600">
              <a:latin typeface="微软雅黑"/>
              <a:cs typeface="微软雅黑"/>
            </a:endParaRPr>
          </a:p>
          <a:p>
            <a:pPr marL="756285" marR="5080" indent="165735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对于每一枚硬币先假设它是轻的，看这样是否符合称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量结果。如果符合，问题即解决。如果不符合，就假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设它是重的，看是否符合称量结果。把所有硬币都试 一遍，一定能找到特殊硬币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253441"/>
            <a:ext cx="2518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例</a:t>
            </a:r>
            <a:r>
              <a:rPr spc="-5" dirty="0"/>
              <a:t>题：</a:t>
            </a:r>
            <a:r>
              <a:rPr b="1" dirty="0">
                <a:latin typeface="微软雅黑"/>
                <a:cs typeface="微软雅黑"/>
              </a:rPr>
              <a:t>假</a:t>
            </a:r>
            <a:r>
              <a:rPr b="1" spc="10" dirty="0">
                <a:latin typeface="微软雅黑"/>
                <a:cs typeface="微软雅黑"/>
              </a:rPr>
              <a:t>币</a:t>
            </a:r>
            <a:r>
              <a:rPr b="1" dirty="0">
                <a:latin typeface="微软雅黑"/>
                <a:cs typeface="微软雅黑"/>
              </a:rPr>
              <a:t>问</a:t>
            </a:r>
            <a:r>
              <a:rPr b="1" spc="-5" dirty="0">
                <a:latin typeface="微软雅黑"/>
                <a:cs typeface="微软雅黑"/>
              </a:rPr>
              <a:t>题</a:t>
            </a:r>
            <a:endParaRPr b="1" spc="-5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85090"/>
            <a:ext cx="6393180" cy="265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289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&lt;iostream&gt;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280289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&lt;cstring&gt;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280289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using namespace</a:t>
            </a:r>
            <a:r>
              <a:rPr sz="1600" b="1" spc="-5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std;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 marR="1459865" algn="just">
              <a:lnSpc>
                <a:spcPct val="120000"/>
              </a:lnSpc>
              <a:spcBef>
                <a:spcPts val="2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Left[3][7];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天平左边硬币 </a:t>
            </a:r>
            <a:endParaRPr sz="1600" b="1" spc="-10"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12700" marR="1459865" algn="just">
              <a:lnSpc>
                <a:spcPct val="120000"/>
              </a:lnSpc>
              <a:spcBef>
                <a:spcPts val="2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-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Right[3][7];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天平右边硬币 </a:t>
            </a:r>
            <a:endParaRPr sz="1600" b="1" spc="-5"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12700" marR="1459865" algn="just">
              <a:lnSpc>
                <a:spcPct val="120000"/>
              </a:lnSpc>
              <a:spcBef>
                <a:spcPts val="2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char result[3][7];</a:t>
            </a:r>
            <a:r>
              <a:rPr sz="1600" b="1" spc="4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结果</a:t>
            </a:r>
            <a:endParaRPr sz="160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bool IsFake(char c,bool light)</a:t>
            </a:r>
            <a:r>
              <a:rPr sz="1600" b="1" spc="4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 algn="just">
              <a:lnSpc>
                <a:spcPct val="100000"/>
              </a:lnSpc>
              <a:spcBef>
                <a:spcPts val="410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//light</a:t>
            </a:r>
            <a:r>
              <a:rPr sz="1600" b="1" spc="20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为真表示</a:t>
            </a:r>
            <a:r>
              <a:rPr lang="en-US"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lang="zh-CN" altLang="en-US"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这枚硬币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为轻，否则表示假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设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假币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为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重</a:t>
            </a:r>
            <a:r>
              <a:rPr lang="zh-CN"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，一旦返回值为</a:t>
            </a:r>
            <a:r>
              <a:rPr lang="en-US" altLang="zh-CN"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true</a:t>
            </a:r>
            <a:r>
              <a:rPr lang="zh-CN" altLang="en-US"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说明找到这枚假币了</a:t>
            </a:r>
            <a:endParaRPr lang="zh-CN" altLang="en-US" sz="16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402" y="423671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1F487C"/>
                </a:solidFill>
                <a:latin typeface="宋体"/>
                <a:cs typeface="宋体"/>
              </a:rPr>
              <a:t>枚举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8631" y="4816076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4</a:t>
            </a:r>
            <a:endParaRPr sz="12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646" y="1195705"/>
            <a:ext cx="8096250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基于逐个尝试答案的一种问题求解策略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 panose="05000000000000000000"/>
              <a:buChar char=""/>
            </a:pPr>
            <a:endParaRPr sz="18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例如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求小于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N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的最大素数</a:t>
            </a:r>
            <a:endParaRPr sz="2400">
              <a:latin typeface="微软雅黑"/>
              <a:cs typeface="微软雅黑"/>
            </a:endParaRPr>
          </a:p>
          <a:p>
            <a:pPr marL="660400" lvl="1" indent="-285115">
              <a:lnSpc>
                <a:spcPct val="100000"/>
              </a:lnSpc>
              <a:spcBef>
                <a:spcPts val="290"/>
              </a:spcBef>
              <a:buFont typeface="Arial" panose="020B0604020202090204"/>
              <a:buChar char="–"/>
              <a:tabLst>
                <a:tab pos="6604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找不到一个</a:t>
            </a:r>
            <a:r>
              <a:rPr sz="2400" dirty="0">
                <a:solidFill>
                  <a:srgbClr val="0000FF"/>
                </a:solidFill>
                <a:latin typeface="微软雅黑"/>
                <a:cs typeface="微软雅黑"/>
              </a:rPr>
              <a:t>数学公式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-9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使得根据N就可以计算出这个素数</a:t>
            </a:r>
            <a:endParaRPr sz="2400">
              <a:latin typeface="微软雅黑"/>
              <a:cs typeface="微软雅黑"/>
            </a:endParaRPr>
          </a:p>
          <a:p>
            <a:pPr marL="660400" lvl="1" indent="-285115">
              <a:lnSpc>
                <a:spcPct val="100000"/>
              </a:lnSpc>
              <a:spcBef>
                <a:spcPts val="290"/>
              </a:spcBef>
              <a:buFont typeface="Arial" panose="020B0604020202090204"/>
              <a:buChar char="–"/>
              <a:tabLst>
                <a:tab pos="6604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N-1是素数吗?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N-2是素数吗?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……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微软雅黑"/>
              <a:cs typeface="微软雅黑"/>
            </a:endParaRPr>
          </a:p>
          <a:p>
            <a:pPr marL="3752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判断N-i是否是素数的问题</a:t>
            </a:r>
            <a:endParaRPr sz="2400">
              <a:latin typeface="微软雅黑"/>
              <a:cs typeface="微软雅黑"/>
            </a:endParaRPr>
          </a:p>
          <a:p>
            <a:pPr marL="37528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转化为求小于N的全部素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数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(可以用筛法)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35" y="51435"/>
            <a:ext cx="513397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94305" indent="-342900">
              <a:lnSpc>
                <a:spcPct val="12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main()</a:t>
            </a:r>
            <a:r>
              <a:rPr sz="1600" b="1" spc="-7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  int t;  cin &gt;&gt;</a:t>
            </a:r>
            <a:r>
              <a:rPr sz="1600" b="1" spc="-7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while(t--) {</a:t>
            </a:r>
            <a:r>
              <a:rPr lang="en-US" sz="1600">
                <a:latin typeface="Courier New" panose="02070309020205020404"/>
                <a:cs typeface="Courier New" panose="02070309020205020404"/>
              </a:rPr>
              <a:t>//</a:t>
            </a:r>
            <a:r>
              <a:rPr lang="zh-CN" altLang="en-US" sz="1600">
                <a:latin typeface="Courier New" panose="02070309020205020404"/>
                <a:cs typeface="Courier New" panose="02070309020205020404"/>
              </a:rPr>
              <a:t>三个字符串</a:t>
            </a:r>
            <a:endParaRPr lang="en-US"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for(int i =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0;i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3; </a:t>
            </a:r>
            <a:r>
              <a:rPr lang="en-US"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i++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cin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for(char c='A'; c&lt;='L';c++)</a:t>
            </a:r>
            <a:r>
              <a:rPr sz="16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4328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</a:t>
            </a:r>
            <a:r>
              <a:rPr sz="1600" b="1" spc="-5" dirty="0">
                <a:solidFill>
                  <a:srgbClr val="070CEB"/>
                </a:solidFill>
                <a:latin typeface="Courier New" panose="02070309020205020404"/>
                <a:cs typeface="Courier New" panose="02070309020205020404"/>
              </a:rPr>
              <a:t>IsFake(c,true)</a:t>
            </a:r>
            <a:r>
              <a:rPr sz="1600" b="1" spc="5" dirty="0">
                <a:solidFill>
                  <a:srgbClr val="070CE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){</a:t>
            </a:r>
            <a:r>
              <a:rPr lang="en-US"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lang="zh-CN" altLang="en-US"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假设是否成立</a:t>
            </a:r>
            <a:endParaRPr lang="zh-CN" altLang="en-US" sz="1600" b="1" spc="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7242" y="697992"/>
            <a:ext cx="4424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&gt;&gt;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Left[i] &gt;&gt; Right[i] &gt;&gt;</a:t>
            </a:r>
            <a:r>
              <a:rPr sz="1600" b="1" spc="3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result[i];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954" y="1541424"/>
            <a:ext cx="83343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cout &lt;&lt; c &lt;&lt; " is the counterfeit coin and it is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light.\n"; 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else if( </a:t>
            </a:r>
            <a:r>
              <a:rPr sz="1600" b="1" spc="-5" dirty="0">
                <a:solidFill>
                  <a:srgbClr val="070CEB"/>
                </a:solidFill>
                <a:latin typeface="Courier New" panose="02070309020205020404"/>
                <a:cs typeface="Courier New" panose="02070309020205020404"/>
              </a:rPr>
              <a:t>IsFake(c,false)</a:t>
            </a:r>
            <a:r>
              <a:rPr sz="1600" b="1" spc="25" dirty="0">
                <a:solidFill>
                  <a:srgbClr val="070CE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89330" marR="127635">
              <a:lnSpc>
                <a:spcPct val="12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cout &lt;&lt; c 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"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is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the counterfeit coin and it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is heavy.\n"; 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 0;</a:t>
            </a:r>
            <a:r>
              <a:rPr sz="16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90" y="81915"/>
            <a:ext cx="7572375" cy="38690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bool IsFake(char c,bool</a:t>
            </a:r>
            <a:r>
              <a:rPr sz="1600" b="1" spc="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light)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//light</a:t>
            </a:r>
            <a:r>
              <a:rPr sz="1600" b="1" spc="1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为真表示假设假币为轻，否则表示假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设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假币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为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重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for(int i = 0;i &lt;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3; ++i)</a:t>
            </a:r>
            <a:r>
              <a:rPr sz="1600" b="1" spc="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b="1" spc="-5" baseline="30000" dirty="0">
                <a:solidFill>
                  <a:srgbClr val="00AF50"/>
                </a:solidFill>
                <a:latin typeface="微软雅黑"/>
                <a:cs typeface="微软雅黑"/>
              </a:rPr>
              <a:t>//假的带入三次称量结果里面</a:t>
            </a:r>
            <a:endParaRPr sz="1600" b="1" spc="-5" baseline="30000"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927100" marR="74295">
              <a:lnSpc>
                <a:spcPct val="119000"/>
              </a:lnSpc>
              <a:spcBef>
                <a:spcPts val="5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char *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pLeft,*pRight;</a:t>
            </a:r>
            <a:r>
              <a:rPr sz="1600" b="1" spc="3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//指向天平两边的字符串 </a:t>
            </a:r>
            <a:endParaRPr sz="1600" b="1" spc="-5"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927100" marR="74295">
              <a:lnSpc>
                <a:spcPct val="119000"/>
              </a:lnSpc>
              <a:spcBef>
                <a:spcPts val="5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if(light) 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pLeft =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Left[i];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pRight =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Right[i];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 marR="5080" indent="-914400">
              <a:lnSpc>
                <a:spcPct val="119000"/>
              </a:lnSpc>
              <a:spcBef>
                <a:spcPts val="4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b="1" spc="-5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如果假设假币是重的，则把称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量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结果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左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右对换 </a:t>
            </a:r>
            <a:endParaRPr sz="1600" b="1" spc="-5"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1841500" marR="5080" indent="-914400">
              <a:lnSpc>
                <a:spcPct val="119000"/>
              </a:lnSpc>
              <a:spcBef>
                <a:spcPts val="45"/>
              </a:spcBef>
            </a:pPr>
            <a:r>
              <a:rPr lang="en-US"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	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pLeft =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Right[i];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pRight =</a:t>
            </a:r>
            <a:r>
              <a:rPr sz="1600" b="1" spc="-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Left[i];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22275" y="50800"/>
            <a:ext cx="9566275" cy="504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2243455" indent="-914400">
              <a:lnSpc>
                <a:spcPct val="119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switch(result[i][0])</a:t>
            </a:r>
            <a:r>
              <a:rPr sz="1600" b="1" spc="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天平右边的情况 </a:t>
            </a:r>
            <a:endParaRPr sz="1600" b="1" spc="-5"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1841500" marR="2243455" indent="-914400">
              <a:lnSpc>
                <a:spcPct val="119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      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case 'u':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213100" lvl="1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 ( strchr(pRight,c) ==</a:t>
            </a:r>
            <a:r>
              <a:rPr sz="1600" b="1" spc="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127500" lvl="1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298700" marR="4159885" lvl="1" indent="91440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break;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841500" marR="4159885" indent="91440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600" b="1" spc="-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'e':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213100" lvl="1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strchr(pLeft,c) ||</a:t>
            </a:r>
            <a:r>
              <a:rPr sz="1600" b="1" spc="4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strchr(pRight,c))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127500" lvl="1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298700" marR="4159885" lvl="1" indent="91440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break;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841500" marR="4159885" indent="91440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600" b="1" spc="-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'd':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213100" lvl="1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 ( strchr(pLeft,c) ==</a:t>
            </a:r>
            <a:r>
              <a:rPr sz="16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127500" lvl="1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213100" lvl="1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298700" lvl="3">
              <a:lnSpc>
                <a:spcPct val="100000"/>
              </a:lnSpc>
              <a:spcBef>
                <a:spcPts val="380"/>
              </a:spcBef>
            </a:pP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727200" lvl="3">
              <a:lnSpc>
                <a:spcPct val="100000"/>
              </a:lnSpc>
              <a:spcBef>
                <a:spcPts val="385"/>
              </a:spcBef>
            </a:pP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true;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935482"/>
            <a:ext cx="7611745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" panose="020B0604020202090204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有一个由按钮组成的矩阵,</a:t>
            </a:r>
            <a:r>
              <a:rPr sz="24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其中每行有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6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个按钮,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共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5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endParaRPr sz="24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" panose="020B0604020202090204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每个按钮的位置上有一盏灯</a:t>
            </a:r>
            <a:endParaRPr sz="2400">
              <a:latin typeface="微软雅黑"/>
              <a:cs typeface="微软雅黑"/>
            </a:endParaRPr>
          </a:p>
          <a:p>
            <a:pPr marL="299085" marR="5080" indent="-287020">
              <a:lnSpc>
                <a:spcPct val="100000"/>
              </a:lnSpc>
              <a:spcBef>
                <a:spcPts val="580"/>
              </a:spcBef>
              <a:buFont typeface="Arial" panose="020B0604020202090204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当按下一个按钮后,</a:t>
            </a:r>
            <a:r>
              <a:rPr sz="2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该按钮以及周围位置(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上边,</a:t>
            </a:r>
            <a:r>
              <a:rPr sz="2400" spc="-4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下边,</a:t>
            </a:r>
            <a:r>
              <a:rPr sz="2400" spc="-2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左 边,</a:t>
            </a:r>
            <a:r>
              <a:rPr sz="2400" spc="-1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右</a:t>
            </a: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边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)的灯都会改变状态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3100" y="479673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31</a:t>
            </a:r>
            <a:endParaRPr sz="1200">
              <a:latin typeface="Times New Roman" panose="02020503050405090304"/>
              <a:cs typeface="Times New Roman" panose="0202050305040509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695" y="3107397"/>
            <a:ext cx="3272154" cy="1664335"/>
            <a:chOff x="2901695" y="3107397"/>
            <a:chExt cx="3272154" cy="16643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0721" y="3122511"/>
              <a:ext cx="559570" cy="3416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939" y="3140964"/>
              <a:ext cx="487679" cy="269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48939" y="3140964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7" y="3118065"/>
              <a:ext cx="577621" cy="3581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531" y="3145536"/>
              <a:ext cx="487679" cy="2682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94531" y="31455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8307" y="3118065"/>
              <a:ext cx="577621" cy="3581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1" y="3145536"/>
              <a:ext cx="487679" cy="268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35551" y="31455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279" y="3118065"/>
              <a:ext cx="576110" cy="3581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3523" y="3145536"/>
              <a:ext cx="486155" cy="2682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73523" y="3145536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251" y="3107397"/>
              <a:ext cx="577621" cy="35817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1495" y="3134868"/>
              <a:ext cx="487679" cy="2682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11495" y="313486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7" y="3110445"/>
              <a:ext cx="577621" cy="35817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3372" y="3137916"/>
              <a:ext cx="487679" cy="2682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43372" y="313791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1695" y="3444201"/>
              <a:ext cx="577621" cy="3581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8939" y="3471672"/>
              <a:ext cx="487679" cy="2682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48939" y="347167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7" y="3447249"/>
              <a:ext cx="577621" cy="35817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94531" y="3474720"/>
              <a:ext cx="487679" cy="2682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94531" y="347472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8307" y="3447249"/>
              <a:ext cx="577621" cy="3581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5551" y="3474720"/>
              <a:ext cx="487679" cy="2682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35551" y="3474720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6279" y="3450297"/>
              <a:ext cx="576110" cy="35817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3523" y="3474720"/>
              <a:ext cx="486155" cy="2682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73523" y="3474720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251" y="3438105"/>
              <a:ext cx="577621" cy="3581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1495" y="3465576"/>
              <a:ext cx="487679" cy="2682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111495" y="346557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7" y="3441153"/>
              <a:ext cx="577621" cy="35817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43372" y="3468624"/>
              <a:ext cx="487679" cy="26822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643372" y="346862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1695" y="3768852"/>
              <a:ext cx="577621" cy="3581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8939" y="3796284"/>
              <a:ext cx="487679" cy="26822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948939" y="379628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7" y="3771900"/>
              <a:ext cx="577621" cy="35817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94531" y="3799332"/>
              <a:ext cx="487679" cy="2682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494531" y="379933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88307" y="3774948"/>
              <a:ext cx="577621" cy="35817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35551" y="3799332"/>
              <a:ext cx="487679" cy="26822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035551" y="379933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6279" y="3774948"/>
              <a:ext cx="576110" cy="35817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73523" y="3799332"/>
              <a:ext cx="486155" cy="26822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73523" y="3799332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4"/>
                  </a:moveTo>
                  <a:lnTo>
                    <a:pt x="486155" y="268224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4251" y="3764267"/>
              <a:ext cx="577621" cy="35968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11495" y="3788664"/>
              <a:ext cx="487679" cy="26974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111495" y="3788664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7" y="3765804"/>
              <a:ext cx="577621" cy="35817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43372" y="3793236"/>
              <a:ext cx="487679" cy="26822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643372" y="37932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1695" y="4091940"/>
              <a:ext cx="577621" cy="35817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8939" y="4119372"/>
              <a:ext cx="487679" cy="26822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948939" y="4119372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7" y="4094988"/>
              <a:ext cx="577621" cy="35817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94531" y="4122419"/>
              <a:ext cx="487679" cy="26822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94531" y="412241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8307" y="4094988"/>
              <a:ext cx="577621" cy="35817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5551" y="4122419"/>
              <a:ext cx="487679" cy="26822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035551" y="4122419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6279" y="4098036"/>
              <a:ext cx="576110" cy="35817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3523" y="4122419"/>
              <a:ext cx="486155" cy="2682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73523" y="4122419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251" y="4085844"/>
              <a:ext cx="577621" cy="35817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11495" y="4113276"/>
              <a:ext cx="487679" cy="2682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111495" y="411327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7" y="4088891"/>
              <a:ext cx="577621" cy="35817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43372" y="4116324"/>
              <a:ext cx="487679" cy="26822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643372" y="4116324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01695" y="4408919"/>
              <a:ext cx="577621" cy="35968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939" y="4436363"/>
              <a:ext cx="487679" cy="26974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948939" y="4436363"/>
              <a:ext cx="487680" cy="269875"/>
            </a:xfrm>
            <a:custGeom>
              <a:avLst/>
              <a:gdLst/>
              <a:ahLst/>
              <a:cxnLst/>
              <a:rect l="l" t="t" r="r" b="b"/>
              <a:pathLst>
                <a:path w="487679" h="269875">
                  <a:moveTo>
                    <a:pt x="0" y="269748"/>
                  </a:moveTo>
                  <a:lnTo>
                    <a:pt x="487679" y="269748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7" y="4413504"/>
              <a:ext cx="577621" cy="35817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94531" y="4440936"/>
              <a:ext cx="487679" cy="26822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494531" y="44409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8307" y="4413504"/>
              <a:ext cx="577621" cy="35817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35551" y="4440936"/>
              <a:ext cx="487679" cy="2682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035551" y="444093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279" y="4413504"/>
              <a:ext cx="576110" cy="35817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73523" y="4440936"/>
              <a:ext cx="486155" cy="2682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573523" y="4440936"/>
              <a:ext cx="486409" cy="268605"/>
            </a:xfrm>
            <a:custGeom>
              <a:avLst/>
              <a:gdLst/>
              <a:ahLst/>
              <a:cxnLst/>
              <a:rect l="l" t="t" r="r" b="b"/>
              <a:pathLst>
                <a:path w="486410" h="268604">
                  <a:moveTo>
                    <a:pt x="0" y="268223"/>
                  </a:moveTo>
                  <a:lnTo>
                    <a:pt x="486155" y="268223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251" y="4402836"/>
              <a:ext cx="577621" cy="35817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11495" y="4430268"/>
              <a:ext cx="487679" cy="26822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5111495" y="4430268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3"/>
                  </a:moveTo>
                  <a:lnTo>
                    <a:pt x="487679" y="268223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7" y="4405883"/>
              <a:ext cx="577621" cy="358178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43372" y="4433316"/>
              <a:ext cx="487679" cy="26822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643372" y="4433316"/>
              <a:ext cx="487680" cy="268605"/>
            </a:xfrm>
            <a:custGeom>
              <a:avLst/>
              <a:gdLst/>
              <a:ahLst/>
              <a:cxnLst/>
              <a:rect l="l" t="t" r="r" b="b"/>
              <a:pathLst>
                <a:path w="487679" h="268604">
                  <a:moveTo>
                    <a:pt x="0" y="268224"/>
                  </a:moveTo>
                  <a:lnTo>
                    <a:pt x="487679" y="268224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186639" y="165607"/>
            <a:ext cx="271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例题</a:t>
            </a:r>
            <a:r>
              <a:rPr dirty="0">
                <a:latin typeface="Arial" panose="020B0604020202090204"/>
                <a:cs typeface="Arial" panose="020B0604020202090204"/>
              </a:rPr>
              <a:t>4</a:t>
            </a:r>
            <a:r>
              <a:rPr dirty="0"/>
              <a:t>：熄灯</a:t>
            </a:r>
            <a:r>
              <a:rPr spc="-5" dirty="0"/>
              <a:t>问题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65" y="935482"/>
            <a:ext cx="546290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" panose="020B0604020202090204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如果灯原来是点亮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-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就会被熄灭</a:t>
            </a:r>
            <a:endParaRPr sz="24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" panose="020B0604020202090204"/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如果灯原来是熄灭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-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则会被点亮</a:t>
            </a:r>
            <a:endParaRPr sz="2400">
              <a:latin typeface="微软雅黑"/>
              <a:cs typeface="微软雅黑"/>
            </a:endParaRP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Font typeface="Arial" panose="020B0604020202090204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在矩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阵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角上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的按钮改变</a:t>
            </a: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3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盏灯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的状态</a:t>
            </a:r>
            <a:endParaRPr sz="2400">
              <a:latin typeface="微软雅黑"/>
              <a:cs typeface="微软雅黑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 panose="020B0604020202090204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在矩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阵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边上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的按钮改变</a:t>
            </a: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4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盏灯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的状态</a:t>
            </a:r>
            <a:endParaRPr sz="2400">
              <a:latin typeface="微软雅黑"/>
              <a:cs typeface="微软雅黑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 panose="020B0604020202090204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其他的按</a:t>
            </a:r>
            <a:r>
              <a:rPr sz="2400" spc="-10" dirty="0">
                <a:solidFill>
                  <a:srgbClr val="C00000"/>
                </a:solidFill>
                <a:latin typeface="微软雅黑"/>
                <a:cs typeface="微软雅黑"/>
              </a:rPr>
              <a:t>钮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改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变</a:t>
            </a: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5盏灯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的状态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4923" y="3585971"/>
            <a:ext cx="2418715" cy="1396365"/>
            <a:chOff x="534923" y="3585971"/>
            <a:chExt cx="2418715" cy="139636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3886" y="3604043"/>
              <a:ext cx="430182" cy="2946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167" y="3619499"/>
              <a:ext cx="358140" cy="2225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1" y="3598163"/>
              <a:ext cx="446506" cy="3124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455" y="3622547"/>
              <a:ext cx="356616" cy="2225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451" y="3595115"/>
              <a:ext cx="446506" cy="3124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695" y="3622547"/>
              <a:ext cx="356616" cy="2225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5168" y="3593591"/>
              <a:ext cx="444995" cy="3139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2412" y="3621023"/>
              <a:ext cx="355092" cy="224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8359" y="3585971"/>
              <a:ext cx="446506" cy="3139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5603" y="3613403"/>
              <a:ext cx="356616" cy="2240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979" y="3589019"/>
              <a:ext cx="446506" cy="3124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923" y="3867911"/>
              <a:ext cx="448106" cy="3139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167" y="3892295"/>
              <a:ext cx="358140" cy="2240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211" y="3867911"/>
              <a:ext cx="446506" cy="3124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1455" y="3895343"/>
              <a:ext cx="356616" cy="2225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451" y="3867911"/>
              <a:ext cx="446506" cy="3124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7695" y="3895343"/>
              <a:ext cx="356616" cy="2225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5168" y="3867911"/>
              <a:ext cx="444995" cy="3124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54223" y="3616451"/>
              <a:ext cx="356615" cy="2225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2412" y="3895343"/>
              <a:ext cx="355092" cy="2225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8359" y="3860291"/>
              <a:ext cx="446506" cy="3124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65603" y="3887723"/>
              <a:ext cx="356616" cy="2225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979" y="3863339"/>
              <a:ext cx="446506" cy="31245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923" y="4134611"/>
              <a:ext cx="448106" cy="31245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2167" y="4162043"/>
              <a:ext cx="358140" cy="2225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4211" y="4136135"/>
              <a:ext cx="446506" cy="31396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1455" y="4163567"/>
              <a:ext cx="356616" cy="2240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0451" y="4136135"/>
              <a:ext cx="446506" cy="3139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695" y="4163567"/>
              <a:ext cx="356616" cy="2240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5168" y="4136135"/>
              <a:ext cx="444995" cy="3124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54223" y="3890771"/>
              <a:ext cx="356615" cy="2225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2412" y="4163567"/>
              <a:ext cx="355092" cy="2225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8359" y="4128515"/>
              <a:ext cx="446506" cy="31245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65603" y="4155947"/>
              <a:ext cx="356616" cy="2225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979" y="4131563"/>
              <a:ext cx="446506" cy="3124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923" y="4402835"/>
              <a:ext cx="448106" cy="31245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54223" y="4158995"/>
              <a:ext cx="356615" cy="22250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2167" y="4430267"/>
              <a:ext cx="358140" cy="22250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211" y="4405883"/>
              <a:ext cx="446506" cy="31245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1455" y="4433315"/>
              <a:ext cx="356616" cy="2225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451" y="4405883"/>
              <a:ext cx="446506" cy="3124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7695" y="4433315"/>
              <a:ext cx="356616" cy="2225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5168" y="4404359"/>
              <a:ext cx="444995" cy="31396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72412" y="4431791"/>
              <a:ext cx="355092" cy="22402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8359" y="4396739"/>
              <a:ext cx="446506" cy="3139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5603" y="4424171"/>
              <a:ext cx="356616" cy="22402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979" y="4399787"/>
              <a:ext cx="446506" cy="31245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923" y="4666487"/>
              <a:ext cx="448106" cy="3124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2167" y="4693919"/>
              <a:ext cx="358140" cy="2225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4211" y="4668011"/>
              <a:ext cx="446506" cy="3139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1455" y="4695443"/>
              <a:ext cx="356616" cy="22402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0451" y="4668011"/>
              <a:ext cx="446506" cy="31396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77695" y="4695443"/>
              <a:ext cx="356616" cy="22402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5168" y="4668011"/>
              <a:ext cx="444995" cy="31245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54223" y="4427219"/>
              <a:ext cx="356615" cy="22250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72412" y="4695443"/>
              <a:ext cx="355092" cy="2225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8359" y="4660391"/>
              <a:ext cx="446506" cy="31245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65603" y="4687823"/>
              <a:ext cx="356616" cy="2225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6979" y="4663439"/>
              <a:ext cx="446506" cy="312458"/>
            </a:xfrm>
            <a:prstGeom prst="rect">
              <a:avLst/>
            </a:prstGeom>
          </p:spPr>
        </p:pic>
      </p:grp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77595" y="3617214"/>
          <a:ext cx="2342515" cy="23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/>
                <a:gridCol w="396874"/>
                <a:gridCol w="395604"/>
                <a:gridCol w="393065"/>
                <a:gridCol w="391795"/>
                <a:gridCol w="372744"/>
              </a:tblGrid>
              <a:tr h="223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577595" y="3890771"/>
          <a:ext cx="2342515" cy="23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/>
                <a:gridCol w="396874"/>
                <a:gridCol w="395604"/>
                <a:gridCol w="393065"/>
                <a:gridCol w="391795"/>
                <a:gridCol w="372744"/>
              </a:tblGrid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577595" y="4158996"/>
          <a:ext cx="2342515" cy="23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/>
                <a:gridCol w="396874"/>
                <a:gridCol w="395604"/>
                <a:gridCol w="393065"/>
                <a:gridCol w="391795"/>
                <a:gridCol w="372744"/>
              </a:tblGrid>
              <a:tr h="224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77595" y="4428744"/>
          <a:ext cx="2342515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/>
                <a:gridCol w="396874"/>
                <a:gridCol w="395604"/>
                <a:gridCol w="393065"/>
                <a:gridCol w="391795"/>
                <a:gridCol w="372744"/>
              </a:tblGrid>
              <a:tr h="242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7" name="object 6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54223" y="4690871"/>
            <a:ext cx="356615" cy="222504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3232404" y="3579876"/>
            <a:ext cx="2417445" cy="1395095"/>
            <a:chOff x="3232404" y="3579876"/>
            <a:chExt cx="2417445" cy="1395095"/>
          </a:xfrm>
        </p:grpSpPr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41516" y="3594899"/>
              <a:ext cx="428281" cy="2946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79648" y="3613404"/>
              <a:ext cx="356615" cy="2225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31692" y="3590544"/>
              <a:ext cx="446506" cy="31396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78936" y="3614928"/>
              <a:ext cx="356615" cy="22402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26408" y="3590544"/>
              <a:ext cx="446506" cy="31396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73652" y="3614928"/>
              <a:ext cx="356615" cy="22402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419600" y="3590544"/>
              <a:ext cx="448106" cy="31245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66844" y="3614928"/>
              <a:ext cx="358139" cy="22250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5840" y="3579876"/>
              <a:ext cx="444995" cy="31245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3083" y="3607308"/>
              <a:ext cx="355091" cy="2225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4460" y="3582924"/>
              <a:ext cx="444995" cy="31245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2404" y="3858768"/>
              <a:ext cx="446506" cy="3124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79648" y="3886200"/>
              <a:ext cx="356615" cy="2225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1692" y="3861816"/>
              <a:ext cx="446506" cy="31245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78936" y="3889248"/>
              <a:ext cx="356615" cy="22250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6408" y="3864864"/>
              <a:ext cx="446506" cy="31245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3652" y="3889248"/>
              <a:ext cx="356615" cy="22250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9600" y="3861816"/>
              <a:ext cx="448106" cy="31245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51704" y="3610356"/>
              <a:ext cx="355091" cy="22250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466844" y="3889248"/>
              <a:ext cx="358139" cy="22250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5840" y="3854196"/>
              <a:ext cx="444995" cy="31245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3083" y="3881628"/>
              <a:ext cx="355091" cy="22250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4460" y="3855720"/>
              <a:ext cx="444995" cy="31396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2404" y="4126992"/>
              <a:ext cx="446506" cy="31396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79648" y="4154424"/>
              <a:ext cx="356615" cy="22402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1692" y="4130040"/>
              <a:ext cx="446506" cy="31245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78936" y="4157472"/>
              <a:ext cx="356615" cy="22250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6408" y="4130040"/>
              <a:ext cx="446506" cy="31245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73652" y="4157472"/>
              <a:ext cx="356615" cy="222504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9600" y="4130040"/>
              <a:ext cx="448106" cy="312458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51704" y="3883152"/>
              <a:ext cx="355091" cy="22402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466844" y="4157472"/>
              <a:ext cx="358139" cy="22250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5840" y="4122420"/>
              <a:ext cx="444995" cy="312458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3083" y="4149852"/>
              <a:ext cx="355091" cy="22250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4460" y="4125468"/>
              <a:ext cx="444995" cy="31245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2404" y="4396740"/>
              <a:ext cx="446506" cy="31245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51704" y="4152900"/>
              <a:ext cx="355091" cy="22250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79648" y="4424172"/>
              <a:ext cx="356615" cy="22250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1692" y="4398264"/>
              <a:ext cx="446506" cy="31396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78936" y="4425696"/>
              <a:ext cx="356615" cy="224028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6408" y="4398264"/>
              <a:ext cx="446506" cy="31396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3652" y="4425696"/>
              <a:ext cx="356615" cy="22402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9600" y="4398264"/>
              <a:ext cx="448106" cy="312458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466844" y="4425696"/>
              <a:ext cx="358139" cy="22250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5840" y="4390644"/>
              <a:ext cx="444995" cy="312458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863083" y="4418076"/>
              <a:ext cx="355091" cy="22250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4460" y="4393692"/>
              <a:ext cx="444995" cy="31245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2404" y="4660392"/>
              <a:ext cx="446506" cy="31245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79648" y="4687824"/>
              <a:ext cx="356615" cy="22250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1692" y="4661916"/>
              <a:ext cx="446506" cy="312458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78936" y="4689348"/>
              <a:ext cx="356615" cy="22250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6408" y="4661916"/>
              <a:ext cx="446506" cy="31245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3652" y="4689348"/>
              <a:ext cx="356615" cy="22250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9600" y="4661916"/>
              <a:ext cx="448106" cy="312458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51704" y="4421124"/>
              <a:ext cx="355091" cy="22250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466844" y="4689348"/>
              <a:ext cx="358139" cy="222504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5840" y="4654296"/>
              <a:ext cx="444995" cy="312458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3083" y="4681728"/>
              <a:ext cx="355091" cy="22250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4460" y="4657344"/>
              <a:ext cx="444995" cy="312458"/>
            </a:xfrm>
            <a:prstGeom prst="rect">
              <a:avLst/>
            </a:prstGeom>
          </p:spPr>
        </p:pic>
      </p:grpSp>
      <p:graphicFrame>
        <p:nvGraphicFramePr>
          <p:cNvPr id="128" name="object 128"/>
          <p:cNvGraphicFramePr>
            <a:graphicFrameLocks noGrp="1"/>
          </p:cNvGraphicFramePr>
          <p:nvPr/>
        </p:nvGraphicFramePr>
        <p:xfrm>
          <a:off x="3275076" y="3610355"/>
          <a:ext cx="2341245" cy="23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/>
                <a:gridCol w="396875"/>
                <a:gridCol w="393700"/>
                <a:gridCol w="394969"/>
                <a:gridCol w="390525"/>
                <a:gridCol w="371475"/>
              </a:tblGrid>
              <a:tr h="224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object 129"/>
          <p:cNvGraphicFramePr>
            <a:graphicFrameLocks noGrp="1"/>
          </p:cNvGraphicFramePr>
          <p:nvPr/>
        </p:nvGraphicFramePr>
        <p:xfrm>
          <a:off x="3275076" y="3880865"/>
          <a:ext cx="2341245" cy="23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/>
                <a:gridCol w="396875"/>
                <a:gridCol w="393700"/>
                <a:gridCol w="394969"/>
                <a:gridCol w="390525"/>
                <a:gridCol w="371475"/>
              </a:tblGrid>
              <a:tr h="222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3275076" y="4152900"/>
          <a:ext cx="2341245" cy="23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/>
                <a:gridCol w="396875"/>
                <a:gridCol w="393700"/>
                <a:gridCol w="394969"/>
                <a:gridCol w="390525"/>
                <a:gridCol w="371475"/>
              </a:tblGrid>
              <a:tr h="222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31" name="object 13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251703" y="4684776"/>
            <a:ext cx="355091" cy="222504"/>
          </a:xfrm>
          <a:prstGeom prst="rect">
            <a:avLst/>
          </a:prstGeom>
        </p:spPr>
      </p:pic>
      <p:graphicFrame>
        <p:nvGraphicFramePr>
          <p:cNvPr id="132" name="object 132"/>
          <p:cNvGraphicFramePr>
            <a:graphicFrameLocks noGrp="1"/>
          </p:cNvGraphicFramePr>
          <p:nvPr/>
        </p:nvGraphicFramePr>
        <p:xfrm>
          <a:off x="3275076" y="4421123"/>
          <a:ext cx="2341245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/>
                <a:gridCol w="396875"/>
                <a:gridCol w="393700"/>
                <a:gridCol w="394969"/>
                <a:gridCol w="390525"/>
                <a:gridCol w="371475"/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705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888888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32</a:t>
                      </a:r>
                      <a:endParaRPr sz="1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14033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3" name="object 133"/>
          <p:cNvGrpSpPr/>
          <p:nvPr/>
        </p:nvGrpSpPr>
        <p:grpSpPr>
          <a:xfrm>
            <a:off x="5896355" y="3589020"/>
            <a:ext cx="2417445" cy="1396365"/>
            <a:chOff x="5896355" y="3589020"/>
            <a:chExt cx="2417445" cy="1396365"/>
          </a:xfrm>
        </p:grpSpPr>
        <p:pic>
          <p:nvPicPr>
            <p:cNvPr id="134" name="object 1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05468" y="3604043"/>
              <a:ext cx="428281" cy="29460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599" y="3622548"/>
              <a:ext cx="356615" cy="22250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4119" y="3598164"/>
              <a:ext cx="446506" cy="312458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41363" y="3625596"/>
              <a:ext cx="356615" cy="222503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359" y="3598164"/>
              <a:ext cx="446506" cy="312458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7603" y="3625596"/>
              <a:ext cx="356616" cy="222503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83552" y="3598164"/>
              <a:ext cx="448106" cy="312458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30795" y="3625596"/>
              <a:ext cx="358140" cy="222503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9791" y="3589020"/>
              <a:ext cx="444995" cy="313969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527035" y="3616452"/>
              <a:ext cx="355092" cy="224028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8411" y="3592068"/>
              <a:ext cx="444995" cy="312458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6355" y="3867912"/>
              <a:ext cx="446506" cy="313969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43599" y="3895344"/>
              <a:ext cx="356615" cy="224028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4119" y="3870960"/>
              <a:ext cx="446506" cy="312458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341363" y="3898392"/>
              <a:ext cx="356615" cy="222503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359" y="3870960"/>
              <a:ext cx="446506" cy="312458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737603" y="3898392"/>
              <a:ext cx="356616" cy="22250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83552" y="3874008"/>
              <a:ext cx="448106" cy="312458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915655" y="3619500"/>
              <a:ext cx="355092" cy="22250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130795" y="3898392"/>
              <a:ext cx="358140" cy="222503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9791" y="3863340"/>
              <a:ext cx="444995" cy="312458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27035" y="3890772"/>
              <a:ext cx="355092" cy="22250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8411" y="3866388"/>
              <a:ext cx="444995" cy="312458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6355" y="4137660"/>
              <a:ext cx="446506" cy="312458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943599" y="4165092"/>
              <a:ext cx="356615" cy="222504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4119" y="4139184"/>
              <a:ext cx="446506" cy="313969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341363" y="4166616"/>
              <a:ext cx="356615" cy="224028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90359" y="4142232"/>
              <a:ext cx="446506" cy="313969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737603" y="4166616"/>
              <a:ext cx="356616" cy="224028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83552" y="4142232"/>
              <a:ext cx="448106" cy="31245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915655" y="3893820"/>
              <a:ext cx="355092" cy="22250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130795" y="4166616"/>
              <a:ext cx="358140" cy="222504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479791" y="4134612"/>
              <a:ext cx="444995" cy="312458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527035" y="4158996"/>
              <a:ext cx="355092" cy="22250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8411" y="4134612"/>
              <a:ext cx="444995" cy="312458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6355" y="4405884"/>
              <a:ext cx="446506" cy="312458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915655" y="4162044"/>
              <a:ext cx="355092" cy="222504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43599" y="4433316"/>
              <a:ext cx="356615" cy="222504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4119" y="4408932"/>
              <a:ext cx="446506" cy="312458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341363" y="4436364"/>
              <a:ext cx="356615" cy="22250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359" y="4408932"/>
              <a:ext cx="446506" cy="312458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737603" y="4436364"/>
              <a:ext cx="356616" cy="22250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3552" y="4410456"/>
              <a:ext cx="448106" cy="313969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130795" y="4434840"/>
              <a:ext cx="358140" cy="224028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9791" y="4399788"/>
              <a:ext cx="444995" cy="313969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27035" y="4427220"/>
              <a:ext cx="355092" cy="224028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8411" y="4402836"/>
              <a:ext cx="444995" cy="312458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6355" y="4669536"/>
              <a:ext cx="446506" cy="312458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43599" y="4696968"/>
              <a:ext cx="356615" cy="22250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4119" y="4672584"/>
              <a:ext cx="446506" cy="31245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341363" y="4700016"/>
              <a:ext cx="356615" cy="222504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359" y="4672584"/>
              <a:ext cx="446506" cy="312458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37603" y="4700016"/>
              <a:ext cx="356616" cy="222504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083552" y="4671060"/>
              <a:ext cx="448106" cy="313969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915655" y="4430268"/>
              <a:ext cx="355092" cy="22250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130795" y="4698492"/>
              <a:ext cx="358140" cy="224028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9791" y="4663440"/>
              <a:ext cx="444995" cy="313969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27035" y="4690872"/>
              <a:ext cx="355092" cy="224028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8411" y="4666488"/>
              <a:ext cx="444995" cy="312458"/>
            </a:xfrm>
            <a:prstGeom prst="rect">
              <a:avLst/>
            </a:prstGeom>
          </p:spPr>
        </p:pic>
      </p:grp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5939028" y="3621023"/>
          <a:ext cx="2341245" cy="23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396875"/>
                <a:gridCol w="394334"/>
                <a:gridCol w="394969"/>
                <a:gridCol w="390525"/>
                <a:gridCol w="371475"/>
              </a:tblGrid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5939028" y="3893820"/>
          <a:ext cx="2341245" cy="23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396875"/>
                <a:gridCol w="394334"/>
                <a:gridCol w="394969"/>
                <a:gridCol w="390525"/>
                <a:gridCol w="371475"/>
              </a:tblGrid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5939028" y="4161282"/>
          <a:ext cx="2341245" cy="23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396875"/>
                <a:gridCol w="394334"/>
                <a:gridCol w="394969"/>
                <a:gridCol w="390525"/>
                <a:gridCol w="371475"/>
              </a:tblGrid>
              <a:tr h="223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object 196"/>
          <p:cNvGraphicFramePr>
            <a:graphicFrameLocks noGrp="1"/>
          </p:cNvGraphicFramePr>
          <p:nvPr/>
        </p:nvGraphicFramePr>
        <p:xfrm>
          <a:off x="5939028" y="4431791"/>
          <a:ext cx="2341245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396875"/>
                <a:gridCol w="394334"/>
                <a:gridCol w="394969"/>
                <a:gridCol w="390525"/>
                <a:gridCol w="371475"/>
              </a:tblGrid>
              <a:tr h="243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243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97" name="object 197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7915656" y="4693920"/>
            <a:ext cx="355092" cy="222504"/>
          </a:xfrm>
          <a:prstGeom prst="rect">
            <a:avLst/>
          </a:prstGeom>
        </p:spPr>
      </p:pic>
      <p:sp>
        <p:nvSpPr>
          <p:cNvPr id="198" name="object 198"/>
          <p:cNvSpPr txBox="1">
            <a:spLocks noGrp="1"/>
          </p:cNvSpPr>
          <p:nvPr>
            <p:ph type="title"/>
          </p:nvPr>
        </p:nvSpPr>
        <p:spPr>
          <a:xfrm>
            <a:off x="186639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熄</a:t>
            </a:r>
            <a:r>
              <a:rPr spc="-5" dirty="0"/>
              <a:t>灯问题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080008"/>
            <a:ext cx="859790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241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与一盏灯毗邻的多个按钮被按下时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一个操作会抵消另一次操 作的结果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52525"/>
              </a:buClr>
              <a:buFont typeface="Wingdings" panose="05000000000000000000"/>
              <a:buChar char=""/>
            </a:pPr>
            <a:endParaRPr sz="21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给定矩阵中每盏灯的初始状态，求一种按按钮方案，使得所有</a:t>
            </a:r>
            <a:endParaRPr sz="2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的灯都熄灭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熄</a:t>
            </a:r>
            <a:r>
              <a:rPr spc="-5" dirty="0"/>
              <a:t>灯问题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900810"/>
            <a:ext cx="6972934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6F2F9F"/>
                </a:solidFill>
                <a:latin typeface="微软雅黑"/>
                <a:cs typeface="微软雅黑"/>
              </a:rPr>
              <a:t>输入</a:t>
            </a:r>
            <a:r>
              <a:rPr sz="2400" dirty="0">
                <a:solidFill>
                  <a:srgbClr val="6F2F9F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F2F9F"/>
              </a:buClr>
              <a:buFont typeface="Wingdings" panose="05000000000000000000"/>
              <a:buChar char=""/>
            </a:pPr>
            <a:endParaRPr sz="4500">
              <a:latin typeface="Times New Roman" panose="02020503050405090304"/>
              <a:cs typeface="Times New Roman" panose="02020503050405090304"/>
            </a:endParaRPr>
          </a:p>
          <a:p>
            <a:pPr marL="756285" lvl="1" indent="-287020">
              <a:lnSpc>
                <a:spcPct val="100000"/>
              </a:lnSpc>
              <a:buFont typeface="Arial" panose="020B0604020202090204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第一行是一个正整数N,</a:t>
            </a:r>
            <a:r>
              <a:rPr sz="2400" spc="-9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表示需要解决的案例数</a:t>
            </a:r>
            <a:endParaRPr sz="24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Font typeface="Arial" panose="020B0604020202090204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每个案例由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5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行组成,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每一行包括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6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个数字</a:t>
            </a:r>
            <a:endParaRPr sz="24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Font typeface="Arial" panose="020B0604020202090204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这些数字以空格隔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开,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可以是0或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endParaRPr sz="24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Font typeface="Arial" panose="020B0604020202090204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0</a:t>
            </a:r>
            <a:r>
              <a:rPr sz="2400" b="1" spc="-114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表示灯的初始状态是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熄灭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endParaRPr sz="2400">
              <a:latin typeface="微软雅黑"/>
              <a:cs typeface="微软雅黑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Font typeface="Arial" panose="020B0604020202090204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sz="2400" b="1" spc="-8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表示灯的初始状态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2400" spc="-5" dirty="0">
                <a:solidFill>
                  <a:srgbClr val="C00000"/>
                </a:solidFill>
                <a:latin typeface="微软雅黑"/>
                <a:cs typeface="微软雅黑"/>
              </a:rPr>
              <a:t>点亮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3100" y="479673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34</a:t>
            </a:r>
            <a:endParaRPr sz="12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639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熄</a:t>
            </a:r>
            <a:r>
              <a:rPr spc="-5" dirty="0"/>
              <a:t>灯问题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完</a:t>
            </a:r>
            <a:r>
              <a:rPr spc="-5" dirty="0"/>
              <a:t>美立方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867" y="714451"/>
            <a:ext cx="7483475" cy="231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请按照a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的值，从小到</a:t>
            </a:r>
            <a:r>
              <a:rPr sz="2600" spc="-1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依次</a:t>
            </a:r>
            <a:r>
              <a:rPr sz="2600" spc="-10" dirty="0">
                <a:solidFill>
                  <a:srgbClr val="252525"/>
                </a:solidFill>
                <a:latin typeface="微软雅黑"/>
                <a:cs typeface="微软雅黑"/>
              </a:rPr>
              <a:t>输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出。</a:t>
            </a:r>
            <a:r>
              <a:rPr sz="2600" spc="-10" dirty="0">
                <a:solidFill>
                  <a:srgbClr val="252525"/>
                </a:solidFill>
                <a:latin typeface="微软雅黑"/>
                <a:cs typeface="微软雅黑"/>
              </a:rPr>
              <a:t>当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两个</a:t>
            </a:r>
            <a:r>
              <a:rPr sz="2600" spc="-10" dirty="0">
                <a:solidFill>
                  <a:srgbClr val="252525"/>
                </a:solidFill>
                <a:latin typeface="微软雅黑"/>
                <a:cs typeface="微软雅黑"/>
              </a:rPr>
              <a:t>完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美立方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等式中a的值相同，则</a:t>
            </a:r>
            <a:r>
              <a:rPr sz="2600" spc="-10" dirty="0">
                <a:solidFill>
                  <a:srgbClr val="252525"/>
                </a:solidFill>
                <a:latin typeface="微软雅黑"/>
                <a:cs typeface="微软雅黑"/>
              </a:rPr>
              <a:t>b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值小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优先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输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出、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仍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相同 则c值小的优先输出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再相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则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d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小的先输出。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样例输入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24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108475" y="2064359"/>
            <a:ext cx="3149600" cy="29552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样例输出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Cube = 6, </a:t>
            </a:r>
            <a:r>
              <a:rPr sz="2000" spc="-1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Triple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spc="-10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(3,4,5)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762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Cube = 12, </a:t>
            </a:r>
            <a:r>
              <a:rPr sz="2000" spc="-1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Triple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spc="-14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(6,8,10)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Cube =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18, </a:t>
            </a:r>
            <a:r>
              <a:rPr sz="2000" spc="-1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Triple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spc="-12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(2,12,16)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Cube =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18, </a:t>
            </a:r>
            <a:r>
              <a:rPr sz="2000" spc="-1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Triple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spc="-12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(9,12,15)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Cube =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19, </a:t>
            </a:r>
            <a:r>
              <a:rPr sz="2000" spc="-1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Triple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spc="-12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(3,10,18)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762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Cube = 20, </a:t>
            </a:r>
            <a:r>
              <a:rPr sz="2000" spc="-1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Triple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spc="-12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(7,14,17)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Cube = </a:t>
            </a:r>
            <a:r>
              <a:rPr sz="2000" spc="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24, </a:t>
            </a:r>
            <a:r>
              <a:rPr sz="2000" spc="-1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Triple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spc="-13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(12,16,20)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275" y="617600"/>
            <a:ext cx="7602855" cy="414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"/>
              <a:tabLst>
                <a:tab pos="3683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输出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endParaRPr sz="3700">
              <a:latin typeface="Times New Roman" panose="02020503050405090304"/>
              <a:cs typeface="Times New Roman" panose="02020503050405090304"/>
            </a:endParaRPr>
          </a:p>
          <a:p>
            <a:pPr marL="768985" lvl="1" indent="-287020">
              <a:lnSpc>
                <a:spcPct val="100000"/>
              </a:lnSpc>
              <a:buFont typeface="Arial" panose="020B0604020202090204"/>
              <a:buChar char="–"/>
              <a:tabLst>
                <a:tab pos="7696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对每个案例,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首先输出一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endParaRPr sz="2400">
              <a:latin typeface="微软雅黑"/>
              <a:cs typeface="微软雅黑"/>
            </a:endParaRPr>
          </a:p>
          <a:p>
            <a:pPr marL="768985">
              <a:lnSpc>
                <a:spcPct val="100000"/>
              </a:lnSpc>
              <a:spcBef>
                <a:spcPts val="1150"/>
              </a:spcBef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输出字符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串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“PUZZLE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微软雅黑"/>
                <a:cs typeface="微软雅黑"/>
              </a:rPr>
              <a:t>#m”,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其中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m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是该案例的序</a:t>
            </a:r>
            <a:endParaRPr sz="2400">
              <a:latin typeface="微软雅黑"/>
              <a:cs typeface="微软雅黑"/>
            </a:endParaRPr>
          </a:p>
          <a:p>
            <a:pPr marL="76898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endParaRPr sz="2400">
              <a:latin typeface="微软雅黑"/>
              <a:cs typeface="微软雅黑"/>
            </a:endParaRPr>
          </a:p>
          <a:p>
            <a:pPr marL="768985" lvl="1" indent="-287020">
              <a:lnSpc>
                <a:spcPct val="100000"/>
              </a:lnSpc>
              <a:spcBef>
                <a:spcPts val="1150"/>
              </a:spcBef>
              <a:buFont typeface="Arial" panose="020B0604020202090204"/>
              <a:buChar char="–"/>
              <a:tabLst>
                <a:tab pos="76962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接着按照该案例的输入格式输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5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endParaRPr sz="2400">
              <a:latin typeface="微软雅黑"/>
              <a:cs typeface="微软雅黑"/>
            </a:endParaRPr>
          </a:p>
          <a:p>
            <a:pPr marL="1168400" lvl="2" indent="-229235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Font typeface="Arial" panose="020B0604020202090204"/>
              <a:buChar char="•"/>
              <a:tabLst>
                <a:tab pos="1169035" algn="l"/>
              </a:tabLst>
            </a:pP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1</a:t>
            </a:r>
            <a:r>
              <a:rPr sz="2400" b="1" spc="-114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表示需要把对应的按钮</a:t>
            </a:r>
            <a:r>
              <a:rPr sz="2400" dirty="0">
                <a:solidFill>
                  <a:srgbClr val="0000FF"/>
                </a:solidFill>
                <a:latin typeface="微软雅黑"/>
                <a:cs typeface="微软雅黑"/>
              </a:rPr>
              <a:t>按下</a:t>
            </a:r>
            <a:endParaRPr sz="2400">
              <a:latin typeface="微软雅黑"/>
              <a:cs typeface="微软雅黑"/>
            </a:endParaRPr>
          </a:p>
          <a:p>
            <a:pPr marL="1168400" lvl="2" indent="-229235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Font typeface="Arial" panose="020B0604020202090204"/>
              <a:buChar char="•"/>
              <a:tabLst>
                <a:tab pos="1169035" algn="l"/>
              </a:tabLst>
            </a:pP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0</a:t>
            </a:r>
            <a:r>
              <a:rPr sz="2400" b="1" spc="-2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表示</a:t>
            </a:r>
            <a:r>
              <a:rPr sz="2400" dirty="0">
                <a:solidFill>
                  <a:srgbClr val="0000FF"/>
                </a:solidFill>
                <a:latin typeface="微软雅黑"/>
                <a:cs typeface="微软雅黑"/>
              </a:rPr>
              <a:t>不需要按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对应的按钮</a:t>
            </a:r>
            <a:endParaRPr sz="2400">
              <a:latin typeface="微软雅黑"/>
              <a:cs typeface="微软雅黑"/>
            </a:endParaRPr>
          </a:p>
          <a:p>
            <a:pPr marL="1258570" lvl="2" indent="-31940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Font typeface="Arial" panose="020B0604020202090204"/>
              <a:buChar char="•"/>
              <a:tabLst>
                <a:tab pos="1258570" algn="l"/>
                <a:tab pos="1259205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每个数字以一个空格</a:t>
            </a:r>
            <a:r>
              <a:rPr sz="2400" spc="-1010" dirty="0">
                <a:solidFill>
                  <a:srgbClr val="252525"/>
                </a:solidFill>
                <a:latin typeface="微软雅黑"/>
                <a:cs typeface="微软雅黑"/>
              </a:rPr>
              <a:t>隔</a:t>
            </a:r>
            <a:r>
              <a:rPr sz="1800" spc="-157" baseline="23000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35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熄</a:t>
            </a:r>
            <a:r>
              <a:rPr spc="-5" dirty="0"/>
              <a:t>灯问题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463485"/>
            <a:ext cx="1692910" cy="45885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600" dirty="0">
                <a:solidFill>
                  <a:srgbClr val="6F2F9F"/>
                </a:solidFill>
                <a:latin typeface="微软雅黑"/>
                <a:cs typeface="微软雅黑"/>
              </a:rPr>
              <a:t>样例输入</a:t>
            </a:r>
            <a:endParaRPr sz="2600">
              <a:latin typeface="微软雅黑"/>
              <a:cs typeface="微软雅黑"/>
            </a:endParaRPr>
          </a:p>
          <a:p>
            <a:pPr marL="37211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0 1 1 0 1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1 0 0 1 1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0 0 1 0 0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1 0 0 1 0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0 1 1 1 0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0 0 1 0 1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1 0 1 0 1</a:t>
            </a:r>
            <a:r>
              <a:rPr sz="2400" spc="-9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0 0 1 0 1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1 0 1 1 0</a:t>
            </a:r>
            <a:r>
              <a:rPr sz="2400" spc="-1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0 1 0 1 0</a:t>
            </a:r>
            <a:r>
              <a:rPr sz="2400" spc="-95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7221" y="487087"/>
            <a:ext cx="1779270" cy="45993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1F5F"/>
              </a:buClr>
              <a:buFont typeface="Wingdings" panose="05000000000000000000"/>
              <a:buChar char=""/>
              <a:tabLst>
                <a:tab pos="355600" algn="l"/>
              </a:tabLst>
            </a:pPr>
            <a:r>
              <a:rPr sz="2600" spc="5" dirty="0">
                <a:solidFill>
                  <a:srgbClr val="6F2F9F"/>
                </a:solidFill>
                <a:latin typeface="微软雅黑"/>
                <a:cs typeface="微软雅黑"/>
              </a:rPr>
              <a:t>样例输出</a:t>
            </a:r>
            <a:endParaRPr sz="2600">
              <a:latin typeface="微软雅黑"/>
              <a:cs typeface="微软雅黑"/>
            </a:endParaRPr>
          </a:p>
          <a:p>
            <a:pPr marL="372110">
              <a:lnSpc>
                <a:spcPct val="100000"/>
              </a:lnSpc>
              <a:spcBef>
                <a:spcPts val="545"/>
              </a:spcBef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PUZZLE</a:t>
            </a:r>
            <a:r>
              <a:rPr sz="2200" spc="-3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dirty="0">
                <a:latin typeface="Times New Roman" panose="02020503050405090304"/>
                <a:cs typeface="Times New Roman" panose="02020503050405090304"/>
              </a:rPr>
              <a:t>#1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1 0 1 0 0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1 1 0 1 0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0 0 1 0 1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1 0 0 1 0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0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0 1 0 0 0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0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PUZZLE</a:t>
            </a:r>
            <a:r>
              <a:rPr sz="2200" spc="-2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#2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1 0 0 1 1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1 1 0 0 0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0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0 0 0 1 0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0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1 1 0 1 0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72110">
              <a:lnSpc>
                <a:spcPct val="100000"/>
              </a:lnSpc>
            </a:pP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1 0 1 1 0</a:t>
            </a:r>
            <a:r>
              <a:rPr sz="22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2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4255" y="485038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36</a:t>
            </a:r>
            <a:endParaRPr sz="12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639" y="138811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熄</a:t>
            </a:r>
            <a:r>
              <a:rPr spc="-5" dirty="0"/>
              <a:t>灯问题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6535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3592" y="754506"/>
            <a:ext cx="4814570" cy="10496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第2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同一个按钮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时,</a:t>
            </a:r>
            <a:endParaRPr sz="2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将抵消第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次按下时所产生的结果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6535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3592" y="754506"/>
            <a:ext cx="4814570" cy="15621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第2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同一个按钮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时,</a:t>
            </a:r>
            <a:endParaRPr sz="2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将抵消第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次按下时所产生的结果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每个按钮最多只需要按下一次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6535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3592" y="754506"/>
            <a:ext cx="6464300" cy="207391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第2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同一个按钮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时,</a:t>
            </a:r>
            <a:endParaRPr sz="2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将抵消第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次按下时所产生的结果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每个按钮最多只需要按下一次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各个按钮被按下的顺序对最终的结果没有影响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6535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3592" y="754506"/>
            <a:ext cx="7761605" cy="353758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第2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</a:t>
            </a:r>
            <a:r>
              <a:rPr sz="2400" dirty="0">
                <a:solidFill>
                  <a:srgbClr val="C00000"/>
                </a:solidFill>
                <a:latin typeface="微软雅黑"/>
                <a:cs typeface="微软雅黑"/>
              </a:rPr>
              <a:t>同一个按钮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时,</a:t>
            </a:r>
            <a:endParaRPr sz="2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将抵消第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次按下时所产生的结果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每个按钮最多只需要按下一次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各个按钮被按下的顺序对最终的结果没有影响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对第1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行中每盏点亮的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灯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按下第2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行对应的按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就可以</a:t>
            </a:r>
            <a:endParaRPr sz="2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熄灭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第1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行的全部灯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如此重复下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去,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可以熄灭第1, 2,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3, </a:t>
            </a:r>
            <a:r>
              <a:rPr sz="2400" spc="15" dirty="0">
                <a:solidFill>
                  <a:srgbClr val="252525"/>
                </a:solidFill>
                <a:latin typeface="微软雅黑"/>
                <a:cs typeface="微软雅黑"/>
              </a:rPr>
              <a:t>4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行的全部灯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53111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110611"/>
            <a:ext cx="7961630" cy="192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20000"/>
              </a:lnSpc>
              <a:spcBef>
                <a:spcPts val="95"/>
              </a:spcBef>
              <a:buFont typeface="Arial" panose="020B0604020202090204"/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第一想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法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sz="2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枚举所有可能的按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(开关)状态,</a:t>
            </a:r>
            <a:r>
              <a:rPr sz="2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对每个状态计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算一下最后灯的情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况,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看是否都熄灭</a:t>
            </a:r>
            <a:endParaRPr sz="2400">
              <a:latin typeface="微软雅黑"/>
              <a:cs typeface="微软雅黑"/>
            </a:endParaRPr>
          </a:p>
          <a:p>
            <a:pPr marL="781685" lvl="1" indent="-287020">
              <a:lnSpc>
                <a:spcPct val="100000"/>
              </a:lnSpc>
              <a:spcBef>
                <a:spcPts val="1155"/>
              </a:spcBef>
              <a:buFont typeface="Arial" panose="020B0604020202090204"/>
              <a:buChar char="–"/>
              <a:tabLst>
                <a:tab pos="7823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每个按钮有两种状态(按下或不按下)</a:t>
            </a:r>
            <a:endParaRPr sz="2400">
              <a:latin typeface="微软雅黑"/>
              <a:cs typeface="微软雅黑"/>
            </a:endParaRPr>
          </a:p>
          <a:p>
            <a:pPr marL="781685" lvl="1" indent="-287020">
              <a:lnSpc>
                <a:spcPct val="100000"/>
              </a:lnSpc>
              <a:spcBef>
                <a:spcPts val="1150"/>
              </a:spcBef>
              <a:buFont typeface="Arial" panose="020B0604020202090204"/>
              <a:buChar char="–"/>
              <a:tabLst>
                <a:tab pos="78232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一共有30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个开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关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那么状态数是</a:t>
            </a:r>
            <a:r>
              <a:rPr sz="2400" spc="-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2400" spc="-7" baseline="24000" dirty="0">
                <a:solidFill>
                  <a:srgbClr val="FF0000"/>
                </a:solidFill>
                <a:latin typeface="微软雅黑"/>
                <a:cs typeface="微软雅黑"/>
              </a:rPr>
              <a:t>30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太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多,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会超时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53111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110611"/>
            <a:ext cx="8154034" cy="383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222885" indent="-343535" algn="just">
              <a:lnSpc>
                <a:spcPct val="120000"/>
              </a:lnSpc>
              <a:spcBef>
                <a:spcPts val="95"/>
              </a:spcBef>
              <a:buFont typeface="Arial" panose="020B0604020202090204"/>
              <a:buChar char="•"/>
              <a:tabLst>
                <a:tab pos="381635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第一想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法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sz="2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枚举所有可能的按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钮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(开关)状态,</a:t>
            </a:r>
            <a:r>
              <a:rPr sz="2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对每个状态计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算一下最后灯的情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况,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看是否都熄灭</a:t>
            </a:r>
            <a:endParaRPr sz="2400">
              <a:latin typeface="微软雅黑"/>
              <a:cs typeface="微软雅黑"/>
            </a:endParaRPr>
          </a:p>
          <a:p>
            <a:pPr marL="781685" lvl="1" indent="-287020" algn="just">
              <a:lnSpc>
                <a:spcPct val="100000"/>
              </a:lnSpc>
              <a:spcBef>
                <a:spcPts val="1155"/>
              </a:spcBef>
              <a:buFont typeface="Arial" panose="020B0604020202090204"/>
              <a:buChar char="–"/>
              <a:tabLst>
                <a:tab pos="78232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每个按钮有两种状态(按下或不按下)</a:t>
            </a:r>
            <a:endParaRPr sz="2400">
              <a:latin typeface="微软雅黑"/>
              <a:cs typeface="微软雅黑"/>
            </a:endParaRPr>
          </a:p>
          <a:p>
            <a:pPr marL="781685" lvl="1" indent="-287020" algn="just">
              <a:lnSpc>
                <a:spcPct val="100000"/>
              </a:lnSpc>
              <a:spcBef>
                <a:spcPts val="1150"/>
              </a:spcBef>
              <a:buFont typeface="Arial" panose="020B0604020202090204"/>
              <a:buChar char="–"/>
              <a:tabLst>
                <a:tab pos="78232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一共有30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个开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关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那么状态数是</a:t>
            </a:r>
            <a:r>
              <a:rPr sz="2400" spc="-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2400" spc="-7" baseline="24000" dirty="0">
                <a:solidFill>
                  <a:srgbClr val="FF0000"/>
                </a:solidFill>
                <a:latin typeface="微软雅黑"/>
                <a:cs typeface="微软雅黑"/>
              </a:rPr>
              <a:t>30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太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多,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 会超时</a:t>
            </a:r>
            <a:endParaRPr sz="2400">
              <a:latin typeface="微软雅黑"/>
              <a:cs typeface="微软雅黑"/>
            </a:endParaRPr>
          </a:p>
          <a:p>
            <a:pPr marL="381000" indent="-343535" algn="just">
              <a:lnSpc>
                <a:spcPct val="100000"/>
              </a:lnSpc>
              <a:spcBef>
                <a:spcPts val="1155"/>
              </a:spcBef>
              <a:buFont typeface="Arial" panose="020B0604020202090204"/>
              <a:buChar char="•"/>
              <a:tabLst>
                <a:tab pos="381635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如何减少枚举的状态数目呢?</a:t>
            </a:r>
            <a:endParaRPr sz="2400">
              <a:latin typeface="微软雅黑"/>
              <a:cs typeface="微软雅黑"/>
            </a:endParaRPr>
          </a:p>
          <a:p>
            <a:pPr marL="381000" marR="30480" indent="16510" algn="just">
              <a:lnSpc>
                <a:spcPct val="120000"/>
              </a:lnSpc>
              <a:spcBef>
                <a:spcPts val="575"/>
              </a:spcBef>
            </a:pPr>
            <a:r>
              <a:rPr sz="2400" dirty="0">
                <a:solidFill>
                  <a:srgbClr val="0000FF"/>
                </a:solidFill>
                <a:latin typeface="微软雅黑"/>
                <a:cs typeface="微软雅黑"/>
              </a:rPr>
              <a:t>基本</a:t>
            </a:r>
            <a:r>
              <a:rPr sz="2400" spc="5" dirty="0">
                <a:solidFill>
                  <a:srgbClr val="0000FF"/>
                </a:solidFill>
                <a:latin typeface="微软雅黑"/>
                <a:cs typeface="微软雅黑"/>
              </a:rPr>
              <a:t>思</a:t>
            </a:r>
            <a:r>
              <a:rPr sz="2400" dirty="0">
                <a:solidFill>
                  <a:srgbClr val="0000FF"/>
                </a:solidFill>
                <a:latin typeface="微软雅黑"/>
                <a:cs typeface="微软雅黑"/>
              </a:rPr>
              <a:t>路:</a:t>
            </a:r>
            <a:r>
              <a:rPr sz="2400" spc="-5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如果存在某个局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一旦这个局部的状态被确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  那么剩余其他部分的状态只能是确定的一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种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400" spc="-6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或者不多的n  种,</a:t>
            </a:r>
            <a:r>
              <a:rPr sz="2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那么就只需枚举这个局部的状态即可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53111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723788"/>
            <a:ext cx="8318500" cy="40513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本题是否存在这样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200" spc="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“局部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”</a:t>
            </a:r>
            <a:r>
              <a:rPr sz="2200" spc="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呢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sz="22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经过观察,</a:t>
            </a:r>
            <a:r>
              <a:rPr sz="22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发现</a:t>
            </a:r>
            <a:r>
              <a:rPr sz="2200" spc="-5" dirty="0">
                <a:solidFill>
                  <a:srgbClr val="C00000"/>
                </a:solidFill>
                <a:latin typeface="微软雅黑"/>
                <a:cs typeface="微软雅黑"/>
              </a:rPr>
              <a:t>第</a:t>
            </a:r>
            <a:r>
              <a:rPr sz="2200" spc="-10" dirty="0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sz="2200" spc="-5" dirty="0">
                <a:solidFill>
                  <a:srgbClr val="C00000"/>
                </a:solidFill>
                <a:latin typeface="微软雅黑"/>
                <a:cs typeface="微软雅黑"/>
              </a:rPr>
              <a:t>行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就是这样的一个</a:t>
            </a:r>
            <a:r>
              <a:rPr sz="2200" spc="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微软雅黑"/>
                <a:cs typeface="微软雅黑"/>
              </a:rPr>
              <a:t>“局部”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5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252525"/>
                </a:solidFill>
                <a:latin typeface="Arial" panose="020B0604020202090204"/>
                <a:cs typeface="Arial" panose="020B0604020202090204"/>
              </a:rPr>
              <a:t>–	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因为第</a:t>
            </a:r>
            <a:r>
              <a:rPr sz="2200" spc="-15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行的各开关状态确定的情</a:t>
            </a:r>
            <a:r>
              <a:rPr sz="2200" dirty="0">
                <a:solidFill>
                  <a:srgbClr val="252525"/>
                </a:solidFill>
                <a:latin typeface="微软雅黑"/>
                <a:cs typeface="微软雅黑"/>
              </a:rPr>
              <a:t>况下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200" spc="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这些开关作用过后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200" spc="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将</a:t>
            </a:r>
            <a:endParaRPr sz="2200">
              <a:latin typeface="微软雅黑"/>
              <a:cs typeface="微软雅黑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导致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第1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行某些灯是亮的,</a:t>
            </a:r>
            <a:r>
              <a:rPr sz="2200" spc="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某些灯是灭的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55"/>
              </a:spcBef>
            </a:pPr>
            <a:r>
              <a:rPr sz="2200" spc="-1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要熄灭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第1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行某个亮着的灯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假</a:t>
            </a:r>
            <a:r>
              <a:rPr sz="220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位于</a:t>
            </a:r>
            <a:r>
              <a:rPr sz="2200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2200" spc="10" dirty="0">
                <a:solidFill>
                  <a:srgbClr val="252525"/>
                </a:solidFill>
                <a:latin typeface="微软雅黑"/>
                <a:cs typeface="微软雅黑"/>
              </a:rPr>
              <a:t>i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列),</a:t>
            </a:r>
            <a:r>
              <a:rPr sz="2200" spc="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那么唯一的办法就</a:t>
            </a:r>
            <a:endParaRPr sz="2200">
              <a:latin typeface="微软雅黑"/>
              <a:cs typeface="微软雅黑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是按下第</a:t>
            </a:r>
            <a:r>
              <a:rPr sz="2200" spc="-15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第i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列的开关</a:t>
            </a:r>
            <a:endParaRPr sz="2200">
              <a:latin typeface="微软雅黑"/>
              <a:cs typeface="微软雅黑"/>
            </a:endParaRPr>
          </a:p>
          <a:p>
            <a:pPr marL="756285" marR="5080">
              <a:lnSpc>
                <a:spcPct val="120000"/>
              </a:lnSpc>
              <a:spcBef>
                <a:spcPts val="530"/>
              </a:spcBef>
            </a:pP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因为第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行的开关已经用过</a:t>
            </a:r>
            <a:r>
              <a:rPr sz="2200" dirty="0">
                <a:solidFill>
                  <a:srgbClr val="252525"/>
                </a:solidFill>
                <a:latin typeface="微软雅黑"/>
                <a:cs typeface="微软雅黑"/>
              </a:rPr>
              <a:t>了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而第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行及其后的开关不会影响 到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第1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行)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252525"/>
                </a:solidFill>
                <a:latin typeface="Arial" panose="020B0604020202090204"/>
                <a:cs typeface="Arial" panose="020B0604020202090204"/>
              </a:rPr>
              <a:t>–	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为了使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第1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行的灯全部熄灭,</a:t>
            </a:r>
            <a:r>
              <a:rPr sz="2200" spc="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微软雅黑"/>
                <a:cs typeface="微软雅黑"/>
              </a:rPr>
              <a:t>第</a:t>
            </a:r>
            <a:r>
              <a:rPr sz="2200" spc="-10" dirty="0">
                <a:solidFill>
                  <a:srgbClr val="0000FF"/>
                </a:solidFill>
                <a:latin typeface="微软雅黑"/>
                <a:cs typeface="微软雅黑"/>
              </a:rPr>
              <a:t>2</a:t>
            </a:r>
            <a:r>
              <a:rPr sz="2200" spc="-5" dirty="0">
                <a:solidFill>
                  <a:srgbClr val="0000FF"/>
                </a:solidFill>
                <a:latin typeface="微软雅黑"/>
                <a:cs typeface="微软雅黑"/>
              </a:rPr>
              <a:t>行的合理开关状态就是唯一的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53111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3592" y="1734083"/>
            <a:ext cx="8295640" cy="235775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0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第2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行的开关起作用后,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00" spc="-5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200" spc="-1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为了熄灭第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行的灯,</a:t>
            </a:r>
            <a:r>
              <a:rPr sz="2200" spc="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行的合理开关状态就也是唯一的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spc="-5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200" spc="-1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以此类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推,</a:t>
            </a:r>
            <a:r>
              <a:rPr sz="2200" spc="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最后一行的开关状态也是唯一的</a:t>
            </a:r>
            <a:endParaRPr sz="2200">
              <a:latin typeface="微软雅黑"/>
              <a:cs typeface="微软雅黑"/>
            </a:endParaRPr>
          </a:p>
          <a:p>
            <a:pPr marL="355600" marR="5080" indent="-342900">
              <a:lnSpc>
                <a:spcPct val="130000"/>
              </a:lnSpc>
              <a:spcBef>
                <a:spcPts val="305"/>
              </a:spcBef>
              <a:buFont typeface="Arial" panose="020B060402020209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只要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第1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行的状态定下来,</a:t>
            </a:r>
            <a:r>
              <a:rPr sz="2200" spc="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记作</a:t>
            </a:r>
            <a:r>
              <a:rPr sz="2200" spc="35" dirty="0">
                <a:solidFill>
                  <a:srgbClr val="252525"/>
                </a:solidFill>
                <a:latin typeface="微软雅黑"/>
                <a:cs typeface="微软雅黑"/>
              </a:rPr>
              <a:t>A,</a:t>
            </a:r>
            <a:r>
              <a:rPr sz="22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那么剩余行的情况就是确定唯一 的了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271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例题</a:t>
            </a:r>
            <a:r>
              <a:rPr dirty="0">
                <a:latin typeface="Arial" panose="020B0604020202090204"/>
                <a:cs typeface="Arial" panose="020B0604020202090204"/>
              </a:rPr>
              <a:t>1</a:t>
            </a:r>
            <a:r>
              <a:rPr dirty="0"/>
              <a:t>：完美</a:t>
            </a:r>
            <a:r>
              <a:rPr spc="-5" dirty="0"/>
              <a:t>立方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6890" y="865758"/>
            <a:ext cx="6899909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形如a</a:t>
            </a:r>
            <a:r>
              <a:rPr sz="1950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= 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b</a:t>
            </a:r>
            <a:r>
              <a:rPr sz="19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284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c</a:t>
            </a:r>
            <a:r>
              <a:rPr sz="19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300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d</a:t>
            </a:r>
            <a:r>
              <a:rPr sz="19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的等式被称为完美立方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式。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例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如 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12</a:t>
            </a:r>
            <a:r>
              <a:rPr sz="19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=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6</a:t>
            </a:r>
            <a:r>
              <a:rPr sz="19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315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8</a:t>
            </a:r>
            <a:r>
              <a:rPr sz="19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300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+ 10</a:t>
            </a:r>
            <a:r>
              <a:rPr sz="1950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315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。编写一个程序，对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任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给的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正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整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数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N  (N≤100)，寻找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所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有的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四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元组</a:t>
            </a:r>
            <a:r>
              <a:rPr sz="2000" spc="-10" dirty="0">
                <a:solidFill>
                  <a:srgbClr val="252525"/>
                </a:solidFill>
                <a:latin typeface="微软雅黑"/>
                <a:cs typeface="微软雅黑"/>
              </a:rPr>
              <a:t>(a,</a:t>
            </a:r>
            <a:r>
              <a:rPr sz="20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b, </a:t>
            </a:r>
            <a:r>
              <a:rPr sz="2000" spc="-5" dirty="0">
                <a:solidFill>
                  <a:srgbClr val="252525"/>
                </a:solidFill>
                <a:latin typeface="微软雅黑"/>
                <a:cs typeface="微软雅黑"/>
              </a:rPr>
              <a:t>c,</a:t>
            </a:r>
            <a:r>
              <a:rPr sz="20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d)，使得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a</a:t>
            </a:r>
            <a:r>
              <a:rPr sz="19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247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= </a:t>
            </a:r>
            <a:r>
              <a:rPr sz="2000" spc="10" dirty="0">
                <a:solidFill>
                  <a:srgbClr val="252525"/>
                </a:solidFill>
                <a:latin typeface="微软雅黑"/>
                <a:cs typeface="微软雅黑"/>
              </a:rPr>
              <a:t>b</a:t>
            </a:r>
            <a:r>
              <a:rPr sz="1950" spc="15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300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+  </a:t>
            </a:r>
            <a:r>
              <a:rPr sz="2000" spc="10" dirty="0">
                <a:solidFill>
                  <a:srgbClr val="252525"/>
                </a:solidFill>
                <a:latin typeface="微软雅黑"/>
                <a:cs typeface="微软雅黑"/>
              </a:rPr>
              <a:t>c</a:t>
            </a:r>
            <a:r>
              <a:rPr sz="1950" spc="15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1950" spc="284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+</a:t>
            </a:r>
            <a:r>
              <a:rPr sz="20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d</a:t>
            </a:r>
            <a:r>
              <a:rPr sz="1950" baseline="26000" dirty="0">
                <a:solidFill>
                  <a:srgbClr val="252525"/>
                </a:solidFill>
                <a:latin typeface="微软雅黑"/>
                <a:cs typeface="微软雅黑"/>
              </a:rPr>
              <a:t>3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，其中a,b,c,d</a:t>
            </a:r>
            <a:r>
              <a:rPr sz="20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20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1,</a:t>
            </a:r>
            <a:r>
              <a:rPr sz="20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小于等于N，且b&lt;=c&lt;=d</a:t>
            </a:r>
            <a:r>
              <a:rPr sz="2000" spc="5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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输入</a:t>
            </a:r>
            <a:endParaRPr sz="2000">
              <a:latin typeface="微软雅黑"/>
              <a:cs typeface="微软雅黑"/>
            </a:endParaRPr>
          </a:p>
          <a:p>
            <a:pPr marL="17462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一个正整数N</a:t>
            </a:r>
            <a:r>
              <a:rPr sz="20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(N≤100)。</a:t>
            </a:r>
            <a:endParaRPr sz="2000">
              <a:latin typeface="微软雅黑"/>
              <a:cs typeface="微软雅黑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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输出</a:t>
            </a:r>
            <a:endParaRPr sz="2000">
              <a:latin typeface="微软雅黑"/>
              <a:cs typeface="微软雅黑"/>
            </a:endParaRPr>
          </a:p>
          <a:p>
            <a:pPr marL="368300" marR="2199640">
              <a:lnSpc>
                <a:spcPct val="100000"/>
              </a:lnSpc>
              <a:spcBef>
                <a:spcPts val="485"/>
              </a:spcBef>
            </a:pP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每行输出一个完美立方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输出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式为：  Cube = a, </a:t>
            </a:r>
            <a:r>
              <a:rPr sz="2000" spc="-30" dirty="0">
                <a:solidFill>
                  <a:srgbClr val="252525"/>
                </a:solidFill>
                <a:latin typeface="微软雅黑"/>
                <a:cs typeface="微软雅黑"/>
              </a:rPr>
              <a:t>Triple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=</a:t>
            </a:r>
            <a:r>
              <a:rPr sz="20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(b,c,d)</a:t>
            </a:r>
            <a:endParaRPr sz="2000">
              <a:latin typeface="微软雅黑"/>
              <a:cs typeface="微软雅黑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其中a,b,c,d所在位置分别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实际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求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出四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组值</a:t>
            </a:r>
            <a:r>
              <a:rPr sz="2000" spc="-15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2000" dirty="0">
                <a:solidFill>
                  <a:srgbClr val="252525"/>
                </a:solidFill>
                <a:latin typeface="微软雅黑"/>
                <a:cs typeface="微软雅黑"/>
              </a:rPr>
              <a:t>入。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253111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解</a:t>
            </a:r>
            <a:r>
              <a:rPr spc="-5" dirty="0"/>
              <a:t>题分析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8192" y="1772183"/>
            <a:ext cx="8185784" cy="231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30000"/>
              </a:lnSpc>
              <a:spcBef>
                <a:spcPts val="100"/>
              </a:spcBef>
            </a:pPr>
            <a:r>
              <a:rPr sz="2200" spc="-5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2200" spc="60" dirty="0">
                <a:solidFill>
                  <a:srgbClr val="252525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推算出最后一行的开关状态,</a:t>
            </a:r>
            <a:r>
              <a:rPr sz="2200" spc="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然后看看最后一行的开关起作用</a:t>
            </a:r>
            <a:r>
              <a:rPr sz="2200" dirty="0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,  最后一行的所有灯是否都熄灭:</a:t>
            </a:r>
            <a:endParaRPr sz="2200">
              <a:latin typeface="微软雅黑"/>
              <a:cs typeface="微软雅黑"/>
            </a:endParaRPr>
          </a:p>
          <a:p>
            <a:pPr marL="781685" indent="-287020">
              <a:lnSpc>
                <a:spcPct val="100000"/>
              </a:lnSpc>
              <a:spcBef>
                <a:spcPts val="1090"/>
              </a:spcBef>
              <a:buFont typeface="Arial" panose="020B0604020202090204"/>
              <a:buChar char="•"/>
              <a:tabLst>
                <a:tab pos="781685" algn="l"/>
                <a:tab pos="782320" algn="l"/>
              </a:tabLst>
            </a:pP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如果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是,</a:t>
            </a:r>
            <a:r>
              <a:rPr sz="22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那么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A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就是一个解的状态</a:t>
            </a:r>
            <a:endParaRPr sz="2200">
              <a:latin typeface="微软雅黑"/>
              <a:cs typeface="微软雅黑"/>
            </a:endParaRPr>
          </a:p>
          <a:p>
            <a:pPr marL="781685" indent="-287020">
              <a:lnSpc>
                <a:spcPct val="100000"/>
              </a:lnSpc>
              <a:spcBef>
                <a:spcPts val="1095"/>
              </a:spcBef>
              <a:buFont typeface="Arial" panose="020B0604020202090204"/>
              <a:buChar char="•"/>
              <a:tabLst>
                <a:tab pos="781685" algn="l"/>
                <a:tab pos="782320" algn="l"/>
              </a:tabLst>
            </a:pP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如果不是, 那么A不是解的状态,</a:t>
            </a:r>
            <a:r>
              <a:rPr sz="2200" spc="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2200" spc="-1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2200" spc="-5" dirty="0">
                <a:solidFill>
                  <a:srgbClr val="252525"/>
                </a:solidFill>
                <a:latin typeface="微软雅黑"/>
                <a:cs typeface="微软雅黑"/>
              </a:rPr>
              <a:t>行换个状态重新试试</a:t>
            </a:r>
            <a:endParaRPr sz="2200">
              <a:latin typeface="微软雅黑"/>
              <a:cs typeface="微软雅黑"/>
            </a:endParaRPr>
          </a:p>
          <a:p>
            <a:pPr marL="381000" indent="-342900">
              <a:lnSpc>
                <a:spcPct val="100000"/>
              </a:lnSpc>
              <a:spcBef>
                <a:spcPts val="1095"/>
              </a:spcBef>
              <a:buFont typeface="Arial" panose="020B0604020202090204"/>
              <a:buChar char="•"/>
              <a:tabLst>
                <a:tab pos="380365" algn="l"/>
                <a:tab pos="381000" algn="l"/>
              </a:tabLst>
            </a:pPr>
            <a:r>
              <a:rPr sz="2200" spc="-5" dirty="0">
                <a:solidFill>
                  <a:srgbClr val="C00000"/>
                </a:solidFill>
                <a:latin typeface="微软雅黑"/>
                <a:cs typeface="微软雅黑"/>
              </a:rPr>
              <a:t>只需枚举第</a:t>
            </a:r>
            <a:r>
              <a:rPr sz="2200" spc="-10" dirty="0">
                <a:solidFill>
                  <a:srgbClr val="C00000"/>
                </a:solidFill>
                <a:latin typeface="微软雅黑"/>
                <a:cs typeface="微软雅黑"/>
              </a:rPr>
              <a:t>1</a:t>
            </a:r>
            <a:r>
              <a:rPr sz="2200" spc="-5" dirty="0">
                <a:solidFill>
                  <a:srgbClr val="C00000"/>
                </a:solidFill>
                <a:latin typeface="微软雅黑"/>
                <a:cs typeface="微软雅黑"/>
              </a:rPr>
              <a:t>行的状态,</a:t>
            </a:r>
            <a:r>
              <a:rPr sz="2200" spc="2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微软雅黑"/>
                <a:cs typeface="微软雅黑"/>
              </a:rPr>
              <a:t>状态数是</a:t>
            </a:r>
            <a:r>
              <a:rPr sz="2200" dirty="0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sz="2175" baseline="25000" dirty="0">
                <a:solidFill>
                  <a:srgbClr val="C00000"/>
                </a:solidFill>
                <a:latin typeface="微软雅黑"/>
                <a:cs typeface="微软雅黑"/>
              </a:rPr>
              <a:t>6</a:t>
            </a:r>
            <a:r>
              <a:rPr sz="2175" spc="44" baseline="25000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微软雅黑"/>
                <a:cs typeface="微软雅黑"/>
              </a:rPr>
              <a:t>=</a:t>
            </a:r>
            <a:r>
              <a:rPr sz="2200" spc="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微软雅黑"/>
                <a:cs typeface="微软雅黑"/>
              </a:rPr>
              <a:t>64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89686"/>
            <a:ext cx="4290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有</a:t>
            </a:r>
            <a:r>
              <a:rPr spc="-5" dirty="0"/>
              <a:t>没有状</a:t>
            </a:r>
            <a:r>
              <a:rPr dirty="0"/>
              <a:t>态</a:t>
            </a:r>
            <a:r>
              <a:rPr spc="-5" dirty="0"/>
              <a:t>数更少</a:t>
            </a:r>
            <a:r>
              <a:rPr dirty="0"/>
              <a:t>的</a:t>
            </a:r>
            <a:r>
              <a:rPr spc="-5" dirty="0"/>
              <a:t>做法？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145286"/>
            <a:ext cx="4688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5"/>
              </a:spcBef>
              <a:buFont typeface="Arial" panose="020B0604020202090204"/>
              <a:buChar char="•"/>
              <a:tabLst>
                <a:tab pos="381000" algn="l"/>
                <a:tab pos="381635" algn="l"/>
              </a:tabLst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枚举第一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状态数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2550" spc="7" baseline="26000" dirty="0">
                <a:solidFill>
                  <a:srgbClr val="252525"/>
                </a:solidFill>
                <a:latin typeface="微软雅黑"/>
                <a:cs typeface="微软雅黑"/>
              </a:rPr>
              <a:t>5</a:t>
            </a:r>
            <a:r>
              <a:rPr sz="2550" spc="-22" baseline="260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=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32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05" y="200025"/>
            <a:ext cx="8646795" cy="5001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596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&lt;memory&gt;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19596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&lt;string&gt;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19596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&lt;cstring&gt;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19596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#include &lt;iostream&gt;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19596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using namespace</a:t>
            </a:r>
            <a:r>
              <a:rPr sz="1600" b="1" spc="-6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std;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GetBit(char c,int i)</a:t>
            </a:r>
            <a:r>
              <a:rPr sz="1600" b="1" spc="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ts val="1910"/>
              </a:lnSpc>
              <a:spcBef>
                <a:spcPts val="25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取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的第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位</a:t>
            </a:r>
            <a:endParaRPr sz="1600">
              <a:latin typeface="微软雅黑"/>
              <a:cs typeface="微软雅黑"/>
            </a:endParaRPr>
          </a:p>
          <a:p>
            <a:pPr marL="355600">
              <a:lnSpc>
                <a:spcPts val="1910"/>
              </a:lnSpc>
              <a:tabLst>
                <a:tab pos="1332865" algn="l"/>
              </a:tabLst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	( c &gt;&gt; i ) &amp;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void SetBit(char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&amp;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c,int i, int v)</a:t>
            </a:r>
            <a:r>
              <a:rPr sz="1600" b="1" spc="6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 marR="2233295">
              <a:lnSpc>
                <a:spcPts val="1900"/>
              </a:lnSpc>
              <a:spcBef>
                <a:spcPts val="110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设置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的第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位为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v  </a:t>
            </a:r>
            <a:endParaRPr sz="1600" b="1" spc="-5" dirty="0">
              <a:solidFill>
                <a:srgbClr val="00AF50"/>
              </a:solidFill>
              <a:latin typeface="Courier New" panose="02070309020205020404"/>
              <a:cs typeface="Courier New" panose="02070309020205020404"/>
            </a:endParaRPr>
          </a:p>
          <a:p>
            <a:pPr marL="355600" marR="2233295">
              <a:lnSpc>
                <a:spcPts val="1900"/>
              </a:lnSpc>
              <a:spcBef>
                <a:spcPts val="110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v</a:t>
            </a:r>
            <a:r>
              <a:rPr sz="1600" b="1" spc="-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1855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 |= ( 1 &lt;&lt;</a:t>
            </a:r>
            <a:r>
              <a:rPr sz="1600" b="1" spc="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 &amp;= ~( 1 &lt;&lt;</a:t>
            </a:r>
            <a:r>
              <a:rPr sz="1600" b="1" spc="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void Flip(char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&amp;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c, int i)</a:t>
            </a:r>
            <a:r>
              <a:rPr sz="1600" b="1" spc="4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ts val="1910"/>
              </a:lnSpc>
              <a:spcBef>
                <a:spcPts val="25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将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的第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位为取反</a:t>
            </a:r>
            <a:endParaRPr sz="1600">
              <a:latin typeface="微软雅黑"/>
              <a:cs typeface="微软雅黑"/>
            </a:endParaRPr>
          </a:p>
          <a:p>
            <a:pPr marL="927100">
              <a:lnSpc>
                <a:spcPts val="191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 ^= ( 1 &lt;&lt;</a:t>
            </a:r>
            <a:r>
              <a:rPr sz="1600" b="1" spc="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381127"/>
            <a:ext cx="5848350" cy="2964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6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OutputResult(int</a:t>
            </a:r>
            <a:r>
              <a:rPr sz="1600" b="1" spc="4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t,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result[])</a:t>
            </a:r>
            <a:r>
              <a:rPr sz="1600" b="1" spc="3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输出结果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cout &lt;&lt; "PUZZLE #" &lt;&lt; t &lt;&lt;</a:t>
            </a:r>
            <a:r>
              <a:rPr sz="1600" b="1" spc="5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endl;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 = 0;i &lt; 5; 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i++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j = 0; j &lt; 6; 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j++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)</a:t>
            </a:r>
            <a:r>
              <a:rPr sz="1600" b="1" spc="3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 marR="57912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cout &lt;&lt;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GetBit(result[i],j); 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j &lt; 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cout &lt;&lt; "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cout &lt;&lt;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endl;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205486"/>
            <a:ext cx="5975985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9565" algn="l"/>
              </a:tabLst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main()	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-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oriLights[5];</a:t>
            </a:r>
            <a:r>
              <a:rPr sz="1600" b="1" spc="2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最初灯矩阵，一个比特表示一盏灯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673" y="695909"/>
            <a:ext cx="233616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不停变化的灯矩阵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结果开关矩阵</a:t>
            </a:r>
            <a:endParaRPr sz="1600">
              <a:latin typeface="微软雅黑"/>
              <a:cs typeface="微软雅黑"/>
            </a:endParaRPr>
          </a:p>
          <a:p>
            <a:pPr marL="457200">
              <a:lnSpc>
                <a:spcPct val="100000"/>
              </a:lnSpc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某一行的开关状态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39" y="695909"/>
            <a:ext cx="1858010" cy="1242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char lights[5];  char result[5];  char switchs;  int</a:t>
            </a:r>
            <a:r>
              <a:rPr sz="1600" b="1" spc="-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cin &gt;&gt;</a:t>
            </a:r>
            <a:r>
              <a:rPr sz="1600" b="1" spc="-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39" y="1912442"/>
            <a:ext cx="6049645" cy="75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 = 1; t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&lt;=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T;  t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 =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0;i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 5;</a:t>
            </a:r>
            <a:r>
              <a:rPr sz="16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 ++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 {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读入最初灯状态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744" y="2644520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7517" y="2644520"/>
            <a:ext cx="32645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j = 0; j &lt; 6; j ++ )</a:t>
            </a:r>
            <a:r>
              <a:rPr sz="1600" b="1" spc="2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9558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s;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95580" marR="508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cin &gt;&gt; 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s; 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SetBit(oriLights[i],j,s);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344" y="3620261"/>
            <a:ext cx="10617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" y="151130"/>
            <a:ext cx="9143365" cy="422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1341755" indent="-9144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 =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0; n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&lt; 64;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n++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 {</a:t>
            </a:r>
            <a:r>
              <a:rPr sz="1600" b="1" spc="3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遍历首行开关的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64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种状态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memcpy(lights,oriLights,sizeof(oriLights));  </a:t>
            </a:r>
            <a:endParaRPr sz="1600" b="1" spc="-5" dirty="0">
              <a:solidFill>
                <a:srgbClr val="252525"/>
              </a:solidFill>
              <a:latin typeface="Courier New" panose="02070309020205020404"/>
              <a:cs typeface="Courier New" panose="02070309020205020404"/>
            </a:endParaRPr>
          </a:p>
          <a:p>
            <a:pPr marL="926465" marR="1341755" indent="-9144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switchs</a:t>
            </a:r>
            <a:r>
              <a:rPr sz="1600" b="1" spc="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n;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第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行的开关状态</a:t>
            </a:r>
            <a:endParaRPr sz="1600">
              <a:latin typeface="微软雅黑"/>
              <a:cs typeface="微软雅黑"/>
            </a:endParaRPr>
          </a:p>
          <a:p>
            <a:pPr marL="926465">
              <a:lnSpc>
                <a:spcPts val="19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 = 0;i &lt; 5; </a:t>
            </a:r>
            <a:r>
              <a:rPr lang="en-US"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i++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b="1" spc="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 marR="1588770">
              <a:lnSpc>
                <a:spcPts val="19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result[i]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switchs;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第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行的开关方案 </a:t>
            </a:r>
            <a:endParaRPr sz="1600" b="1" spc="-5" dirty="0">
              <a:solidFill>
                <a:srgbClr val="00AF50"/>
              </a:solidFill>
              <a:latin typeface="微软雅黑"/>
              <a:cs typeface="微软雅黑"/>
            </a:endParaRPr>
          </a:p>
          <a:p>
            <a:pPr marL="1841500" marR="1588770">
              <a:lnSpc>
                <a:spcPts val="19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for( 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j = 0; j &lt; 6; </a:t>
            </a:r>
            <a:r>
              <a:rPr lang="en-US"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j++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)</a:t>
            </a:r>
            <a:r>
              <a:rPr sz="1600" b="1" spc="2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ts val="1855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GetBit(switchs,j))</a:t>
            </a:r>
            <a:r>
              <a:rPr sz="16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j &gt;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670300" marR="250825" indent="488950">
              <a:lnSpc>
                <a:spcPct val="99000"/>
              </a:lnSpc>
              <a:spcBef>
                <a:spcPts val="3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Flip(lights[i],j-1);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改左灯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Flip(lights[i],j);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改开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关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位置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的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灯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j &lt; 5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159885">
              <a:lnSpc>
                <a:spcPts val="1910"/>
              </a:lnSpc>
              <a:spcBef>
                <a:spcPts val="2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Flip(lights[i],j+1);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改右灯</a:t>
            </a:r>
            <a:endParaRPr sz="1600">
              <a:latin typeface="微软雅黑"/>
              <a:cs typeface="微软雅黑"/>
            </a:endParaRPr>
          </a:p>
          <a:p>
            <a:pPr marL="2755900">
              <a:lnSpc>
                <a:spcPts val="191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i &lt; 4</a:t>
            </a:r>
            <a:r>
              <a:rPr sz="16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lights[i+1]</a:t>
            </a:r>
            <a:r>
              <a:rPr sz="1600" b="1" spc="2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^=</a:t>
            </a:r>
            <a:r>
              <a:rPr sz="160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switchs;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改下一行的灯</a:t>
            </a:r>
            <a:endParaRPr sz="1600">
              <a:latin typeface="微软雅黑"/>
              <a:cs typeface="微软雅黑"/>
            </a:endParaRPr>
          </a:p>
          <a:p>
            <a:pPr marL="1841500">
              <a:lnSpc>
                <a:spcPts val="191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switchs</a:t>
            </a:r>
            <a:r>
              <a:rPr sz="1600" b="1" spc="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lights[i];</a:t>
            </a:r>
            <a:r>
              <a:rPr sz="1600" b="1" spc="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第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i+1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行开关方案和</a:t>
            </a:r>
            <a:r>
              <a:rPr sz="1600" b="1" spc="-20" dirty="0">
                <a:solidFill>
                  <a:srgbClr val="00AF50"/>
                </a:solidFill>
                <a:latin typeface="微软雅黑"/>
                <a:cs typeface="微软雅黑"/>
              </a:rPr>
              <a:t>第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行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灯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情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况同</a:t>
            </a:r>
            <a:endParaRPr sz="1600">
              <a:latin typeface="微软雅黑"/>
              <a:cs typeface="微软雅黑"/>
            </a:endParaRPr>
          </a:p>
          <a:p>
            <a:pPr marL="926465">
              <a:lnSpc>
                <a:spcPts val="191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205486"/>
            <a:ext cx="557847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if( lights[4] == 0 )</a:t>
            </a:r>
            <a:r>
              <a:rPr sz="16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OutputResult(t,result);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 for( </a:t>
            </a:r>
            <a:r>
              <a:rPr sz="1600" b="1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n = </a:t>
            </a:r>
            <a:r>
              <a:rPr sz="1600" b="1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0;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n &lt; 64; n ++</a:t>
            </a:r>
            <a:r>
              <a:rPr sz="1600" b="1" spc="30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>
          <a:xfrm>
            <a:off x="262255" y="676593"/>
            <a:ext cx="8229600" cy="855662"/>
          </a:xfrm>
        </p:spPr>
        <p:txBody>
          <a:bodyPr vert="horz" wrap="square" lIns="91440" tIns="45720" rIns="91440" bIns="45720" anchor="ctr"/>
          <a:p>
            <a:r>
              <a:rPr lang="zh-CN" altLang="zh-CN" b="1" dirty="0">
                <a:ea typeface="等线 Light"/>
              </a:rPr>
              <a:t>枚举算法的优化</a:t>
            </a:r>
            <a:endParaRPr lang="zh-CN" altLang="en-US" dirty="0">
              <a:ea typeface="等线 Light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843280" y="1332230"/>
            <a:ext cx="5457825" cy="3308350"/>
          </a:xfrm>
        </p:spPr>
        <p:txBody>
          <a:bodyPr vert="horz" wrap="square" lIns="91440" tIns="45720" rIns="91440" bIns="45720" anchor="t"/>
          <a:p>
            <a:pPr marL="285750" indent="-285750" defTabSz="514350"/>
            <a:r>
              <a:rPr lang="zh-CN" altLang="en-US" sz="2400" b="1" dirty="0">
                <a:ea typeface="等线"/>
              </a:rPr>
              <a:t>(</a:t>
            </a:r>
            <a:r>
              <a:rPr lang="en-US" altLang="zh-CN" sz="2400" b="1" dirty="0">
                <a:ea typeface="等线"/>
              </a:rPr>
              <a:t>1)</a:t>
            </a:r>
            <a:r>
              <a:rPr lang="zh-CN" altLang="en-US" sz="2400" b="1" dirty="0">
                <a:ea typeface="等线"/>
              </a:rPr>
              <a:t>选择枚举对象；</a:t>
            </a:r>
            <a:endParaRPr lang="en-US" altLang="zh-CN" sz="2400" b="1" dirty="0">
              <a:ea typeface="等线"/>
            </a:endParaRPr>
          </a:p>
          <a:p>
            <a:pPr marL="285750" indent="-285750" defTabSz="514350"/>
            <a:r>
              <a:rPr lang="en-US" altLang="zh-CN" sz="2400" b="1" dirty="0">
                <a:ea typeface="等线"/>
              </a:rPr>
              <a:t>(2)</a:t>
            </a:r>
            <a:r>
              <a:rPr lang="zh-CN" altLang="en-US" sz="2400" b="1" dirty="0">
                <a:ea typeface="等线"/>
              </a:rPr>
              <a:t>减少枚举对象</a:t>
            </a:r>
            <a:r>
              <a:rPr lang="zh-CN" altLang="zh-CN" sz="2400" b="1" dirty="0">
                <a:ea typeface="等线"/>
              </a:rPr>
              <a:t>；</a:t>
            </a:r>
            <a:endParaRPr lang="zh-CN" altLang="en-US" sz="2400" b="1" dirty="0">
              <a:ea typeface="等线"/>
            </a:endParaRPr>
          </a:p>
          <a:p>
            <a:pPr marL="285750" indent="-285750" defTabSz="514350"/>
            <a:r>
              <a:rPr lang="zh-CN" altLang="en-US" sz="2400" b="1" dirty="0">
                <a:ea typeface="等线"/>
              </a:rPr>
              <a:t>(</a:t>
            </a:r>
            <a:r>
              <a:rPr lang="en-US" altLang="zh-CN" sz="2400" b="1" dirty="0">
                <a:ea typeface="等线"/>
              </a:rPr>
              <a:t>3)</a:t>
            </a:r>
            <a:r>
              <a:rPr lang="zh-CN" altLang="en-US" sz="2400" b="1" dirty="0">
                <a:ea typeface="等线"/>
              </a:rPr>
              <a:t>缩小枚举范围；</a:t>
            </a:r>
            <a:endParaRPr lang="zh-CN" altLang="zh-CN" sz="2400" dirty="0">
              <a:ea typeface="等线"/>
            </a:endParaRPr>
          </a:p>
          <a:p>
            <a:pPr marL="285750" indent="-285750" defTabSz="514350"/>
            <a:r>
              <a:rPr lang="zh-CN" altLang="en-US" sz="2400" b="1" dirty="0">
                <a:ea typeface="等线"/>
              </a:rPr>
              <a:t>(</a:t>
            </a:r>
            <a:r>
              <a:rPr lang="en-US" altLang="zh-CN" sz="2400" b="1" dirty="0">
                <a:ea typeface="等线"/>
              </a:rPr>
              <a:t>4)</a:t>
            </a:r>
            <a:r>
              <a:rPr lang="zh-CN" altLang="zh-CN" sz="2400" b="1" dirty="0">
                <a:ea typeface="等线"/>
              </a:rPr>
              <a:t>减少重复计算；</a:t>
            </a:r>
            <a:endParaRPr lang="zh-CN" altLang="zh-CN" sz="2400" dirty="0">
              <a:ea typeface="等线"/>
            </a:endParaRPr>
          </a:p>
          <a:p>
            <a:pPr marL="285750" indent="-285750" defTabSz="514350"/>
            <a:r>
              <a:rPr lang="en-US" altLang="zh-CN" sz="2400" b="1" dirty="0">
                <a:ea typeface="等线"/>
              </a:rPr>
              <a:t>(5)</a:t>
            </a:r>
            <a:r>
              <a:rPr lang="zh-CN" altLang="en-US" sz="2400" b="1" dirty="0">
                <a:ea typeface="等线"/>
              </a:rPr>
              <a:t>改变枚举顺序</a:t>
            </a:r>
            <a:r>
              <a:rPr lang="zh-CN" altLang="zh-CN" sz="2400" b="1" dirty="0">
                <a:ea typeface="等线"/>
              </a:rPr>
              <a:t>；</a:t>
            </a:r>
            <a:endParaRPr lang="zh-CN" altLang="zh-CN" sz="2400" dirty="0">
              <a:ea typeface="等线"/>
            </a:endParaRPr>
          </a:p>
          <a:p>
            <a:pPr marL="285750" indent="-285750" defTabSz="514350"/>
            <a:r>
              <a:rPr lang="zh-CN" altLang="en-US" sz="2400" b="1" dirty="0">
                <a:ea typeface="等线"/>
              </a:rPr>
              <a:t>(</a:t>
            </a:r>
            <a:r>
              <a:rPr lang="en-US" altLang="zh-CN" sz="2400" b="1" dirty="0">
                <a:ea typeface="等线"/>
              </a:rPr>
              <a:t>6)</a:t>
            </a:r>
            <a:r>
              <a:rPr lang="zh-CN" altLang="zh-CN" sz="2400" b="1" dirty="0">
                <a:ea typeface="等线"/>
              </a:rPr>
              <a:t>引进其他算法</a:t>
            </a:r>
            <a:r>
              <a:rPr lang="zh-CN" altLang="en-US" sz="2400" b="1" dirty="0">
                <a:ea typeface="等线"/>
              </a:rPr>
              <a:t>；</a:t>
            </a:r>
            <a:endParaRPr lang="zh-CN" altLang="en-US" sz="2400" b="1" dirty="0">
              <a:ea typeface="等线"/>
            </a:endParaRPr>
          </a:p>
          <a:p>
            <a:pPr marL="285750" indent="-285750" defTabSz="514350"/>
            <a:r>
              <a:rPr lang="en-US" altLang="zh-CN" sz="2400" b="1" dirty="0">
                <a:ea typeface="等线"/>
              </a:rPr>
              <a:t>……</a:t>
            </a:r>
            <a:endParaRPr lang="en-US" altLang="zh-CN" sz="2400" b="1" dirty="0">
              <a:ea typeface="等线"/>
            </a:endParaRPr>
          </a:p>
        </p:txBody>
      </p:sp>
      <p:sp>
        <p:nvSpPr>
          <p:cNvPr id="292869" name="Text Box 5"/>
          <p:cNvSpPr txBox="1"/>
          <p:nvPr/>
        </p:nvSpPr>
        <p:spPr>
          <a:xfrm>
            <a:off x="4021455" y="676910"/>
            <a:ext cx="4470400" cy="3303905"/>
          </a:xfrm>
          <a:prstGeom prst="rect">
            <a:avLst/>
          </a:prstGeom>
          <a:solidFill>
            <a:srgbClr val="CCFFCC"/>
          </a:solidFill>
          <a:ln w="444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穷举法是一种比较笨拙的算法，因为它需要列举出许多个可能解来一一验证，程序往往需要运行很长时间，效率较低。    </a:t>
            </a:r>
            <a:endParaRPr lang="zh-CN" altLang="en-US" sz="1800" b="1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    针对穷举法效率较低的缺点，在设计穷举算法时，我们必须注意以下二点：</a:t>
            </a:r>
            <a:endParaRPr lang="zh-CN" altLang="en-US" sz="1800" b="1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    ①减少枚举变量：充分挖掘各解元素之间的联系，将一些非枚举不可的解元素列为枚举变量，然后在此基础上直接计算出其它解元素的可能值。</a:t>
            </a:r>
            <a:endParaRPr lang="zh-CN" altLang="en-US" sz="1800" b="1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    ②减少枚举变量的值域：枚举前要尽可能多地将不符合条件的情况预先排除。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rPr>
              <a:t> </a:t>
            </a:r>
            <a:endParaRPr lang="zh-CN" altLang="en-US" sz="1800" b="1" dirty="0">
              <a:solidFill>
                <a:schemeClr val="bg1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完</a:t>
            </a:r>
            <a:r>
              <a:rPr spc="-5" dirty="0"/>
              <a:t>美立方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865758"/>
            <a:ext cx="138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解题思路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1319403"/>
            <a:ext cx="8135620" cy="129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四重循环枚举a,b,c,d</a:t>
            </a:r>
            <a:r>
              <a:rPr sz="2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，a在最外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层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，d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在最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层，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每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一层 都是从小到大枚举，</a:t>
            </a:r>
            <a:r>
              <a:rPr lang="zh-CN" sz="2600" dirty="0">
                <a:solidFill>
                  <a:srgbClr val="252525"/>
                </a:solidFill>
                <a:latin typeface="微软雅黑"/>
                <a:cs typeface="微软雅黑"/>
              </a:rPr>
              <a:t>顺序很重要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a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枚举范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围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[2,N]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完</a:t>
            </a:r>
            <a:r>
              <a:rPr spc="-5" dirty="0"/>
              <a:t>美立方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865758"/>
            <a:ext cx="138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解题思路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1443863"/>
            <a:ext cx="8135620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四重循环枚举a,b,c,d</a:t>
            </a:r>
            <a:r>
              <a:rPr sz="2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，a在最外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层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，d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在最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层，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每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一层 都是从小到大枚举，</a:t>
            </a:r>
            <a:endParaRPr sz="2600">
              <a:latin typeface="微软雅黑"/>
              <a:cs typeface="微软雅黑"/>
            </a:endParaRPr>
          </a:p>
          <a:p>
            <a:pPr marL="12700" marR="5847080">
              <a:lnSpc>
                <a:spcPts val="3750"/>
              </a:lnSpc>
              <a:spcBef>
                <a:spcPts val="225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a枚举范围[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N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]  b范围</a:t>
            </a:r>
            <a:r>
              <a:rPr sz="26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[2,a-1]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完</a:t>
            </a:r>
            <a:r>
              <a:rPr spc="-5" dirty="0"/>
              <a:t>美立方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865758"/>
            <a:ext cx="138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2F9F"/>
                </a:solidFill>
                <a:latin typeface="微软雅黑"/>
                <a:cs typeface="微软雅黑"/>
              </a:rPr>
              <a:t>解题思路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215" y="1360043"/>
            <a:ext cx="8135620" cy="225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四重循环枚举a,b,c,d</a:t>
            </a:r>
            <a:r>
              <a:rPr sz="2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，a在最外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层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，d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在最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层，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每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一层 都是从小到大枚举，</a:t>
            </a:r>
            <a:endParaRPr sz="2600">
              <a:latin typeface="微软雅黑"/>
              <a:cs typeface="微软雅黑"/>
            </a:endParaRPr>
          </a:p>
          <a:p>
            <a:pPr marL="12700" marR="5847080">
              <a:lnSpc>
                <a:spcPts val="3750"/>
              </a:lnSpc>
              <a:spcBef>
                <a:spcPts val="225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a枚举范围[</a:t>
            </a:r>
            <a:r>
              <a:rPr sz="2600" spc="-15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N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]  b范围</a:t>
            </a:r>
            <a:r>
              <a:rPr sz="26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[2,a-1]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c范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</a:rPr>
              <a:t>围</a:t>
            </a:r>
            <a:r>
              <a:rPr sz="2600" spc="-1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[b,a-1]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</a:rPr>
              <a:t>d范围</a:t>
            </a:r>
            <a:r>
              <a:rPr sz="2600" spc="-8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微软雅黑"/>
                <a:cs typeface="微软雅黑"/>
              </a:rPr>
              <a:t>[c,a-1]   </a:t>
            </a:r>
            <a:r>
              <a:rPr sz="2600" dirty="0">
                <a:solidFill>
                  <a:srgbClr val="252525"/>
                </a:solidFill>
                <a:latin typeface="微软雅黑"/>
                <a:cs typeface="微软雅黑"/>
                <a:sym typeface="+mn-ea"/>
              </a:rPr>
              <a:t>b&lt;=c&lt;=d</a:t>
            </a:r>
            <a:r>
              <a:rPr sz="2600" spc="5" dirty="0">
                <a:solidFill>
                  <a:srgbClr val="252525"/>
                </a:solidFill>
                <a:latin typeface="微软雅黑"/>
                <a:cs typeface="微软雅黑"/>
                <a:sym typeface="+mn-ea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72819" y="2143543"/>
          <a:ext cx="3481070" cy="53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/>
                <a:gridCol w="609600"/>
                <a:gridCol w="244475"/>
                <a:gridCol w="1191895"/>
              </a:tblGrid>
              <a:tr h="272415">
                <a:tc>
                  <a:txBody>
                    <a:bodyPr/>
                    <a:lstStyle/>
                    <a:p>
                      <a:pPr marR="54610" algn="r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for(int b</a:t>
                      </a:r>
                      <a:r>
                        <a:rPr sz="16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2;</a:t>
                      </a:r>
                      <a:r>
                        <a:rPr sz="16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a;</a:t>
                      </a:r>
                      <a:r>
                        <a:rPr sz="1600" b="1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++b)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261328">
                <a:tc>
                  <a:txBody>
                    <a:bodyPr/>
                    <a:lstStyle/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for(int</a:t>
                      </a:r>
                      <a:r>
                        <a:rPr sz="1600" b="1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0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6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10" dirty="0">
                          <a:latin typeface="Courier New" panose="02070309020205020404"/>
                          <a:cs typeface="Courier New" panose="02070309020205020404"/>
                        </a:rPr>
                        <a:t>b;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0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&lt; a;</a:t>
                      </a:r>
                      <a:r>
                        <a:rPr sz="1600" b="1" spc="-6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10" dirty="0">
                          <a:latin typeface="Courier New" panose="02070309020205020404"/>
                          <a:cs typeface="Courier New" panose="02070309020205020404"/>
                        </a:rPr>
                        <a:t>++c)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3204" y="617623"/>
            <a:ext cx="8206105" cy="384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44210">
              <a:lnSpc>
                <a:spcPct val="12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main()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scanf("%d",&amp;N);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for(int a = 2; a &lt;= N;</a:t>
            </a:r>
            <a:r>
              <a:rPr sz="1600" b="1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++a)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41478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for(int d = c; d &lt;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a;</a:t>
            </a:r>
            <a:r>
              <a:rPr sz="16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++d)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65862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if( a*a*a == b*b*b + c*c*c</a:t>
            </a:r>
            <a:r>
              <a:rPr sz="16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+d*d*d)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96342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printf("Cube = %d, Triple =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(%d,%d,%d)\n",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a,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b,</a:t>
            </a:r>
            <a:r>
              <a:rPr sz="16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c,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d);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完</a:t>
            </a:r>
            <a:r>
              <a:rPr spc="-5" dirty="0"/>
              <a:t>美立方</a:t>
            </a:r>
            <a:endParaRPr spc="-5" dirty="0"/>
          </a:p>
        </p:txBody>
      </p:sp>
      <p:sp>
        <p:nvSpPr>
          <p:cNvPr id="292869" name="Text Box 5"/>
          <p:cNvSpPr txBox="1"/>
          <p:nvPr/>
        </p:nvSpPr>
        <p:spPr>
          <a:xfrm>
            <a:off x="4158615" y="165735"/>
            <a:ext cx="4470400" cy="2207260"/>
          </a:xfrm>
          <a:prstGeom prst="rect">
            <a:avLst/>
          </a:prstGeom>
          <a:solidFill>
            <a:srgbClr val="CCFFCC"/>
          </a:solidFill>
          <a:ln w="444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6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穷举法是一种比较笨拙的算法，因为它需要列举出许多个可能解来一一验证，程序往往需要运行很长时间，效率较低。    </a:t>
            </a:r>
            <a:endParaRPr lang="zh-CN" altLang="en-US" sz="1600" b="1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    针对穷举法效率较低的缺点，在设计穷举算法时，我们必须注意以下二点：</a:t>
            </a:r>
            <a:endParaRPr lang="zh-CN" altLang="en-US" sz="1600" b="1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    ①改变枚举的顺序。</a:t>
            </a:r>
            <a:endParaRPr lang="zh-CN" altLang="en-US" sz="1600" b="1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    ②减少枚举变量的值域：枚举前要尽可能多地将不符合条件的情况预先排除。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7"/>
            <a:ext cx="271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例题</a:t>
            </a:r>
            <a:r>
              <a:rPr dirty="0">
                <a:latin typeface="Arial" panose="020B0604020202090204"/>
                <a:cs typeface="Arial" panose="020B0604020202090204"/>
              </a:rPr>
              <a:t>2</a:t>
            </a:r>
            <a:r>
              <a:rPr dirty="0"/>
              <a:t>：生理</a:t>
            </a:r>
            <a:r>
              <a:rPr spc="-5" dirty="0"/>
              <a:t>周期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864234"/>
            <a:ext cx="7270750" cy="295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人有体力、情商、智商的高峰日子，它们分别每隔 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23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天、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28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天和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33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天出现一次。对于每个人，我们想 知道何时三个高峰落在同一天</a:t>
            </a:r>
            <a:r>
              <a:rPr sz="2400" spc="-3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给定三个高峰出现 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的日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子p,e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i（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不一定是第一次高峰出现的日子）,  再给定另一个指定的日</a:t>
            </a:r>
            <a:r>
              <a:rPr sz="2400" spc="-20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d，你的任务是输</a:t>
            </a:r>
            <a:r>
              <a:rPr sz="2400" spc="5" dirty="0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日子d  之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后，下一次三个高峰落在同一天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日子（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距离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d 的天数表示）。例如：给定日子为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10，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下次出现三 个高峰同一天</a:t>
            </a:r>
            <a:r>
              <a:rPr sz="2400" spc="-1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日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12，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则输出</a:t>
            </a:r>
            <a:r>
              <a:rPr sz="2400" spc="-5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240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e996b3f-b110-4b07-95ad-e938fa0a81f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7489</Words>
  <Application>WPS 演示</Application>
  <PresentationFormat>On-screen Show (4:3)</PresentationFormat>
  <Paragraphs>539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71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Times New Roman</vt:lpstr>
      <vt:lpstr>Wingdings</vt:lpstr>
      <vt:lpstr>Arial</vt:lpstr>
      <vt:lpstr>Courier New</vt:lpstr>
      <vt:lpstr>宋体</vt:lpstr>
      <vt:lpstr>Times New Roman</vt:lpstr>
      <vt:lpstr>Malgun Gothic</vt:lpstr>
      <vt:lpstr>等线 Light</vt:lpstr>
      <vt:lpstr>汉仪中等线KW</vt:lpstr>
      <vt:lpstr>等线</vt:lpstr>
      <vt:lpstr>Calibri</vt:lpstr>
      <vt:lpstr>Helvetica Neue</vt:lpstr>
      <vt:lpstr>宋体</vt:lpstr>
      <vt:lpstr>微软雅黑</vt:lpstr>
      <vt:lpstr>Arial Unicode MS</vt:lpstr>
      <vt:lpstr>Apple SD Gothic Neo</vt:lpstr>
      <vt:lpstr>Office Theme</vt:lpstr>
      <vt:lpstr>枚 举</vt:lpstr>
      <vt:lpstr>PowerPoint 演示文稿</vt:lpstr>
      <vt:lpstr>完美立方</vt:lpstr>
      <vt:lpstr>例题1：完美立方</vt:lpstr>
      <vt:lpstr>完美立方</vt:lpstr>
      <vt:lpstr>完美立方</vt:lpstr>
      <vt:lpstr>完美立方</vt:lpstr>
      <vt:lpstr>完美立方</vt:lpstr>
      <vt:lpstr>例题2：生理周期</vt:lpstr>
      <vt:lpstr>生理周期</vt:lpstr>
      <vt:lpstr>生理周期</vt:lpstr>
      <vt:lpstr>生理周期</vt:lpstr>
      <vt:lpstr>生理周期</vt:lpstr>
      <vt:lpstr>#define N	21252</vt:lpstr>
      <vt:lpstr>例题3：假币问题</vt:lpstr>
      <vt:lpstr>例题：假币问题</vt:lpstr>
      <vt:lpstr>例题：假币问题</vt:lpstr>
      <vt:lpstr>例题：假币问题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例题4：熄灯问题</vt:lpstr>
      <vt:lpstr>熄灯问题</vt:lpstr>
      <vt:lpstr>熄灯问题</vt:lpstr>
      <vt:lpstr>熄灯问题</vt:lpstr>
      <vt:lpstr>熄灯问题</vt:lpstr>
      <vt:lpstr>熄灯问题</vt:lpstr>
      <vt:lpstr>解题分析</vt:lpstr>
      <vt:lpstr>解题分析</vt:lpstr>
      <vt:lpstr>解题分析</vt:lpstr>
      <vt:lpstr>解题分析</vt:lpstr>
      <vt:lpstr>解题分析</vt:lpstr>
      <vt:lpstr>解题分析</vt:lpstr>
      <vt:lpstr>解题分析</vt:lpstr>
      <vt:lpstr>解题分析</vt:lpstr>
      <vt:lpstr>解题分析</vt:lpstr>
      <vt:lpstr>有没有状态数更少的做法？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枚举算法的优化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枚 举</dc:title>
  <dc:creator>guowei</dc:creator>
  <cp:lastModifiedBy>renlinjing</cp:lastModifiedBy>
  <cp:revision>6</cp:revision>
  <dcterms:created xsi:type="dcterms:W3CDTF">2021-08-16T02:01:10Z</dcterms:created>
  <dcterms:modified xsi:type="dcterms:W3CDTF">2021-08-16T02:01:10Z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2052-3.7.0.5929</vt:lpwstr>
  </property>
</Properties>
</file>