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9595" y="477329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5770" y="479488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7611" y="4773472"/>
            <a:ext cx="305434" cy="278764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598296"/>
            <a:ext cx="3983990" cy="57404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292733"/>
            <a:ext cx="6407784" cy="2769235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9595" y="477329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5770" y="479488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7611" y="4773472"/>
            <a:ext cx="305434" cy="278764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598296"/>
            <a:ext cx="3983990" cy="57404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9595" y="477329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45770" y="479488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317611" y="4773472"/>
            <a:ext cx="305434" cy="278764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9595" y="477329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45770" y="479488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317611" y="4773472"/>
            <a:ext cx="305434" cy="278764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352" y="2211781"/>
            <a:ext cx="4255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1F487C"/>
                </a:solidFill>
                <a:latin typeface="微软雅黑"/>
                <a:cs typeface="微软雅黑"/>
              </a:rPr>
              <a:t>深度优先搜索（</a:t>
            </a:r>
            <a:r>
              <a:rPr sz="4000" b="0" spc="-20" dirty="0">
                <a:solidFill>
                  <a:srgbClr val="1F487C"/>
                </a:solidFill>
                <a:latin typeface="微软雅黑"/>
                <a:cs typeface="微软雅黑"/>
              </a:rPr>
              <a:t>一</a:t>
            </a:r>
            <a:r>
              <a:rPr sz="4000" b="0" spc="-5" dirty="0">
                <a:solidFill>
                  <a:srgbClr val="1F487C"/>
                </a:solidFill>
                <a:latin typeface="Arial" panose="020B0604020202090204"/>
                <a:cs typeface="Arial" panose="020B0604020202090204"/>
              </a:rPr>
              <a:t>)</a:t>
            </a:r>
            <a:endParaRPr sz="4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59" y="4773472"/>
            <a:ext cx="1397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632840"/>
            <a:ext cx="340487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46355">
              <a:lnSpc>
                <a:spcPct val="100000"/>
              </a:lnSpc>
              <a:spcBef>
                <a:spcPts val="40"/>
              </a:spcBef>
              <a:tabLst>
                <a:tab pos="1521460" algn="l"/>
              </a:tabLst>
            </a:pPr>
            <a:r>
              <a:rPr sz="1800" b="1" dirty="0">
                <a:latin typeface="微软雅黑"/>
                <a:cs typeface="微软雅黑"/>
              </a:rPr>
              <a:t>将所有点都标记为新点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800" b="1" dirty="0">
                <a:latin typeface="微软雅黑"/>
                <a:cs typeface="微软雅黑"/>
              </a:rPr>
              <a:t>起点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1521460" algn="l"/>
              </a:tabLst>
            </a:pPr>
            <a:r>
              <a:rPr sz="1800" b="1" dirty="0">
                <a:latin typeface="微软雅黑"/>
                <a:cs typeface="微软雅黑"/>
              </a:rPr>
              <a:t>终点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8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cout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Dfs(</a:t>
            </a:r>
            <a:r>
              <a:rPr sz="1800" b="1" spc="-5" dirty="0">
                <a:latin typeface="微软雅黑"/>
                <a:cs typeface="微软雅黑"/>
              </a:rPr>
              <a:t>起点）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45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652653"/>
            <a:ext cx="5729605" cy="384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SzPct val="94000"/>
              <a:buFont typeface="Wingdings" panose="05000000000000000000"/>
              <a:buChar char=""/>
              <a:tabLst>
                <a:tab pos="194945" algn="l"/>
              </a:tabLst>
            </a:pP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判断</a:t>
            </a:r>
            <a:r>
              <a:rPr sz="1800" spc="-5" dirty="0">
                <a:solidFill>
                  <a:srgbClr val="6F2F9F"/>
                </a:solidFill>
                <a:latin typeface="微软雅黑"/>
                <a:cs typeface="微软雅黑"/>
              </a:rPr>
              <a:t>从</a:t>
            </a:r>
            <a:r>
              <a:rPr sz="1800" spc="-5" dirty="0">
                <a:solidFill>
                  <a:srgbClr val="6F2F9F"/>
                </a:solidFill>
                <a:latin typeface="Arial" panose="020B0604020202090204"/>
                <a:cs typeface="Arial" panose="020B0604020202090204"/>
              </a:rPr>
              <a:t>V</a:t>
            </a: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出发是否能走到终点</a:t>
            </a:r>
            <a:r>
              <a:rPr sz="1800" dirty="0">
                <a:solidFill>
                  <a:srgbClr val="6F2F9F"/>
                </a:solidFill>
                <a:latin typeface="Arial" panose="020B0604020202090204"/>
                <a:cs typeface="Arial" panose="020B0604020202090204"/>
              </a:rPr>
              <a:t>,</a:t>
            </a: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如果能，要记录路径：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ts val="2120"/>
              </a:lnSpc>
              <a:spcBef>
                <a:spcPts val="2145"/>
              </a:spcBef>
              <a:tabLst>
                <a:tab pos="288099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Nod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path[MAX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_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N]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//MAX_</a:t>
            </a:r>
            <a:r>
              <a:rPr sz="1800" b="1" spc="-1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取节点总数即可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depth;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bool Dfs(V)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  <a:spcBef>
                <a:spcPts val="3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5" dirty="0">
                <a:latin typeface="微软雅黑"/>
                <a:cs typeface="微软雅黑"/>
              </a:rPr>
              <a:t>为终点）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1694815">
              <a:lnSpc>
                <a:spcPts val="2160"/>
              </a:lnSpc>
              <a:spcBef>
                <a:spcPts val="5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path[depth]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true;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09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  <a:spcBef>
                <a:spcPts val="4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微软雅黑"/>
                <a:cs typeface="微软雅黑"/>
              </a:rPr>
              <a:t>为旧点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45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false;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2881630">
              <a:lnSpc>
                <a:spcPts val="2120"/>
              </a:lnSpc>
              <a:spcBef>
                <a:spcPts val="140"/>
              </a:spcBef>
            </a:pPr>
            <a:r>
              <a:rPr sz="1800" b="1" dirty="0">
                <a:latin typeface="微软雅黑"/>
                <a:cs typeface="微软雅黑"/>
              </a:rPr>
              <a:t>将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dirty="0">
                <a:latin typeface="微软雅黑"/>
                <a:cs typeface="微软雅黑"/>
              </a:rPr>
              <a:t>标记为旧点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pa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h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de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h]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=V;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++depth;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16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344" y="637413"/>
            <a:ext cx="3536315" cy="166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800" b="1" dirty="0">
                <a:latin typeface="微软雅黑"/>
                <a:cs typeface="微软雅黑"/>
              </a:rPr>
              <a:t>对和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dirty="0">
                <a:latin typeface="微软雅黑"/>
                <a:cs typeface="微软雅黑"/>
              </a:rPr>
              <a:t>相邻的每个节点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U	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ts val="214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Dfs(U)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true)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48260" algn="r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true;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--depth;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 false;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39" y="2279395"/>
            <a:ext cx="608584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  <a:spcBef>
                <a:spcPts val="35"/>
              </a:spcBef>
            </a:pPr>
            <a:r>
              <a:rPr sz="1800" b="1" spc="-5" dirty="0">
                <a:latin typeface="微软雅黑"/>
                <a:cs typeface="微软雅黑"/>
              </a:rPr>
              <a:t>将所有点都标记为新点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depth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0"/>
              </a:lnSpc>
              <a:spcBef>
                <a:spcPts val="35"/>
              </a:spcBef>
              <a:tabLst>
                <a:tab pos="307022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Dfs(</a:t>
            </a:r>
            <a:r>
              <a:rPr sz="1800" b="1" dirty="0">
                <a:latin typeface="微软雅黑"/>
                <a:cs typeface="微软雅黑"/>
              </a:rPr>
              <a:t>起点））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ts val="214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0;i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depth; ++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43815" algn="r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path[i]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408" y="903668"/>
            <a:ext cx="1395095" cy="3407410"/>
            <a:chOff x="4919408" y="903668"/>
            <a:chExt cx="1395095" cy="3407410"/>
          </a:xfrm>
        </p:grpSpPr>
        <p:sp>
          <p:nvSpPr>
            <p:cNvPr id="4" name="object 4"/>
            <p:cNvSpPr/>
            <p:nvPr/>
          </p:nvSpPr>
          <p:spPr>
            <a:xfrm>
              <a:off x="5004054" y="1285493"/>
              <a:ext cx="1008380" cy="3015615"/>
            </a:xfrm>
            <a:custGeom>
              <a:avLst/>
              <a:gdLst/>
              <a:ahLst/>
              <a:cxnLst/>
              <a:rect l="l" t="t" r="r" b="b"/>
              <a:pathLst>
                <a:path w="1008379" h="3015615">
                  <a:moveTo>
                    <a:pt x="1008126" y="3015360"/>
                  </a:moveTo>
                  <a:lnTo>
                    <a:pt x="0" y="2078735"/>
                  </a:lnTo>
                </a:path>
                <a:path w="1008379" h="3015615">
                  <a:moveTo>
                    <a:pt x="216408" y="639698"/>
                  </a:moveTo>
                  <a:lnTo>
                    <a:pt x="92760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68162" y="91668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8162" y="91668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2426" y="192557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32426" y="192557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72888" y="19846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92404" y="1912556"/>
            <a:ext cx="457834" cy="457834"/>
            <a:chOff x="6792404" y="1912556"/>
            <a:chExt cx="457834" cy="457834"/>
          </a:xfrm>
        </p:grpSpPr>
        <p:sp>
          <p:nvSpPr>
            <p:cNvPr id="11" name="object 11"/>
            <p:cNvSpPr/>
            <p:nvPr/>
          </p:nvSpPr>
          <p:spPr>
            <a:xfrm>
              <a:off x="6805422" y="192557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05422" y="192557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944994" y="19846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04524" y="2919920"/>
            <a:ext cx="457834" cy="457834"/>
            <a:chOff x="4704524" y="2919920"/>
            <a:chExt cx="457834" cy="457834"/>
          </a:xfrm>
        </p:grpSpPr>
        <p:sp>
          <p:nvSpPr>
            <p:cNvPr id="15" name="object 15"/>
            <p:cNvSpPr/>
            <p:nvPr/>
          </p:nvSpPr>
          <p:spPr>
            <a:xfrm>
              <a:off x="4717541" y="293293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17541" y="293293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857115" y="29928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99924" y="3279584"/>
            <a:ext cx="457834" cy="459105"/>
            <a:chOff x="5999924" y="3279584"/>
            <a:chExt cx="457834" cy="459105"/>
          </a:xfrm>
        </p:grpSpPr>
        <p:sp>
          <p:nvSpPr>
            <p:cNvPr id="19" name="object 19"/>
            <p:cNvSpPr/>
            <p:nvPr/>
          </p:nvSpPr>
          <p:spPr>
            <a:xfrm>
              <a:off x="6012941" y="3292601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6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12941" y="3292601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6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907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52515" y="33535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152068" y="2846768"/>
            <a:ext cx="457834" cy="459105"/>
            <a:chOff x="7152068" y="2846768"/>
            <a:chExt cx="457834" cy="459105"/>
          </a:xfrm>
        </p:grpSpPr>
        <p:sp>
          <p:nvSpPr>
            <p:cNvPr id="23" name="object 23"/>
            <p:cNvSpPr/>
            <p:nvPr/>
          </p:nvSpPr>
          <p:spPr>
            <a:xfrm>
              <a:off x="7165086" y="285978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7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7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65086" y="285978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7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7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7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305293" y="29207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04212" y="2488628"/>
            <a:ext cx="459105" cy="457834"/>
            <a:chOff x="8304212" y="2488628"/>
            <a:chExt cx="459105" cy="457834"/>
          </a:xfrm>
        </p:grpSpPr>
        <p:sp>
          <p:nvSpPr>
            <p:cNvPr id="27" name="object 27"/>
            <p:cNvSpPr/>
            <p:nvPr/>
          </p:nvSpPr>
          <p:spPr>
            <a:xfrm>
              <a:off x="8317229" y="25016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317229" y="25016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457945" y="25610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22265" y="1275333"/>
            <a:ext cx="1957070" cy="3470910"/>
            <a:chOff x="4922265" y="1275333"/>
            <a:chExt cx="1957070" cy="3470910"/>
          </a:xfrm>
        </p:grpSpPr>
        <p:sp>
          <p:nvSpPr>
            <p:cNvPr id="31" name="object 31"/>
            <p:cNvSpPr/>
            <p:nvPr/>
          </p:nvSpPr>
          <p:spPr>
            <a:xfrm>
              <a:off x="4932425" y="1285493"/>
              <a:ext cx="1936750" cy="2070735"/>
            </a:xfrm>
            <a:custGeom>
              <a:avLst/>
              <a:gdLst/>
              <a:ahLst/>
              <a:cxnLst/>
              <a:rect l="l" t="t" r="r" b="b"/>
              <a:pathLst>
                <a:path w="1936750" h="2070735">
                  <a:moveTo>
                    <a:pt x="0" y="1647697"/>
                  </a:moveTo>
                  <a:lnTo>
                    <a:pt x="206375" y="1071371"/>
                  </a:lnTo>
                </a:path>
                <a:path w="1936750" h="2070735">
                  <a:moveTo>
                    <a:pt x="216408" y="1863851"/>
                  </a:moveTo>
                  <a:lnTo>
                    <a:pt x="1143508" y="2070226"/>
                  </a:lnTo>
                </a:path>
                <a:path w="1936750" h="2070735">
                  <a:moveTo>
                    <a:pt x="1936242" y="703198"/>
                  </a:moveTo>
                  <a:lnTo>
                    <a:pt x="1306068" y="0"/>
                  </a:lnTo>
                </a:path>
                <a:path w="1936750" h="2070735">
                  <a:moveTo>
                    <a:pt x="1295400" y="2007742"/>
                  </a:moveTo>
                  <a:lnTo>
                    <a:pt x="1935099" y="99974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96533" y="4301489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6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2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6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96533" y="4301489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6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2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36741" y="43617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67046" y="2130298"/>
            <a:ext cx="3768090" cy="2180590"/>
            <a:chOff x="5067046" y="2130298"/>
            <a:chExt cx="3768090" cy="2180590"/>
          </a:xfrm>
        </p:grpSpPr>
        <p:sp>
          <p:nvSpPr>
            <p:cNvPr id="36" name="object 36"/>
            <p:cNvSpPr/>
            <p:nvPr/>
          </p:nvSpPr>
          <p:spPr>
            <a:xfrm>
              <a:off x="5077206" y="2140458"/>
              <a:ext cx="3304540" cy="2160270"/>
            </a:xfrm>
            <a:custGeom>
              <a:avLst/>
              <a:gdLst/>
              <a:ahLst/>
              <a:cxnLst/>
              <a:rect l="l" t="t" r="r" b="b"/>
              <a:pathLst>
                <a:path w="3304540" h="2160270">
                  <a:moveTo>
                    <a:pt x="935736" y="2160206"/>
                  </a:moveTo>
                  <a:lnTo>
                    <a:pt x="2304161" y="1152144"/>
                  </a:lnTo>
                </a:path>
                <a:path w="3304540" h="2160270">
                  <a:moveTo>
                    <a:pt x="2087752" y="937260"/>
                  </a:moveTo>
                  <a:lnTo>
                    <a:pt x="1367028" y="1296035"/>
                  </a:lnTo>
                </a:path>
                <a:path w="3304540" h="2160270">
                  <a:moveTo>
                    <a:pt x="3304159" y="422402"/>
                  </a:moveTo>
                  <a:lnTo>
                    <a:pt x="2159508" y="71628"/>
                  </a:lnTo>
                </a:path>
                <a:path w="3304540" h="2160270">
                  <a:moveTo>
                    <a:pt x="0" y="863600"/>
                  </a:moveTo>
                  <a:lnTo>
                    <a:pt x="172720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388858" y="35090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88858" y="35090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529319" y="35693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654988" y="2922777"/>
            <a:ext cx="960755" cy="1030605"/>
            <a:chOff x="7654988" y="2922777"/>
            <a:chExt cx="960755" cy="1030605"/>
          </a:xfrm>
        </p:grpSpPr>
        <p:sp>
          <p:nvSpPr>
            <p:cNvPr id="41" name="object 41"/>
            <p:cNvSpPr/>
            <p:nvPr/>
          </p:nvSpPr>
          <p:spPr>
            <a:xfrm>
              <a:off x="8533638" y="2932937"/>
              <a:ext cx="71755" cy="576580"/>
            </a:xfrm>
            <a:custGeom>
              <a:avLst/>
              <a:gdLst/>
              <a:ahLst/>
              <a:cxnLst/>
              <a:rect l="l" t="t" r="r" b="b"/>
              <a:pathLst>
                <a:path w="71754" h="576579">
                  <a:moveTo>
                    <a:pt x="0" y="0"/>
                  </a:moveTo>
                  <a:lnTo>
                    <a:pt x="71373" y="57619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668006" y="3509009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68006" y="3509009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796530" y="35693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85938" y="2932938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574675" y="0"/>
                </a:moveTo>
                <a:lnTo>
                  <a:pt x="0" y="57619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53339" y="946831"/>
            <a:ext cx="5708650" cy="6680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1-&gt;3-&gt;7-&gt;9=&gt;7-&gt;A=&gt;7=&gt;3-&gt;5-&gt;6-&gt;8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453339" y="1899666"/>
            <a:ext cx="1929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0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1,3,5,6,8</a:t>
            </a:r>
            <a:endParaRPr sz="20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906856"/>
            <a:ext cx="386651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Dfs(V)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0"/>
              </a:lnSpc>
              <a:spcBef>
                <a:spcPts val="4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dirty="0">
                <a:latin typeface="微软雅黑"/>
                <a:cs typeface="微软雅黑"/>
              </a:rPr>
              <a:t>是旧点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4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微软雅黑"/>
                <a:cs typeface="微软雅黑"/>
              </a:rPr>
              <a:t>将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dirty="0">
                <a:latin typeface="微软雅黑"/>
                <a:cs typeface="微软雅黑"/>
              </a:rPr>
              <a:t>标记为旧点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  <a:tabLst>
                <a:tab pos="3028950" algn="l"/>
              </a:tabLst>
            </a:pPr>
            <a:r>
              <a:rPr sz="1800" b="1" spc="-5" dirty="0">
                <a:latin typeface="微软雅黑"/>
                <a:cs typeface="微软雅黑"/>
              </a:rPr>
              <a:t>对和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5" dirty="0">
                <a:latin typeface="微软雅黑"/>
                <a:cs typeface="微软雅黑"/>
              </a:rPr>
              <a:t>相邻的每个</a:t>
            </a:r>
            <a:r>
              <a:rPr sz="1800" b="1" dirty="0">
                <a:latin typeface="微软雅黑"/>
                <a:cs typeface="微软雅黑"/>
              </a:rPr>
              <a:t>点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45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Dfs(U);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微软雅黑"/>
                <a:cs typeface="微软雅黑"/>
              </a:rPr>
              <a:t>将所有点都标记为新点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while(</a:t>
            </a:r>
            <a:r>
              <a:rPr sz="1800" b="1" dirty="0">
                <a:latin typeface="微软雅黑"/>
                <a:cs typeface="微软雅黑"/>
              </a:rPr>
              <a:t>在图中能找到新点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k)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25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Dfs(k);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428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深度优先遍历图上所有节点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97007" y="2312334"/>
            <a:ext cx="2732592" cy="2247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20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39" y="1259586"/>
            <a:ext cx="59518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304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用一个二维数组</a:t>
            </a:r>
            <a:r>
              <a:rPr sz="2000" spc="-5" dirty="0">
                <a:latin typeface="微软雅黑"/>
                <a:cs typeface="微软雅黑"/>
              </a:rPr>
              <a:t>G</a:t>
            </a:r>
            <a:r>
              <a:rPr sz="2000" dirty="0">
                <a:latin typeface="微软雅黑"/>
                <a:cs typeface="微软雅黑"/>
              </a:rPr>
              <a:t>存放图</a:t>
            </a:r>
            <a:r>
              <a:rPr sz="2000" spc="-5" dirty="0">
                <a:latin typeface="微软雅黑"/>
                <a:cs typeface="微软雅黑"/>
              </a:rPr>
              <a:t>，G[i][</a:t>
            </a:r>
            <a:r>
              <a:rPr sz="2000" spc="-37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j]</a:t>
            </a:r>
            <a:r>
              <a:rPr sz="2000" dirty="0">
                <a:latin typeface="微软雅黑"/>
                <a:cs typeface="微软雅黑"/>
              </a:rPr>
              <a:t>表示</a:t>
            </a:r>
            <a:r>
              <a:rPr sz="2000" spc="-15" dirty="0">
                <a:latin typeface="微软雅黑"/>
                <a:cs typeface="微软雅黑"/>
              </a:rPr>
              <a:t>节</a:t>
            </a:r>
            <a:r>
              <a:rPr sz="2000" dirty="0">
                <a:latin typeface="微软雅黑"/>
                <a:cs typeface="微软雅黑"/>
              </a:rPr>
              <a:t>点</a:t>
            </a:r>
            <a:r>
              <a:rPr sz="2000" spc="-10" dirty="0">
                <a:latin typeface="微软雅黑"/>
                <a:cs typeface="微软雅黑"/>
              </a:rPr>
              <a:t>i</a:t>
            </a:r>
            <a:r>
              <a:rPr sz="2000" dirty="0">
                <a:latin typeface="微软雅黑"/>
                <a:cs typeface="微软雅黑"/>
              </a:rPr>
              <a:t>和节点</a:t>
            </a:r>
            <a:r>
              <a:rPr sz="2000" spc="-10" dirty="0">
                <a:latin typeface="微软雅黑"/>
                <a:cs typeface="微软雅黑"/>
              </a:rPr>
              <a:t>j</a:t>
            </a:r>
            <a:r>
              <a:rPr sz="2000" dirty="0">
                <a:latin typeface="微软雅黑"/>
                <a:cs typeface="微软雅黑"/>
              </a:rPr>
              <a:t>之 间边的情况(如有无</a:t>
            </a:r>
            <a:r>
              <a:rPr sz="2000" spc="-15" dirty="0">
                <a:latin typeface="微软雅黑"/>
                <a:cs typeface="微软雅黑"/>
              </a:rPr>
              <a:t>边</a:t>
            </a:r>
            <a:r>
              <a:rPr sz="2000" dirty="0">
                <a:latin typeface="微软雅黑"/>
                <a:cs typeface="微软雅黑"/>
              </a:rPr>
              <a:t>，边</a:t>
            </a:r>
            <a:r>
              <a:rPr sz="2000" spc="-15" dirty="0">
                <a:latin typeface="微软雅黑"/>
                <a:cs typeface="微软雅黑"/>
              </a:rPr>
              <a:t>方</a:t>
            </a:r>
            <a:r>
              <a:rPr sz="2000" dirty="0">
                <a:latin typeface="微软雅黑"/>
                <a:cs typeface="微软雅黑"/>
              </a:rPr>
              <a:t>向，</a:t>
            </a:r>
            <a:r>
              <a:rPr sz="2000" spc="-15" dirty="0">
                <a:latin typeface="微软雅黑"/>
                <a:cs typeface="微软雅黑"/>
              </a:rPr>
              <a:t>权</a:t>
            </a:r>
            <a:r>
              <a:rPr sz="2000" dirty="0">
                <a:latin typeface="微软雅黑"/>
                <a:cs typeface="微软雅黑"/>
              </a:rPr>
              <a:t>值大</a:t>
            </a:r>
            <a:r>
              <a:rPr sz="2000" spc="-15" dirty="0">
                <a:latin typeface="微软雅黑"/>
                <a:cs typeface="微软雅黑"/>
              </a:rPr>
              <a:t>小</a:t>
            </a:r>
            <a:r>
              <a:rPr sz="2000" spc="5" dirty="0">
                <a:latin typeface="微软雅黑"/>
                <a:cs typeface="微软雅黑"/>
              </a:rPr>
              <a:t>等</a:t>
            </a:r>
            <a:r>
              <a:rPr sz="2000" dirty="0">
                <a:latin typeface="微软雅黑"/>
                <a:cs typeface="微软雅黑"/>
              </a:rPr>
              <a:t>)</a:t>
            </a:r>
            <a:r>
              <a:rPr sz="2000" spc="-55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816860" algn="l"/>
              </a:tabLst>
            </a:pPr>
            <a:r>
              <a:rPr sz="2000" dirty="0">
                <a:latin typeface="微软雅黑"/>
                <a:cs typeface="微软雅黑"/>
              </a:rPr>
              <a:t>遍历复杂度：O(n</a:t>
            </a:r>
            <a:r>
              <a:rPr sz="1950" baseline="26000" dirty="0">
                <a:latin typeface="微软雅黑"/>
                <a:cs typeface="微软雅黑"/>
              </a:rPr>
              <a:t>2</a:t>
            </a:r>
            <a:r>
              <a:rPr sz="2000" dirty="0">
                <a:latin typeface="微软雅黑"/>
                <a:cs typeface="微软雅黑"/>
              </a:rPr>
              <a:t>)	</a:t>
            </a:r>
            <a:r>
              <a:rPr sz="2000" spc="-5" dirty="0">
                <a:latin typeface="微软雅黑"/>
                <a:cs typeface="微软雅黑"/>
              </a:rPr>
              <a:t>n</a:t>
            </a:r>
            <a:r>
              <a:rPr sz="2000" dirty="0">
                <a:latin typeface="微软雅黑"/>
                <a:cs typeface="微软雅黑"/>
              </a:rPr>
              <a:t>为节点数目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409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图的表示方法</a:t>
            </a:r>
            <a:r>
              <a:rPr sz="2800" b="0" spc="-15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--</a:t>
            </a:r>
            <a:r>
              <a:rPr sz="2800" b="0" spc="-4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邻接矩阵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21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227582"/>
            <a:ext cx="6238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2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每个节</a:t>
            </a:r>
            <a:r>
              <a:rPr sz="1800" spc="-5" dirty="0">
                <a:latin typeface="微软雅黑"/>
                <a:cs typeface="微软雅黑"/>
              </a:rPr>
              <a:t>点</a:t>
            </a:r>
            <a:r>
              <a:rPr sz="1800" spc="-10" dirty="0">
                <a:latin typeface="微软雅黑"/>
                <a:cs typeface="微软雅黑"/>
              </a:rPr>
              <a:t>V</a:t>
            </a:r>
            <a:r>
              <a:rPr sz="1800" dirty="0">
                <a:latin typeface="微软雅黑"/>
                <a:cs typeface="微软雅黑"/>
              </a:rPr>
              <a:t>对应一个一维数组(</a:t>
            </a:r>
            <a:r>
              <a:rPr sz="1800" spc="-15" dirty="0">
                <a:latin typeface="微软雅黑"/>
                <a:cs typeface="微软雅黑"/>
              </a:rPr>
              <a:t>v</a:t>
            </a:r>
            <a:r>
              <a:rPr sz="1800" spc="-5" dirty="0">
                <a:latin typeface="微软雅黑"/>
                <a:cs typeface="微软雅黑"/>
              </a:rPr>
              <a:t>ec</a:t>
            </a:r>
            <a:r>
              <a:rPr sz="1800" spc="-20" dirty="0">
                <a:latin typeface="微软雅黑"/>
                <a:cs typeface="微软雅黑"/>
              </a:rPr>
              <a:t>t</a:t>
            </a:r>
            <a:r>
              <a:rPr sz="1800" dirty="0">
                <a:latin typeface="微软雅黑"/>
                <a:cs typeface="微软雅黑"/>
              </a:rPr>
              <a:t>o</a:t>
            </a:r>
            <a:r>
              <a:rPr sz="1800" spc="-10" dirty="0">
                <a:latin typeface="微软雅黑"/>
                <a:cs typeface="微软雅黑"/>
              </a:rPr>
              <a:t>r</a:t>
            </a:r>
            <a:r>
              <a:rPr sz="1800" dirty="0">
                <a:latin typeface="微软雅黑"/>
                <a:cs typeface="微软雅黑"/>
              </a:rPr>
              <a:t>)，里面存放</a:t>
            </a:r>
            <a:r>
              <a:rPr sz="1800" spc="-10" dirty="0">
                <a:latin typeface="微软雅黑"/>
                <a:cs typeface="微软雅黑"/>
              </a:rPr>
              <a:t>从V</a:t>
            </a:r>
            <a:r>
              <a:rPr sz="1800" dirty="0">
                <a:latin typeface="微软雅黑"/>
                <a:cs typeface="微软雅黑"/>
              </a:rPr>
              <a:t>连出去 的边，边的信息包括另一顶点，还可能包含边权值等。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43382"/>
            <a:ext cx="38468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6485" algn="l"/>
              </a:tabLst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图的表示方法	--</a:t>
            </a:r>
            <a:r>
              <a:rPr sz="2800" b="0" spc="-9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邻接表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309" y="2312334"/>
            <a:ext cx="2731138" cy="224747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4588" y="1900427"/>
          <a:ext cx="1165860" cy="305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88290"/>
                <a:gridCol w="288289"/>
                <a:gridCol w="288290"/>
              </a:tblGrid>
              <a:tr h="34137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4137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4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9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76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4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7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cPr marL="0" marR="0" marT="0" marB="0"/>
                </a:tc>
              </a:tr>
              <a:tr h="34442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6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8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 hMerge="1">
                  <a:tcPr marL="0" marR="0" marT="0" marB="0"/>
                </a:tc>
              </a:tr>
              <a:tr h="33604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8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 hMerge="1">
                  <a:tcPr marL="0" marR="0" marT="0" marB="0"/>
                </a:tc>
              </a:tr>
              <a:tr h="33680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3985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6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3832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8540" y="1832635"/>
            <a:ext cx="144780" cy="307911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1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2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3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4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5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6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7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8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19050">
              <a:lnSpc>
                <a:spcPct val="100000"/>
              </a:lnSpc>
              <a:spcBef>
                <a:spcPts val="745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9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570" y="3604336"/>
            <a:ext cx="2581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遍历复杂度：O(n+e)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微软雅黑"/>
                <a:cs typeface="微软雅黑"/>
              </a:rPr>
              <a:t>n</a:t>
            </a:r>
            <a:r>
              <a:rPr sz="1800" dirty="0">
                <a:latin typeface="微软雅黑"/>
                <a:cs typeface="微软雅黑"/>
              </a:rPr>
              <a:t>为节点数目</a:t>
            </a:r>
            <a:r>
              <a:rPr sz="1800" spc="-10" dirty="0">
                <a:latin typeface="微软雅黑"/>
                <a:cs typeface="微软雅黑"/>
              </a:rPr>
              <a:t>，</a:t>
            </a:r>
            <a:r>
              <a:rPr sz="1800" spc="-5" dirty="0">
                <a:latin typeface="微软雅黑"/>
                <a:cs typeface="微软雅黑"/>
              </a:rPr>
              <a:t>e</a:t>
            </a:r>
            <a:r>
              <a:rPr sz="1800" dirty="0">
                <a:latin typeface="微软雅黑"/>
                <a:cs typeface="微软雅黑"/>
              </a:rPr>
              <a:t>为边数目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4597"/>
            <a:ext cx="420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微软雅黑"/>
                <a:cs typeface="微软雅黑"/>
              </a:rPr>
              <a:t>例题：百练2815</a:t>
            </a:r>
            <a:r>
              <a:rPr sz="2800" spc="-7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微软雅黑"/>
                <a:cs typeface="微软雅黑"/>
              </a:rPr>
              <a:t>城堡问题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166" y="1301877"/>
            <a:ext cx="4472940" cy="301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5" dirty="0">
                <a:latin typeface="微软雅黑"/>
                <a:cs typeface="微软雅黑"/>
              </a:rPr>
              <a:t>右图是一个城堡的地形图</a:t>
            </a:r>
            <a:endParaRPr sz="2800">
              <a:latin typeface="微软雅黑"/>
              <a:cs typeface="微软雅黑"/>
            </a:endParaRPr>
          </a:p>
          <a:p>
            <a:pPr marL="355600" marR="203200" algn="just">
              <a:lnSpc>
                <a:spcPct val="100000"/>
              </a:lnSpc>
            </a:pPr>
            <a:r>
              <a:rPr sz="2800" spc="-5" dirty="0">
                <a:latin typeface="微软雅黑"/>
                <a:cs typeface="微软雅黑"/>
              </a:rPr>
              <a:t>。请你编写一个程序，计 </a:t>
            </a:r>
            <a:r>
              <a:rPr sz="2800" spc="-10" dirty="0">
                <a:latin typeface="微软雅黑"/>
                <a:cs typeface="微软雅黑"/>
              </a:rPr>
              <a:t>算城堡一共有多少房间， </a:t>
            </a:r>
            <a:r>
              <a:rPr sz="2800" spc="-5" dirty="0">
                <a:latin typeface="微软雅黑"/>
                <a:cs typeface="微软雅黑"/>
              </a:rPr>
              <a:t>最大的房间有多大。城堡</a:t>
            </a:r>
            <a:endParaRPr sz="2800">
              <a:latin typeface="微软雅黑"/>
              <a:cs typeface="微软雅黑"/>
            </a:endParaRPr>
          </a:p>
          <a:p>
            <a:pPr marL="355600" marR="508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微软雅黑"/>
                <a:cs typeface="微软雅黑"/>
              </a:rPr>
              <a:t>被 分 割 成 </a:t>
            </a:r>
            <a:r>
              <a:rPr sz="2800" spc="-5" dirty="0">
                <a:latin typeface="Arial" panose="020B0604020202090204"/>
                <a:cs typeface="Arial" panose="020B0604020202090204"/>
              </a:rPr>
              <a:t>m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 panose="020B0604020202090204"/>
                <a:cs typeface="Arial" panose="020B0604020202090204"/>
              </a:rPr>
              <a:t>n(m≤50</a:t>
            </a:r>
            <a:r>
              <a:rPr sz="2800" spc="-5" dirty="0">
                <a:latin typeface="微软雅黑"/>
                <a:cs typeface="微软雅黑"/>
              </a:rPr>
              <a:t>，  </a:t>
            </a:r>
            <a:r>
              <a:rPr sz="2800" spc="-10" dirty="0">
                <a:latin typeface="Arial" panose="020B0604020202090204"/>
                <a:cs typeface="Arial" panose="020B0604020202090204"/>
              </a:rPr>
              <a:t>n≤</a:t>
            </a:r>
            <a:r>
              <a:rPr sz="2800" dirty="0">
                <a:latin typeface="Arial" panose="020B0604020202090204"/>
                <a:cs typeface="Arial" panose="020B0604020202090204"/>
              </a:rPr>
              <a:t>5</a:t>
            </a:r>
            <a:r>
              <a:rPr sz="2800" spc="-10" dirty="0">
                <a:latin typeface="Arial" panose="020B0604020202090204"/>
                <a:cs typeface="Arial" panose="020B0604020202090204"/>
              </a:rPr>
              <a:t>0</a:t>
            </a:r>
            <a:r>
              <a:rPr sz="2800" spc="10" dirty="0">
                <a:latin typeface="Arial" panose="020B0604020202090204"/>
                <a:cs typeface="Arial" panose="020B0604020202090204"/>
              </a:rPr>
              <a:t>)</a:t>
            </a:r>
            <a:r>
              <a:rPr sz="2800" spc="-5" dirty="0">
                <a:latin typeface="微软雅黑"/>
                <a:cs typeface="微软雅黑"/>
              </a:rPr>
              <a:t>个方块，每个方块可 以有</a:t>
            </a:r>
            <a:r>
              <a:rPr sz="2800" dirty="0">
                <a:latin typeface="Arial" panose="020B0604020202090204"/>
                <a:cs typeface="Arial" panose="020B0604020202090204"/>
              </a:rPr>
              <a:t>0~4</a:t>
            </a:r>
            <a:r>
              <a:rPr sz="2800" spc="-5" dirty="0">
                <a:latin typeface="微软雅黑"/>
                <a:cs typeface="微软雅黑"/>
              </a:rPr>
              <a:t>面墙。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3791" y="1975104"/>
            <a:ext cx="2834640" cy="29657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28397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输入输出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8617" y="734734"/>
            <a:ext cx="8401050" cy="3867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输入</a:t>
            </a:r>
            <a:endParaRPr sz="2000">
              <a:latin typeface="微软雅黑"/>
              <a:cs typeface="微软雅黑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485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程序从标准输入设备读</a:t>
            </a:r>
            <a:r>
              <a:rPr sz="2000" spc="-15" dirty="0">
                <a:latin typeface="微软雅黑"/>
                <a:cs typeface="微软雅黑"/>
              </a:rPr>
              <a:t>入</a:t>
            </a:r>
            <a:r>
              <a:rPr sz="2000" dirty="0">
                <a:latin typeface="微软雅黑"/>
                <a:cs typeface="微软雅黑"/>
              </a:rPr>
              <a:t>数据。</a:t>
            </a:r>
            <a:endParaRPr sz="2000">
              <a:latin typeface="微软雅黑"/>
              <a:cs typeface="微软雅黑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第一行是两个整数，分</a:t>
            </a:r>
            <a:r>
              <a:rPr sz="2000" spc="-15" dirty="0">
                <a:latin typeface="微软雅黑"/>
                <a:cs typeface="微软雅黑"/>
              </a:rPr>
              <a:t>别</a:t>
            </a:r>
            <a:r>
              <a:rPr sz="2000" dirty="0">
                <a:latin typeface="微软雅黑"/>
                <a:cs typeface="微软雅黑"/>
              </a:rPr>
              <a:t>是南</a:t>
            </a:r>
            <a:r>
              <a:rPr sz="2000" spc="-15" dirty="0">
                <a:latin typeface="微软雅黑"/>
                <a:cs typeface="微软雅黑"/>
              </a:rPr>
              <a:t>北</a:t>
            </a:r>
            <a:r>
              <a:rPr sz="2000" dirty="0">
                <a:latin typeface="微软雅黑"/>
                <a:cs typeface="微软雅黑"/>
              </a:rPr>
              <a:t>向、</a:t>
            </a:r>
            <a:r>
              <a:rPr sz="2000" spc="-15" dirty="0">
                <a:latin typeface="微软雅黑"/>
                <a:cs typeface="微软雅黑"/>
              </a:rPr>
              <a:t>东</a:t>
            </a:r>
            <a:r>
              <a:rPr sz="2000" dirty="0">
                <a:latin typeface="微软雅黑"/>
                <a:cs typeface="微软雅黑"/>
              </a:rPr>
              <a:t>西向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方块</a:t>
            </a:r>
            <a:r>
              <a:rPr sz="2000" spc="-15" dirty="0">
                <a:latin typeface="微软雅黑"/>
                <a:cs typeface="微软雅黑"/>
              </a:rPr>
              <a:t>数</a:t>
            </a:r>
            <a:r>
              <a:rPr sz="2000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704215" marR="5080" lvl="1" indent="-347980" algn="just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在接下来的输入行里，</a:t>
            </a:r>
            <a:r>
              <a:rPr sz="2000" spc="-10" dirty="0">
                <a:latin typeface="微软雅黑"/>
                <a:cs typeface="微软雅黑"/>
              </a:rPr>
              <a:t>每</a:t>
            </a:r>
            <a:r>
              <a:rPr sz="2000" dirty="0">
                <a:latin typeface="微软雅黑"/>
                <a:cs typeface="微软雅黑"/>
              </a:rPr>
              <a:t>个方</a:t>
            </a:r>
            <a:r>
              <a:rPr sz="2000" spc="-10" dirty="0">
                <a:latin typeface="微软雅黑"/>
                <a:cs typeface="微软雅黑"/>
              </a:rPr>
              <a:t>块</a:t>
            </a:r>
            <a:r>
              <a:rPr sz="2000" dirty="0">
                <a:latin typeface="微软雅黑"/>
                <a:cs typeface="微软雅黑"/>
              </a:rPr>
              <a:t>用一</a:t>
            </a:r>
            <a:r>
              <a:rPr sz="2000" spc="-10" dirty="0">
                <a:latin typeface="微软雅黑"/>
                <a:cs typeface="微软雅黑"/>
              </a:rPr>
              <a:t>个</a:t>
            </a:r>
            <a:r>
              <a:rPr sz="2000" dirty="0">
                <a:latin typeface="微软雅黑"/>
                <a:cs typeface="微软雅黑"/>
              </a:rPr>
              <a:t>数</a:t>
            </a:r>
            <a:r>
              <a:rPr sz="2000" spc="5" dirty="0">
                <a:latin typeface="微软雅黑"/>
                <a:cs typeface="微软雅黑"/>
              </a:rPr>
              <a:t>字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(0≤p≤50)</a:t>
            </a:r>
            <a:r>
              <a:rPr sz="2000" spc="5" dirty="0">
                <a:latin typeface="微软雅黑"/>
                <a:cs typeface="微软雅黑"/>
              </a:rPr>
              <a:t>描述</a:t>
            </a:r>
            <a:r>
              <a:rPr sz="2000" spc="-20" dirty="0">
                <a:latin typeface="微软雅黑"/>
                <a:cs typeface="微软雅黑"/>
              </a:rPr>
              <a:t>。</a:t>
            </a:r>
            <a:r>
              <a:rPr sz="2000" spc="5" dirty="0">
                <a:latin typeface="微软雅黑"/>
                <a:cs typeface="微软雅黑"/>
              </a:rPr>
              <a:t>用一</a:t>
            </a:r>
            <a:r>
              <a:rPr sz="2000" spc="-20" dirty="0">
                <a:latin typeface="微软雅黑"/>
                <a:cs typeface="微软雅黑"/>
              </a:rPr>
              <a:t>个</a:t>
            </a:r>
            <a:r>
              <a:rPr sz="2000" spc="5" dirty="0">
                <a:latin typeface="微软雅黑"/>
                <a:cs typeface="微软雅黑"/>
              </a:rPr>
              <a:t>数 </a:t>
            </a:r>
            <a:r>
              <a:rPr sz="2000" dirty="0">
                <a:latin typeface="微软雅黑"/>
                <a:cs typeface="微软雅黑"/>
              </a:rPr>
              <a:t>字表示方块周围的墙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1</a:t>
            </a:r>
            <a:r>
              <a:rPr sz="2000" dirty="0">
                <a:latin typeface="微软雅黑"/>
                <a:cs typeface="微软雅黑"/>
              </a:rPr>
              <a:t>表示西墙</a:t>
            </a:r>
            <a:r>
              <a:rPr sz="2000" spc="-10" dirty="0">
                <a:latin typeface="微软雅黑"/>
                <a:cs typeface="微软雅黑"/>
              </a:rPr>
              <a:t>，</a:t>
            </a:r>
            <a:r>
              <a:rPr sz="2000" spc="-10" dirty="0">
                <a:latin typeface="Arial" panose="020B0604020202090204"/>
                <a:cs typeface="Arial" panose="020B0604020202090204"/>
              </a:rPr>
              <a:t>2</a:t>
            </a:r>
            <a:r>
              <a:rPr sz="2000" dirty="0">
                <a:latin typeface="微软雅黑"/>
                <a:cs typeface="微软雅黑"/>
              </a:rPr>
              <a:t>表示</a:t>
            </a:r>
            <a:r>
              <a:rPr sz="2000" spc="-15" dirty="0">
                <a:latin typeface="微软雅黑"/>
                <a:cs typeface="微软雅黑"/>
              </a:rPr>
              <a:t>北</a:t>
            </a:r>
            <a:r>
              <a:rPr sz="2000" dirty="0">
                <a:latin typeface="微软雅黑"/>
                <a:cs typeface="微软雅黑"/>
              </a:rPr>
              <a:t>墙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4</a:t>
            </a:r>
            <a:r>
              <a:rPr sz="2000" dirty="0">
                <a:latin typeface="微软雅黑"/>
                <a:cs typeface="微软雅黑"/>
              </a:rPr>
              <a:t>表示</a:t>
            </a:r>
            <a:r>
              <a:rPr sz="2000" spc="-15" dirty="0">
                <a:latin typeface="微软雅黑"/>
                <a:cs typeface="微软雅黑"/>
              </a:rPr>
              <a:t>东</a:t>
            </a:r>
            <a:r>
              <a:rPr sz="2000" dirty="0">
                <a:latin typeface="微软雅黑"/>
                <a:cs typeface="微软雅黑"/>
              </a:rPr>
              <a:t>墙，</a:t>
            </a:r>
            <a:r>
              <a:rPr sz="2000" dirty="0">
                <a:latin typeface="Arial" panose="020B0604020202090204"/>
                <a:cs typeface="Arial" panose="020B0604020202090204"/>
              </a:rPr>
              <a:t>8</a:t>
            </a:r>
            <a:r>
              <a:rPr sz="2000" spc="-15" dirty="0">
                <a:latin typeface="微软雅黑"/>
                <a:cs typeface="微软雅黑"/>
              </a:rPr>
              <a:t>表</a:t>
            </a:r>
            <a:r>
              <a:rPr sz="2000" dirty="0">
                <a:latin typeface="微软雅黑"/>
                <a:cs typeface="微软雅黑"/>
              </a:rPr>
              <a:t>示南 墙。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每个方块用代表其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周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围墙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数字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之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和表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r>
              <a:rPr sz="2000" dirty="0">
                <a:latin typeface="微软雅黑"/>
                <a:cs typeface="微软雅黑"/>
              </a:rPr>
              <a:t>城</a:t>
            </a:r>
            <a:r>
              <a:rPr sz="2000" spc="-15" dirty="0">
                <a:latin typeface="微软雅黑"/>
                <a:cs typeface="微软雅黑"/>
              </a:rPr>
              <a:t>堡</a:t>
            </a:r>
            <a:r>
              <a:rPr sz="2000" dirty="0">
                <a:latin typeface="微软雅黑"/>
                <a:cs typeface="微软雅黑"/>
              </a:rPr>
              <a:t>的内</a:t>
            </a:r>
            <a:r>
              <a:rPr sz="2000" spc="-15" dirty="0">
                <a:latin typeface="微软雅黑"/>
                <a:cs typeface="微软雅黑"/>
              </a:rPr>
              <a:t>墙</a:t>
            </a:r>
            <a:r>
              <a:rPr sz="2000" dirty="0">
                <a:latin typeface="微软雅黑"/>
                <a:cs typeface="微软雅黑"/>
              </a:rPr>
              <a:t>被计</a:t>
            </a:r>
            <a:r>
              <a:rPr sz="2000" spc="-15" dirty="0">
                <a:latin typeface="微软雅黑"/>
                <a:cs typeface="微软雅黑"/>
              </a:rPr>
              <a:t>算</a:t>
            </a:r>
            <a:r>
              <a:rPr sz="2000" dirty="0">
                <a:latin typeface="微软雅黑"/>
                <a:cs typeface="微软雅黑"/>
              </a:rPr>
              <a:t>两 次，方块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(1,1)</a:t>
            </a:r>
            <a:r>
              <a:rPr sz="2000" dirty="0">
                <a:latin typeface="微软雅黑"/>
                <a:cs typeface="微软雅黑"/>
              </a:rPr>
              <a:t>的南</a:t>
            </a:r>
            <a:r>
              <a:rPr sz="2000" spc="-15" dirty="0">
                <a:latin typeface="微软雅黑"/>
                <a:cs typeface="微软雅黑"/>
              </a:rPr>
              <a:t>墙</a:t>
            </a:r>
            <a:r>
              <a:rPr sz="2000" dirty="0">
                <a:latin typeface="微软雅黑"/>
                <a:cs typeface="微软雅黑"/>
              </a:rPr>
              <a:t>同时</a:t>
            </a:r>
            <a:r>
              <a:rPr sz="2000" spc="-15" dirty="0">
                <a:latin typeface="微软雅黑"/>
                <a:cs typeface="微软雅黑"/>
              </a:rPr>
              <a:t>也</a:t>
            </a:r>
            <a:r>
              <a:rPr sz="2000" dirty="0">
                <a:latin typeface="微软雅黑"/>
                <a:cs typeface="微软雅黑"/>
              </a:rPr>
              <a:t>是方</a:t>
            </a:r>
            <a:r>
              <a:rPr sz="2000" spc="-10" dirty="0">
                <a:latin typeface="微软雅黑"/>
                <a:cs typeface="微软雅黑"/>
              </a:rPr>
              <a:t>块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(2,1)</a:t>
            </a:r>
            <a:r>
              <a:rPr sz="2000" dirty="0">
                <a:latin typeface="微软雅黑"/>
                <a:cs typeface="微软雅黑"/>
              </a:rPr>
              <a:t>的</a:t>
            </a:r>
            <a:r>
              <a:rPr sz="2000" spc="-15" dirty="0">
                <a:latin typeface="微软雅黑"/>
                <a:cs typeface="微软雅黑"/>
              </a:rPr>
              <a:t>北</a:t>
            </a:r>
            <a:r>
              <a:rPr sz="2000" dirty="0">
                <a:latin typeface="微软雅黑"/>
                <a:cs typeface="微软雅黑"/>
              </a:rPr>
              <a:t>墙。</a:t>
            </a:r>
            <a:endParaRPr sz="2000">
              <a:latin typeface="微软雅黑"/>
              <a:cs typeface="微软雅黑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输入的数据保证城堡至</a:t>
            </a:r>
            <a:r>
              <a:rPr sz="2000" spc="-10" dirty="0">
                <a:latin typeface="微软雅黑"/>
                <a:cs typeface="微软雅黑"/>
              </a:rPr>
              <a:t>少</a:t>
            </a:r>
            <a:r>
              <a:rPr sz="2000" dirty="0">
                <a:latin typeface="微软雅黑"/>
                <a:cs typeface="微软雅黑"/>
              </a:rPr>
              <a:t>有两</a:t>
            </a:r>
            <a:r>
              <a:rPr sz="2000" spc="-10" dirty="0">
                <a:latin typeface="微软雅黑"/>
                <a:cs typeface="微软雅黑"/>
              </a:rPr>
              <a:t>个</a:t>
            </a:r>
            <a:r>
              <a:rPr sz="2000" dirty="0">
                <a:latin typeface="微软雅黑"/>
                <a:cs typeface="微软雅黑"/>
              </a:rPr>
              <a:t>房间。</a:t>
            </a:r>
            <a:endParaRPr sz="2000">
              <a:latin typeface="微软雅黑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输出</a:t>
            </a:r>
            <a:endParaRPr sz="2000">
              <a:latin typeface="微软雅黑"/>
              <a:cs typeface="微软雅黑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城堡的房间数、城堡中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大房</a:t>
            </a:r>
            <a:r>
              <a:rPr sz="2000" spc="-15" dirty="0">
                <a:latin typeface="微软雅黑"/>
                <a:cs typeface="微软雅黑"/>
              </a:rPr>
              <a:t>间</a:t>
            </a:r>
            <a:r>
              <a:rPr sz="2000" dirty="0">
                <a:latin typeface="微软雅黑"/>
                <a:cs typeface="微软雅黑"/>
              </a:rPr>
              <a:t>所包</a:t>
            </a:r>
            <a:r>
              <a:rPr sz="2000" spc="-15" dirty="0">
                <a:latin typeface="微软雅黑"/>
                <a:cs typeface="微软雅黑"/>
              </a:rPr>
              <a:t>括</a:t>
            </a:r>
            <a:r>
              <a:rPr sz="2000" dirty="0">
                <a:latin typeface="微软雅黑"/>
                <a:cs typeface="微软雅黑"/>
              </a:rPr>
              <a:t>的方</a:t>
            </a:r>
            <a:r>
              <a:rPr sz="2000" spc="-15" dirty="0">
                <a:latin typeface="微软雅黑"/>
                <a:cs typeface="微软雅黑"/>
              </a:rPr>
              <a:t>块</a:t>
            </a:r>
            <a:r>
              <a:rPr sz="2000" dirty="0">
                <a:latin typeface="微软雅黑"/>
                <a:cs typeface="微软雅黑"/>
              </a:rPr>
              <a:t>数。</a:t>
            </a:r>
            <a:endParaRPr sz="2000">
              <a:latin typeface="微软雅黑"/>
              <a:cs typeface="微软雅黑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 panose="05000000000000000000"/>
              <a:buChar char=""/>
              <a:tabLst>
                <a:tab pos="704850" algn="l"/>
              </a:tabLst>
            </a:pPr>
            <a:r>
              <a:rPr sz="2000" dirty="0">
                <a:latin typeface="微软雅黑"/>
                <a:cs typeface="微软雅黑"/>
              </a:rPr>
              <a:t>结果显示在标准输出设</a:t>
            </a:r>
            <a:r>
              <a:rPr sz="2000" spc="-10" dirty="0">
                <a:latin typeface="微软雅黑"/>
                <a:cs typeface="微软雅黑"/>
              </a:rPr>
              <a:t>备</a:t>
            </a:r>
            <a:r>
              <a:rPr sz="2000" dirty="0">
                <a:latin typeface="微软雅黑"/>
                <a:cs typeface="微软雅黑"/>
              </a:rPr>
              <a:t>上。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70967" y="290829"/>
            <a:ext cx="157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9000"/>
              <a:buFont typeface="Wingdings" panose="05000000000000000000"/>
              <a:buChar char=""/>
              <a:tabLst>
                <a:tab pos="342265" algn="l"/>
                <a:tab pos="342900" algn="l"/>
              </a:tabLst>
            </a:pPr>
            <a:r>
              <a:rPr sz="2400" dirty="0">
                <a:latin typeface="微软雅黑"/>
                <a:cs typeface="微软雅黑"/>
              </a:rPr>
              <a:t>样例输入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967" y="659257"/>
            <a:ext cx="16954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 panose="020B0604020202090204"/>
                <a:cs typeface="Arial" panose="020B0604020202090204"/>
              </a:rPr>
              <a:t>4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 panose="020B0604020202090204"/>
                <a:cs typeface="Arial" panose="020B0604020202090204"/>
              </a:rPr>
              <a:t>7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538220"/>
            <a:ext cx="2714625" cy="30981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95" dirty="0">
                <a:latin typeface="Arial" panose="020B0604020202090204"/>
                <a:cs typeface="Arial" panose="020B0604020202090204"/>
              </a:rPr>
              <a:t>11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6 </a:t>
            </a:r>
            <a:r>
              <a:rPr sz="2400" spc="-95" dirty="0">
                <a:latin typeface="Arial" panose="020B0604020202090204"/>
                <a:cs typeface="Arial" panose="020B0604020202090204"/>
              </a:rPr>
              <a:t>11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6 3 10</a:t>
            </a:r>
            <a:r>
              <a:rPr sz="2400" spc="180" dirty="0">
                <a:latin typeface="Arial" panose="020B0604020202090204"/>
                <a:cs typeface="Arial" panose="020B0604020202090204"/>
              </a:rPr>
              <a:t>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6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 panose="020B0604020202090204"/>
                <a:cs typeface="Arial" panose="020B0604020202090204"/>
              </a:rPr>
              <a:t>7 9 6 13 5 15</a:t>
            </a:r>
            <a:r>
              <a:rPr sz="2400" spc="-65" dirty="0">
                <a:latin typeface="Arial" panose="020B0604020202090204"/>
                <a:cs typeface="Arial" panose="020B0604020202090204"/>
              </a:rPr>
              <a:t> </a:t>
            </a:r>
            <a:r>
              <a:rPr sz="2400" dirty="0">
                <a:latin typeface="Arial" panose="020B0604020202090204"/>
                <a:cs typeface="Arial" panose="020B0604020202090204"/>
              </a:rPr>
              <a:t>5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 panose="020B0604020202090204"/>
                <a:cs typeface="Arial" panose="020B0604020202090204"/>
              </a:rPr>
              <a:t>1 10 12 7 13 7 5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 panose="020B0604020202090204"/>
                <a:cs typeface="Arial" panose="020B0604020202090204"/>
              </a:rPr>
              <a:t>13 </a:t>
            </a:r>
            <a:r>
              <a:rPr sz="2400" spc="-95" dirty="0">
                <a:latin typeface="Arial" panose="020B0604020202090204"/>
                <a:cs typeface="Arial" panose="020B0604020202090204"/>
              </a:rPr>
              <a:t>11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10 8 10 12</a:t>
            </a:r>
            <a:r>
              <a:rPr sz="2400" spc="70" dirty="0">
                <a:latin typeface="Arial" panose="020B0604020202090204"/>
                <a:cs typeface="Arial" panose="020B0604020202090204"/>
              </a:rPr>
              <a:t>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13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330066"/>
              </a:buClr>
              <a:buSzPct val="6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样例输出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 panose="020B0604020202090204"/>
                <a:cs typeface="Arial" panose="020B0604020202090204"/>
              </a:rPr>
              <a:t>5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 panose="020B0604020202090204"/>
                <a:cs typeface="Arial" panose="020B0604020202090204"/>
              </a:rPr>
              <a:t>9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6932" y="1635251"/>
            <a:ext cx="3057143" cy="3200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14750" y="1011682"/>
            <a:ext cx="1397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数据保证城堡 四周都是墙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7382" y="1046924"/>
            <a:ext cx="1318895" cy="3407410"/>
            <a:chOff x="4707382" y="1046924"/>
            <a:chExt cx="1318895" cy="3407410"/>
          </a:xfrm>
        </p:grpSpPr>
        <p:sp>
          <p:nvSpPr>
            <p:cNvPr id="4" name="object 4"/>
            <p:cNvSpPr/>
            <p:nvPr/>
          </p:nvSpPr>
          <p:spPr>
            <a:xfrm>
              <a:off x="4717542" y="1430273"/>
              <a:ext cx="1008380" cy="3014345"/>
            </a:xfrm>
            <a:custGeom>
              <a:avLst/>
              <a:gdLst/>
              <a:ahLst/>
              <a:cxnLst/>
              <a:rect l="l" t="t" r="r" b="b"/>
              <a:pathLst>
                <a:path w="1008379" h="3014345">
                  <a:moveTo>
                    <a:pt x="1007999" y="3013773"/>
                  </a:moveTo>
                  <a:lnTo>
                    <a:pt x="0" y="2078736"/>
                  </a:lnTo>
                </a:path>
                <a:path w="1008379" h="3014345">
                  <a:moveTo>
                    <a:pt x="214884" y="638175"/>
                  </a:moveTo>
                  <a:lnTo>
                    <a:pt x="92608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058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1372" y="2054288"/>
            <a:ext cx="459105" cy="460375"/>
            <a:chOff x="4631372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84852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4368" y="2054288"/>
            <a:ext cx="457834" cy="460375"/>
            <a:chOff x="6504368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57593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4964" y="3064700"/>
            <a:ext cx="459105" cy="457834"/>
            <a:chOff x="4414964" y="3064700"/>
            <a:chExt cx="459105" cy="457834"/>
          </a:xfrm>
        </p:grpSpPr>
        <p:sp>
          <p:nvSpPr>
            <p:cNvPr id="17" name="object 17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568190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11888" y="3422840"/>
            <a:ext cx="459105" cy="459105"/>
            <a:chOff x="5711888" y="3422840"/>
            <a:chExt cx="459105" cy="459105"/>
          </a:xfrm>
        </p:grpSpPr>
        <p:sp>
          <p:nvSpPr>
            <p:cNvPr id="21" name="object 21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65114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2508" y="2991548"/>
            <a:ext cx="460375" cy="457834"/>
            <a:chOff x="6862508" y="2991548"/>
            <a:chExt cx="460375" cy="457834"/>
          </a:xfrm>
        </p:grpSpPr>
        <p:sp>
          <p:nvSpPr>
            <p:cNvPr id="25" name="object 25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17257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16176" y="2630360"/>
            <a:ext cx="457834" cy="460375"/>
            <a:chOff x="8016176" y="2630360"/>
            <a:chExt cx="457834" cy="460375"/>
          </a:xfrm>
        </p:grpSpPr>
        <p:sp>
          <p:nvSpPr>
            <p:cNvPr id="29" name="object 29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70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40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1" y="217170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70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1" y="217170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40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69020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34229" y="1420113"/>
            <a:ext cx="3912870" cy="3469004"/>
            <a:chOff x="4634229" y="1420113"/>
            <a:chExt cx="3912870" cy="3469004"/>
          </a:xfrm>
        </p:grpSpPr>
        <p:sp>
          <p:nvSpPr>
            <p:cNvPr id="33" name="object 33"/>
            <p:cNvSpPr/>
            <p:nvPr/>
          </p:nvSpPr>
          <p:spPr>
            <a:xfrm>
              <a:off x="4644389" y="1430273"/>
              <a:ext cx="1936750" cy="2068830"/>
            </a:xfrm>
            <a:custGeom>
              <a:avLst/>
              <a:gdLst/>
              <a:ahLst/>
              <a:cxnLst/>
              <a:rect l="l" t="t" r="r" b="b"/>
              <a:pathLst>
                <a:path w="1936750" h="2068829">
                  <a:moveTo>
                    <a:pt x="0" y="1647570"/>
                  </a:moveTo>
                  <a:lnTo>
                    <a:pt x="207899" y="1071371"/>
                  </a:lnTo>
                </a:path>
                <a:path w="1936750" h="2068829">
                  <a:moveTo>
                    <a:pt x="216408" y="1862327"/>
                  </a:moveTo>
                  <a:lnTo>
                    <a:pt x="1145032" y="2068702"/>
                  </a:lnTo>
                </a:path>
                <a:path w="1936750" h="2068829">
                  <a:moveTo>
                    <a:pt x="1936368" y="701675"/>
                  </a:moveTo>
                  <a:lnTo>
                    <a:pt x="1304544" y="0"/>
                  </a:lnTo>
                </a:path>
                <a:path w="1936750" h="2068829">
                  <a:moveTo>
                    <a:pt x="1296924" y="2006219"/>
                  </a:moveTo>
                  <a:lnTo>
                    <a:pt x="1936750" y="9982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89169" y="2285238"/>
              <a:ext cx="3302635" cy="2159000"/>
            </a:xfrm>
            <a:custGeom>
              <a:avLst/>
              <a:gdLst/>
              <a:ahLst/>
              <a:cxnLst/>
              <a:rect l="l" t="t" r="r" b="b"/>
              <a:pathLst>
                <a:path w="3302634" h="2159000">
                  <a:moveTo>
                    <a:pt x="935735" y="2158682"/>
                  </a:moveTo>
                  <a:lnTo>
                    <a:pt x="2304160" y="1150620"/>
                  </a:lnTo>
                </a:path>
                <a:path w="3302634" h="2159000">
                  <a:moveTo>
                    <a:pt x="2087752" y="935736"/>
                  </a:moveTo>
                  <a:lnTo>
                    <a:pt x="1368552" y="1296162"/>
                  </a:lnTo>
                </a:path>
                <a:path w="3302634" h="2159000">
                  <a:moveTo>
                    <a:pt x="3302507" y="422529"/>
                  </a:moveTo>
                  <a:lnTo>
                    <a:pt x="2159507" y="71628"/>
                  </a:lnTo>
                </a:path>
                <a:path w="3302634" h="2159000">
                  <a:moveTo>
                    <a:pt x="0" y="863600"/>
                  </a:moveTo>
                  <a:lnTo>
                    <a:pt x="172872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242172" y="37131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68476" y="3067557"/>
            <a:ext cx="958850" cy="1030605"/>
            <a:chOff x="7368476" y="3067557"/>
            <a:chExt cx="958850" cy="1030605"/>
          </a:xfrm>
        </p:grpSpPr>
        <p:sp>
          <p:nvSpPr>
            <p:cNvPr id="41" name="object 41"/>
            <p:cNvSpPr/>
            <p:nvPr/>
          </p:nvSpPr>
          <p:spPr>
            <a:xfrm>
              <a:off x="8244078" y="3077717"/>
              <a:ext cx="73025" cy="574675"/>
            </a:xfrm>
            <a:custGeom>
              <a:avLst/>
              <a:gdLst/>
              <a:ahLst/>
              <a:cxnLst/>
              <a:rect l="l" t="t" r="r" b="b"/>
              <a:pathLst>
                <a:path w="73025" h="574675">
                  <a:moveTo>
                    <a:pt x="0" y="0"/>
                  </a:moveTo>
                  <a:lnTo>
                    <a:pt x="73025" y="5746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08493" y="3713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96378" y="3077717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576199" y="0"/>
                </a:moveTo>
                <a:lnTo>
                  <a:pt x="0" y="574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9590" y="1588134"/>
            <a:ext cx="314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在图上如何寻找从1到8的路径?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214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42959" y="4773472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</a:fld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9590" y="2136470"/>
            <a:ext cx="3683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一种策略：只要能发现没走过的点， </a:t>
            </a:r>
            <a:r>
              <a:rPr sz="1800" dirty="0">
                <a:latin typeface="微软雅黑"/>
                <a:cs typeface="微软雅黑"/>
              </a:rPr>
              <a:t>就走到它。有多个点可走就随便挑一 个，如果无路可走就回退，再看有没 有没走过的点可走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7292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793826"/>
            <a:ext cx="5454015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把方块看作是节点，相</a:t>
            </a:r>
            <a:r>
              <a:rPr sz="2000" spc="-10" dirty="0">
                <a:latin typeface="微软雅黑"/>
                <a:cs typeface="微软雅黑"/>
              </a:rPr>
              <a:t>邻</a:t>
            </a:r>
            <a:r>
              <a:rPr sz="2000" dirty="0">
                <a:latin typeface="微软雅黑"/>
                <a:cs typeface="微软雅黑"/>
              </a:rPr>
              <a:t>两个</a:t>
            </a:r>
            <a:r>
              <a:rPr sz="2000" spc="-10" dirty="0">
                <a:latin typeface="微软雅黑"/>
                <a:cs typeface="微软雅黑"/>
              </a:rPr>
              <a:t>方</a:t>
            </a:r>
            <a:r>
              <a:rPr sz="2000" dirty="0">
                <a:latin typeface="微软雅黑"/>
                <a:cs typeface="微软雅黑"/>
              </a:rPr>
              <a:t>块之</a:t>
            </a:r>
            <a:r>
              <a:rPr sz="2000" spc="-10" dirty="0">
                <a:latin typeface="微软雅黑"/>
                <a:cs typeface="微软雅黑"/>
              </a:rPr>
              <a:t>间</a:t>
            </a:r>
            <a:r>
              <a:rPr sz="2000" dirty="0">
                <a:latin typeface="微软雅黑"/>
                <a:cs typeface="微软雅黑"/>
              </a:rPr>
              <a:t>如果没 有墙，则在方块之间连</a:t>
            </a:r>
            <a:r>
              <a:rPr sz="2000" spc="-15" dirty="0">
                <a:latin typeface="微软雅黑"/>
                <a:cs typeface="微软雅黑"/>
              </a:rPr>
              <a:t>一</a:t>
            </a:r>
            <a:r>
              <a:rPr sz="2000" dirty="0">
                <a:latin typeface="微软雅黑"/>
                <a:cs typeface="微软雅黑"/>
              </a:rPr>
              <a:t>条边</a:t>
            </a:r>
            <a:r>
              <a:rPr sz="2000" spc="-15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这样</a:t>
            </a:r>
            <a:r>
              <a:rPr sz="2000" spc="-15" dirty="0">
                <a:latin typeface="微软雅黑"/>
                <a:cs typeface="微软雅黑"/>
              </a:rPr>
              <a:t>城</a:t>
            </a:r>
            <a:r>
              <a:rPr sz="2000" dirty="0">
                <a:latin typeface="微软雅黑"/>
                <a:cs typeface="微软雅黑"/>
              </a:rPr>
              <a:t>堡就能 转换成一个图。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0066"/>
              </a:buClr>
              <a:buFont typeface="Wingdings" panose="05000000000000000000"/>
              <a:buChar char=""/>
            </a:pP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求房间个数，实际上就</a:t>
            </a:r>
            <a:r>
              <a:rPr sz="2000" spc="-10" dirty="0">
                <a:latin typeface="微软雅黑"/>
                <a:cs typeface="微软雅黑"/>
              </a:rPr>
              <a:t>是</a:t>
            </a:r>
            <a:r>
              <a:rPr sz="2000" dirty="0">
                <a:latin typeface="微软雅黑"/>
                <a:cs typeface="微软雅黑"/>
              </a:rPr>
              <a:t>在求</a:t>
            </a:r>
            <a:r>
              <a:rPr sz="2000" spc="-10" dirty="0">
                <a:latin typeface="微软雅黑"/>
                <a:cs typeface="微软雅黑"/>
              </a:rPr>
              <a:t>图</a:t>
            </a:r>
            <a:r>
              <a:rPr sz="2000" dirty="0">
                <a:latin typeface="微软雅黑"/>
                <a:cs typeface="微软雅黑"/>
              </a:rPr>
              <a:t>中有</a:t>
            </a:r>
            <a:r>
              <a:rPr sz="2000" spc="-10" dirty="0">
                <a:latin typeface="微软雅黑"/>
                <a:cs typeface="微软雅黑"/>
              </a:rPr>
              <a:t>多</a:t>
            </a:r>
            <a:r>
              <a:rPr sz="2000" dirty="0">
                <a:latin typeface="微软雅黑"/>
                <a:cs typeface="微软雅黑"/>
              </a:rPr>
              <a:t>少个极</a:t>
            </a:r>
            <a:endParaRPr sz="20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大连通子图。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微软雅黑"/>
              <a:cs typeface="微软雅黑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一个连通子图，往里头</a:t>
            </a:r>
            <a:r>
              <a:rPr sz="2000" spc="-10" dirty="0">
                <a:latin typeface="微软雅黑"/>
                <a:cs typeface="微软雅黑"/>
              </a:rPr>
              <a:t>加</a:t>
            </a:r>
            <a:r>
              <a:rPr sz="2000" dirty="0">
                <a:latin typeface="微软雅黑"/>
                <a:cs typeface="微软雅黑"/>
              </a:rPr>
              <a:t>任何</a:t>
            </a:r>
            <a:r>
              <a:rPr sz="2000" spc="-10" dirty="0">
                <a:latin typeface="微软雅黑"/>
                <a:cs typeface="微软雅黑"/>
              </a:rPr>
              <a:t>一</a:t>
            </a:r>
            <a:r>
              <a:rPr sz="2000" dirty="0">
                <a:latin typeface="微软雅黑"/>
                <a:cs typeface="微软雅黑"/>
              </a:rPr>
              <a:t>个图</a:t>
            </a:r>
            <a:r>
              <a:rPr sz="2000" spc="-10" dirty="0">
                <a:latin typeface="微软雅黑"/>
                <a:cs typeface="微软雅黑"/>
              </a:rPr>
              <a:t>里</a:t>
            </a:r>
            <a:r>
              <a:rPr sz="2000" dirty="0">
                <a:latin typeface="微软雅黑"/>
                <a:cs typeface="微软雅黑"/>
              </a:rPr>
              <a:t>的其他 点，就会变得不连通，</a:t>
            </a:r>
            <a:r>
              <a:rPr sz="2000" spc="-15" dirty="0">
                <a:latin typeface="微软雅黑"/>
                <a:cs typeface="微软雅黑"/>
              </a:rPr>
              <a:t>那</a:t>
            </a:r>
            <a:r>
              <a:rPr sz="2000" dirty="0">
                <a:latin typeface="微软雅黑"/>
                <a:cs typeface="微软雅黑"/>
              </a:rPr>
              <a:t>么这</a:t>
            </a:r>
            <a:r>
              <a:rPr sz="2000" spc="-15" dirty="0">
                <a:latin typeface="微软雅黑"/>
                <a:cs typeface="微软雅黑"/>
              </a:rPr>
              <a:t>个</a:t>
            </a:r>
            <a:r>
              <a:rPr sz="2000" dirty="0">
                <a:latin typeface="微软雅黑"/>
                <a:cs typeface="微软雅黑"/>
              </a:rPr>
              <a:t>连通</a:t>
            </a:r>
            <a:r>
              <a:rPr sz="2000" spc="-15" dirty="0">
                <a:latin typeface="微软雅黑"/>
                <a:cs typeface="微软雅黑"/>
              </a:rPr>
              <a:t>子</a:t>
            </a:r>
            <a:r>
              <a:rPr sz="2000" dirty="0">
                <a:latin typeface="微软雅黑"/>
                <a:cs typeface="微软雅黑"/>
              </a:rPr>
              <a:t>图就是 极大连通子图。（如</a:t>
            </a:r>
            <a:r>
              <a:rPr sz="2000" spc="-5" dirty="0">
                <a:latin typeface="微软雅黑"/>
                <a:cs typeface="微软雅黑"/>
              </a:rPr>
              <a:t>：(8,5,6))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17789" y="2167554"/>
            <a:ext cx="2731138" cy="2247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7292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793826"/>
            <a:ext cx="5454015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对每一个房间，深度优</a:t>
            </a:r>
            <a:r>
              <a:rPr sz="2000" spc="-10" dirty="0">
                <a:latin typeface="微软雅黑"/>
                <a:cs typeface="微软雅黑"/>
              </a:rPr>
              <a:t>先</a:t>
            </a:r>
            <a:r>
              <a:rPr sz="2000" dirty="0">
                <a:latin typeface="微软雅黑"/>
                <a:cs typeface="微软雅黑"/>
              </a:rPr>
              <a:t>搜索</a:t>
            </a:r>
            <a:r>
              <a:rPr sz="2000" spc="-10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从而</a:t>
            </a:r>
            <a:r>
              <a:rPr sz="2000" spc="-10" dirty="0">
                <a:latin typeface="微软雅黑"/>
                <a:cs typeface="微软雅黑"/>
              </a:rPr>
              <a:t>给</a:t>
            </a:r>
            <a:r>
              <a:rPr sz="2000" dirty="0">
                <a:latin typeface="微软雅黑"/>
                <a:cs typeface="微软雅黑"/>
              </a:rPr>
              <a:t>这个房 间能够到达的所有位置</a:t>
            </a:r>
            <a:r>
              <a:rPr sz="2000" spc="-15" dirty="0">
                <a:latin typeface="微软雅黑"/>
                <a:cs typeface="微软雅黑"/>
              </a:rPr>
              <a:t>染</a:t>
            </a:r>
            <a:r>
              <a:rPr sz="2000" dirty="0">
                <a:latin typeface="微软雅黑"/>
                <a:cs typeface="微软雅黑"/>
              </a:rPr>
              <a:t>色。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后统</a:t>
            </a:r>
            <a:r>
              <a:rPr sz="2000" spc="-15" dirty="0">
                <a:latin typeface="微软雅黑"/>
                <a:cs typeface="微软雅黑"/>
              </a:rPr>
              <a:t>计</a:t>
            </a:r>
            <a:r>
              <a:rPr sz="2000" dirty="0">
                <a:latin typeface="微软雅黑"/>
                <a:cs typeface="微软雅黑"/>
              </a:rPr>
              <a:t>一共用 了几种颜色，以及每种</a:t>
            </a:r>
            <a:r>
              <a:rPr sz="2000" spc="-15" dirty="0">
                <a:latin typeface="微软雅黑"/>
                <a:cs typeface="微软雅黑"/>
              </a:rPr>
              <a:t>颜</a:t>
            </a:r>
            <a:r>
              <a:rPr sz="2000" dirty="0">
                <a:latin typeface="微软雅黑"/>
                <a:cs typeface="微软雅黑"/>
              </a:rPr>
              <a:t>色的</a:t>
            </a:r>
            <a:r>
              <a:rPr sz="2000" spc="-15" dirty="0">
                <a:latin typeface="微软雅黑"/>
                <a:cs typeface="微软雅黑"/>
              </a:rPr>
              <a:t>数</a:t>
            </a:r>
            <a:r>
              <a:rPr sz="2000" dirty="0">
                <a:latin typeface="微软雅黑"/>
                <a:cs typeface="微软雅黑"/>
              </a:rPr>
              <a:t>量。</a:t>
            </a:r>
            <a:endParaRPr sz="2000">
              <a:latin typeface="微软雅黑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比如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0540" y="2175085"/>
          <a:ext cx="2101215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"/>
                <a:gridCol w="316230"/>
                <a:gridCol w="315595"/>
                <a:gridCol w="349884"/>
                <a:gridCol w="314959"/>
                <a:gridCol w="280669"/>
                <a:gridCol w="243839"/>
              </a:tblGrid>
              <a:tr h="32554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/>
                </a:tc>
              </a:tr>
              <a:tr h="3659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2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4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</a:tr>
              <a:tr h="3656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</a:tr>
              <a:tr h="325249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1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61595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5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 panose="020B0604020202090204"/>
                          <a:cs typeface="Arial" panose="020B0604020202090204"/>
                        </a:rPr>
                        <a:t>3</a:t>
                      </a:r>
                      <a:endParaRPr sz="20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714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9590" y="3600703"/>
            <a:ext cx="5369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从而一共有</a:t>
            </a:r>
            <a:r>
              <a:rPr sz="2000" dirty="0">
                <a:latin typeface="Arial" panose="020B0604020202090204"/>
                <a:cs typeface="Arial" panose="020B0604020202090204"/>
              </a:rPr>
              <a:t>5</a:t>
            </a:r>
            <a:r>
              <a:rPr sz="2000" dirty="0">
                <a:latin typeface="微软雅黑"/>
                <a:cs typeface="微软雅黑"/>
              </a:rPr>
              <a:t>个房间，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大的</a:t>
            </a:r>
            <a:r>
              <a:rPr sz="2000" spc="-15" dirty="0">
                <a:latin typeface="微软雅黑"/>
                <a:cs typeface="微软雅黑"/>
              </a:rPr>
              <a:t>房</a:t>
            </a:r>
            <a:r>
              <a:rPr sz="2000" dirty="0">
                <a:latin typeface="微软雅黑"/>
                <a:cs typeface="微软雅黑"/>
              </a:rPr>
              <a:t>间</a:t>
            </a:r>
            <a:r>
              <a:rPr sz="2000" spc="-5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1</a:t>
            </a:r>
            <a:r>
              <a:rPr sz="2000" spc="-5" dirty="0">
                <a:latin typeface="微软雅黑"/>
                <a:cs typeface="微软雅黑"/>
              </a:rPr>
              <a:t>）</a:t>
            </a:r>
            <a:r>
              <a:rPr sz="2000" dirty="0">
                <a:latin typeface="微软雅黑"/>
                <a:cs typeface="微软雅黑"/>
              </a:rPr>
              <a:t>占</a:t>
            </a:r>
            <a:r>
              <a:rPr sz="2000" spc="-15" dirty="0">
                <a:latin typeface="微软雅黑"/>
                <a:cs typeface="微软雅黑"/>
              </a:rPr>
              <a:t>据</a:t>
            </a:r>
            <a:r>
              <a:rPr sz="2000" dirty="0">
                <a:latin typeface="Arial" panose="020B0604020202090204"/>
                <a:cs typeface="Arial" panose="020B0604020202090204"/>
              </a:rPr>
              <a:t>9  </a:t>
            </a:r>
            <a:r>
              <a:rPr sz="2000" dirty="0">
                <a:latin typeface="微软雅黑"/>
                <a:cs typeface="微软雅黑"/>
              </a:rPr>
              <a:t>个格子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0779" y="1851660"/>
            <a:ext cx="2820924" cy="29519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154050"/>
            <a:ext cx="1253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90204"/>
                <a:cs typeface="Arial" panose="020B0604020202090204"/>
              </a:rPr>
              <a:t>#include &lt;iostream&gt;  #include &lt;stack&gt;  #include &lt;cstring&gt;  using namespace</a:t>
            </a:r>
            <a:r>
              <a:rPr sz="1000" spc="-75" dirty="0">
                <a:latin typeface="Arial" panose="020B0604020202090204"/>
                <a:cs typeface="Arial" panose="020B0604020202090204"/>
              </a:rPr>
              <a:t> </a:t>
            </a:r>
            <a:r>
              <a:rPr sz="1000" spc="-5" dirty="0">
                <a:latin typeface="Arial" panose="020B0604020202090204"/>
                <a:cs typeface="Arial" panose="020B0604020202090204"/>
              </a:rPr>
              <a:t>std;</a:t>
            </a:r>
            <a:endParaRPr sz="1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6639" y="4832586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743839"/>
            <a:ext cx="2484755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1377950" algn="l"/>
              </a:tabLst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R,C;	</a:t>
            </a:r>
            <a:r>
              <a:rPr spc="-5" dirty="0">
                <a:solidFill>
                  <a:srgbClr val="00AF50"/>
                </a:solidFill>
              </a:rPr>
              <a:t>//</a:t>
            </a:r>
            <a:r>
              <a:rPr dirty="0">
                <a:solidFill>
                  <a:srgbClr val="00AF50"/>
                </a:solidFill>
                <a:latin typeface="微软雅黑"/>
                <a:cs typeface="微软雅黑"/>
              </a:rPr>
              <a:t>行列数</a:t>
            </a:r>
            <a:endParaRPr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2700">
              <a:lnSpc>
                <a:spcPts val="2140"/>
              </a:lnSpc>
            </a:pPr>
            <a:r>
              <a:rPr spc="-5" dirty="0"/>
              <a:t>int</a:t>
            </a:r>
            <a:r>
              <a:rPr spc="-85" dirty="0"/>
              <a:t> </a:t>
            </a:r>
            <a:r>
              <a:rPr spc="-10" dirty="0"/>
              <a:t>rooms[60][60];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232535">
              <a:lnSpc>
                <a:spcPts val="2120"/>
              </a:lnSpc>
              <a:spcBef>
                <a:spcPts val="205"/>
              </a:spcBef>
            </a:pPr>
            <a:r>
              <a:rPr spc="-5" dirty="0"/>
              <a:t>int</a:t>
            </a:r>
            <a:r>
              <a:rPr spc="-45" dirty="0"/>
              <a:t> </a:t>
            </a:r>
            <a:r>
              <a:rPr spc="-10" dirty="0"/>
              <a:t>color[60][60];</a:t>
            </a:r>
            <a:r>
              <a:rPr spc="-65" dirty="0"/>
              <a:t> </a:t>
            </a:r>
            <a:r>
              <a:rPr spc="-5" dirty="0">
                <a:solidFill>
                  <a:srgbClr val="00AF50"/>
                </a:solidFill>
              </a:rPr>
              <a:t>//</a:t>
            </a:r>
            <a:r>
              <a:rPr dirty="0">
                <a:solidFill>
                  <a:srgbClr val="00AF50"/>
                </a:solidFill>
                <a:latin typeface="微软雅黑"/>
                <a:cs typeface="微软雅黑"/>
              </a:rPr>
              <a:t>方块是否染色过的标记 </a:t>
            </a:r>
            <a:r>
              <a:rPr spc="-5" dirty="0"/>
              <a:t>int </a:t>
            </a:r>
            <a:r>
              <a:rPr spc="-10" dirty="0"/>
              <a:t>maxRoomArea </a:t>
            </a:r>
            <a:r>
              <a:rPr dirty="0"/>
              <a:t>= </a:t>
            </a:r>
            <a:r>
              <a:rPr spc="-10" dirty="0"/>
              <a:t>0, roomNum </a:t>
            </a:r>
            <a:r>
              <a:rPr dirty="0"/>
              <a:t>=</a:t>
            </a:r>
            <a:r>
              <a:rPr spc="-75" dirty="0"/>
              <a:t> </a:t>
            </a:r>
            <a:r>
              <a:rPr spc="-10" dirty="0"/>
              <a:t>0;</a:t>
            </a:r>
            <a:endParaRPr spc="-10" dirty="0"/>
          </a:p>
          <a:p>
            <a:pPr marL="12700">
              <a:lnSpc>
                <a:spcPts val="2100"/>
              </a:lnSpc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10" dirty="0"/>
              <a:t>roomArea;</a:t>
            </a:r>
            <a:endParaRPr spc="-10" dirty="0"/>
          </a:p>
          <a:p>
            <a:pPr marL="12700">
              <a:lnSpc>
                <a:spcPct val="100000"/>
              </a:lnSpc>
            </a:pPr>
            <a:r>
              <a:rPr spc="-10" dirty="0"/>
              <a:t>void Dfs(int i,int </a:t>
            </a:r>
            <a:r>
              <a:rPr spc="-5" dirty="0"/>
              <a:t>k)</a:t>
            </a:r>
            <a:r>
              <a:rPr spc="-45" dirty="0"/>
              <a:t> </a:t>
            </a:r>
            <a:r>
              <a:rPr dirty="0"/>
              <a:t>{</a:t>
            </a:r>
            <a:endParaRPr dirty="0"/>
          </a:p>
          <a:p>
            <a:pPr marL="927100">
              <a:lnSpc>
                <a:spcPct val="100000"/>
              </a:lnSpc>
            </a:pPr>
            <a:r>
              <a:rPr spc="-5" dirty="0"/>
              <a:t>if( </a:t>
            </a:r>
            <a:r>
              <a:rPr spc="-10" dirty="0"/>
              <a:t>color[i][k]</a:t>
            </a:r>
            <a:r>
              <a:rPr spc="-35" dirty="0"/>
              <a:t> </a:t>
            </a:r>
            <a:r>
              <a:rPr dirty="0"/>
              <a:t>)</a:t>
            </a:r>
            <a:endParaRPr dirty="0"/>
          </a:p>
          <a:p>
            <a:pPr marL="1841500">
              <a:lnSpc>
                <a:spcPct val="100000"/>
              </a:lnSpc>
            </a:pPr>
            <a:r>
              <a:rPr spc="-10" dirty="0"/>
              <a:t>return;</a:t>
            </a:r>
            <a:endParaRPr spc="-10" dirty="0"/>
          </a:p>
          <a:p>
            <a:pPr marL="927100">
              <a:lnSpc>
                <a:spcPct val="100000"/>
              </a:lnSpc>
            </a:pPr>
            <a:r>
              <a:rPr spc="-5" dirty="0"/>
              <a:t>++</a:t>
            </a:r>
            <a:r>
              <a:rPr spc="-20" dirty="0"/>
              <a:t> </a:t>
            </a:r>
            <a:r>
              <a:rPr spc="-10" dirty="0"/>
              <a:t>roomArea;</a:t>
            </a:r>
            <a:endParaRPr spc="-10" dirty="0"/>
          </a:p>
          <a:p>
            <a:pPr marL="927100">
              <a:lnSpc>
                <a:spcPct val="100000"/>
              </a:lnSpc>
            </a:pPr>
            <a:r>
              <a:rPr spc="-10" dirty="0"/>
              <a:t>color [i][k]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roomNum;</a:t>
            </a:r>
            <a:endParaRPr spc="-10" dirty="0"/>
          </a:p>
          <a:p>
            <a:pPr marL="927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if( </a:t>
            </a:r>
            <a:r>
              <a:rPr spc="-10" dirty="0"/>
              <a:t>(rooms[i][k] </a:t>
            </a:r>
            <a:r>
              <a:rPr dirty="0"/>
              <a:t>&amp; </a:t>
            </a:r>
            <a:r>
              <a:rPr spc="-5" dirty="0"/>
              <a:t>1) == </a:t>
            </a:r>
            <a:r>
              <a:rPr dirty="0"/>
              <a:t>0 )</a:t>
            </a:r>
            <a:r>
              <a:rPr spc="-145" dirty="0"/>
              <a:t> </a:t>
            </a:r>
            <a:r>
              <a:rPr spc="-5" dirty="0"/>
              <a:t>Dfs(i,k-1);</a:t>
            </a:r>
            <a:endParaRPr spc="-5" dirty="0"/>
          </a:p>
          <a:p>
            <a:pPr marL="927100">
              <a:lnSpc>
                <a:spcPct val="100000"/>
              </a:lnSpc>
            </a:pPr>
            <a:r>
              <a:rPr spc="-5" dirty="0"/>
              <a:t>if( </a:t>
            </a:r>
            <a:r>
              <a:rPr spc="-10" dirty="0"/>
              <a:t>(rooms[i][k] </a:t>
            </a:r>
            <a:r>
              <a:rPr dirty="0"/>
              <a:t>&amp; </a:t>
            </a:r>
            <a:r>
              <a:rPr spc="-5" dirty="0"/>
              <a:t>2) == </a:t>
            </a:r>
            <a:r>
              <a:rPr dirty="0"/>
              <a:t>0 )</a:t>
            </a:r>
            <a:r>
              <a:rPr spc="-150" dirty="0"/>
              <a:t> </a:t>
            </a:r>
            <a:r>
              <a:rPr spc="-5" dirty="0"/>
              <a:t>Dfs(i-1,k);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972681" y="3487928"/>
            <a:ext cx="9855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向西走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向北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2294" y="4035985"/>
          <a:ext cx="6530975" cy="58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1776730"/>
                <a:gridCol w="269875"/>
                <a:gridCol w="409575"/>
                <a:gridCol w="409575"/>
                <a:gridCol w="272414"/>
                <a:gridCol w="1982469"/>
                <a:gridCol w="897254"/>
              </a:tblGrid>
              <a:tr h="292263">
                <a:tc>
                  <a:txBody>
                    <a:bodyPr/>
                    <a:lstStyle/>
                    <a:p>
                      <a:pPr marR="27305" algn="ctr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if(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(rooms[i][k]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4)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800" b="1" spc="-4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Dfs(i,k+1);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5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微软雅黑"/>
                          <a:cs typeface="微软雅黑"/>
                        </a:rPr>
                        <a:t>向东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</a:tr>
              <a:tr h="292677">
                <a:tc>
                  <a:txBody>
                    <a:bodyPr/>
                    <a:lstStyle/>
                    <a:p>
                      <a:pPr marR="27305" algn="ctr">
                        <a:lnSpc>
                          <a:spcPts val="2125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if(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12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(rooms[i][k]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25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8)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25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800" b="1" spc="-4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Dfs(i+1,k);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b="1" spc="-5" dirty="0">
                          <a:solidFill>
                            <a:srgbClr val="00AF50"/>
                          </a:solidFill>
                          <a:latin typeface="微软雅黑"/>
                          <a:cs typeface="微软雅黑"/>
                        </a:rPr>
                        <a:t>向南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86639" y="129666"/>
            <a:ext cx="60877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9730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cin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R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1;i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&lt;=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R;++i)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for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(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k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1;k &lt;= C;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++k)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727710" indent="18288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cin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rooms[i][k];  memset(color,0,sizeof(color));  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1;i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R;</a:t>
            </a:r>
            <a:r>
              <a:rPr sz="18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++i)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k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k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&lt;= C; ++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k)</a:t>
            </a:r>
            <a:r>
              <a:rPr sz="1800" b="1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!color[i][k]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86639" y="4832586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529" y="2599182"/>
            <a:ext cx="179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roomArea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797" y="2599182"/>
            <a:ext cx="1801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++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roomNum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Dfs(i,k);  maxRoomArea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0998" y="3422396"/>
            <a:ext cx="357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max(roomArea,maxRoomArea);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398" y="369671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1344" y="3971035"/>
            <a:ext cx="38468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roomNum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maxRoomArea &lt;&lt;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4707" y="4543145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复杂度：</a:t>
            </a:r>
            <a:r>
              <a:rPr sz="1800" spc="-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O(R*</a:t>
            </a:r>
            <a:r>
              <a:rPr sz="1800" spc="-1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)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4597"/>
            <a:ext cx="3805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例题：百练4982</a:t>
            </a:r>
            <a:r>
              <a:rPr sz="2800" b="0" spc="-8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踩方格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639" y="1459483"/>
            <a:ext cx="80492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有一个方格矩阵，矩阵</a:t>
            </a:r>
            <a:r>
              <a:rPr sz="2000" spc="-15" dirty="0">
                <a:latin typeface="微软雅黑"/>
                <a:cs typeface="微软雅黑"/>
              </a:rPr>
              <a:t>边</a:t>
            </a:r>
            <a:r>
              <a:rPr sz="2000" dirty="0">
                <a:latin typeface="微软雅黑"/>
                <a:cs typeface="微软雅黑"/>
              </a:rPr>
              <a:t>界在</a:t>
            </a:r>
            <a:r>
              <a:rPr sz="2000" spc="-15" dirty="0">
                <a:latin typeface="微软雅黑"/>
                <a:cs typeface="微软雅黑"/>
              </a:rPr>
              <a:t>无</a:t>
            </a:r>
            <a:r>
              <a:rPr sz="2000" dirty="0">
                <a:latin typeface="微软雅黑"/>
                <a:cs typeface="微软雅黑"/>
              </a:rPr>
              <a:t>穷远</a:t>
            </a:r>
            <a:r>
              <a:rPr sz="2000" spc="-15" dirty="0">
                <a:latin typeface="微软雅黑"/>
                <a:cs typeface="微软雅黑"/>
              </a:rPr>
              <a:t>处</a:t>
            </a:r>
            <a:r>
              <a:rPr sz="2000" dirty="0">
                <a:latin typeface="微软雅黑"/>
                <a:cs typeface="微软雅黑"/>
              </a:rPr>
              <a:t>。我</a:t>
            </a:r>
            <a:r>
              <a:rPr sz="2000" spc="-15" dirty="0">
                <a:latin typeface="微软雅黑"/>
                <a:cs typeface="微软雅黑"/>
              </a:rPr>
              <a:t>们</a:t>
            </a:r>
            <a:r>
              <a:rPr sz="2000" dirty="0">
                <a:latin typeface="微软雅黑"/>
                <a:cs typeface="微软雅黑"/>
              </a:rPr>
              <a:t>做如</a:t>
            </a:r>
            <a:r>
              <a:rPr sz="2000" spc="-15" dirty="0">
                <a:latin typeface="微软雅黑"/>
                <a:cs typeface="微软雅黑"/>
              </a:rPr>
              <a:t>下</a:t>
            </a:r>
            <a:r>
              <a:rPr sz="2000" dirty="0">
                <a:latin typeface="微软雅黑"/>
                <a:cs typeface="微软雅黑"/>
              </a:rPr>
              <a:t>假设：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363855" indent="-202565">
              <a:lnSpc>
                <a:spcPct val="100000"/>
              </a:lnSpc>
              <a:spcBef>
                <a:spcPts val="5"/>
              </a:spcBef>
              <a:buSzPct val="95000"/>
              <a:buAutoNum type="alphaLcPeriod"/>
              <a:tabLst>
                <a:tab pos="364490" algn="l"/>
              </a:tabLst>
            </a:pPr>
            <a:r>
              <a:rPr sz="2000" dirty="0">
                <a:latin typeface="微软雅黑"/>
                <a:cs typeface="微软雅黑"/>
              </a:rPr>
              <a:t>每走一步时，只能从当前</a:t>
            </a:r>
            <a:r>
              <a:rPr sz="2000" spc="-10" dirty="0">
                <a:latin typeface="微软雅黑"/>
                <a:cs typeface="微软雅黑"/>
              </a:rPr>
              <a:t>方</a:t>
            </a:r>
            <a:r>
              <a:rPr sz="2000" dirty="0">
                <a:latin typeface="微软雅黑"/>
                <a:cs typeface="微软雅黑"/>
              </a:rPr>
              <a:t>格移</a:t>
            </a:r>
            <a:r>
              <a:rPr sz="2000" spc="-10" dirty="0">
                <a:latin typeface="微软雅黑"/>
                <a:cs typeface="微软雅黑"/>
              </a:rPr>
              <a:t>动</a:t>
            </a:r>
            <a:r>
              <a:rPr sz="2000" dirty="0">
                <a:latin typeface="微软雅黑"/>
                <a:cs typeface="微软雅黑"/>
              </a:rPr>
              <a:t>一格</a:t>
            </a:r>
            <a:r>
              <a:rPr sz="2000" spc="-10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走到</a:t>
            </a:r>
            <a:r>
              <a:rPr sz="2000" spc="-10" dirty="0">
                <a:latin typeface="微软雅黑"/>
                <a:cs typeface="微软雅黑"/>
              </a:rPr>
              <a:t>某</a:t>
            </a:r>
            <a:r>
              <a:rPr sz="2000" dirty="0">
                <a:latin typeface="微软雅黑"/>
                <a:cs typeface="微软雅黑"/>
              </a:rPr>
              <a:t>个相</a:t>
            </a:r>
            <a:r>
              <a:rPr sz="2000" spc="-10" dirty="0">
                <a:latin typeface="微软雅黑"/>
                <a:cs typeface="微软雅黑"/>
              </a:rPr>
              <a:t>邻</a:t>
            </a:r>
            <a:r>
              <a:rPr sz="2000" dirty="0">
                <a:latin typeface="微软雅黑"/>
                <a:cs typeface="微软雅黑"/>
              </a:rPr>
              <a:t>的方</a:t>
            </a:r>
            <a:r>
              <a:rPr sz="2000" spc="-10" dirty="0">
                <a:latin typeface="微软雅黑"/>
                <a:cs typeface="微软雅黑"/>
              </a:rPr>
              <a:t>格</a:t>
            </a:r>
            <a:r>
              <a:rPr sz="2000" dirty="0">
                <a:latin typeface="微软雅黑"/>
                <a:cs typeface="微软雅黑"/>
              </a:rPr>
              <a:t>上；</a:t>
            </a:r>
            <a:endParaRPr sz="2000">
              <a:latin typeface="微软雅黑"/>
              <a:cs typeface="微软雅黑"/>
            </a:endParaRPr>
          </a:p>
          <a:p>
            <a:pPr marL="461010" indent="-299720">
              <a:lnSpc>
                <a:spcPct val="100000"/>
              </a:lnSpc>
              <a:buSzPct val="95000"/>
              <a:buAutoNum type="alphaLcPeriod"/>
              <a:tabLst>
                <a:tab pos="461645" algn="l"/>
              </a:tabLst>
            </a:pPr>
            <a:r>
              <a:rPr sz="2000" dirty="0">
                <a:latin typeface="微软雅黑"/>
                <a:cs typeface="微软雅黑"/>
              </a:rPr>
              <a:t>走过的格子立即塌陷</a:t>
            </a:r>
            <a:r>
              <a:rPr sz="2000" spc="-15" dirty="0">
                <a:latin typeface="微软雅黑"/>
                <a:cs typeface="微软雅黑"/>
              </a:rPr>
              <a:t>无</a:t>
            </a:r>
            <a:r>
              <a:rPr sz="2000" dirty="0">
                <a:latin typeface="微软雅黑"/>
                <a:cs typeface="微软雅黑"/>
              </a:rPr>
              <a:t>法再</a:t>
            </a:r>
            <a:r>
              <a:rPr sz="2000" spc="-15" dirty="0">
                <a:latin typeface="微软雅黑"/>
                <a:cs typeface="微软雅黑"/>
              </a:rPr>
              <a:t>走</a:t>
            </a:r>
            <a:r>
              <a:rPr sz="2000" dirty="0">
                <a:latin typeface="微软雅黑"/>
                <a:cs typeface="微软雅黑"/>
              </a:rPr>
              <a:t>第二</a:t>
            </a:r>
            <a:r>
              <a:rPr sz="2000" spc="-15" dirty="0">
                <a:latin typeface="微软雅黑"/>
                <a:cs typeface="微软雅黑"/>
              </a:rPr>
              <a:t>次</a:t>
            </a:r>
            <a:r>
              <a:rPr sz="2000" dirty="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425450" indent="-264160">
              <a:lnSpc>
                <a:spcPct val="100000"/>
              </a:lnSpc>
              <a:buSzPct val="95000"/>
              <a:buAutoNum type="alphaLcPeriod"/>
              <a:tabLst>
                <a:tab pos="425450" algn="l"/>
              </a:tabLst>
            </a:pPr>
            <a:r>
              <a:rPr sz="2000" dirty="0">
                <a:latin typeface="微软雅黑"/>
                <a:cs typeface="微软雅黑"/>
              </a:rPr>
              <a:t>只能向北、东、西三个</a:t>
            </a:r>
            <a:r>
              <a:rPr sz="2000" spc="-10" dirty="0">
                <a:latin typeface="微软雅黑"/>
                <a:cs typeface="微软雅黑"/>
              </a:rPr>
              <a:t>方</a:t>
            </a:r>
            <a:r>
              <a:rPr sz="2000" dirty="0">
                <a:latin typeface="微软雅黑"/>
                <a:cs typeface="微软雅黑"/>
              </a:rPr>
              <a:t>向走；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请问：如果允许在方格</a:t>
            </a:r>
            <a:r>
              <a:rPr sz="2000" spc="-15" dirty="0">
                <a:latin typeface="微软雅黑"/>
                <a:cs typeface="微软雅黑"/>
              </a:rPr>
              <a:t>矩</a:t>
            </a:r>
            <a:r>
              <a:rPr sz="2000" dirty="0">
                <a:latin typeface="微软雅黑"/>
                <a:cs typeface="微软雅黑"/>
              </a:rPr>
              <a:t>阵上</a:t>
            </a:r>
            <a:r>
              <a:rPr sz="2000" spc="-10" dirty="0">
                <a:latin typeface="微软雅黑"/>
                <a:cs typeface="微软雅黑"/>
              </a:rPr>
              <a:t>走</a:t>
            </a:r>
            <a:r>
              <a:rPr sz="2000" dirty="0">
                <a:latin typeface="微软雅黑"/>
                <a:cs typeface="微软雅黑"/>
              </a:rPr>
              <a:t>n步</a:t>
            </a:r>
            <a:r>
              <a:rPr sz="2000" spc="-5" dirty="0">
                <a:latin typeface="微软雅黑"/>
                <a:cs typeface="微软雅黑"/>
              </a:rPr>
              <a:t>(n&lt;=20)，</a:t>
            </a:r>
            <a:r>
              <a:rPr sz="2000" dirty="0">
                <a:latin typeface="微软雅黑"/>
                <a:cs typeface="微软雅黑"/>
              </a:rPr>
              <a:t>共</a:t>
            </a:r>
            <a:r>
              <a:rPr sz="2000" spc="-15" dirty="0">
                <a:latin typeface="微软雅黑"/>
                <a:cs typeface="微软雅黑"/>
              </a:rPr>
              <a:t>有</a:t>
            </a:r>
            <a:r>
              <a:rPr sz="2000" dirty="0">
                <a:latin typeface="微软雅黑"/>
                <a:cs typeface="微软雅黑"/>
              </a:rPr>
              <a:t>多少</a:t>
            </a:r>
            <a:r>
              <a:rPr sz="2000" spc="-15" dirty="0">
                <a:latin typeface="微软雅黑"/>
                <a:cs typeface="微软雅黑"/>
              </a:rPr>
              <a:t>种</a:t>
            </a:r>
            <a:r>
              <a:rPr sz="2000" dirty="0">
                <a:latin typeface="微软雅黑"/>
                <a:cs typeface="微软雅黑"/>
              </a:rPr>
              <a:t>不同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方案。 2种走法只要有一步不一</a:t>
            </a:r>
            <a:r>
              <a:rPr sz="2000" spc="-10" dirty="0">
                <a:latin typeface="微软雅黑"/>
                <a:cs typeface="微软雅黑"/>
              </a:rPr>
              <a:t>样</a:t>
            </a:r>
            <a:r>
              <a:rPr sz="2000" dirty="0">
                <a:latin typeface="微软雅黑"/>
                <a:cs typeface="微软雅黑"/>
              </a:rPr>
              <a:t>，即</a:t>
            </a:r>
            <a:r>
              <a:rPr sz="2000" spc="-10" dirty="0">
                <a:latin typeface="微软雅黑"/>
                <a:cs typeface="微软雅黑"/>
              </a:rPr>
              <a:t>被</a:t>
            </a:r>
            <a:r>
              <a:rPr sz="2000" dirty="0">
                <a:latin typeface="微软雅黑"/>
                <a:cs typeface="微软雅黑"/>
              </a:rPr>
              <a:t>认为</a:t>
            </a:r>
            <a:r>
              <a:rPr sz="2000" spc="-10" dirty="0">
                <a:latin typeface="微软雅黑"/>
                <a:cs typeface="微软雅黑"/>
              </a:rPr>
              <a:t>是</a:t>
            </a:r>
            <a:r>
              <a:rPr sz="2000" dirty="0">
                <a:latin typeface="微软雅黑"/>
                <a:cs typeface="微软雅黑"/>
              </a:rPr>
              <a:t>不同</a:t>
            </a:r>
            <a:r>
              <a:rPr sz="2000" spc="-10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方案。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4597"/>
            <a:ext cx="3805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例题：百练4982</a:t>
            </a:r>
            <a:r>
              <a:rPr sz="2800" b="0" spc="-8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踩方格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1315" y="1459483"/>
            <a:ext cx="72688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思路：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微软雅黑"/>
                <a:cs typeface="微软雅黑"/>
              </a:rPr>
              <a:t>递归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从</a:t>
            </a:r>
            <a:r>
              <a:rPr sz="2000" spc="-5" dirty="0">
                <a:latin typeface="微软雅黑"/>
                <a:cs typeface="微软雅黑"/>
              </a:rPr>
              <a:t> (i,j)</a:t>
            </a:r>
            <a:r>
              <a:rPr sz="2000" spc="-15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出发，走n步的方案数，等</a:t>
            </a:r>
            <a:r>
              <a:rPr sz="2000" spc="-10" dirty="0">
                <a:latin typeface="微软雅黑"/>
                <a:cs typeface="微软雅黑"/>
              </a:rPr>
              <a:t>于</a:t>
            </a:r>
            <a:r>
              <a:rPr sz="2000" dirty="0">
                <a:latin typeface="微软雅黑"/>
                <a:cs typeface="微软雅黑"/>
              </a:rPr>
              <a:t>以下</a:t>
            </a:r>
            <a:r>
              <a:rPr sz="2000" spc="-10" dirty="0">
                <a:latin typeface="微软雅黑"/>
                <a:cs typeface="微软雅黑"/>
              </a:rPr>
              <a:t>三</a:t>
            </a:r>
            <a:r>
              <a:rPr sz="2000" dirty="0">
                <a:latin typeface="微软雅黑"/>
                <a:cs typeface="微软雅黑"/>
              </a:rPr>
              <a:t>项之</a:t>
            </a:r>
            <a:r>
              <a:rPr sz="2000" spc="-10" dirty="0">
                <a:latin typeface="微软雅黑"/>
                <a:cs typeface="微软雅黑"/>
              </a:rPr>
              <a:t>和</a:t>
            </a:r>
            <a:r>
              <a:rPr sz="2000" dirty="0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852170" marR="5080" algn="just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从(i+1,j)出发，走n-1步的方</a:t>
            </a:r>
            <a:r>
              <a:rPr sz="2000" spc="-15" dirty="0">
                <a:latin typeface="微软雅黑"/>
                <a:cs typeface="微软雅黑"/>
              </a:rPr>
              <a:t>案</a:t>
            </a:r>
            <a:r>
              <a:rPr sz="2000" dirty="0">
                <a:latin typeface="微软雅黑"/>
                <a:cs typeface="微软雅黑"/>
              </a:rPr>
              <a:t>数。</a:t>
            </a:r>
            <a:r>
              <a:rPr sz="2000" spc="-15" dirty="0">
                <a:latin typeface="微软雅黑"/>
                <a:cs typeface="微软雅黑"/>
              </a:rPr>
              <a:t>前</a:t>
            </a:r>
            <a:r>
              <a:rPr sz="2000" dirty="0">
                <a:latin typeface="微软雅黑"/>
                <a:cs typeface="微软雅黑"/>
              </a:rPr>
              <a:t>提</a:t>
            </a:r>
            <a:r>
              <a:rPr sz="2000" spc="-5" dirty="0">
                <a:latin typeface="微软雅黑"/>
                <a:cs typeface="微软雅黑"/>
              </a:rPr>
              <a:t>：(i+1,j)</a:t>
            </a:r>
            <a:r>
              <a:rPr sz="2000" dirty="0">
                <a:latin typeface="微软雅黑"/>
                <a:cs typeface="微软雅黑"/>
              </a:rPr>
              <a:t>还没</a:t>
            </a:r>
            <a:r>
              <a:rPr sz="2000" spc="-15" dirty="0">
                <a:latin typeface="微软雅黑"/>
                <a:cs typeface="微软雅黑"/>
              </a:rPr>
              <a:t>走</a:t>
            </a:r>
            <a:r>
              <a:rPr sz="2000" dirty="0">
                <a:latin typeface="微软雅黑"/>
                <a:cs typeface="微软雅黑"/>
              </a:rPr>
              <a:t>过 从(i,j+1)出发，走n-1步的方</a:t>
            </a:r>
            <a:r>
              <a:rPr sz="2000" spc="-15" dirty="0">
                <a:latin typeface="微软雅黑"/>
                <a:cs typeface="微软雅黑"/>
              </a:rPr>
              <a:t>案</a:t>
            </a:r>
            <a:r>
              <a:rPr sz="2000" dirty="0">
                <a:latin typeface="微软雅黑"/>
                <a:cs typeface="微软雅黑"/>
              </a:rPr>
              <a:t>数。</a:t>
            </a:r>
            <a:r>
              <a:rPr sz="2000" spc="-15" dirty="0">
                <a:latin typeface="微软雅黑"/>
                <a:cs typeface="微软雅黑"/>
              </a:rPr>
              <a:t>前</a:t>
            </a:r>
            <a:r>
              <a:rPr sz="2000" dirty="0">
                <a:latin typeface="微软雅黑"/>
                <a:cs typeface="微软雅黑"/>
              </a:rPr>
              <a:t>提</a:t>
            </a:r>
            <a:r>
              <a:rPr sz="2000" spc="-5" dirty="0">
                <a:latin typeface="微软雅黑"/>
                <a:cs typeface="微软雅黑"/>
              </a:rPr>
              <a:t>：(i,j+1)</a:t>
            </a:r>
            <a:r>
              <a:rPr sz="2000" dirty="0">
                <a:latin typeface="微软雅黑"/>
                <a:cs typeface="微软雅黑"/>
              </a:rPr>
              <a:t>还没</a:t>
            </a:r>
            <a:r>
              <a:rPr sz="2000" spc="-15" dirty="0">
                <a:latin typeface="微软雅黑"/>
                <a:cs typeface="微软雅黑"/>
              </a:rPr>
              <a:t>走</a:t>
            </a:r>
            <a:r>
              <a:rPr sz="2000" dirty="0">
                <a:latin typeface="微软雅黑"/>
                <a:cs typeface="微软雅黑"/>
              </a:rPr>
              <a:t>过 从(i,j-1)出发，走n-1步的方</a:t>
            </a:r>
            <a:r>
              <a:rPr sz="2000" spc="-15" dirty="0">
                <a:latin typeface="微软雅黑"/>
                <a:cs typeface="微软雅黑"/>
              </a:rPr>
              <a:t>案</a:t>
            </a:r>
            <a:r>
              <a:rPr sz="2000" dirty="0">
                <a:latin typeface="微软雅黑"/>
                <a:cs typeface="微软雅黑"/>
              </a:rPr>
              <a:t>数。</a:t>
            </a:r>
            <a:r>
              <a:rPr sz="2000" spc="-15" dirty="0">
                <a:latin typeface="微软雅黑"/>
                <a:cs typeface="微软雅黑"/>
              </a:rPr>
              <a:t>前</a:t>
            </a:r>
            <a:r>
              <a:rPr sz="2000" dirty="0">
                <a:latin typeface="微软雅黑"/>
                <a:cs typeface="微软雅黑"/>
              </a:rPr>
              <a:t>提</a:t>
            </a:r>
            <a:r>
              <a:rPr sz="2000" spc="-5" dirty="0">
                <a:latin typeface="微软雅黑"/>
                <a:cs typeface="微软雅黑"/>
              </a:rPr>
              <a:t>：(i,j-1)</a:t>
            </a:r>
            <a:r>
              <a:rPr sz="2000" dirty="0">
                <a:latin typeface="微软雅黑"/>
                <a:cs typeface="微软雅黑"/>
              </a:rPr>
              <a:t>还</a:t>
            </a:r>
            <a:r>
              <a:rPr sz="2000" spc="-15" dirty="0">
                <a:latin typeface="微软雅黑"/>
                <a:cs typeface="微软雅黑"/>
              </a:rPr>
              <a:t>没</a:t>
            </a:r>
            <a:r>
              <a:rPr sz="2000" dirty="0">
                <a:latin typeface="微软雅黑"/>
                <a:cs typeface="微软雅黑"/>
              </a:rPr>
              <a:t>走过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33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41859"/>
            <a:ext cx="15494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 &lt;iostream&gt;  #include &lt;cstring&gt;  using namespace</a:t>
            </a:r>
            <a:r>
              <a:rPr sz="10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std;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10" dirty="0"/>
              <a:t>visited[30][50];</a:t>
            </a:r>
            <a:endParaRPr spc="-10" dirty="0"/>
          </a:p>
          <a:p>
            <a:pPr marL="12700">
              <a:lnSpc>
                <a:spcPct val="100000"/>
              </a:lnSpc>
            </a:pPr>
            <a:r>
              <a:rPr spc="-5" dirty="0"/>
              <a:t>int </a:t>
            </a:r>
            <a:r>
              <a:rPr spc="-10" dirty="0"/>
              <a:t>ways </a:t>
            </a:r>
            <a:r>
              <a:rPr dirty="0"/>
              <a:t>( </a:t>
            </a:r>
            <a:r>
              <a:rPr spc="-5" dirty="0"/>
              <a:t>int </a:t>
            </a:r>
            <a:r>
              <a:rPr spc="-10" dirty="0"/>
              <a:t>i,int j,int</a:t>
            </a:r>
            <a:r>
              <a:rPr spc="-130" dirty="0"/>
              <a:t> </a:t>
            </a:r>
            <a:r>
              <a:rPr spc="-5" dirty="0"/>
              <a:t>n)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86639" y="1135760"/>
            <a:ext cx="48590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14662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1;  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visited[i][j-1]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ways(i,j-1,n-1);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visited[i][j+1]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ways(i,j+1,n-1);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5080" indent="-9144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visited[i+1][j]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ways(i+1,j,n-1);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14662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34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41859"/>
            <a:ext cx="15494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 &lt;iostream&gt;  #include &lt;cstring&gt;  using namespace</a:t>
            </a:r>
            <a:r>
              <a:rPr sz="10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std;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10" dirty="0"/>
              <a:t>visited[30][50];</a:t>
            </a:r>
            <a:endParaRPr spc="-10" dirty="0"/>
          </a:p>
          <a:p>
            <a:pPr marL="12700">
              <a:lnSpc>
                <a:spcPct val="100000"/>
              </a:lnSpc>
            </a:pPr>
            <a:r>
              <a:rPr spc="-5" dirty="0"/>
              <a:t>int </a:t>
            </a:r>
            <a:r>
              <a:rPr spc="-10" dirty="0"/>
              <a:t>ways </a:t>
            </a:r>
            <a:r>
              <a:rPr dirty="0"/>
              <a:t>( </a:t>
            </a:r>
            <a:r>
              <a:rPr spc="-5" dirty="0"/>
              <a:t>int </a:t>
            </a:r>
            <a:r>
              <a:rPr spc="-10" dirty="0"/>
              <a:t>i,int j,int</a:t>
            </a:r>
            <a:r>
              <a:rPr spc="-130" dirty="0"/>
              <a:t> </a:t>
            </a:r>
            <a:r>
              <a:rPr spc="-5" dirty="0"/>
              <a:t>n)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86639" y="1135760"/>
            <a:ext cx="48590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14662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1;  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visited[i][j-1]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ways(i,j-1,n-1);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visited[i][j+1]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ways(i,j+1,n-1);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5080" indent="-9144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!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visited[i+1][j]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num+=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ways(i+1,j,n-1);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14662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visited[i][j]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79364" y="2932176"/>
          <a:ext cx="3024505" cy="187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/>
                <a:gridCol w="862965"/>
                <a:gridCol w="1008380"/>
              </a:tblGrid>
              <a:tr h="719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anose="020B0604020202090204"/>
                          <a:cs typeface="Arial" panose="020B0604020202090204"/>
                        </a:rPr>
                        <a:t>i,j,n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600" spc="-5" dirty="0">
                          <a:latin typeface="Arial" panose="020B0604020202090204"/>
                          <a:cs typeface="Arial" panose="020B0604020202090204"/>
                        </a:rPr>
                        <a:t>i-1,j-1,n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860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600" spc="-5" dirty="0">
                          <a:latin typeface="Arial" panose="020B0604020202090204"/>
                          <a:cs typeface="Arial" panose="020B0604020202090204"/>
                        </a:rPr>
                        <a:t>i-1,j,n+1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86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600" spc="-5" dirty="0">
                          <a:latin typeface="Arial" panose="020B0604020202090204"/>
                          <a:cs typeface="Arial" panose="020B0604020202090204"/>
                        </a:rPr>
                        <a:t>i-1,j+1,n</a:t>
                      </a:r>
                      <a:endParaRPr sz="16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1860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35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39" y="129666"/>
            <a:ext cx="55797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cin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memset(visited,0,sizeof(visited));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ways(0,25,n) &lt;&lt;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7382" y="1046924"/>
            <a:ext cx="1318895" cy="3407410"/>
            <a:chOff x="4707382" y="1046924"/>
            <a:chExt cx="1318895" cy="3407410"/>
          </a:xfrm>
        </p:grpSpPr>
        <p:sp>
          <p:nvSpPr>
            <p:cNvPr id="4" name="object 4"/>
            <p:cNvSpPr/>
            <p:nvPr/>
          </p:nvSpPr>
          <p:spPr>
            <a:xfrm>
              <a:off x="4717542" y="1430273"/>
              <a:ext cx="1008380" cy="3014345"/>
            </a:xfrm>
            <a:custGeom>
              <a:avLst/>
              <a:gdLst/>
              <a:ahLst/>
              <a:cxnLst/>
              <a:rect l="l" t="t" r="r" b="b"/>
              <a:pathLst>
                <a:path w="1008379" h="3014345">
                  <a:moveTo>
                    <a:pt x="1007999" y="3013773"/>
                  </a:moveTo>
                  <a:lnTo>
                    <a:pt x="0" y="2078736"/>
                  </a:lnTo>
                </a:path>
                <a:path w="1008379" h="3014345">
                  <a:moveTo>
                    <a:pt x="214884" y="638175"/>
                  </a:moveTo>
                  <a:lnTo>
                    <a:pt x="92608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058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1372" y="2054288"/>
            <a:ext cx="459105" cy="460375"/>
            <a:chOff x="4631372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84852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4368" y="2054288"/>
            <a:ext cx="457834" cy="460375"/>
            <a:chOff x="6504368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57593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4964" y="3064700"/>
            <a:ext cx="459105" cy="457834"/>
            <a:chOff x="4414964" y="3064700"/>
            <a:chExt cx="459105" cy="457834"/>
          </a:xfrm>
        </p:grpSpPr>
        <p:sp>
          <p:nvSpPr>
            <p:cNvPr id="17" name="object 17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568190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11888" y="3422840"/>
            <a:ext cx="459105" cy="459105"/>
            <a:chOff x="5711888" y="3422840"/>
            <a:chExt cx="459105" cy="459105"/>
          </a:xfrm>
        </p:grpSpPr>
        <p:sp>
          <p:nvSpPr>
            <p:cNvPr id="21" name="object 21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65114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2508" y="2991548"/>
            <a:ext cx="460375" cy="457834"/>
            <a:chOff x="6862508" y="2991548"/>
            <a:chExt cx="460375" cy="457834"/>
          </a:xfrm>
        </p:grpSpPr>
        <p:sp>
          <p:nvSpPr>
            <p:cNvPr id="25" name="object 25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17257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16176" y="2630360"/>
            <a:ext cx="457834" cy="460375"/>
            <a:chOff x="8016176" y="2630360"/>
            <a:chExt cx="457834" cy="460375"/>
          </a:xfrm>
        </p:grpSpPr>
        <p:sp>
          <p:nvSpPr>
            <p:cNvPr id="29" name="object 29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70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40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1" y="217170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70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1" y="217170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40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69020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34229" y="1420113"/>
            <a:ext cx="3912870" cy="3469004"/>
            <a:chOff x="4634229" y="1420113"/>
            <a:chExt cx="3912870" cy="3469004"/>
          </a:xfrm>
        </p:grpSpPr>
        <p:sp>
          <p:nvSpPr>
            <p:cNvPr id="33" name="object 33"/>
            <p:cNvSpPr/>
            <p:nvPr/>
          </p:nvSpPr>
          <p:spPr>
            <a:xfrm>
              <a:off x="4644389" y="1430273"/>
              <a:ext cx="1936750" cy="2068830"/>
            </a:xfrm>
            <a:custGeom>
              <a:avLst/>
              <a:gdLst/>
              <a:ahLst/>
              <a:cxnLst/>
              <a:rect l="l" t="t" r="r" b="b"/>
              <a:pathLst>
                <a:path w="1936750" h="2068829">
                  <a:moveTo>
                    <a:pt x="0" y="1647570"/>
                  </a:moveTo>
                  <a:lnTo>
                    <a:pt x="207899" y="1071371"/>
                  </a:lnTo>
                </a:path>
                <a:path w="1936750" h="2068829">
                  <a:moveTo>
                    <a:pt x="216408" y="1862327"/>
                  </a:moveTo>
                  <a:lnTo>
                    <a:pt x="1145032" y="2068702"/>
                  </a:lnTo>
                </a:path>
                <a:path w="1936750" h="2068829">
                  <a:moveTo>
                    <a:pt x="1936368" y="701675"/>
                  </a:moveTo>
                  <a:lnTo>
                    <a:pt x="1304544" y="0"/>
                  </a:lnTo>
                </a:path>
                <a:path w="1936750" h="2068829">
                  <a:moveTo>
                    <a:pt x="1296924" y="2006219"/>
                  </a:moveTo>
                  <a:lnTo>
                    <a:pt x="1936750" y="9982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89169" y="2285238"/>
              <a:ext cx="3302635" cy="2159000"/>
            </a:xfrm>
            <a:custGeom>
              <a:avLst/>
              <a:gdLst/>
              <a:ahLst/>
              <a:cxnLst/>
              <a:rect l="l" t="t" r="r" b="b"/>
              <a:pathLst>
                <a:path w="3302634" h="2159000">
                  <a:moveTo>
                    <a:pt x="935735" y="2158682"/>
                  </a:moveTo>
                  <a:lnTo>
                    <a:pt x="2304160" y="1150620"/>
                  </a:lnTo>
                </a:path>
                <a:path w="3302634" h="2159000">
                  <a:moveTo>
                    <a:pt x="2087752" y="935736"/>
                  </a:moveTo>
                  <a:lnTo>
                    <a:pt x="1368552" y="1296162"/>
                  </a:lnTo>
                </a:path>
                <a:path w="3302634" h="2159000">
                  <a:moveTo>
                    <a:pt x="3302507" y="422529"/>
                  </a:moveTo>
                  <a:lnTo>
                    <a:pt x="2159507" y="71628"/>
                  </a:lnTo>
                </a:path>
                <a:path w="3302634" h="2159000">
                  <a:moveTo>
                    <a:pt x="0" y="863600"/>
                  </a:moveTo>
                  <a:lnTo>
                    <a:pt x="172872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242172" y="37131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68476" y="3067557"/>
            <a:ext cx="958850" cy="1030605"/>
            <a:chOff x="7368476" y="3067557"/>
            <a:chExt cx="958850" cy="1030605"/>
          </a:xfrm>
        </p:grpSpPr>
        <p:sp>
          <p:nvSpPr>
            <p:cNvPr id="41" name="object 41"/>
            <p:cNvSpPr/>
            <p:nvPr/>
          </p:nvSpPr>
          <p:spPr>
            <a:xfrm>
              <a:off x="8244078" y="3077717"/>
              <a:ext cx="73025" cy="574675"/>
            </a:xfrm>
            <a:custGeom>
              <a:avLst/>
              <a:gdLst/>
              <a:ahLst/>
              <a:cxnLst/>
              <a:rect l="l" t="t" r="r" b="b"/>
              <a:pathLst>
                <a:path w="73025" h="574675">
                  <a:moveTo>
                    <a:pt x="0" y="0"/>
                  </a:moveTo>
                  <a:lnTo>
                    <a:pt x="73025" y="5746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08493" y="3713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96378" y="3077717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576199" y="0"/>
                </a:moveTo>
                <a:lnTo>
                  <a:pt x="0" y="574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9590" y="1588134"/>
            <a:ext cx="314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在图上如何寻找从1到8的路径?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214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42959" y="4773472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</a:fld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9590" y="2137994"/>
            <a:ext cx="2375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运气最好</a:t>
            </a:r>
            <a:r>
              <a:rPr sz="1800" dirty="0">
                <a:latin typeface="微软雅黑"/>
                <a:cs typeface="微软雅黑"/>
              </a:rPr>
              <a:t>：</a:t>
            </a:r>
            <a:r>
              <a:rPr sz="1800" spc="-5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1-&gt;2-&gt;4-&gt;8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7382" y="1046924"/>
            <a:ext cx="1318895" cy="3407410"/>
            <a:chOff x="4707382" y="1046924"/>
            <a:chExt cx="1318895" cy="3407410"/>
          </a:xfrm>
        </p:grpSpPr>
        <p:sp>
          <p:nvSpPr>
            <p:cNvPr id="4" name="object 4"/>
            <p:cNvSpPr/>
            <p:nvPr/>
          </p:nvSpPr>
          <p:spPr>
            <a:xfrm>
              <a:off x="4717542" y="1430273"/>
              <a:ext cx="1008380" cy="3014345"/>
            </a:xfrm>
            <a:custGeom>
              <a:avLst/>
              <a:gdLst/>
              <a:ahLst/>
              <a:cxnLst/>
              <a:rect l="l" t="t" r="r" b="b"/>
              <a:pathLst>
                <a:path w="1008379" h="3014345">
                  <a:moveTo>
                    <a:pt x="1007999" y="3013773"/>
                  </a:moveTo>
                  <a:lnTo>
                    <a:pt x="0" y="2078736"/>
                  </a:lnTo>
                </a:path>
                <a:path w="1008379" h="3014345">
                  <a:moveTo>
                    <a:pt x="214884" y="638175"/>
                  </a:moveTo>
                  <a:lnTo>
                    <a:pt x="92608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058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1372" y="2054288"/>
            <a:ext cx="459105" cy="460375"/>
            <a:chOff x="4631372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84852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4368" y="2054288"/>
            <a:ext cx="457834" cy="460375"/>
            <a:chOff x="6504368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57593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4964" y="3064700"/>
            <a:ext cx="459105" cy="457834"/>
            <a:chOff x="4414964" y="3064700"/>
            <a:chExt cx="459105" cy="457834"/>
          </a:xfrm>
        </p:grpSpPr>
        <p:sp>
          <p:nvSpPr>
            <p:cNvPr id="17" name="object 17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568190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11888" y="3422840"/>
            <a:ext cx="459105" cy="459105"/>
            <a:chOff x="5711888" y="3422840"/>
            <a:chExt cx="459105" cy="459105"/>
          </a:xfrm>
        </p:grpSpPr>
        <p:sp>
          <p:nvSpPr>
            <p:cNvPr id="21" name="object 21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65114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2508" y="2991548"/>
            <a:ext cx="460375" cy="457834"/>
            <a:chOff x="6862508" y="2991548"/>
            <a:chExt cx="460375" cy="457834"/>
          </a:xfrm>
        </p:grpSpPr>
        <p:sp>
          <p:nvSpPr>
            <p:cNvPr id="25" name="object 25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17257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16176" y="2630360"/>
            <a:ext cx="457834" cy="460375"/>
            <a:chOff x="8016176" y="2630360"/>
            <a:chExt cx="457834" cy="460375"/>
          </a:xfrm>
        </p:grpSpPr>
        <p:sp>
          <p:nvSpPr>
            <p:cNvPr id="29" name="object 29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70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40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1" y="217170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70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1" y="217170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40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69020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34229" y="1420113"/>
            <a:ext cx="3912870" cy="3469004"/>
            <a:chOff x="4634229" y="1420113"/>
            <a:chExt cx="3912870" cy="3469004"/>
          </a:xfrm>
        </p:grpSpPr>
        <p:sp>
          <p:nvSpPr>
            <p:cNvPr id="33" name="object 33"/>
            <p:cNvSpPr/>
            <p:nvPr/>
          </p:nvSpPr>
          <p:spPr>
            <a:xfrm>
              <a:off x="4644389" y="1430273"/>
              <a:ext cx="1936750" cy="2068830"/>
            </a:xfrm>
            <a:custGeom>
              <a:avLst/>
              <a:gdLst/>
              <a:ahLst/>
              <a:cxnLst/>
              <a:rect l="l" t="t" r="r" b="b"/>
              <a:pathLst>
                <a:path w="1936750" h="2068829">
                  <a:moveTo>
                    <a:pt x="0" y="1647570"/>
                  </a:moveTo>
                  <a:lnTo>
                    <a:pt x="207899" y="1071371"/>
                  </a:lnTo>
                </a:path>
                <a:path w="1936750" h="2068829">
                  <a:moveTo>
                    <a:pt x="216408" y="1862327"/>
                  </a:moveTo>
                  <a:lnTo>
                    <a:pt x="1145032" y="2068702"/>
                  </a:lnTo>
                </a:path>
                <a:path w="1936750" h="2068829">
                  <a:moveTo>
                    <a:pt x="1936368" y="701675"/>
                  </a:moveTo>
                  <a:lnTo>
                    <a:pt x="1304544" y="0"/>
                  </a:lnTo>
                </a:path>
                <a:path w="1936750" h="2068829">
                  <a:moveTo>
                    <a:pt x="1296924" y="2006219"/>
                  </a:moveTo>
                  <a:lnTo>
                    <a:pt x="1936750" y="9982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89169" y="2285238"/>
              <a:ext cx="3302635" cy="2159000"/>
            </a:xfrm>
            <a:custGeom>
              <a:avLst/>
              <a:gdLst/>
              <a:ahLst/>
              <a:cxnLst/>
              <a:rect l="l" t="t" r="r" b="b"/>
              <a:pathLst>
                <a:path w="3302634" h="2159000">
                  <a:moveTo>
                    <a:pt x="935735" y="2158682"/>
                  </a:moveTo>
                  <a:lnTo>
                    <a:pt x="2304160" y="1150620"/>
                  </a:lnTo>
                </a:path>
                <a:path w="3302634" h="2159000">
                  <a:moveTo>
                    <a:pt x="2087752" y="935736"/>
                  </a:moveTo>
                  <a:lnTo>
                    <a:pt x="1368552" y="1296162"/>
                  </a:lnTo>
                </a:path>
                <a:path w="3302634" h="2159000">
                  <a:moveTo>
                    <a:pt x="3302507" y="422529"/>
                  </a:moveTo>
                  <a:lnTo>
                    <a:pt x="2159507" y="71628"/>
                  </a:lnTo>
                </a:path>
                <a:path w="3302634" h="2159000">
                  <a:moveTo>
                    <a:pt x="0" y="863600"/>
                  </a:moveTo>
                  <a:lnTo>
                    <a:pt x="172872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242172" y="37131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68476" y="3067557"/>
            <a:ext cx="958850" cy="1030605"/>
            <a:chOff x="7368476" y="3067557"/>
            <a:chExt cx="958850" cy="1030605"/>
          </a:xfrm>
        </p:grpSpPr>
        <p:sp>
          <p:nvSpPr>
            <p:cNvPr id="41" name="object 41"/>
            <p:cNvSpPr/>
            <p:nvPr/>
          </p:nvSpPr>
          <p:spPr>
            <a:xfrm>
              <a:off x="8244078" y="3077717"/>
              <a:ext cx="73025" cy="574675"/>
            </a:xfrm>
            <a:custGeom>
              <a:avLst/>
              <a:gdLst/>
              <a:ahLst/>
              <a:cxnLst/>
              <a:rect l="l" t="t" r="r" b="b"/>
              <a:pathLst>
                <a:path w="73025" h="574675">
                  <a:moveTo>
                    <a:pt x="0" y="0"/>
                  </a:moveTo>
                  <a:lnTo>
                    <a:pt x="73025" y="5746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08493" y="3713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96378" y="3077717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576199" y="0"/>
                </a:moveTo>
                <a:lnTo>
                  <a:pt x="0" y="574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9590" y="1588134"/>
            <a:ext cx="314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在图上如何寻找从1到8的路径?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214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42959" y="4773472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</a:fld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9590" y="2137994"/>
            <a:ext cx="3049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运气最好</a:t>
            </a:r>
            <a:r>
              <a:rPr sz="1800" dirty="0">
                <a:latin typeface="微软雅黑"/>
                <a:cs typeface="微软雅黑"/>
              </a:rPr>
              <a:t>：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1-&gt;2-&gt;4-&gt;8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运气稍差：</a:t>
            </a:r>
            <a:r>
              <a:rPr sz="1800" spc="-3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1-&gt;2-&gt;4-&gt;5-&gt;6-&gt;8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7382" y="1046924"/>
            <a:ext cx="1318895" cy="3407410"/>
            <a:chOff x="4707382" y="1046924"/>
            <a:chExt cx="1318895" cy="3407410"/>
          </a:xfrm>
        </p:grpSpPr>
        <p:sp>
          <p:nvSpPr>
            <p:cNvPr id="4" name="object 4"/>
            <p:cNvSpPr/>
            <p:nvPr/>
          </p:nvSpPr>
          <p:spPr>
            <a:xfrm>
              <a:off x="4717542" y="1430273"/>
              <a:ext cx="1008380" cy="3014345"/>
            </a:xfrm>
            <a:custGeom>
              <a:avLst/>
              <a:gdLst/>
              <a:ahLst/>
              <a:cxnLst/>
              <a:rect l="l" t="t" r="r" b="b"/>
              <a:pathLst>
                <a:path w="1008379" h="3014345">
                  <a:moveTo>
                    <a:pt x="1007999" y="3013773"/>
                  </a:moveTo>
                  <a:lnTo>
                    <a:pt x="0" y="2078736"/>
                  </a:lnTo>
                </a:path>
                <a:path w="1008379" h="3014345">
                  <a:moveTo>
                    <a:pt x="214884" y="638175"/>
                  </a:moveTo>
                  <a:lnTo>
                    <a:pt x="92608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80126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058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1372" y="2054288"/>
            <a:ext cx="459105" cy="460375"/>
            <a:chOff x="4631372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4389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84852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4368" y="2054288"/>
            <a:ext cx="457834" cy="460375"/>
            <a:chOff x="6504368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7386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57593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4964" y="3064700"/>
            <a:ext cx="459105" cy="457834"/>
            <a:chOff x="4414964" y="3064700"/>
            <a:chExt cx="459105" cy="457834"/>
          </a:xfrm>
        </p:grpSpPr>
        <p:sp>
          <p:nvSpPr>
            <p:cNvPr id="17" name="object 17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7982" y="30777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568190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11888" y="3422840"/>
            <a:ext cx="459105" cy="459105"/>
            <a:chOff x="5711888" y="3422840"/>
            <a:chExt cx="459105" cy="459105"/>
          </a:xfrm>
        </p:grpSpPr>
        <p:sp>
          <p:nvSpPr>
            <p:cNvPr id="21" name="object 21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24906" y="3435858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65114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2508" y="2991548"/>
            <a:ext cx="460375" cy="457834"/>
            <a:chOff x="6862508" y="2991548"/>
            <a:chExt cx="460375" cy="457834"/>
          </a:xfrm>
        </p:grpSpPr>
        <p:sp>
          <p:nvSpPr>
            <p:cNvPr id="25" name="object 25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75525" y="300456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17257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16176" y="2630360"/>
            <a:ext cx="457834" cy="460375"/>
            <a:chOff x="8016176" y="2630360"/>
            <a:chExt cx="457834" cy="460375"/>
          </a:xfrm>
        </p:grpSpPr>
        <p:sp>
          <p:nvSpPr>
            <p:cNvPr id="29" name="object 29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70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40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1" y="217170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29194" y="2643378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70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1" y="217170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40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69020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34229" y="1420113"/>
            <a:ext cx="3912870" cy="3469004"/>
            <a:chOff x="4634229" y="1420113"/>
            <a:chExt cx="3912870" cy="3469004"/>
          </a:xfrm>
        </p:grpSpPr>
        <p:sp>
          <p:nvSpPr>
            <p:cNvPr id="33" name="object 33"/>
            <p:cNvSpPr/>
            <p:nvPr/>
          </p:nvSpPr>
          <p:spPr>
            <a:xfrm>
              <a:off x="4644389" y="1430273"/>
              <a:ext cx="1936750" cy="2068830"/>
            </a:xfrm>
            <a:custGeom>
              <a:avLst/>
              <a:gdLst/>
              <a:ahLst/>
              <a:cxnLst/>
              <a:rect l="l" t="t" r="r" b="b"/>
              <a:pathLst>
                <a:path w="1936750" h="2068829">
                  <a:moveTo>
                    <a:pt x="0" y="1647570"/>
                  </a:moveTo>
                  <a:lnTo>
                    <a:pt x="207899" y="1071371"/>
                  </a:lnTo>
                </a:path>
                <a:path w="1936750" h="2068829">
                  <a:moveTo>
                    <a:pt x="216408" y="1862327"/>
                  </a:moveTo>
                  <a:lnTo>
                    <a:pt x="1145032" y="2068702"/>
                  </a:lnTo>
                </a:path>
                <a:path w="1936750" h="2068829">
                  <a:moveTo>
                    <a:pt x="1936368" y="701675"/>
                  </a:moveTo>
                  <a:lnTo>
                    <a:pt x="1304544" y="0"/>
                  </a:lnTo>
                </a:path>
                <a:path w="1936750" h="2068829">
                  <a:moveTo>
                    <a:pt x="1296924" y="2006219"/>
                  </a:moveTo>
                  <a:lnTo>
                    <a:pt x="1936750" y="9982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10021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89169" y="2285238"/>
              <a:ext cx="3302635" cy="2159000"/>
            </a:xfrm>
            <a:custGeom>
              <a:avLst/>
              <a:gdLst/>
              <a:ahLst/>
              <a:cxnLst/>
              <a:rect l="l" t="t" r="r" b="b"/>
              <a:pathLst>
                <a:path w="3302634" h="2159000">
                  <a:moveTo>
                    <a:pt x="935735" y="2158682"/>
                  </a:moveTo>
                  <a:lnTo>
                    <a:pt x="2304160" y="1150620"/>
                  </a:lnTo>
                </a:path>
                <a:path w="3302634" h="2159000">
                  <a:moveTo>
                    <a:pt x="2087752" y="935736"/>
                  </a:moveTo>
                  <a:lnTo>
                    <a:pt x="1368552" y="1296162"/>
                  </a:lnTo>
                </a:path>
                <a:path w="3302634" h="2159000">
                  <a:moveTo>
                    <a:pt x="3302507" y="422529"/>
                  </a:moveTo>
                  <a:lnTo>
                    <a:pt x="2159507" y="71628"/>
                  </a:lnTo>
                </a:path>
                <a:path w="3302634" h="2159000">
                  <a:moveTo>
                    <a:pt x="0" y="863600"/>
                  </a:moveTo>
                  <a:lnTo>
                    <a:pt x="1728724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02345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242172" y="37131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68476" y="3067557"/>
            <a:ext cx="958850" cy="1030605"/>
            <a:chOff x="7368476" y="3067557"/>
            <a:chExt cx="958850" cy="1030605"/>
          </a:xfrm>
        </p:grpSpPr>
        <p:sp>
          <p:nvSpPr>
            <p:cNvPr id="41" name="object 41"/>
            <p:cNvSpPr/>
            <p:nvPr/>
          </p:nvSpPr>
          <p:spPr>
            <a:xfrm>
              <a:off x="8244078" y="3077717"/>
              <a:ext cx="73025" cy="574675"/>
            </a:xfrm>
            <a:custGeom>
              <a:avLst/>
              <a:gdLst/>
              <a:ahLst/>
              <a:cxnLst/>
              <a:rect l="l" t="t" r="r" b="b"/>
              <a:pathLst>
                <a:path w="73025" h="574675">
                  <a:moveTo>
                    <a:pt x="0" y="0"/>
                  </a:moveTo>
                  <a:lnTo>
                    <a:pt x="73025" y="5746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8"/>
                  </a:lnTo>
                  <a:lnTo>
                    <a:pt x="21913" y="311579"/>
                  </a:lnTo>
                  <a:lnTo>
                    <a:pt x="47366" y="351760"/>
                  </a:lnTo>
                  <a:lnTo>
                    <a:pt x="80758" y="385273"/>
                  </a:lnTo>
                  <a:lnTo>
                    <a:pt x="120798" y="410820"/>
                  </a:lnTo>
                  <a:lnTo>
                    <a:pt x="166191" y="427100"/>
                  </a:lnTo>
                  <a:lnTo>
                    <a:pt x="215646" y="432816"/>
                  </a:lnTo>
                  <a:lnTo>
                    <a:pt x="265100" y="427100"/>
                  </a:lnTo>
                  <a:lnTo>
                    <a:pt x="310493" y="410820"/>
                  </a:lnTo>
                  <a:lnTo>
                    <a:pt x="350533" y="385273"/>
                  </a:lnTo>
                  <a:lnTo>
                    <a:pt x="383925" y="351760"/>
                  </a:lnTo>
                  <a:lnTo>
                    <a:pt x="409378" y="311579"/>
                  </a:lnTo>
                  <a:lnTo>
                    <a:pt x="425598" y="266028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81494" y="3652265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8"/>
                  </a:lnTo>
                  <a:lnTo>
                    <a:pt x="409378" y="311579"/>
                  </a:lnTo>
                  <a:lnTo>
                    <a:pt x="383925" y="351760"/>
                  </a:lnTo>
                  <a:lnTo>
                    <a:pt x="350533" y="385273"/>
                  </a:lnTo>
                  <a:lnTo>
                    <a:pt x="310493" y="410820"/>
                  </a:lnTo>
                  <a:lnTo>
                    <a:pt x="265100" y="427100"/>
                  </a:lnTo>
                  <a:lnTo>
                    <a:pt x="215646" y="432816"/>
                  </a:lnTo>
                  <a:lnTo>
                    <a:pt x="166191" y="427100"/>
                  </a:lnTo>
                  <a:lnTo>
                    <a:pt x="120798" y="410820"/>
                  </a:lnTo>
                  <a:lnTo>
                    <a:pt x="80758" y="385273"/>
                  </a:lnTo>
                  <a:lnTo>
                    <a:pt x="47366" y="351760"/>
                  </a:lnTo>
                  <a:lnTo>
                    <a:pt x="21913" y="311579"/>
                  </a:lnTo>
                  <a:lnTo>
                    <a:pt x="569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08493" y="3713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96378" y="3077717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576199" y="0"/>
                </a:moveTo>
                <a:lnTo>
                  <a:pt x="0" y="574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9590" y="1588134"/>
            <a:ext cx="314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微软雅黑"/>
                <a:cs typeface="微软雅黑"/>
              </a:rPr>
              <a:t>在图上如何寻找从1到8的路径?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49214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42959" y="4773472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</a:fld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9590" y="2137994"/>
            <a:ext cx="304990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运气最好</a:t>
            </a:r>
            <a:r>
              <a:rPr sz="1800" dirty="0">
                <a:latin typeface="微软雅黑"/>
                <a:cs typeface="微软雅黑"/>
              </a:rPr>
              <a:t>：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1-&gt;2-&gt;4-&gt;8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运气稍差：</a:t>
            </a:r>
            <a:r>
              <a:rPr sz="1800" spc="-3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1-&gt;2-&gt;4-&gt;5-&gt;6-&gt;8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800" spc="-5" dirty="0">
                <a:latin typeface="微软雅黑"/>
                <a:cs typeface="微软雅黑"/>
              </a:rPr>
              <a:t>运气坏：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9590" y="3786327"/>
            <a:ext cx="372173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1-&gt;3-&gt;7-&gt;9</a:t>
            </a:r>
            <a:r>
              <a:rPr sz="18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=&gt;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7-&gt;A</a:t>
            </a:r>
            <a:r>
              <a:rPr sz="18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=&gt;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7</a:t>
            </a:r>
            <a:r>
              <a:rPr sz="18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=&gt;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3-&gt;5-&gt;6-&gt;8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微软雅黑"/>
                <a:cs typeface="微软雅黑"/>
              </a:rPr>
              <a:t>（双线箭头表示回退）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10302" y="1046924"/>
            <a:ext cx="1104265" cy="3408045"/>
            <a:chOff x="5210302" y="1046924"/>
            <a:chExt cx="1104265" cy="3408045"/>
          </a:xfrm>
        </p:grpSpPr>
        <p:sp>
          <p:nvSpPr>
            <p:cNvPr id="4" name="object 4"/>
            <p:cNvSpPr/>
            <p:nvPr/>
          </p:nvSpPr>
          <p:spPr>
            <a:xfrm>
              <a:off x="5220462" y="1430273"/>
              <a:ext cx="855980" cy="3014345"/>
            </a:xfrm>
            <a:custGeom>
              <a:avLst/>
              <a:gdLst/>
              <a:ahLst/>
              <a:cxnLst/>
              <a:rect l="l" t="t" r="r" b="b"/>
              <a:pathLst>
                <a:path w="855979" h="3014345">
                  <a:moveTo>
                    <a:pt x="792479" y="3014091"/>
                  </a:moveTo>
                  <a:lnTo>
                    <a:pt x="855979" y="2375916"/>
                  </a:lnTo>
                </a:path>
                <a:path w="855979" h="3014345">
                  <a:moveTo>
                    <a:pt x="0" y="638175"/>
                  </a:moveTo>
                  <a:lnTo>
                    <a:pt x="71120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68162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8162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0887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19408" y="2054288"/>
            <a:ext cx="459105" cy="460375"/>
            <a:chOff x="4919408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932426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32426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72888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2404" y="2054288"/>
            <a:ext cx="457834" cy="460375"/>
            <a:chOff x="6792404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805422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05422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44994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4524" y="3064700"/>
            <a:ext cx="457834" cy="457834"/>
            <a:chOff x="4704524" y="3064700"/>
            <a:chExt cx="457834" cy="457834"/>
          </a:xfrm>
        </p:grpSpPr>
        <p:sp>
          <p:nvSpPr>
            <p:cNvPr id="17" name="object 17"/>
            <p:cNvSpPr/>
            <p:nvPr/>
          </p:nvSpPr>
          <p:spPr>
            <a:xfrm>
              <a:off x="4717541" y="30777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7541" y="30777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857115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99924" y="3422840"/>
            <a:ext cx="457834" cy="459105"/>
            <a:chOff x="5999924" y="3422840"/>
            <a:chExt cx="457834" cy="459105"/>
          </a:xfrm>
        </p:grpSpPr>
        <p:sp>
          <p:nvSpPr>
            <p:cNvPr id="21" name="object 21"/>
            <p:cNvSpPr/>
            <p:nvPr/>
          </p:nvSpPr>
          <p:spPr>
            <a:xfrm>
              <a:off x="6012941" y="34358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6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12941" y="34358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6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907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52515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52068" y="2991548"/>
            <a:ext cx="457834" cy="457834"/>
            <a:chOff x="7152068" y="2991548"/>
            <a:chExt cx="457834" cy="457834"/>
          </a:xfrm>
        </p:grpSpPr>
        <p:sp>
          <p:nvSpPr>
            <p:cNvPr id="25" name="object 25"/>
            <p:cNvSpPr/>
            <p:nvPr/>
          </p:nvSpPr>
          <p:spPr>
            <a:xfrm>
              <a:off x="7165086" y="300456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65086" y="300456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7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05293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04212" y="2630360"/>
            <a:ext cx="459105" cy="460375"/>
            <a:chOff x="8304212" y="2630360"/>
            <a:chExt cx="459105" cy="460375"/>
          </a:xfrm>
        </p:grpSpPr>
        <p:sp>
          <p:nvSpPr>
            <p:cNvPr id="29" name="object 29"/>
            <p:cNvSpPr/>
            <p:nvPr/>
          </p:nvSpPr>
          <p:spPr>
            <a:xfrm>
              <a:off x="8317229" y="2643378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70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40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6" y="217170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317229" y="2643378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70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6" y="217170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40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457945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00080" y="1420113"/>
            <a:ext cx="4191635" cy="3469004"/>
            <a:chOff x="4200080" y="1420113"/>
            <a:chExt cx="4191635" cy="3469004"/>
          </a:xfrm>
        </p:grpSpPr>
        <p:sp>
          <p:nvSpPr>
            <p:cNvPr id="33" name="object 33"/>
            <p:cNvSpPr/>
            <p:nvPr/>
          </p:nvSpPr>
          <p:spPr>
            <a:xfrm>
              <a:off x="5796533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96533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32425" y="1430273"/>
              <a:ext cx="3449320" cy="3013710"/>
            </a:xfrm>
            <a:custGeom>
              <a:avLst/>
              <a:gdLst/>
              <a:ahLst/>
              <a:cxnLst/>
              <a:rect l="l" t="t" r="r" b="b"/>
              <a:pathLst>
                <a:path w="3449320" h="3013710">
                  <a:moveTo>
                    <a:pt x="0" y="1647570"/>
                  </a:moveTo>
                  <a:lnTo>
                    <a:pt x="206375" y="1071371"/>
                  </a:lnTo>
                </a:path>
                <a:path w="3449320" h="3013710">
                  <a:moveTo>
                    <a:pt x="1872742" y="855726"/>
                  </a:moveTo>
                  <a:lnTo>
                    <a:pt x="1306068" y="0"/>
                  </a:lnTo>
                </a:path>
                <a:path w="3449320" h="3013710">
                  <a:moveTo>
                    <a:pt x="1080515" y="3013646"/>
                  </a:moveTo>
                  <a:lnTo>
                    <a:pt x="2448941" y="2005583"/>
                  </a:lnTo>
                </a:path>
                <a:path w="3449320" h="3013710">
                  <a:moveTo>
                    <a:pt x="2232532" y="1790700"/>
                  </a:moveTo>
                  <a:lnTo>
                    <a:pt x="1511808" y="2151126"/>
                  </a:lnTo>
                </a:path>
                <a:path w="3449320" h="3013710">
                  <a:moveTo>
                    <a:pt x="3448939" y="1277493"/>
                  </a:moveTo>
                  <a:lnTo>
                    <a:pt x="2304288" y="926592"/>
                  </a:lnTo>
                </a:path>
                <a:path w="3449320" h="3013710">
                  <a:moveTo>
                    <a:pt x="144779" y="1718564"/>
                  </a:moveTo>
                  <a:lnTo>
                    <a:pt x="1871979" y="854963"/>
                  </a:lnTo>
                </a:path>
                <a:path w="3449320" h="3013710">
                  <a:moveTo>
                    <a:pt x="1872615" y="854963"/>
                  </a:moveTo>
                  <a:lnTo>
                    <a:pt x="432815" y="8549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13097" y="27881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6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13097" y="27881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6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352035" y="28484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2761" y="2428494"/>
            <a:ext cx="424180" cy="431800"/>
          </a:xfrm>
          <a:custGeom>
            <a:avLst/>
            <a:gdLst/>
            <a:ahLst/>
            <a:cxnLst/>
            <a:rect l="l" t="t" r="r" b="b"/>
            <a:pathLst>
              <a:path w="424179" h="431800">
                <a:moveTo>
                  <a:pt x="0" y="431800"/>
                </a:moveTo>
                <a:lnTo>
                  <a:pt x="42392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86639" y="1175080"/>
            <a:ext cx="42189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不连通的图，无法从节</a:t>
            </a:r>
            <a:r>
              <a:rPr sz="1800" spc="-25" dirty="0">
                <a:latin typeface="微软雅黑"/>
                <a:cs typeface="微软雅黑"/>
              </a:rPr>
              <a:t>点</a:t>
            </a:r>
            <a:r>
              <a:rPr sz="1800" spc="-5" dirty="0">
                <a:latin typeface="微软雅黑"/>
                <a:cs typeface="微软雅黑"/>
              </a:rPr>
              <a:t>1走到节点8</a:t>
            </a: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完整的尝试过程可能如下：</a:t>
            </a:r>
            <a:endParaRPr sz="18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1-&gt;2-&gt;4-&gt;3-&gt;7=&gt;3=&gt;4=&gt;2-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&gt;9=&gt;2=&gt;1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6741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53339" y="2821939"/>
            <a:ext cx="280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结论：不存在</a:t>
            </a:r>
            <a:r>
              <a:rPr sz="1800" spc="-15" dirty="0">
                <a:latin typeface="微软雅黑"/>
                <a:cs typeface="微软雅黑"/>
              </a:rPr>
              <a:t>从</a:t>
            </a:r>
            <a:r>
              <a:rPr sz="1800" dirty="0">
                <a:latin typeface="微软雅黑"/>
                <a:cs typeface="微软雅黑"/>
              </a:rPr>
              <a:t>1到8的路径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639" y="3370275"/>
            <a:ext cx="4313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得出这个结论之前，一定会把</a:t>
            </a:r>
            <a:r>
              <a:rPr sz="1800" spc="-30" dirty="0">
                <a:latin typeface="微软雅黑"/>
                <a:cs typeface="微软雅黑"/>
              </a:rPr>
              <a:t>从</a:t>
            </a:r>
            <a:r>
              <a:rPr sz="1800" spc="-5" dirty="0">
                <a:latin typeface="微软雅黑"/>
                <a:cs typeface="微软雅黑"/>
              </a:rPr>
              <a:t>1出发能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走到的点全部都走过。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在图上寻找路径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10302" y="1046924"/>
            <a:ext cx="1104265" cy="3408045"/>
            <a:chOff x="5210302" y="1046924"/>
            <a:chExt cx="1104265" cy="3408045"/>
          </a:xfrm>
        </p:grpSpPr>
        <p:sp>
          <p:nvSpPr>
            <p:cNvPr id="4" name="object 4"/>
            <p:cNvSpPr/>
            <p:nvPr/>
          </p:nvSpPr>
          <p:spPr>
            <a:xfrm>
              <a:off x="5220462" y="1430273"/>
              <a:ext cx="855980" cy="3014345"/>
            </a:xfrm>
            <a:custGeom>
              <a:avLst/>
              <a:gdLst/>
              <a:ahLst/>
              <a:cxnLst/>
              <a:rect l="l" t="t" r="r" b="b"/>
              <a:pathLst>
                <a:path w="855979" h="3014345">
                  <a:moveTo>
                    <a:pt x="792479" y="3014091"/>
                  </a:moveTo>
                  <a:lnTo>
                    <a:pt x="855979" y="2375916"/>
                  </a:lnTo>
                </a:path>
                <a:path w="855979" h="3014345">
                  <a:moveTo>
                    <a:pt x="0" y="638175"/>
                  </a:moveTo>
                  <a:lnTo>
                    <a:pt x="71120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68162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8162" y="105994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08878" y="11198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19408" y="2054288"/>
            <a:ext cx="459105" cy="460375"/>
            <a:chOff x="4919408" y="2054288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4932426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69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39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5" y="217169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32426" y="2067306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69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5" y="217169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39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72888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2404" y="2054288"/>
            <a:ext cx="457834" cy="460375"/>
            <a:chOff x="6792404" y="2054288"/>
            <a:chExt cx="457834" cy="460375"/>
          </a:xfrm>
        </p:grpSpPr>
        <p:sp>
          <p:nvSpPr>
            <p:cNvPr id="13" name="object 13"/>
            <p:cNvSpPr/>
            <p:nvPr/>
          </p:nvSpPr>
          <p:spPr>
            <a:xfrm>
              <a:off x="6805422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215646" y="0"/>
                  </a:moveTo>
                  <a:lnTo>
                    <a:pt x="166191" y="5738"/>
                  </a:lnTo>
                  <a:lnTo>
                    <a:pt x="120798" y="22082"/>
                  </a:lnTo>
                  <a:lnTo>
                    <a:pt x="80758" y="47726"/>
                  </a:lnTo>
                  <a:lnTo>
                    <a:pt x="47366" y="81362"/>
                  </a:lnTo>
                  <a:lnTo>
                    <a:pt x="21913" y="121686"/>
                  </a:lnTo>
                  <a:lnTo>
                    <a:pt x="5693" y="167391"/>
                  </a:lnTo>
                  <a:lnTo>
                    <a:pt x="0" y="217169"/>
                  </a:lnTo>
                  <a:lnTo>
                    <a:pt x="5693" y="266948"/>
                  </a:lnTo>
                  <a:lnTo>
                    <a:pt x="21913" y="312653"/>
                  </a:lnTo>
                  <a:lnTo>
                    <a:pt x="47366" y="352977"/>
                  </a:lnTo>
                  <a:lnTo>
                    <a:pt x="80758" y="386613"/>
                  </a:lnTo>
                  <a:lnTo>
                    <a:pt x="120798" y="412257"/>
                  </a:lnTo>
                  <a:lnTo>
                    <a:pt x="166191" y="428601"/>
                  </a:lnTo>
                  <a:lnTo>
                    <a:pt x="215646" y="434339"/>
                  </a:lnTo>
                  <a:lnTo>
                    <a:pt x="265100" y="428601"/>
                  </a:lnTo>
                  <a:lnTo>
                    <a:pt x="310493" y="412257"/>
                  </a:lnTo>
                  <a:lnTo>
                    <a:pt x="350533" y="386613"/>
                  </a:lnTo>
                  <a:lnTo>
                    <a:pt x="383925" y="352977"/>
                  </a:lnTo>
                  <a:lnTo>
                    <a:pt x="409378" y="312653"/>
                  </a:lnTo>
                  <a:lnTo>
                    <a:pt x="425598" y="266948"/>
                  </a:lnTo>
                  <a:lnTo>
                    <a:pt x="431292" y="217169"/>
                  </a:lnTo>
                  <a:lnTo>
                    <a:pt x="425598" y="167391"/>
                  </a:lnTo>
                  <a:lnTo>
                    <a:pt x="409378" y="121686"/>
                  </a:lnTo>
                  <a:lnTo>
                    <a:pt x="383925" y="81362"/>
                  </a:lnTo>
                  <a:lnTo>
                    <a:pt x="350533" y="47726"/>
                  </a:lnTo>
                  <a:lnTo>
                    <a:pt x="310493" y="22082"/>
                  </a:lnTo>
                  <a:lnTo>
                    <a:pt x="265100" y="573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05422" y="2067306"/>
              <a:ext cx="431800" cy="434340"/>
            </a:xfrm>
            <a:custGeom>
              <a:avLst/>
              <a:gdLst/>
              <a:ahLst/>
              <a:cxnLst/>
              <a:rect l="l" t="t" r="r" b="b"/>
              <a:pathLst>
                <a:path w="431800" h="434339">
                  <a:moveTo>
                    <a:pt x="0" y="217169"/>
                  </a:moveTo>
                  <a:lnTo>
                    <a:pt x="5693" y="167391"/>
                  </a:lnTo>
                  <a:lnTo>
                    <a:pt x="21913" y="121686"/>
                  </a:lnTo>
                  <a:lnTo>
                    <a:pt x="47366" y="81362"/>
                  </a:lnTo>
                  <a:lnTo>
                    <a:pt x="80758" y="47726"/>
                  </a:lnTo>
                  <a:lnTo>
                    <a:pt x="120798" y="22082"/>
                  </a:lnTo>
                  <a:lnTo>
                    <a:pt x="166191" y="5738"/>
                  </a:lnTo>
                  <a:lnTo>
                    <a:pt x="215646" y="0"/>
                  </a:lnTo>
                  <a:lnTo>
                    <a:pt x="265100" y="5738"/>
                  </a:lnTo>
                  <a:lnTo>
                    <a:pt x="310493" y="22082"/>
                  </a:lnTo>
                  <a:lnTo>
                    <a:pt x="350533" y="47726"/>
                  </a:lnTo>
                  <a:lnTo>
                    <a:pt x="383925" y="81362"/>
                  </a:lnTo>
                  <a:lnTo>
                    <a:pt x="409378" y="121686"/>
                  </a:lnTo>
                  <a:lnTo>
                    <a:pt x="425598" y="167391"/>
                  </a:lnTo>
                  <a:lnTo>
                    <a:pt x="431292" y="217169"/>
                  </a:lnTo>
                  <a:lnTo>
                    <a:pt x="425598" y="266948"/>
                  </a:lnTo>
                  <a:lnTo>
                    <a:pt x="409378" y="312653"/>
                  </a:lnTo>
                  <a:lnTo>
                    <a:pt x="383925" y="352977"/>
                  </a:lnTo>
                  <a:lnTo>
                    <a:pt x="350533" y="386613"/>
                  </a:lnTo>
                  <a:lnTo>
                    <a:pt x="310493" y="412257"/>
                  </a:lnTo>
                  <a:lnTo>
                    <a:pt x="265100" y="428601"/>
                  </a:lnTo>
                  <a:lnTo>
                    <a:pt x="215646" y="434339"/>
                  </a:lnTo>
                  <a:lnTo>
                    <a:pt x="166191" y="428601"/>
                  </a:lnTo>
                  <a:lnTo>
                    <a:pt x="120798" y="412257"/>
                  </a:lnTo>
                  <a:lnTo>
                    <a:pt x="80758" y="386613"/>
                  </a:lnTo>
                  <a:lnTo>
                    <a:pt x="47366" y="352977"/>
                  </a:lnTo>
                  <a:lnTo>
                    <a:pt x="21913" y="312653"/>
                  </a:lnTo>
                  <a:lnTo>
                    <a:pt x="5693" y="266948"/>
                  </a:lnTo>
                  <a:lnTo>
                    <a:pt x="0" y="217169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44994" y="212796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4524" y="3064700"/>
            <a:ext cx="457834" cy="457834"/>
            <a:chOff x="4704524" y="3064700"/>
            <a:chExt cx="457834" cy="457834"/>
          </a:xfrm>
        </p:grpSpPr>
        <p:sp>
          <p:nvSpPr>
            <p:cNvPr id="17" name="object 17"/>
            <p:cNvSpPr/>
            <p:nvPr/>
          </p:nvSpPr>
          <p:spPr>
            <a:xfrm>
              <a:off x="4717541" y="30777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7541" y="30777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857115" y="31374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99924" y="3422840"/>
            <a:ext cx="457834" cy="459105"/>
            <a:chOff x="5999924" y="3422840"/>
            <a:chExt cx="457834" cy="459105"/>
          </a:xfrm>
        </p:grpSpPr>
        <p:sp>
          <p:nvSpPr>
            <p:cNvPr id="21" name="object 21"/>
            <p:cNvSpPr/>
            <p:nvPr/>
          </p:nvSpPr>
          <p:spPr>
            <a:xfrm>
              <a:off x="6012941" y="34358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6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12941" y="34358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6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907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52515" y="34964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52068" y="2991548"/>
            <a:ext cx="457834" cy="457834"/>
            <a:chOff x="7152068" y="2991548"/>
            <a:chExt cx="457834" cy="457834"/>
          </a:xfrm>
        </p:grpSpPr>
        <p:sp>
          <p:nvSpPr>
            <p:cNvPr id="25" name="object 25"/>
            <p:cNvSpPr/>
            <p:nvPr/>
          </p:nvSpPr>
          <p:spPr>
            <a:xfrm>
              <a:off x="7165086" y="300456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65086" y="300456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907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05293" y="3064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04212" y="2630360"/>
            <a:ext cx="459105" cy="460375"/>
            <a:chOff x="8304212" y="2630360"/>
            <a:chExt cx="459105" cy="460375"/>
          </a:xfrm>
        </p:grpSpPr>
        <p:sp>
          <p:nvSpPr>
            <p:cNvPr id="29" name="object 29"/>
            <p:cNvSpPr/>
            <p:nvPr/>
          </p:nvSpPr>
          <p:spPr>
            <a:xfrm>
              <a:off x="8317229" y="2643378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216408" y="0"/>
                  </a:moveTo>
                  <a:lnTo>
                    <a:pt x="166791" y="5738"/>
                  </a:lnTo>
                  <a:lnTo>
                    <a:pt x="121242" y="22082"/>
                  </a:lnTo>
                  <a:lnTo>
                    <a:pt x="81060" y="47726"/>
                  </a:lnTo>
                  <a:lnTo>
                    <a:pt x="47546" y="81362"/>
                  </a:lnTo>
                  <a:lnTo>
                    <a:pt x="21998" y="121686"/>
                  </a:lnTo>
                  <a:lnTo>
                    <a:pt x="5716" y="167391"/>
                  </a:lnTo>
                  <a:lnTo>
                    <a:pt x="0" y="217170"/>
                  </a:lnTo>
                  <a:lnTo>
                    <a:pt x="5716" y="266948"/>
                  </a:lnTo>
                  <a:lnTo>
                    <a:pt x="21998" y="312653"/>
                  </a:lnTo>
                  <a:lnTo>
                    <a:pt x="47546" y="352977"/>
                  </a:lnTo>
                  <a:lnTo>
                    <a:pt x="81060" y="386613"/>
                  </a:lnTo>
                  <a:lnTo>
                    <a:pt x="121242" y="412257"/>
                  </a:lnTo>
                  <a:lnTo>
                    <a:pt x="166791" y="428601"/>
                  </a:lnTo>
                  <a:lnTo>
                    <a:pt x="216408" y="434340"/>
                  </a:lnTo>
                  <a:lnTo>
                    <a:pt x="266024" y="428601"/>
                  </a:lnTo>
                  <a:lnTo>
                    <a:pt x="311573" y="412257"/>
                  </a:lnTo>
                  <a:lnTo>
                    <a:pt x="351755" y="386613"/>
                  </a:lnTo>
                  <a:lnTo>
                    <a:pt x="385269" y="352977"/>
                  </a:lnTo>
                  <a:lnTo>
                    <a:pt x="410817" y="312653"/>
                  </a:lnTo>
                  <a:lnTo>
                    <a:pt x="427099" y="266948"/>
                  </a:lnTo>
                  <a:lnTo>
                    <a:pt x="432816" y="217170"/>
                  </a:lnTo>
                  <a:lnTo>
                    <a:pt x="427099" y="167391"/>
                  </a:lnTo>
                  <a:lnTo>
                    <a:pt x="410817" y="121686"/>
                  </a:lnTo>
                  <a:lnTo>
                    <a:pt x="385269" y="81362"/>
                  </a:lnTo>
                  <a:lnTo>
                    <a:pt x="351755" y="47726"/>
                  </a:lnTo>
                  <a:lnTo>
                    <a:pt x="311573" y="22082"/>
                  </a:lnTo>
                  <a:lnTo>
                    <a:pt x="266024" y="573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317229" y="2643378"/>
              <a:ext cx="433070" cy="434340"/>
            </a:xfrm>
            <a:custGeom>
              <a:avLst/>
              <a:gdLst/>
              <a:ahLst/>
              <a:cxnLst/>
              <a:rect l="l" t="t" r="r" b="b"/>
              <a:pathLst>
                <a:path w="433070" h="434339">
                  <a:moveTo>
                    <a:pt x="0" y="217170"/>
                  </a:moveTo>
                  <a:lnTo>
                    <a:pt x="5716" y="167391"/>
                  </a:lnTo>
                  <a:lnTo>
                    <a:pt x="21998" y="121686"/>
                  </a:lnTo>
                  <a:lnTo>
                    <a:pt x="47546" y="81362"/>
                  </a:lnTo>
                  <a:lnTo>
                    <a:pt x="81060" y="47726"/>
                  </a:lnTo>
                  <a:lnTo>
                    <a:pt x="121242" y="22082"/>
                  </a:lnTo>
                  <a:lnTo>
                    <a:pt x="166791" y="5738"/>
                  </a:lnTo>
                  <a:lnTo>
                    <a:pt x="216408" y="0"/>
                  </a:lnTo>
                  <a:lnTo>
                    <a:pt x="266024" y="5738"/>
                  </a:lnTo>
                  <a:lnTo>
                    <a:pt x="311573" y="22082"/>
                  </a:lnTo>
                  <a:lnTo>
                    <a:pt x="351755" y="47726"/>
                  </a:lnTo>
                  <a:lnTo>
                    <a:pt x="385269" y="81362"/>
                  </a:lnTo>
                  <a:lnTo>
                    <a:pt x="410817" y="121686"/>
                  </a:lnTo>
                  <a:lnTo>
                    <a:pt x="427099" y="167391"/>
                  </a:lnTo>
                  <a:lnTo>
                    <a:pt x="432816" y="217170"/>
                  </a:lnTo>
                  <a:lnTo>
                    <a:pt x="427099" y="266948"/>
                  </a:lnTo>
                  <a:lnTo>
                    <a:pt x="410817" y="312653"/>
                  </a:lnTo>
                  <a:lnTo>
                    <a:pt x="385269" y="352977"/>
                  </a:lnTo>
                  <a:lnTo>
                    <a:pt x="351755" y="386613"/>
                  </a:lnTo>
                  <a:lnTo>
                    <a:pt x="311573" y="412257"/>
                  </a:lnTo>
                  <a:lnTo>
                    <a:pt x="266024" y="428601"/>
                  </a:lnTo>
                  <a:lnTo>
                    <a:pt x="216408" y="434340"/>
                  </a:lnTo>
                  <a:lnTo>
                    <a:pt x="166791" y="428601"/>
                  </a:lnTo>
                  <a:lnTo>
                    <a:pt x="121242" y="412257"/>
                  </a:lnTo>
                  <a:lnTo>
                    <a:pt x="81060" y="386613"/>
                  </a:lnTo>
                  <a:lnTo>
                    <a:pt x="47546" y="352977"/>
                  </a:lnTo>
                  <a:lnTo>
                    <a:pt x="21998" y="312653"/>
                  </a:lnTo>
                  <a:lnTo>
                    <a:pt x="5716" y="266948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457945" y="2704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00080" y="1420113"/>
            <a:ext cx="4191635" cy="3469004"/>
            <a:chOff x="4200080" y="1420113"/>
            <a:chExt cx="4191635" cy="3469004"/>
          </a:xfrm>
        </p:grpSpPr>
        <p:sp>
          <p:nvSpPr>
            <p:cNvPr id="33" name="object 33"/>
            <p:cNvSpPr/>
            <p:nvPr/>
          </p:nvSpPr>
          <p:spPr>
            <a:xfrm>
              <a:off x="5796533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5"/>
                  </a:lnTo>
                  <a:lnTo>
                    <a:pt x="120798" y="21918"/>
                  </a:lnTo>
                  <a:lnTo>
                    <a:pt x="80758" y="47374"/>
                  </a:lnTo>
                  <a:lnTo>
                    <a:pt x="47366" y="80769"/>
                  </a:lnTo>
                  <a:lnTo>
                    <a:pt x="21913" y="120809"/>
                  </a:lnTo>
                  <a:lnTo>
                    <a:pt x="5693" y="166199"/>
                  </a:lnTo>
                  <a:lnTo>
                    <a:pt x="0" y="215645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5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1" y="215645"/>
                  </a:lnTo>
                  <a:lnTo>
                    <a:pt x="425598" y="166199"/>
                  </a:lnTo>
                  <a:lnTo>
                    <a:pt x="409378" y="120809"/>
                  </a:lnTo>
                  <a:lnTo>
                    <a:pt x="383925" y="80769"/>
                  </a:lnTo>
                  <a:lnTo>
                    <a:pt x="350533" y="47374"/>
                  </a:lnTo>
                  <a:lnTo>
                    <a:pt x="310493" y="21918"/>
                  </a:lnTo>
                  <a:lnTo>
                    <a:pt x="265100" y="5695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96533" y="44447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9"/>
                  </a:lnTo>
                  <a:lnTo>
                    <a:pt x="21913" y="120809"/>
                  </a:lnTo>
                  <a:lnTo>
                    <a:pt x="47366" y="80769"/>
                  </a:lnTo>
                  <a:lnTo>
                    <a:pt x="80758" y="47374"/>
                  </a:lnTo>
                  <a:lnTo>
                    <a:pt x="120798" y="21918"/>
                  </a:lnTo>
                  <a:lnTo>
                    <a:pt x="166191" y="5695"/>
                  </a:lnTo>
                  <a:lnTo>
                    <a:pt x="215645" y="0"/>
                  </a:lnTo>
                  <a:lnTo>
                    <a:pt x="265100" y="5695"/>
                  </a:lnTo>
                  <a:lnTo>
                    <a:pt x="310493" y="21918"/>
                  </a:lnTo>
                  <a:lnTo>
                    <a:pt x="350533" y="47374"/>
                  </a:lnTo>
                  <a:lnTo>
                    <a:pt x="383925" y="80769"/>
                  </a:lnTo>
                  <a:lnTo>
                    <a:pt x="409378" y="120809"/>
                  </a:lnTo>
                  <a:lnTo>
                    <a:pt x="425598" y="166199"/>
                  </a:lnTo>
                  <a:lnTo>
                    <a:pt x="431291" y="215645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5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5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32425" y="1430273"/>
              <a:ext cx="3449320" cy="3013710"/>
            </a:xfrm>
            <a:custGeom>
              <a:avLst/>
              <a:gdLst/>
              <a:ahLst/>
              <a:cxnLst/>
              <a:rect l="l" t="t" r="r" b="b"/>
              <a:pathLst>
                <a:path w="3449320" h="3013710">
                  <a:moveTo>
                    <a:pt x="0" y="1647570"/>
                  </a:moveTo>
                  <a:lnTo>
                    <a:pt x="206375" y="1071371"/>
                  </a:lnTo>
                </a:path>
                <a:path w="3449320" h="3013710">
                  <a:moveTo>
                    <a:pt x="1872742" y="855726"/>
                  </a:moveTo>
                  <a:lnTo>
                    <a:pt x="1306068" y="0"/>
                  </a:lnTo>
                </a:path>
                <a:path w="3449320" h="3013710">
                  <a:moveTo>
                    <a:pt x="1080515" y="3013646"/>
                  </a:moveTo>
                  <a:lnTo>
                    <a:pt x="2448941" y="2005583"/>
                  </a:lnTo>
                </a:path>
                <a:path w="3449320" h="3013710">
                  <a:moveTo>
                    <a:pt x="2232532" y="1790700"/>
                  </a:moveTo>
                  <a:lnTo>
                    <a:pt x="1511808" y="2151126"/>
                  </a:lnTo>
                </a:path>
                <a:path w="3449320" h="3013710">
                  <a:moveTo>
                    <a:pt x="3448939" y="1277493"/>
                  </a:moveTo>
                  <a:lnTo>
                    <a:pt x="2304288" y="926592"/>
                  </a:lnTo>
                </a:path>
                <a:path w="3449320" h="3013710">
                  <a:moveTo>
                    <a:pt x="144779" y="1718564"/>
                  </a:moveTo>
                  <a:lnTo>
                    <a:pt x="1871979" y="854963"/>
                  </a:lnTo>
                </a:path>
                <a:path w="3449320" h="3013710">
                  <a:moveTo>
                    <a:pt x="1872615" y="854963"/>
                  </a:moveTo>
                  <a:lnTo>
                    <a:pt x="432815" y="8549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13097" y="27881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6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1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13097" y="2788158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6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949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352035" y="28484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2761" y="2428494"/>
            <a:ext cx="424180" cy="431800"/>
          </a:xfrm>
          <a:custGeom>
            <a:avLst/>
            <a:gdLst/>
            <a:ahLst/>
            <a:cxnLst/>
            <a:rect l="l" t="t" r="r" b="b"/>
            <a:pathLst>
              <a:path w="424179" h="431800">
                <a:moveTo>
                  <a:pt x="0" y="431800"/>
                </a:moveTo>
                <a:lnTo>
                  <a:pt x="42392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86639" y="1175080"/>
            <a:ext cx="42189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不连通的图，无法从节</a:t>
            </a:r>
            <a:r>
              <a:rPr sz="1800" spc="-25" dirty="0">
                <a:latin typeface="微软雅黑"/>
                <a:cs typeface="微软雅黑"/>
              </a:rPr>
              <a:t>点</a:t>
            </a:r>
            <a:r>
              <a:rPr sz="1800" spc="-5" dirty="0">
                <a:latin typeface="微软雅黑"/>
                <a:cs typeface="微软雅黑"/>
              </a:rPr>
              <a:t>1走到节点8</a:t>
            </a: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完整的尝试过程可能如下：</a:t>
            </a:r>
            <a:endParaRPr sz="18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1-&gt;2-&gt;4-&gt;3-&gt;7=&gt;3=&gt;4=&gt;2-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&gt;9=&gt;2=&gt;1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6741" y="452639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53339" y="2821939"/>
            <a:ext cx="280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结论：不存在</a:t>
            </a:r>
            <a:r>
              <a:rPr sz="1800" spc="-15" dirty="0">
                <a:latin typeface="微软雅黑"/>
                <a:cs typeface="微软雅黑"/>
              </a:rPr>
              <a:t>从</a:t>
            </a:r>
            <a:r>
              <a:rPr sz="1800" dirty="0">
                <a:latin typeface="微软雅黑"/>
                <a:cs typeface="微软雅黑"/>
              </a:rPr>
              <a:t>1到8的路径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639" y="3370275"/>
            <a:ext cx="4313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得出这个结论之前，一定会把</a:t>
            </a:r>
            <a:r>
              <a:rPr sz="1800" spc="-30" dirty="0">
                <a:latin typeface="微软雅黑"/>
                <a:cs typeface="微软雅黑"/>
              </a:rPr>
              <a:t>从</a:t>
            </a:r>
            <a:r>
              <a:rPr sz="1800" spc="-5" dirty="0">
                <a:latin typeface="微软雅黑"/>
                <a:cs typeface="微软雅黑"/>
              </a:rPr>
              <a:t>1出发能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走到的点全部都走过。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558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r>
              <a:rPr sz="2800" b="0" spc="-15" dirty="0">
                <a:solidFill>
                  <a:srgbClr val="006FC0"/>
                </a:solidFill>
                <a:latin typeface="微软雅黑"/>
                <a:cs typeface="微软雅黑"/>
              </a:rPr>
              <a:t>(Depth-First-Search)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662760"/>
            <a:ext cx="825563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从起点出发，走过的点要做标记，发现有没走过的点，就随意挑一个往前走，走不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了就回退，此种路径搜索策略就称为“深度优先搜索”，简称“深搜”。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其实称为“远度优先搜</a:t>
            </a:r>
            <a:r>
              <a:rPr sz="1800" dirty="0">
                <a:latin typeface="微软雅黑"/>
                <a:cs typeface="微软雅黑"/>
              </a:rPr>
              <a:t>索</a:t>
            </a:r>
            <a:r>
              <a:rPr sz="1800" spc="-5" dirty="0">
                <a:latin typeface="微软雅黑"/>
                <a:cs typeface="微软雅黑"/>
              </a:rPr>
              <a:t>”更容易理解些。因为这种策略能往前走一步就往前走一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步，总是试图走得更远。所谓远近</a:t>
            </a:r>
            <a:r>
              <a:rPr sz="1800" spc="-5" dirty="0">
                <a:latin typeface="微软雅黑"/>
                <a:cs typeface="微软雅黑"/>
              </a:rPr>
              <a:t>(</a:t>
            </a:r>
            <a:r>
              <a:rPr sz="1800" dirty="0">
                <a:latin typeface="微软雅黑"/>
                <a:cs typeface="微软雅黑"/>
              </a:rPr>
              <a:t>或深度），就是以距离起点的步数来衡量的。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445" y="941070"/>
            <a:ext cx="5586730" cy="387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000"/>
              <a:buFont typeface="Wingdings" panose="05000000000000000000"/>
              <a:buChar char=""/>
              <a:tabLst>
                <a:tab pos="195580" algn="l"/>
              </a:tabLst>
            </a:pPr>
            <a:r>
              <a:rPr sz="1800" spc="-5" dirty="0">
                <a:solidFill>
                  <a:srgbClr val="6F2F9F"/>
                </a:solidFill>
                <a:latin typeface="微软雅黑"/>
                <a:cs typeface="微软雅黑"/>
              </a:rPr>
              <a:t>判断从</a:t>
            </a:r>
            <a:r>
              <a:rPr sz="1800" spc="-5" dirty="0">
                <a:solidFill>
                  <a:srgbClr val="6F2F9F"/>
                </a:solidFill>
                <a:latin typeface="Arial" panose="020B0604020202090204"/>
                <a:cs typeface="Arial" panose="020B0604020202090204"/>
              </a:rPr>
              <a:t>V</a:t>
            </a:r>
            <a:r>
              <a:rPr sz="1800" spc="-5" dirty="0">
                <a:solidFill>
                  <a:srgbClr val="6F2F9F"/>
                </a:solidFill>
                <a:latin typeface="微软雅黑"/>
                <a:cs typeface="微软雅黑"/>
              </a:rPr>
              <a:t>出发是否能走到终点：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bool Dfs(V)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0"/>
              </a:lnSpc>
              <a:spcBef>
                <a:spcPts val="3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为终点）</a:t>
            </a:r>
            <a:endParaRPr sz="1800">
              <a:latin typeface="微软雅黑"/>
              <a:cs typeface="微软雅黑"/>
            </a:endParaRPr>
          </a:p>
          <a:p>
            <a:pPr marL="927100" marR="961390" indent="914400">
              <a:lnSpc>
                <a:spcPts val="2200"/>
              </a:lnSpc>
              <a:spcBef>
                <a:spcPts val="2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true;  </a:t>
            </a:r>
            <a:endParaRPr sz="1800" b="1" spc="-10" dirty="0">
              <a:latin typeface="Courier New" panose="02070309020205020404"/>
              <a:cs typeface="Courier New" panose="02070309020205020404"/>
            </a:endParaRPr>
          </a:p>
          <a:p>
            <a:pPr marL="927100" marR="961390" indent="914400">
              <a:lnSpc>
                <a:spcPts val="2200"/>
              </a:lnSpc>
              <a:spcBef>
                <a:spcPts val="2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为旧点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04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false;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微软雅黑"/>
                <a:cs typeface="微软雅黑"/>
              </a:rPr>
              <a:t>将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dirty="0">
                <a:latin typeface="微软雅黑"/>
                <a:cs typeface="微软雅黑"/>
              </a:rPr>
              <a:t>标记为旧</a:t>
            </a:r>
            <a:r>
              <a:rPr sz="1800" b="1" spc="-10" dirty="0">
                <a:latin typeface="微软雅黑"/>
                <a:cs typeface="微软雅黑"/>
              </a:rPr>
              <a:t>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45"/>
              </a:lnSpc>
            </a:pPr>
            <a:r>
              <a:rPr sz="1800" b="1" spc="-5" dirty="0">
                <a:latin typeface="微软雅黑"/>
                <a:cs typeface="微软雅黑"/>
              </a:rPr>
              <a:t>对和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b="1" spc="-5" dirty="0">
                <a:latin typeface="微软雅黑"/>
                <a:cs typeface="微软雅黑"/>
              </a:rPr>
              <a:t>相邻的每个节点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ts val="21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Dfs(U)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true)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46990" algn="r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 true;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 false;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214325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深度优先搜索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4297</Words>
  <Application>WPS 演示</Application>
  <PresentationFormat>On-screen Show (4:3)</PresentationFormat>
  <Paragraphs>650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方正书宋_GBK</vt:lpstr>
      <vt:lpstr>Wingdings</vt:lpstr>
      <vt:lpstr>Times New Roman</vt:lpstr>
      <vt:lpstr>Courier New</vt:lpstr>
      <vt:lpstr>微软雅黑</vt:lpstr>
      <vt:lpstr>汉仪旗黑</vt:lpstr>
      <vt:lpstr>Arial</vt:lpstr>
      <vt:lpstr>Wingdings</vt:lpstr>
      <vt:lpstr>Calibri</vt:lpstr>
      <vt:lpstr>Helvetica Neue</vt:lpstr>
      <vt:lpstr>宋体</vt:lpstr>
      <vt:lpstr>汉仪书宋二KW</vt:lpstr>
      <vt:lpstr>微软雅黑</vt:lpstr>
      <vt:lpstr>Arial Unicode MS</vt:lpstr>
      <vt:lpstr>Office Theme</vt:lpstr>
      <vt:lpstr>深度优先搜索（一)</vt:lpstr>
      <vt:lpstr>在图上寻找路径</vt:lpstr>
      <vt:lpstr>在图上寻找路径</vt:lpstr>
      <vt:lpstr>在图上寻找路径</vt:lpstr>
      <vt:lpstr>在图上寻找路径</vt:lpstr>
      <vt:lpstr>在图上寻找路径</vt:lpstr>
      <vt:lpstr>在图上寻找路径</vt:lpstr>
      <vt:lpstr>深度优先搜索(Depth-First-Search)</vt:lpstr>
      <vt:lpstr>深度优先搜索</vt:lpstr>
      <vt:lpstr>深度优先搜索</vt:lpstr>
      <vt:lpstr>深度优先搜索</vt:lpstr>
      <vt:lpstr>深度优先搜索</vt:lpstr>
      <vt:lpstr>深度优先搜索</vt:lpstr>
      <vt:lpstr>深度优先遍历图上所有节点</vt:lpstr>
      <vt:lpstr>图的表示方法 -- 邻接矩阵</vt:lpstr>
      <vt:lpstr>图的表示方法	-- 邻接表</vt:lpstr>
      <vt:lpstr>例题：百练2815 城堡问题</vt:lpstr>
      <vt:lpstr>输入输出</vt:lpstr>
      <vt:lpstr>PowerPoint 演示文稿</vt:lpstr>
      <vt:lpstr>解题思路</vt:lpstr>
      <vt:lpstr>解题思路</vt:lpstr>
      <vt:lpstr>int rooms[60][60];</vt:lpstr>
      <vt:lpstr>PowerPoint 演示文稿</vt:lpstr>
      <vt:lpstr>例题：百练4982 踩方格</vt:lpstr>
      <vt:lpstr>例题：百练4982 踩方格</vt:lpstr>
      <vt:lpstr>int ways ( int i,int j,int n)</vt:lpstr>
      <vt:lpstr>int ways ( int i,int j,int n)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深度优先搜索（一)</dc:title>
  <dc:creator>guowei</dc:creator>
  <cp:lastModifiedBy>renlinjing</cp:lastModifiedBy>
  <cp:revision>2</cp:revision>
  <dcterms:created xsi:type="dcterms:W3CDTF">2021-08-22T08:27:23Z</dcterms:created>
  <dcterms:modified xsi:type="dcterms:W3CDTF">2021-08-22T08:27:23Z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2052-3.7.0.5929</vt:lpwstr>
  </property>
</Properties>
</file>