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409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0885" y="4773295"/>
            <a:ext cx="283210" cy="529590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871473"/>
            <a:ext cx="4413885" cy="1000760"/>
          </a:xfrm>
        </p:spPr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871852"/>
            <a:ext cx="5697220" cy="2464435"/>
          </a:xfrm>
        </p:spPr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409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0885" y="4773295"/>
            <a:ext cx="283210" cy="529590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871473"/>
            <a:ext cx="4413885" cy="1000760"/>
          </a:xfrm>
        </p:spPr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409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350885" y="4773295"/>
            <a:ext cx="283210" cy="529590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4090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350885" y="4773295"/>
            <a:ext cx="283210" cy="529590"/>
          </a:xfrm>
        </p:spPr>
        <p:txBody>
          <a:bodyPr lIns="0" tIns="0" rIns="0" bIns="0"/>
          <a:lstStyle>
            <a:lvl1pPr>
              <a:defRPr sz="1800" b="1" i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17" y="2211781"/>
            <a:ext cx="391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1F487C"/>
                </a:solidFill>
                <a:latin typeface="微软雅黑"/>
                <a:cs typeface="微软雅黑"/>
              </a:rPr>
              <a:t>深度优先搜</a:t>
            </a:r>
            <a:r>
              <a:rPr sz="4000" b="0" spc="-15" dirty="0">
                <a:solidFill>
                  <a:srgbClr val="1F487C"/>
                </a:solidFill>
                <a:latin typeface="微软雅黑"/>
                <a:cs typeface="微软雅黑"/>
              </a:rPr>
              <a:t>索</a:t>
            </a:r>
            <a:r>
              <a:rPr sz="4000" b="0" spc="-5" dirty="0">
                <a:solidFill>
                  <a:srgbClr val="1F487C"/>
                </a:solidFill>
                <a:latin typeface="Arial" panose="020B0604020202090204"/>
                <a:cs typeface="Arial" panose="020B0604020202090204"/>
              </a:rPr>
              <a:t>(</a:t>
            </a:r>
            <a:r>
              <a:rPr sz="4000" b="0" spc="-10" dirty="0">
                <a:solidFill>
                  <a:srgbClr val="1F487C"/>
                </a:solidFill>
                <a:latin typeface="微软雅黑"/>
                <a:cs typeface="微软雅黑"/>
              </a:rPr>
              <a:t>二</a:t>
            </a:r>
            <a:r>
              <a:rPr sz="4000" b="0" spc="-5" dirty="0">
                <a:solidFill>
                  <a:srgbClr val="1F487C"/>
                </a:solidFill>
                <a:latin typeface="Arial" panose="020B0604020202090204"/>
                <a:cs typeface="Arial" panose="020B0604020202090204"/>
              </a:rPr>
              <a:t>)</a:t>
            </a:r>
            <a:endParaRPr sz="4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359" y="4773472"/>
            <a:ext cx="1397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129666"/>
            <a:ext cx="63601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cin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&gt;&gt;K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&gt;&gt;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R;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0;i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R; ++ i)</a:t>
            </a:r>
            <a:r>
              <a:rPr sz="1800" b="1" spc="-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 marR="355346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s;  Road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r;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cin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&gt;&gt; r.d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&gt;&gt;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r.L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&gt;&gt;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r.t;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!=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r.d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cityMap[s].push_back(r);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0;i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110; ++i</a:t>
            </a:r>
            <a:r>
              <a:rPr sz="1800" b="1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j 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j 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10100;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++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j</a:t>
            </a:r>
            <a:r>
              <a:rPr sz="1800" b="1" spc="-1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minL[i][j]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1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30;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78549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memset(visited,0,sizeof(visited));  totalLen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totalCost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visited[1]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403986"/>
            <a:ext cx="49936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7373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minLen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1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30;  Dfs(1);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minLen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(1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30))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minLen &lt;&lt;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else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cout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"-1" &lt;&lt;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endl;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3336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生日蛋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糕</a:t>
            </a:r>
            <a:r>
              <a:rPr sz="2800" b="0" spc="-40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(</a:t>
            </a: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百练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1190)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429003"/>
            <a:ext cx="8028305" cy="3350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微软雅黑"/>
                <a:cs typeface="微软雅黑"/>
              </a:rPr>
              <a:t>要制作一个体积为N</a:t>
            </a:r>
            <a:r>
              <a:rPr sz="2000" b="1" dirty="0">
                <a:latin typeface="微软雅黑"/>
                <a:cs typeface="微软雅黑"/>
              </a:rPr>
              <a:t>π</a:t>
            </a:r>
            <a:r>
              <a:rPr sz="1800" dirty="0">
                <a:latin typeface="微软雅黑"/>
                <a:cs typeface="微软雅黑"/>
              </a:rPr>
              <a:t>的</a:t>
            </a:r>
            <a:r>
              <a:rPr sz="1800" spc="5" dirty="0">
                <a:latin typeface="微软雅黑"/>
                <a:cs typeface="微软雅黑"/>
              </a:rPr>
              <a:t>M</a:t>
            </a:r>
            <a:r>
              <a:rPr sz="1800" dirty="0">
                <a:latin typeface="微软雅黑"/>
                <a:cs typeface="微软雅黑"/>
              </a:rPr>
              <a:t>层生日蛋糕，每层都是一个圆柱体。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微软雅黑"/>
                <a:cs typeface="微软雅黑"/>
              </a:rPr>
              <a:t>设从下往上数</a:t>
            </a:r>
            <a:r>
              <a:rPr sz="1800" dirty="0">
                <a:latin typeface="微软雅黑"/>
                <a:cs typeface="微软雅黑"/>
              </a:rPr>
              <a:t>第</a:t>
            </a:r>
            <a:r>
              <a:rPr sz="1800" spc="-5" dirty="0">
                <a:latin typeface="微软雅黑"/>
                <a:cs typeface="微软雅黑"/>
              </a:rPr>
              <a:t>i(1</a:t>
            </a:r>
            <a:r>
              <a:rPr sz="1800" spc="-1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&lt;=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i </a:t>
            </a:r>
            <a:r>
              <a:rPr sz="1800" spc="-10" dirty="0">
                <a:latin typeface="微软雅黑"/>
                <a:cs typeface="微软雅黑"/>
              </a:rPr>
              <a:t>&lt;=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M)层蛋糕是半径</a:t>
            </a:r>
            <a:r>
              <a:rPr sz="1800" spc="-15" dirty="0">
                <a:latin typeface="微软雅黑"/>
                <a:cs typeface="微软雅黑"/>
              </a:rPr>
              <a:t>为</a:t>
            </a:r>
            <a:r>
              <a:rPr sz="1800" dirty="0">
                <a:latin typeface="微软雅黑"/>
                <a:cs typeface="微软雅黑"/>
              </a:rPr>
              <a:t>Ri,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高度</a:t>
            </a:r>
            <a:r>
              <a:rPr sz="1800" spc="-5" dirty="0">
                <a:latin typeface="微软雅黑"/>
                <a:cs typeface="微软雅黑"/>
              </a:rPr>
              <a:t>为Hi的圆柱。当</a:t>
            </a:r>
            <a:r>
              <a:rPr sz="1800" dirty="0">
                <a:latin typeface="微软雅黑"/>
                <a:cs typeface="微软雅黑"/>
              </a:rPr>
              <a:t>i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&lt;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M时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，要求Ri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&gt;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Ri+1且</a:t>
            </a:r>
            <a:r>
              <a:rPr sz="1800" spc="-5" dirty="0">
                <a:latin typeface="微软雅黑"/>
                <a:cs typeface="微软雅黑"/>
              </a:rPr>
              <a:t>Hi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&gt; </a:t>
            </a:r>
            <a:r>
              <a:rPr sz="1800" spc="-5" dirty="0">
                <a:latin typeface="微软雅黑"/>
                <a:cs typeface="微软雅黑"/>
              </a:rPr>
              <a:t>Hi+1</a:t>
            </a: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由于要在蛋糕上抹奶油，为尽可能节约经费，我们希望蛋糕外表面（最下一层的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下底面除外）的面</a:t>
            </a:r>
            <a:r>
              <a:rPr sz="1800" dirty="0">
                <a:latin typeface="微软雅黑"/>
                <a:cs typeface="微软雅黑"/>
              </a:rPr>
              <a:t>积</a:t>
            </a:r>
            <a:r>
              <a:rPr sz="1800" spc="-5" dirty="0">
                <a:latin typeface="微软雅黑"/>
                <a:cs typeface="微软雅黑"/>
              </a:rPr>
              <a:t>Q最小。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令Q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=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Sπ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请编程对给出</a:t>
            </a:r>
            <a:r>
              <a:rPr sz="1800" dirty="0">
                <a:latin typeface="微软雅黑"/>
                <a:cs typeface="微软雅黑"/>
              </a:rPr>
              <a:t>的</a:t>
            </a:r>
            <a:r>
              <a:rPr sz="1800" spc="-5" dirty="0">
                <a:latin typeface="微软雅黑"/>
                <a:cs typeface="微软雅黑"/>
              </a:rPr>
              <a:t>N和M，找出蛋糕的制作方案（适当</a:t>
            </a:r>
            <a:r>
              <a:rPr sz="1800" dirty="0">
                <a:latin typeface="微软雅黑"/>
                <a:cs typeface="微软雅黑"/>
              </a:rPr>
              <a:t>的</a:t>
            </a:r>
            <a:r>
              <a:rPr sz="1800" spc="-5" dirty="0">
                <a:latin typeface="微软雅黑"/>
                <a:cs typeface="微软雅黑"/>
              </a:rPr>
              <a:t>Ri和Hi的值），使</a:t>
            </a:r>
            <a:r>
              <a:rPr sz="1800" dirty="0">
                <a:latin typeface="微软雅黑"/>
                <a:cs typeface="微软雅黑"/>
              </a:rPr>
              <a:t>S</a:t>
            </a:r>
            <a:r>
              <a:rPr sz="1800" spc="-5" dirty="0">
                <a:latin typeface="微软雅黑"/>
                <a:cs typeface="微软雅黑"/>
              </a:rPr>
              <a:t>最小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（除</a:t>
            </a:r>
            <a:r>
              <a:rPr sz="1800" spc="-5" dirty="0">
                <a:latin typeface="微软雅黑"/>
                <a:cs typeface="微软雅黑"/>
              </a:rPr>
              <a:t>Q</a:t>
            </a:r>
            <a:r>
              <a:rPr sz="1800" dirty="0">
                <a:latin typeface="微软雅黑"/>
                <a:cs typeface="微软雅黑"/>
              </a:rPr>
              <a:t>外，以上所有数据皆为正整数）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386586"/>
            <a:ext cx="3136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深度优先搜索，枚举什</a:t>
            </a:r>
            <a:r>
              <a:rPr sz="2000" spc="-10" dirty="0">
                <a:latin typeface="微软雅黑"/>
                <a:cs typeface="微软雅黑"/>
              </a:rPr>
              <a:t>么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386586"/>
            <a:ext cx="40443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深度优先搜索，枚举什</a:t>
            </a:r>
            <a:r>
              <a:rPr sz="2000" spc="-10" dirty="0">
                <a:latin typeface="微软雅黑"/>
                <a:cs typeface="微软雅黑"/>
              </a:rPr>
              <a:t>么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枚举每一层可能的高度</a:t>
            </a:r>
            <a:r>
              <a:rPr sz="2000" spc="-15" dirty="0">
                <a:latin typeface="微软雅黑"/>
                <a:cs typeface="微软雅黑"/>
              </a:rPr>
              <a:t>和</a:t>
            </a:r>
            <a:r>
              <a:rPr sz="2000" dirty="0">
                <a:latin typeface="微软雅黑"/>
                <a:cs typeface="微软雅黑"/>
              </a:rPr>
              <a:t>半径。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如何确定搜索范</a:t>
            </a:r>
            <a:r>
              <a:rPr sz="2000" spc="5" dirty="0">
                <a:latin typeface="微软雅黑"/>
                <a:cs typeface="微软雅黑"/>
              </a:rPr>
              <a:t>围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386586"/>
            <a:ext cx="50596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深度优先搜索，枚举什</a:t>
            </a:r>
            <a:r>
              <a:rPr sz="2000" spc="-10" dirty="0">
                <a:latin typeface="微软雅黑"/>
                <a:cs typeface="微软雅黑"/>
              </a:rPr>
              <a:t>么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枚举每一层可能的高度</a:t>
            </a:r>
            <a:r>
              <a:rPr sz="2000" spc="-15" dirty="0">
                <a:latin typeface="微软雅黑"/>
                <a:cs typeface="微软雅黑"/>
              </a:rPr>
              <a:t>和</a:t>
            </a:r>
            <a:r>
              <a:rPr sz="2000" dirty="0">
                <a:latin typeface="微软雅黑"/>
                <a:cs typeface="微软雅黑"/>
              </a:rPr>
              <a:t>半径。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如何确定搜索范</a:t>
            </a:r>
            <a:r>
              <a:rPr sz="2000" spc="5" dirty="0">
                <a:latin typeface="微软雅黑"/>
                <a:cs typeface="微软雅黑"/>
              </a:rPr>
              <a:t>围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微软雅黑"/>
                <a:cs typeface="微软雅黑"/>
              </a:rPr>
              <a:t>底层蛋糕的最大可能半</a:t>
            </a:r>
            <a:r>
              <a:rPr sz="2000" spc="-15" dirty="0">
                <a:latin typeface="微软雅黑"/>
                <a:cs typeface="微软雅黑"/>
              </a:rPr>
              <a:t>径</a:t>
            </a:r>
            <a:r>
              <a:rPr sz="2000" dirty="0">
                <a:latin typeface="微软雅黑"/>
                <a:cs typeface="微软雅黑"/>
              </a:rPr>
              <a:t>和最</a:t>
            </a:r>
            <a:r>
              <a:rPr sz="2000" spc="-15" dirty="0">
                <a:latin typeface="微软雅黑"/>
                <a:cs typeface="微软雅黑"/>
              </a:rPr>
              <a:t>大</a:t>
            </a:r>
            <a:r>
              <a:rPr sz="2000" dirty="0">
                <a:latin typeface="微软雅黑"/>
                <a:cs typeface="微软雅黑"/>
              </a:rPr>
              <a:t>可能</a:t>
            </a:r>
            <a:r>
              <a:rPr sz="2000" spc="-15" dirty="0">
                <a:latin typeface="微软雅黑"/>
                <a:cs typeface="微软雅黑"/>
              </a:rPr>
              <a:t>高</a:t>
            </a:r>
            <a:r>
              <a:rPr sz="2000" dirty="0">
                <a:latin typeface="微软雅黑"/>
                <a:cs typeface="微软雅黑"/>
              </a:rPr>
              <a:t>度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spcBef>
                <a:spcPts val="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搜索顺序，哪些地方体</a:t>
            </a:r>
            <a:r>
              <a:rPr sz="2000" spc="-15" dirty="0">
                <a:latin typeface="微软雅黑"/>
                <a:cs typeface="微软雅黑"/>
              </a:rPr>
              <a:t>现</a:t>
            </a:r>
            <a:r>
              <a:rPr sz="2000" dirty="0">
                <a:latin typeface="微软雅黑"/>
                <a:cs typeface="微软雅黑"/>
              </a:rPr>
              <a:t>搜索</a:t>
            </a:r>
            <a:r>
              <a:rPr sz="2000" spc="-15" dirty="0">
                <a:latin typeface="微软雅黑"/>
                <a:cs typeface="微软雅黑"/>
              </a:rPr>
              <a:t>顺</a:t>
            </a:r>
            <a:r>
              <a:rPr sz="2000" dirty="0">
                <a:latin typeface="微软雅黑"/>
                <a:cs typeface="微软雅黑"/>
              </a:rPr>
              <a:t>序?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386586"/>
            <a:ext cx="505968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深度优先搜索，枚举什</a:t>
            </a:r>
            <a:r>
              <a:rPr sz="2000" spc="-10" dirty="0">
                <a:latin typeface="微软雅黑"/>
                <a:cs typeface="微软雅黑"/>
              </a:rPr>
              <a:t>么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枚举每一层可能的高度</a:t>
            </a:r>
            <a:r>
              <a:rPr sz="2000" spc="-15" dirty="0">
                <a:latin typeface="微软雅黑"/>
                <a:cs typeface="微软雅黑"/>
              </a:rPr>
              <a:t>和</a:t>
            </a:r>
            <a:r>
              <a:rPr sz="2000" dirty="0">
                <a:latin typeface="微软雅黑"/>
                <a:cs typeface="微软雅黑"/>
              </a:rPr>
              <a:t>半径。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如何确定搜索范</a:t>
            </a:r>
            <a:r>
              <a:rPr sz="2000" spc="5" dirty="0">
                <a:latin typeface="微软雅黑"/>
                <a:cs typeface="微软雅黑"/>
              </a:rPr>
              <a:t>围</a:t>
            </a:r>
            <a:r>
              <a:rPr sz="2000" dirty="0">
                <a:latin typeface="微软雅黑"/>
                <a:cs typeface="微软雅黑"/>
              </a:rPr>
              <a:t>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微软雅黑"/>
                <a:cs typeface="微软雅黑"/>
              </a:rPr>
              <a:t>底层蛋糕的最大可能半</a:t>
            </a:r>
            <a:r>
              <a:rPr sz="2000" spc="-15" dirty="0">
                <a:latin typeface="微软雅黑"/>
                <a:cs typeface="微软雅黑"/>
              </a:rPr>
              <a:t>径</a:t>
            </a:r>
            <a:r>
              <a:rPr sz="2000" dirty="0">
                <a:latin typeface="微软雅黑"/>
                <a:cs typeface="微软雅黑"/>
              </a:rPr>
              <a:t>和最</a:t>
            </a:r>
            <a:r>
              <a:rPr sz="2000" spc="-15" dirty="0">
                <a:latin typeface="微软雅黑"/>
                <a:cs typeface="微软雅黑"/>
              </a:rPr>
              <a:t>大</a:t>
            </a:r>
            <a:r>
              <a:rPr sz="2000" dirty="0">
                <a:latin typeface="微软雅黑"/>
                <a:cs typeface="微软雅黑"/>
              </a:rPr>
              <a:t>可能</a:t>
            </a:r>
            <a:r>
              <a:rPr sz="2000" spc="-15" dirty="0">
                <a:latin typeface="微软雅黑"/>
                <a:cs typeface="微软雅黑"/>
              </a:rPr>
              <a:t>高</a:t>
            </a:r>
            <a:r>
              <a:rPr sz="2000" dirty="0">
                <a:latin typeface="微软雅黑"/>
                <a:cs typeface="微软雅黑"/>
              </a:rPr>
              <a:t>度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spcBef>
                <a:spcPts val="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搜索顺序，哪些地方体</a:t>
            </a:r>
            <a:r>
              <a:rPr sz="2000" spc="-15" dirty="0">
                <a:latin typeface="微软雅黑"/>
                <a:cs typeface="微软雅黑"/>
              </a:rPr>
              <a:t>现</a:t>
            </a:r>
            <a:r>
              <a:rPr sz="2000" dirty="0">
                <a:latin typeface="微软雅黑"/>
                <a:cs typeface="微软雅黑"/>
              </a:rPr>
              <a:t>搜索</a:t>
            </a:r>
            <a:r>
              <a:rPr sz="2000" spc="-15" dirty="0">
                <a:latin typeface="微软雅黑"/>
                <a:cs typeface="微软雅黑"/>
              </a:rPr>
              <a:t>顺</a:t>
            </a:r>
            <a:r>
              <a:rPr sz="2000" dirty="0">
                <a:latin typeface="微软雅黑"/>
                <a:cs typeface="微软雅黑"/>
              </a:rPr>
              <a:t>序?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从底层往上搭蛋糕，而</a:t>
            </a:r>
            <a:r>
              <a:rPr sz="2000" spc="-10" dirty="0">
                <a:latin typeface="微软雅黑"/>
                <a:cs typeface="微软雅黑"/>
              </a:rPr>
              <a:t>不</a:t>
            </a:r>
            <a:r>
              <a:rPr sz="2000" dirty="0">
                <a:latin typeface="微软雅黑"/>
                <a:cs typeface="微软雅黑"/>
              </a:rPr>
              <a:t>是从</a:t>
            </a:r>
            <a:r>
              <a:rPr sz="2000" spc="-10" dirty="0">
                <a:latin typeface="微软雅黑"/>
                <a:cs typeface="微软雅黑"/>
              </a:rPr>
              <a:t>顶</a:t>
            </a:r>
            <a:r>
              <a:rPr sz="2000" dirty="0">
                <a:latin typeface="微软雅黑"/>
                <a:cs typeface="微软雅黑"/>
              </a:rPr>
              <a:t>层往</a:t>
            </a:r>
            <a:r>
              <a:rPr sz="2000" spc="-10" dirty="0">
                <a:latin typeface="微软雅黑"/>
                <a:cs typeface="微软雅黑"/>
              </a:rPr>
              <a:t>下</a:t>
            </a:r>
            <a:r>
              <a:rPr sz="2000" spc="5" dirty="0">
                <a:latin typeface="微软雅黑"/>
                <a:cs typeface="微软雅黑"/>
              </a:rPr>
              <a:t>搭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203200" indent="-191135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如何剪枝？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141859"/>
            <a:ext cx="15494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 panose="02070309020205020404"/>
                <a:cs typeface="Courier New" panose="02070309020205020404"/>
              </a:rPr>
              <a:t>#include &lt;iostream&gt;  #include &lt;vector&gt;  #include &lt;cstring&gt;  #include &lt;cmath&gt;  using namespace</a:t>
            </a:r>
            <a:r>
              <a:rPr sz="10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b="1" spc="-5" dirty="0">
                <a:latin typeface="Courier New" panose="02070309020205020404"/>
                <a:cs typeface="Courier New" panose="02070309020205020404"/>
              </a:rPr>
              <a:t>std;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 N,M;</a:t>
            </a:r>
            <a:endParaRPr spc="-5" dirty="0"/>
          </a:p>
          <a:p>
            <a:pPr marL="12700" marR="5080">
              <a:lnSpc>
                <a:spcPct val="99000"/>
              </a:lnSpc>
              <a:spcBef>
                <a:spcPts val="35"/>
              </a:spcBef>
            </a:pPr>
            <a:r>
              <a:rPr spc="-5" dirty="0"/>
              <a:t>int</a:t>
            </a:r>
            <a:r>
              <a:rPr dirty="0"/>
              <a:t> </a:t>
            </a:r>
            <a:r>
              <a:rPr spc="-5" dirty="0"/>
              <a:t>minArea</a:t>
            </a:r>
            <a:r>
              <a:rPr dirty="0"/>
              <a:t> </a:t>
            </a:r>
            <a:r>
              <a:rPr spc="-5" dirty="0"/>
              <a:t>=</a:t>
            </a:r>
            <a:r>
              <a:rPr dirty="0"/>
              <a:t> </a:t>
            </a:r>
            <a:r>
              <a:rPr spc="-5" dirty="0"/>
              <a:t>1 &lt;&lt;</a:t>
            </a:r>
            <a:r>
              <a:rPr dirty="0"/>
              <a:t> </a:t>
            </a:r>
            <a:r>
              <a:rPr spc="-5" dirty="0"/>
              <a:t>30;</a:t>
            </a:r>
            <a:r>
              <a:rPr spc="20" dirty="0"/>
              <a:t> </a:t>
            </a:r>
            <a:r>
              <a:rPr spc="-5" dirty="0">
                <a:solidFill>
                  <a:srgbClr val="00AF50"/>
                </a:solidFill>
              </a:rPr>
              <a:t>//</a:t>
            </a:r>
            <a:r>
              <a:rPr spc="-5" dirty="0">
                <a:solidFill>
                  <a:srgbClr val="00AF50"/>
                </a:solidFill>
                <a:latin typeface="微软雅黑"/>
                <a:cs typeface="微软雅黑"/>
              </a:rPr>
              <a:t>最优表面积 </a:t>
            </a:r>
            <a:r>
              <a:rPr spc="-5" dirty="0"/>
              <a:t>int</a:t>
            </a:r>
            <a:r>
              <a:rPr spc="-10" dirty="0"/>
              <a:t> </a:t>
            </a:r>
            <a:r>
              <a:rPr spc="-5" dirty="0"/>
              <a:t>area</a:t>
            </a:r>
            <a:r>
              <a:rPr spc="-10" dirty="0"/>
              <a:t> </a:t>
            </a:r>
            <a:r>
              <a:rPr spc="-5" dirty="0"/>
              <a:t>=</a:t>
            </a:r>
            <a:r>
              <a:rPr spc="-20" dirty="0"/>
              <a:t> </a:t>
            </a:r>
            <a:r>
              <a:rPr spc="-5" dirty="0"/>
              <a:t>0;</a:t>
            </a:r>
            <a:r>
              <a:rPr spc="5" dirty="0"/>
              <a:t> </a:t>
            </a:r>
            <a:r>
              <a:rPr spc="-5" dirty="0">
                <a:solidFill>
                  <a:srgbClr val="00AF50"/>
                </a:solidFill>
              </a:rPr>
              <a:t>//</a:t>
            </a:r>
            <a:r>
              <a:rPr spc="-5" dirty="0">
                <a:solidFill>
                  <a:srgbClr val="00AF50"/>
                </a:solidFill>
                <a:latin typeface="微软雅黑"/>
                <a:cs typeface="微软雅黑"/>
              </a:rPr>
              <a:t>正在搭建中的蛋糕的表面积 </a:t>
            </a:r>
            <a:r>
              <a:rPr spc="-5" dirty="0"/>
              <a:t>int main()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</a:t>
            </a:r>
            <a:endParaRPr spc="-5" dirty="0"/>
          </a:p>
          <a:p>
            <a:pPr marL="1841500">
              <a:lnSpc>
                <a:spcPct val="100000"/>
              </a:lnSpc>
            </a:pPr>
            <a:r>
              <a:rPr spc="-5" dirty="0"/>
              <a:t>.......</a:t>
            </a:r>
            <a:endParaRPr spc="-5" dirty="0"/>
          </a:p>
          <a:p>
            <a:pPr marL="1841500" marR="1041400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Dfs( N,M,maxR,maxH);  </a:t>
            </a:r>
            <a:r>
              <a:rPr spc="-5" dirty="0"/>
              <a:t>if( minArea == 1 &lt;&lt;</a:t>
            </a:r>
            <a:r>
              <a:rPr spc="-25" dirty="0"/>
              <a:t> </a:t>
            </a:r>
            <a:r>
              <a:rPr spc="-10" dirty="0"/>
              <a:t>30)</a:t>
            </a:r>
            <a:endParaRPr spc="-10" dirty="0"/>
          </a:p>
          <a:p>
            <a:pPr marL="2755900">
              <a:lnSpc>
                <a:spcPct val="100000"/>
              </a:lnSpc>
            </a:pPr>
            <a:r>
              <a:rPr spc="-5" dirty="0"/>
              <a:t>cout &lt;&lt; 0 &lt;&lt;</a:t>
            </a:r>
            <a:r>
              <a:rPr spc="5" dirty="0"/>
              <a:t> </a:t>
            </a:r>
            <a:r>
              <a:rPr spc="-10" dirty="0"/>
              <a:t>endl;</a:t>
            </a:r>
            <a:endParaRPr spc="-10" dirty="0"/>
          </a:p>
          <a:p>
            <a:pPr marL="1841500">
              <a:lnSpc>
                <a:spcPct val="100000"/>
              </a:lnSpc>
            </a:pPr>
            <a:r>
              <a:rPr spc="-5" dirty="0"/>
              <a:t>else</a:t>
            </a:r>
            <a:endParaRPr spc="-5" dirty="0"/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cout &lt;&lt; minArea &lt;&lt;</a:t>
            </a:r>
            <a:r>
              <a:rPr spc="-35" dirty="0"/>
              <a:t> </a:t>
            </a:r>
            <a:r>
              <a:rPr spc="-5" dirty="0"/>
              <a:t>endl;</a:t>
            </a:r>
            <a:endParaRPr spc="-5" dirty="0"/>
          </a:p>
          <a:p>
            <a:pPr marL="927100">
              <a:lnSpc>
                <a:spcPct val="100000"/>
              </a:lnSpc>
            </a:pPr>
            <a:r>
              <a:rPr spc="-5" dirty="0"/>
              <a:t>}</a:t>
            </a:r>
            <a:endParaRPr spc="-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/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22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639" y="134238"/>
            <a:ext cx="61855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void Dfs(int v, int n,int r,int</a:t>
            </a:r>
            <a:r>
              <a:rPr sz="1600" b="1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h)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要用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层去凑体积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v,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最底层半径</a:t>
            </a:r>
            <a:r>
              <a:rPr sz="1600" b="1" spc="10" dirty="0">
                <a:solidFill>
                  <a:srgbClr val="00AF50"/>
                </a:solidFill>
                <a:latin typeface="微软雅黑"/>
                <a:cs typeface="微软雅黑"/>
              </a:rPr>
              <a:t>不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能超过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高</a:t>
            </a:r>
            <a:r>
              <a:rPr sz="1600" b="1" spc="10" dirty="0">
                <a:solidFill>
                  <a:srgbClr val="00AF50"/>
                </a:solidFill>
                <a:latin typeface="微软雅黑"/>
                <a:cs typeface="微软雅黑"/>
              </a:rPr>
              <a:t>度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不能</a:t>
            </a:r>
            <a:r>
              <a:rPr sz="1600" b="1" spc="5" dirty="0">
                <a:solidFill>
                  <a:srgbClr val="00AF50"/>
                </a:solidFill>
                <a:latin typeface="微软雅黑"/>
                <a:cs typeface="微软雅黑"/>
              </a:rPr>
              <a:t>超</a:t>
            </a:r>
            <a:r>
              <a:rPr sz="1600" b="1" spc="-10" dirty="0">
                <a:solidFill>
                  <a:srgbClr val="00AF50"/>
                </a:solidFill>
                <a:latin typeface="微软雅黑"/>
                <a:cs typeface="微软雅黑"/>
              </a:rPr>
              <a:t>过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h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求出最小表面积放入</a:t>
            </a:r>
            <a:r>
              <a:rPr sz="1600" b="1" spc="3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minArea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if( n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0 ) 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if( v )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return;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  <a:tabLst>
                <a:tab pos="2755900" algn="l"/>
              </a:tabLst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{	minArea =</a:t>
            </a:r>
            <a:r>
              <a:rPr sz="16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min(minArea,area);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8632" y="1597533"/>
            <a:ext cx="1061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return;</a:t>
            </a:r>
            <a:r>
              <a:rPr sz="1600" b="1" spc="-5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344" y="1841372"/>
            <a:ext cx="551878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if( v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&lt;=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0)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 marR="1345565" indent="-914400">
              <a:lnSpc>
                <a:spcPts val="1940"/>
              </a:lnSpc>
              <a:spcBef>
                <a:spcPts val="4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rr = r; rr &gt;=n; -- rr ) {  if(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 ==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 )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600" b="1" spc="-5" dirty="0">
                <a:solidFill>
                  <a:srgbClr val="00AF50"/>
                </a:solidFill>
                <a:latin typeface="微软雅黑"/>
                <a:cs typeface="微软雅黑"/>
              </a:rPr>
              <a:t>底面积</a:t>
            </a:r>
            <a:endParaRPr sz="1600">
              <a:latin typeface="微软雅黑"/>
              <a:cs typeface="微软雅黑"/>
            </a:endParaRPr>
          </a:p>
          <a:p>
            <a:pPr marL="1841500">
              <a:lnSpc>
                <a:spcPts val="183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area = rr *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rr;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309245" indent="-9150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hh = h; hh &gt;= n ; --hh ) {  area += 2 * rr *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hh;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841500" marR="508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Dfs(v-rr*rr*hh,n-1,rr-1,hh-1);  area -= 2 * rr *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hh;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39" y="476839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77241"/>
            <a:ext cx="7967980" cy="202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微软雅黑"/>
                <a:cs typeface="微软雅黑"/>
              </a:rPr>
              <a:t>剪枝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剪枝1：搭建过程中发现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建好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面积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经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小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2000" dirty="0">
                <a:latin typeface="微软雅黑"/>
                <a:cs typeface="微软雅黑"/>
              </a:rPr>
              <a:t>目</a:t>
            </a:r>
            <a:r>
              <a:rPr sz="2000" spc="-15" dirty="0">
                <a:latin typeface="微软雅黑"/>
                <a:cs typeface="微软雅黑"/>
              </a:rPr>
              <a:t>前</a:t>
            </a:r>
            <a:r>
              <a:rPr sz="2000" dirty="0">
                <a:latin typeface="微软雅黑"/>
                <a:cs typeface="微软雅黑"/>
              </a:rPr>
              <a:t>求得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最优表 面积，或者预见到搭完</a:t>
            </a:r>
            <a:r>
              <a:rPr sz="2000" spc="-15" dirty="0">
                <a:latin typeface="微软雅黑"/>
                <a:cs typeface="微软雅黑"/>
              </a:rPr>
              <a:t>后</a:t>
            </a:r>
            <a:r>
              <a:rPr sz="2000" dirty="0">
                <a:latin typeface="微软雅黑"/>
                <a:cs typeface="微软雅黑"/>
              </a:rPr>
              <a:t>面积</a:t>
            </a:r>
            <a:r>
              <a:rPr sz="2000" spc="-15" dirty="0">
                <a:latin typeface="微软雅黑"/>
                <a:cs typeface="微软雅黑"/>
              </a:rPr>
              <a:t>一</a:t>
            </a:r>
            <a:r>
              <a:rPr sz="2000" dirty="0">
                <a:latin typeface="微软雅黑"/>
                <a:cs typeface="微软雅黑"/>
              </a:rPr>
              <a:t>定会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小于</a:t>
            </a:r>
            <a:r>
              <a:rPr sz="2000" spc="-15" dirty="0">
                <a:latin typeface="微软雅黑"/>
                <a:cs typeface="微软雅黑"/>
              </a:rPr>
              <a:t>目</a:t>
            </a:r>
            <a:r>
              <a:rPr sz="2000" dirty="0">
                <a:latin typeface="微软雅黑"/>
                <a:cs typeface="微软雅黑"/>
              </a:rPr>
              <a:t>前最</a:t>
            </a:r>
            <a:r>
              <a:rPr sz="2000" spc="-15" dirty="0">
                <a:latin typeface="微软雅黑"/>
                <a:cs typeface="微软雅黑"/>
              </a:rPr>
              <a:t>优</a:t>
            </a:r>
            <a:r>
              <a:rPr sz="2000" dirty="0">
                <a:latin typeface="微软雅黑"/>
                <a:cs typeface="微软雅黑"/>
              </a:rPr>
              <a:t>表面</a:t>
            </a:r>
            <a:r>
              <a:rPr sz="2000" spc="-10" dirty="0">
                <a:latin typeface="微软雅黑"/>
                <a:cs typeface="微软雅黑"/>
              </a:rPr>
              <a:t>积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则停止搭建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（最优性剪枝）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3154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006FC0"/>
                </a:solidFill>
                <a:latin typeface="微软雅黑"/>
                <a:cs typeface="微软雅黑"/>
              </a:rPr>
              <a:t>ROADS</a:t>
            </a:r>
            <a:r>
              <a:rPr sz="2800" b="0" spc="-45" dirty="0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sz="2800" b="0" dirty="0">
                <a:solidFill>
                  <a:srgbClr val="006FC0"/>
                </a:solidFill>
                <a:latin typeface="微软雅黑"/>
                <a:cs typeface="微软雅黑"/>
              </a:rPr>
              <a:t>(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百</a:t>
            </a: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练</a:t>
            </a:r>
            <a:r>
              <a:rPr sz="2800" b="0" spc="-5" dirty="0">
                <a:solidFill>
                  <a:srgbClr val="006FC0"/>
                </a:solidFill>
                <a:latin typeface="微软雅黑"/>
                <a:cs typeface="微软雅黑"/>
              </a:rPr>
              <a:t>1724)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357071"/>
            <a:ext cx="84270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微软雅黑"/>
                <a:cs typeface="微软雅黑"/>
              </a:rPr>
              <a:t>N个城市，编</a:t>
            </a:r>
            <a:r>
              <a:rPr sz="1800" dirty="0">
                <a:latin typeface="微软雅黑"/>
                <a:cs typeface="微软雅黑"/>
              </a:rPr>
              <a:t>号</a:t>
            </a:r>
            <a:r>
              <a:rPr sz="1800" spc="-5" dirty="0">
                <a:latin typeface="微软雅黑"/>
                <a:cs typeface="微软雅黑"/>
              </a:rPr>
              <a:t>1到N。城市间有</a:t>
            </a:r>
            <a:r>
              <a:rPr sz="1800" dirty="0">
                <a:latin typeface="微软雅黑"/>
                <a:cs typeface="微软雅黑"/>
              </a:rPr>
              <a:t>R</a:t>
            </a:r>
            <a:r>
              <a:rPr sz="1800" spc="-5" dirty="0">
                <a:latin typeface="微软雅黑"/>
                <a:cs typeface="微软雅黑"/>
              </a:rPr>
              <a:t>条单向道路。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每条道路连接两个城市，有长度和过路费两个属性。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B</a:t>
            </a:r>
            <a:r>
              <a:rPr sz="1800" spc="-10" dirty="0">
                <a:latin typeface="微软雅黑"/>
                <a:cs typeface="微软雅黑"/>
              </a:rPr>
              <a:t>o</a:t>
            </a:r>
            <a:r>
              <a:rPr sz="1800" dirty="0">
                <a:latin typeface="微软雅黑"/>
                <a:cs typeface="微软雅黑"/>
              </a:rPr>
              <a:t>b只有</a:t>
            </a:r>
            <a:r>
              <a:rPr sz="1800" spc="-5" dirty="0">
                <a:latin typeface="微软雅黑"/>
                <a:cs typeface="微软雅黑"/>
              </a:rPr>
              <a:t>K</a:t>
            </a:r>
            <a:r>
              <a:rPr sz="1800" dirty="0">
                <a:latin typeface="微软雅黑"/>
                <a:cs typeface="微软雅黑"/>
              </a:rPr>
              <a:t>块钱，他想从城市1走到城市N。问最短共需要走多长的路。如果到不</a:t>
            </a:r>
            <a:r>
              <a:rPr sz="1800" spc="5" dirty="0">
                <a:latin typeface="微软雅黑"/>
                <a:cs typeface="微软雅黑"/>
              </a:rPr>
              <a:t>了</a:t>
            </a:r>
            <a:r>
              <a:rPr sz="1800" dirty="0">
                <a:latin typeface="微软雅黑"/>
                <a:cs typeface="微软雅黑"/>
              </a:rPr>
              <a:t>N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180589"/>
            <a:ext cx="356742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，输出-1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2&lt;=N&lt;=100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0&lt;=K&lt;=10000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1&lt;=R&lt;=10000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每条路的长</a:t>
            </a:r>
            <a:r>
              <a:rPr sz="1800" dirty="0">
                <a:latin typeface="微软雅黑"/>
                <a:cs typeface="微软雅黑"/>
              </a:rPr>
              <a:t>度</a:t>
            </a:r>
            <a:r>
              <a:rPr sz="1800" spc="-5" dirty="0">
                <a:latin typeface="微软雅黑"/>
                <a:cs typeface="微软雅黑"/>
              </a:rPr>
              <a:t> L,</a:t>
            </a:r>
            <a:r>
              <a:rPr sz="1800" dirty="0">
                <a:latin typeface="微软雅黑"/>
                <a:cs typeface="微软雅黑"/>
              </a:rPr>
              <a:t> 1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&lt;= L &lt;=</a:t>
            </a:r>
            <a:r>
              <a:rPr sz="1800" spc="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100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每条路的过路费T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, 0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&lt;=</a:t>
            </a:r>
            <a:r>
              <a:rPr sz="1800" dirty="0">
                <a:latin typeface="微软雅黑"/>
                <a:cs typeface="微软雅黑"/>
              </a:rPr>
              <a:t> T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&lt;=</a:t>
            </a:r>
            <a:r>
              <a:rPr sz="1800" spc="-2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100</a:t>
            </a:r>
            <a:endParaRPr sz="180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09359" y="2356104"/>
            <a:ext cx="2583180" cy="2616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62953" y="2382139"/>
            <a:ext cx="219646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输入：</a:t>
            </a:r>
            <a:endParaRPr sz="1800">
              <a:latin typeface="微软雅黑"/>
              <a:cs typeface="微软雅黑"/>
            </a:endParaRPr>
          </a:p>
          <a:p>
            <a:pPr marL="38100" marR="1985010" algn="just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 panose="020B0604020202090204"/>
                <a:cs typeface="Arial" panose="020B0604020202090204"/>
              </a:rPr>
              <a:t>K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  </a:t>
            </a:r>
            <a:r>
              <a:rPr sz="1800" dirty="0">
                <a:latin typeface="Arial" panose="020B0604020202090204"/>
                <a:cs typeface="Arial" panose="020B0604020202090204"/>
              </a:rPr>
              <a:t>R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8100" marR="1115695">
              <a:lnSpc>
                <a:spcPct val="100000"/>
              </a:lnSpc>
            </a:pPr>
            <a:r>
              <a:rPr sz="1800" spc="-5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1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1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1 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7" baseline="-21000" dirty="0">
                <a:latin typeface="Arial" panose="020B0604020202090204"/>
                <a:cs typeface="Arial" panose="020B0604020202090204"/>
              </a:rPr>
              <a:t>1 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1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2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2</a:t>
            </a:r>
            <a:r>
              <a:rPr sz="1800" spc="89" baseline="-210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7" baseline="-21000" dirty="0">
                <a:latin typeface="Arial" panose="020B0604020202090204"/>
                <a:cs typeface="Arial" panose="020B0604020202090204"/>
              </a:rPr>
              <a:t>2</a:t>
            </a:r>
            <a:endParaRPr sz="1800" baseline="-2100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 panose="020B0604020202090204"/>
                <a:cs typeface="Arial" panose="020B0604020202090204"/>
              </a:rPr>
              <a:t>...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ts val="2150"/>
              </a:lnSpc>
            </a:pPr>
            <a:r>
              <a:rPr sz="1800" spc="-5" dirty="0">
                <a:latin typeface="Arial" panose="020B0604020202090204"/>
                <a:cs typeface="Arial" panose="020B0604020202090204"/>
              </a:rPr>
              <a:t>s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R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R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</a:t>
            </a:r>
            <a:r>
              <a:rPr sz="1800" spc="-7" baseline="-21000" dirty="0">
                <a:latin typeface="Arial" panose="020B0604020202090204"/>
                <a:cs typeface="Arial" panose="020B0604020202090204"/>
              </a:rPr>
              <a:t>R</a:t>
            </a:r>
            <a:r>
              <a:rPr sz="1800" spc="179" baseline="-2100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5" dirty="0">
                <a:latin typeface="Arial" panose="020B0604020202090204"/>
                <a:cs typeface="Arial" panose="020B0604020202090204"/>
              </a:rPr>
              <a:t>T</a:t>
            </a:r>
            <a:r>
              <a:rPr sz="1800" spc="7" baseline="-21000" dirty="0">
                <a:latin typeface="Arial" panose="020B0604020202090204"/>
                <a:cs typeface="Arial" panose="020B0604020202090204"/>
              </a:rPr>
              <a:t>R</a:t>
            </a:r>
            <a:endParaRPr sz="1800" baseline="-2100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ts val="2390"/>
              </a:lnSpc>
            </a:pPr>
            <a:r>
              <a:rPr sz="2000" dirty="0">
                <a:latin typeface="Arial" panose="020B0604020202090204"/>
                <a:cs typeface="Arial" panose="020B0604020202090204"/>
              </a:rPr>
              <a:t>s</a:t>
            </a:r>
            <a:r>
              <a:rPr sz="2000" spc="-60" dirty="0">
                <a:latin typeface="Arial" panose="020B0604020202090204"/>
                <a:cs typeface="Arial" panose="020B0604020202090204"/>
              </a:rPr>
              <a:t> </a:t>
            </a:r>
            <a:r>
              <a:rPr sz="2000" spc="5" dirty="0">
                <a:latin typeface="Arial" panose="020B0604020202090204"/>
                <a:cs typeface="Arial" panose="020B0604020202090204"/>
              </a:rPr>
              <a:t>e</a:t>
            </a:r>
            <a:r>
              <a:rPr sz="2000" dirty="0">
                <a:latin typeface="微软雅黑"/>
                <a:cs typeface="微软雅黑"/>
              </a:rPr>
              <a:t>是路起点和终点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77241"/>
            <a:ext cx="7735570" cy="293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微软雅黑"/>
                <a:cs typeface="微软雅黑"/>
              </a:rPr>
              <a:t>剪枝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剪枝1：搭建过程中发现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建好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面积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经超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求</a:t>
            </a:r>
            <a:r>
              <a:rPr sz="2000" dirty="0">
                <a:latin typeface="微软雅黑"/>
                <a:cs typeface="微软雅黑"/>
              </a:rPr>
              <a:t>得的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优表面 积，或者预见到搭完后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dirty="0">
                <a:latin typeface="微软雅黑"/>
                <a:cs typeface="微软雅黑"/>
              </a:rPr>
              <a:t>积一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会超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spc="5" dirty="0">
                <a:latin typeface="微软雅黑"/>
                <a:cs typeface="微软雅黑"/>
              </a:rPr>
              <a:t>积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（最优性剪枝）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剪枝2：搭建过程中预见</a:t>
            </a:r>
            <a:r>
              <a:rPr sz="2000" spc="-15" dirty="0">
                <a:latin typeface="微软雅黑"/>
                <a:cs typeface="微软雅黑"/>
              </a:rPr>
              <a:t>到</a:t>
            </a:r>
            <a:r>
              <a:rPr sz="2000" dirty="0">
                <a:latin typeface="微软雅黑"/>
                <a:cs typeface="微软雅黑"/>
              </a:rPr>
              <a:t>再往</a:t>
            </a:r>
            <a:r>
              <a:rPr sz="2000" spc="-15" dirty="0">
                <a:latin typeface="微软雅黑"/>
                <a:cs typeface="微软雅黑"/>
              </a:rPr>
              <a:t>上</a:t>
            </a:r>
            <a:r>
              <a:rPr sz="2000" dirty="0">
                <a:latin typeface="微软雅黑"/>
                <a:cs typeface="微软雅黑"/>
              </a:rPr>
              <a:t>搭，</a:t>
            </a:r>
            <a:r>
              <a:rPr sz="2000" spc="-15" dirty="0">
                <a:latin typeface="微软雅黑"/>
                <a:cs typeface="微软雅黑"/>
              </a:rPr>
              <a:t>高</a:t>
            </a:r>
            <a:r>
              <a:rPr sz="2000" dirty="0">
                <a:latin typeface="微软雅黑"/>
                <a:cs typeface="微软雅黑"/>
              </a:rPr>
              <a:t>度已</a:t>
            </a:r>
            <a:r>
              <a:rPr sz="2000" spc="-15" dirty="0">
                <a:latin typeface="微软雅黑"/>
                <a:cs typeface="微软雅黑"/>
              </a:rPr>
              <a:t>经</a:t>
            </a:r>
            <a:r>
              <a:rPr sz="2000" dirty="0">
                <a:latin typeface="微软雅黑"/>
                <a:cs typeface="微软雅黑"/>
              </a:rPr>
              <a:t>无法</a:t>
            </a:r>
            <a:r>
              <a:rPr sz="2000" spc="-15" dirty="0">
                <a:latin typeface="微软雅黑"/>
                <a:cs typeface="微软雅黑"/>
              </a:rPr>
              <a:t>安</a:t>
            </a:r>
            <a:r>
              <a:rPr sz="2000" dirty="0">
                <a:latin typeface="微软雅黑"/>
                <a:cs typeface="微软雅黑"/>
              </a:rPr>
              <a:t>排，</a:t>
            </a:r>
            <a:r>
              <a:rPr sz="2000" spc="-15" dirty="0">
                <a:latin typeface="微软雅黑"/>
                <a:cs typeface="微软雅黑"/>
              </a:rPr>
              <a:t>或</a:t>
            </a:r>
            <a:r>
              <a:rPr sz="2000" dirty="0">
                <a:latin typeface="微软雅黑"/>
                <a:cs typeface="微软雅黑"/>
              </a:rPr>
              <a:t>者半径 已经无法安排，则停止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可行性剪枝）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77241"/>
            <a:ext cx="7735570" cy="385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微软雅黑"/>
                <a:cs typeface="微软雅黑"/>
              </a:rPr>
              <a:t>剪枝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剪枝1：搭建过程中发现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建好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面积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经超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求</a:t>
            </a:r>
            <a:r>
              <a:rPr sz="2000" dirty="0">
                <a:latin typeface="微软雅黑"/>
                <a:cs typeface="微软雅黑"/>
              </a:rPr>
              <a:t>得的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优表面 积，或者预见到搭完后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dirty="0">
                <a:latin typeface="微软雅黑"/>
                <a:cs typeface="微软雅黑"/>
              </a:rPr>
              <a:t>积一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会超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spc="5" dirty="0">
                <a:latin typeface="微软雅黑"/>
                <a:cs typeface="微软雅黑"/>
              </a:rPr>
              <a:t>积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（最优性剪枝）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剪枝2：搭建过程中预见</a:t>
            </a:r>
            <a:r>
              <a:rPr sz="2000" spc="-15" dirty="0">
                <a:latin typeface="微软雅黑"/>
                <a:cs typeface="微软雅黑"/>
              </a:rPr>
              <a:t>到</a:t>
            </a:r>
            <a:r>
              <a:rPr sz="2000" dirty="0">
                <a:latin typeface="微软雅黑"/>
                <a:cs typeface="微软雅黑"/>
              </a:rPr>
              <a:t>再往</a:t>
            </a:r>
            <a:r>
              <a:rPr sz="2000" spc="-15" dirty="0">
                <a:latin typeface="微软雅黑"/>
                <a:cs typeface="微软雅黑"/>
              </a:rPr>
              <a:t>上</a:t>
            </a:r>
            <a:r>
              <a:rPr sz="2000" dirty="0">
                <a:latin typeface="微软雅黑"/>
                <a:cs typeface="微软雅黑"/>
              </a:rPr>
              <a:t>搭，</a:t>
            </a:r>
            <a:r>
              <a:rPr sz="2000" spc="-15" dirty="0">
                <a:latin typeface="微软雅黑"/>
                <a:cs typeface="微软雅黑"/>
              </a:rPr>
              <a:t>高</a:t>
            </a:r>
            <a:r>
              <a:rPr sz="2000" dirty="0">
                <a:latin typeface="微软雅黑"/>
                <a:cs typeface="微软雅黑"/>
              </a:rPr>
              <a:t>度已</a:t>
            </a:r>
            <a:r>
              <a:rPr sz="2000" spc="-15" dirty="0">
                <a:latin typeface="微软雅黑"/>
                <a:cs typeface="微软雅黑"/>
              </a:rPr>
              <a:t>经</a:t>
            </a:r>
            <a:r>
              <a:rPr sz="2000" dirty="0">
                <a:latin typeface="微软雅黑"/>
                <a:cs typeface="微软雅黑"/>
              </a:rPr>
              <a:t>无法</a:t>
            </a:r>
            <a:r>
              <a:rPr sz="2000" spc="-15" dirty="0">
                <a:latin typeface="微软雅黑"/>
                <a:cs typeface="微软雅黑"/>
              </a:rPr>
              <a:t>安</a:t>
            </a:r>
            <a:r>
              <a:rPr sz="2000" dirty="0">
                <a:latin typeface="微软雅黑"/>
                <a:cs typeface="微软雅黑"/>
              </a:rPr>
              <a:t>排，</a:t>
            </a:r>
            <a:r>
              <a:rPr sz="2000" spc="-15" dirty="0">
                <a:latin typeface="微软雅黑"/>
                <a:cs typeface="微软雅黑"/>
              </a:rPr>
              <a:t>或</a:t>
            </a:r>
            <a:r>
              <a:rPr sz="2000" dirty="0">
                <a:latin typeface="微软雅黑"/>
                <a:cs typeface="微软雅黑"/>
              </a:rPr>
              <a:t>者半径 已经无法安排，则停止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可行性剪枝）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"/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剪枝3：搭建过程中发现</a:t>
            </a:r>
            <a:r>
              <a:rPr sz="2000" spc="-15" dirty="0">
                <a:latin typeface="微软雅黑"/>
                <a:cs typeface="微软雅黑"/>
              </a:rPr>
              <a:t>还</a:t>
            </a:r>
            <a:r>
              <a:rPr sz="2000" dirty="0">
                <a:latin typeface="微软雅黑"/>
                <a:cs typeface="微软雅黑"/>
              </a:rPr>
              <a:t>没搭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那些</a:t>
            </a:r>
            <a:r>
              <a:rPr sz="2000" spc="-15" dirty="0">
                <a:latin typeface="微软雅黑"/>
                <a:cs typeface="微软雅黑"/>
              </a:rPr>
              <a:t>层</a:t>
            </a:r>
            <a:r>
              <a:rPr sz="2000" dirty="0">
                <a:latin typeface="微软雅黑"/>
                <a:cs typeface="微软雅黑"/>
              </a:rPr>
              <a:t>的体</a:t>
            </a:r>
            <a:r>
              <a:rPr sz="2000" spc="-15" dirty="0">
                <a:latin typeface="微软雅黑"/>
                <a:cs typeface="微软雅黑"/>
              </a:rPr>
              <a:t>积</a:t>
            </a:r>
            <a:r>
              <a:rPr sz="2000" dirty="0">
                <a:latin typeface="微软雅黑"/>
                <a:cs typeface="微软雅黑"/>
              </a:rPr>
              <a:t>，一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会超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还缺的 体积，则停止搭建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可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行性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剪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枝）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806" y="4748580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88888"/>
                </a:solidFill>
                <a:latin typeface="Times New Roman" panose="02020503050405090304"/>
                <a:cs typeface="Times New Roman" panose="02020503050405090304"/>
              </a:rPr>
              <a:t>26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77241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微软雅黑"/>
                <a:cs typeface="微软雅黑"/>
              </a:rPr>
              <a:t>剪枝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259586"/>
            <a:ext cx="773557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剪枝1：搭建过程中发现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建好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面积</a:t>
            </a:r>
            <a:r>
              <a:rPr sz="2000" spc="-15" dirty="0">
                <a:latin typeface="微软雅黑"/>
                <a:cs typeface="微软雅黑"/>
              </a:rPr>
              <a:t>已</a:t>
            </a:r>
            <a:r>
              <a:rPr sz="2000" dirty="0">
                <a:latin typeface="微软雅黑"/>
                <a:cs typeface="微软雅黑"/>
              </a:rPr>
              <a:t>经超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求</a:t>
            </a:r>
            <a:r>
              <a:rPr sz="2000" dirty="0">
                <a:latin typeface="微软雅黑"/>
                <a:cs typeface="微软雅黑"/>
              </a:rPr>
              <a:t>得的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优表面 积，或者预见到搭完后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dirty="0">
                <a:latin typeface="微软雅黑"/>
                <a:cs typeface="微软雅黑"/>
              </a:rPr>
              <a:t>积一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会超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目前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优表</a:t>
            </a:r>
            <a:r>
              <a:rPr sz="2000" spc="-15" dirty="0">
                <a:latin typeface="微软雅黑"/>
                <a:cs typeface="微软雅黑"/>
              </a:rPr>
              <a:t>面</a:t>
            </a:r>
            <a:r>
              <a:rPr sz="2000" spc="5" dirty="0">
                <a:latin typeface="微软雅黑"/>
                <a:cs typeface="微软雅黑"/>
              </a:rPr>
              <a:t>积</a:t>
            </a:r>
            <a:r>
              <a:rPr sz="2000" spc="-5" dirty="0">
                <a:latin typeface="微软雅黑"/>
                <a:cs typeface="微软雅黑"/>
              </a:rPr>
              <a:t>,</a:t>
            </a:r>
            <a:r>
              <a:rPr sz="2000" dirty="0">
                <a:latin typeface="微软雅黑"/>
                <a:cs typeface="微软雅黑"/>
              </a:rPr>
              <a:t>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（最优性剪枝）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剪枝2：搭建过程中预见</a:t>
            </a:r>
            <a:r>
              <a:rPr sz="2000" spc="-15" dirty="0">
                <a:latin typeface="微软雅黑"/>
                <a:cs typeface="微软雅黑"/>
              </a:rPr>
              <a:t>到</a:t>
            </a:r>
            <a:r>
              <a:rPr sz="2000" dirty="0">
                <a:latin typeface="微软雅黑"/>
                <a:cs typeface="微软雅黑"/>
              </a:rPr>
              <a:t>再往</a:t>
            </a:r>
            <a:r>
              <a:rPr sz="2000" spc="-15" dirty="0">
                <a:latin typeface="微软雅黑"/>
                <a:cs typeface="微软雅黑"/>
              </a:rPr>
              <a:t>上</a:t>
            </a:r>
            <a:r>
              <a:rPr sz="2000" dirty="0">
                <a:latin typeface="微软雅黑"/>
                <a:cs typeface="微软雅黑"/>
              </a:rPr>
              <a:t>搭，</a:t>
            </a:r>
            <a:r>
              <a:rPr sz="2000" spc="-15" dirty="0">
                <a:latin typeface="微软雅黑"/>
                <a:cs typeface="微软雅黑"/>
              </a:rPr>
              <a:t>高</a:t>
            </a:r>
            <a:r>
              <a:rPr sz="2000" dirty="0">
                <a:latin typeface="微软雅黑"/>
                <a:cs typeface="微软雅黑"/>
              </a:rPr>
              <a:t>度已</a:t>
            </a:r>
            <a:r>
              <a:rPr sz="2000" spc="-15" dirty="0">
                <a:latin typeface="微软雅黑"/>
                <a:cs typeface="微软雅黑"/>
              </a:rPr>
              <a:t>经</a:t>
            </a:r>
            <a:r>
              <a:rPr sz="2000" dirty="0">
                <a:latin typeface="微软雅黑"/>
                <a:cs typeface="微软雅黑"/>
              </a:rPr>
              <a:t>无法</a:t>
            </a:r>
            <a:r>
              <a:rPr sz="2000" spc="-15" dirty="0">
                <a:latin typeface="微软雅黑"/>
                <a:cs typeface="微软雅黑"/>
              </a:rPr>
              <a:t>安</a:t>
            </a:r>
            <a:r>
              <a:rPr sz="2000" dirty="0">
                <a:latin typeface="微软雅黑"/>
                <a:cs typeface="微软雅黑"/>
              </a:rPr>
              <a:t>排，</a:t>
            </a:r>
            <a:r>
              <a:rPr sz="2000" spc="-15" dirty="0">
                <a:latin typeface="微软雅黑"/>
                <a:cs typeface="微软雅黑"/>
              </a:rPr>
              <a:t>或</a:t>
            </a:r>
            <a:r>
              <a:rPr sz="2000" dirty="0">
                <a:latin typeface="微软雅黑"/>
                <a:cs typeface="微软雅黑"/>
              </a:rPr>
              <a:t>者半径 已经无法安排，则停止</a:t>
            </a:r>
            <a:r>
              <a:rPr sz="2000" spc="-15" dirty="0">
                <a:latin typeface="微软雅黑"/>
                <a:cs typeface="微软雅黑"/>
              </a:rPr>
              <a:t>搭</a:t>
            </a:r>
            <a:r>
              <a:rPr sz="2000" dirty="0">
                <a:latin typeface="微软雅黑"/>
                <a:cs typeface="微软雅黑"/>
              </a:rPr>
              <a:t>建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可行性剪枝）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"/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剪枝3：搭建过程中发现</a:t>
            </a:r>
            <a:r>
              <a:rPr sz="2000" spc="-15" dirty="0">
                <a:latin typeface="微软雅黑"/>
                <a:cs typeface="微软雅黑"/>
              </a:rPr>
              <a:t>还</a:t>
            </a:r>
            <a:r>
              <a:rPr sz="2000" dirty="0">
                <a:latin typeface="微软雅黑"/>
                <a:cs typeface="微软雅黑"/>
              </a:rPr>
              <a:t>没搭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那些</a:t>
            </a:r>
            <a:r>
              <a:rPr sz="2000" spc="-15" dirty="0">
                <a:latin typeface="微软雅黑"/>
                <a:cs typeface="微软雅黑"/>
              </a:rPr>
              <a:t>层</a:t>
            </a:r>
            <a:r>
              <a:rPr sz="2000" dirty="0">
                <a:latin typeface="微软雅黑"/>
                <a:cs typeface="微软雅黑"/>
              </a:rPr>
              <a:t>的体</a:t>
            </a:r>
            <a:r>
              <a:rPr sz="2000" spc="-15" dirty="0">
                <a:latin typeface="微软雅黑"/>
                <a:cs typeface="微软雅黑"/>
              </a:rPr>
              <a:t>积</a:t>
            </a:r>
            <a:r>
              <a:rPr sz="2000" dirty="0">
                <a:latin typeface="微软雅黑"/>
                <a:cs typeface="微软雅黑"/>
              </a:rPr>
              <a:t>，一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dirty="0">
                <a:latin typeface="微软雅黑"/>
                <a:cs typeface="微软雅黑"/>
              </a:rPr>
              <a:t>会超</a:t>
            </a:r>
            <a:r>
              <a:rPr sz="2000" spc="-15" dirty="0">
                <a:latin typeface="微软雅黑"/>
                <a:cs typeface="微软雅黑"/>
              </a:rPr>
              <a:t>过</a:t>
            </a:r>
            <a:r>
              <a:rPr sz="2000" dirty="0">
                <a:latin typeface="微软雅黑"/>
                <a:cs typeface="微软雅黑"/>
              </a:rPr>
              <a:t>还缺的 体积，则停止搭建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可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行性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剪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枝）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"/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 panose="05000000000000000000"/>
              <a:buChar char=""/>
              <a:tabLst>
                <a:tab pos="203835" algn="l"/>
              </a:tabLst>
            </a:pPr>
            <a:r>
              <a:rPr sz="2000" dirty="0">
                <a:latin typeface="微软雅黑"/>
                <a:cs typeface="微软雅黑"/>
              </a:rPr>
              <a:t>剪枝4：搭建过程中发现</a:t>
            </a:r>
            <a:r>
              <a:rPr sz="2000" spc="-15" dirty="0">
                <a:latin typeface="微软雅黑"/>
                <a:cs typeface="微软雅黑"/>
              </a:rPr>
              <a:t>还</a:t>
            </a:r>
            <a:r>
              <a:rPr sz="2000" dirty="0">
                <a:latin typeface="微软雅黑"/>
                <a:cs typeface="微软雅黑"/>
              </a:rPr>
              <a:t>没搭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那些</a:t>
            </a:r>
            <a:r>
              <a:rPr sz="2000" spc="-15" dirty="0">
                <a:latin typeface="微软雅黑"/>
                <a:cs typeface="微软雅黑"/>
              </a:rPr>
              <a:t>层</a:t>
            </a:r>
            <a:r>
              <a:rPr sz="2000" dirty="0">
                <a:latin typeface="微软雅黑"/>
                <a:cs typeface="微软雅黑"/>
              </a:rPr>
              <a:t>的体</a:t>
            </a:r>
            <a:r>
              <a:rPr sz="2000" spc="-15" dirty="0">
                <a:latin typeface="微软雅黑"/>
                <a:cs typeface="微软雅黑"/>
              </a:rPr>
              <a:t>积</a:t>
            </a:r>
            <a:r>
              <a:rPr sz="2000" dirty="0">
                <a:latin typeface="微软雅黑"/>
                <a:cs typeface="微软雅黑"/>
              </a:rPr>
              <a:t>，最</a:t>
            </a:r>
            <a:r>
              <a:rPr sz="2000" spc="-15" dirty="0">
                <a:latin typeface="微软雅黑"/>
                <a:cs typeface="微软雅黑"/>
              </a:rPr>
              <a:t>大</a:t>
            </a:r>
            <a:r>
              <a:rPr sz="2000" dirty="0">
                <a:latin typeface="微软雅黑"/>
                <a:cs typeface="微软雅黑"/>
              </a:rPr>
              <a:t>也到</a:t>
            </a:r>
            <a:r>
              <a:rPr sz="2000" spc="-15" dirty="0">
                <a:latin typeface="微软雅黑"/>
                <a:cs typeface="微软雅黑"/>
              </a:rPr>
              <a:t>不</a:t>
            </a:r>
            <a:r>
              <a:rPr sz="2000" dirty="0">
                <a:latin typeface="微软雅黑"/>
                <a:cs typeface="微软雅黑"/>
              </a:rPr>
              <a:t>了还缺 的体积，则停止搭建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(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可行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性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剪枝）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83055"/>
            <a:ext cx="6723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从城市</a:t>
            </a:r>
            <a:r>
              <a:rPr sz="1800" spc="-3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1开始深度优先遍历整个图，找到所有能过到达</a:t>
            </a:r>
            <a:r>
              <a:rPr sz="1800" spc="-3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N</a:t>
            </a:r>
            <a:r>
              <a:rPr sz="1800" spc="-2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的走法，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选一个最优的。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83055"/>
            <a:ext cx="85451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从城市 1开始深度优先遍历整个图，找到所有能过到达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N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的走法，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选一个最优的。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最优性剪枝：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1)</a:t>
            </a:r>
            <a:r>
              <a:rPr sz="1800" spc="-1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如果当前已经找到的最优路径长度</a:t>
            </a:r>
            <a:r>
              <a:rPr sz="1800" dirty="0">
                <a:latin typeface="微软雅黑"/>
                <a:cs typeface="微软雅黑"/>
              </a:rPr>
              <a:t>为L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,</a:t>
            </a:r>
            <a:r>
              <a:rPr sz="1800" spc="-5" dirty="0">
                <a:latin typeface="微软雅黑"/>
                <a:cs typeface="微软雅黑"/>
              </a:rPr>
              <a:t>那么在继续搜索的过程中，总长度已经大于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等于L的走法，就可以直接放弃，不用走到底了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83055"/>
            <a:ext cx="852741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从城市 1开始深度优先遍历整个图，找到所有能到达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N</a:t>
            </a:r>
            <a:r>
              <a:rPr sz="1800" spc="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的走法，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选一个最优的。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最优性剪枝：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微软雅黑"/>
                <a:cs typeface="微软雅黑"/>
              </a:rPr>
              <a:t>如果当前已经找到的最优路径长度</a:t>
            </a:r>
            <a:r>
              <a:rPr sz="1800" dirty="0">
                <a:latin typeface="微软雅黑"/>
                <a:cs typeface="微软雅黑"/>
              </a:rPr>
              <a:t>为L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,</a:t>
            </a:r>
            <a:r>
              <a:rPr sz="1800" spc="-5" dirty="0">
                <a:latin typeface="微软雅黑"/>
                <a:cs typeface="微软雅黑"/>
              </a:rPr>
              <a:t>那么在继续搜索的过程中，总长度已经大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微软雅黑"/>
                <a:cs typeface="微软雅黑"/>
              </a:rPr>
              <a:t>于等于L的走法，就可以直接放弃，不用走到底了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保存中间计算结果用于最优性剪枝：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buAutoNum type="arabicParenR" startAt="2"/>
              <a:tabLst>
                <a:tab pos="290195" algn="l"/>
              </a:tabLst>
            </a:pPr>
            <a:r>
              <a:rPr sz="1800" dirty="0">
                <a:latin typeface="微软雅黑"/>
                <a:cs typeface="微软雅黑"/>
              </a:rPr>
              <a:t>用</a:t>
            </a:r>
            <a:r>
              <a:rPr sz="1800" spc="-5" dirty="0">
                <a:latin typeface="微软雅黑"/>
                <a:cs typeface="微软雅黑"/>
              </a:rPr>
              <a:t>midL[k][m]</a:t>
            </a:r>
            <a:r>
              <a:rPr sz="1800" spc="-70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表示：走到城市</a:t>
            </a:r>
            <a:r>
              <a:rPr sz="1800" spc="5" dirty="0">
                <a:latin typeface="微软雅黑"/>
                <a:cs typeface="微软雅黑"/>
              </a:rPr>
              <a:t>k</a:t>
            </a:r>
            <a:r>
              <a:rPr sz="1800" dirty="0">
                <a:latin typeface="微软雅黑"/>
                <a:cs typeface="微软雅黑"/>
              </a:rPr>
              <a:t>时总过路费为</a:t>
            </a:r>
            <a:r>
              <a:rPr sz="1800" spc="5" dirty="0">
                <a:latin typeface="微软雅黑"/>
                <a:cs typeface="微软雅黑"/>
              </a:rPr>
              <a:t>m</a:t>
            </a:r>
            <a:r>
              <a:rPr sz="1800" dirty="0">
                <a:latin typeface="微软雅黑"/>
                <a:cs typeface="微软雅黑"/>
              </a:rPr>
              <a:t>的条件下，最优路径的长度。若在 后续的搜索中，再次走到k时，如果总路费恰好为m，且此时的路径长度已经超过 </a:t>
            </a:r>
            <a:r>
              <a:rPr sz="1800" spc="-5" dirty="0">
                <a:latin typeface="微软雅黑"/>
                <a:cs typeface="微软雅黑"/>
              </a:rPr>
              <a:t>midL[k][m],</a:t>
            </a:r>
            <a:r>
              <a:rPr sz="1800" dirty="0">
                <a:latin typeface="微软雅黑"/>
                <a:cs typeface="微软雅黑"/>
              </a:rPr>
              <a:t>则不必再走下去了。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7724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solidFill>
                  <a:srgbClr val="006FC0"/>
                </a:solidFill>
                <a:latin typeface="微软雅黑"/>
                <a:cs typeface="微软雅黑"/>
              </a:rPr>
              <a:t>解题思路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639" y="1588134"/>
            <a:ext cx="84848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1660" algn="l"/>
              </a:tabLst>
            </a:pP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另一种通用的最优性剪枝思想	---保存中间计算结果用于最优性剪枝：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/>
                <a:cs typeface="微软雅黑"/>
              </a:rPr>
              <a:t>2）</a:t>
            </a:r>
            <a:r>
              <a:rPr sz="1800" spc="-1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如果到达某个状态</a:t>
            </a:r>
            <a:r>
              <a:rPr sz="1800" dirty="0">
                <a:latin typeface="微软雅黑"/>
                <a:cs typeface="微软雅黑"/>
              </a:rPr>
              <a:t>A</a:t>
            </a:r>
            <a:r>
              <a:rPr sz="1800" spc="-5" dirty="0">
                <a:latin typeface="微软雅黑"/>
                <a:cs typeface="微软雅黑"/>
              </a:rPr>
              <a:t>时，发现前面曾经也到达</a:t>
            </a:r>
            <a:r>
              <a:rPr sz="1800" dirty="0">
                <a:latin typeface="微软雅黑"/>
                <a:cs typeface="微软雅黑"/>
              </a:rPr>
              <a:t>过</a:t>
            </a:r>
            <a:r>
              <a:rPr sz="1800" spc="-5" dirty="0">
                <a:latin typeface="微软雅黑"/>
                <a:cs typeface="微软雅黑"/>
              </a:rPr>
              <a:t>A，且前面那次到达</a:t>
            </a:r>
            <a:r>
              <a:rPr sz="1800" dirty="0">
                <a:latin typeface="微软雅黑"/>
                <a:cs typeface="微软雅黑"/>
              </a:rPr>
              <a:t>A</a:t>
            </a:r>
            <a:r>
              <a:rPr sz="1800" spc="-5" dirty="0">
                <a:latin typeface="微软雅黑"/>
                <a:cs typeface="微软雅黑"/>
              </a:rPr>
              <a:t>所花代价更</a:t>
            </a:r>
            <a:endParaRPr sz="1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少，则剪枝。这要求保存到达状</a:t>
            </a:r>
            <a:r>
              <a:rPr sz="1800" spc="-30" dirty="0">
                <a:latin typeface="微软雅黑"/>
                <a:cs typeface="微软雅黑"/>
              </a:rPr>
              <a:t>态</a:t>
            </a:r>
            <a:r>
              <a:rPr sz="1800" spc="5" dirty="0">
                <a:latin typeface="微软雅黑"/>
                <a:cs typeface="微软雅黑"/>
              </a:rPr>
              <a:t>A</a:t>
            </a:r>
            <a:r>
              <a:rPr sz="1800" dirty="0">
                <a:latin typeface="微软雅黑"/>
                <a:cs typeface="微软雅黑"/>
              </a:rPr>
              <a:t>的到目前为止的最少代价。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微软雅黑"/>
              <a:cs typeface="微软雅黑"/>
            </a:endParaRPr>
          </a:p>
          <a:p>
            <a:pPr marL="12700" marR="15875">
              <a:lnSpc>
                <a:spcPct val="100000"/>
              </a:lnSpc>
            </a:pPr>
            <a:r>
              <a:rPr sz="1800" dirty="0">
                <a:latin typeface="微软雅黑"/>
                <a:cs typeface="微软雅黑"/>
              </a:rPr>
              <a:t>用midL[k][m]</a:t>
            </a:r>
            <a:r>
              <a:rPr sz="1800" spc="-114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表示：走到城市k时总过路费为</a:t>
            </a:r>
            <a:r>
              <a:rPr sz="1800" spc="5" dirty="0">
                <a:latin typeface="微软雅黑"/>
                <a:cs typeface="微软雅黑"/>
              </a:rPr>
              <a:t>m</a:t>
            </a:r>
            <a:r>
              <a:rPr sz="1800" dirty="0">
                <a:latin typeface="微软雅黑"/>
                <a:cs typeface="微软雅黑"/>
              </a:rPr>
              <a:t>的条件下，最优路径的长度。若在后 </a:t>
            </a:r>
            <a:r>
              <a:rPr sz="1800" spc="-5" dirty="0">
                <a:latin typeface="微软雅黑"/>
                <a:cs typeface="微软雅黑"/>
              </a:rPr>
              <a:t>续的搜索中，再次走</a:t>
            </a:r>
            <a:r>
              <a:rPr sz="1800" dirty="0">
                <a:latin typeface="微软雅黑"/>
                <a:cs typeface="微软雅黑"/>
              </a:rPr>
              <a:t>到k</a:t>
            </a:r>
            <a:r>
              <a:rPr sz="1800" spc="-5" dirty="0">
                <a:latin typeface="微软雅黑"/>
                <a:cs typeface="微软雅黑"/>
              </a:rPr>
              <a:t>时，如果总路费恰好</a:t>
            </a:r>
            <a:r>
              <a:rPr sz="1800" dirty="0">
                <a:latin typeface="微软雅黑"/>
                <a:cs typeface="微软雅黑"/>
              </a:rPr>
              <a:t>为</a:t>
            </a:r>
            <a:r>
              <a:rPr sz="1800" spc="-5" dirty="0">
                <a:latin typeface="微软雅黑"/>
                <a:cs typeface="微软雅黑"/>
              </a:rPr>
              <a:t>m，且此时的路径长度已经超过 midL[k][m],</a:t>
            </a:r>
            <a:r>
              <a:rPr sz="1800" dirty="0">
                <a:latin typeface="微软雅黑"/>
                <a:cs typeface="微软雅黑"/>
              </a:rPr>
              <a:t>则不必再走下去了。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200914"/>
            <a:ext cx="857377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223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 &lt;iostream&gt;  #include &lt;vector&gt;  #include &lt;cstring&gt;  using namespace std;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K,N,R;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struct Road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d,L,t;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vector&lt;vector&lt;Road&gt;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8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cityMap(110);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7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700" b="1" dirty="0">
                <a:solidFill>
                  <a:srgbClr val="00AF50"/>
                </a:solidFill>
                <a:latin typeface="微软雅黑"/>
                <a:cs typeface="微软雅黑"/>
              </a:rPr>
              <a:t>邻接表。</a:t>
            </a:r>
            <a:r>
              <a:rPr sz="17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cityMap[i]</a:t>
            </a:r>
            <a:r>
              <a:rPr sz="1700" b="1" dirty="0">
                <a:solidFill>
                  <a:srgbClr val="00AF50"/>
                </a:solidFill>
                <a:latin typeface="微软雅黑"/>
                <a:cs typeface="微软雅黑"/>
              </a:rPr>
              <a:t>是从点</a:t>
            </a:r>
            <a:r>
              <a:rPr sz="17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700" b="1" dirty="0">
                <a:solidFill>
                  <a:srgbClr val="00AF50"/>
                </a:solidFill>
                <a:latin typeface="微软雅黑"/>
                <a:cs typeface="微软雅黑"/>
              </a:rPr>
              <a:t>有路</a:t>
            </a:r>
            <a:endParaRPr sz="1700">
              <a:latin typeface="微软雅黑"/>
              <a:cs typeface="微软雅黑"/>
            </a:endParaRPr>
          </a:p>
          <a:p>
            <a:pPr marL="12700">
              <a:lnSpc>
                <a:spcPts val="2035"/>
              </a:lnSpc>
              <a:spcBef>
                <a:spcPts val="40"/>
              </a:spcBef>
            </a:pPr>
            <a:r>
              <a:rPr sz="1700" b="1" dirty="0">
                <a:solidFill>
                  <a:srgbClr val="00AF50"/>
                </a:solidFill>
                <a:latin typeface="微软雅黑"/>
                <a:cs typeface="微软雅黑"/>
              </a:rPr>
              <a:t>连到的城市集合</a:t>
            </a:r>
            <a:endParaRPr sz="1700">
              <a:latin typeface="微软雅黑"/>
              <a:cs typeface="微软雅黑"/>
            </a:endParaRPr>
          </a:p>
          <a:p>
            <a:pPr marL="12700" marR="2393950">
              <a:lnSpc>
                <a:spcPts val="2160"/>
              </a:lnSpc>
              <a:spcBef>
                <a:spcPts val="65"/>
              </a:spcBef>
              <a:tabLst>
                <a:tab pos="2196465" algn="l"/>
                <a:tab pos="315404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minLe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30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当前找到的最优路径的长度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totalLen;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正在走的路径的长度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ts val="209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totalCost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正在走的路径的花销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260794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visited[110];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spc="-5" dirty="0">
                <a:solidFill>
                  <a:srgbClr val="00AF50"/>
                </a:solidFill>
                <a:latin typeface="微软雅黑"/>
                <a:cs typeface="微软雅黑"/>
              </a:rPr>
              <a:t>城市是否已经走过的标记</a:t>
            </a:r>
            <a:endParaRPr sz="1800">
              <a:latin typeface="微软雅黑"/>
              <a:cs typeface="微软雅黑"/>
            </a:endParaRPr>
          </a:p>
          <a:p>
            <a:pPr marL="12700" marR="660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minL[110][10100];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//minL[i][j]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表示从</a:t>
            </a:r>
            <a:r>
              <a:rPr sz="1800" b="1" spc="-1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到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点的，花销</a:t>
            </a:r>
            <a:r>
              <a:rPr sz="1800" b="1" spc="-10" dirty="0">
                <a:solidFill>
                  <a:srgbClr val="00AF50"/>
                </a:solidFill>
                <a:latin typeface="微软雅黑"/>
                <a:cs typeface="微软雅黑"/>
              </a:rPr>
              <a:t>为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的最短路的 长度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134239"/>
            <a:ext cx="7217409" cy="249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283527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void Dfs(int s)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从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开始向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dirty="0">
                <a:solidFill>
                  <a:srgbClr val="00AF50"/>
                </a:solidFill>
                <a:latin typeface="微软雅黑"/>
                <a:cs typeface="微软雅黑"/>
              </a:rPr>
              <a:t>行走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ts val="214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if(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s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 )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minLen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min(minLen,totalLen);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for(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i = 0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;i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cityMap[s].size(); ++i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b="1" spc="-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45"/>
              </a:lnSpc>
              <a:spcBef>
                <a:spcPts val="35"/>
              </a:spcBef>
              <a:tabLst>
                <a:tab pos="3069590" algn="l"/>
                <a:tab pos="5528310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cityMap[s][i].d;	</a:t>
            </a:r>
            <a:r>
              <a:rPr sz="1800" b="1" spc="-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//s</a:t>
            </a:r>
            <a:r>
              <a:rPr sz="1800" b="1" spc="-75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微软雅黑"/>
                <a:cs typeface="微软雅黑"/>
              </a:rPr>
              <a:t>有路连到</a:t>
            </a:r>
            <a:r>
              <a:rPr sz="1800" b="1" dirty="0">
                <a:solidFill>
                  <a:srgbClr val="00AF50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ts val="2145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if(! visited[d]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36065" y="2599182"/>
            <a:ext cx="220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cityMap[s][i].t;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335" y="2599182"/>
            <a:ext cx="30276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cost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totalCost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if( cost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K)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9413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continue;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1335" y="3422396"/>
            <a:ext cx="6250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5" marR="5080" indent="-218440">
              <a:lnSpc>
                <a:spcPct val="100000"/>
              </a:lnSpc>
              <a:spcBef>
                <a:spcPts val="100"/>
              </a:spcBef>
              <a:tabLst>
                <a:tab pos="2195830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if( totalLen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	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cityMap[s][i].L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&gt;=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minLen ||  totalLen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cityMap[s][i].L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&gt;=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minL[d][</a:t>
            </a:r>
            <a:r>
              <a:rPr sz="1800" b="1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cost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])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9413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continue;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952322"/>
            <a:ext cx="686562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0" marR="5080">
              <a:lnSpc>
                <a:spcPct val="100000"/>
              </a:lnSpc>
              <a:spcBef>
                <a:spcPts val="100"/>
              </a:spcBef>
              <a:tabLst>
                <a:tab pos="4666615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totalLen += cityMap[s][i].L; 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Co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+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ty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M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p[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s]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.t;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minL[d][cost]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totalLen;  visited[d]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Dfs(d);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visited[d]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755900" marR="5080">
              <a:lnSpc>
                <a:spcPct val="100000"/>
              </a:lnSpc>
              <a:tabLst>
                <a:tab pos="4667250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Co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-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ty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M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p[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s]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.t;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totalLen -=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cityMap[s][i].L;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3791</Words>
  <Application>WPS 演示</Application>
  <PresentationFormat>On-screen Show (4:3)</PresentationFormat>
  <Paragraphs>283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方正书宋_GBK</vt:lpstr>
      <vt:lpstr>Wingdings</vt:lpstr>
      <vt:lpstr>Courier New</vt:lpstr>
      <vt:lpstr>Times New Roman</vt:lpstr>
      <vt:lpstr>微软雅黑</vt:lpstr>
      <vt:lpstr>汉仪旗黑</vt:lpstr>
      <vt:lpstr>Arial</vt:lpstr>
      <vt:lpstr>Wingdings</vt:lpstr>
      <vt:lpstr>Calibri</vt:lpstr>
      <vt:lpstr>Helvetica Neue</vt:lpstr>
      <vt:lpstr>宋体</vt:lpstr>
      <vt:lpstr>汉仪书宋二KW</vt:lpstr>
      <vt:lpstr>微软雅黑</vt:lpstr>
      <vt:lpstr>Arial Unicode MS</vt:lpstr>
      <vt:lpstr>Office Theme</vt:lpstr>
      <vt:lpstr>深度优先搜索(二)</vt:lpstr>
      <vt:lpstr>ROADS (百练1724)</vt:lpstr>
      <vt:lpstr>解题思路</vt:lpstr>
      <vt:lpstr>解题思路</vt:lpstr>
      <vt:lpstr>解题思路</vt:lpstr>
      <vt:lpstr>解题思路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生日蛋糕 (百练1190)</vt:lpstr>
      <vt:lpstr>解题思路</vt:lpstr>
      <vt:lpstr>解题思路</vt:lpstr>
      <vt:lpstr>解题思路</vt:lpstr>
      <vt:lpstr>解题思路</vt:lpstr>
      <vt:lpstr>int minArea = 1 &lt;&lt; 30; //最优表面积 int area = 0; //正在搭建中的蛋糕的表面积 int main()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深度优先搜索(二)</dc:title>
  <dc:creator>guowei</dc:creator>
  <cp:lastModifiedBy>renlinjing</cp:lastModifiedBy>
  <cp:revision>1</cp:revision>
  <dcterms:created xsi:type="dcterms:W3CDTF">2021-08-15T03:31:48Z</dcterms:created>
  <dcterms:modified xsi:type="dcterms:W3CDTF">2021-08-15T03:31:48Z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2052-3.7.0.5929</vt:lpwstr>
  </property>
</Properties>
</file>