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  <p:sldMasterId id="2147483736" r:id="rId10"/>
    <p:sldMasterId id="2147483747" r:id="rId11"/>
    <p:sldMasterId id="2147483758" r:id="rId12"/>
  </p:sldMasterIdLst>
  <p:notesMasterIdLst>
    <p:notesMasterId r:id="rId21"/>
  </p:notesMasterIdLst>
  <p:handoutMasterIdLst>
    <p:handoutMasterId r:id="rId59"/>
  </p:handoutMasterIdLst>
  <p:sldIdLst>
    <p:sldId id="732" r:id="rId13"/>
    <p:sldId id="802" r:id="rId14"/>
    <p:sldId id="860" r:id="rId15"/>
    <p:sldId id="648" r:id="rId16"/>
    <p:sldId id="866" r:id="rId17"/>
    <p:sldId id="861" r:id="rId18"/>
    <p:sldId id="862" r:id="rId19"/>
    <p:sldId id="865" r:id="rId20"/>
    <p:sldId id="867" r:id="rId22"/>
    <p:sldId id="651" r:id="rId23"/>
    <p:sldId id="690" r:id="rId24"/>
    <p:sldId id="653" r:id="rId25"/>
    <p:sldId id="654" r:id="rId26"/>
    <p:sldId id="868" r:id="rId27"/>
    <p:sldId id="803" r:id="rId28"/>
    <p:sldId id="808" r:id="rId29"/>
    <p:sldId id="804" r:id="rId30"/>
    <p:sldId id="805" r:id="rId31"/>
    <p:sldId id="806" r:id="rId32"/>
    <p:sldId id="809" r:id="rId33"/>
    <p:sldId id="807" r:id="rId34"/>
    <p:sldId id="869" r:id="rId35"/>
    <p:sldId id="666" r:id="rId36"/>
    <p:sldId id="875" r:id="rId37"/>
    <p:sldId id="876" r:id="rId38"/>
    <p:sldId id="667" r:id="rId39"/>
    <p:sldId id="696" r:id="rId40"/>
    <p:sldId id="697" r:id="rId41"/>
    <p:sldId id="698" r:id="rId42"/>
    <p:sldId id="810" r:id="rId43"/>
    <p:sldId id="668" r:id="rId44"/>
    <p:sldId id="669" r:id="rId45"/>
    <p:sldId id="670" r:id="rId46"/>
    <p:sldId id="671" r:id="rId47"/>
    <p:sldId id="811" r:id="rId48"/>
    <p:sldId id="812" r:id="rId49"/>
    <p:sldId id="672" r:id="rId50"/>
    <p:sldId id="673" r:id="rId51"/>
    <p:sldId id="674" r:id="rId52"/>
    <p:sldId id="675" r:id="rId53"/>
    <p:sldId id="676" r:id="rId54"/>
    <p:sldId id="677" r:id="rId55"/>
    <p:sldId id="678" r:id="rId56"/>
    <p:sldId id="813" r:id="rId57"/>
    <p:sldId id="679" r:id="rId5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rgbClr val="FF33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88"/>
    <p:restoredTop sz="93087"/>
  </p:normalViewPr>
  <p:slideViewPr>
    <p:cSldViewPr showGuides="1">
      <p:cViewPr varScale="1">
        <p:scale>
          <a:sx n="112" d="100"/>
          <a:sy n="112" d="100"/>
        </p:scale>
        <p:origin x="-954" y="-90"/>
      </p:cViewPr>
      <p:guideLst>
        <p:guide orient="horz" pos="2251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72" d="100"/>
        <a:sy n="17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Master" Target="slideMasters/slideMaster5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353155-6FFD-4173-BB8A-0E7645ECBF11}" type="slidenum">
              <a:rPr kumimoji="0" lang="zh-CN" altLang="en-US" sz="1200" b="1" i="0" u="none" strike="noStrike" kern="1200" cap="none" spc="0" normalizeH="0" baseline="0" noProof="1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06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EAD08E-8E47-43F9-ACBB-6C5629274FE2}" type="slidenum">
              <a:rPr kumimoji="0" lang="zh-CN" altLang="en-US" sz="1200" b="1" i="0" u="none" strike="noStrike" kern="1200" cap="none" spc="0" normalizeH="0" baseline="0" noProof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3600" y="2722180"/>
            <a:ext cx="7300800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3600" y="1743075"/>
            <a:ext cx="7300800" cy="864456"/>
          </a:xfrm>
        </p:spPr>
        <p:txBody>
          <a:bodyPr>
            <a:normAutofit/>
          </a:bodyPr>
          <a:lstStyle>
            <a:lvl1pPr algn="ctr">
              <a:defRPr sz="2800" baseline="0">
                <a:ln w="3175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3600" y="2722180"/>
            <a:ext cx="7300800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3600" y="1743075"/>
            <a:ext cx="7300800" cy="864456"/>
          </a:xfrm>
        </p:spPr>
        <p:txBody>
          <a:bodyPr>
            <a:normAutofit/>
          </a:bodyPr>
          <a:lstStyle>
            <a:lvl1pPr algn="ctr">
              <a:defRPr sz="2800" baseline="0">
                <a:ln w="3175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3600" y="2722180"/>
            <a:ext cx="7300800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3600" y="1743075"/>
            <a:ext cx="7300800" cy="864456"/>
          </a:xfrm>
        </p:spPr>
        <p:txBody>
          <a:bodyPr>
            <a:normAutofit/>
          </a:bodyPr>
          <a:lstStyle>
            <a:lvl1pPr algn="ctr">
              <a:defRPr sz="2800" baseline="0">
                <a:ln w="3175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3600" y="2722180"/>
            <a:ext cx="7300800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3600" y="1743075"/>
            <a:ext cx="7300800" cy="864456"/>
          </a:xfrm>
        </p:spPr>
        <p:txBody>
          <a:bodyPr>
            <a:normAutofit/>
          </a:bodyPr>
          <a:lstStyle>
            <a:lvl1pPr algn="ctr">
              <a:defRPr sz="2800" baseline="0">
                <a:ln w="3175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3600" y="2722180"/>
            <a:ext cx="7300800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zh-CN" altLang="en-US" strike="noStrike" noProof="1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3600" y="1743075"/>
            <a:ext cx="7300800" cy="864456"/>
          </a:xfrm>
        </p:spPr>
        <p:txBody>
          <a:bodyPr>
            <a:normAutofit/>
          </a:bodyPr>
          <a:lstStyle>
            <a:lvl1pPr algn="ctr">
              <a:defRPr sz="2800" baseline="0">
                <a:ln w="3175"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单击此处添加您的标题文字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83200" y="2217600"/>
            <a:ext cx="9336000" cy="20772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630555" indent="-285750">
              <a:buFont typeface="Arial" panose="020B0604020202020204" pitchFamily="34" charset="0"/>
              <a:buChar char="•"/>
              <a:tabLst>
                <a:tab pos="629920" algn="l"/>
                <a:tab pos="71564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2692400" y="3052763"/>
            <a:ext cx="6807200" cy="60483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/>
            <a:endParaRPr lang="zh-CN" altLang="en-US" sz="2000" b="1" strike="noStrike" noProof="1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01988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9156700" y="3200400"/>
            <a:ext cx="3035300" cy="6048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0" name="任意多边形 9"/>
          <p:cNvSpPr/>
          <p:nvPr/>
        </p:nvSpPr>
        <p:spPr>
          <a:xfrm>
            <a:off x="2692400" y="3054350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11" name="任意多边形 10"/>
          <p:cNvSpPr/>
          <p:nvPr/>
        </p:nvSpPr>
        <p:spPr>
          <a:xfrm flipH="1">
            <a:off x="9156700" y="3052763"/>
            <a:ext cx="342900" cy="752475"/>
          </a:xfrm>
          <a:custGeom>
            <a:avLst/>
            <a:gdLst>
              <a:gd name="connsiteX0" fmla="*/ 0 w 257175"/>
              <a:gd name="connsiteY0" fmla="*/ 0 h 753667"/>
              <a:gd name="connsiteX1" fmla="*/ 257175 w 257175"/>
              <a:gd name="connsiteY1" fmla="*/ 148480 h 753667"/>
              <a:gd name="connsiteX2" fmla="*/ 257175 w 257175"/>
              <a:gd name="connsiteY2" fmla="*/ 753667 h 753667"/>
              <a:gd name="connsiteX3" fmla="*/ 0 w 257175"/>
              <a:gd name="connsiteY3" fmla="*/ 605187 h 75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75" h="753667">
                <a:moveTo>
                  <a:pt x="0" y="0"/>
                </a:moveTo>
                <a:lnTo>
                  <a:pt x="257175" y="148480"/>
                </a:lnTo>
                <a:lnTo>
                  <a:pt x="257175" y="753667"/>
                </a:lnTo>
                <a:lnTo>
                  <a:pt x="0" y="605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base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692400" y="3052763"/>
            <a:ext cx="6807200" cy="604837"/>
          </a:xfrm>
        </p:spPr>
        <p:txBody>
          <a:bodyPr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483200" y="1011600"/>
            <a:ext cx="9336000" cy="583200"/>
          </a:xfrm>
        </p:spPr>
        <p:txBody>
          <a:bodyPr anchor="t" anchorCtr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83200" y="19167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83200" y="3893157"/>
            <a:ext cx="9336000" cy="1803308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42925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232842"/>
            <a:ext cx="10515599" cy="717022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314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55347"/>
            <a:ext cx="5157787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5" y="11314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5" y="1955347"/>
            <a:ext cx="5183188" cy="3684588"/>
          </a:xfrm>
        </p:spPr>
        <p:txBody>
          <a:bodyPr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064933" y="3435350"/>
            <a:ext cx="6096000" cy="36988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2500" lnSpcReduction="20000"/>
          </a:bodyPr>
          <a:lstStyle/>
          <a:p>
            <a:pPr algn="ctr" fontAlgn="base"/>
            <a:endParaRPr lang="en-US" altLang="zh-CN" sz="2000" strike="noStrike" noProof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371200" y="2322000"/>
            <a:ext cx="7545600" cy="1198800"/>
          </a:xfrm>
        </p:spPr>
        <p:txBody>
          <a:bodyPr anchor="t" anchorCtr="0">
            <a:normAutofit/>
          </a:bodyPr>
          <a:lstStyle>
            <a:lvl1pPr algn="ctr">
              <a:defRPr sz="7200" b="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trike="noStrike" noProof="1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88800" y="262800"/>
            <a:ext cx="10224000" cy="802800"/>
          </a:xfrm>
        </p:spPr>
        <p:txBody>
          <a:bodyPr anchor="ctr" anchorCtr="0">
            <a:normAutofit/>
          </a:bodyPr>
          <a:lstStyle>
            <a:lvl1pPr algn="ctr">
              <a:defRPr sz="32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3825600" y="1310400"/>
            <a:ext cx="4430400" cy="315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824000" y="4759200"/>
            <a:ext cx="8860800" cy="1562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81" y="561073"/>
            <a:ext cx="1182511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33" y="561073"/>
            <a:ext cx="7933269" cy="5811838"/>
          </a:xfrm>
        </p:spPr>
        <p:txBody>
          <a:bodyPr vert="eaVert"/>
          <a:lstStyle/>
          <a:p>
            <a:pPr lvl="0" fontAlgn="auto"/>
            <a:r>
              <a:rPr lang="zh-CN" altLang="zh-CN" strike="noStrike" noProof="1" dirty="0" smtClean="0"/>
              <a:t>单击此处编辑母版文本样式</a:t>
            </a:r>
            <a:endParaRPr lang="zh-CN" altLang="zh-CN" strike="noStrike" noProof="1" dirty="0" smtClean="0"/>
          </a:p>
          <a:p>
            <a:pPr lvl="1" fontAlgn="auto"/>
            <a:r>
              <a:rPr lang="zh-CN" altLang="zh-CN" strike="noStrike" noProof="1" dirty="0" smtClean="0"/>
              <a:t>第二级</a:t>
            </a:r>
            <a:endParaRPr lang="zh-CN" altLang="zh-CN" strike="noStrike" noProof="1" dirty="0" smtClean="0"/>
          </a:p>
          <a:p>
            <a:pPr lvl="2" fontAlgn="auto"/>
            <a:r>
              <a:rPr lang="zh-CN" altLang="zh-CN" strike="noStrike" noProof="1" dirty="0" smtClean="0"/>
              <a:t>第三级</a:t>
            </a:r>
            <a:endParaRPr lang="zh-CN" altLang="zh-CN" strike="noStrike" noProof="1" dirty="0" smtClean="0"/>
          </a:p>
          <a:p>
            <a:pPr lvl="3" fontAlgn="auto"/>
            <a:r>
              <a:rPr lang="zh-CN" altLang="zh-CN" strike="noStrike" noProof="1" dirty="0" smtClean="0"/>
              <a:t>第四级</a:t>
            </a:r>
            <a:endParaRPr lang="zh-CN" altLang="zh-CN" strike="noStrike" noProof="1" dirty="0" smtClean="0"/>
          </a:p>
          <a:p>
            <a:pPr lvl="4" fontAlgn="auto"/>
            <a:r>
              <a:rPr lang="zh-CN" altLang="zh-CN" strike="noStrike" noProof="1" dirty="0" smtClean="0"/>
              <a:t>第五级</a:t>
            </a:r>
            <a:endParaRPr lang="zh-CN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51600"/>
            <a:ext cx="2743200" cy="365125"/>
          </a:xfrm>
        </p:spPr>
        <p:txBody>
          <a:bodyPr/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1600"/>
            <a:ext cx="4114800" cy="365125"/>
          </a:xfrm>
        </p:spPr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51600"/>
            <a:ext cx="2743200" cy="365125"/>
          </a:xfrm>
        </p:spPr>
        <p:txBody>
          <a:bodyPr/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3" Type="http://schemas.openxmlformats.org/officeDocument/2006/relationships/theme" Target="../theme/theme10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3" Type="http://schemas.openxmlformats.org/officeDocument/2006/relationships/theme" Target="../theme/theme1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7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3" Type="http://schemas.openxmlformats.org/officeDocument/2006/relationships/theme" Target="../theme/theme8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3" Type="http://schemas.openxmlformats.org/officeDocument/2006/relationships/theme" Target="../theme/theme9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6"/>
          <p:cNvPicPr>
            <a:picLocks noChangeAspect="1"/>
          </p:cNvPicPr>
          <p:nvPr/>
        </p:nvPicPr>
        <p:blipFill>
          <a:blip r:embed="rId12"/>
          <a:srcRect t="78491"/>
          <a:stretch>
            <a:fillRect/>
          </a:stretch>
        </p:blipFill>
        <p:spPr>
          <a:xfrm>
            <a:off x="0" y="5383213"/>
            <a:ext cx="12192000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2" name="KSO_BC1"/>
          <p:cNvSpPr>
            <a:spLocks noGrp="1"/>
          </p:cNvSpPr>
          <p:nvPr>
            <p:ph type="body"/>
          </p:nvPr>
        </p:nvSpPr>
        <p:spPr>
          <a:xfrm>
            <a:off x="558800" y="1027113"/>
            <a:ext cx="11055351" cy="435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3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/>
        </p:nvPicPr>
        <p:blipFill>
          <a:blip r:embed="rId12"/>
          <a:srcRect t="78491"/>
          <a:stretch>
            <a:fillRect/>
          </a:stretch>
        </p:blipFill>
        <p:spPr>
          <a:xfrm>
            <a:off x="0" y="5383213"/>
            <a:ext cx="12192000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6" name="KSO_BC1"/>
          <p:cNvSpPr>
            <a:spLocks noGrp="1"/>
          </p:cNvSpPr>
          <p:nvPr>
            <p:ph type="body"/>
          </p:nvPr>
        </p:nvSpPr>
        <p:spPr>
          <a:xfrm>
            <a:off x="558800" y="1027113"/>
            <a:ext cx="11055351" cy="435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3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6"/>
          <p:cNvPicPr>
            <a:picLocks noChangeAspect="1"/>
          </p:cNvPicPr>
          <p:nvPr/>
        </p:nvPicPr>
        <p:blipFill>
          <a:blip r:embed="rId12"/>
          <a:srcRect t="78491"/>
          <a:stretch>
            <a:fillRect/>
          </a:stretch>
        </p:blipFill>
        <p:spPr>
          <a:xfrm>
            <a:off x="0" y="5383213"/>
            <a:ext cx="12192000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100" name="KSO_BC1"/>
          <p:cNvSpPr>
            <a:spLocks noGrp="1"/>
          </p:cNvSpPr>
          <p:nvPr>
            <p:ph type="body"/>
          </p:nvPr>
        </p:nvSpPr>
        <p:spPr>
          <a:xfrm>
            <a:off x="558800" y="1027113"/>
            <a:ext cx="11055351" cy="435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3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6"/>
          <p:cNvPicPr>
            <a:picLocks noChangeAspect="1"/>
          </p:cNvPicPr>
          <p:nvPr/>
        </p:nvPicPr>
        <p:blipFill>
          <a:blip r:embed="rId12"/>
          <a:srcRect t="78491"/>
          <a:stretch>
            <a:fillRect/>
          </a:stretch>
        </p:blipFill>
        <p:spPr>
          <a:xfrm>
            <a:off x="0" y="5383213"/>
            <a:ext cx="12192000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5124" name="KSO_BC1"/>
          <p:cNvSpPr>
            <a:spLocks noGrp="1"/>
          </p:cNvSpPr>
          <p:nvPr>
            <p:ph type="body"/>
          </p:nvPr>
        </p:nvSpPr>
        <p:spPr>
          <a:xfrm>
            <a:off x="558800" y="1027113"/>
            <a:ext cx="11055351" cy="435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3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6"/>
          <p:cNvPicPr>
            <a:picLocks noChangeAspect="1"/>
          </p:cNvPicPr>
          <p:nvPr/>
        </p:nvPicPr>
        <p:blipFill>
          <a:blip r:embed="rId12"/>
          <a:srcRect t="78491"/>
          <a:stretch>
            <a:fillRect/>
          </a:stretch>
        </p:blipFill>
        <p:spPr>
          <a:xfrm>
            <a:off x="0" y="5383213"/>
            <a:ext cx="12192000" cy="1474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KSO_BT1"/>
          <p:cNvSpPr>
            <a:spLocks noGrp="1"/>
          </p:cNvSpPr>
          <p:nvPr>
            <p:ph type="title"/>
          </p:nvPr>
        </p:nvSpPr>
        <p:spPr>
          <a:xfrm>
            <a:off x="558800" y="161925"/>
            <a:ext cx="11055351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6148" name="KSO_BC1"/>
          <p:cNvSpPr>
            <a:spLocks noGrp="1"/>
          </p:cNvSpPr>
          <p:nvPr>
            <p:ph type="body"/>
          </p:nvPr>
        </p:nvSpPr>
        <p:spPr>
          <a:xfrm>
            <a:off x="558800" y="1027113"/>
            <a:ext cx="11055351" cy="4356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5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095331BB-5290-4B74-890F-ADE3EAA0FDB5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 fontAlgn="base"/>
            <a:fld id="{C6B5ED51-E834-49EC-BF25-99CF33DB10E9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3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30000"/>
        <a:buFontTx/>
        <a:buBlip>
          <a:blip r:embed="rId12"/>
        </a:buBlip>
        <a:defRPr sz="24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285750" algn="just" defTabSz="914400" rtl="0" eaLnBrk="1" latinLnBrk="0" hangingPunct="1">
        <a:spcBef>
          <a:spcPts val="0"/>
        </a:spcBef>
        <a:spcAft>
          <a:spcPts val="0"/>
        </a:spcAft>
        <a:buClr>
          <a:schemeClr val="tx1">
            <a:lumMod val="50000"/>
          </a:schemeClr>
        </a:buClr>
        <a:buFont typeface="Arial" panose="020B0604020202020204" pitchFamily="34" charset="0"/>
        <a:buChar char="•"/>
        <a:tabLst>
          <a:tab pos="715645" algn="l"/>
        </a:tabLst>
        <a:defRPr sz="2000" kern="1200" baseline="0">
          <a:solidFill>
            <a:schemeClr val="tx1">
              <a:lumMod val="50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7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7.xml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81.xml"/><Relationship Id="rId5" Type="http://schemas.openxmlformats.org/officeDocument/2006/relationships/tags" Target="../tags/tag9.xml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1.xml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7" name="标题 69633"/>
          <p:cNvSpPr>
            <a:spLocks noGrp="1"/>
          </p:cNvSpPr>
          <p:nvPr>
            <p:ph type="title" idx="4294967295" hasCustomPrompt="1"/>
          </p:nvPr>
        </p:nvSpPr>
        <p:spPr>
          <a:xfrm>
            <a:off x="2506663" y="3409950"/>
            <a:ext cx="3887788" cy="687388"/>
          </a:xfrm>
        </p:spPr>
        <p:txBody>
          <a:bodyPr lIns="91440" tIns="45720" rIns="91440" bIns="45720" anchor="b" anchorCtr="1"/>
          <a:p>
            <a:pPr defTabSz="914400">
              <a:buNone/>
            </a:pPr>
            <a:r>
              <a:rPr lang="zh-CN" altLang="en-US" sz="5400" kern="1200" baseline="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最短路径</a:t>
            </a:r>
            <a:br>
              <a:rPr lang="zh-CN" altLang="en-US" sz="5400" kern="1200" baseline="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</a:br>
            <a:r>
              <a:rPr lang="zh-CN" altLang="en-US" sz="5400" kern="1200" baseline="0" dirty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最小生成树</a:t>
            </a:r>
            <a:r>
              <a:rPr lang="zh-CN" altLang="en-US" sz="5400" kern="1200" baseline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 </a:t>
            </a:r>
            <a:endParaRPr lang="zh-CN" altLang="en-US" sz="5400" kern="1200" baseline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4188" y="801688"/>
            <a:ext cx="8337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例</a:t>
            </a:r>
            <a:r>
              <a:rPr lang="en-US" altLang="zh-CN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已知下图中给定的关系，顶点个数n&lt;=100,两点之间的距离w&lt;=1000,求给定两点之间的最短距离.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178" name="图片 18" descr="C:\Users\lenovo\AppData\Roaming\Tencent\Users\393436834\QQ\WinTemp\RichOle\JW]2Z5UB~05U6}@@RDX23BU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438" y="1503363"/>
            <a:ext cx="2297112" cy="2211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754188" y="4075113"/>
            <a:ext cx="7242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要求：输出最短距离d[1][5]。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分析：D[i][j]:表示顶点i到顶点j之间的最短距离。初始化如下：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5125" y="1544638"/>
            <a:ext cx="17716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5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1  5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1  2  23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1  3  17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1  5  49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2  3  5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2  4  13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4  5  7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7600" y="4905375"/>
            <a:ext cx="2079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0  23  17  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∞ </a:t>
            </a:r>
            <a:r>
              <a:rPr lang="zh-CN" altLang="en-US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23  0  5   13  ∞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∞   ∞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∞  13  ∞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∞  ∞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638675" y="5389563"/>
            <a:ext cx="230505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/>
              <a:t>floyed</a:t>
            </a:r>
            <a:endParaRPr lang="zh-CN" altLang="en-US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7294563" y="4752975"/>
            <a:ext cx="240188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0   22  17  35  42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22  0   5   13  20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17  5   0   18  25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35  13  18   0   7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42  20  25   7   0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1201" name="图片 18" descr="C:\Users\lenovo\AppData\Roaming\Tencent\Users\393436834\QQ\WinTemp\RichOle\JW]2Z5UB~05U6}@@RDX23BU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5175" y="117475"/>
            <a:ext cx="2297113" cy="221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85963" y="2468563"/>
            <a:ext cx="208121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初始状态：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0  23  17 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∞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23  0  5   13  ∞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∞   ∞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∞  13  ∞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∞  ∞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7575" y="4600575"/>
            <a:ext cx="240188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终止状态：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0   22  17  35  42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22  0   5   13  20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17  5   0   18  25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35  13  18   0   7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42  20  25   7   0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87863" y="2468563"/>
            <a:ext cx="2079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k=1: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0  23  17 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∞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23  0  5   13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72</a:t>
            </a:r>
            <a:endParaRPr lang="en-US" altLang="zh-CN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∞ 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66</a:t>
            </a:r>
            <a:endParaRPr lang="en-US" altLang="zh-CN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∞  13  ∞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66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4700" y="2468563"/>
            <a:ext cx="2079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k=2: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0  23  17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36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23  0  5   13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72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66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36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13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66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6900" y="4600575"/>
            <a:ext cx="2028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k=3: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17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35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0  5   13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71</a:t>
            </a:r>
            <a:endParaRPr lang="en-US" altLang="zh-CN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66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35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13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49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71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66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7863" y="4600575"/>
            <a:ext cx="2027238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k=4: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17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35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22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0  5   13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</a:t>
            </a:r>
            <a:endParaRPr lang="en-US" altLang="zh-CN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17  5  0 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25</a:t>
            </a:r>
            <a:endParaRPr lang="en-US" altLang="zh-CN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35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13  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18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0  7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42 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20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</a:t>
            </a:r>
            <a:r>
              <a:rPr lang="en-US" altLang="zh-CN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25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7  0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6700" y="-49212"/>
            <a:ext cx="8918575" cy="689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参考代码：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1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#include&lt;iostream&gt;</a:t>
            </a:r>
            <a:endParaRPr lang="zh-CN" altLang="en-US" sz="1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1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#include&lt;cstring&gt;</a:t>
            </a:r>
            <a:endParaRPr lang="zh-CN" altLang="en-US" sz="1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1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using namespace std;</a:t>
            </a:r>
            <a:endParaRPr lang="zh-CN" altLang="en-US" sz="1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const int maxn=101; const int maxw=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0x3f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[maxn][maxn];  int n,p,q;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init(){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cin&gt;&gt;n;cin&gt;&gt;p&gt;&gt;q;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for(int i=1;i&lt;=n;i++)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for(int j=1;j&lt;=n;j++)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    if  (i==j) 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[i][j]=0;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         else 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[i][j]=maxw;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int i,j,k;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while (cin&gt;&gt;i&gt;&gt;j&gt;&gt;k){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[i][j]=k;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[j][i]=k;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0150" y="-36512"/>
            <a:ext cx="5191125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floyed(){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for(int k=1;k&lt;=n;k++)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for(int i=1;i&lt;=n;i++)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for(int j=1;j&lt;=n;j++)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if (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e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[i][j]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&gt;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[i][k]+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[k][j])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[i][j]=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[i][k]+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[k][j];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print(){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cout&lt;&lt;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[p][q]&lt;&lt;endl;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main(){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init();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floyed();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print();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return 0;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1631950" y="549275"/>
            <a:ext cx="8720138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Floyd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算法总结：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可以算出任意两点的最短路径，可以处理带有负权边的图，但是不能处理带有负环的图。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0235" y="2205355"/>
            <a:ext cx="3810000" cy="2266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1660525" y="123825"/>
            <a:ext cx="8720138" cy="33534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牛的旅行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农民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John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的农场里有很多牧区。有的路径连接一些特定的牧区。一片所有连通的牧区称为一个牧场。但是就目前而言，你能看到至少有两个牧区不连通。现在，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John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想在农场里添加一条路径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注意，恰好一条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。对这条路径有这样的限制：一个牧场的直径就是牧场中最远的两个牧区的距离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本题中所提到的所有距离指的都是最短的距离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。考虑如下的两个牧场，图１是有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个牧区的牧场，牧区用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*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表示，路径用直线表示。每一个牧区都有自己的坐标：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4274" name="Picture 4" descr="20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0" y="3359150"/>
            <a:ext cx="7570788" cy="3513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5297" name="Text Box 3"/>
          <p:cNvSpPr txBox="1"/>
          <p:nvPr/>
        </p:nvSpPr>
        <p:spPr>
          <a:xfrm>
            <a:off x="1552575" y="3762375"/>
            <a:ext cx="9088438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　　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图１所示的牧场的直径大约是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12.07106,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最远的两个牧区是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，它们之间的最短路径是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A-B-E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 　　这两个牧场都在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John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的农场上。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John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将会在两个牧场中各选一个牧区，然后用一条路径连起来，使得连通后这个新的更大的牧场有最小的直径。注意，如果两条路径中途相交，我们不认为它们是连通的。只有两条路径在同一个牧区相交，我们才认为它们是连通的。 　　现在请你编程找出一条连接两个不同牧场的路径，使得连上这条路径后，这个更大的新牧场有最小的直径。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5298" name="Picture 4" descr="20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563" y="26988"/>
            <a:ext cx="8280400" cy="3840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1" name="Text Box 2"/>
          <p:cNvSpPr txBox="1"/>
          <p:nvPr/>
        </p:nvSpPr>
        <p:spPr>
          <a:xfrm>
            <a:off x="1562100" y="357188"/>
            <a:ext cx="3960813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输入格式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第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行：一个整数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 (1 &lt;= N &lt;= 150),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表示牧区数； 　  第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到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N+1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行：每行两个整数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 ( 0 &lt;= X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Y&lt;= 100000 )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 表示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个牧区的坐标。每个牧区的坐标都是不一样的。 　  第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N+2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行到第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2*N+1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行：每行包括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个数字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( 0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1 )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表示一个对称邻接矩阵。 　  例如，题目描述中的两个牧场的矩阵描述如下： 　　　　　　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 B C D E F G H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 0 1 0 0 0 0 0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 1 0 1 1 1 0 0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 0 1 0 0 1 0 0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 0 1 0 0 1 0 0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E 0 1 1 1 0 0 0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 0 0 0 0 0 0 1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G 0 0 0 0 0 1 0 1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　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H 0 0 0 0 0 0 1 0 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输入数据中至少包括两个不连通的牧区。</a:t>
            </a:r>
            <a:endParaRPr lang="zh-CN" altLang="en-US" sz="1800" dirty="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322" name="Text Box 3"/>
          <p:cNvSpPr txBox="1"/>
          <p:nvPr/>
        </p:nvSpPr>
        <p:spPr>
          <a:xfrm>
            <a:off x="6235700" y="80963"/>
            <a:ext cx="4279900" cy="6462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【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输出格式</a:t>
            </a: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】</a:t>
            </a:r>
            <a:endParaRPr lang="en-US" altLang="zh-CN" sz="1800">
              <a:solidFill>
                <a:schemeClr val="tx2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　  只有一行，包括一个实数，表示所求答案。数字保留六位小数。</a:t>
            </a:r>
            <a:endParaRPr lang="zh-CN" altLang="en-US" sz="1800" dirty="0">
              <a:solidFill>
                <a:schemeClr val="tx2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输入样例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8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 </a:t>
            </a:r>
            <a:r>
              <a:rPr lang="en-US" altLang="zh-CN" sz="1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15 10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20 10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15 </a:t>
            </a:r>
            <a:r>
              <a:rPr lang="en-US" altLang="zh-CN" sz="1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15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20 15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30 15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25 10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30 10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01000000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10111000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01001000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01001000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01110000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00000010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00000101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00000010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输出样例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  </a:t>
            </a:r>
            <a:r>
              <a:rPr lang="en-US" altLang="zh-CN" sz="1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22.071068</a:t>
            </a:r>
            <a:endParaRPr lang="en-US" altLang="zh-CN" sz="1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idx="4294967295"/>
          </p:nvPr>
        </p:nvSpPr>
        <p:spPr>
          <a:xfrm>
            <a:off x="2362200" y="-6350"/>
            <a:ext cx="7829550" cy="5441950"/>
          </a:xfrm>
        </p:spPr>
        <p:txBody>
          <a:bodyPr wrap="square" lIns="91440" tIns="45720" rIns="91440" bIns="45720" anchor="t" anchorCtr="0"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【算法分析】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　   用Floy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zh-CN" altLang="en-US" sz="2800" dirty="0">
                <a:solidFill>
                  <a:schemeClr val="tx2"/>
                </a:solidFill>
              </a:rPr>
              <a:t>d求出任两点间的最短路，然后求出每个点到所有可达的点的最大距离，记做mdis[i]。（Floy</a:t>
            </a:r>
            <a:r>
              <a:rPr lang="en-US" altLang="zh-CN" sz="2800">
                <a:solidFill>
                  <a:schemeClr val="tx2"/>
                </a:solidFill>
              </a:rPr>
              <a:t>e</a:t>
            </a:r>
            <a:r>
              <a:rPr lang="zh-CN" altLang="en-US" sz="2800" dirty="0">
                <a:solidFill>
                  <a:schemeClr val="tx2"/>
                </a:solidFill>
              </a:rPr>
              <a:t>d算法）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      r1=max(mdis[i])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　  然后枚举不连通的两点i,j，把他们连通，则新的直径是mdis[i]+mdis[j]+(i,j)间的距离。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　  r2=min(mdis[i]+mdis[j]+dis[i,j])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　  re=max(r1,r2)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　  re就是所求。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8369" name="Text Box 2"/>
          <p:cNvSpPr txBox="1"/>
          <p:nvPr/>
        </p:nvSpPr>
        <p:spPr>
          <a:xfrm>
            <a:off x="1457325" y="152400"/>
            <a:ext cx="10252075" cy="68624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参考程序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】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#include&lt;</a:t>
            </a:r>
            <a:r>
              <a:rPr lang="en-US" altLang="zh-CN" sz="16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iostream</a:t>
            </a:r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#include&lt;</a:t>
            </a:r>
            <a:r>
              <a:rPr lang="en-US" altLang="zh-CN" sz="16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cmath</a:t>
            </a:r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using namespace std;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double f[151][151],m[151],minx,r,temp,x[151],y[151],maxint=1e12;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double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dist(int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i,int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j)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return </a:t>
            </a:r>
            <a:r>
              <a:rPr lang="en-US" altLang="zh-CN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sqrt((x[i]-x[j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])*(</a:t>
            </a:r>
            <a:r>
              <a:rPr lang="en-US" altLang="zh-CN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x[i]-x[j])+(y[i]-y[j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])*(</a:t>
            </a:r>
            <a:r>
              <a:rPr lang="en-US" altLang="zh-CN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y[i]-y[j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])) ;  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main()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{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i,j,n,k;char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c;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&gt;&gt;n;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n;i++)cin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&gt;&gt;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x[i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]&gt;&gt;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y[i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];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for(j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=1;j&lt;=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{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cin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&gt;&gt;c;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if(c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=='1')f[i][j]=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dist(i,j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else {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 if  (i==j)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</a:rPr>
              <a:t>f[i][j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]=0; else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f[i][j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]=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maxint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;}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}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3188" name="文本框 93187"/>
          <p:cNvSpPr txBox="1"/>
          <p:nvPr/>
        </p:nvSpPr>
        <p:spPr>
          <a:xfrm>
            <a:off x="1991995" y="2565083"/>
            <a:ext cx="8458200" cy="156845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在带权图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G=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）中，若顶点 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</a:rPr>
              <a:t>Vi,Vj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是图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的两个顶点，从顶点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Vi</a:t>
            </a:r>
            <a:r>
              <a:rPr lang="zh-CN" altLang="en-US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</a:rPr>
              <a:t>Vj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的路径长度定义为路径上各条边的权值之和。从顶点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Vi</a:t>
            </a:r>
            <a:r>
              <a:rPr lang="zh-CN" altLang="en-US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</a:rPr>
              <a:t>Vj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可能有多条路径，其中路径长度最小的一条路径称为顶点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Vi</a:t>
            </a:r>
            <a:r>
              <a:rPr lang="zh-CN" altLang="en-US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400" err="1">
                <a:solidFill>
                  <a:schemeClr val="tx2"/>
                </a:solidFill>
                <a:latin typeface="宋体" panose="02010600030101010101" pitchFamily="2" charset="-122"/>
              </a:rPr>
              <a:t>Vj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的最短路径。</a:t>
            </a:r>
            <a:r>
              <a:rPr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93189" name="文本框 93188"/>
          <p:cNvSpPr txBox="1"/>
          <p:nvPr/>
        </p:nvSpPr>
        <p:spPr>
          <a:xfrm>
            <a:off x="2136140" y="1269048"/>
            <a:ext cx="8458200" cy="119888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>
              <a:spcBef>
                <a:spcPct val="50000"/>
              </a:spcBef>
            </a:pPr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边上带有权值的图称为带权图，边的权值可以理解为两点之间的距离，一张图中，任意两点之间会有不同的路径相连，最短路径就是指连接两点的这些路径中最短的一条，</a:t>
            </a:r>
            <a:endParaRPr lang="zh-CN" altLang="en-US" sz="24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90" name="文本框 93189"/>
          <p:cNvSpPr txBox="1"/>
          <p:nvPr/>
        </p:nvSpPr>
        <p:spPr>
          <a:xfrm>
            <a:off x="1905000" y="4293553"/>
            <a:ext cx="8382000" cy="82994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对于不带权的图，只要人为的把每条边加上权值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，即可当作带权图一样处理了。 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文本框 93191"/>
          <p:cNvSpPr txBox="1"/>
          <p:nvPr/>
        </p:nvSpPr>
        <p:spPr>
          <a:xfrm>
            <a:off x="4295775" y="548323"/>
            <a:ext cx="3168650" cy="64516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最短路径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-1045"/>
          <a:stretch>
            <a:fillRect/>
          </a:stretch>
        </p:blipFill>
        <p:spPr>
          <a:xfrm>
            <a:off x="6960235" y="4725035"/>
            <a:ext cx="4234815" cy="2272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9" grpId="0"/>
      <p:bldP spid="931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9393" name="Text Box 2"/>
          <p:cNvSpPr txBox="1"/>
          <p:nvPr/>
        </p:nvSpPr>
        <p:spPr>
          <a:xfrm>
            <a:off x="1573213" y="152400"/>
            <a:ext cx="10136187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for(k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=1;k&lt;=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n;k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=1;j&lt;=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if(f[i][j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]&gt;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f[i][k]+f[k][j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f[i][k]+f[k][j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memset(m,0,sizeof(m));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=1;j&lt;=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if(f[i][j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]&lt;maxint-1 &amp;&amp;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]&lt;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0417" name="Text Box 2"/>
          <p:cNvSpPr txBox="1"/>
          <p:nvPr/>
        </p:nvSpPr>
        <p:spPr>
          <a:xfrm>
            <a:off x="1744663" y="84138"/>
            <a:ext cx="8167687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minx=1e20;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=1;j&lt;=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++)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if(i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!=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j&amp;&amp;f[i][j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]&gt;maxint-1)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{ temp=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dist(i,j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if(minx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&gt;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m[i]+m[j]+temp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minx=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m[i]+m[j]+temp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}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r=0;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for(i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=1;i&lt;=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n;i++)if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(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]&gt;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minx)minx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sz="2800" err="1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m[i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];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printf("%.6lf",minx);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return 0;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625" y="1628775"/>
            <a:ext cx="116833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noProof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Dijkstra</a:t>
            </a:r>
            <a:r>
              <a:rPr lang="zh-CN" altLang="en-US" sz="4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</a:t>
            </a:r>
            <a:endParaRPr lang="zh-CN" altLang="en-US" sz="48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ctr"/>
            <a:r>
              <a:rPr lang="zh-CN" altLang="en-US" sz="4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（从一个顶点到其余各顶点的最短路径</a:t>
            </a:r>
            <a:endParaRPr lang="zh-CN" altLang="en-US" sz="48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ctr"/>
            <a:r>
              <a:rPr lang="zh-CN" altLang="en-US" sz="4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单源最短路径）</a:t>
            </a:r>
            <a:endParaRPr lang="zh-CN" altLang="en-US" sz="4800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endParaRPr lang="en-US" altLang="zh-CN" sz="4800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90" y="19050"/>
            <a:ext cx="1221105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noProof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Dijkstra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</a:t>
            </a:r>
            <a:r>
              <a:rPr lang="zh-CN" altLang="en-US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O(n</a:t>
            </a:r>
            <a:r>
              <a:rPr lang="en-US" altLang="zh-CN" baseline="300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lang="zh-CN" altLang="en-US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lang="zh-CN" altLang="en-US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4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用来计算从一个点到其他所有点的最短路径的算法，是一种单源路径算法。也就是说只能计算起点只有一个的情况。不可以处理负边权的情况。</a:t>
            </a:r>
            <a:endParaRPr lang="zh-CN" altLang="en-US" sz="2800" noProof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算法描述：</a:t>
            </a:r>
            <a:endParaRPr lang="zh-CN" altLang="en-US" sz="2800" noProof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设起点为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，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表示从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到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的最短路径，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path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的前驱节点，用来输出路径。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a)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初始化：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∞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(v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≠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s); dis[s]=0; path[s]=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0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b)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For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(i = 1; i &lt;= n ; i++)</a:t>
            </a:r>
            <a:endParaRPr lang="en-US" altLang="zh-CN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1.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在没有被访问过的点中找一个顶点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使得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是最小的。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2.u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标记为已确定最短路径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3.For 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与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相连的每个未确定最短路径的顶点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if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(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dis[u]+w[u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][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&lt;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)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{</a:t>
            </a:r>
            <a:endParaRPr lang="en-US" altLang="zh-CN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dis[v]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+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w[u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][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v];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path[v]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u;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}c)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算法结束：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dis[v]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到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的最短距离</a:t>
            </a:r>
            <a:endParaRPr lang="zh-CN" altLang="en-US" sz="2800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3429000"/>
            <a:ext cx="9384665" cy="2653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6140" y="1628775"/>
            <a:ext cx="80819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题目：找出节点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出发到各个节点的最短路径长度：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算法开始时，作为起点的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dis[1]=0,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其他的点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dis[i]=0x3f3f3f3f</a:t>
            </a:r>
            <a:endParaRPr lang="en-US" altLang="zh-CN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90" y="19050"/>
            <a:ext cx="1221105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noProof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Dijkstra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</a:t>
            </a:r>
            <a:r>
              <a:rPr lang="zh-CN" altLang="en-US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O(n</a:t>
            </a:r>
            <a:r>
              <a:rPr lang="en-US" altLang="zh-CN" baseline="300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en-US" altLang="zh-CN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lang="zh-CN" altLang="en-US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lang="zh-CN" altLang="en-US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24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用来计算从一个点到其他所有点的最短路径的算法，是一种单源路径算法。也就是说只能计算起点只有一个的情况。不可以处理负边权的情况。</a:t>
            </a:r>
            <a:endParaRPr lang="zh-CN" altLang="en-US" sz="2800" noProof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算法描述：</a:t>
            </a:r>
            <a:endParaRPr lang="zh-CN" altLang="en-US" sz="2800" noProof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设起点为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，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表示从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到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的最短路径，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path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的前驱节点，用来输出路径。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a)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初始化：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∞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(v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≠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s); dis[s]=0; path[s]=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0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b)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For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(i = 1; i &lt;= n ; i++)</a:t>
            </a:r>
            <a:endParaRPr lang="en-US" altLang="zh-CN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1.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在没有被访问过的点中找一个顶点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使得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是最小的。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2.u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标记为已确定最短路径</a:t>
            </a:r>
            <a:endParaRPr lang="zh-CN" altLang="en-US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3.For 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与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相连的每个未确定最短路径的顶点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if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(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dis[u]+w[u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][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&lt;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)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{</a:t>
            </a:r>
            <a:endParaRPr lang="en-US" altLang="zh-CN" sz="3200" noProof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dis[v]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dis[u]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+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w[u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][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v];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path[v]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u;</a:t>
            </a:r>
            <a:endParaRPr lang="en-US" altLang="zh-CN" sz="3200" noProof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800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}c)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算法结束：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dis[v]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s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到</a:t>
            </a:r>
            <a:r>
              <a:rPr lang="en-US" altLang="zh-CN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v</a:t>
            </a:r>
            <a:r>
              <a:rPr lang="zh-CN" altLang="en-US" sz="28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的最短距离</a:t>
            </a:r>
            <a:endParaRPr lang="zh-CN" altLang="en-US" sz="2800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97150" y="82550"/>
            <a:ext cx="808196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数据结构：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F[i]：值为true，已求得最短距离，在集合1中；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值为false，在集合2中；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开始点（源点）：start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D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is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[i]:顶点start到 i的最短距离。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初始：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D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is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[start]=0；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D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is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[i]=a[start][i]；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ea"/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Path[i], i的前驱结点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初始表：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2466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0" y="1357313"/>
            <a:ext cx="2427288" cy="2324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551815" y="3933190"/>
          <a:ext cx="5480050" cy="263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70"/>
                <a:gridCol w="807085"/>
                <a:gridCol w="838835"/>
                <a:gridCol w="840105"/>
                <a:gridCol w="919480"/>
                <a:gridCol w="790575"/>
              </a:tblGrid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58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1625" y="52388"/>
            <a:ext cx="88360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dijkstra算法：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将顶点分为两个集合：已求得最短距离的点集合1，待求点集合2.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1、在集合2中找一个到start距离最近的顶点k : min{d[k]}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2、把顶点k加到集合1中，同时修改集合2 中的剩余顶点j的d[j]是否经过k后变短。如果变短修改d[j]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If  ( d[k]+a[k][j]&lt;d[j] )   d[j]=d[k]+a[k][j]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3、重复1，直至集合2空为止。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3490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863" y="1557338"/>
            <a:ext cx="2106612" cy="2016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854200" y="2295525"/>
          <a:ext cx="520065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765810"/>
                <a:gridCol w="796290"/>
                <a:gridCol w="796925"/>
                <a:gridCol w="872490"/>
                <a:gridCol w="750570"/>
              </a:tblGrid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4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ea"/>
                          <a:sym typeface="+mn-ea"/>
                        </a:rPr>
                        <a:t>D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ea"/>
                          <a:sym typeface="+mn-ea"/>
                        </a:rPr>
                        <a:t>is</a:t>
                      </a: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∞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24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743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854200" y="4478338"/>
          <a:ext cx="5200650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65"/>
                <a:gridCol w="765810"/>
                <a:gridCol w="796290"/>
                <a:gridCol w="796925"/>
                <a:gridCol w="872490"/>
                <a:gridCol w="750570"/>
              </a:tblGrid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2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altLang="zh-CN" sz="24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4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4513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75" y="1555750"/>
            <a:ext cx="2106613" cy="2016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/>
          <p:nvPr/>
        </p:nvGraphicFramePr>
        <p:xfrm>
          <a:off x="1597025" y="193675"/>
          <a:ext cx="56007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45"/>
                <a:gridCol w="824230"/>
                <a:gridCol w="857885"/>
                <a:gridCol w="858520"/>
                <a:gridCol w="939165"/>
                <a:gridCol w="808355"/>
              </a:tblGrid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8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28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49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97025" y="4267200"/>
          <a:ext cx="5949950" cy="257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876300"/>
                <a:gridCol w="911225"/>
                <a:gridCol w="911860"/>
                <a:gridCol w="997585"/>
                <a:gridCol w="859155"/>
              </a:tblGrid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28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65537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975" y="1555750"/>
            <a:ext cx="2106613" cy="2016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565275" y="539750"/>
          <a:ext cx="5724525" cy="250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50"/>
                <a:gridCol w="807720"/>
                <a:gridCol w="877570"/>
                <a:gridCol w="831215"/>
                <a:gridCol w="900430"/>
                <a:gridCol w="713740"/>
              </a:tblGrid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565275" y="3279775"/>
          <a:ext cx="5816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85"/>
                <a:gridCol w="821055"/>
                <a:gridCol w="890905"/>
                <a:gridCol w="843915"/>
                <a:gridCol w="915035"/>
                <a:gridCol w="725805"/>
              </a:tblGrid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顶点</a:t>
                      </a:r>
                      <a:endParaRPr lang="zh-CN" altLang="en-US" sz="32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+mn-ea"/>
                        </a:rPr>
                        <a:t>T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Path[i]</a:t>
                      </a:r>
                      <a:endParaRPr lang="en-US" altLang="zh-CN" sz="32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altLang="zh-CN" sz="32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6867" t="3000"/>
          <a:stretch>
            <a:fillRect/>
          </a:stretch>
        </p:blipFill>
        <p:spPr>
          <a:xfrm>
            <a:off x="8183880" y="1628775"/>
            <a:ext cx="3215640" cy="2953385"/>
          </a:xfrm>
          <a:prstGeom prst="rect">
            <a:avLst/>
          </a:prstGeom>
        </p:spPr>
      </p:pic>
      <p:sp>
        <p:nvSpPr>
          <p:cNvPr id="93188" name="文本框 93187"/>
          <p:cNvSpPr txBox="1"/>
          <p:nvPr/>
        </p:nvSpPr>
        <p:spPr>
          <a:xfrm>
            <a:off x="1055370" y="476568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最短路径问题是图论中典型的问题，可用于解决管道铺设，线路安装，地图规划等路径问题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93189" name="文本框 93188"/>
          <p:cNvSpPr txBox="1"/>
          <p:nvPr/>
        </p:nvSpPr>
        <p:spPr>
          <a:xfrm>
            <a:off x="911860" y="4436428"/>
            <a:ext cx="8458200" cy="156845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>
              <a:spcBef>
                <a:spcPct val="50000"/>
              </a:spcBef>
            </a:pPr>
            <a:r>
              <a:rPr lang="en-US" altLang="zh-CN" sz="2400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一般有两类最短路径问题：一类是求从某个顶点（源点）到其它顶点（终点）的最短路径</a:t>
            </a:r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en-US" altLang="zh-CN" sz="240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dijkstra</a:t>
            </a:r>
            <a:r>
              <a:rPr lang="zh-CN" altLang="en-US" sz="240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算法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、</a:t>
            </a:r>
            <a:r>
              <a:rPr lang="en-US" altLang="zh-CN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Bellman-ford 算法、</a:t>
            </a:r>
            <a:r>
              <a:rPr lang="en-US" altLang="zh-CN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SPFA</a:t>
            </a:r>
            <a:r>
              <a:rPr lang="zh-CN" altLang="zh-CN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算法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；另一类是求图中每一对顶点间的最短路径</a:t>
            </a:r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zh-CN" altLang="en-US" sz="240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弗洛伊德算法：</a:t>
            </a:r>
            <a:r>
              <a:rPr lang="en-US" altLang="zh-CN" sz="240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f loyed</a:t>
            </a:r>
            <a:r>
              <a:rPr lang="zh-CN" altLang="en-US" sz="24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 </a:t>
            </a:r>
            <a:endParaRPr lang="zh-CN" altLang="en-US" sz="24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190" name="文本框 93189"/>
          <p:cNvSpPr txBox="1"/>
          <p:nvPr/>
        </p:nvSpPr>
        <p:spPr>
          <a:xfrm>
            <a:off x="1055370" y="1412558"/>
            <a:ext cx="8382000" cy="82994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国庆期间，毛毛计划去旅行，在出发前，她查阅了地图，毛毛希望在出发前知道任意两个城市之间的最短路径。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5370" y="2564765"/>
            <a:ext cx="6764020" cy="10502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求图中任意两个点（每一对顶点间）的最短路径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,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弗洛伊德算法：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f loyed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9" grpId="0"/>
      <p:bldP spid="931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1" name="文本框 109570"/>
          <p:cNvSpPr txBox="1"/>
          <p:nvPr/>
        </p:nvSpPr>
        <p:spPr>
          <a:xfrm>
            <a:off x="1919288" y="546418"/>
            <a:ext cx="8215312" cy="52197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err="1">
                <a:solidFill>
                  <a:schemeClr val="tx2"/>
                </a:solidFill>
                <a:latin typeface="Tahoma" panose="020B0604030504040204" pitchFamily="34" charset="0"/>
              </a:rPr>
              <a:t>Dijkstra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使用条件：边上的权值不能为负。</a:t>
            </a:r>
            <a:endParaRPr lang="zh-CN" altLang="en-US" sz="2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109572" name="图片 1095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88" y="1557338"/>
            <a:ext cx="2665412" cy="265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5" name="文本框 109574"/>
          <p:cNvSpPr txBox="1"/>
          <p:nvPr/>
        </p:nvSpPr>
        <p:spPr>
          <a:xfrm>
            <a:off x="2135188" y="4653598"/>
            <a:ext cx="3743325" cy="138366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     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使用</a:t>
            </a:r>
            <a:r>
              <a:rPr lang="en-US" altLang="zh-CN" sz="2800" err="1">
                <a:solidFill>
                  <a:schemeClr val="tx2"/>
                </a:solidFill>
                <a:latin typeface="Tahoma" panose="020B0604030504040204" pitchFamily="34" charset="0"/>
              </a:rPr>
              <a:t>Dijkstra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算法，得到</a:t>
            </a:r>
            <a:r>
              <a:rPr lang="en-US" altLang="zh-CN" sz="2800">
                <a:solidFill>
                  <a:schemeClr val="tx2"/>
                </a:solidFill>
                <a:latin typeface="Tahoma" panose="020B0604030504040204" pitchFamily="34" charset="0"/>
              </a:rPr>
              <a:t>1---&gt;3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的最短路径为</a:t>
            </a:r>
            <a:r>
              <a:rPr lang="en-US" altLang="zh-CN" sz="280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，而实际上是</a:t>
            </a:r>
            <a:r>
              <a:rPr lang="en-US" altLang="zh-CN" sz="280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97225" y="1044575"/>
            <a:ext cx="19494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数据输入：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5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1 2 10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1 5 7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2 3 17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2 4 7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2 5 5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3 4 34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4 5 13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7586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0" y="1474788"/>
            <a:ext cx="2379663" cy="227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文本框 2"/>
          <p:cNvSpPr txBox="1"/>
          <p:nvPr/>
        </p:nvSpPr>
        <p:spPr>
          <a:xfrm>
            <a:off x="2263775" y="336550"/>
            <a:ext cx="63754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1500" y="41275"/>
            <a:ext cx="6443663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参考代码：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#include&lt;iostream&gt;	</a:t>
            </a:r>
            <a:endParaRPr lang="zh-CN" altLang="en-US" sz="1400" b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1400" b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#include&lt;cstring&gt;   using namespace std;   const int maxn=101;</a:t>
            </a:r>
            <a:endParaRPr lang="zh-CN" altLang="en-US" sz="1400" b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1400" b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f[maxn],a[maxn][maxn],d[maxn],path[maxn];  int n,start; </a:t>
            </a:r>
            <a:r>
              <a:rPr lang="zh-CN" altLang="en-US" sz="1600" b="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const int inf=99999; </a:t>
            </a:r>
            <a:endParaRPr lang="zh-CN" altLang="en-US" sz="1600" b="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init(){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cin&gt;&gt;n&gt;&gt;start;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int x,y,w;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for(int i=1;i&lt;=n;i++)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for(int j=1;j&lt;=n;j++){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	if(j==i) a[i][j]=0;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	else a[i][j]=inf;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while(cin&gt;&gt;x&gt;&gt;y&gt;&gt;w){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a[x][y]=w;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a[y][x]=w;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8300" y="131763"/>
            <a:ext cx="9036050" cy="6544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dijkstra(int s){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for (int i=1;i&lt;=n;i++)  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{ d[i]=a[s][i]; f[i]=false;path[i]=s;  }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f[s]=true;   //  加入集合1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for (int i=2;i&lt;=n;i++){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int mind=inf;  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int k=0;//用来记录准备放入集合1的点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for (int j=1;j&lt;=n;j++) </a:t>
            </a:r>
            <a:r>
              <a:rPr lang="zh-CN" altLang="en-US" sz="1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//查找集合2中d[]最小的点</a:t>
            </a:r>
            <a:endParaRPr lang="zh-CN" altLang="en-US" sz="1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if  ( (!f[j]) &amp;&amp;(d[j]&lt;mind) )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        { mind=d[j]; k=j; };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if  (mind==inf)  break; 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//更新结点求完了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f[k]=true;   //  加入集合1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for (int j=1;j&lt;=n;j++)  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//修改集合2中的d[j]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if ((!f[j]) &amp;&amp; (d[k]+a[k][j]&lt;d[j]))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         { d[j]=d[k]+a[k][j];path[j]=k;}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};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ts val="2960"/>
              </a:lnSpc>
            </a:pPr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8138" y="12700"/>
            <a:ext cx="88804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dfs(int i){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if(i!=start) dfs(path[i]);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cout&lt;&lt;i&lt;&lt;' ';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40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8138" y="12700"/>
            <a:ext cx="8880475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void write(){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cout&lt;&lt;start&lt;&lt;"到其余各点的最短距离是："&lt;&lt;endl; 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for(int i=1;i&lt;=n;i++){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if(i!=start){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if(d[i]==inf) cout&lt;&lt;i&lt;&lt;"不可达！";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else{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cout&lt;&lt;i&lt;&lt;"的最短距离："&lt;&lt;d[i] &lt;&lt;",依次经过的点是：";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dfs(path[i]);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	cout&lt;&lt;i&lt;&lt;endl;		 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       } 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    }		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8138" y="12700"/>
            <a:ext cx="888047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0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main(){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init();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dijkstra(start);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	write();</a:t>
            </a:r>
            <a:endParaRPr lang="zh-CN" altLang="en-US" sz="4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40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40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35125" y="835025"/>
            <a:ext cx="8853488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例</a:t>
            </a:r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：最短路径问题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【问题描述】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平面上有n个点（n&lt;=100），每个点的坐标均在-10000~10000之间。其中的一些点之间有连线。若有连线，则表示可从一个点到达另一个点，即两点间有通路，通路的距离为两点间的直线距离。现在的任务是找出从一点到另一点之间的最短路径。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【输入格式】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输入文件为short.in，共n+m+3行，其中: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第一行为整数n。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第2行到第n+1行（共n行） ，每行两个整数x和y，描述了一个点的坐标。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第n+2行为一个整数m，表示图中连线的个数。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此后的m 行，每行描述一条连线，由两个整数i和j组成，表示第i个点和第j个点之间有连线。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　　最后一行：两个整数s和t，分别表示源点和目标点。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【输出格式】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输出文件为short.out，仅一行，一个实数（保留两位小数），表示从s到t的最短路径长度。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76400" y="808038"/>
            <a:ext cx="88836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【输入样例】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0 0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2 0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2 2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0 2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3 1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1 2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1 3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1 4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2 5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3 5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1 5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【输出样例】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3.41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【来源】http://codevs.cn/problem/2602/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【试题解析】比较裸的最短路问题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3288" y="2011363"/>
            <a:ext cx="4214813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【参考程序】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#include&lt;cstdio&gt;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#include&lt;iostream&gt;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#include&lt;cmath&gt;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#include&lt;cstring&gt;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using namespace std;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a[101][3];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double f[101][101];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n,i,j,k,x,y,m,s,e;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24138" y="-14287"/>
            <a:ext cx="7958138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main(){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cin &gt;&gt; n;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for (i = 1; i &lt;= n; i++)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cin &gt;&gt; a[i][1] &gt;&gt; a[i][2];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cin &gt;&gt; m;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memset(f,0x7f,sizeof(f));                    //初始化f数组为最大值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for (i = 1; i &lt;= m; i++)                           //预处理出x、y间距离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{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cin &gt;&gt; x &gt;&gt; y;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f[y][x] = f[x][y] = sqrt(pow(double(a[x][1]- 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                           a[y][1]),2)+pow(double(a[x][2]-a[y][2]),2));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//pow(x,y)表示x^y，其中x,y必须为double类型，要用cmath库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}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cin &gt;&gt; s &gt;&gt; e;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for (k = 1; k &lt;= n; k++)                     //floyed 最短路算法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for (i = 1; i &lt;= n; i++)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for (j = 1; j &lt;= n; j++)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if ((i != j) &amp;&amp; (i != k) &amp;&amp; (j != k) &amp;&amp; (f[i][k]+f[k][j] &lt; f[i][j]))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             f[i][j] = f[i][k] + f[k][j];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printf("%.2lf\n",f[s][e]);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return 0;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6867" t="3000"/>
          <a:stretch>
            <a:fillRect/>
          </a:stretch>
        </p:blipFill>
        <p:spPr>
          <a:xfrm>
            <a:off x="8328660" y="1052830"/>
            <a:ext cx="3215640" cy="2953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4878" y="692468"/>
            <a:ext cx="79930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Floyd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算法：求任意一对顶点之间的最短路径。如何求呢？</a:t>
            </a:r>
            <a:endParaRPr lang="zh-CN" altLang="en-US" sz="24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endParaRPr lang="zh-CN" altLang="en-US" sz="2400" noProof="1" dirty="0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我们很容易想到，通过深搜广搜去求解出两点之间的最短路径，有没有别的办法呢？</a:t>
            </a:r>
            <a:endParaRPr lang="zh-CN" altLang="en-US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95" y="3429000"/>
            <a:ext cx="104762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Floyd</a:t>
            </a:r>
            <a:r>
              <a:rPr lang="zh-CN" altLang="en-US" sz="2400" noProof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算法：</a:t>
            </a:r>
            <a:endParaRPr lang="zh-CN" altLang="en-US" sz="2400" noProof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思维：如果要让任意两点之间（假设是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到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b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）的路程变短，只能引入第三个点（假设为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k)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，并通过这个点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k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进行中转即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a-&gt;k-&gt;b,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才可能缩短原来从顶点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到顶点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b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的路程。有时候可能还不只一个中转点，而是经过两个点或者更多的点进行中转会更短，即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a-&gt;k1-&gt;k2-&gt;b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或者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a-&gt;k1-&gt;k2……-&gt;b,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比如上图中的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号城市到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号城市的路程原本是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a[4][3]=12,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如果通过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号城市中转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4-&gt;1-&gt;3,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路程将缩短为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11(e[4][1]+e[1][2]+e[2][3]=5+2+3=10).</a:t>
            </a:r>
            <a:endParaRPr lang="en-US" altLang="zh-CN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通过以上分析，我们发现每个顶点都有可能使另外两个顶点之间的路程变短。</a:t>
            </a:r>
            <a:endParaRPr lang="zh-CN" altLang="en-US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6075" y="0"/>
            <a:ext cx="905192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例</a:t>
            </a:r>
            <a:r>
              <a:rPr lang="en-US" altLang="zh-CN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5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：最小花费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【问题描述】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在n个人中，某些人的银行账号之间可以互相转账。这些人之间转账的手续费各不相同。给定这些人之间转账时需要从转账金额里扣除百分之几的手续费，请问A最少需要多少钱使得转账后B收到100元。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【输入格式】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第一行输入两个正整数n,m，分别表示总人数和可以互相转账的人的对数。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以下m行每行输入三个正整数x,y,z，表示标号为x的人和标号为y的人之间互相转账需要扣除z%的手续费 (z&lt;100)。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最后一行输入两个正整数A,B。数据保证A与B之间可以直接或间接地转账。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【输出格式】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输出A使得B到账100元最少需要的总费用。精确到小数点后8位。</a:t>
            </a:r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endParaRPr lang="zh-CN" altLang="en-US" sz="24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7600" y="1003300"/>
            <a:ext cx="42100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【输入样例】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3 3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1 2 1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2 3 2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1 3 3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1 3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【输出样例】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103.07153164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【数据规模】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1&lt;=n&lt;=2000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【来源】http://new.tyvj.cn/p/3287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7826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588" y="1793875"/>
            <a:ext cx="2063750" cy="1431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6100" y="892175"/>
            <a:ext cx="8599488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【试题解析】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本题其实是求从A到B的最短路径问题，解题的关键是构图：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以人员编号为顶点，若x号人和y号人之间可以相互转账则在x和y之间连一条边，边的权为100/（100-z）。对于样例构图如下：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 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因为B到帐后收到100元，所以，原题等价于求从B到A的最短路径（权值相乘），由于乘法满足交换律，故也可求从A到B的最短路径。对于样例，从A到B的最短路径为：1→2→3，权值为：[100/(100-1)]*[100/(100-2)]= 1.0307153164，最后的结果为：103. 07153164（保留小数点后8位）</a:t>
            </a:r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0738" y="7938"/>
            <a:ext cx="5799138" cy="7262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【参考程序】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#include&lt;iostream&gt;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#include &lt;cstdio&gt;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using namespace std;</a:t>
            </a:r>
            <a:endParaRPr lang="zh-CN" altLang="en-US" sz="1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Double a[2001][2001],dis[2001]={0},max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n;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int n,m,i,j,k,x,y,f[2001]={0};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void init()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{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cin&gt;&gt;n&gt;&gt;m;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for(i=1;i&lt;=m;i++)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{scanf("%d%d",&amp;j,&amp;k);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scanf("%lf",&amp;a[j][k]);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a[j][k]=(100-a[j][k])/100;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a[k][j]=a[j][k];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}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cin&gt;&gt;x&gt;&gt;y;    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}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5750" y="92075"/>
            <a:ext cx="8505825" cy="680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void dijkstra(int x)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{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for(i=1;i&lt;=n;i++)dis[i]=a[x][i];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dis[x]=1;f[x]=1;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for(i=1;i&lt;=n-1;i++)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{ m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ax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n=0;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for(j=1;j&lt;=n;j++)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if(f[j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]==0&amp;&amp;dis[j]&gt;m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ax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n){k=j;m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ax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n=dis[j];}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f[k]=1;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if(k==y)break;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for(j=1;j&lt;=n;j++)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if(f[j]==0&amp;&amp;dis[k]*a[k][j]&gt;dis[j])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    dis[j]=dis[k]*a[k][j];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}</a:t>
            </a:r>
            <a:endParaRPr lang="zh-CN" altLang="en-US" sz="28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}</a:t>
            </a:r>
            <a:endParaRPr lang="zh-CN" altLang="en-US" sz="240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27375" y="207963"/>
            <a:ext cx="694531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int main()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{  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init();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dijkstra(x);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printf("%0.8lf",100/dis[y]);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32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return 0;</a:t>
            </a:r>
            <a:endParaRPr lang="zh-CN" altLang="en-US" sz="32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}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09788" y="925513"/>
            <a:ext cx="8062913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初始化条件：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D[ i ][ i ]=0;  //自己到自己为0；对角线为0；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D[ i ][ j ]=边权，i与j有直接相连的边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D[ i ][ j ]= +∞ ，i与j无直接相连的边。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// 如果是int数组，采用memset(d, 0x7f, sizeof(d))可全部初始化为一个很大的数</a:t>
            </a:r>
            <a:endParaRPr lang="zh-CN" altLang="en-US" sz="2800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0105" y="549275"/>
            <a:ext cx="9777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首先我们要如何思考这个地图，我们可以利用二维数</a:t>
            </a:r>
            <a:r>
              <a:rPr lang="zh-CN" altLang="en-US" sz="240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组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）来存储。比如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号城市到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号城市的路程为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，则设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e[1][2]=2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号城市无法到达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4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号城市，则设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e[2][4]= ∞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，另外，我们约定自己到自己的路程为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0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，具体如下：</a:t>
            </a:r>
            <a:endParaRPr lang="zh-CN" altLang="en-US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2490" y="2334260"/>
            <a:ext cx="4067175" cy="3856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6867" t="3000"/>
          <a:stretch>
            <a:fillRect/>
          </a:stretch>
        </p:blipFill>
        <p:spPr>
          <a:xfrm>
            <a:off x="1631950" y="3009900"/>
            <a:ext cx="3215640" cy="2953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62188" y="849313"/>
            <a:ext cx="79930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模拟：假设现在只允许经过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号顶点中转，求任意两点之间（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i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到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j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）的最短路径。</a:t>
            </a:r>
            <a:endParaRPr lang="zh-CN" altLang="en-US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  <a:p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只需要判断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e[i][1]+e[1][j]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是否比</a:t>
            </a:r>
            <a:r>
              <a:rPr lang="en-US" altLang="zh-CN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e[i][j]</a:t>
            </a:r>
            <a:r>
              <a:rPr lang="zh-CN" altLang="en-US" sz="2400" noProof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小。</a:t>
            </a:r>
            <a:endParaRPr lang="zh-CN" altLang="en-US" sz="2400" noProof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2277110"/>
            <a:ext cx="7048500" cy="315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605" y="1412875"/>
            <a:ext cx="2301875" cy="2183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15" y="4149090"/>
            <a:ext cx="2675255" cy="20993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66370" y="621030"/>
            <a:ext cx="11895455" cy="5829935"/>
            <a:chOff x="172" y="802"/>
            <a:chExt cx="18913" cy="9288"/>
          </a:xfrm>
        </p:grpSpPr>
        <p:grpSp>
          <p:nvGrpSpPr>
            <p:cNvPr id="3" name="组合 2"/>
            <p:cNvGrpSpPr/>
            <p:nvPr/>
          </p:nvGrpSpPr>
          <p:grpSpPr>
            <a:xfrm>
              <a:off x="172" y="802"/>
              <a:ext cx="18854" cy="9289"/>
              <a:chOff x="172" y="802"/>
              <a:chExt cx="18854" cy="9289"/>
            </a:xfrm>
          </p:grpSpPr>
          <p:pic>
            <p:nvPicPr>
              <p:cNvPr id="2" name="图片 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172" y="802"/>
                <a:ext cx="18855" cy="9195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rcRect l="75933" t="78475"/>
              <a:stretch>
                <a:fillRect/>
              </a:stretch>
            </p:blipFill>
            <p:spPr>
              <a:xfrm>
                <a:off x="16630" y="8915"/>
                <a:ext cx="1387" cy="1177"/>
              </a:xfrm>
              <a:prstGeom prst="rect">
                <a:avLst/>
              </a:prstGeom>
            </p:spPr>
          </p:pic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91" y="8956"/>
              <a:ext cx="1095" cy="1095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63525" y="476885"/>
            <a:ext cx="11367135" cy="6028055"/>
            <a:chOff x="232" y="465"/>
            <a:chExt cx="18980" cy="987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2" y="465"/>
              <a:ext cx="18735" cy="987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8114" r="1711"/>
            <a:stretch>
              <a:fillRect/>
            </a:stretch>
          </p:blipFill>
          <p:spPr>
            <a:xfrm>
              <a:off x="12888" y="4153"/>
              <a:ext cx="6324" cy="6182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15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59"/>
</p:tagLst>
</file>

<file path=ppt/tags/tag11.xml><?xml version="1.0" encoding="utf-8"?>
<p:tagLst xmlns:p="http://schemas.openxmlformats.org/presentationml/2006/main">
  <p:tag name="KSO_WM_TEMPLATE_CATEGORY" val="custom"/>
  <p:tag name="KSO_WM_TEMPLATE_INDEX" val="159"/>
</p:tagLst>
</file>

<file path=ppt/tags/tag12.xml><?xml version="1.0" encoding="utf-8"?>
<p:tagLst xmlns:p="http://schemas.openxmlformats.org/presentationml/2006/main">
  <p:tag name="KSO_WM_TEMPLATE_CATEGORY" val="custom"/>
  <p:tag name="KSO_WM_TEMPLATE_INDEX" val="159"/>
</p:tagLst>
</file>

<file path=ppt/tags/tag13.xml><?xml version="1.0" encoding="utf-8"?>
<p:tagLst xmlns:p="http://schemas.openxmlformats.org/presentationml/2006/main">
  <p:tag name="KSO_WM_TEMPLATE_CATEGORY" val="custom"/>
  <p:tag name="KSO_WM_TEMPLATE_INDEX" val="159"/>
</p:tagLst>
</file>

<file path=ppt/tags/tag14.xml><?xml version="1.0" encoding="utf-8"?>
<p:tagLst xmlns:p="http://schemas.openxmlformats.org/presentationml/2006/main">
  <p:tag name="KSO_WM_TEMPLATE_CATEGORY" val="custom"/>
  <p:tag name="KSO_WM_TEMPLATE_INDEX" val="15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59"/>
</p:tagLst>
</file>

<file path=ppt/tags/tag16.xml><?xml version="1.0" encoding="utf-8"?>
<p:tagLst xmlns:p="http://schemas.openxmlformats.org/presentationml/2006/main">
  <p:tag name="KSO_WM_TEMPLATE_CATEGORY" val="custom"/>
  <p:tag name="KSO_WM_TEMPLATE_INDEX" val="15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59"/>
</p:tagLst>
</file>

<file path=ppt/tags/tag18.xml><?xml version="1.0" encoding="utf-8"?>
<p:tagLst xmlns:p="http://schemas.openxmlformats.org/presentationml/2006/main">
  <p:tag name="KSO_WM_TEMPLATE_CATEGORY" val="custom"/>
  <p:tag name="KSO_WM_TEMPLATE_INDEX" val="159"/>
</p:tagLst>
</file>

<file path=ppt/tags/tag19.xml><?xml version="1.0" encoding="utf-8"?>
<p:tagLst xmlns:p="http://schemas.openxmlformats.org/presentationml/2006/main">
  <p:tag name="KSO_WM_UNIT_TABLE_BEAUTIFY" val="smartTable{db667e34-677d-4cc2-b208-d50d5b0c61c0}"/>
</p:tagLst>
</file>

<file path=ppt/tags/tag2.xml><?xml version="1.0" encoding="utf-8"?>
<p:tagLst xmlns:p="http://schemas.openxmlformats.org/presentationml/2006/main">
  <p:tag name="KSO_WM_TEMPLATE_CATEGORY" val="custom"/>
  <p:tag name="KSO_WM_TEMPLATE_INDEX" val="159"/>
</p:tagLst>
</file>

<file path=ppt/tags/tag20.xml><?xml version="1.0" encoding="utf-8"?>
<p:tagLst xmlns:p="http://schemas.openxmlformats.org/presentationml/2006/main">
  <p:tag name="KSO_WM_TEMPLATE_CATEGORY" val="custom"/>
  <p:tag name="KSO_WM_TEMPLATE_INDEX" val="159"/>
</p:tagLst>
</file>

<file path=ppt/tags/tag21.xml><?xml version="1.0" encoding="utf-8"?>
<p:tagLst xmlns:p="http://schemas.openxmlformats.org/presentationml/2006/main">
  <p:tag name="KSO_WM_TEMPLATE_CATEGORY" val="custom"/>
  <p:tag name="KSO_WM_TEMPLATE_INDEX" val="159"/>
</p:tagLst>
</file>

<file path=ppt/tags/tag22.xml><?xml version="1.0" encoding="utf-8"?>
<p:tagLst xmlns:p="http://schemas.openxmlformats.org/presentationml/2006/main">
  <p:tag name="KSO_WM_UNIT_TABLE_BEAUTIFY" val="smartTable{472fd2aa-7ca1-4f58-832d-52bc1f318760}"/>
</p:tagLst>
</file>

<file path=ppt/tags/tag23.xml><?xml version="1.0" encoding="utf-8"?>
<p:tagLst xmlns:p="http://schemas.openxmlformats.org/presentationml/2006/main">
  <p:tag name="KSO_WM_TEMPLATE_CATEGORY" val="custom"/>
  <p:tag name="KSO_WM_TEMPLATE_INDEX" val="159"/>
</p:tagLst>
</file>

<file path=ppt/tags/tag24.xml><?xml version="1.0" encoding="utf-8"?>
<p:tagLst xmlns:p="http://schemas.openxmlformats.org/presentationml/2006/main">
  <p:tag name="KSO_WM_UNIT_TABLE_BEAUTIFY" val="smartTable{f30e8760-6b87-45dd-bee7-14cc914e9568}"/>
</p:tagLst>
</file>

<file path=ppt/tags/tag25.xml><?xml version="1.0" encoding="utf-8"?>
<p:tagLst xmlns:p="http://schemas.openxmlformats.org/presentationml/2006/main">
  <p:tag name="KSO_WM_TEMPLATE_CATEGORY" val="custom"/>
  <p:tag name="KSO_WM_TEMPLATE_INDEX" val="159"/>
</p:tagLst>
</file>

<file path=ppt/tags/tag26.xml><?xml version="1.0" encoding="utf-8"?>
<p:tagLst xmlns:p="http://schemas.openxmlformats.org/presentationml/2006/main">
  <p:tag name="KSO_WM_TEMPLATE_CATEGORY" val="custom"/>
  <p:tag name="KSO_WM_TEMPLATE_INDEX" val="159"/>
</p:tagLst>
</file>

<file path=ppt/tags/tag27.xml><?xml version="1.0" encoding="utf-8"?>
<p:tagLst xmlns:p="http://schemas.openxmlformats.org/presentationml/2006/main">
  <p:tag name="KSO_WM_TEMPLATE_CATEGORY" val="custom"/>
  <p:tag name="KSO_WM_TEMPLATE_INDEX" val="159"/>
</p:tagLst>
</file>

<file path=ppt/tags/tag28.xml><?xml version="1.0" encoding="utf-8"?>
<p:tagLst xmlns:p="http://schemas.openxmlformats.org/presentationml/2006/main">
  <p:tag name="KSO_WM_TEMPLATE_CATEGORY" val="custom"/>
  <p:tag name="KSO_WM_TEMPLATE_INDEX" val="159"/>
</p:tagLst>
</file>

<file path=ppt/tags/tag29.xml><?xml version="1.0" encoding="utf-8"?>
<p:tagLst xmlns:p="http://schemas.openxmlformats.org/presentationml/2006/main">
  <p:tag name="KSO_WM_TEMPLATE_CATEGORY" val="custom"/>
  <p:tag name="KSO_WM_TEMPLATE_INDEX" val="159"/>
</p:tagLst>
</file>

<file path=ppt/tags/tag3.xml><?xml version="1.0" encoding="utf-8"?>
<p:tagLst xmlns:p="http://schemas.openxmlformats.org/presentationml/2006/main">
  <p:tag name="KSO_WM_TEMPLATE_CATEGORY" val="custom"/>
  <p:tag name="KSO_WM_TEMPLATE_INDEX" val="159"/>
</p:tagLst>
</file>

<file path=ppt/tags/tag30.xml><?xml version="1.0" encoding="utf-8"?>
<p:tagLst xmlns:p="http://schemas.openxmlformats.org/presentationml/2006/main">
  <p:tag name="KSO_WM_TEMPLATE_CATEGORY" val="custom"/>
  <p:tag name="KSO_WM_TEMPLATE_INDEX" val="159"/>
</p:tagLst>
</file>

<file path=ppt/tags/tag31.xml><?xml version="1.0" encoding="utf-8"?>
<p:tagLst xmlns:p="http://schemas.openxmlformats.org/presentationml/2006/main">
  <p:tag name="KSO_WM_TEMPLATE_CATEGORY" val="custom"/>
  <p:tag name="KSO_WM_TEMPLATE_INDEX" val="159"/>
</p:tagLst>
</file>

<file path=ppt/tags/tag32.xml><?xml version="1.0" encoding="utf-8"?>
<p:tagLst xmlns:p="http://schemas.openxmlformats.org/presentationml/2006/main">
  <p:tag name="KSO_WM_TEMPLATE_CATEGORY" val="custom"/>
  <p:tag name="KSO_WM_TEMPLATE_INDEX" val="159"/>
</p:tagLst>
</file>

<file path=ppt/tags/tag33.xml><?xml version="1.0" encoding="utf-8"?>
<p:tagLst xmlns:p="http://schemas.openxmlformats.org/presentationml/2006/main">
  <p:tag name="KSO_WM_TEMPLATE_CATEGORY" val="custom"/>
  <p:tag name="KSO_WM_TEMPLATE_INDEX" val="159"/>
</p:tagLst>
</file>

<file path=ppt/tags/tag34.xml><?xml version="1.0" encoding="utf-8"?>
<p:tagLst xmlns:p="http://schemas.openxmlformats.org/presentationml/2006/main">
  <p:tag name="KSO_WM_TEMPLATE_CATEGORY" val="custom"/>
  <p:tag name="KSO_WM_TEMPLATE_INDEX" val="159"/>
</p:tagLst>
</file>

<file path=ppt/tags/tag35.xml><?xml version="1.0" encoding="utf-8"?>
<p:tagLst xmlns:p="http://schemas.openxmlformats.org/presentationml/2006/main">
  <p:tag name="KSO_WM_TEMPLATE_CATEGORY" val="custom"/>
  <p:tag name="KSO_WM_TEMPLATE_INDEX" val="159"/>
</p:tagLst>
</file>

<file path=ppt/tags/tag36.xml><?xml version="1.0" encoding="utf-8"?>
<p:tagLst xmlns:p="http://schemas.openxmlformats.org/presentationml/2006/main">
  <p:tag name="KSO_WM_TEMPLATE_CATEGORY" val="custom"/>
  <p:tag name="KSO_WM_TEMPLATE_INDEX" val="159"/>
</p:tagLst>
</file>

<file path=ppt/tags/tag37.xml><?xml version="1.0" encoding="utf-8"?>
<p:tagLst xmlns:p="http://schemas.openxmlformats.org/presentationml/2006/main">
  <p:tag name="KSO_WM_TEMPLATE_CATEGORY" val="custom"/>
  <p:tag name="KSO_WM_TEMPLATE_INDEX" val="159"/>
</p:tagLst>
</file>

<file path=ppt/tags/tag38.xml><?xml version="1.0" encoding="utf-8"?>
<p:tagLst xmlns:p="http://schemas.openxmlformats.org/presentationml/2006/main">
  <p:tag name="KSO_WM_TEMPLATE_CATEGORY" val="custom"/>
  <p:tag name="KSO_WM_TEMPLATE_INDEX" val="159"/>
</p:tagLst>
</file>

<file path=ppt/tags/tag39.xml><?xml version="1.0" encoding="utf-8"?>
<p:tagLst xmlns:p="http://schemas.openxmlformats.org/presentationml/2006/main">
  <p:tag name="KSO_WM_TEMPLATE_CATEGORY" val="custom"/>
  <p:tag name="KSO_WM_TEMPLATE_INDEX" val="159"/>
</p:tagLst>
</file>

<file path=ppt/tags/tag4.xml><?xml version="1.0" encoding="utf-8"?>
<p:tagLst xmlns:p="http://schemas.openxmlformats.org/presentationml/2006/main">
  <p:tag name="KSO_WM_TEMPLATE_CATEGORY" val="custom"/>
  <p:tag name="KSO_WM_TEMPLATE_INDEX" val="159"/>
</p:tagLst>
</file>

<file path=ppt/tags/tag40.xml><?xml version="1.0" encoding="utf-8"?>
<p:tagLst xmlns:p="http://schemas.openxmlformats.org/presentationml/2006/main">
  <p:tag name="KSO_WM_TEMPLATE_CATEGORY" val="custom"/>
  <p:tag name="KSO_WM_TEMPLATE_INDEX" val="159"/>
</p:tagLst>
</file>

<file path=ppt/tags/tag41.xml><?xml version="1.0" encoding="utf-8"?>
<p:tagLst xmlns:p="http://schemas.openxmlformats.org/presentationml/2006/main">
  <p:tag name="KSO_WM_TEMPLATE_CATEGORY" val="custom"/>
  <p:tag name="KSO_WM_TEMPLATE_INDEX" val="159"/>
</p:tagLst>
</file>

<file path=ppt/tags/tag5.xml><?xml version="1.0" encoding="utf-8"?>
<p:tagLst xmlns:p="http://schemas.openxmlformats.org/presentationml/2006/main">
  <p:tag name="KSO_WM_TEMPLATE_CATEGORY" val="custom"/>
  <p:tag name="KSO_WM_TEMPLATE_INDEX" val="159"/>
</p:tagLst>
</file>

<file path=ppt/tags/tag6.xml><?xml version="1.0" encoding="utf-8"?>
<p:tagLst xmlns:p="http://schemas.openxmlformats.org/presentationml/2006/main">
  <p:tag name="KSO_WM_TEMPLATE_CATEGORY" val="custom"/>
  <p:tag name="KSO_WM_TEMPLATE_INDEX" val="159"/>
</p:tagLst>
</file>

<file path=ppt/tags/tag7.xml><?xml version="1.0" encoding="utf-8"?>
<p:tagLst xmlns:p="http://schemas.openxmlformats.org/presentationml/2006/main">
  <p:tag name="KSO_WM_TEMPLATE_CATEGORY" val="custom"/>
  <p:tag name="KSO_WM_TEMPLATE_INDEX" val="159"/>
</p:tagLst>
</file>

<file path=ppt/tags/tag8.xml><?xml version="1.0" encoding="utf-8"?>
<p:tagLst xmlns:p="http://schemas.openxmlformats.org/presentationml/2006/main">
  <p:tag name="KSO_WM_UNIT_PLACING_PICTURE_USER_VIEWPORT" val="{&quot;height&quot;:9195,&quot;width&quot;:18855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59"/>
</p:tagLst>
</file>

<file path=ppt/theme/theme1.xml><?xml version="1.0" encoding="utf-8"?>
<a:theme xmlns:a="http://schemas.openxmlformats.org/drawingml/2006/main" name="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A000120140530A99PPBG">
  <a:themeElements>
    <a:clrScheme name="自定义 13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3B70F"/>
      </a:accent1>
      <a:accent2>
        <a:srgbClr val="819420"/>
      </a:accent2>
      <a:accent3>
        <a:srgbClr val="44B27E"/>
      </a:accent3>
      <a:accent4>
        <a:srgbClr val="008DA8"/>
      </a:accent4>
      <a:accent5>
        <a:srgbClr val="3F6AC1"/>
      </a:accent5>
      <a:accent6>
        <a:srgbClr val="B9901D"/>
      </a:accent6>
      <a:hlink>
        <a:srgbClr val="00B0F0"/>
      </a:hlink>
      <a:folHlink>
        <a:srgbClr val="3F6AC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10688</Words>
  <Application>WPS 演示</Application>
  <PresentationFormat>在屏幕上显示</PresentationFormat>
  <Paragraphs>848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微软雅黑</vt:lpstr>
      <vt:lpstr>黑体</vt:lpstr>
      <vt:lpstr>方正姚体</vt:lpstr>
      <vt:lpstr>Tahoma</vt:lpstr>
      <vt:lpstr>Arial Unicode MS</vt:lpstr>
      <vt:lpstr>A000120140530A99PPBG</vt:lpstr>
      <vt:lpstr>1_A000120140530A99PPBG</vt:lpstr>
      <vt:lpstr>2_A000120140530A99PPBG</vt:lpstr>
      <vt:lpstr>3_A000120140530A99PPBG</vt:lpstr>
      <vt:lpstr>4_A000120140530A99PPBG</vt:lpstr>
      <vt:lpstr>5_A000120140530A99PPBG</vt:lpstr>
      <vt:lpstr>6_A000120140530A99PPBG</vt:lpstr>
      <vt:lpstr>7_A000120140530A99PPBG</vt:lpstr>
      <vt:lpstr>8_A000120140530A99PPBG</vt:lpstr>
      <vt:lpstr>10_A000120140530A99PPBG</vt:lpstr>
      <vt:lpstr>9_A000120140530A99PPBG</vt:lpstr>
      <vt:lpstr>最短路径 最小生成树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ssfz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zzc</dc:creator>
  <cp:lastModifiedBy>Administrator</cp:lastModifiedBy>
  <cp:revision>1336</cp:revision>
  <dcterms:created xsi:type="dcterms:W3CDTF">2004-03-28T14:09:00Z</dcterms:created>
  <dcterms:modified xsi:type="dcterms:W3CDTF">2021-08-31T02:14:27Z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8DB85FB3904C4CFBA7309396C845B0D4</vt:lpwstr>
  </property>
</Properties>
</file>