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media/image1.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307" r:id="rId4"/>
    <p:sldId id="257" r:id="rId5"/>
    <p:sldId id="258" r:id="rId6"/>
    <p:sldId id="259" r:id="rId7"/>
    <p:sldId id="261" r:id="rId8"/>
    <p:sldId id="260" r:id="rId9"/>
    <p:sldId id="262" r:id="rId10"/>
    <p:sldId id="263" r:id="rId11"/>
    <p:sldId id="264" r:id="rId12"/>
    <p:sldId id="265" r:id="rId13"/>
    <p:sldId id="266" r:id="rId14"/>
    <p:sldId id="267" r:id="rId15"/>
    <p:sldId id="268" r:id="rId16"/>
    <p:sldId id="269" r:id="rId17"/>
    <p:sldId id="270" r:id="rId18"/>
    <p:sldId id="271" r:id="rId19"/>
    <p:sldId id="272" r:id="rId20"/>
    <p:sldId id="274" r:id="rId21"/>
    <p:sldId id="275" r:id="rId22"/>
    <p:sldId id="276" r:id="rId23"/>
    <p:sldId id="273" r:id="rId24"/>
    <p:sldId id="279" r:id="rId25"/>
    <p:sldId id="278" r:id="rId26"/>
    <p:sldId id="280" r:id="rId27"/>
    <p:sldId id="281" r:id="rId28"/>
    <p:sldId id="298" r:id="rId29"/>
    <p:sldId id="299" r:id="rId30"/>
    <p:sldId id="303" r:id="rId31"/>
    <p:sldId id="283" r:id="rId32"/>
    <p:sldId id="284" r:id="rId33"/>
    <p:sldId id="285" r:id="rId34"/>
    <p:sldId id="300" r:id="rId35"/>
    <p:sldId id="301" r:id="rId36"/>
    <p:sldId id="302" r:id="rId37"/>
    <p:sldId id="304" r:id="rId38"/>
    <p:sldId id="305" r:id="rId39"/>
    <p:sldId id="359" r:id="rId40"/>
    <p:sldId id="361" r:id="rId41"/>
    <p:sldId id="360" r:id="rId42"/>
    <p:sldId id="356" r:id="rId43"/>
    <p:sldId id="357" r:id="rId44"/>
    <p:sldId id="358" r:id="rId45"/>
    <p:sldId id="364" r:id="rId46"/>
    <p:sldId id="365" r:id="rId47"/>
    <p:sldId id="366" r:id="rId48"/>
    <p:sldId id="367" r:id="rId49"/>
    <p:sldId id="362" r:id="rId50"/>
    <p:sldId id="363" r:id="rId51"/>
    <p:sldId id="386" r:id="rId52"/>
    <p:sldId id="387" r:id="rId53"/>
    <p:sldId id="388" r:id="rId54"/>
    <p:sldId id="389" r:id="rId55"/>
    <p:sldId id="390" r:id="rId56"/>
    <p:sldId id="391" r:id="rId57"/>
    <p:sldId id="392" r:id="rId58"/>
    <p:sldId id="393" r:id="rId59"/>
    <p:sldId id="297" r:id="rId60"/>
    <p:sldId id="308" r:id="rId61"/>
    <p:sldId id="286" r:id="rId62"/>
    <p:sldId id="287" r:id="rId63"/>
    <p:sldId id="288" r:id="rId64"/>
    <p:sldId id="289" r:id="rId65"/>
    <p:sldId id="290" r:id="rId66"/>
    <p:sldId id="291" r:id="rId67"/>
    <p:sldId id="292" r:id="rId68"/>
    <p:sldId id="293" r:id="rId69"/>
    <p:sldId id="294" r:id="rId70"/>
    <p:sldId id="295" r:id="rId71"/>
    <p:sldId id="368" r:id="rId72"/>
    <p:sldId id="369" r:id="rId7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6T15:36:4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380 1134,'0'5,"0"3,0 4,0 2,0 2,0 0,0-2,0-4,0-2,0 0</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6T15:36:4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227 902,'-5'2,"0"2,2-3,0 0,-2 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6T15:36:4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193 892,'4'3,"3"3,-4-4,1 1,-1 1,0-1</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6T15:36:4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254 877,'4'0,"0"5,-3 0,3 0,-2 0,-2-2,3 13,-2-9,0-2</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6T15:36:4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476 881,'2'0</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6T15:36:4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557 838,'2'0</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6T15:36:4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654 1097,'6'3,"-3"-3,1 1,-1 2,-1 0,-2 1,0-1,0 0,0 1,-3-1,-1 2,0-1,1-1,1 1,1-1,-2-1,1 3,-1-2,-1-3,9-5,1 5,1-4,-4 4</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6T15:36:4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478 1234,'4'-1,"1"5,-1 0,-3-1,-1 0,0 0,0 2,0 1,-2-2,-2 1,0 0,1-2,3 0,3 0,0 4,-2-3,0-1,-1 1,0-1,0 0,0 0,-2 1,1-1</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6T15:36:4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547 1219,'0'5,"0"-2,-1 1,0 3,0-2,1-1,0 1,0-1,0 1,1 1,3 1,2-2,-1 1,2-2,-1 0,0-1,-3-2,0-1,-3-4,0 1</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6T15:36:4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557 1233,'0'5,"0"-2,0 4,0 2,0 1,1 2,-1 2,0 0,0 0,0 2</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6T15:36:4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652 1202,'1'3,"-1"0,1 1,2 1,-2-1,0-1,1 0,1 4,1 2,0-1,-1-1,0 0,-1-2,-2 0,0-2,0 0,0 0,0 0,-1 0,-2 0,2 0,-3-2,1-1,-2-2,0 1,2-2,-2-1,1 0,0-2</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6T15:36:4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152 1148,'-5'4,"4"0,1 3,-1 1,1 0,0 0,0 0,0-1,0-3,1 1,0 0,2-2,1-3,-1 0,1 0,-1-8,-2 3,1-1,-2 0,0 2,0-2,0 0,0-2,0 0,-1 1,-1 3,-1 3,0 1</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6T15:36:4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654 1244,'4'0,"-1"1,3 3,-1-3,-2-1,2 1,1-1,-1 2,-1-1,0-1,-1 1</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6T15:36:4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542 515,'-4'1,"3"3,-1-1,1 2,0 3,-1 3,2 1,0 0,1-2,0-3,2-2,-1-2,1-1,-1-5,-3-2,-3-2,3 4,-1 0,-1 2</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6T15:36:4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572 542,'2'7,"-7"-1,3-2,-5 2,4-2</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6T15:36:4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553 552,'3'3,"0"1,1-1,-2 2,2-3,-2 1</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6T15:36:4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593 545,'3'4,"-3"-1,0 2,0 1,0 0,0 0,0 0</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6T15:36:4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369 1244,'4'2,"3"5,-5-3,2-1,-1 1,-1-1,1 1,-1-1,-1 1,-1-1,0 2,0 0,-1-1,-2 1,1 0,-2 2,-2 0,3-2,-3 2,4-4,-1-1,-1-1,1 0,8-1,1-2,1 0,0 0,-1-1,1 3,-1 0,0 0,0 0,-3 0,1 0,-1 0</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6T15:36:4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651 1208,'0'3,"0"2,2 1,-1 1,0-1,-1-1,3 0,-2-1,-1 0,1-1,0 1,1 0,-1 0,1 0,-1 0,-1 0,0 0,0-1,0 0,0 0,0 0,0 1,0 0,0-1,-1 1,-2-2,-1-2,1 0,-1-2,0-1,2 0,-2-1,3 1</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6T15:36:4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659 1243,'4'-1,"1"1,-1 0,0 0,0 0,-1 0,1 0,1 1</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6T15:36:4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415 429,'-2'3,"1"3,-2 2,1 1,1-1,1-2,0 1,0-1,3-1,-1-2,2 0</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6T15:36:4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436 418,'4'-1,"-1"3,1 1,-1 1,1-2,-1 1,-1 1,-2-1,2 0,-2 0,0 1,0-1,-1 0,-2 4,0-4,0 0,1 1,-1-1,9-2,-1-1,-1 0,0 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6T15:36:4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150 1273,'-1'4,"0"1,1 1,0-2,-1 0,1 0,0-1,0 1,2-1,1-3,1-2,-3-2,1-3,-2 1,0 1,0 1,-3-5,0 2,1 3</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6T15:36:4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489 457,'5'4,"-1"3,-1 0,0 0,-2-4,0 1,1 0</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6T15:36:4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516 426,'2'3,"0"1,-2 2,0 0,0-1,0-2,2 2,0-2,0 0,1 2,0 0,-1-2,-1 0,1 0,-1 2,-2-1,-4-2,1-2,0 0</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6T15:36:4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529 451,'3'-1,"0"0,0 1,0 0,0-1,4 0,-4-1,0 2,-1-3,1 2</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6T15:36:4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588 427,'2'5,"0"0,-2-2,0 2,0 1,0-2,0 0,-1-1,-1 1,-2 2,0 1,-2 1,0-1,0 0,1-2,0-1,0 0</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6T15:36:4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420 503,'6'1,"3"-1,7 0,6 0,5 0,6 0,-4 0,-13 0,-12-3,-3-1,0-1,1-1,-2-4,1 1,-1-3,0-4,0 0,-1-2,-2 2,-2 1,-1 6,1 4,-1 0,0 2,-3 1,-1 1,-4 2,-3 3,-1 1,-3 2,-1 3,-4 0,4-1,6-3,1 1,4-3,4 1,0-1,2 0,2 1,1-2,1 2,1-1,0-1,0 2,1 0,1 0,4 2,3-3,4 1,1-3,4-1,2-1,0 0,-2 0,0-4</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6T15:36:4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530 346,'2'0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6T15:36:4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365 1245,'7'1,"-6"2,2-1,0 0,-2 1,2 0,-3 2,0-2,-1 0,-1 2,-1 0,1 0,0-2,5-1,1 1,-1 1,-3-1,0 0,0 2,0-1,0 1,0-1,-1 0,-2 0,-1-2</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6T15:36:4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365 1254,'3'0,"0"1,0 0,1 1,1 2,0 1,-2-3,0 1,-2 4,-1-1,-3 1,1-2,-1 1,0-1,0 1,1-2,-1 0,0 2,-1-2,2 0,6-7,-1 1,3 2,0 0,-2-2,0 2,2-1,-2 1,-1-1,1-2</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6T15:36:4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225 1008,'3'0,"0"1,0 0,0 0,0-1,0 0,0 0,0 0,0 1,1-1,0 0,0 0,-1 0,0 0,0 0,2 0,-1 0,-1 0,0 0,0 0,0 0,1 0,-1 0,0 0,0 0,0 0,0 0,0 0,0 0,0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6T15:36:4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217 1011,'0'3,"0"2,0 4,0 5,2 4,-1 2,3 5,-2-3,1 1,-1-1,-1 0,-1-3,2-1,0-3,-2-3,0-6</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6T15:36:4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297 1029,'4'4,"-4"1,0 4,0 7,0 4,0 4,0-2,0-4,-3 0,0-6,0 1,2-3,-1-1,1-1,0-2,0-3</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7-16T15:36:4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151 899,'3'-2,"3"0,-1 2,-1 0,3 5,-6-2,3 1,-4 1,0-2,-3 2,-1-2,2 2,-4 1,3-3,0-1,8-1,-1-1,2 0,2 1,-2 1,-1-1,0 0,-2 0,0-1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F_queue.cp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9" Type="http://schemas.openxmlformats.org/officeDocument/2006/relationships/customXml" Target="../ink/ink4.xml"/><Relationship Id="rId8" Type="http://schemas.openxmlformats.org/officeDocument/2006/relationships/image" Target="../media/image7.png"/><Relationship Id="rId71" Type="http://schemas.openxmlformats.org/officeDocument/2006/relationships/slideLayout" Target="../slideLayouts/slideLayout2.xml"/><Relationship Id="rId70" Type="http://schemas.openxmlformats.org/officeDocument/2006/relationships/customXml" Target="../ink/ink35.xml"/><Relationship Id="rId7" Type="http://schemas.openxmlformats.org/officeDocument/2006/relationships/customXml" Target="../ink/ink3.xml"/><Relationship Id="rId69" Type="http://schemas.openxmlformats.org/officeDocument/2006/relationships/image" Target="../media/image37.png"/><Relationship Id="rId68" Type="http://schemas.openxmlformats.org/officeDocument/2006/relationships/customXml" Target="../ink/ink34.xml"/><Relationship Id="rId67" Type="http://schemas.openxmlformats.org/officeDocument/2006/relationships/image" Target="../media/image36.png"/><Relationship Id="rId66" Type="http://schemas.openxmlformats.org/officeDocument/2006/relationships/customXml" Target="../ink/ink33.xml"/><Relationship Id="rId65" Type="http://schemas.openxmlformats.org/officeDocument/2006/relationships/image" Target="../media/image35.png"/><Relationship Id="rId64" Type="http://schemas.openxmlformats.org/officeDocument/2006/relationships/customXml" Target="../ink/ink32.xml"/><Relationship Id="rId63" Type="http://schemas.openxmlformats.org/officeDocument/2006/relationships/image" Target="../media/image34.png"/><Relationship Id="rId62" Type="http://schemas.openxmlformats.org/officeDocument/2006/relationships/customXml" Target="../ink/ink31.xml"/><Relationship Id="rId61" Type="http://schemas.openxmlformats.org/officeDocument/2006/relationships/image" Target="../media/image33.png"/><Relationship Id="rId60" Type="http://schemas.openxmlformats.org/officeDocument/2006/relationships/customXml" Target="../ink/ink30.xml"/><Relationship Id="rId6" Type="http://schemas.openxmlformats.org/officeDocument/2006/relationships/image" Target="../media/image6.png"/><Relationship Id="rId59" Type="http://schemas.openxmlformats.org/officeDocument/2006/relationships/image" Target="../media/image32.png"/><Relationship Id="rId58" Type="http://schemas.openxmlformats.org/officeDocument/2006/relationships/customXml" Target="../ink/ink29.xml"/><Relationship Id="rId57" Type="http://schemas.openxmlformats.org/officeDocument/2006/relationships/image" Target="../media/image31.png"/><Relationship Id="rId56" Type="http://schemas.openxmlformats.org/officeDocument/2006/relationships/customXml" Target="../ink/ink28.xml"/><Relationship Id="rId55" Type="http://schemas.openxmlformats.org/officeDocument/2006/relationships/image" Target="../media/image30.png"/><Relationship Id="rId54" Type="http://schemas.openxmlformats.org/officeDocument/2006/relationships/customXml" Target="../ink/ink27.xml"/><Relationship Id="rId53" Type="http://schemas.openxmlformats.org/officeDocument/2006/relationships/image" Target="../media/image29.png"/><Relationship Id="rId52" Type="http://schemas.openxmlformats.org/officeDocument/2006/relationships/customXml" Target="../ink/ink26.xml"/><Relationship Id="rId51" Type="http://schemas.openxmlformats.org/officeDocument/2006/relationships/image" Target="../media/image28.png"/><Relationship Id="rId50" Type="http://schemas.openxmlformats.org/officeDocument/2006/relationships/customXml" Target="../ink/ink25.xml"/><Relationship Id="rId5" Type="http://schemas.openxmlformats.org/officeDocument/2006/relationships/customXml" Target="../ink/ink2.xml"/><Relationship Id="rId49" Type="http://schemas.openxmlformats.org/officeDocument/2006/relationships/image" Target="../media/image27.png"/><Relationship Id="rId48" Type="http://schemas.openxmlformats.org/officeDocument/2006/relationships/customXml" Target="../ink/ink24.xml"/><Relationship Id="rId47" Type="http://schemas.openxmlformats.org/officeDocument/2006/relationships/image" Target="../media/image26.png"/><Relationship Id="rId46" Type="http://schemas.openxmlformats.org/officeDocument/2006/relationships/customXml" Target="../ink/ink23.xml"/><Relationship Id="rId45" Type="http://schemas.openxmlformats.org/officeDocument/2006/relationships/image" Target="../media/image25.png"/><Relationship Id="rId44" Type="http://schemas.openxmlformats.org/officeDocument/2006/relationships/customXml" Target="../ink/ink22.xml"/><Relationship Id="rId43" Type="http://schemas.openxmlformats.org/officeDocument/2006/relationships/image" Target="../media/image24.png"/><Relationship Id="rId42" Type="http://schemas.openxmlformats.org/officeDocument/2006/relationships/customXml" Target="../ink/ink21.xml"/><Relationship Id="rId41" Type="http://schemas.openxmlformats.org/officeDocument/2006/relationships/image" Target="../media/image23.png"/><Relationship Id="rId40" Type="http://schemas.openxmlformats.org/officeDocument/2006/relationships/customXml" Target="../ink/ink20.xml"/><Relationship Id="rId4" Type="http://schemas.openxmlformats.org/officeDocument/2006/relationships/image" Target="../media/image5.png"/><Relationship Id="rId39" Type="http://schemas.openxmlformats.org/officeDocument/2006/relationships/image" Target="../media/image22.png"/><Relationship Id="rId38" Type="http://schemas.openxmlformats.org/officeDocument/2006/relationships/customXml" Target="../ink/ink19.xml"/><Relationship Id="rId37" Type="http://schemas.openxmlformats.org/officeDocument/2006/relationships/image" Target="../media/image21.png"/><Relationship Id="rId36" Type="http://schemas.openxmlformats.org/officeDocument/2006/relationships/customXml" Target="../ink/ink18.xml"/><Relationship Id="rId35" Type="http://schemas.openxmlformats.org/officeDocument/2006/relationships/image" Target="../media/image20.png"/><Relationship Id="rId34" Type="http://schemas.openxmlformats.org/officeDocument/2006/relationships/customXml" Target="../ink/ink17.xml"/><Relationship Id="rId33" Type="http://schemas.openxmlformats.org/officeDocument/2006/relationships/image" Target="../media/image19.png"/><Relationship Id="rId32" Type="http://schemas.openxmlformats.org/officeDocument/2006/relationships/customXml" Target="../ink/ink16.xml"/><Relationship Id="rId31" Type="http://schemas.openxmlformats.org/officeDocument/2006/relationships/image" Target="../media/image18.png"/><Relationship Id="rId30" Type="http://schemas.openxmlformats.org/officeDocument/2006/relationships/customXml" Target="../ink/ink15.xml"/><Relationship Id="rId3" Type="http://schemas.openxmlformats.org/officeDocument/2006/relationships/customXml" Target="../ink/ink1.xml"/><Relationship Id="rId29" Type="http://schemas.openxmlformats.org/officeDocument/2006/relationships/customXml" Target="../ink/ink14.xml"/><Relationship Id="rId28" Type="http://schemas.openxmlformats.org/officeDocument/2006/relationships/image" Target="../media/image17.png"/><Relationship Id="rId27" Type="http://schemas.openxmlformats.org/officeDocument/2006/relationships/customXml" Target="../ink/ink13.xml"/><Relationship Id="rId26" Type="http://schemas.openxmlformats.org/officeDocument/2006/relationships/image" Target="../media/image16.png"/><Relationship Id="rId25" Type="http://schemas.openxmlformats.org/officeDocument/2006/relationships/customXml" Target="../ink/ink12.xml"/><Relationship Id="rId24" Type="http://schemas.openxmlformats.org/officeDocument/2006/relationships/image" Target="../media/image15.png"/><Relationship Id="rId23" Type="http://schemas.openxmlformats.org/officeDocument/2006/relationships/customXml" Target="../ink/ink11.xml"/><Relationship Id="rId22" Type="http://schemas.openxmlformats.org/officeDocument/2006/relationships/image" Target="../media/image14.png"/><Relationship Id="rId21" Type="http://schemas.openxmlformats.org/officeDocument/2006/relationships/customXml" Target="../ink/ink10.xml"/><Relationship Id="rId20" Type="http://schemas.openxmlformats.org/officeDocument/2006/relationships/image" Target="../media/image13.png"/><Relationship Id="rId2" Type="http://schemas.openxmlformats.org/officeDocument/2006/relationships/image" Target="../media/image4.png"/><Relationship Id="rId19" Type="http://schemas.openxmlformats.org/officeDocument/2006/relationships/customXml" Target="../ink/ink9.xml"/><Relationship Id="rId18" Type="http://schemas.openxmlformats.org/officeDocument/2006/relationships/image" Target="../media/image12.png"/><Relationship Id="rId17" Type="http://schemas.openxmlformats.org/officeDocument/2006/relationships/customXml" Target="../ink/ink8.xml"/><Relationship Id="rId16" Type="http://schemas.openxmlformats.org/officeDocument/2006/relationships/image" Target="../media/image11.png"/><Relationship Id="rId15" Type="http://schemas.openxmlformats.org/officeDocument/2006/relationships/customXml" Target="../ink/ink7.xml"/><Relationship Id="rId14" Type="http://schemas.openxmlformats.org/officeDocument/2006/relationships/image" Target="../media/image10.png"/><Relationship Id="rId13" Type="http://schemas.openxmlformats.org/officeDocument/2006/relationships/customXml" Target="../ink/ink6.xml"/><Relationship Id="rId12" Type="http://schemas.openxmlformats.org/officeDocument/2006/relationships/image" Target="../media/image9.png"/><Relationship Id="rId11" Type="http://schemas.openxmlformats.org/officeDocument/2006/relationships/customXml" Target="../ink/ink5.xml"/><Relationship Id="rId10" Type="http://schemas.openxmlformats.org/officeDocument/2006/relationships/image" Target="../media/image8.png"/><Relationship Id="rId1" Type="http://schemas.openxmlformats.org/officeDocument/2006/relationships/tags" Target="../tags/tag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tags" Target="../tags/tag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P_queue.cpp" TargetMode="Externa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队列与</a:t>
            </a:r>
            <a:r>
              <a:rPr lang="zh-CN" altLang="en-US"/>
              <a:t>栈</a:t>
            </a:r>
            <a:endParaRPr lang="zh-CN" altLang="en-US"/>
          </a:p>
        </p:txBody>
      </p:sp>
      <p:sp>
        <p:nvSpPr>
          <p:cNvPr id="3" name="副标题 2"/>
          <p:cNvSpPr>
            <a:spLocks noGrp="1"/>
          </p:cNvSpPr>
          <p:nvPr>
            <p:ph type="subTitle" idx="1"/>
          </p:nvPr>
        </p:nvSpPr>
        <p:spPr/>
        <p:txBody>
          <a:bodyPr/>
          <a:p>
            <a:r>
              <a:rPr lang="en-US" altLang="zh-CN"/>
              <a:t>By loveJY</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实现</a:t>
            </a:r>
            <a:r>
              <a:rPr lang="zh-CN" altLang="en-US"/>
              <a:t>方式</a:t>
            </a:r>
            <a:endParaRPr lang="zh-CN" altLang="en-US"/>
          </a:p>
        </p:txBody>
      </p:sp>
      <p:sp>
        <p:nvSpPr>
          <p:cNvPr id="3" name="内容占位符 2"/>
          <p:cNvSpPr>
            <a:spLocks noGrp="1"/>
          </p:cNvSpPr>
          <p:nvPr>
            <p:ph idx="1"/>
          </p:nvPr>
        </p:nvSpPr>
        <p:spPr/>
        <p:txBody>
          <a:bodyPr/>
          <a:p>
            <a:r>
              <a:rPr lang="zh-CN" altLang="en-US"/>
              <a:t>注意一般来说我们按照一维排序后</a:t>
            </a:r>
            <a:r>
              <a:rPr lang="zh-CN" altLang="en-US"/>
              <a:t>加入</a:t>
            </a:r>
            <a:endParaRPr lang="zh-CN" altLang="en-US"/>
          </a:p>
          <a:p>
            <a:endParaRPr lang="zh-CN" altLang="en-US"/>
          </a:p>
          <a:p>
            <a:r>
              <a:rPr lang="zh-CN" altLang="en-US">
                <a:hlinkClick r:id="rId1" action="ppaction://hlinkfile"/>
              </a:rPr>
              <a:t>F_queue.cpp</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P2216 [HAOI2007]理想的正方形</a:t>
            </a:r>
            <a:endParaRPr lang="zh-CN" altLang="en-US"/>
          </a:p>
        </p:txBody>
      </p:sp>
      <p:sp>
        <p:nvSpPr>
          <p:cNvPr id="3" name="内容占位符 2"/>
          <p:cNvSpPr>
            <a:spLocks noGrp="1"/>
          </p:cNvSpPr>
          <p:nvPr>
            <p:ph idx="1"/>
          </p:nvPr>
        </p:nvSpPr>
        <p:spPr/>
        <p:txBody>
          <a:bodyPr>
            <a:normAutofit lnSpcReduction="20000"/>
          </a:bodyPr>
          <a:p>
            <a:endParaRPr lang="zh-CN" altLang="en-US"/>
          </a:p>
          <a:p>
            <a:r>
              <a:rPr lang="zh-CN" altLang="en-US"/>
              <a:t>## 题目描述</a:t>
            </a:r>
            <a:endParaRPr lang="zh-CN" altLang="en-US"/>
          </a:p>
          <a:p>
            <a:endParaRPr lang="zh-CN" altLang="en-US"/>
          </a:p>
          <a:p>
            <a:r>
              <a:rPr lang="zh-CN" altLang="en-US"/>
              <a:t>有一个 $a \times b$ 的整数组成的矩阵，现请你从中找出一个 $n \times n$ 的正方形区域，使得该区域所有数中的最大值和最小值的差最小。</a:t>
            </a:r>
            <a:endParaRPr lang="zh-CN" altLang="en-US"/>
          </a:p>
          <a:p>
            <a:endParaRPr lang="zh-CN" altLang="en-US"/>
          </a:p>
          <a:p>
            <a:r>
              <a:rPr lang="en-US" altLang="zh-CN"/>
              <a:t>n \leq 1e2      a,b\leq 1e3</a:t>
            </a:r>
            <a:endParaRPr lang="zh-CN" altLang="en-US"/>
          </a:p>
          <a:p>
            <a:r>
              <a:rPr lang="zh-CN" altLang="en-US"/>
              <a:t>请自行阅读</a:t>
            </a:r>
            <a:r>
              <a:rPr lang="en-US" altLang="zh-CN"/>
              <a:t>markdown</a:t>
            </a:r>
            <a:r>
              <a:rPr lang="zh-CN" altLang="en-US"/>
              <a:t>源码</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很容易对吧我们只需要把所有的</a:t>
            </a:r>
            <a:r>
              <a:rPr lang="en-US" altLang="zh-CN"/>
              <a:t>n*n</a:t>
            </a:r>
            <a:r>
              <a:rPr lang="zh-CN" altLang="en-US"/>
              <a:t>矩形答案都算出来</a:t>
            </a:r>
            <a:r>
              <a:rPr lang="zh-CN" altLang="en-US"/>
              <a:t>就好了</a:t>
            </a:r>
            <a:endParaRPr lang="zh-CN" altLang="en-US"/>
          </a:p>
          <a:p>
            <a:endParaRPr lang="zh-CN" altLang="en-US"/>
          </a:p>
          <a:p>
            <a:endParaRPr lang="zh-CN" altLang="en-US"/>
          </a:p>
          <a:p>
            <a:r>
              <a:rPr lang="zh-CN" altLang="en-US"/>
              <a:t>先在每一行都建一个单调队列，然后我们从左向右每次处理一列，对于处理一列时，先把这一列加入每个单调队列中更新，再把这一列的信息从上到下做一个单调队列更新答案</a:t>
            </a:r>
            <a:r>
              <a:rPr lang="zh-CN" altLang="en-US"/>
              <a:t>即可</a:t>
            </a:r>
            <a:endParaRPr lang="zh-CN" altLang="en-US"/>
          </a:p>
          <a:p>
            <a:endParaRPr lang="zh-CN" altLang="en-US"/>
          </a:p>
          <a:p>
            <a:r>
              <a:rPr lang="zh-CN" altLang="en-US"/>
              <a:t>有一种想法是二维</a:t>
            </a:r>
            <a:r>
              <a:rPr lang="en-US" altLang="zh-CN"/>
              <a:t>ST</a:t>
            </a:r>
            <a:r>
              <a:rPr lang="zh-CN" altLang="en-US"/>
              <a:t>表，但是有点小题大做</a:t>
            </a:r>
            <a:r>
              <a:rPr lang="zh-CN" altLang="en-US"/>
              <a:t>了。</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P2034 选择数字</a:t>
            </a:r>
            <a:endParaRPr lang="zh-CN" altLang="en-US"/>
          </a:p>
        </p:txBody>
      </p:sp>
      <p:sp>
        <p:nvSpPr>
          <p:cNvPr id="3" name="内容占位符 2"/>
          <p:cNvSpPr>
            <a:spLocks noGrp="1"/>
          </p:cNvSpPr>
          <p:nvPr>
            <p:ph idx="1"/>
          </p:nvPr>
        </p:nvSpPr>
        <p:spPr/>
        <p:txBody>
          <a:bodyPr/>
          <a:p>
            <a:r>
              <a:rPr lang="zh-CN" altLang="en-US"/>
              <a:t>给定一行n个非负整数a[1]..a[n]。现在你可以选择其中若干个数，但不能有超过k个连续的数字被选择。你的任务是使得选出的数字的和最大。</a:t>
            </a:r>
            <a:endParaRPr lang="zh-CN" altLang="en-US"/>
          </a:p>
          <a:p>
            <a:endParaRPr lang="zh-CN" altLang="en-US"/>
          </a:p>
          <a:p>
            <a:endParaRPr lang="zh-CN" altLang="en-US"/>
          </a:p>
          <a:p>
            <a:r>
              <a:rPr lang="en-US" altLang="zh-CN"/>
              <a:t>1e5</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全选上，然后变成选空位，相邻空位距离不能超过</a:t>
            </a:r>
            <a:r>
              <a:rPr lang="en-US" altLang="zh-CN"/>
              <a:t>k</a:t>
            </a:r>
            <a:endParaRPr lang="en-US" altLang="zh-CN"/>
          </a:p>
          <a:p>
            <a:endParaRPr lang="en-US" altLang="zh-CN"/>
          </a:p>
          <a:p>
            <a:r>
              <a:rPr lang="en-US" altLang="zh-CN"/>
              <a:t>f_i</a:t>
            </a:r>
            <a:r>
              <a:rPr lang="zh-CN" altLang="en-US"/>
              <a:t>表示钦定</a:t>
            </a:r>
            <a:r>
              <a:rPr lang="en-US" altLang="zh-CN"/>
              <a:t>i</a:t>
            </a:r>
            <a:r>
              <a:rPr lang="zh-CN" altLang="en-US"/>
              <a:t>为空位当前所有空位权值和最小</a:t>
            </a:r>
            <a:r>
              <a:rPr lang="zh-CN" altLang="en-US"/>
              <a:t>是什么</a:t>
            </a:r>
            <a:endParaRPr lang="zh-CN" altLang="en-US"/>
          </a:p>
          <a:p>
            <a:endParaRPr lang="zh-CN" altLang="en-US"/>
          </a:p>
          <a:p>
            <a:r>
              <a:rPr lang="zh-CN" altLang="en-US"/>
              <a:t>转移</a:t>
            </a:r>
            <a:r>
              <a:rPr lang="en-US" altLang="zh-CN"/>
              <a:t>f_i=</a:t>
            </a:r>
            <a:r>
              <a:rPr lang="en-US" altLang="zh-CN"/>
              <a:t>Min f_j+a_i,i-</a:t>
            </a:r>
            <a:r>
              <a:rPr lang="en-US" altLang="zh-CN"/>
              <a:t>j&lt;=k+1</a:t>
            </a:r>
            <a:endParaRPr lang="en-US" altLang="zh-CN"/>
          </a:p>
          <a:p>
            <a:endParaRPr lang="en-US" altLang="zh-CN"/>
          </a:p>
          <a:p>
            <a:r>
              <a:rPr lang="zh-CN" altLang="en-US"/>
              <a:t>这个</a:t>
            </a:r>
            <a:r>
              <a:rPr lang="en-US" altLang="zh-CN"/>
              <a:t>dp</a:t>
            </a:r>
            <a:r>
              <a:rPr lang="zh-CN" altLang="en-US"/>
              <a:t>可以用单调队列</a:t>
            </a:r>
            <a:r>
              <a:rPr lang="zh-CN" altLang="en-US"/>
              <a:t>优化</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P3572 [POI2014]PTA-Little Bird</a:t>
            </a:r>
            <a:endParaRPr lang="zh-CN" altLang="en-US"/>
          </a:p>
        </p:txBody>
      </p:sp>
      <p:sp>
        <p:nvSpPr>
          <p:cNvPr id="3" name="内容占位符 2"/>
          <p:cNvSpPr>
            <a:spLocks noGrp="1"/>
          </p:cNvSpPr>
          <p:nvPr>
            <p:ph idx="1"/>
          </p:nvPr>
        </p:nvSpPr>
        <p:spPr/>
        <p:txBody>
          <a:bodyPr>
            <a:normAutofit fontScale="90000" lnSpcReduction="20000"/>
          </a:bodyPr>
          <a:p>
            <a:r>
              <a:rPr lang="zh-CN" altLang="en-US"/>
              <a:t>有 n</a:t>
            </a:r>
            <a:r>
              <a:rPr lang="en-US" altLang="zh-CN"/>
              <a:t> </a:t>
            </a:r>
            <a:r>
              <a:rPr lang="zh-CN" altLang="en-US"/>
              <a:t>棵树，第 ii 棵树的高度是 d_i</a:t>
            </a:r>
            <a:endParaRPr lang="zh-CN" altLang="en-US"/>
          </a:p>
          <a:p>
            <a:r>
              <a:rPr lang="zh-CN" altLang="en-US"/>
              <a:t>HLY 要去第 n 棵树。</a:t>
            </a:r>
            <a:endParaRPr lang="zh-CN" altLang="en-US"/>
          </a:p>
          <a:p>
            <a:endParaRPr lang="zh-CN" altLang="en-US"/>
          </a:p>
          <a:p>
            <a:r>
              <a:rPr lang="zh-CN" altLang="en-US"/>
              <a:t>如果 HLY 在第 i 棵树，那么他可以跳到第 i+1,i+2,⋯,i+k 棵树。</a:t>
            </a:r>
            <a:endParaRPr lang="zh-CN" altLang="en-US"/>
          </a:p>
          <a:p>
            <a:endParaRPr lang="zh-CN" altLang="en-US"/>
          </a:p>
          <a:p>
            <a:r>
              <a:rPr lang="zh-CN" altLang="en-US"/>
              <a:t>如果她跳到一棵不矮于当前树的树，那么他的劳累值会 +1；否则不会。</a:t>
            </a:r>
            <a:endParaRPr lang="zh-CN" altLang="en-US"/>
          </a:p>
          <a:p>
            <a:endParaRPr lang="zh-CN" altLang="en-US"/>
          </a:p>
          <a:p>
            <a:r>
              <a:rPr lang="zh-CN" altLang="en-US"/>
              <a:t>求 HYL 到达第 n 棵树的最小劳累值。</a:t>
            </a:r>
            <a:endParaRPr lang="zh-CN" altLang="en-US"/>
          </a:p>
          <a:p>
            <a:endParaRPr lang="zh-CN" altLang="en-US"/>
          </a:p>
          <a:p>
            <a:r>
              <a:rPr lang="en-US" altLang="zh-CN"/>
              <a:t>n 1e6 25</a:t>
            </a:r>
            <a:r>
              <a:rPr lang="zh-CN" altLang="en-US"/>
              <a:t>组</a:t>
            </a:r>
            <a:r>
              <a:rPr lang="zh-CN" altLang="en-US"/>
              <a:t>数据</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838200" y="1825625"/>
            <a:ext cx="10515600" cy="4826635"/>
          </a:xfrm>
        </p:spPr>
        <p:txBody>
          <a:bodyPr>
            <a:normAutofit lnSpcReduction="20000"/>
          </a:bodyPr>
          <a:p>
            <a:r>
              <a:rPr lang="zh-CN" altLang="en-US"/>
              <a:t>考虑设计一个</a:t>
            </a:r>
            <a:r>
              <a:rPr lang="en-US" altLang="zh-CN"/>
              <a:t>dp,f_i</a:t>
            </a:r>
            <a:r>
              <a:rPr lang="zh-CN" altLang="en-US"/>
              <a:t>表示走到</a:t>
            </a:r>
            <a:r>
              <a:rPr lang="en-US" altLang="zh-CN"/>
              <a:t>i</a:t>
            </a:r>
            <a:r>
              <a:rPr lang="zh-CN" altLang="en-US"/>
              <a:t>最小劳累值，转移从</a:t>
            </a:r>
            <a:r>
              <a:rPr lang="en-US" altLang="zh-CN"/>
              <a:t>i-k+1</a:t>
            </a:r>
            <a:r>
              <a:rPr lang="zh-CN" altLang="en-US"/>
              <a:t>，</a:t>
            </a:r>
            <a:r>
              <a:rPr lang="en-US" altLang="zh-CN"/>
              <a:t>i</a:t>
            </a:r>
            <a:r>
              <a:rPr lang="zh-CN" altLang="en-US"/>
              <a:t>所有决策点过来</a:t>
            </a:r>
            <a:r>
              <a:rPr lang="en-US" altLang="zh-CN"/>
              <a:t>f_i=f_j+0/1</a:t>
            </a:r>
            <a:endParaRPr lang="en-US" altLang="zh-CN"/>
          </a:p>
          <a:p>
            <a:endParaRPr lang="zh-CN" altLang="en-US"/>
          </a:p>
          <a:p>
            <a:r>
              <a:rPr lang="zh-CN" altLang="en-US"/>
              <a:t>考虑怎么优化？首先我们可以按照</a:t>
            </a:r>
            <a:r>
              <a:rPr lang="en-US" altLang="zh-CN"/>
              <a:t>dp</a:t>
            </a:r>
            <a:r>
              <a:rPr lang="zh-CN" altLang="en-US"/>
              <a:t>值高低用单调队列排序，因为转移系数不会大于</a:t>
            </a:r>
            <a:r>
              <a:rPr lang="en-US" altLang="zh-CN"/>
              <a:t>1</a:t>
            </a:r>
            <a:r>
              <a:rPr lang="zh-CN" altLang="en-US"/>
              <a:t>所以我们肯定优先</a:t>
            </a:r>
            <a:r>
              <a:rPr lang="en-US" altLang="zh-CN"/>
              <a:t>dp</a:t>
            </a:r>
            <a:r>
              <a:rPr lang="zh-CN" altLang="en-US"/>
              <a:t>值小的</a:t>
            </a:r>
            <a:r>
              <a:rPr lang="zh-CN" altLang="en-US"/>
              <a:t>更优</a:t>
            </a:r>
            <a:endParaRPr lang="zh-CN" altLang="en-US"/>
          </a:p>
          <a:p>
            <a:endParaRPr lang="zh-CN" altLang="en-US"/>
          </a:p>
          <a:p>
            <a:r>
              <a:rPr lang="zh-CN" altLang="en-US"/>
              <a:t>那之后我们再按照高度最高的排序，也就是说我们只是顺带增加了</a:t>
            </a:r>
            <a:r>
              <a:rPr lang="en-US" altLang="zh-CN"/>
              <a:t>dp</a:t>
            </a:r>
            <a:r>
              <a:rPr lang="zh-CN" altLang="en-US"/>
              <a:t>值相同时的大小关系情况</a:t>
            </a:r>
            <a:r>
              <a:rPr lang="zh-CN" altLang="en-US"/>
              <a:t>而已</a:t>
            </a:r>
            <a:endParaRPr lang="zh-CN" altLang="en-US"/>
          </a:p>
          <a:p>
            <a:endParaRPr lang="zh-CN" altLang="en-US"/>
          </a:p>
          <a:p>
            <a:r>
              <a:rPr lang="zh-CN" altLang="en-US"/>
              <a:t>复杂度</a:t>
            </a:r>
            <a:r>
              <a:rPr lang="zh-CN" altLang="en-US"/>
              <a:t>线性。</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58140"/>
            <a:ext cx="10515600" cy="1325563"/>
          </a:xfrm>
        </p:spPr>
        <p:txBody>
          <a:bodyPr/>
          <a:p>
            <a:r>
              <a:rPr lang="zh-CN" altLang="en-US"/>
              <a:t>P3957 [NOIP2017 普及组] 跳房子</a:t>
            </a:r>
            <a:endParaRPr lang="zh-CN" altLang="en-US"/>
          </a:p>
        </p:txBody>
      </p:sp>
      <p:pic>
        <p:nvPicPr>
          <p:cNvPr id="4" name="内容占位符 3"/>
          <p:cNvPicPr>
            <a:picLocks noChangeAspect="1"/>
          </p:cNvPicPr>
          <p:nvPr>
            <p:ph idx="1"/>
          </p:nvPr>
        </p:nvPicPr>
        <p:blipFill>
          <a:blip r:embed="rId1"/>
          <a:stretch>
            <a:fillRect/>
          </a:stretch>
        </p:blipFill>
        <p:spPr>
          <a:xfrm>
            <a:off x="911860" y="1289685"/>
            <a:ext cx="8626475" cy="5231765"/>
          </a:xfrm>
          <a:prstGeom prst="rect">
            <a:avLst/>
          </a:prstGeom>
        </p:spPr>
      </p:pic>
      <p:sp>
        <p:nvSpPr>
          <p:cNvPr id="5" name="文本框 4"/>
          <p:cNvSpPr txBox="1"/>
          <p:nvPr/>
        </p:nvSpPr>
        <p:spPr>
          <a:xfrm>
            <a:off x="9907905" y="1803400"/>
            <a:ext cx="1478280" cy="368300"/>
          </a:xfrm>
          <a:prstGeom prst="rect">
            <a:avLst/>
          </a:prstGeom>
          <a:noFill/>
        </p:spPr>
        <p:txBody>
          <a:bodyPr wrap="square" rtlCol="0">
            <a:spAutoFit/>
          </a:bodyPr>
          <a:p>
            <a:r>
              <a:rPr lang="en-US" altLang="zh-CN"/>
              <a:t>n 5e5</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838200" y="1832610"/>
            <a:ext cx="10515600" cy="4351338"/>
          </a:xfrm>
        </p:spPr>
        <p:txBody>
          <a:bodyPr/>
          <a:p>
            <a:r>
              <a:rPr lang="zh-CN" altLang="en-US"/>
              <a:t>二分</a:t>
            </a:r>
            <a:r>
              <a:rPr lang="zh-CN" altLang="en-US"/>
              <a:t>答案</a:t>
            </a:r>
            <a:endParaRPr lang="zh-CN" altLang="en-US"/>
          </a:p>
          <a:p>
            <a:endParaRPr lang="zh-CN" altLang="en-US"/>
          </a:p>
          <a:p>
            <a:endParaRPr lang="zh-CN" altLang="en-US"/>
          </a:p>
          <a:p>
            <a:endParaRPr lang="zh-CN" altLang="en-US"/>
          </a:p>
          <a:p>
            <a:endParaRPr lang="zh-CN" altLang="en-US"/>
          </a:p>
          <a:p>
            <a:r>
              <a:rPr lang="zh-CN" altLang="en-US"/>
              <a:t>单调队列优化</a:t>
            </a:r>
            <a:r>
              <a:rPr lang="en-US" altLang="zh-CN"/>
              <a:t>dp</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栈</a:t>
            </a:r>
            <a:endParaRPr lang="zh-CN" altLang="en-US"/>
          </a:p>
        </p:txBody>
      </p:sp>
      <p:sp>
        <p:nvSpPr>
          <p:cNvPr id="3" name="内容占位符 2"/>
          <p:cNvSpPr>
            <a:spLocks noGrp="1"/>
          </p:cNvSpPr>
          <p:nvPr>
            <p:ph idx="1"/>
          </p:nvPr>
        </p:nvSpPr>
        <p:spPr/>
        <p:txBody>
          <a:bodyPr/>
          <a:p>
            <a:r>
              <a:rPr lang="zh-CN" altLang="en-US"/>
              <a:t>一种先进后出的数据</a:t>
            </a:r>
            <a:r>
              <a:rPr lang="zh-CN" altLang="en-US"/>
              <a:t>结构</a:t>
            </a:r>
            <a:endParaRPr lang="zh-CN" altLang="en-US"/>
          </a:p>
          <a:p>
            <a:endParaRPr lang="zh-CN" altLang="en-US"/>
          </a:p>
          <a:p>
            <a:endParaRPr lang="zh-CN" altLang="en-US"/>
          </a:p>
          <a:p>
            <a:endParaRPr lang="zh-CN" altLang="en-US"/>
          </a:p>
          <a:p>
            <a:endParaRPr lang="zh-CN" altLang="en-US"/>
          </a:p>
          <a:p>
            <a:r>
              <a:rPr lang="zh-CN" altLang="en-US"/>
              <a:t>额他可能</a:t>
            </a:r>
            <a:r>
              <a:rPr lang="zh-CN" altLang="en-US"/>
              <a:t>动不起来。。。</a:t>
            </a:r>
            <a:endParaRPr lang="zh-CN" altLang="en-US"/>
          </a:p>
          <a:p>
            <a:endParaRPr lang="zh-CN" altLang="en-US"/>
          </a:p>
          <a:p>
            <a:r>
              <a:rPr lang="zh-CN" altLang="en-US"/>
              <a:t>实现方式大体与队列相同，只需要颠倒一些</a:t>
            </a:r>
            <a:r>
              <a:rPr lang="en-US" altLang="zh-CN"/>
              <a:t>l,r</a:t>
            </a:r>
            <a:r>
              <a:rPr lang="zh-CN" altLang="en-US"/>
              <a:t>即可</a:t>
            </a:r>
            <a:endParaRPr lang="zh-CN" altLang="en-US"/>
          </a:p>
          <a:p>
            <a:endParaRPr lang="zh-CN" altLang="en-US"/>
          </a:p>
          <a:p>
            <a:endParaRPr lang="zh-CN" altLang="en-US"/>
          </a:p>
        </p:txBody>
      </p:sp>
      <p:pic>
        <p:nvPicPr>
          <p:cNvPr id="4" name="图片 3" descr="stack"/>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214120" y="2690495"/>
            <a:ext cx="571500" cy="14763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前置</a:t>
            </a:r>
            <a:r>
              <a:rPr lang="zh-CN" altLang="en-US"/>
              <a:t>知识</a:t>
            </a:r>
            <a:endParaRPr lang="zh-CN" altLang="en-US"/>
          </a:p>
        </p:txBody>
      </p:sp>
      <p:sp>
        <p:nvSpPr>
          <p:cNvPr id="3" name="内容占位符 2"/>
          <p:cNvSpPr>
            <a:spLocks noGrp="1"/>
          </p:cNvSpPr>
          <p:nvPr>
            <p:ph idx="1"/>
          </p:nvPr>
        </p:nvSpPr>
        <p:spPr/>
        <p:txBody>
          <a:bodyPr/>
          <a:p>
            <a:r>
              <a:rPr lang="zh-CN" altLang="en-US"/>
              <a:t>颅内渲染</a:t>
            </a:r>
            <a:r>
              <a:rPr lang="en-US" altLang="zh-CN"/>
              <a:t>letax</a:t>
            </a:r>
            <a:r>
              <a:rPr lang="zh-CN" altLang="en-US"/>
              <a:t>。。</a:t>
            </a:r>
            <a:endParaRPr lang="zh-CN" altLang="en-US"/>
          </a:p>
          <a:p>
            <a:endParaRPr lang="zh-CN" altLang="en-US"/>
          </a:p>
          <a:p>
            <a:r>
              <a:rPr lang="en-US" altLang="zh-CN"/>
              <a:t>\leq </a:t>
            </a:r>
            <a:r>
              <a:rPr lang="zh-CN" altLang="en-US"/>
              <a:t>表示</a:t>
            </a:r>
            <a:r>
              <a:rPr lang="en-US" altLang="zh-CN"/>
              <a:t> </a:t>
            </a:r>
            <a:r>
              <a:rPr lang="zh-CN" altLang="en-US"/>
              <a:t>小于等于</a:t>
            </a:r>
            <a:endParaRPr lang="zh-CN" altLang="en-US"/>
          </a:p>
          <a:p>
            <a:endParaRPr lang="zh-CN" altLang="en-US"/>
          </a:p>
          <a:p>
            <a:r>
              <a:rPr lang="en-US" altLang="zh-CN"/>
              <a:t>\sum </a:t>
            </a:r>
            <a:r>
              <a:rPr lang="zh-CN" altLang="en-US"/>
              <a:t>表示</a:t>
            </a:r>
            <a:r>
              <a:rPr lang="zh-CN" altLang="en-US"/>
              <a:t>求和</a:t>
            </a:r>
            <a:endParaRPr lang="zh-CN" altLang="en-US"/>
          </a:p>
          <a:p>
            <a:endParaRPr lang="zh-CN" altLang="en-US"/>
          </a:p>
          <a:p>
            <a:r>
              <a:rPr lang="en-US" altLang="zh-CN"/>
              <a:t>\frac </a:t>
            </a:r>
            <a:r>
              <a:rPr lang="zh-CN" altLang="en-US"/>
              <a:t>表示分数，第一个是分子第二个是</a:t>
            </a:r>
            <a:r>
              <a:rPr lang="zh-CN" altLang="en-US"/>
              <a:t>分母。</a:t>
            </a:r>
            <a:endParaRPr lang="zh-CN" altLang="en-US"/>
          </a:p>
          <a:p>
            <a:endParaRPr lang="zh-CN" altLang="en-US"/>
          </a:p>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堆空间与栈</a:t>
            </a:r>
            <a:r>
              <a:rPr lang="zh-CN" altLang="en-US"/>
              <a:t>空间</a:t>
            </a:r>
            <a:endParaRPr lang="zh-CN" altLang="en-US"/>
          </a:p>
        </p:txBody>
      </p:sp>
      <p:sp>
        <p:nvSpPr>
          <p:cNvPr id="3" name="内容占位符 2"/>
          <p:cNvSpPr>
            <a:spLocks noGrp="1"/>
          </p:cNvSpPr>
          <p:nvPr>
            <p:ph idx="1"/>
          </p:nvPr>
        </p:nvSpPr>
        <p:spPr>
          <a:xfrm>
            <a:off x="838200" y="1598930"/>
            <a:ext cx="10515600" cy="4980305"/>
          </a:xfrm>
        </p:spPr>
        <p:txBody>
          <a:bodyPr>
            <a:normAutofit lnSpcReduction="20000"/>
          </a:bodyPr>
          <a:p>
            <a:r>
              <a:rPr lang="zh-CN" altLang="en-US"/>
              <a:t>栈区（stack） —  由编译器自动分配释放 ，存放函数的参数值，局部变量的值等。其操作方式类似于数据结构中的栈。</a:t>
            </a:r>
            <a:endParaRPr lang="zh-CN" altLang="en-US"/>
          </a:p>
          <a:p>
            <a:r>
              <a:rPr lang="zh-CN" altLang="en-US"/>
              <a:t>比如在函数中开数组用的就是栈</a:t>
            </a:r>
            <a:r>
              <a:rPr lang="zh-CN" altLang="en-US"/>
              <a:t>空间</a:t>
            </a:r>
            <a:endParaRPr lang="zh-CN" altLang="en-US"/>
          </a:p>
          <a:p>
            <a:endParaRPr lang="zh-CN" altLang="en-US"/>
          </a:p>
          <a:p>
            <a:r>
              <a:rPr lang="zh-CN" altLang="en-US"/>
              <a:t>堆区（heap）  —  一般由程序员分配释放， 若程序员不释放，程序结束时可能由OS回收 。注意它与数据结构中的堆是两回事，分配方式倒是类似于链表。</a:t>
            </a:r>
            <a:endParaRPr lang="zh-CN" altLang="en-US"/>
          </a:p>
          <a:p>
            <a:r>
              <a:rPr lang="zh-CN" altLang="en-US"/>
              <a:t>全局</a:t>
            </a:r>
            <a:r>
              <a:rPr lang="zh-CN" altLang="en-US"/>
              <a:t>变量</a:t>
            </a:r>
            <a:endParaRPr lang="zh-CN" altLang="en-US"/>
          </a:p>
          <a:p>
            <a:endParaRPr lang="zh-CN" altLang="en-US"/>
          </a:p>
          <a:p>
            <a:r>
              <a:rPr lang="zh-CN" altLang="en-US"/>
              <a:t>二者的区别在于访问速度，栈比堆</a:t>
            </a:r>
            <a:r>
              <a:rPr lang="zh-CN" altLang="en-US"/>
              <a:t>快</a:t>
            </a:r>
            <a:endParaRPr lang="zh-CN" altLang="en-US"/>
          </a:p>
          <a:p>
            <a:endParaRPr lang="zh-CN" altLang="en-US"/>
          </a:p>
          <a:p>
            <a:r>
              <a:rPr lang="zh-CN" altLang="en-US"/>
              <a:t>手动开栈</a:t>
            </a:r>
            <a:r>
              <a:rPr lang="en-US" altLang="zh-CN"/>
              <a:t>-</a:t>
            </a:r>
            <a:r>
              <a:rPr lang="en-US" altLang="zh-CN"/>
              <a:t>Wl,-stack=192608171</a:t>
            </a: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单调栈</a:t>
            </a:r>
            <a:endParaRPr lang="zh-CN" altLang="en-US"/>
          </a:p>
        </p:txBody>
      </p:sp>
      <p:sp>
        <p:nvSpPr>
          <p:cNvPr id="3" name="内容占位符 2"/>
          <p:cNvSpPr>
            <a:spLocks noGrp="1"/>
          </p:cNvSpPr>
          <p:nvPr>
            <p:ph idx="1"/>
          </p:nvPr>
        </p:nvSpPr>
        <p:spPr/>
        <p:txBody>
          <a:bodyPr/>
          <a:p>
            <a:r>
              <a:rPr lang="zh-CN" altLang="en-US"/>
              <a:t>和单调队列相似，也是对于二维维护</a:t>
            </a:r>
            <a:r>
              <a:rPr lang="zh-CN" altLang="en-US"/>
              <a:t>偏序</a:t>
            </a:r>
            <a:endParaRPr lang="zh-CN" altLang="en-US"/>
          </a:p>
          <a:p>
            <a:endParaRPr lang="zh-CN" altLang="en-US"/>
          </a:p>
          <a:p>
            <a:r>
              <a:rPr lang="zh-CN" altLang="en-US"/>
              <a:t>但是与之不同的是具体进出</a:t>
            </a:r>
            <a:r>
              <a:rPr lang="zh-CN" altLang="en-US"/>
              <a:t>栈方向</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https://leetcode.cn/problems/trapping-rain-water/</a:t>
            </a:r>
            <a:endParaRPr lang="zh-CN" altLang="en-US"/>
          </a:p>
        </p:txBody>
      </p:sp>
      <p:pic>
        <p:nvPicPr>
          <p:cNvPr id="4" name="内容占位符 3"/>
          <p:cNvPicPr>
            <a:picLocks noChangeAspect="1"/>
          </p:cNvPicPr>
          <p:nvPr>
            <p:ph idx="1"/>
          </p:nvPr>
        </p:nvPicPr>
        <p:blipFill>
          <a:blip r:embed="rId1"/>
          <a:stretch>
            <a:fillRect/>
          </a:stretch>
        </p:blipFill>
        <p:spPr>
          <a:xfrm>
            <a:off x="838200" y="1868170"/>
            <a:ext cx="8404860" cy="3297555"/>
          </a:xfrm>
          <a:prstGeom prst="rect">
            <a:avLst/>
          </a:prstGeom>
        </p:spPr>
      </p:pic>
      <p:sp>
        <p:nvSpPr>
          <p:cNvPr id="3" name="文本框 2"/>
          <p:cNvSpPr txBox="1"/>
          <p:nvPr/>
        </p:nvSpPr>
        <p:spPr>
          <a:xfrm>
            <a:off x="1257935" y="5403850"/>
            <a:ext cx="5547360" cy="368300"/>
          </a:xfrm>
          <a:prstGeom prst="rect">
            <a:avLst/>
          </a:prstGeom>
          <a:noFill/>
        </p:spPr>
        <p:txBody>
          <a:bodyPr wrap="square" rtlCol="0">
            <a:spAutoFit/>
          </a:bodyPr>
          <a:p>
            <a:r>
              <a:rPr lang="en-US" altLang="zh-CN"/>
              <a:t>1e7  </a:t>
            </a:r>
            <a:r>
              <a:rPr lang="zh-CN" altLang="en-US"/>
              <a:t>从不同角度下手</a:t>
            </a:r>
            <a:r>
              <a:rPr lang="zh-CN" altLang="en-US"/>
              <a:t>有不同</a:t>
            </a:r>
            <a:r>
              <a:rPr lang="zh-CN" altLang="en-US"/>
              <a:t>做法</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37210"/>
            <a:ext cx="10515600" cy="5640070"/>
          </a:xfrm>
        </p:spPr>
        <p:txBody>
          <a:bodyPr/>
          <a:p>
            <a:pPr marL="0" indent="0">
              <a:buNone/>
            </a:pPr>
            <a:endParaRPr lang="zh-CN" altLang="en-US"/>
          </a:p>
          <a:p>
            <a:r>
              <a:rPr lang="en-US" altLang="zh-CN"/>
              <a:t> </a:t>
            </a:r>
            <a:r>
              <a:rPr lang="zh-CN" altLang="en-US">
                <a:sym typeface="+mn-ea"/>
              </a:rPr>
              <a:t>我们如何从单调栈的角度思考问题？</a:t>
            </a:r>
            <a:endParaRPr lang="zh-CN" altLang="en-US">
              <a:sym typeface="+mn-ea"/>
            </a:endParaRPr>
          </a:p>
          <a:p>
            <a:r>
              <a:rPr lang="zh-CN" altLang="en-US"/>
              <a:t>考虑我们和当前柱子一样高的水流从当前这个柱子一直向后流到被卡住为止，也就是遇到比当前柱子更高的柱子</a:t>
            </a:r>
            <a:endParaRPr lang="zh-CN" altLang="en-US"/>
          </a:p>
          <a:p>
            <a:endParaRPr lang="en-US" altLang="zh-CN"/>
          </a:p>
          <a:p>
            <a:r>
              <a:rPr lang="zh-CN" altLang="en-US"/>
              <a:t>然后我们就可以把这一段答案计算进去，也就是说我们维护一个从栈底向上单调递增的栈，然后每次我们把当前柱子向栈中加入，尝试弹栈，每弹出一个我们就计算这一段（长度</a:t>
            </a:r>
            <a:r>
              <a:rPr lang="en-US" altLang="zh-CN"/>
              <a:t>*</a:t>
            </a:r>
            <a:r>
              <a:rPr lang="zh-CN" altLang="en-US"/>
              <a:t>高度差）的贡献</a:t>
            </a:r>
            <a:r>
              <a:rPr lang="zh-CN" altLang="en-US"/>
              <a:t>即可。</a:t>
            </a:r>
            <a:endParaRPr lang="zh-CN" altLang="en-US"/>
          </a:p>
          <a:p>
            <a:endParaRPr lang="zh-CN" altLang="en-US"/>
          </a:p>
          <a:p>
            <a:r>
              <a:rPr lang="zh-CN" altLang="en-US"/>
              <a:t>时间复杂度是</a:t>
            </a:r>
            <a:r>
              <a:rPr lang="en-US" altLang="zh-CN"/>
              <a:t>O</a:t>
            </a:r>
            <a:r>
              <a:rPr lang="en-US" altLang="zh-CN"/>
              <a:t>n</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67690"/>
            <a:ext cx="10515600" cy="5609590"/>
          </a:xfrm>
        </p:spPr>
        <p:txBody>
          <a:bodyPr/>
          <a:p>
            <a:r>
              <a:rPr lang="zh-CN" altLang="en-US"/>
              <a:t>我们考虑一个柱子什么时候能称为关键柱，也就是称为挡住雨水最高的那两侧的</a:t>
            </a:r>
            <a:r>
              <a:rPr lang="zh-CN" altLang="en-US"/>
              <a:t>柱子</a:t>
            </a:r>
            <a:endParaRPr lang="zh-CN" altLang="en-US"/>
          </a:p>
          <a:p>
            <a:endParaRPr lang="zh-CN" altLang="en-US"/>
          </a:p>
          <a:p>
            <a:r>
              <a:rPr lang="zh-CN" altLang="en-US"/>
              <a:t>发现至少两个柱子之间不能由比他大的，而且这两个柱子至少有一个是前缀最高</a:t>
            </a:r>
            <a:r>
              <a:rPr lang="en-US" altLang="zh-CN"/>
              <a:t>/</a:t>
            </a:r>
            <a:r>
              <a:rPr lang="zh-CN" altLang="en-US"/>
              <a:t>后缀最高的才行，否则我们的水势可以继续涨，在越过这两个柱子后还可以被两边更高的柱子</a:t>
            </a:r>
            <a:r>
              <a:rPr lang="zh-CN" altLang="en-US"/>
              <a:t>挡住。</a:t>
            </a:r>
            <a:endParaRPr lang="zh-CN" altLang="en-US"/>
          </a:p>
          <a:p>
            <a:endParaRPr lang="zh-CN" altLang="en-US"/>
          </a:p>
          <a:p>
            <a:r>
              <a:rPr lang="zh-CN" altLang="en-US"/>
              <a:t>考虑处理出所有前缀最高柱子和后缀最高柱子，然后直接计算</a:t>
            </a:r>
            <a:r>
              <a:rPr lang="zh-CN" altLang="en-US"/>
              <a:t>贡献。</a:t>
            </a:r>
            <a:endParaRPr lang="zh-CN" altLang="en-US"/>
          </a:p>
          <a:p>
            <a:endParaRPr lang="zh-CN" altLang="en-US"/>
          </a:p>
          <a:p>
            <a:r>
              <a:rPr lang="zh-CN" altLang="en-US"/>
              <a:t>注意最后中间那一段也可能算入</a:t>
            </a:r>
            <a:r>
              <a:rPr lang="zh-CN" altLang="en-US"/>
              <a:t>答案</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https://leetcode.cn/problems/largest-rectangle-in-histogram/</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838200" y="1464945"/>
            <a:ext cx="7830820" cy="4455795"/>
          </a:xfrm>
          <a:prstGeom prst="rect">
            <a:avLst/>
          </a:prstGeom>
        </p:spPr>
      </p:pic>
      <p:sp>
        <p:nvSpPr>
          <p:cNvPr id="5" name="文本框 4"/>
          <p:cNvSpPr txBox="1"/>
          <p:nvPr/>
        </p:nvSpPr>
        <p:spPr>
          <a:xfrm>
            <a:off x="8788400" y="2367280"/>
            <a:ext cx="2056765" cy="368300"/>
          </a:xfrm>
          <a:prstGeom prst="rect">
            <a:avLst/>
          </a:prstGeom>
          <a:noFill/>
        </p:spPr>
        <p:txBody>
          <a:bodyPr wrap="square" rtlCol="0">
            <a:spAutoFit/>
          </a:bodyPr>
          <a:p>
            <a:r>
              <a:rPr lang="en-US" altLang="zh-CN"/>
              <a:t>1e7</a:t>
            </a:r>
            <a:endParaRPr lang="en-US" altLang="zh-CN"/>
          </a:p>
        </p:txBody>
      </p:sp>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1809750" y="5400675"/>
              <a:ext cx="360" cy="528320"/>
            </p14:xfrm>
          </p:contentPart>
        </mc:Choice>
        <mc:Fallback xmlns="">
          <p:pic>
            <p:nvPicPr>
              <p:cNvPr id="3" name="墨迹 2"/>
            </p:nvPicPr>
            <p:blipFill>
              <a:blip r:embed="rId4"/>
            </p:blipFill>
            <p:spPr>
              <a:xfrm>
                <a:off x="1809750" y="5400675"/>
                <a:ext cx="360" cy="52832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墨迹 5"/>
              <p14:cNvContentPartPr/>
              <p14:nvPr/>
            </p14:nvContentPartPr>
            <p14:xfrm>
              <a:off x="690245" y="5467350"/>
              <a:ext cx="104775" cy="337820"/>
            </p14:xfrm>
          </p:contentPart>
        </mc:Choice>
        <mc:Fallback xmlns="">
          <p:pic>
            <p:nvPicPr>
              <p:cNvPr id="6" name="墨迹 5"/>
            </p:nvPicPr>
            <p:blipFill>
              <a:blip r:embed="rId6"/>
            </p:blipFill>
            <p:spPr>
              <a:xfrm>
                <a:off x="690245" y="5467350"/>
                <a:ext cx="104775" cy="33782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墨迹 6"/>
              <p14:cNvContentPartPr/>
              <p14:nvPr/>
            </p14:nvContentPartPr>
            <p14:xfrm>
              <a:off x="699770" y="6010275"/>
              <a:ext cx="57150" cy="228600"/>
            </p14:xfrm>
          </p:contentPart>
        </mc:Choice>
        <mc:Fallback xmlns="">
          <p:pic>
            <p:nvPicPr>
              <p:cNvPr id="7" name="墨迹 6"/>
            </p:nvPicPr>
            <p:blipFill>
              <a:blip r:embed="rId8"/>
            </p:blipFill>
            <p:spPr>
              <a:xfrm>
                <a:off x="699770" y="6010275"/>
                <a:ext cx="57150" cy="2286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墨迹 7"/>
              <p14:cNvContentPartPr/>
              <p14:nvPr/>
            </p14:nvContentPartPr>
            <p14:xfrm>
              <a:off x="1737995" y="5928995"/>
              <a:ext cx="85725" cy="409575"/>
            </p14:xfrm>
          </p:contentPart>
        </mc:Choice>
        <mc:Fallback xmlns="">
          <p:pic>
            <p:nvPicPr>
              <p:cNvPr id="8" name="墨迹 7"/>
            </p:nvPicPr>
            <p:blipFill>
              <a:blip r:embed="rId10"/>
            </p:blipFill>
            <p:spPr>
              <a:xfrm>
                <a:off x="1737995" y="5928995"/>
                <a:ext cx="85725" cy="40957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9" name="墨迹 8"/>
              <p14:cNvContentPartPr/>
              <p14:nvPr/>
            </p14:nvContentPartPr>
            <p14:xfrm>
              <a:off x="1737995" y="5972175"/>
              <a:ext cx="219075" cy="390525"/>
            </p14:xfrm>
          </p:contentPart>
        </mc:Choice>
        <mc:Fallback xmlns="">
          <p:pic>
            <p:nvPicPr>
              <p:cNvPr id="9" name="墨迹 8"/>
            </p:nvPicPr>
            <p:blipFill>
              <a:blip r:embed="rId12"/>
            </p:blipFill>
            <p:spPr>
              <a:xfrm>
                <a:off x="1737995" y="5972175"/>
                <a:ext cx="219075" cy="39052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0" name="墨迹 9"/>
              <p14:cNvContentPartPr/>
              <p14:nvPr/>
            </p14:nvContentPartPr>
            <p14:xfrm>
              <a:off x="1071245" y="4800600"/>
              <a:ext cx="462280" cy="19050"/>
            </p14:xfrm>
          </p:contentPart>
        </mc:Choice>
        <mc:Fallback xmlns="">
          <p:pic>
            <p:nvPicPr>
              <p:cNvPr id="10" name="墨迹 9"/>
            </p:nvPicPr>
            <p:blipFill>
              <a:blip r:embed="rId14"/>
            </p:blipFill>
            <p:spPr>
              <a:xfrm>
                <a:off x="1071245" y="4800600"/>
                <a:ext cx="462280" cy="1905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1" name="墨迹 10"/>
              <p14:cNvContentPartPr/>
              <p14:nvPr/>
            </p14:nvContentPartPr>
            <p14:xfrm>
              <a:off x="1033145" y="4814570"/>
              <a:ext cx="90805" cy="1205230"/>
            </p14:xfrm>
          </p:contentPart>
        </mc:Choice>
        <mc:Fallback xmlns="">
          <p:pic>
            <p:nvPicPr>
              <p:cNvPr id="11" name="墨迹 10"/>
            </p:nvPicPr>
            <p:blipFill>
              <a:blip r:embed="rId16"/>
            </p:blipFill>
            <p:spPr>
              <a:xfrm>
                <a:off x="1033145" y="4814570"/>
                <a:ext cx="90805" cy="120523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2" name="墨迹 11"/>
              <p14:cNvContentPartPr/>
              <p14:nvPr/>
            </p14:nvContentPartPr>
            <p14:xfrm>
              <a:off x="1362075" y="4900295"/>
              <a:ext cx="71120" cy="938530"/>
            </p14:xfrm>
          </p:contentPart>
        </mc:Choice>
        <mc:Fallback xmlns="">
          <p:pic>
            <p:nvPicPr>
              <p:cNvPr id="12" name="墨迹 11"/>
            </p:nvPicPr>
            <p:blipFill>
              <a:blip r:embed="rId18"/>
            </p:blipFill>
            <p:spPr>
              <a:xfrm>
                <a:off x="1362075" y="4900295"/>
                <a:ext cx="71120" cy="93853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3" name="墨迹 12"/>
              <p14:cNvContentPartPr/>
              <p14:nvPr/>
            </p14:nvContentPartPr>
            <p14:xfrm>
              <a:off x="718820" y="4262120"/>
              <a:ext cx="257175" cy="243205"/>
            </p14:xfrm>
          </p:contentPart>
        </mc:Choice>
        <mc:Fallback xmlns="">
          <p:pic>
            <p:nvPicPr>
              <p:cNvPr id="13" name="墨迹 12"/>
            </p:nvPicPr>
            <p:blipFill>
              <a:blip r:embed="rId20"/>
            </p:blipFill>
            <p:spPr>
              <a:xfrm>
                <a:off x="718820" y="4262120"/>
                <a:ext cx="257175" cy="24320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4" name="墨迹 13"/>
              <p14:cNvContentPartPr/>
              <p14:nvPr/>
            </p14:nvContentPartPr>
            <p14:xfrm>
              <a:off x="981075" y="4295775"/>
              <a:ext cx="99695" cy="42545"/>
            </p14:xfrm>
          </p:contentPart>
        </mc:Choice>
        <mc:Fallback xmlns="">
          <p:pic>
            <p:nvPicPr>
              <p:cNvPr id="14" name="墨迹 13"/>
            </p:nvPicPr>
            <p:blipFill>
              <a:blip r:embed="rId22"/>
            </p:blipFill>
            <p:spPr>
              <a:xfrm>
                <a:off x="981075" y="4295775"/>
                <a:ext cx="99695" cy="4254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5" name="墨迹 14"/>
              <p14:cNvContentPartPr/>
              <p14:nvPr/>
            </p14:nvContentPartPr>
            <p14:xfrm>
              <a:off x="918845" y="4248150"/>
              <a:ext cx="114300" cy="99695"/>
            </p14:xfrm>
          </p:contentPart>
        </mc:Choice>
        <mc:Fallback xmlns="">
          <p:pic>
            <p:nvPicPr>
              <p:cNvPr id="15" name="墨迹 14"/>
            </p:nvPicPr>
            <p:blipFill>
              <a:blip r:embed="rId24"/>
            </p:blipFill>
            <p:spPr>
              <a:xfrm>
                <a:off x="918845" y="4248150"/>
                <a:ext cx="114300" cy="9969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6" name="墨迹 15"/>
              <p14:cNvContentPartPr/>
              <p14:nvPr/>
            </p14:nvContentPartPr>
            <p14:xfrm>
              <a:off x="1209675" y="4176395"/>
              <a:ext cx="95250" cy="243205"/>
            </p14:xfrm>
          </p:contentPart>
        </mc:Choice>
        <mc:Fallback xmlns="">
          <p:pic>
            <p:nvPicPr>
              <p:cNvPr id="16" name="墨迹 15"/>
            </p:nvPicPr>
            <p:blipFill>
              <a:blip r:embed="rId26"/>
            </p:blipFill>
            <p:spPr>
              <a:xfrm>
                <a:off x="1209675" y="4176395"/>
                <a:ext cx="95250" cy="24320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7" name="墨迹 16"/>
              <p14:cNvContentPartPr/>
              <p14:nvPr/>
            </p14:nvContentPartPr>
            <p14:xfrm>
              <a:off x="2266950" y="4195445"/>
              <a:ext cx="9525" cy="360"/>
            </p14:xfrm>
          </p:contentPart>
        </mc:Choice>
        <mc:Fallback xmlns="">
          <p:pic>
            <p:nvPicPr>
              <p:cNvPr id="17" name="墨迹 16"/>
            </p:nvPicPr>
            <p:blipFill>
              <a:blip r:embed="rId28"/>
            </p:blipFill>
            <p:spPr>
              <a:xfrm>
                <a:off x="2266950" y="4195445"/>
                <a:ext cx="9525" cy="36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8" name="墨迹 17"/>
              <p14:cNvContentPartPr/>
              <p14:nvPr/>
            </p14:nvContentPartPr>
            <p14:xfrm>
              <a:off x="2652395" y="3990975"/>
              <a:ext cx="9525" cy="360"/>
            </p14:xfrm>
          </p:contentPart>
        </mc:Choice>
        <mc:Fallback xmlns="">
          <p:pic>
            <p:nvPicPr>
              <p:cNvPr id="18" name="墨迹 17"/>
            </p:nvPicPr>
            <p:blipFill>
              <a:blip r:embed="rId28"/>
            </p:blipFill>
            <p:spPr>
              <a:xfrm>
                <a:off x="2652395" y="3990975"/>
                <a:ext cx="9525" cy="36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9" name="墨迹 18"/>
              <p14:cNvContentPartPr/>
              <p14:nvPr/>
            </p14:nvContentPartPr>
            <p14:xfrm>
              <a:off x="3061970" y="5224145"/>
              <a:ext cx="138430" cy="266700"/>
            </p14:xfrm>
          </p:contentPart>
        </mc:Choice>
        <mc:Fallback xmlns="">
          <p:pic>
            <p:nvPicPr>
              <p:cNvPr id="19" name="墨迹 18"/>
            </p:nvPicPr>
            <p:blipFill>
              <a:blip r:embed="rId31"/>
            </p:blipFill>
            <p:spPr>
              <a:xfrm>
                <a:off x="3061970" y="5224145"/>
                <a:ext cx="138430" cy="26670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0" name="墨迹 19"/>
              <p14:cNvContentPartPr/>
              <p14:nvPr/>
            </p14:nvContentPartPr>
            <p14:xfrm>
              <a:off x="2276475" y="5871845"/>
              <a:ext cx="66675" cy="405130"/>
            </p14:xfrm>
          </p:contentPart>
        </mc:Choice>
        <mc:Fallback xmlns="">
          <p:pic>
            <p:nvPicPr>
              <p:cNvPr id="20" name="墨迹 19"/>
            </p:nvPicPr>
            <p:blipFill>
              <a:blip r:embed="rId33"/>
            </p:blipFill>
            <p:spPr>
              <a:xfrm>
                <a:off x="2276475" y="5871845"/>
                <a:ext cx="66675" cy="40513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1" name="墨迹 20"/>
              <p14:cNvContentPartPr/>
              <p14:nvPr/>
            </p14:nvContentPartPr>
            <p14:xfrm>
              <a:off x="2590800" y="5805170"/>
              <a:ext cx="194945" cy="371475"/>
            </p14:xfrm>
          </p:contentPart>
        </mc:Choice>
        <mc:Fallback xmlns="">
          <p:pic>
            <p:nvPicPr>
              <p:cNvPr id="21" name="墨迹 20"/>
            </p:nvPicPr>
            <p:blipFill>
              <a:blip r:embed="rId35"/>
            </p:blipFill>
            <p:spPr>
              <a:xfrm>
                <a:off x="2590800" y="5805170"/>
                <a:ext cx="194945" cy="371475"/>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2" name="墨迹 21"/>
              <p14:cNvContentPartPr/>
              <p14:nvPr/>
            </p14:nvContentPartPr>
            <p14:xfrm>
              <a:off x="2652395" y="5871845"/>
              <a:ext cx="5080" cy="495300"/>
            </p14:xfrm>
          </p:contentPart>
        </mc:Choice>
        <mc:Fallback xmlns="">
          <p:pic>
            <p:nvPicPr>
              <p:cNvPr id="22" name="墨迹 21"/>
            </p:nvPicPr>
            <p:blipFill>
              <a:blip r:embed="rId37"/>
            </p:blipFill>
            <p:spPr>
              <a:xfrm>
                <a:off x="2652395" y="5871845"/>
                <a:ext cx="5080" cy="49530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3" name="墨迹 22"/>
              <p14:cNvContentPartPr/>
              <p14:nvPr/>
            </p14:nvContentPartPr>
            <p14:xfrm>
              <a:off x="3057525" y="5724525"/>
              <a:ext cx="180975" cy="452120"/>
            </p14:xfrm>
          </p:contentPart>
        </mc:Choice>
        <mc:Fallback xmlns="">
          <p:pic>
            <p:nvPicPr>
              <p:cNvPr id="23" name="墨迹 22"/>
            </p:nvPicPr>
            <p:blipFill>
              <a:blip r:embed="rId39"/>
            </p:blipFill>
            <p:spPr>
              <a:xfrm>
                <a:off x="3057525" y="5724525"/>
                <a:ext cx="180975" cy="45212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4" name="墨迹 23"/>
              <p14:cNvContentPartPr/>
              <p14:nvPr/>
            </p14:nvContentPartPr>
            <p14:xfrm>
              <a:off x="3114675" y="5924550"/>
              <a:ext cx="228600" cy="52070"/>
            </p14:xfrm>
          </p:contentPart>
        </mc:Choice>
        <mc:Fallback xmlns="">
          <p:pic>
            <p:nvPicPr>
              <p:cNvPr id="24" name="墨迹 23"/>
            </p:nvPicPr>
            <p:blipFill>
              <a:blip r:embed="rId41"/>
            </p:blipFill>
            <p:spPr>
              <a:xfrm>
                <a:off x="3114675" y="5924550"/>
                <a:ext cx="228600" cy="5207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5" name="墨迹 24"/>
              <p14:cNvContentPartPr/>
              <p14:nvPr/>
            </p14:nvContentPartPr>
            <p14:xfrm>
              <a:off x="2528570" y="2452370"/>
              <a:ext cx="57150" cy="395605"/>
            </p14:xfrm>
          </p:contentPart>
        </mc:Choice>
        <mc:Fallback xmlns="">
          <p:pic>
            <p:nvPicPr>
              <p:cNvPr id="25" name="墨迹 24"/>
            </p:nvPicPr>
            <p:blipFill>
              <a:blip r:embed="rId43"/>
            </p:blipFill>
            <p:spPr>
              <a:xfrm>
                <a:off x="2528570" y="2452370"/>
                <a:ext cx="57150" cy="395605"/>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6" name="墨迹 25"/>
              <p14:cNvContentPartPr/>
              <p14:nvPr/>
            </p14:nvContentPartPr>
            <p14:xfrm>
              <a:off x="2652395" y="2581275"/>
              <a:ext cx="81280" cy="128270"/>
            </p14:xfrm>
          </p:contentPart>
        </mc:Choice>
        <mc:Fallback xmlns="">
          <p:pic>
            <p:nvPicPr>
              <p:cNvPr id="26" name="墨迹 25"/>
            </p:nvPicPr>
            <p:blipFill>
              <a:blip r:embed="rId45"/>
            </p:blipFill>
            <p:spPr>
              <a:xfrm>
                <a:off x="2652395" y="2581275"/>
                <a:ext cx="81280" cy="12827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7" name="墨迹 26"/>
              <p14:cNvContentPartPr/>
              <p14:nvPr/>
            </p14:nvContentPartPr>
            <p14:xfrm>
              <a:off x="2633345" y="2628900"/>
              <a:ext cx="85725" cy="95250"/>
            </p14:xfrm>
          </p:contentPart>
        </mc:Choice>
        <mc:Fallback xmlns="">
          <p:pic>
            <p:nvPicPr>
              <p:cNvPr id="27" name="墨迹 26"/>
            </p:nvPicPr>
            <p:blipFill>
              <a:blip r:embed="rId47"/>
            </p:blipFill>
            <p:spPr>
              <a:xfrm>
                <a:off x="2633345" y="2628900"/>
                <a:ext cx="85725" cy="9525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28" name="墨迹 27"/>
              <p14:cNvContentPartPr/>
              <p14:nvPr/>
            </p14:nvContentPartPr>
            <p14:xfrm>
              <a:off x="2823845" y="2595245"/>
              <a:ext cx="14605" cy="171450"/>
            </p14:xfrm>
          </p:contentPart>
        </mc:Choice>
        <mc:Fallback xmlns="">
          <p:pic>
            <p:nvPicPr>
              <p:cNvPr id="28" name="墨迹 27"/>
            </p:nvPicPr>
            <p:blipFill>
              <a:blip r:embed="rId49"/>
            </p:blipFill>
            <p:spPr>
              <a:xfrm>
                <a:off x="2823845" y="2595245"/>
                <a:ext cx="14605" cy="17145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29" name="墨迹 28"/>
              <p14:cNvContentPartPr/>
              <p14:nvPr/>
            </p14:nvContentPartPr>
            <p14:xfrm>
              <a:off x="1714500" y="5924550"/>
              <a:ext cx="314325" cy="447675"/>
            </p14:xfrm>
          </p:contentPart>
        </mc:Choice>
        <mc:Fallback xmlns="">
          <p:pic>
            <p:nvPicPr>
              <p:cNvPr id="29" name="墨迹 28"/>
            </p:nvPicPr>
            <p:blipFill>
              <a:blip r:embed="rId51"/>
            </p:blipFill>
            <p:spPr>
              <a:xfrm>
                <a:off x="1714500" y="5924550"/>
                <a:ext cx="314325" cy="447675"/>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30" name="墨迹 29"/>
              <p14:cNvContentPartPr/>
              <p14:nvPr/>
            </p14:nvContentPartPr>
            <p14:xfrm>
              <a:off x="3052445" y="5753100"/>
              <a:ext cx="123825" cy="499745"/>
            </p14:xfrm>
          </p:contentPart>
        </mc:Choice>
        <mc:Fallback xmlns="">
          <p:pic>
            <p:nvPicPr>
              <p:cNvPr id="30" name="墨迹 29"/>
            </p:nvPicPr>
            <p:blipFill>
              <a:blip r:embed="rId53"/>
            </p:blipFill>
            <p:spPr>
              <a:xfrm>
                <a:off x="3052445" y="5753100"/>
                <a:ext cx="123825" cy="499745"/>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31" name="墨迹 30"/>
              <p14:cNvContentPartPr/>
              <p14:nvPr/>
            </p14:nvContentPartPr>
            <p14:xfrm>
              <a:off x="3138170" y="5915025"/>
              <a:ext cx="157480" cy="4445"/>
            </p14:xfrm>
          </p:contentPart>
        </mc:Choice>
        <mc:Fallback xmlns="">
          <p:pic>
            <p:nvPicPr>
              <p:cNvPr id="31" name="墨迹 30"/>
            </p:nvPicPr>
            <p:blipFill>
              <a:blip r:embed="rId55"/>
            </p:blipFill>
            <p:spPr>
              <a:xfrm>
                <a:off x="3138170" y="5915025"/>
                <a:ext cx="157480" cy="4445"/>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2" name="墨迹 31"/>
              <p14:cNvContentPartPr/>
              <p14:nvPr/>
            </p14:nvContentPartPr>
            <p14:xfrm>
              <a:off x="1933575" y="2042795"/>
              <a:ext cx="42545" cy="304800"/>
            </p14:xfrm>
          </p:contentPart>
        </mc:Choice>
        <mc:Fallback xmlns="">
          <p:pic>
            <p:nvPicPr>
              <p:cNvPr id="32" name="墨迹 31"/>
            </p:nvPicPr>
            <p:blipFill>
              <a:blip r:embed="rId57"/>
            </p:blipFill>
            <p:spPr>
              <a:xfrm>
                <a:off x="1933575" y="2042795"/>
                <a:ext cx="42545" cy="304800"/>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3" name="墨迹 32"/>
              <p14:cNvContentPartPr/>
              <p14:nvPr/>
            </p14:nvContentPartPr>
            <p14:xfrm>
              <a:off x="2076450" y="1985645"/>
              <a:ext cx="137795" cy="276225"/>
            </p14:xfrm>
          </p:contentPart>
        </mc:Choice>
        <mc:Fallback xmlns="">
          <p:pic>
            <p:nvPicPr>
              <p:cNvPr id="33" name="墨迹 32"/>
            </p:nvPicPr>
            <p:blipFill>
              <a:blip r:embed="rId59"/>
            </p:blipFill>
            <p:spPr>
              <a:xfrm>
                <a:off x="2076450" y="1985645"/>
                <a:ext cx="137795" cy="276225"/>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4" name="墨迹 33"/>
              <p14:cNvContentPartPr/>
              <p14:nvPr/>
            </p14:nvContentPartPr>
            <p14:xfrm>
              <a:off x="2328545" y="2176145"/>
              <a:ext cx="90805" cy="171450"/>
            </p14:xfrm>
          </p:contentPart>
        </mc:Choice>
        <mc:Fallback xmlns="">
          <p:pic>
            <p:nvPicPr>
              <p:cNvPr id="34" name="墨迹 33"/>
            </p:nvPicPr>
            <p:blipFill>
              <a:blip r:embed="rId61"/>
            </p:blipFill>
            <p:spPr>
              <a:xfrm>
                <a:off x="2328545" y="2176145"/>
                <a:ext cx="90805" cy="171450"/>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35" name="墨迹 34"/>
              <p14:cNvContentPartPr/>
              <p14:nvPr/>
            </p14:nvContentPartPr>
            <p14:xfrm>
              <a:off x="2457450" y="2028825"/>
              <a:ext cx="104775" cy="323850"/>
            </p14:xfrm>
          </p:contentPart>
        </mc:Choice>
        <mc:Fallback xmlns="">
          <p:pic>
            <p:nvPicPr>
              <p:cNvPr id="35" name="墨迹 34"/>
            </p:nvPicPr>
            <p:blipFill>
              <a:blip r:embed="rId63"/>
            </p:blipFill>
            <p:spPr>
              <a:xfrm>
                <a:off x="2457450" y="2028825"/>
                <a:ext cx="104775" cy="323850"/>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36" name="墨迹 35"/>
              <p14:cNvContentPartPr/>
              <p14:nvPr/>
            </p14:nvContentPartPr>
            <p14:xfrm>
              <a:off x="2519045" y="2099945"/>
              <a:ext cx="157480" cy="47625"/>
            </p14:xfrm>
          </p:contentPart>
        </mc:Choice>
        <mc:Fallback xmlns="">
          <p:pic>
            <p:nvPicPr>
              <p:cNvPr id="36" name="墨迹 35"/>
            </p:nvPicPr>
            <p:blipFill>
              <a:blip r:embed="rId65"/>
            </p:blipFill>
            <p:spPr>
              <a:xfrm>
                <a:off x="2519045" y="2099945"/>
                <a:ext cx="157480" cy="47625"/>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37" name="墨迹 36"/>
              <p14:cNvContentPartPr/>
              <p14:nvPr/>
            </p14:nvContentPartPr>
            <p14:xfrm>
              <a:off x="2609850" y="2033270"/>
              <a:ext cx="209550" cy="414655"/>
            </p14:xfrm>
          </p:contentPart>
        </mc:Choice>
        <mc:Fallback xmlns="">
          <p:pic>
            <p:nvPicPr>
              <p:cNvPr id="37" name="墨迹 36"/>
            </p:nvPicPr>
            <p:blipFill>
              <a:blip r:embed="rId67"/>
            </p:blipFill>
            <p:spPr>
              <a:xfrm>
                <a:off x="2609850" y="2033270"/>
                <a:ext cx="209550" cy="414655"/>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38" name="墨迹 37"/>
              <p14:cNvContentPartPr/>
              <p14:nvPr/>
            </p14:nvContentPartPr>
            <p14:xfrm>
              <a:off x="1566545" y="1661795"/>
              <a:ext cx="1228725" cy="738505"/>
            </p14:xfrm>
          </p:contentPart>
        </mc:Choice>
        <mc:Fallback xmlns="">
          <p:pic>
            <p:nvPicPr>
              <p:cNvPr id="38" name="墨迹 37"/>
            </p:nvPicPr>
            <p:blipFill>
              <a:blip r:embed="rId69"/>
            </p:blipFill>
            <p:spPr>
              <a:xfrm>
                <a:off x="1566545" y="1661795"/>
                <a:ext cx="1228725" cy="738505"/>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39" name="墨迹 38"/>
              <p14:cNvContentPartPr/>
              <p14:nvPr/>
            </p14:nvContentPartPr>
            <p14:xfrm>
              <a:off x="2524125" y="1647825"/>
              <a:ext cx="9525" cy="360"/>
            </p14:xfrm>
          </p:contentPart>
        </mc:Choice>
        <mc:Fallback xmlns="">
          <p:pic>
            <p:nvPicPr>
              <p:cNvPr id="39" name="墨迹 38"/>
            </p:nvPicPr>
            <p:blipFill>
              <a:blip r:embed="rId28"/>
            </p:blipFill>
            <p:spPr>
              <a:xfrm>
                <a:off x="2524125" y="1647825"/>
                <a:ext cx="9525" cy="360"/>
              </a:xfrm>
              <a:prstGeom prst="rect"/>
            </p:spPr>
          </p:pic>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54330"/>
            <a:ext cx="10515600" cy="5822950"/>
          </a:xfrm>
        </p:spPr>
        <p:txBody>
          <a:bodyPr/>
          <a:p>
            <a:r>
              <a:rPr lang="zh-CN" altLang="en-US"/>
              <a:t>和刚刚的问题</a:t>
            </a:r>
            <a:r>
              <a:rPr lang="zh-CN" altLang="en-US"/>
              <a:t>一模一样</a:t>
            </a:r>
            <a:endParaRPr lang="zh-CN" altLang="en-US"/>
          </a:p>
          <a:p>
            <a:endParaRPr lang="zh-CN" altLang="en-US"/>
          </a:p>
          <a:p>
            <a:r>
              <a:rPr lang="zh-CN" altLang="en-US"/>
              <a:t>维护单调栈，从栈底到栈顶</a:t>
            </a:r>
            <a:r>
              <a:rPr lang="zh-CN" altLang="en-US"/>
              <a:t>递增。</a:t>
            </a:r>
            <a:endParaRPr lang="zh-CN" altLang="en-US"/>
          </a:p>
          <a:p>
            <a:endParaRPr lang="zh-CN" altLang="en-US"/>
          </a:p>
          <a:p>
            <a:r>
              <a:rPr lang="zh-CN" altLang="en-US"/>
              <a:t>先加入老大哥</a:t>
            </a:r>
            <a:r>
              <a:rPr lang="en-US" altLang="zh-CN"/>
              <a:t>0</a:t>
            </a:r>
            <a:r>
              <a:rPr lang="zh-CN" altLang="en-US"/>
              <a:t>，之后每加入一个数，我们在他出栈的时候计算他</a:t>
            </a:r>
            <a:r>
              <a:rPr lang="zh-CN" altLang="en-US"/>
              <a:t>的答案。</a:t>
            </a:r>
            <a:endParaRPr lang="zh-CN" altLang="en-US"/>
          </a:p>
          <a:p>
            <a:endParaRPr lang="zh-CN" altLang="en-US"/>
          </a:p>
          <a:p>
            <a:r>
              <a:rPr lang="zh-CN" altLang="en-US"/>
              <a:t>比如上图当</a:t>
            </a:r>
            <a:r>
              <a:rPr lang="en-US" altLang="zh-CN"/>
              <a:t>5</a:t>
            </a:r>
            <a:r>
              <a:rPr lang="zh-CN" altLang="en-US"/>
              <a:t>加入后被</a:t>
            </a:r>
            <a:r>
              <a:rPr lang="en-US" altLang="zh-CN"/>
              <a:t>2</a:t>
            </a:r>
            <a:r>
              <a:rPr lang="zh-CN" altLang="en-US"/>
              <a:t>弹开，我们就知道</a:t>
            </a:r>
            <a:r>
              <a:rPr lang="en-US" altLang="zh-CN"/>
              <a:t>5</a:t>
            </a:r>
            <a:r>
              <a:rPr lang="zh-CN" altLang="en-US"/>
              <a:t>不能延申到上一个位置</a:t>
            </a:r>
            <a:r>
              <a:rPr lang="en-US" altLang="zh-CN"/>
              <a:t>1</a:t>
            </a:r>
            <a:r>
              <a:rPr lang="zh-CN" altLang="en-US"/>
              <a:t>，不能延申到下一个位置</a:t>
            </a:r>
            <a:r>
              <a:rPr lang="en-US" altLang="zh-CN"/>
              <a:t>2</a:t>
            </a:r>
            <a:r>
              <a:rPr lang="zh-CN" altLang="en-US"/>
              <a:t>，之间长度为</a:t>
            </a:r>
            <a:r>
              <a:rPr lang="en-US" altLang="zh-CN"/>
              <a:t>2</a:t>
            </a:r>
            <a:r>
              <a:rPr lang="zh-CN" altLang="en-US"/>
              <a:t>乘上高度</a:t>
            </a:r>
            <a:r>
              <a:rPr lang="en-US" altLang="zh-CN"/>
              <a:t>5</a:t>
            </a:r>
            <a:r>
              <a:rPr lang="zh-CN" altLang="en-US"/>
              <a:t>就是</a:t>
            </a:r>
            <a:r>
              <a:rPr lang="zh-CN" altLang="en-US"/>
              <a:t>答案</a:t>
            </a:r>
            <a:endParaRPr lang="zh-CN" altLang="en-US"/>
          </a:p>
          <a:p>
            <a:endParaRPr lang="zh-CN" altLang="en-US"/>
          </a:p>
          <a:p>
            <a:r>
              <a:rPr lang="zh-CN" altLang="en-US"/>
              <a:t>最后栈中剩余元素在加入</a:t>
            </a:r>
            <a:r>
              <a:rPr lang="en-US" altLang="zh-CN"/>
              <a:t>n+1</a:t>
            </a:r>
            <a:r>
              <a:rPr lang="zh-CN" altLang="en-US"/>
              <a:t>个元素</a:t>
            </a:r>
            <a:r>
              <a:rPr lang="en-US" altLang="zh-CN"/>
              <a:t>0</a:t>
            </a:r>
            <a:r>
              <a:rPr lang="zh-CN" altLang="en-US"/>
              <a:t>后可以全部</a:t>
            </a:r>
            <a:r>
              <a:rPr lang="zh-CN" altLang="en-US"/>
              <a:t>清空</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P1449 后缀表达式</a:t>
            </a:r>
            <a:endParaRPr lang="zh-CN" altLang="en-US"/>
          </a:p>
        </p:txBody>
      </p:sp>
      <p:sp>
        <p:nvSpPr>
          <p:cNvPr id="3" name="内容占位符 2"/>
          <p:cNvSpPr>
            <a:spLocks noGrp="1"/>
          </p:cNvSpPr>
          <p:nvPr>
            <p:ph idx="1"/>
          </p:nvPr>
        </p:nvSpPr>
        <p:spPr/>
        <p:txBody>
          <a:bodyPr/>
          <a:p>
            <a:r>
              <a:rPr lang="zh-CN" altLang="en-US"/>
              <a:t>所谓后缀表达式是指这样的一个表达式：式中不再引用括号，运算符号放在两个运算对象之后，所有计算按运算符号出现的顺序，严格地由左而右新进行（不用考虑运算符的优先级）。</a:t>
            </a:r>
            <a:endParaRPr lang="zh-CN" altLang="en-US"/>
          </a:p>
          <a:p>
            <a:endParaRPr lang="zh-CN" altLang="en-US"/>
          </a:p>
          <a:p>
            <a:r>
              <a:rPr lang="zh-CN" altLang="en-US"/>
              <a:t>如：3*(5–2)+7对应的后缀表达式为：3．5．2．-*7．+@。’@’为表达式的结束符号。‘.’为操作数的结束符号。</a:t>
            </a:r>
            <a:endParaRPr lang="zh-CN" altLang="en-US"/>
          </a:p>
          <a:p>
            <a:endParaRPr lang="zh-CN" altLang="en-US"/>
          </a:p>
          <a:p>
            <a:r>
              <a:rPr lang="en-US" altLang="zh-CN"/>
              <a:t>n 1e3</a:t>
            </a:r>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735965"/>
            <a:ext cx="10515600" cy="6122035"/>
          </a:xfrm>
        </p:spPr>
        <p:txBody>
          <a:bodyPr>
            <a:normAutofit lnSpcReduction="10000"/>
          </a:bodyPr>
          <a:p>
            <a:r>
              <a:rPr lang="zh-CN" altLang="en-US"/>
              <a:t>学会用栈模拟后缀表达式求值转换成前缀表达式也</a:t>
            </a:r>
            <a:r>
              <a:rPr lang="zh-CN" altLang="en-US"/>
              <a:t>很简单</a:t>
            </a:r>
            <a:endParaRPr lang="zh-CN" altLang="en-US"/>
          </a:p>
          <a:p>
            <a:r>
              <a:rPr lang="zh-CN" altLang="en-US"/>
              <a:t>看看P1175 表达式的转换</a:t>
            </a:r>
            <a:endParaRPr lang="zh-CN" altLang="en-US"/>
          </a:p>
          <a:p>
            <a:r>
              <a:rPr lang="zh-CN" altLang="en-US"/>
              <a:t>中缀表达式转换成后缀表达式的第一步是困难的，之后处理</a:t>
            </a:r>
            <a:r>
              <a:rPr lang="zh-CN" altLang="en-US"/>
              <a:t>每一步就</a:t>
            </a:r>
            <a:r>
              <a:rPr lang="zh-CN" altLang="en-US"/>
              <a:t>很简单了。</a:t>
            </a:r>
            <a:endParaRPr lang="zh-CN" altLang="en-US"/>
          </a:p>
          <a:p>
            <a:r>
              <a:rPr lang="zh-CN" altLang="en-US"/>
              <a:t>我们维护两个栈，一个是存符号一个存</a:t>
            </a:r>
            <a:r>
              <a:rPr lang="zh-CN" altLang="en-US"/>
              <a:t>答案。</a:t>
            </a:r>
            <a:endParaRPr lang="zh-CN" altLang="en-US"/>
          </a:p>
          <a:p>
            <a:r>
              <a:rPr lang="zh-CN" altLang="en-US"/>
              <a:t>遇到数字直接</a:t>
            </a:r>
            <a:r>
              <a:rPr lang="zh-CN" altLang="en-US"/>
              <a:t>入栈</a:t>
            </a:r>
            <a:endParaRPr lang="zh-CN" altLang="en-US"/>
          </a:p>
          <a:p>
            <a:r>
              <a:rPr lang="zh-CN" altLang="en-US"/>
              <a:t>遇到</a:t>
            </a:r>
            <a:r>
              <a:rPr lang="en-US" altLang="zh-CN"/>
              <a:t>(</a:t>
            </a:r>
            <a:r>
              <a:rPr lang="zh-CN" altLang="en-US"/>
              <a:t>入栈</a:t>
            </a:r>
            <a:endParaRPr lang="zh-CN" altLang="en-US"/>
          </a:p>
          <a:p>
            <a:r>
              <a:rPr lang="zh-CN" altLang="en-US"/>
              <a:t>遇到</a:t>
            </a:r>
            <a:r>
              <a:rPr lang="en-US" altLang="zh-CN"/>
              <a:t>+-*/</a:t>
            </a:r>
            <a:r>
              <a:rPr lang="zh-CN" altLang="en-US"/>
              <a:t>如果优先级高于栈顶，我们也直接入栈，注意相同优先级因为栈顶先计算所以认为栈顶优先级</a:t>
            </a:r>
            <a:r>
              <a:rPr lang="zh-CN" altLang="en-US"/>
              <a:t>更高！</a:t>
            </a:r>
            <a:endParaRPr lang="zh-CN" altLang="en-US"/>
          </a:p>
          <a:p>
            <a:r>
              <a:rPr lang="zh-CN" altLang="en-US"/>
              <a:t>否则我们就直接弹出栈顶的运算符，然后再判断直到优先级</a:t>
            </a:r>
            <a:r>
              <a:rPr lang="zh-CN" altLang="en-US"/>
              <a:t>不够高</a:t>
            </a:r>
            <a:endParaRPr lang="zh-CN" altLang="en-US"/>
          </a:p>
          <a:p>
            <a:r>
              <a:rPr lang="zh-CN" altLang="en-US"/>
              <a:t>最后右括号入栈就</a:t>
            </a:r>
            <a:r>
              <a:rPr lang="zh-CN" altLang="en-US"/>
              <a:t>一直弹栈</a:t>
            </a:r>
            <a:endParaRPr lang="zh-CN" altLang="en-US"/>
          </a:p>
          <a:p>
            <a:r>
              <a:rPr lang="zh-CN" altLang="en-US"/>
              <a:t>直到把剩下的运算符依次弹出压入</a:t>
            </a:r>
            <a:r>
              <a:rPr lang="en-US" altLang="zh-CN"/>
              <a:t>$s_2$</a:t>
            </a:r>
            <a:r>
              <a:rPr lang="zh-CN" altLang="en-US"/>
              <a:t>即可</a:t>
            </a:r>
            <a:endParaRPr lang="zh-CN" altLang="en-US"/>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lnSpcReduction="10000"/>
          </a:bodyPr>
          <a:p>
            <a:r>
              <a:rPr lang="zh-CN" altLang="en-US"/>
              <a:t>还有波兰表达式，也就是前缀</a:t>
            </a:r>
            <a:r>
              <a:rPr lang="zh-CN" altLang="en-US"/>
              <a:t>表达式</a:t>
            </a:r>
            <a:endParaRPr lang="zh-CN" altLang="en-US"/>
          </a:p>
          <a:p>
            <a:endParaRPr lang="zh-CN" altLang="en-US"/>
          </a:p>
          <a:p>
            <a:r>
              <a:rPr lang="zh-CN" altLang="en-US"/>
              <a:t>这种表达式处理只需要碰到数凑够两个就和前面符号运算掉</a:t>
            </a:r>
            <a:r>
              <a:rPr lang="zh-CN" altLang="en-US"/>
              <a:t>就好了</a:t>
            </a:r>
            <a:endParaRPr lang="zh-CN" altLang="en-US"/>
          </a:p>
          <a:p>
            <a:endParaRPr lang="zh-CN" altLang="en-US"/>
          </a:p>
          <a:p>
            <a:r>
              <a:rPr lang="zh-CN" altLang="en-US"/>
              <a:t>这和后缀表达式也是一样的。后缀表达式是遇到符号取出两个数</a:t>
            </a:r>
            <a:r>
              <a:rPr lang="zh-CN" altLang="en-US"/>
              <a:t>运算掉。</a:t>
            </a:r>
            <a:endParaRPr lang="zh-CN" altLang="en-US"/>
          </a:p>
          <a:p>
            <a:endParaRPr lang="zh-CN" altLang="en-US"/>
          </a:p>
          <a:p>
            <a:r>
              <a:rPr lang="zh-CN" altLang="en-US"/>
              <a:t>他们都需要把运算结果</a:t>
            </a:r>
            <a:r>
              <a:rPr lang="zh-CN" altLang="en-US"/>
              <a:t>放回去。</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队列</a:t>
            </a:r>
            <a:endParaRPr lang="zh-CN" altLang="en-US"/>
          </a:p>
        </p:txBody>
      </p:sp>
      <p:sp>
        <p:nvSpPr>
          <p:cNvPr id="3" name="内容占位符 2"/>
          <p:cNvSpPr>
            <a:spLocks noGrp="1"/>
          </p:cNvSpPr>
          <p:nvPr>
            <p:ph idx="1"/>
          </p:nvPr>
        </p:nvSpPr>
        <p:spPr/>
        <p:txBody>
          <a:bodyPr/>
          <a:p>
            <a:r>
              <a:rPr lang="zh-CN" altLang="en-US"/>
              <a:t>一种遵循先进先出</a:t>
            </a:r>
            <a:r>
              <a:rPr lang="zh-CN" altLang="en-US"/>
              <a:t>原则的</a:t>
            </a:r>
            <a:r>
              <a:rPr lang="zh-CN" altLang="en-US"/>
              <a:t>数据结构</a:t>
            </a:r>
            <a:endParaRPr lang="zh-CN" altLang="en-US"/>
          </a:p>
          <a:p>
            <a:endParaRPr lang="zh-CN" altLang="en-US"/>
          </a:p>
          <a:p>
            <a:endParaRPr lang="zh-CN" altLang="en-US"/>
          </a:p>
          <a:p>
            <a:endParaRPr lang="zh-CN" altLang="en-US"/>
          </a:p>
          <a:p>
            <a:r>
              <a:rPr lang="zh-CN" altLang="en-US"/>
              <a:t>如果只看第一句话，这个数据结构可能还比不上线性访问</a:t>
            </a:r>
            <a:r>
              <a:rPr lang="zh-CN" altLang="en-US"/>
              <a:t>随机表。</a:t>
            </a:r>
            <a:endParaRPr lang="zh-CN" altLang="en-US"/>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P3200 [HNOI2009]有趣的数列</a:t>
            </a:r>
            <a:endParaRPr lang="zh-CN" altLang="en-US"/>
          </a:p>
        </p:txBody>
      </p:sp>
      <p:pic>
        <p:nvPicPr>
          <p:cNvPr id="4" name="内容占位符 3"/>
          <p:cNvPicPr>
            <a:picLocks noChangeAspect="1"/>
          </p:cNvPicPr>
          <p:nvPr>
            <p:ph idx="1"/>
          </p:nvPr>
        </p:nvPicPr>
        <p:blipFill>
          <a:blip r:embed="rId1"/>
          <a:stretch>
            <a:fillRect/>
          </a:stretch>
        </p:blipFill>
        <p:spPr>
          <a:xfrm>
            <a:off x="838200" y="1691005"/>
            <a:ext cx="8599170" cy="2790190"/>
          </a:xfrm>
          <a:prstGeom prst="rect">
            <a:avLst/>
          </a:prstGeom>
        </p:spPr>
      </p:pic>
      <p:sp>
        <p:nvSpPr>
          <p:cNvPr id="5" name="文本框 4"/>
          <p:cNvSpPr txBox="1"/>
          <p:nvPr/>
        </p:nvSpPr>
        <p:spPr>
          <a:xfrm>
            <a:off x="1030605" y="4833620"/>
            <a:ext cx="3418205" cy="368300"/>
          </a:xfrm>
          <a:prstGeom prst="rect">
            <a:avLst/>
          </a:prstGeom>
          <a:noFill/>
        </p:spPr>
        <p:txBody>
          <a:bodyPr wrap="square" rtlCol="0">
            <a:spAutoFit/>
          </a:bodyPr>
          <a:p>
            <a:r>
              <a:rPr lang="en-US" altLang="zh-CN"/>
              <a:t>n 1e6</a:t>
            </a:r>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67690"/>
            <a:ext cx="10515600" cy="5609590"/>
          </a:xfrm>
        </p:spPr>
        <p:txBody>
          <a:bodyPr/>
          <a:p>
            <a:r>
              <a:rPr lang="zh-CN" altLang="en-US"/>
              <a:t>考虑如何转化</a:t>
            </a:r>
            <a:r>
              <a:rPr lang="zh-CN" altLang="en-US"/>
              <a:t>问题。</a:t>
            </a:r>
            <a:endParaRPr lang="zh-CN" altLang="en-US"/>
          </a:p>
          <a:p>
            <a:r>
              <a:rPr lang="zh-CN" altLang="en-US"/>
              <a:t>显然可以观察到任意奇位置上</a:t>
            </a:r>
            <a:r>
              <a:rPr lang="zh-CN" altLang="en-US"/>
              <a:t>的数都是所有他后面的数</a:t>
            </a:r>
            <a:r>
              <a:rPr lang="zh-CN" altLang="en-US"/>
              <a:t>最小的</a:t>
            </a:r>
            <a:endParaRPr lang="zh-CN" altLang="en-US"/>
          </a:p>
          <a:p>
            <a:r>
              <a:rPr lang="zh-CN" altLang="en-US"/>
              <a:t>任意偶数都是所有前面的数中</a:t>
            </a:r>
            <a:r>
              <a:rPr lang="zh-CN" altLang="en-US"/>
              <a:t>最大的。</a:t>
            </a:r>
            <a:endParaRPr lang="zh-CN" altLang="en-US"/>
          </a:p>
          <a:p>
            <a:r>
              <a:rPr lang="zh-CN" altLang="en-US"/>
              <a:t>这告诉我们最小的数要优先放在奇数位置上，其次再去放偶数</a:t>
            </a:r>
            <a:r>
              <a:rPr lang="zh-CN" altLang="en-US"/>
              <a:t>位置。</a:t>
            </a:r>
            <a:endParaRPr lang="zh-CN" altLang="en-US"/>
          </a:p>
          <a:p>
            <a:r>
              <a:rPr lang="zh-CN" altLang="en-US"/>
              <a:t>而且我们连续在奇数位置上放的数越多，偶数位置接下来能放的数也就</a:t>
            </a:r>
            <a:r>
              <a:rPr lang="zh-CN" altLang="en-US"/>
              <a:t>越多。</a:t>
            </a:r>
            <a:endParaRPr lang="zh-CN" altLang="en-US"/>
          </a:p>
          <a:p>
            <a:r>
              <a:rPr lang="zh-CN" altLang="en-US"/>
              <a:t>进一步就提醒我们如果从小到大考虑放入每个数，只需要不要让奇数位置放的数个数超过偶数位置</a:t>
            </a:r>
            <a:r>
              <a:rPr lang="zh-CN" altLang="en-US"/>
              <a:t>即可。</a:t>
            </a:r>
            <a:endParaRPr lang="zh-CN" altLang="en-US"/>
          </a:p>
          <a:p>
            <a:r>
              <a:rPr lang="zh-CN" altLang="en-US"/>
              <a:t>这个相当于栈出栈个数不能超过入栈个数，答案就是卡特兰</a:t>
            </a:r>
            <a:r>
              <a:rPr lang="zh-CN" altLang="en-US"/>
              <a:t>数。</a:t>
            </a:r>
            <a:endParaRPr lang="zh-CN" altLang="en-US"/>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卡特兰数</a:t>
            </a:r>
            <a:endParaRPr lang="zh-CN" altLang="en-US">
              <a:sym typeface="+mn-ea"/>
            </a:endParaRPr>
          </a:p>
        </p:txBody>
      </p:sp>
      <p:sp>
        <p:nvSpPr>
          <p:cNvPr id="3" name="内容占位符 2"/>
          <p:cNvSpPr>
            <a:spLocks noGrp="1"/>
          </p:cNvSpPr>
          <p:nvPr>
            <p:ph idx="1"/>
          </p:nvPr>
        </p:nvSpPr>
        <p:spPr/>
        <p:txBody>
          <a:bodyPr>
            <a:normAutofit/>
          </a:bodyPr>
          <a:p>
            <a:endParaRPr lang="zh-CN" altLang="en-US"/>
          </a:p>
          <a:p>
            <a:r>
              <a:rPr lang="zh-CN" altLang="en-US"/>
              <a:t>递推式</a:t>
            </a:r>
            <a:r>
              <a:rPr lang="en-US" altLang="zh-CN"/>
              <a:t>f_n=\sum_{i=0}^{n-1}f_i*f_{n-i-1}</a:t>
            </a:r>
            <a:endParaRPr lang="en-US" altLang="zh-CN"/>
          </a:p>
          <a:p>
            <a:endParaRPr lang="zh-CN" altLang="en-US"/>
          </a:p>
          <a:p>
            <a:r>
              <a:rPr lang="zh-CN" altLang="en-US"/>
              <a:t>公式f_n=\frac{C_{2n}^{n}}{n+1}  </a:t>
            </a:r>
            <a:r>
              <a:rPr lang="en-US" altLang="zh-CN"/>
              <a:t>=(2n)!/(n!(n+1)!).</a:t>
            </a:r>
            <a:endParaRPr lang="en-US" altLang="zh-CN"/>
          </a:p>
          <a:p>
            <a:endParaRPr lang="en-US" altLang="zh-CN"/>
          </a:p>
          <a:p>
            <a:r>
              <a:rPr lang="zh-CN" altLang="en-US"/>
              <a:t>本题没有</a:t>
            </a:r>
            <a:r>
              <a:rPr lang="zh-CN" altLang="en-US"/>
              <a:t>逆元。</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P5698 [CTSC1998]算法复杂度</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964565" y="1384935"/>
            <a:ext cx="5789930" cy="543750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742950" y="107950"/>
            <a:ext cx="7967980" cy="673925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611505"/>
            <a:ext cx="10515600" cy="6246495"/>
          </a:xfrm>
        </p:spPr>
        <p:txBody>
          <a:bodyPr/>
          <a:p>
            <a:r>
              <a:rPr lang="zh-CN" altLang="en-US"/>
              <a:t>首先这道题模拟是肯定没问题的，而且我们可以直接用递归函数模拟这个过程。具体即我们每次遇到一层</a:t>
            </a:r>
            <a:r>
              <a:rPr lang="en-US" altLang="zh-CN"/>
              <a:t>loop</a:t>
            </a:r>
            <a:r>
              <a:rPr lang="zh-CN" altLang="en-US"/>
              <a:t>就递归，然后返回值是一个多项式类型（用</a:t>
            </a:r>
            <a:r>
              <a:rPr lang="en-US" altLang="zh-CN"/>
              <a:t>vector</a:t>
            </a:r>
            <a:r>
              <a:rPr lang="zh-CN" altLang="en-US"/>
              <a:t>记录</a:t>
            </a:r>
            <a:r>
              <a:rPr lang="zh-CN" altLang="en-US"/>
              <a:t>即可）</a:t>
            </a:r>
            <a:endParaRPr lang="zh-CN" altLang="en-US"/>
          </a:p>
          <a:p>
            <a:r>
              <a:rPr lang="zh-CN" altLang="en-US"/>
              <a:t>通过简单的多项式加法和乘</a:t>
            </a:r>
            <a:r>
              <a:rPr lang="en-US" altLang="zh-CN"/>
              <a:t>x</a:t>
            </a:r>
            <a:r>
              <a:rPr lang="zh-CN" altLang="en-US"/>
              <a:t>就可以完成</a:t>
            </a:r>
            <a:r>
              <a:rPr lang="zh-CN" altLang="en-US"/>
              <a:t>此题</a:t>
            </a:r>
            <a:endParaRPr lang="zh-CN" altLang="en-US"/>
          </a:p>
          <a:p>
            <a:r>
              <a:rPr lang="zh-CN" altLang="en-US"/>
              <a:t>但是我们应该用一点更普遍的</a:t>
            </a:r>
            <a:r>
              <a:rPr lang="zh-CN" altLang="en-US"/>
              <a:t>做法</a:t>
            </a:r>
            <a:endParaRPr lang="zh-CN" altLang="en-US"/>
          </a:p>
          <a:p>
            <a:r>
              <a:rPr lang="zh-CN" altLang="en-US"/>
              <a:t>现在由两个下手点，一是我们考虑推翻上述递归，利用栈的思想</a:t>
            </a:r>
            <a:r>
              <a:rPr lang="zh-CN" altLang="en-US"/>
              <a:t>解决。</a:t>
            </a:r>
            <a:endParaRPr lang="zh-CN" altLang="en-US"/>
          </a:p>
          <a:p>
            <a:r>
              <a:rPr lang="zh-CN" altLang="en-US"/>
              <a:t>相当于我们依次添加每个运算符，然后依次考虑每个表达式具体的</a:t>
            </a:r>
            <a:r>
              <a:rPr lang="zh-CN" altLang="en-US"/>
              <a:t>值。</a:t>
            </a:r>
            <a:endParaRPr lang="zh-CN" altLang="en-US"/>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94310"/>
            <a:ext cx="10515600" cy="7511415"/>
          </a:xfrm>
        </p:spPr>
        <p:txBody>
          <a:bodyPr/>
          <a:p>
            <a:r>
              <a:rPr lang="zh-CN" altLang="en-US">
                <a:sym typeface="+mn-ea"/>
              </a:rPr>
              <a:t>对于</a:t>
            </a:r>
            <a:r>
              <a:rPr lang="en-US" altLang="zh-CN">
                <a:sym typeface="+mn-ea"/>
              </a:rPr>
              <a:t>op</a:t>
            </a:r>
            <a:r>
              <a:rPr lang="zh-CN" altLang="en-US">
                <a:sym typeface="+mn-ea"/>
              </a:rPr>
              <a:t>操作，我们可以看成在这个位置放置了一个数字，加上了运算次数，所以在前面放一个加号</a:t>
            </a:r>
            <a:endParaRPr lang="zh-CN" altLang="en-US"/>
          </a:p>
          <a:p>
            <a:endParaRPr lang="zh-CN" altLang="en-US"/>
          </a:p>
          <a:p>
            <a:r>
              <a:rPr lang="zh-CN" altLang="en-US"/>
              <a:t>遇到</a:t>
            </a:r>
            <a:r>
              <a:rPr lang="en-US" altLang="zh-CN"/>
              <a:t>continue</a:t>
            </a:r>
            <a:r>
              <a:rPr lang="zh-CN" altLang="en-US"/>
              <a:t>和</a:t>
            </a:r>
            <a:r>
              <a:rPr lang="en-US" altLang="zh-CN"/>
              <a:t>break</a:t>
            </a:r>
            <a:r>
              <a:rPr lang="zh-CN" altLang="en-US"/>
              <a:t>我们相当于忽略接下来的所有运算，直到碰到当前循环的</a:t>
            </a:r>
            <a:r>
              <a:rPr lang="en-US" altLang="zh-CN"/>
              <a:t>end</a:t>
            </a:r>
            <a:r>
              <a:rPr lang="zh-CN" altLang="en-US"/>
              <a:t>语句</a:t>
            </a:r>
            <a:endParaRPr lang="zh-CN" altLang="en-US"/>
          </a:p>
          <a:p>
            <a:endParaRPr lang="zh-CN" altLang="en-US"/>
          </a:p>
          <a:p>
            <a:r>
              <a:rPr lang="zh-CN" altLang="en-US"/>
              <a:t>对于</a:t>
            </a:r>
            <a:r>
              <a:rPr lang="en-US" altLang="zh-CN"/>
              <a:t>loop</a:t>
            </a:r>
            <a:r>
              <a:rPr lang="zh-CN" altLang="en-US"/>
              <a:t>，相当于要执行接下来许多操作很多次，也就是放置了一个乘号，又同时是加上这个</a:t>
            </a:r>
            <a:r>
              <a:rPr lang="en-US" altLang="zh-CN"/>
              <a:t>loop</a:t>
            </a:r>
            <a:r>
              <a:rPr lang="zh-CN" altLang="en-US"/>
              <a:t>的运算量，所以要放置一个</a:t>
            </a:r>
            <a:r>
              <a:rPr lang="en-US" altLang="zh-CN"/>
              <a:t>+</a:t>
            </a:r>
            <a:endParaRPr lang="en-US" altLang="zh-CN"/>
          </a:p>
          <a:p>
            <a:endParaRPr lang="en-US" altLang="zh-CN"/>
          </a:p>
          <a:p>
            <a:r>
              <a:rPr lang="zh-CN" altLang="en-US"/>
              <a:t>也就是</a:t>
            </a:r>
            <a:r>
              <a:rPr lang="en-US" altLang="zh-CN"/>
              <a:t>+x*</a:t>
            </a:r>
            <a:r>
              <a:rPr lang="zh-CN" altLang="en-US"/>
              <a:t>（，这个</a:t>
            </a:r>
            <a:r>
              <a:rPr lang="en-US" altLang="zh-CN"/>
              <a:t>x</a:t>
            </a:r>
            <a:r>
              <a:rPr lang="zh-CN" altLang="en-US"/>
              <a:t>视循环内有没有</a:t>
            </a:r>
            <a:r>
              <a:rPr lang="en-US" altLang="zh-CN"/>
              <a:t>break</a:t>
            </a:r>
            <a:r>
              <a:rPr lang="zh-CN" altLang="en-US"/>
              <a:t>而定</a:t>
            </a:r>
            <a:endParaRPr lang="zh-CN" altLang="en-US"/>
          </a:p>
          <a:p>
            <a:endParaRPr lang="zh-CN" altLang="en-US"/>
          </a:p>
          <a:p>
            <a:r>
              <a:rPr lang="zh-CN" altLang="en-US"/>
              <a:t>而这个括号我们在遇到</a:t>
            </a:r>
            <a:r>
              <a:rPr lang="en-US" altLang="zh-CN"/>
              <a:t>end</a:t>
            </a:r>
            <a:r>
              <a:rPr lang="zh-CN" altLang="en-US"/>
              <a:t>的时候补齐</a:t>
            </a:r>
            <a:r>
              <a:rPr lang="zh-CN" altLang="en-US"/>
              <a:t>右括号</a:t>
            </a:r>
            <a:endParaRPr lang="zh-CN" altLang="en-US"/>
          </a:p>
          <a:p>
            <a:pPr marL="0" indent="0">
              <a:buNone/>
            </a:pPr>
            <a:r>
              <a:rPr lang="zh-CN" altLang="en-US"/>
              <a:t>这样我们就有一个栈的做法，另一个做法</a:t>
            </a:r>
            <a:r>
              <a:rPr lang="zh-CN" altLang="en-US"/>
              <a:t>嘛。。。</a:t>
            </a:r>
            <a:endParaRPr lang="zh-CN" altLang="en-US"/>
          </a:p>
          <a:p>
            <a:pPr marL="0" indent="0">
              <a:buNone/>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P7324 [WC2021] 表达式求值</a:t>
            </a:r>
            <a:endParaRPr lang="zh-CN" altLang="en-US"/>
          </a:p>
        </p:txBody>
      </p:sp>
      <p:pic>
        <p:nvPicPr>
          <p:cNvPr id="4" name="内容占位符 3"/>
          <p:cNvPicPr>
            <a:picLocks noChangeAspect="1"/>
          </p:cNvPicPr>
          <p:nvPr>
            <p:ph idx="1"/>
          </p:nvPr>
        </p:nvPicPr>
        <p:blipFill>
          <a:blip r:embed="rId1"/>
          <a:stretch>
            <a:fillRect/>
          </a:stretch>
        </p:blipFill>
        <p:spPr>
          <a:xfrm>
            <a:off x="838200" y="1691005"/>
            <a:ext cx="8903335" cy="4005580"/>
          </a:xfrm>
          <a:prstGeom prst="rect">
            <a:avLst/>
          </a:prstGeom>
        </p:spPr>
      </p:pic>
      <p:sp>
        <p:nvSpPr>
          <p:cNvPr id="5" name="文本框 4"/>
          <p:cNvSpPr txBox="1"/>
          <p:nvPr/>
        </p:nvSpPr>
        <p:spPr>
          <a:xfrm>
            <a:off x="1236345" y="5806440"/>
            <a:ext cx="6183630" cy="368300"/>
          </a:xfrm>
          <a:prstGeom prst="rect">
            <a:avLst/>
          </a:prstGeom>
          <a:noFill/>
        </p:spPr>
        <p:txBody>
          <a:bodyPr wrap="square" rtlCol="0">
            <a:spAutoFit/>
          </a:bodyPr>
          <a:p>
            <a:r>
              <a:rPr lang="en-US" altLang="zh-CN"/>
              <a:t>n\leq 5e4,|E|\leq 5e4,m\leq 10,A</a:t>
            </a:r>
            <a:r>
              <a:rPr lang="zh-CN" altLang="en-US"/>
              <a:t>值</a:t>
            </a:r>
            <a:r>
              <a:rPr lang="en-US" altLang="zh-CN"/>
              <a:t>\leq 1e9</a:t>
            </a:r>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01015"/>
            <a:ext cx="10515600" cy="5676265"/>
          </a:xfrm>
        </p:spPr>
        <p:txBody>
          <a:bodyPr/>
          <a:p>
            <a:r>
              <a:rPr lang="zh-CN" altLang="en-US"/>
              <a:t>我们来合理转化一下原问题，这里我们说一下表达式树这个东西</a:t>
            </a:r>
            <a:endParaRPr lang="zh-CN" altLang="en-US"/>
          </a:p>
          <a:p>
            <a:endParaRPr lang="en-US" altLang="zh-CN"/>
          </a:p>
          <a:p>
            <a:r>
              <a:rPr lang="en-US" altLang="zh-CN"/>
              <a:t>1.</a:t>
            </a:r>
            <a:r>
              <a:rPr lang="zh-CN" altLang="en-US"/>
              <a:t>叶子节点代表</a:t>
            </a:r>
            <a:r>
              <a:rPr lang="zh-CN" altLang="en-US"/>
              <a:t>操作数</a:t>
            </a:r>
            <a:endParaRPr lang="zh-CN" altLang="en-US"/>
          </a:p>
          <a:p>
            <a:r>
              <a:rPr lang="en-US" altLang="zh-CN"/>
              <a:t>2. </a:t>
            </a:r>
            <a:r>
              <a:rPr lang="zh-CN" altLang="en-US"/>
              <a:t>非叶子节点代表一次运算即将左右儿子进行一次</a:t>
            </a:r>
            <a:r>
              <a:rPr lang="en-US" altLang="zh-CN"/>
              <a:t>*</a:t>
            </a:r>
            <a:r>
              <a:rPr lang="zh-CN" altLang="en-US"/>
              <a:t>运算，因为一般运算都是二元的所以我们建出来的是</a:t>
            </a:r>
            <a:r>
              <a:rPr lang="zh-CN" altLang="en-US"/>
              <a:t>二叉树</a:t>
            </a:r>
            <a:endParaRPr lang="zh-CN" altLang="en-US"/>
          </a:p>
          <a:p>
            <a:endParaRPr lang="zh-CN" altLang="en-US"/>
          </a:p>
          <a:p>
            <a:r>
              <a:rPr lang="zh-CN" altLang="en-US"/>
              <a:t>建立二叉树把题目中给出的表达式处理好我们可以考虑设计</a:t>
            </a:r>
            <a:r>
              <a:rPr lang="en-US" altLang="zh-CN"/>
              <a:t>dp</a:t>
            </a:r>
            <a:r>
              <a:rPr lang="zh-CN" altLang="en-US"/>
              <a:t>状态计数</a:t>
            </a:r>
            <a:r>
              <a:rPr lang="zh-CN" altLang="en-US"/>
              <a:t>了！</a:t>
            </a:r>
            <a:endParaRPr lang="zh-CN" altLang="en-US"/>
          </a:p>
          <a:p>
            <a:endParaRPr lang="zh-CN" altLang="en-US"/>
          </a:p>
          <a:p>
            <a:r>
              <a:rPr lang="zh-CN" altLang="en-US"/>
              <a:t>设</a:t>
            </a:r>
            <a:r>
              <a:rPr lang="en-US" altLang="zh-CN"/>
              <a:t>$f_{S,u,0/1/2}$</a:t>
            </a:r>
            <a:r>
              <a:rPr lang="zh-CN" altLang="en-US"/>
              <a:t>表示当</a:t>
            </a:r>
            <a:r>
              <a:rPr lang="en-US" altLang="zh-CN"/>
              <a:t>$A_0...A_{m-1}$</a:t>
            </a:r>
            <a:r>
              <a:rPr lang="zh-CN" altLang="en-US"/>
              <a:t>中比</a:t>
            </a:r>
            <a:r>
              <a:rPr lang="en-US" altLang="zh-CN"/>
              <a:t>i</a:t>
            </a:r>
            <a:r>
              <a:rPr lang="zh-CN" altLang="en-US"/>
              <a:t>小的数有</a:t>
            </a:r>
            <a:r>
              <a:rPr lang="en-US" altLang="zh-CN"/>
              <a:t>S</a:t>
            </a:r>
            <a:r>
              <a:rPr lang="zh-CN" altLang="en-US"/>
              <a:t>集合，然后当前节点</a:t>
            </a:r>
            <a:r>
              <a:rPr lang="en-US" altLang="zh-CN"/>
              <a:t>u</a:t>
            </a:r>
            <a:r>
              <a:rPr lang="zh-CN" altLang="en-US"/>
              <a:t>权值是否等于</a:t>
            </a:r>
            <a:r>
              <a:rPr lang="en-US" altLang="zh-CN"/>
              <a:t>A_i/</a:t>
            </a:r>
            <a:r>
              <a:rPr lang="zh-CN" altLang="en-US"/>
              <a:t>小于</a:t>
            </a:r>
            <a:r>
              <a:rPr lang="en-US" altLang="zh-CN"/>
              <a:t>A_i/</a:t>
            </a:r>
            <a:r>
              <a:rPr lang="zh-CN" altLang="en-US"/>
              <a:t>大于</a:t>
            </a:r>
            <a:r>
              <a:rPr lang="en-US" altLang="zh-CN"/>
              <a:t>A_i</a:t>
            </a:r>
            <a:r>
              <a:rPr lang="zh-CN" altLang="en-US"/>
              <a:t>的</a:t>
            </a:r>
            <a:r>
              <a:rPr lang="zh-CN" altLang="en-US"/>
              <a:t>方案数</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0" y="0"/>
            <a:ext cx="5678805" cy="6835775"/>
          </a:xfrm>
          <a:prstGeom prst="rect">
            <a:avLst/>
          </a:prstGeom>
        </p:spPr>
      </p:pic>
      <p:sp>
        <p:nvSpPr>
          <p:cNvPr id="5" name="文本框 4"/>
          <p:cNvSpPr txBox="1"/>
          <p:nvPr/>
        </p:nvSpPr>
        <p:spPr>
          <a:xfrm>
            <a:off x="6607175" y="69850"/>
            <a:ext cx="4683760" cy="645160"/>
          </a:xfrm>
          <a:prstGeom prst="rect">
            <a:avLst/>
          </a:prstGeom>
          <a:noFill/>
        </p:spPr>
        <p:txBody>
          <a:bodyPr wrap="square" rtlCol="0">
            <a:spAutoFit/>
          </a:bodyPr>
          <a:p>
            <a:r>
              <a:rPr lang="zh-CN" altLang="en-US"/>
              <a:t>还是看这个链接</a:t>
            </a:r>
            <a:r>
              <a:rPr lang="zh-CN" altLang="en-US"/>
              <a:t>吧</a:t>
            </a:r>
            <a:endParaRPr lang="zh-CN" altLang="en-US"/>
          </a:p>
          <a:p>
            <a:r>
              <a:rPr lang="zh-CN" altLang="en-US"/>
              <a:t>https://www.luogu.com.cn/record/52071809</a:t>
            </a:r>
            <a:endParaRPr lang="zh-CN" altLang="en-US"/>
          </a:p>
        </p:txBody>
      </p:sp>
      <p:sp>
        <p:nvSpPr>
          <p:cNvPr id="6" name="文本框 5"/>
          <p:cNvSpPr txBox="1"/>
          <p:nvPr/>
        </p:nvSpPr>
        <p:spPr>
          <a:xfrm>
            <a:off x="6929755" y="1371600"/>
            <a:ext cx="3790950" cy="1476375"/>
          </a:xfrm>
          <a:prstGeom prst="rect">
            <a:avLst/>
          </a:prstGeom>
          <a:noFill/>
        </p:spPr>
        <p:txBody>
          <a:bodyPr wrap="square" rtlCol="0">
            <a:spAutoFit/>
          </a:bodyPr>
          <a:p>
            <a:r>
              <a:rPr lang="zh-CN" altLang="en-US"/>
              <a:t>表达式树具体建立的思路就是，先把原来的表达式转换成后缀</a:t>
            </a:r>
            <a:r>
              <a:rPr lang="zh-CN" altLang="en-US"/>
              <a:t>表达式</a:t>
            </a:r>
            <a:endParaRPr lang="zh-CN" altLang="en-US"/>
          </a:p>
          <a:p>
            <a:endParaRPr lang="zh-CN" altLang="en-US"/>
          </a:p>
          <a:p>
            <a:r>
              <a:rPr lang="zh-CN" altLang="en-US"/>
              <a:t>在把后缀表达式像哈夫曼树的建立</a:t>
            </a:r>
            <a:r>
              <a:rPr lang="zh-CN" altLang="en-US"/>
              <a:t>那样简单的拉成</a:t>
            </a:r>
            <a:r>
              <a:rPr lang="zh-CN" altLang="en-US"/>
              <a:t>二叉树</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222885"/>
            <a:ext cx="10515600" cy="6236970"/>
          </a:xfrm>
        </p:spPr>
        <p:txBody>
          <a:bodyPr>
            <a:normAutofit fontScale="80000"/>
          </a:bodyPr>
          <a:p>
            <a:r>
              <a:rPr lang="en-US" altLang="zh-CN"/>
              <a:t>l=1</a:t>
            </a:r>
            <a:r>
              <a:rPr lang="zh-CN" altLang="en-US"/>
              <a:t>，</a:t>
            </a:r>
            <a:r>
              <a:rPr lang="en-US" altLang="zh-CN"/>
              <a:t>r=0;</a:t>
            </a:r>
            <a:endParaRPr lang="zh-CN" altLang="en-US"/>
          </a:p>
          <a:p>
            <a:r>
              <a:rPr lang="zh-CN" altLang="en-US"/>
              <a:t>inline void add(int x){</a:t>
            </a:r>
            <a:endParaRPr lang="zh-CN" altLang="en-US"/>
          </a:p>
          <a:p>
            <a:r>
              <a:rPr lang="zh-CN" altLang="en-US"/>
              <a:t>    q[++r]=x;</a:t>
            </a:r>
            <a:endParaRPr lang="zh-CN" altLang="en-US"/>
          </a:p>
          <a:p>
            <a:r>
              <a:rPr lang="zh-CN" altLang="en-US"/>
              <a:t>    return ;</a:t>
            </a:r>
            <a:endParaRPr lang="zh-CN" altLang="en-US"/>
          </a:p>
          <a:p>
            <a:r>
              <a:rPr lang="zh-CN" altLang="en-US"/>
              <a:t>}</a:t>
            </a:r>
            <a:endParaRPr lang="zh-CN" altLang="en-US"/>
          </a:p>
          <a:p>
            <a:endParaRPr lang="zh-CN" altLang="en-US"/>
          </a:p>
          <a:p>
            <a:r>
              <a:rPr lang="zh-CN" altLang="en-US"/>
              <a:t>inline void pop(){</a:t>
            </a:r>
            <a:endParaRPr lang="zh-CN" altLang="en-US"/>
          </a:p>
          <a:p>
            <a:r>
              <a:rPr lang="zh-CN" altLang="en-US"/>
              <a:t>    ++l;</a:t>
            </a:r>
            <a:endParaRPr lang="zh-CN" altLang="en-US"/>
          </a:p>
          <a:p>
            <a:r>
              <a:rPr lang="zh-CN" altLang="en-US"/>
              <a:t>    return ;</a:t>
            </a:r>
            <a:endParaRPr lang="zh-CN" altLang="en-US"/>
          </a:p>
          <a:p>
            <a:r>
              <a:rPr lang="zh-CN" altLang="en-US"/>
              <a:t>}</a:t>
            </a:r>
            <a:endParaRPr lang="zh-CN" altLang="en-US"/>
          </a:p>
          <a:p>
            <a:endParaRPr lang="zh-CN" altLang="en-US"/>
          </a:p>
          <a:p>
            <a:r>
              <a:rPr lang="zh-CN" altLang="en-US"/>
              <a:t>inline int front(){</a:t>
            </a:r>
            <a:endParaRPr lang="zh-CN" altLang="en-US"/>
          </a:p>
          <a:p>
            <a:r>
              <a:rPr lang="zh-CN" altLang="en-US"/>
              <a:t>    return q[l];</a:t>
            </a:r>
            <a:endParaRPr lang="zh-CN" altLang="en-US"/>
          </a:p>
          <a:p>
            <a:r>
              <a:rPr lang="zh-CN" altLang="en-US"/>
              <a:t>}</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45465"/>
            <a:ext cx="10515600" cy="6312535"/>
          </a:xfrm>
        </p:spPr>
        <p:txBody>
          <a:bodyPr>
            <a:normAutofit lnSpcReduction="10000"/>
          </a:bodyPr>
          <a:p>
            <a:r>
              <a:rPr lang="zh-CN" altLang="en-US"/>
              <a:t>转移可以通过</a:t>
            </a:r>
            <a:r>
              <a:rPr lang="en-US" altLang="zh-CN"/>
              <a:t>max</a:t>
            </a:r>
            <a:r>
              <a:rPr lang="zh-CN" altLang="en-US"/>
              <a:t>是取第三维状态较大，</a:t>
            </a:r>
            <a:r>
              <a:rPr lang="en-US" altLang="zh-CN"/>
              <a:t>min</a:t>
            </a:r>
            <a:r>
              <a:rPr lang="zh-CN" altLang="en-US"/>
              <a:t>则是取第三维状态较小值这样来</a:t>
            </a:r>
            <a:r>
              <a:rPr lang="zh-CN" altLang="en-US"/>
              <a:t>做</a:t>
            </a:r>
            <a:endParaRPr lang="zh-CN" altLang="en-US"/>
          </a:p>
          <a:p>
            <a:endParaRPr lang="zh-CN" altLang="en-US"/>
          </a:p>
          <a:p>
            <a:r>
              <a:rPr lang="zh-CN" altLang="en-US"/>
              <a:t>考虑这个复杂度，首先我们要枚举一个</a:t>
            </a:r>
            <a:r>
              <a:rPr lang="en-US" altLang="zh-CN"/>
              <a:t>A_i</a:t>
            </a:r>
            <a:r>
              <a:rPr lang="zh-CN" altLang="en-US"/>
              <a:t>然后在表达式树上</a:t>
            </a:r>
            <a:r>
              <a:rPr lang="en-US" altLang="zh-CN"/>
              <a:t>dp</a:t>
            </a:r>
            <a:r>
              <a:rPr lang="zh-CN" altLang="en-US"/>
              <a:t>，只是</a:t>
            </a:r>
            <a:r>
              <a:rPr lang="en-US" altLang="zh-CN"/>
              <a:t>dp</a:t>
            </a:r>
            <a:r>
              <a:rPr lang="zh-CN" altLang="en-US"/>
              <a:t>转移复杂度比较</a:t>
            </a:r>
            <a:r>
              <a:rPr lang="zh-CN" altLang="en-US"/>
              <a:t>低</a:t>
            </a:r>
            <a:endParaRPr lang="zh-CN" altLang="en-US"/>
          </a:p>
          <a:p>
            <a:endParaRPr lang="zh-CN" altLang="en-US"/>
          </a:p>
          <a:p>
            <a:r>
              <a:rPr lang="zh-CN" altLang="en-US"/>
              <a:t>总复杂度达到</a:t>
            </a:r>
            <a:r>
              <a:rPr lang="en-US" altLang="zh-CN"/>
              <a:t>2^m*m*|E|</a:t>
            </a:r>
            <a:r>
              <a:rPr lang="zh-CN" altLang="en-US"/>
              <a:t>完全</a:t>
            </a:r>
            <a:r>
              <a:rPr lang="zh-CN" altLang="en-US"/>
              <a:t>不行</a:t>
            </a:r>
            <a:endParaRPr lang="zh-CN" altLang="en-US"/>
          </a:p>
          <a:p>
            <a:endParaRPr lang="zh-CN" altLang="en-US"/>
          </a:p>
          <a:p>
            <a:r>
              <a:rPr lang="zh-CN" altLang="en-US"/>
              <a:t>考虑我们用差分的思想，把</a:t>
            </a:r>
            <a:r>
              <a:rPr lang="en-US" altLang="zh-CN"/>
              <a:t>$=A_i$/$&gt;A_i$</a:t>
            </a:r>
            <a:r>
              <a:rPr lang="zh-CN" altLang="en-US"/>
              <a:t>变成大于</a:t>
            </a:r>
            <a:r>
              <a:rPr lang="zh-CN" altLang="en-US"/>
              <a:t>等于</a:t>
            </a:r>
            <a:endParaRPr lang="zh-CN" altLang="en-US"/>
          </a:p>
          <a:p>
            <a:endParaRPr lang="zh-CN" altLang="en-US"/>
          </a:p>
          <a:p>
            <a:r>
              <a:rPr lang="zh-CN" altLang="en-US"/>
              <a:t>你发现第一维告诉了我们排序后所有为</a:t>
            </a:r>
            <a:r>
              <a:rPr lang="en-US" altLang="zh-CN"/>
              <a:t>0</a:t>
            </a:r>
            <a:r>
              <a:rPr lang="zh-CN" altLang="en-US"/>
              <a:t>的数是那些，</a:t>
            </a:r>
            <a:r>
              <a:rPr lang="en-US" altLang="zh-CN"/>
              <a:t>A_i</a:t>
            </a:r>
            <a:r>
              <a:rPr lang="zh-CN" altLang="en-US"/>
              <a:t>就是比他们大的第一个</a:t>
            </a:r>
            <a:r>
              <a:rPr lang="zh-CN" altLang="en-US"/>
              <a:t>数</a:t>
            </a:r>
            <a:endParaRPr lang="zh-CN" altLang="en-US"/>
          </a:p>
          <a:p>
            <a:endParaRPr lang="zh-CN" altLang="en-US"/>
          </a:p>
          <a:p>
            <a:r>
              <a:rPr lang="zh-CN" altLang="en-US"/>
              <a:t>接着</a:t>
            </a:r>
            <a:r>
              <a:rPr lang="en-US" altLang="zh-CN"/>
              <a:t>$ans=\sum_{i=0}^{m-1}(A_{p_i}-A_{P_{i-1}})*f(01010,root,1)$</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栈维护匹配</a:t>
            </a:r>
            <a:r>
              <a:rPr lang="zh-CN" altLang="en-US"/>
              <a:t>问题</a:t>
            </a:r>
            <a:endParaRPr lang="zh-CN" altLang="en-US"/>
          </a:p>
        </p:txBody>
      </p:sp>
      <p:sp>
        <p:nvSpPr>
          <p:cNvPr id="3" name="内容占位符 2"/>
          <p:cNvSpPr>
            <a:spLocks noGrp="1"/>
          </p:cNvSpPr>
          <p:nvPr>
            <p:ph idx="1"/>
          </p:nvPr>
        </p:nvSpPr>
        <p:spPr/>
        <p:txBody>
          <a:bodyPr/>
          <a:p>
            <a:r>
              <a:rPr lang="zh-CN" altLang="en-US"/>
              <a:t>一个兔子必须进一个洞，一个洞最多进一个兔子。兔子只能往左走。最小化兔子行走的距离之和。</a:t>
            </a:r>
            <a:endParaRPr lang="zh-CN" altLang="en-US"/>
          </a:p>
          <a:p>
            <a:endParaRPr lang="zh-CN" altLang="en-US"/>
          </a:p>
          <a:p>
            <a:r>
              <a:rPr lang="zh-CN" altLang="en-US"/>
              <a:t>兔子数量</a:t>
            </a:r>
            <a:r>
              <a:rPr lang="en-US" altLang="zh-CN"/>
              <a:t>\leq </a:t>
            </a:r>
            <a:r>
              <a:rPr lang="zh-CN" altLang="en-US"/>
              <a:t>洞数</a:t>
            </a:r>
            <a:r>
              <a:rPr lang="zh-CN" altLang="en-US"/>
              <a:t>量</a:t>
            </a:r>
            <a:endParaRPr lang="zh-CN" altLang="en-US"/>
          </a:p>
          <a:p>
            <a:endParaRPr lang="zh-CN" altLang="en-US"/>
          </a:p>
          <a:p>
            <a:r>
              <a:rPr lang="zh-CN" altLang="en-US">
                <a:sym typeface="+mn-ea"/>
              </a:rPr>
              <a:t>选手：我会网络流！</a:t>
            </a:r>
            <a:endParaRPr lang="zh-CN" altLang="en-US"/>
          </a:p>
          <a:p>
            <a:endParaRPr lang="zh-CN" altLang="en-US"/>
          </a:p>
          <a:p>
            <a:r>
              <a:rPr lang="zh-CN" altLang="en-US">
                <a:sym typeface="+mn-ea"/>
              </a:rPr>
              <a:t>出题人：我会</a:t>
            </a:r>
            <a:r>
              <a:rPr lang="en-US" altLang="zh-CN">
                <a:sym typeface="+mn-ea"/>
              </a:rPr>
              <a:t>1e6!</a:t>
            </a:r>
            <a:endParaRPr lang="en-US" altLang="zh-CN"/>
          </a:p>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427990"/>
            <a:ext cx="10515600" cy="5749290"/>
          </a:xfrm>
        </p:spPr>
        <p:txBody>
          <a:bodyPr/>
          <a:p>
            <a:endParaRPr lang="en-US" altLang="zh-CN"/>
          </a:p>
          <a:p>
            <a:r>
              <a:rPr lang="zh-CN" altLang="en-US"/>
              <a:t>考虑这个问题有解的限制和我们之前括号序列</a:t>
            </a:r>
            <a:r>
              <a:rPr lang="zh-CN" altLang="en-US"/>
              <a:t>是很相近的</a:t>
            </a:r>
            <a:endParaRPr lang="zh-CN" altLang="en-US"/>
          </a:p>
          <a:p>
            <a:endParaRPr lang="zh-CN" altLang="en-US"/>
          </a:p>
          <a:p>
            <a:r>
              <a:rPr lang="zh-CN" altLang="en-US"/>
              <a:t>也就是任意前缀，兔子不能比洞还多，这就可以看成洞是</a:t>
            </a:r>
            <a:r>
              <a:rPr lang="zh-CN" altLang="en-US"/>
              <a:t>左括号兔子是</a:t>
            </a:r>
            <a:r>
              <a:rPr lang="zh-CN" altLang="en-US"/>
              <a:t>右括号然后</a:t>
            </a:r>
            <a:r>
              <a:rPr lang="zh-CN" altLang="en-US"/>
              <a:t>匹配。</a:t>
            </a:r>
            <a:endParaRPr lang="zh-CN" altLang="en-US"/>
          </a:p>
          <a:p>
            <a:endParaRPr lang="zh-CN" altLang="en-US"/>
          </a:p>
          <a:p>
            <a:r>
              <a:rPr lang="zh-CN" altLang="en-US"/>
              <a:t>聪明的小伙伴一定发现最短距离就是每个右括号匹配最近的左括号，因为这样符合括号匹配的定义，又能</a:t>
            </a:r>
            <a:r>
              <a:rPr lang="zh-CN" altLang="en-US"/>
              <a:t>最小括号</a:t>
            </a:r>
            <a:r>
              <a:rPr lang="zh-CN" altLang="en-US">
                <a:sym typeface="+mn-ea"/>
              </a:rPr>
              <a:t>并联</a:t>
            </a:r>
            <a:r>
              <a:rPr lang="zh-CN" altLang="en-US"/>
              <a:t>时匹配代价。</a:t>
            </a:r>
            <a:endParaRPr lang="zh-CN" altLang="en-US"/>
          </a:p>
          <a:p>
            <a:endParaRPr lang="en-US" altLang="zh-CN"/>
          </a:p>
          <a:p>
            <a:r>
              <a:rPr lang="zh-CN" altLang="en-US"/>
              <a:t>我们来试图证明</a:t>
            </a:r>
            <a:r>
              <a:rPr lang="zh-CN" altLang="en-US"/>
              <a:t>一下</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405765"/>
            <a:ext cx="10515600" cy="5771515"/>
          </a:xfrm>
        </p:spPr>
        <p:txBody>
          <a:bodyPr/>
          <a:p>
            <a:r>
              <a:rPr lang="zh-CN" altLang="en-US"/>
              <a:t>考虑我们有一条折线，每次遇到山洞就可以选择让折线的斜率加</a:t>
            </a:r>
            <a:r>
              <a:rPr lang="en-US" altLang="zh-CN"/>
              <a:t>1</a:t>
            </a:r>
            <a:r>
              <a:rPr lang="zh-CN" altLang="en-US"/>
              <a:t>或者不变</a:t>
            </a:r>
            <a:endParaRPr lang="en-US" altLang="zh-CN"/>
          </a:p>
          <a:p>
            <a:endParaRPr lang="en-US" altLang="zh-CN"/>
          </a:p>
          <a:p>
            <a:r>
              <a:rPr lang="zh-CN" altLang="en-US"/>
              <a:t>而每次遇到兔子我们会让这个斜率</a:t>
            </a:r>
            <a:r>
              <a:rPr lang="en-US" altLang="zh-CN"/>
              <a:t>-1</a:t>
            </a:r>
            <a:r>
              <a:rPr lang="zh-CN" altLang="en-US"/>
              <a:t>，要保证折线不低于</a:t>
            </a:r>
            <a:r>
              <a:rPr lang="en-US" altLang="zh-CN"/>
              <a:t>x</a:t>
            </a:r>
            <a:r>
              <a:rPr lang="zh-CN" altLang="en-US"/>
              <a:t>轴的前提下与</a:t>
            </a:r>
            <a:r>
              <a:rPr lang="en-US" altLang="zh-CN"/>
              <a:t>x</a:t>
            </a:r>
            <a:r>
              <a:rPr lang="zh-CN" altLang="en-US"/>
              <a:t>轴围成面积</a:t>
            </a:r>
            <a:r>
              <a:rPr lang="zh-CN" altLang="en-US"/>
              <a:t>最小。</a:t>
            </a:r>
            <a:endParaRPr lang="zh-CN" altLang="en-US"/>
          </a:p>
          <a:p>
            <a:endParaRPr lang="zh-CN" altLang="en-US"/>
          </a:p>
          <a:p>
            <a:r>
              <a:rPr lang="zh-CN" altLang="en-US"/>
              <a:t>你会发现我们尽可能不会让</a:t>
            </a:r>
            <a:r>
              <a:rPr lang="en-US" altLang="zh-CN"/>
              <a:t>k</a:t>
            </a:r>
            <a:r>
              <a:rPr lang="zh-CN" altLang="en-US"/>
              <a:t>提前</a:t>
            </a:r>
            <a:r>
              <a:rPr lang="en-US" altLang="zh-CN"/>
              <a:t>+1</a:t>
            </a:r>
            <a:r>
              <a:rPr lang="zh-CN" altLang="en-US"/>
              <a:t>，而是选择在最后</a:t>
            </a:r>
            <a:r>
              <a:rPr lang="en-US" altLang="zh-CN"/>
              <a:t>+1</a:t>
            </a:r>
            <a:r>
              <a:rPr lang="zh-CN" altLang="en-US"/>
              <a:t>，才能最小化</a:t>
            </a:r>
            <a:r>
              <a:rPr lang="zh-CN" altLang="en-US"/>
              <a:t>面积</a:t>
            </a:r>
            <a:endParaRPr lang="zh-CN" altLang="en-US"/>
          </a:p>
          <a:p>
            <a:endParaRPr lang="zh-CN" altLang="en-US"/>
          </a:p>
          <a:p>
            <a:r>
              <a:rPr lang="zh-CN" altLang="en-US"/>
              <a:t>对应在这里就是找最后</a:t>
            </a:r>
            <a:r>
              <a:rPr lang="zh-CN" altLang="en-US"/>
              <a:t>一个匹配</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480060"/>
            <a:ext cx="10515600" cy="5697220"/>
          </a:xfrm>
        </p:spPr>
        <p:txBody>
          <a:bodyPr/>
          <a:p>
            <a:r>
              <a:rPr lang="zh-CN" altLang="en-US"/>
              <a:t>也可以从</a:t>
            </a:r>
            <a:r>
              <a:rPr lang="en-US" altLang="zh-CN"/>
              <a:t>dp</a:t>
            </a:r>
            <a:r>
              <a:rPr lang="zh-CN" altLang="en-US"/>
              <a:t>的角度下手</a:t>
            </a:r>
            <a:r>
              <a:rPr lang="zh-CN" altLang="en-US"/>
              <a:t>呢！</a:t>
            </a:r>
            <a:endParaRPr lang="zh-CN" altLang="en-US"/>
          </a:p>
          <a:p>
            <a:endParaRPr lang="zh-CN" altLang="en-US"/>
          </a:p>
          <a:p>
            <a:r>
              <a:rPr lang="en-US" altLang="zh-CN"/>
              <a:t>$f_{i,j}$</a:t>
            </a:r>
            <a:r>
              <a:rPr lang="zh-CN" altLang="en-US"/>
              <a:t>表示</a:t>
            </a:r>
            <a:r>
              <a:rPr lang="en-US" altLang="zh-CN"/>
              <a:t>i</a:t>
            </a:r>
            <a:r>
              <a:rPr lang="zh-CN" altLang="en-US"/>
              <a:t>前</a:t>
            </a:r>
            <a:r>
              <a:rPr lang="en-US" altLang="zh-CN"/>
              <a:t>i</a:t>
            </a:r>
            <a:r>
              <a:rPr lang="zh-CN" altLang="en-US"/>
              <a:t>只兔子和洞然后有</a:t>
            </a:r>
            <a:r>
              <a:rPr lang="en-US" altLang="zh-CN"/>
              <a:t>j</a:t>
            </a:r>
            <a:r>
              <a:rPr lang="zh-CN" altLang="en-US"/>
              <a:t>个洞此时和</a:t>
            </a:r>
            <a:r>
              <a:rPr lang="en-US" altLang="zh-CN"/>
              <a:t>i</a:t>
            </a:r>
            <a:r>
              <a:rPr lang="zh-CN" altLang="en-US"/>
              <a:t>后面的</a:t>
            </a:r>
            <a:r>
              <a:rPr lang="zh-CN" altLang="en-US"/>
              <a:t>老鼠匹配成功</a:t>
            </a:r>
            <a:r>
              <a:rPr lang="zh-CN" altLang="en-US"/>
              <a:t>了。</a:t>
            </a:r>
            <a:endParaRPr lang="zh-CN" altLang="en-US"/>
          </a:p>
          <a:p>
            <a:r>
              <a:rPr lang="zh-CN" altLang="en-US"/>
              <a:t>转移：</a:t>
            </a:r>
            <a:endParaRPr lang="zh-CN" altLang="en-US"/>
          </a:p>
          <a:p>
            <a:r>
              <a:rPr lang="zh-CN" altLang="en-US"/>
              <a:t>若</a:t>
            </a:r>
            <a:r>
              <a:rPr lang="en-US" altLang="zh-CN"/>
              <a:t>i</a:t>
            </a:r>
            <a:r>
              <a:rPr lang="zh-CN" altLang="en-US"/>
              <a:t>是洞</a:t>
            </a:r>
            <a:r>
              <a:rPr lang="en-US" altLang="zh-CN"/>
              <a:t>,f_{i,j}=\min{f_{i-1,j-1}-y_i,f_{i-1,j}}</a:t>
            </a:r>
            <a:r>
              <a:rPr lang="zh-CN" altLang="en-US"/>
              <a:t>相当于要么我们和之后匹配要么我们压根不用</a:t>
            </a:r>
            <a:r>
              <a:rPr lang="zh-CN" altLang="en-US"/>
              <a:t>他</a:t>
            </a:r>
            <a:endParaRPr lang="zh-CN" altLang="en-US"/>
          </a:p>
          <a:p>
            <a:r>
              <a:rPr lang="zh-CN" altLang="en-US"/>
              <a:t>若</a:t>
            </a:r>
            <a:r>
              <a:rPr lang="en-US" altLang="zh-CN"/>
              <a:t>i</a:t>
            </a:r>
            <a:r>
              <a:rPr lang="zh-CN" altLang="en-US"/>
              <a:t>是老鼠</a:t>
            </a:r>
            <a:r>
              <a:rPr lang="en-US" altLang="zh-CN"/>
              <a:t>f_{i,j}=f_{i-1,j+1}+</a:t>
            </a:r>
            <a:r>
              <a:rPr lang="en-US" altLang="zh-CN"/>
              <a:t>x_i</a:t>
            </a:r>
            <a:endParaRPr lang="en-US" altLang="zh-CN"/>
          </a:p>
          <a:p>
            <a:r>
              <a:rPr lang="zh-CN" altLang="en-US"/>
              <a:t>这个</a:t>
            </a:r>
            <a:r>
              <a:rPr lang="en-US" altLang="zh-CN"/>
              <a:t>dp</a:t>
            </a:r>
            <a:r>
              <a:rPr lang="zh-CN" altLang="en-US"/>
              <a:t>非常简单，是人都能看出这个</a:t>
            </a:r>
            <a:r>
              <a:rPr lang="en-US" altLang="zh-CN"/>
              <a:t>-y_i</a:t>
            </a:r>
            <a:r>
              <a:rPr lang="zh-CN" altLang="en-US"/>
              <a:t>越大越好所以</a:t>
            </a:r>
            <a:r>
              <a:rPr lang="en-US" altLang="zh-CN">
                <a:sym typeface="+mn-ea"/>
              </a:rPr>
              <a:t>f_{i-1,j-1}-y_i&lt;f_{i-1,j}</a:t>
            </a:r>
            <a:r>
              <a:rPr lang="zh-CN" altLang="en-US">
                <a:sym typeface="+mn-ea"/>
              </a:rPr>
              <a:t>，直接拿栈顶匹配就</a:t>
            </a:r>
            <a:r>
              <a:rPr lang="en-US" altLang="zh-CN">
                <a:sym typeface="+mn-ea"/>
              </a:rPr>
              <a:t>gg</a:t>
            </a:r>
            <a:r>
              <a:rPr lang="zh-CN" altLang="en-US">
                <a:sym typeface="+mn-ea"/>
              </a:rPr>
              <a:t>了。</a:t>
            </a:r>
            <a:endParaRPr lang="zh-CN" altLang="en-U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把上个问题向左走</a:t>
            </a:r>
            <a:r>
              <a:rPr lang="zh-CN" altLang="en-US"/>
              <a:t>去掉</a:t>
            </a:r>
            <a:endParaRPr lang="zh-CN" altLang="en-US"/>
          </a:p>
        </p:txBody>
      </p:sp>
      <p:sp>
        <p:nvSpPr>
          <p:cNvPr id="3" name="内容占位符 2"/>
          <p:cNvSpPr>
            <a:spLocks noGrp="1"/>
          </p:cNvSpPr>
          <p:nvPr>
            <p:ph idx="1"/>
          </p:nvPr>
        </p:nvSpPr>
        <p:spPr/>
        <p:txBody>
          <a:bodyPr/>
          <a:p>
            <a:r>
              <a:rPr lang="zh-CN" altLang="en-US">
                <a:sym typeface="+mn-ea"/>
              </a:rPr>
              <a:t>一个兔子必须进一个洞，一个洞最多进一个兔子。兔子只能往左</a:t>
            </a:r>
            <a:r>
              <a:rPr lang="zh-CN" altLang="en-US">
                <a:sym typeface="+mn-ea"/>
              </a:rPr>
              <a:t>右走。最小化兔子行走的距离之和。</a:t>
            </a:r>
            <a:endParaRPr lang="zh-CN" altLang="en-US"/>
          </a:p>
          <a:p>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888365"/>
            <a:ext cx="10515600" cy="5288915"/>
          </a:xfrm>
        </p:spPr>
        <p:txBody>
          <a:bodyPr/>
          <a:p>
            <a:r>
              <a:rPr lang="zh-CN" altLang="en-US"/>
              <a:t>观察这样一个事实，匹配不会相交！（</a:t>
            </a:r>
            <a:r>
              <a:rPr lang="zh-CN" altLang="en-US"/>
              <a:t>尽可能）</a:t>
            </a:r>
            <a:endParaRPr lang="zh-CN" altLang="en-US"/>
          </a:p>
          <a:p>
            <a:endParaRPr lang="zh-CN" altLang="en-US"/>
          </a:p>
          <a:p>
            <a:r>
              <a:rPr lang="zh-CN" altLang="en-US"/>
              <a:t>什么意思？即对于洞兔洞兔交错这种结构，我们肯定选择第一个和第二个洞和兔子匹配，第三个第四个匹配。而不会第一四匹配第二三</a:t>
            </a:r>
            <a:r>
              <a:rPr lang="zh-CN" altLang="en-US"/>
              <a:t>匹配</a:t>
            </a:r>
            <a:endParaRPr lang="zh-CN" altLang="en-US"/>
          </a:p>
          <a:p>
            <a:endParaRPr lang="zh-CN" altLang="en-US"/>
          </a:p>
          <a:p>
            <a:r>
              <a:rPr lang="zh-CN" altLang="en-US"/>
              <a:t>所以我们考虑</a:t>
            </a:r>
            <a:r>
              <a:rPr lang="en-US" altLang="zh-CN"/>
              <a:t>f_{i,j}</a:t>
            </a:r>
            <a:r>
              <a:rPr lang="zh-CN" altLang="en-US"/>
              <a:t>表示前</a:t>
            </a:r>
            <a:r>
              <a:rPr lang="en-US" altLang="zh-CN"/>
              <a:t>i</a:t>
            </a:r>
            <a:r>
              <a:rPr lang="zh-CN" altLang="en-US"/>
              <a:t>个兔子和洞有</a:t>
            </a:r>
            <a:r>
              <a:rPr lang="en-US" altLang="zh-CN"/>
              <a:t>j</a:t>
            </a:r>
            <a:r>
              <a:rPr lang="zh-CN" altLang="en-US"/>
              <a:t>个洞要匹配后面的兔子，如果</a:t>
            </a:r>
            <a:r>
              <a:rPr lang="en-US" altLang="zh-CN"/>
              <a:t>j</a:t>
            </a:r>
            <a:r>
              <a:rPr lang="zh-CN" altLang="en-US"/>
              <a:t>小于</a:t>
            </a:r>
            <a:r>
              <a:rPr lang="en-US" altLang="zh-CN"/>
              <a:t>0</a:t>
            </a:r>
            <a:r>
              <a:rPr lang="zh-CN" altLang="en-US"/>
              <a:t>就表示我们后面有</a:t>
            </a:r>
            <a:r>
              <a:rPr lang="en-US" altLang="zh-CN"/>
              <a:t>j</a:t>
            </a:r>
            <a:r>
              <a:rPr lang="zh-CN" altLang="en-US"/>
              <a:t>个洞要匹配前面的</a:t>
            </a:r>
            <a:r>
              <a:rPr lang="zh-CN" altLang="en-US"/>
              <a:t>兔子。</a:t>
            </a:r>
            <a:endParaRPr lang="zh-CN" altLang="en-US"/>
          </a:p>
          <a:p>
            <a:endParaRPr lang="zh-CN" altLang="en-US"/>
          </a:p>
          <a:p>
            <a:r>
              <a:rPr lang="zh-CN" altLang="en-US"/>
              <a:t>考虑怎么转移</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427990"/>
            <a:ext cx="10515600" cy="5749290"/>
          </a:xfrm>
        </p:spPr>
        <p:txBody>
          <a:bodyPr/>
          <a:p>
            <a:r>
              <a:rPr lang="zh-CN" altLang="en-US"/>
              <a:t>如果</a:t>
            </a:r>
            <a:r>
              <a:rPr lang="en-US" altLang="zh-CN"/>
              <a:t>i</a:t>
            </a:r>
            <a:r>
              <a:rPr lang="zh-CN" altLang="en-US"/>
              <a:t>为</a:t>
            </a:r>
            <a:r>
              <a:rPr lang="zh-CN" altLang="en-US"/>
              <a:t>兔子，</a:t>
            </a:r>
            <a:r>
              <a:rPr lang="en-US" altLang="zh-CN"/>
              <a:t>$f_{i,j}=f_{i-1,j+1}+x_i(j&gt;=0),-x_i(j&lt;0)$</a:t>
            </a:r>
            <a:endParaRPr lang="en-US" altLang="zh-CN"/>
          </a:p>
          <a:p>
            <a:r>
              <a:rPr lang="zh-CN" altLang="en-US"/>
              <a:t>因为我们要考虑</a:t>
            </a:r>
            <a:r>
              <a:rPr lang="en-US" altLang="zh-CN"/>
              <a:t>$|</a:t>
            </a:r>
            <a:r>
              <a:rPr lang="en-US" altLang="zh-CN"/>
              <a:t>x_i-y_j|$</a:t>
            </a:r>
            <a:endParaRPr lang="en-US" altLang="zh-CN"/>
          </a:p>
          <a:p>
            <a:r>
              <a:rPr lang="zh-CN" altLang="en-US"/>
              <a:t>如果</a:t>
            </a:r>
            <a:r>
              <a:rPr lang="en-US" altLang="zh-CN"/>
              <a:t>i</a:t>
            </a:r>
            <a:r>
              <a:rPr lang="zh-CN" altLang="en-US"/>
              <a:t>为洞我们考虑</a:t>
            </a:r>
            <a:r>
              <a:rPr lang="en-US" altLang="zh-CN"/>
              <a:t>$f_{i,j}=min(f_{i-1,j-1}-y_i</a:t>
            </a:r>
            <a:r>
              <a:rPr lang="en-US" altLang="zh-CN">
                <a:sym typeface="+mn-ea"/>
              </a:rPr>
              <a:t>(j&gt;0),y_i(j&lt;=0)</a:t>
            </a:r>
            <a:r>
              <a:rPr lang="en-US" altLang="zh-CN"/>
              <a:t>,f_{i-1,j})$</a:t>
            </a:r>
            <a:endParaRPr lang="en-US" altLang="zh-CN"/>
          </a:p>
          <a:p>
            <a:r>
              <a:rPr lang="zh-CN" altLang="en-US"/>
              <a:t>跟之前的分析一样当</a:t>
            </a:r>
            <a:r>
              <a:rPr lang="en-US" altLang="zh-CN"/>
              <a:t>j</a:t>
            </a:r>
            <a:r>
              <a:rPr lang="zh-CN" altLang="en-US"/>
              <a:t>不为</a:t>
            </a:r>
            <a:r>
              <a:rPr lang="en-US" altLang="zh-CN"/>
              <a:t>0</a:t>
            </a:r>
            <a:r>
              <a:rPr lang="zh-CN" altLang="en-US"/>
              <a:t>的时候我们</a:t>
            </a:r>
            <a:r>
              <a:rPr lang="zh-CN" altLang="en-US"/>
              <a:t>有</a:t>
            </a:r>
            <a:endParaRPr lang="zh-CN" altLang="en-US"/>
          </a:p>
          <a:p>
            <a:r>
              <a:rPr lang="en-US" altLang="zh-CN">
                <a:sym typeface="+mn-ea"/>
              </a:rPr>
              <a:t>$f_{i,j}=f_{i-1,j-1}-y_i</a:t>
            </a:r>
            <a:r>
              <a:rPr lang="en-US" altLang="zh-CN">
                <a:sym typeface="+mn-ea"/>
              </a:rPr>
              <a:t>(j&gt;0),y_i(j&lt;0)$</a:t>
            </a:r>
            <a:endParaRPr lang="en-US" altLang="zh-CN">
              <a:sym typeface="+mn-ea"/>
            </a:endParaRPr>
          </a:p>
          <a:p>
            <a:r>
              <a:rPr lang="zh-CN" altLang="en-US"/>
              <a:t>所以我们发现整个</a:t>
            </a:r>
            <a:r>
              <a:rPr lang="en-US" altLang="zh-CN"/>
              <a:t>dp</a:t>
            </a:r>
            <a:r>
              <a:rPr lang="zh-CN" altLang="en-US"/>
              <a:t>，只有一个位置的值需要决策就是当</a:t>
            </a:r>
            <a:r>
              <a:rPr lang="en-US" altLang="zh-CN"/>
              <a:t>j=0</a:t>
            </a:r>
            <a:r>
              <a:rPr lang="zh-CN" altLang="en-US"/>
              <a:t>的时候，我们确实要考虑前面匹配完还是没匹配完哪个</a:t>
            </a:r>
            <a:r>
              <a:rPr lang="zh-CN" altLang="en-US"/>
              <a:t>更优</a:t>
            </a:r>
            <a:endParaRPr lang="zh-CN" altLang="en-US"/>
          </a:p>
          <a:p>
            <a:r>
              <a:rPr lang="zh-CN" altLang="en-US"/>
              <a:t>维护两个栈！一个记录所有</a:t>
            </a:r>
            <a:r>
              <a:rPr lang="en-US" altLang="zh-CN"/>
              <a:t>j</a:t>
            </a:r>
            <a:r>
              <a:rPr lang="zh-CN" altLang="en-US"/>
              <a:t>大于</a:t>
            </a:r>
            <a:r>
              <a:rPr lang="en-US" altLang="zh-CN"/>
              <a:t>0</a:t>
            </a:r>
            <a:r>
              <a:rPr lang="zh-CN" altLang="en-US"/>
              <a:t>的</a:t>
            </a:r>
            <a:r>
              <a:rPr lang="en-US" altLang="zh-CN"/>
              <a:t>dp</a:t>
            </a:r>
            <a:r>
              <a:rPr lang="zh-CN" altLang="en-US"/>
              <a:t>值一个记录所有</a:t>
            </a:r>
            <a:r>
              <a:rPr lang="en-US" altLang="zh-CN"/>
              <a:t>j</a:t>
            </a:r>
            <a:r>
              <a:rPr lang="zh-CN" altLang="en-US"/>
              <a:t>小于</a:t>
            </a:r>
            <a:r>
              <a:rPr lang="en-US" altLang="zh-CN"/>
              <a:t>0</a:t>
            </a:r>
            <a:r>
              <a:rPr lang="zh-CN" altLang="en-US"/>
              <a:t>的</a:t>
            </a:r>
            <a:r>
              <a:rPr lang="en-US" altLang="zh-CN"/>
              <a:t>dp</a:t>
            </a:r>
            <a:r>
              <a:rPr lang="zh-CN" altLang="en-US"/>
              <a:t>值，通过打标记快速</a:t>
            </a:r>
            <a:r>
              <a:rPr lang="zh-CN" altLang="en-US"/>
              <a:t>转移。</a:t>
            </a:r>
            <a:endParaRPr lang="zh-CN" altLang="en-US"/>
          </a:p>
          <a:p>
            <a:r>
              <a:rPr lang="zh-CN" altLang="en-US"/>
              <a:t>然后两个栈再末尾处来回颠倒那个</a:t>
            </a:r>
            <a:r>
              <a:rPr lang="en-US" altLang="zh-CN"/>
              <a:t>j=0</a:t>
            </a:r>
            <a:r>
              <a:rPr lang="zh-CN" altLang="en-US"/>
              <a:t>值</a:t>
            </a:r>
            <a:r>
              <a:rPr lang="zh-CN" altLang="en-US"/>
              <a:t>就好了</a:t>
            </a:r>
            <a:endParaRPr lang="zh-CN" altLang="en-US"/>
          </a:p>
          <a:p>
            <a:r>
              <a:rPr lang="zh-CN" altLang="en-US"/>
              <a:t>复杂度在于</a:t>
            </a:r>
            <a:r>
              <a:rPr lang="zh-CN" altLang="en-US"/>
              <a:t>排序</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CF343C Read Time</a:t>
            </a:r>
            <a:endParaRPr lang="zh-CN" altLang="en-US"/>
          </a:p>
        </p:txBody>
      </p:sp>
      <p:pic>
        <p:nvPicPr>
          <p:cNvPr id="4" name="内容占位符 3"/>
          <p:cNvPicPr>
            <a:picLocks noChangeAspect="1"/>
          </p:cNvPicPr>
          <p:nvPr>
            <p:ph idx="1"/>
          </p:nvPr>
        </p:nvPicPr>
        <p:blipFill>
          <a:blip r:embed="rId1"/>
          <a:stretch>
            <a:fillRect/>
          </a:stretch>
        </p:blipFill>
        <p:spPr>
          <a:xfrm>
            <a:off x="0" y="1493520"/>
            <a:ext cx="11784330" cy="2146300"/>
          </a:xfrm>
          <a:prstGeom prst="rect">
            <a:avLst/>
          </a:prstGeom>
        </p:spPr>
      </p:pic>
      <p:sp>
        <p:nvSpPr>
          <p:cNvPr id="5" name="文本框 4"/>
          <p:cNvSpPr txBox="1"/>
          <p:nvPr/>
        </p:nvSpPr>
        <p:spPr>
          <a:xfrm>
            <a:off x="650875" y="3644265"/>
            <a:ext cx="4273550" cy="368300"/>
          </a:xfrm>
          <a:prstGeom prst="rect">
            <a:avLst/>
          </a:prstGeom>
          <a:noFill/>
        </p:spPr>
        <p:txBody>
          <a:bodyPr wrap="square" rtlCol="0">
            <a:spAutoFit/>
          </a:bodyPr>
          <a:p>
            <a:r>
              <a:rPr lang="en-US" altLang="zh-CN"/>
              <a:t>n,m\leq 1e5</a:t>
            </a:r>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654685"/>
            <a:ext cx="10515600" cy="5522595"/>
          </a:xfrm>
        </p:spPr>
        <p:txBody>
          <a:bodyPr/>
          <a:p>
            <a:r>
              <a:rPr lang="zh-CN" altLang="en-US"/>
              <a:t>考虑二分答案，然后怎么判断是否</a:t>
            </a:r>
            <a:r>
              <a:rPr lang="zh-CN" altLang="en-US"/>
              <a:t>合法</a:t>
            </a:r>
            <a:endParaRPr lang="zh-CN" altLang="en-US"/>
          </a:p>
          <a:p>
            <a:r>
              <a:rPr lang="zh-CN" altLang="en-US"/>
              <a:t>发现每个探针至多想一侧走一段距离然后折返</a:t>
            </a:r>
            <a:r>
              <a:rPr lang="zh-CN" altLang="en-US"/>
              <a:t>回来</a:t>
            </a:r>
            <a:endParaRPr lang="zh-CN" altLang="en-US"/>
          </a:p>
          <a:p>
            <a:r>
              <a:rPr lang="zh-CN" altLang="en-US"/>
              <a:t>从小到达枚举探针，先考虑能否向右走折返回左边把左边吃光，和向左走然后看能不能折返回右边这两种情况在把左边覆盖完的时候右边最多覆盖</a:t>
            </a:r>
            <a:r>
              <a:rPr lang="zh-CN" altLang="en-US"/>
              <a:t>多少</a:t>
            </a:r>
            <a:endParaRPr lang="zh-CN" altLang="en-US"/>
          </a:p>
          <a:p>
            <a:r>
              <a:rPr lang="zh-CN" altLang="en-US"/>
              <a:t>如果这两个都不能覆盖完左边那就只好</a:t>
            </a:r>
            <a:r>
              <a:rPr lang="zh-CN" altLang="en-US"/>
              <a:t>向左走。</a:t>
            </a:r>
            <a:endParaRPr lang="zh-CN" altLang="en-US"/>
          </a:p>
          <a:p>
            <a:r>
              <a:rPr lang="zh-CN" altLang="en-US"/>
              <a:t>也就是说把左边探针吃光是前提，在此基础上再看能不能向右多走</a:t>
            </a:r>
            <a:r>
              <a:rPr lang="zh-CN" altLang="en-US"/>
              <a:t>几个</a:t>
            </a:r>
            <a:endParaRPr lang="zh-CN" altLang="en-US"/>
          </a:p>
          <a:p>
            <a:r>
              <a:rPr lang="zh-CN" altLang="en-US"/>
              <a:t>这样判断需要几个栈类似的维护当前没有被吃掉的几个</a:t>
            </a:r>
            <a:r>
              <a:rPr lang="zh-CN" altLang="en-US"/>
              <a:t>位置。</a:t>
            </a:r>
            <a:endParaRPr lang="zh-CN" altLang="en-US"/>
          </a:p>
          <a:p>
            <a:r>
              <a:rPr lang="zh-CN" altLang="en-US"/>
              <a:t>复杂度</a:t>
            </a:r>
            <a:r>
              <a:rPr lang="en-US" altLang="zh-CN"/>
              <a:t>poly</a:t>
            </a:r>
            <a:r>
              <a:rPr lang="en-US" altLang="zh-CN"/>
              <a:t>log</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优先队列</a:t>
            </a:r>
            <a:endParaRPr lang="zh-CN" altLang="en-US"/>
          </a:p>
        </p:txBody>
      </p:sp>
      <p:sp>
        <p:nvSpPr>
          <p:cNvPr id="3" name="内容占位符 2"/>
          <p:cNvSpPr>
            <a:spLocks noGrp="1"/>
          </p:cNvSpPr>
          <p:nvPr>
            <p:ph idx="1"/>
          </p:nvPr>
        </p:nvSpPr>
        <p:spPr/>
        <p:txBody>
          <a:bodyPr/>
          <a:p>
            <a:r>
              <a:rPr lang="zh-CN" altLang="en-US"/>
              <a:t>太基础的数据结构我们要加点字才能</a:t>
            </a:r>
            <a:r>
              <a:rPr lang="zh-CN" altLang="en-US"/>
              <a:t>高大上！</a:t>
            </a:r>
            <a:endParaRPr lang="zh-CN" altLang="en-US"/>
          </a:p>
          <a:p>
            <a:endParaRPr lang="zh-CN" altLang="en-US"/>
          </a:p>
          <a:p>
            <a:r>
              <a:rPr lang="zh-CN" altLang="en-US"/>
              <a:t>其实就是</a:t>
            </a:r>
            <a:r>
              <a:rPr lang="zh-CN" altLang="en-US"/>
              <a:t>堆</a:t>
            </a:r>
            <a:endParaRPr lang="zh-CN" altLang="en-US"/>
          </a:p>
          <a:p>
            <a:endParaRPr lang="zh-CN" altLang="en-US"/>
          </a:p>
          <a:p>
            <a:r>
              <a:rPr lang="zh-CN" altLang="en-US"/>
              <a:t>实现以某种方式排序后输出</a:t>
            </a:r>
            <a:r>
              <a:rPr lang="zh-CN" altLang="en-US"/>
              <a:t>元素！</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维护右链辅助</a:t>
            </a:r>
            <a:r>
              <a:rPr lang="zh-CN" altLang="en-US"/>
              <a:t>建树的</a:t>
            </a:r>
            <a:r>
              <a:rPr lang="zh-CN" altLang="en-US"/>
              <a:t>栈</a:t>
            </a:r>
            <a:endParaRPr lang="zh-CN" altLang="en-US"/>
          </a:p>
        </p:txBody>
      </p:sp>
      <p:sp>
        <p:nvSpPr>
          <p:cNvPr id="3" name="内容占位符 2"/>
          <p:cNvSpPr>
            <a:spLocks noGrp="1"/>
          </p:cNvSpPr>
          <p:nvPr>
            <p:ph idx="1"/>
          </p:nvPr>
        </p:nvSpPr>
        <p:spPr/>
        <p:txBody>
          <a:bodyPr/>
          <a:p>
            <a:r>
              <a:rPr lang="zh-CN" altLang="en-US"/>
              <a:t>这部分知识点有很多！我以笛卡尔树和虚树</a:t>
            </a:r>
            <a:r>
              <a:rPr lang="zh-CN" altLang="en-US"/>
              <a:t>为例</a:t>
            </a:r>
            <a:endParaRPr lang="zh-CN" altLang="en-US"/>
          </a:p>
          <a:p>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笛卡尔树</a:t>
            </a:r>
            <a:endParaRPr lang="zh-CN" altLang="en-US"/>
          </a:p>
        </p:txBody>
      </p:sp>
      <p:sp>
        <p:nvSpPr>
          <p:cNvPr id="3" name="内容占位符 2"/>
          <p:cNvSpPr>
            <a:spLocks noGrp="1"/>
          </p:cNvSpPr>
          <p:nvPr>
            <p:ph idx="1"/>
          </p:nvPr>
        </p:nvSpPr>
        <p:spPr/>
        <p:txBody>
          <a:bodyPr/>
          <a:p>
            <a:r>
              <a:rPr lang="en-US" altLang="zh-CN"/>
              <a:t>n</a:t>
            </a:r>
            <a:r>
              <a:rPr lang="zh-CN" altLang="en-US"/>
              <a:t>个</a:t>
            </a:r>
            <a:r>
              <a:rPr lang="zh-CN" altLang="en-US"/>
              <a:t>元素，每个元素有两个值，我们写成</a:t>
            </a:r>
            <a:r>
              <a:rPr lang="en-US" altLang="zh-CN"/>
              <a:t>(k,w)</a:t>
            </a:r>
            <a:endParaRPr lang="en-US" altLang="zh-CN"/>
          </a:p>
          <a:p>
            <a:r>
              <a:rPr lang="zh-CN" altLang="en-US"/>
              <a:t>一颗合法的笛卡尔树满足这些元素</a:t>
            </a:r>
            <a:r>
              <a:rPr lang="en-US" altLang="zh-CN"/>
              <a:t>k</a:t>
            </a:r>
            <a:r>
              <a:rPr lang="zh-CN" altLang="en-US"/>
              <a:t>权值按照堆的要求成树，</a:t>
            </a:r>
            <a:r>
              <a:rPr lang="en-US" altLang="zh-CN"/>
              <a:t>w</a:t>
            </a:r>
            <a:r>
              <a:rPr lang="zh-CN" altLang="en-US"/>
              <a:t>键值按照二叉搜索树的要求成</a:t>
            </a:r>
            <a:r>
              <a:rPr lang="zh-CN" altLang="en-US"/>
              <a:t>树</a:t>
            </a:r>
            <a:endParaRPr lang="zh-CN" altLang="en-US"/>
          </a:p>
          <a:p>
            <a:r>
              <a:rPr lang="zh-CN" altLang="en-US"/>
              <a:t>一般来说我们</a:t>
            </a:r>
            <a:r>
              <a:rPr lang="en-US" altLang="zh-CN"/>
              <a:t>w</a:t>
            </a:r>
            <a:r>
              <a:rPr lang="zh-CN" altLang="en-US"/>
              <a:t>这一维都是数组下标，</a:t>
            </a:r>
            <a:r>
              <a:rPr lang="en-US" altLang="zh-CN"/>
              <a:t>w</a:t>
            </a:r>
            <a:r>
              <a:rPr lang="zh-CN" altLang="en-US"/>
              <a:t>就是数组内</a:t>
            </a:r>
            <a:r>
              <a:rPr lang="zh-CN" altLang="en-US"/>
              <a:t>存的</a:t>
            </a:r>
            <a:r>
              <a:rPr lang="zh-CN" altLang="en-US"/>
              <a:t>值</a:t>
            </a:r>
            <a:endParaRPr lang="zh-CN" altLang="en-US"/>
          </a:p>
          <a:p>
            <a:r>
              <a:rPr lang="zh-CN" altLang="en-US"/>
              <a:t>这样对于笛卡尔树就有一个形象化的解释，就是我们在做最大最小值分治的时候经过的分治</a:t>
            </a:r>
            <a:r>
              <a:rPr lang="zh-CN" altLang="en-US"/>
              <a:t>结构。</a:t>
            </a:r>
            <a:endParaRPr lang="zh-CN" altLang="en-US"/>
          </a:p>
          <a:p>
            <a:pPr marL="0" indent="0">
              <a:buNone/>
            </a:pP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67690"/>
            <a:ext cx="10515600" cy="5609590"/>
          </a:xfrm>
        </p:spPr>
        <p:txBody>
          <a:bodyPr/>
          <a:p>
            <a:r>
              <a:rPr lang="zh-CN" altLang="en-US"/>
              <a:t>栈构建</a:t>
            </a:r>
            <a:endParaRPr lang="zh-CN" altLang="en-US"/>
          </a:p>
          <a:p>
            <a:r>
              <a:rPr lang="zh-CN" altLang="en-US"/>
              <a:t>我们把元素按照数组下表依次加入，那么我们每次加入的点一定在这个树的右链（最大的一些数</a:t>
            </a:r>
            <a:r>
              <a:rPr lang="zh-CN" altLang="en-US"/>
              <a:t>组成的）</a:t>
            </a:r>
            <a:endParaRPr lang="zh-CN" altLang="en-US"/>
          </a:p>
          <a:p>
            <a:r>
              <a:rPr lang="zh-CN" altLang="en-US"/>
              <a:t>然后我们每次加入新数时，首先因为他是键值最大的，所以他不应有右儿子，又因为权值要满足递增，所以他应该在右链中找到合适的位置，并且把之后的所有点拐到他的左子树中，并弹出</a:t>
            </a:r>
            <a:r>
              <a:rPr lang="zh-CN" altLang="en-US"/>
              <a:t>右链栈。</a:t>
            </a:r>
            <a:endParaRPr lang="zh-CN" altLang="en-US"/>
          </a:p>
          <a:p>
            <a:r>
              <a:rPr lang="zh-CN" altLang="en-US"/>
              <a:t>每条边在我们弹栈的时候连接因此在最后记住清空</a:t>
            </a:r>
            <a:r>
              <a:rPr lang="zh-CN" altLang="en-US"/>
              <a:t>栈</a:t>
            </a:r>
            <a:endParaRPr lang="zh-CN" altLang="en-US"/>
          </a:p>
          <a:p>
            <a:r>
              <a:rPr lang="zh-CN" altLang="en-US"/>
              <a:t>每个数最多进栈出栈一次，所以我们可以直接暴力找合适</a:t>
            </a:r>
            <a:r>
              <a:rPr lang="zh-CN" altLang="en-US"/>
              <a:t>位置</a:t>
            </a:r>
            <a:endParaRPr lang="zh-CN" altLang="en-US"/>
          </a:p>
          <a:p>
            <a:r>
              <a:rPr lang="zh-CN" altLang="en-US"/>
              <a:t>时间复杂度</a:t>
            </a:r>
            <a:r>
              <a:rPr lang="en-US" altLang="zh-CN"/>
              <a:t>O(</a:t>
            </a:r>
            <a:r>
              <a:rPr lang="en-US" altLang="zh-CN"/>
              <a:t>n)</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a:t>for (int i = 1; i &lt;= n; i++) {</a:t>
            </a:r>
            <a:endParaRPr lang="zh-CN" altLang="en-US"/>
          </a:p>
          <a:p>
            <a:r>
              <a:rPr lang="zh-CN" altLang="en-US"/>
              <a:t>  int k = top;</a:t>
            </a:r>
            <a:endParaRPr lang="zh-CN" altLang="en-US"/>
          </a:p>
          <a:p>
            <a:r>
              <a:rPr lang="zh-CN" altLang="en-US"/>
              <a:t>  while (k &gt; 0 &amp;&amp; h[stk[k]] &gt; h[i]) k--;</a:t>
            </a:r>
            <a:endParaRPr lang="zh-CN" altLang="en-US"/>
          </a:p>
          <a:p>
            <a:r>
              <a:rPr lang="zh-CN" altLang="en-US"/>
              <a:t>  if (k) rs[stk[k]] = i;  // rs代表笛卡尔树每个节点的右儿子</a:t>
            </a:r>
            <a:endParaRPr lang="zh-CN" altLang="en-US"/>
          </a:p>
          <a:p>
            <a:r>
              <a:rPr lang="zh-CN" altLang="en-US"/>
              <a:t>  if (k &lt; top) ls[i] = stk[k + 1];  // ls代表笛卡尔树每个节点的左儿子</a:t>
            </a:r>
            <a:endParaRPr lang="zh-CN" altLang="en-US"/>
          </a:p>
          <a:p>
            <a:r>
              <a:rPr lang="zh-CN" altLang="en-US"/>
              <a:t>  stk[++k] = i;</a:t>
            </a:r>
            <a:endParaRPr lang="zh-CN" altLang="en-US"/>
          </a:p>
          <a:p>
            <a:r>
              <a:rPr lang="zh-CN" altLang="en-US"/>
              <a:t>  top = k;</a:t>
            </a:r>
            <a:endParaRPr lang="zh-CN" altLang="en-US"/>
          </a:p>
          <a:p>
            <a:r>
              <a:rPr lang="zh-CN" altLang="en-US"/>
              <a:t>}</a:t>
            </a:r>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虚树</a:t>
            </a:r>
            <a:endParaRPr lang="zh-CN" altLang="en-US"/>
          </a:p>
        </p:txBody>
      </p:sp>
      <p:sp>
        <p:nvSpPr>
          <p:cNvPr id="3" name="内容占位符 2"/>
          <p:cNvSpPr>
            <a:spLocks noGrp="1"/>
          </p:cNvSpPr>
          <p:nvPr>
            <p:ph idx="1"/>
          </p:nvPr>
        </p:nvSpPr>
        <p:spPr/>
        <p:txBody>
          <a:bodyPr/>
          <a:p>
            <a:r>
              <a:rPr lang="zh-CN" altLang="en-US"/>
              <a:t>仅保留关键点和</a:t>
            </a:r>
            <a:r>
              <a:rPr lang="zh-CN" altLang="en-US"/>
              <a:t>所有关键点之间的</a:t>
            </a:r>
            <a:r>
              <a:rPr lang="en-US" altLang="zh-CN"/>
              <a:t>LCA</a:t>
            </a:r>
            <a:r>
              <a:rPr lang="zh-CN" altLang="en-US"/>
              <a:t>点的</a:t>
            </a:r>
            <a:r>
              <a:rPr lang="zh-CN" altLang="en-US"/>
              <a:t>树</a:t>
            </a:r>
            <a:endParaRPr lang="zh-CN" altLang="en-US"/>
          </a:p>
          <a:p>
            <a:r>
              <a:rPr lang="zh-CN" altLang="en-US"/>
              <a:t>常常用于对于树上</a:t>
            </a:r>
            <a:r>
              <a:rPr lang="zh-CN" altLang="en-US"/>
              <a:t>不同特殊点</a:t>
            </a:r>
            <a:r>
              <a:rPr lang="zh-CN" altLang="en-US"/>
              <a:t>多次询问的（动态规划？等）数据结构</a:t>
            </a:r>
            <a:r>
              <a:rPr lang="zh-CN" altLang="en-US"/>
              <a:t>题</a:t>
            </a:r>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793750"/>
            <a:ext cx="10515600" cy="5383530"/>
          </a:xfrm>
        </p:spPr>
        <p:txBody>
          <a:bodyPr/>
          <a:p>
            <a:r>
              <a:rPr lang="zh-CN" altLang="en-US"/>
              <a:t>我们同样可以按照维护右链的方式</a:t>
            </a:r>
            <a:r>
              <a:rPr lang="zh-CN" altLang="en-US"/>
              <a:t>维护！</a:t>
            </a:r>
            <a:endParaRPr lang="zh-CN" altLang="en-US"/>
          </a:p>
          <a:p>
            <a:r>
              <a:rPr lang="zh-CN" altLang="en-US"/>
              <a:t>考虑像上个题一样，插入时必须有性质，比如键值单增这样的</a:t>
            </a:r>
            <a:endParaRPr lang="zh-CN" altLang="en-US"/>
          </a:p>
          <a:p>
            <a:r>
              <a:rPr lang="zh-CN" altLang="en-US"/>
              <a:t>所以我们可以把关键点按照</a:t>
            </a:r>
            <a:r>
              <a:rPr lang="en-US" altLang="zh-CN"/>
              <a:t>dfn</a:t>
            </a:r>
            <a:r>
              <a:rPr lang="zh-CN" altLang="en-US"/>
              <a:t>序排序，然后依次</a:t>
            </a:r>
            <a:r>
              <a:rPr lang="zh-CN" altLang="en-US"/>
              <a:t>加入</a:t>
            </a:r>
            <a:endParaRPr lang="zh-CN" altLang="en-US"/>
          </a:p>
          <a:p>
            <a:r>
              <a:rPr lang="zh-CN" altLang="en-US"/>
              <a:t>每当我们加入新点时取出栈顶（</a:t>
            </a:r>
            <a:r>
              <a:rPr lang="en-US" altLang="zh-CN"/>
              <a:t>dfn</a:t>
            </a:r>
            <a:r>
              <a:rPr lang="zh-CN" altLang="en-US"/>
              <a:t>序最大点）和他求</a:t>
            </a:r>
            <a:r>
              <a:rPr lang="en-US" altLang="zh-CN"/>
              <a:t>LCA</a:t>
            </a:r>
            <a:r>
              <a:rPr lang="zh-CN" altLang="en-US"/>
              <a:t>，并且依次弹出所有栈中</a:t>
            </a:r>
            <a:r>
              <a:rPr lang="en-US" altLang="zh-CN"/>
              <a:t>dfn</a:t>
            </a:r>
            <a:r>
              <a:rPr lang="zh-CN" altLang="en-US"/>
              <a:t>大于</a:t>
            </a:r>
            <a:r>
              <a:rPr lang="en-US" altLang="zh-CN"/>
              <a:t>LCA</a:t>
            </a:r>
            <a:r>
              <a:rPr lang="zh-CN" altLang="en-US"/>
              <a:t>的点，弹出时</a:t>
            </a:r>
            <a:r>
              <a:rPr lang="zh-CN" altLang="en-US"/>
              <a:t>连好边</a:t>
            </a:r>
            <a:endParaRPr lang="zh-CN" altLang="en-US"/>
          </a:p>
          <a:p>
            <a:r>
              <a:rPr lang="zh-CN" altLang="en-US"/>
              <a:t>然后将</a:t>
            </a:r>
            <a:r>
              <a:rPr lang="en-US" altLang="zh-CN"/>
              <a:t>LCA</a:t>
            </a:r>
            <a:r>
              <a:rPr lang="zh-CN" altLang="en-US"/>
              <a:t>和这个点入栈即可！是不是</a:t>
            </a:r>
            <a:r>
              <a:rPr lang="zh-CN" altLang="en-US"/>
              <a:t>很简单！</a:t>
            </a:r>
            <a:endParaRPr lang="zh-CN" altLang="en-US"/>
          </a:p>
          <a:p>
            <a:r>
              <a:rPr lang="zh-CN" altLang="en-US"/>
              <a:t>这里也可以对标之前的笛卡尔树，权值就是</a:t>
            </a:r>
            <a:r>
              <a:rPr lang="en-US" altLang="zh-CN"/>
              <a:t>LCA</a:t>
            </a:r>
            <a:r>
              <a:rPr lang="zh-CN" altLang="en-US"/>
              <a:t>的</a:t>
            </a:r>
            <a:r>
              <a:rPr lang="en-US" altLang="zh-CN"/>
              <a:t>dfn</a:t>
            </a:r>
            <a:r>
              <a:rPr lang="zh-CN" altLang="en-US"/>
              <a:t>值</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888365"/>
            <a:ext cx="10515600" cy="5398770"/>
          </a:xfrm>
        </p:spPr>
        <p:txBody>
          <a:bodyPr/>
          <a:p>
            <a:r>
              <a:rPr lang="zh-CN" altLang="en-US"/>
              <a:t>		if(a[1]!=1)st[tp=1]=1;</a:t>
            </a:r>
            <a:endParaRPr lang="zh-CN" altLang="en-US"/>
          </a:p>
          <a:p>
            <a:r>
              <a:rPr lang="zh-CN" altLang="en-US"/>
              <a:t>		for(int i=1; i&lt;=m; i++)ins(a[i]);</a:t>
            </a:r>
            <a:endParaRPr lang="zh-CN" altLang="en-US"/>
          </a:p>
          <a:p>
            <a:r>
              <a:rPr lang="zh-CN" altLang="en-US"/>
              <a:t>		if(tp)while(--tp)add(st[tp],st[tp+1]);</a:t>
            </a:r>
            <a:endParaRPr lang="zh-CN" altLang="en-US"/>
          </a:p>
          <a:p>
            <a:endParaRPr lang="zh-CN" altLang="en-US"/>
          </a:p>
          <a:p>
            <a:r>
              <a:rPr lang="zh-CN" altLang="en-US"/>
              <a:t>为了方便</a:t>
            </a:r>
            <a:r>
              <a:rPr lang="en-US" altLang="zh-CN"/>
              <a:t>dp</a:t>
            </a:r>
            <a:r>
              <a:rPr lang="zh-CN" altLang="en-US"/>
              <a:t>我的写法是强制</a:t>
            </a:r>
            <a:r>
              <a:rPr lang="zh-CN" altLang="en-US"/>
              <a:t>根入栈。</a:t>
            </a:r>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06045"/>
            <a:ext cx="10515600" cy="6751320"/>
          </a:xfrm>
        </p:spPr>
        <p:txBody>
          <a:bodyPr>
            <a:normAutofit fontScale="90000"/>
          </a:bodyPr>
          <a:p>
            <a:r>
              <a:rPr lang="zh-CN" altLang="en-US"/>
              <a:t>inline void ins(int x) {</a:t>
            </a:r>
            <a:endParaRPr lang="zh-CN" altLang="en-US"/>
          </a:p>
          <a:p>
            <a:r>
              <a:rPr lang="zh-CN" altLang="en-US"/>
              <a:t>	if(!tp) {</a:t>
            </a:r>
            <a:endParaRPr lang="zh-CN" altLang="en-US"/>
          </a:p>
          <a:p>
            <a:r>
              <a:rPr lang="zh-CN" altLang="en-US"/>
              <a:t>		st[tp=1]=x;</a:t>
            </a:r>
            <a:endParaRPr lang="zh-CN" altLang="en-US"/>
          </a:p>
          <a:p>
            <a:r>
              <a:rPr lang="zh-CN" altLang="en-US"/>
              <a:t>		return ;</a:t>
            </a:r>
            <a:endParaRPr lang="zh-CN" altLang="en-US"/>
          </a:p>
          <a:p>
            <a:r>
              <a:rPr lang="zh-CN" altLang="en-US"/>
              <a:t>	}</a:t>
            </a:r>
            <a:endParaRPr lang="zh-CN" altLang="en-US"/>
          </a:p>
          <a:p>
            <a:r>
              <a:rPr lang="zh-CN" altLang="en-US"/>
              <a:t>	ance = lca(x,st[tp]);</a:t>
            </a:r>
            <a:endParaRPr lang="zh-CN" altLang="en-US"/>
          </a:p>
          <a:p>
            <a:r>
              <a:rPr lang="zh-CN" altLang="en-US"/>
              <a:t>	while((tp&gt;1)&amp;&amp;(dfn[ance]&lt;dfn[st[tp-1]])) {</a:t>
            </a:r>
            <a:endParaRPr lang="zh-CN" altLang="en-US"/>
          </a:p>
          <a:p>
            <a:r>
              <a:rPr lang="zh-CN" altLang="en-US"/>
              <a:t>		add(st[tp-1],st[tp]);</a:t>
            </a:r>
            <a:endParaRPr lang="zh-CN" altLang="en-US"/>
          </a:p>
          <a:p>
            <a:r>
              <a:rPr lang="zh-CN" altLang="en-US"/>
              <a:t>		--tp;</a:t>
            </a:r>
            <a:endParaRPr lang="zh-CN" altLang="en-US"/>
          </a:p>
          <a:p>
            <a:r>
              <a:rPr lang="zh-CN" altLang="en-US"/>
              <a:t>	}</a:t>
            </a:r>
            <a:endParaRPr lang="zh-CN" altLang="en-US"/>
          </a:p>
          <a:p>
            <a:r>
              <a:rPr lang="zh-CN" altLang="en-US"/>
              <a:t>	if(dfn[ance]&lt;dfn[st[tp]])add(ance,st[tp--]);</a:t>
            </a:r>
            <a:endParaRPr lang="zh-CN" altLang="en-US"/>
          </a:p>
          <a:p>
            <a:r>
              <a:rPr lang="zh-CN" altLang="en-US"/>
              <a:t>	if((!tp)||(st[tp]!=ance))st[++tp]=ance;</a:t>
            </a:r>
            <a:endParaRPr lang="zh-CN" altLang="en-US"/>
          </a:p>
          <a:p>
            <a:r>
              <a:rPr lang="zh-CN" altLang="en-US"/>
              <a:t>	st[++tp]=x;</a:t>
            </a:r>
            <a:endParaRPr lang="zh-CN" altLang="en-US"/>
          </a:p>
          <a:p>
            <a:r>
              <a:rPr lang="zh-CN" altLang="en-US"/>
              <a:t>}</a:t>
            </a:r>
            <a:r>
              <a:rPr lang="en-US" altLang="zh-CN"/>
              <a:t>//</a:t>
            </a:r>
            <a:r>
              <a:rPr lang="zh-CN" altLang="en-US"/>
              <a:t>这里需要特判是因为在弹完之后栈顶可能就是</a:t>
            </a:r>
            <a:r>
              <a:rPr lang="en-US" altLang="zh-CN"/>
              <a:t>LCA</a:t>
            </a:r>
            <a:r>
              <a:rPr lang="zh-CN" altLang="en-US"/>
              <a:t>，不要重复</a:t>
            </a:r>
            <a:r>
              <a:rPr lang="zh-CN" altLang="en-US"/>
              <a:t>入栈。</a:t>
            </a:r>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维护最优决策点的单调队列</a:t>
            </a:r>
            <a:r>
              <a:rPr lang="en-US" altLang="zh-CN"/>
              <a:t>/</a:t>
            </a:r>
            <a:r>
              <a:rPr lang="zh-CN" altLang="en-US"/>
              <a:t>栈</a:t>
            </a:r>
            <a:endParaRPr lang="zh-CN" altLang="en-US"/>
          </a:p>
        </p:txBody>
      </p:sp>
      <p:sp>
        <p:nvSpPr>
          <p:cNvPr id="3" name="内容占位符 2"/>
          <p:cNvSpPr>
            <a:spLocks noGrp="1"/>
          </p:cNvSpPr>
          <p:nvPr>
            <p:ph idx="1"/>
          </p:nvPr>
        </p:nvSpPr>
        <p:spPr>
          <a:xfrm>
            <a:off x="838200" y="1825625"/>
            <a:ext cx="10515600" cy="4652010"/>
          </a:xfrm>
        </p:spPr>
        <p:txBody>
          <a:bodyPr>
            <a:normAutofit/>
          </a:bodyPr>
          <a:p>
            <a:r>
              <a:rPr lang="zh-CN" altLang="en-US"/>
              <a:t>在具有决策单调性的一类动态规划问题中，我们往往可以通过比较两个决策点，计算出在哪个时间开始哪个决策点</a:t>
            </a:r>
            <a:r>
              <a:rPr lang="zh-CN" altLang="en-US"/>
              <a:t>更优</a:t>
            </a:r>
            <a:endParaRPr lang="zh-CN" altLang="en-US"/>
          </a:p>
          <a:p>
            <a:endParaRPr lang="zh-CN" altLang="en-US"/>
          </a:p>
          <a:p>
            <a:r>
              <a:rPr lang="zh-CN" altLang="en-US"/>
              <a:t>而且这个事情具有传递性！所以他们可以用数据结构维护</a:t>
            </a:r>
            <a:r>
              <a:rPr lang="zh-CN" altLang="en-US"/>
              <a:t>了。</a:t>
            </a:r>
            <a:endParaRPr lang="zh-CN" altLang="en-US"/>
          </a:p>
          <a:p>
            <a:r>
              <a:rPr lang="zh-CN" altLang="en-US"/>
              <a:t>以单调队列</a:t>
            </a:r>
            <a:r>
              <a:rPr lang="zh-CN" altLang="en-US"/>
              <a:t>为例</a:t>
            </a:r>
            <a:endParaRPr lang="zh-CN" altLang="en-US"/>
          </a:p>
          <a:p>
            <a:r>
              <a:rPr lang="zh-CN" altLang="en-US"/>
              <a:t>所以我们可以根据这个建立单调队列维护，队列里存储的是从头到尾逐渐变劣的决策点。但是随着时间推移（转移点</a:t>
            </a:r>
            <a:r>
              <a:rPr lang="en-US" altLang="zh-CN"/>
              <a:t>i</a:t>
            </a:r>
            <a:r>
              <a:rPr lang="zh-CN" altLang="en-US"/>
              <a:t>后移）这些点会逐渐</a:t>
            </a:r>
            <a:r>
              <a:rPr lang="zh-CN" altLang="en-US"/>
              <a:t>变优。</a:t>
            </a:r>
            <a:endParaRPr lang="zh-CN" altLang="en-US"/>
          </a:p>
          <a:p>
            <a:r>
              <a:rPr lang="zh-CN" altLang="en-US"/>
              <a:t>因此我们就可以根据这个时间点比较来得到两种维护单调队列的弹队</a:t>
            </a:r>
            <a:r>
              <a:rPr lang="zh-CN" altLang="en-US"/>
              <a:t>方式</a:t>
            </a:r>
            <a:endParaRPr lang="zh-CN" altLang="en-US"/>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32765"/>
            <a:ext cx="10515600" cy="5792470"/>
          </a:xfrm>
        </p:spPr>
        <p:txBody>
          <a:bodyPr/>
          <a:p>
            <a:r>
              <a:rPr lang="zh-CN" altLang="en-US"/>
              <a:t>第一种是队首的元素比队次首的元素不优的时间过了，我们就弹出</a:t>
            </a:r>
            <a:r>
              <a:rPr lang="zh-CN" altLang="en-US"/>
              <a:t>队首</a:t>
            </a:r>
            <a:endParaRPr lang="zh-CN" altLang="en-US"/>
          </a:p>
          <a:p>
            <a:endParaRPr lang="zh-CN" altLang="en-US"/>
          </a:p>
          <a:p>
            <a:r>
              <a:rPr lang="zh-CN" altLang="en-US"/>
              <a:t>第二种是队尾的元素比新元素</a:t>
            </a:r>
            <a:r>
              <a:rPr lang="en-US" altLang="zh-CN"/>
              <a:t>i</a:t>
            </a:r>
            <a:r>
              <a:rPr lang="zh-CN" altLang="en-US"/>
              <a:t>劣的时间要在队次尾的元素比队尾元素劣的时间</a:t>
            </a:r>
            <a:r>
              <a:rPr lang="zh-CN" altLang="en-US"/>
              <a:t>之前</a:t>
            </a:r>
            <a:endParaRPr lang="zh-CN" altLang="en-US"/>
          </a:p>
          <a:p>
            <a:endParaRPr lang="zh-CN" altLang="en-US"/>
          </a:p>
          <a:p>
            <a:r>
              <a:rPr lang="zh-CN" altLang="en-US"/>
              <a:t>满足这两种条件，某决策点就不可能再成为最优决策点，我们就弹出队尾队首</a:t>
            </a:r>
            <a:r>
              <a:rPr lang="zh-CN" altLang="en-US"/>
              <a:t>即可</a:t>
            </a:r>
            <a:endParaRPr lang="zh-CN" altLang="en-US"/>
          </a:p>
          <a:p>
            <a:endParaRPr lang="zh-CN" altLang="en-US"/>
          </a:p>
          <a:p>
            <a:r>
              <a:rPr lang="zh-CN" altLang="en-US"/>
              <a:t>这两种判据是通式，不一样的在于怎么快速比较两个决策点最优切换</a:t>
            </a:r>
            <a:r>
              <a:rPr lang="zh-CN" altLang="en-US"/>
              <a:t>时间。</a:t>
            </a:r>
            <a:endParaRPr lang="zh-CN" altLang="en-US"/>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先学怎么</a:t>
            </a:r>
            <a:r>
              <a:rPr lang="zh-CN" altLang="en-US"/>
              <a:t>用</a:t>
            </a:r>
            <a:endParaRPr lang="zh-CN" altLang="en-US"/>
          </a:p>
        </p:txBody>
      </p:sp>
      <p:sp>
        <p:nvSpPr>
          <p:cNvPr id="3" name="内容占位符 2"/>
          <p:cNvSpPr>
            <a:spLocks noGrp="1"/>
          </p:cNvSpPr>
          <p:nvPr>
            <p:ph idx="1"/>
          </p:nvPr>
        </p:nvSpPr>
        <p:spPr/>
        <p:txBody>
          <a:bodyPr/>
          <a:p>
            <a:r>
              <a:rPr lang="zh-CN" altLang="en-US">
                <a:hlinkClick r:id="rId1" action="ppaction://hlinkfile"/>
              </a:rPr>
              <a:t>P_queue.cpp</a:t>
            </a:r>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P1912 [NOI2009] 诗人小G</a:t>
            </a:r>
            <a:endParaRPr lang="zh-CN" altLang="en-US"/>
          </a:p>
        </p:txBody>
      </p:sp>
      <p:pic>
        <p:nvPicPr>
          <p:cNvPr id="4" name="内容占位符 3"/>
          <p:cNvPicPr>
            <a:picLocks noChangeAspect="1"/>
          </p:cNvPicPr>
          <p:nvPr>
            <p:ph idx="1"/>
          </p:nvPr>
        </p:nvPicPr>
        <p:blipFill>
          <a:blip r:embed="rId1"/>
          <a:stretch>
            <a:fillRect/>
          </a:stretch>
        </p:blipFill>
        <p:spPr>
          <a:xfrm>
            <a:off x="838200" y="1691005"/>
            <a:ext cx="8963660" cy="3034030"/>
          </a:xfrm>
          <a:prstGeom prst="rect">
            <a:avLst/>
          </a:prstGeom>
        </p:spPr>
      </p:pic>
      <p:sp>
        <p:nvSpPr>
          <p:cNvPr id="5" name="文本框 4"/>
          <p:cNvSpPr txBox="1"/>
          <p:nvPr/>
        </p:nvSpPr>
        <p:spPr>
          <a:xfrm>
            <a:off x="1280160" y="5111115"/>
            <a:ext cx="3820160" cy="368300"/>
          </a:xfrm>
          <a:prstGeom prst="rect">
            <a:avLst/>
          </a:prstGeom>
          <a:noFill/>
        </p:spPr>
        <p:txBody>
          <a:bodyPr wrap="square" rtlCol="0">
            <a:spAutoFit/>
          </a:bodyPr>
          <a:p>
            <a:r>
              <a:rPr lang="en-US" altLang="zh-CN"/>
              <a:t>T\leq 5,N\leq 1e5 L\leq 3e6 P\leq 10</a:t>
            </a:r>
            <a:endParaRPr lang="en-U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30860"/>
            <a:ext cx="10515600" cy="5646420"/>
          </a:xfrm>
        </p:spPr>
        <p:txBody>
          <a:bodyPr/>
          <a:p>
            <a:r>
              <a:rPr lang="zh-CN" altLang="en-US"/>
              <a:t>首先可以设计一个暴力的</a:t>
            </a:r>
            <a:r>
              <a:rPr lang="en-US" altLang="zh-CN"/>
              <a:t>dp</a:t>
            </a:r>
            <a:endParaRPr lang="en-US" altLang="zh-CN"/>
          </a:p>
          <a:p>
            <a:endParaRPr lang="en-US" altLang="zh-CN"/>
          </a:p>
          <a:p>
            <a:r>
              <a:rPr lang="en-US" altLang="zh-CN"/>
              <a:t>$f_i=Min f_j+(sum_i-sum_j-L+(i-j+1))^p$</a:t>
            </a:r>
            <a:endParaRPr lang="en-US" altLang="zh-CN"/>
          </a:p>
          <a:p>
            <a:endParaRPr lang="zh-CN" altLang="en-US"/>
          </a:p>
          <a:p>
            <a:r>
              <a:rPr lang="zh-CN" altLang="en-US"/>
              <a:t>直接做这个</a:t>
            </a:r>
            <a:r>
              <a:rPr lang="en-US" altLang="zh-CN"/>
              <a:t>dp</a:t>
            </a:r>
            <a:r>
              <a:rPr lang="zh-CN" altLang="en-US"/>
              <a:t>肯定是</a:t>
            </a:r>
            <a:r>
              <a:rPr lang="en-US" altLang="zh-CN"/>
              <a:t>n^2</a:t>
            </a:r>
            <a:r>
              <a:rPr lang="zh-CN" altLang="en-US"/>
              <a:t>不行的，如果</a:t>
            </a:r>
            <a:r>
              <a:rPr lang="en-US" altLang="zh-CN"/>
              <a:t>p</a:t>
            </a:r>
            <a:r>
              <a:rPr lang="zh-CN" altLang="en-US"/>
              <a:t>是</a:t>
            </a:r>
            <a:r>
              <a:rPr lang="en-US" altLang="zh-CN"/>
              <a:t>2</a:t>
            </a:r>
            <a:r>
              <a:rPr lang="zh-CN" altLang="en-US"/>
              <a:t>那可能还能斜率优化搞两下子，但是</a:t>
            </a:r>
            <a:r>
              <a:rPr lang="en-US" altLang="zh-CN"/>
              <a:t>p</a:t>
            </a:r>
            <a:r>
              <a:rPr lang="zh-CN" altLang="en-US"/>
              <a:t>是</a:t>
            </a:r>
            <a:r>
              <a:rPr lang="en-US" altLang="zh-CN"/>
              <a:t>10</a:t>
            </a:r>
            <a:r>
              <a:rPr lang="zh-CN" altLang="en-US"/>
              <a:t>啊</a:t>
            </a:r>
            <a:endParaRPr lang="zh-CN" altLang="en-US"/>
          </a:p>
          <a:p>
            <a:endParaRPr lang="zh-CN" altLang="en-US"/>
          </a:p>
          <a:p>
            <a:r>
              <a:rPr lang="zh-CN" altLang="en-US"/>
              <a:t>考虑此时我们有一个高级的优化方法叫做决策单调性</a:t>
            </a:r>
            <a:r>
              <a:rPr lang="en-US" altLang="zh-CN"/>
              <a:t>!</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654685"/>
            <a:ext cx="10515600" cy="5522595"/>
          </a:xfrm>
        </p:spPr>
        <p:txBody>
          <a:bodyPr/>
          <a:p>
            <a:r>
              <a:rPr lang="zh-CN" altLang="en-US"/>
              <a:t>我们考虑随着</a:t>
            </a:r>
            <a:r>
              <a:rPr lang="en-US" altLang="zh-CN"/>
              <a:t>j</a:t>
            </a:r>
            <a:r>
              <a:rPr lang="zh-CN" altLang="en-US"/>
              <a:t>向前变，我们贡献函数</a:t>
            </a:r>
            <a:r>
              <a:rPr lang="zh-CN" altLang="en-US"/>
              <a:t>值变化是什么样</a:t>
            </a:r>
            <a:r>
              <a:rPr lang="zh-CN" altLang="en-US"/>
              <a:t>的。</a:t>
            </a:r>
            <a:endParaRPr lang="zh-CN" altLang="en-US"/>
          </a:p>
          <a:p>
            <a:endParaRPr lang="zh-CN" altLang="en-US"/>
          </a:p>
          <a:p>
            <a:r>
              <a:rPr lang="zh-CN" altLang="en-US"/>
              <a:t>很明显，是先变小后变大，整体是一个下凸</a:t>
            </a:r>
            <a:r>
              <a:rPr lang="zh-CN" altLang="en-US"/>
              <a:t>的。</a:t>
            </a:r>
            <a:endParaRPr lang="zh-CN" altLang="en-US"/>
          </a:p>
          <a:p>
            <a:endParaRPr lang="zh-CN" altLang="en-US"/>
          </a:p>
          <a:p>
            <a:endParaRPr lang="zh-CN" altLang="en-US"/>
          </a:p>
          <a:p>
            <a:r>
              <a:rPr lang="zh-CN" altLang="en-US"/>
              <a:t>而你又发现，当两个决策点</a:t>
            </a:r>
            <a:r>
              <a:rPr lang="en-US" altLang="zh-CN"/>
              <a:t>i</a:t>
            </a:r>
            <a:r>
              <a:rPr lang="zh-CN" altLang="en-US"/>
              <a:t>，</a:t>
            </a:r>
            <a:r>
              <a:rPr lang="en-US" altLang="zh-CN"/>
              <a:t>i+1</a:t>
            </a:r>
            <a:r>
              <a:rPr lang="zh-CN" altLang="en-US"/>
              <a:t>，和当前点</a:t>
            </a:r>
            <a:r>
              <a:rPr lang="en-US" altLang="zh-CN"/>
              <a:t>j</a:t>
            </a:r>
            <a:r>
              <a:rPr lang="zh-CN" altLang="en-US"/>
              <a:t>如果</a:t>
            </a:r>
            <a:r>
              <a:rPr lang="en-US" altLang="zh-CN"/>
              <a:t>i</a:t>
            </a:r>
            <a:r>
              <a:rPr lang="zh-CN" altLang="en-US"/>
              <a:t>，</a:t>
            </a:r>
            <a:r>
              <a:rPr lang="en-US" altLang="zh-CN"/>
              <a:t>j</a:t>
            </a:r>
            <a:r>
              <a:rPr lang="zh-CN" altLang="en-US"/>
              <a:t>离得足够远的话，最优性基本上是由这个凸性决定的：</a:t>
            </a:r>
            <a:r>
              <a:rPr lang="en-US" altLang="zh-CN"/>
              <a:t>i</a:t>
            </a:r>
            <a:r>
              <a:rPr lang="zh-CN" altLang="en-US"/>
              <a:t>比</a:t>
            </a:r>
            <a:r>
              <a:rPr lang="en-US" altLang="zh-CN"/>
              <a:t>i+1</a:t>
            </a:r>
            <a:r>
              <a:rPr lang="zh-CN" altLang="en-US"/>
              <a:t>劣</a:t>
            </a:r>
            <a:r>
              <a:rPr lang="en-US" altLang="zh-CN"/>
              <a:t>,i+1</a:t>
            </a:r>
            <a:r>
              <a:rPr lang="zh-CN" altLang="en-US"/>
              <a:t>比</a:t>
            </a:r>
            <a:r>
              <a:rPr lang="en-US" altLang="zh-CN"/>
              <a:t>i+2</a:t>
            </a:r>
            <a:r>
              <a:rPr lang="zh-CN" altLang="en-US"/>
              <a:t>劣。。</a:t>
            </a:r>
            <a:endParaRPr lang="zh-CN" altLang="en-US"/>
          </a:p>
          <a:p>
            <a:endParaRPr lang="zh-CN" altLang="en-US"/>
          </a:p>
          <a:p>
            <a:r>
              <a:rPr lang="zh-CN" altLang="en-US"/>
              <a:t>考虑实际上这告诉我们一旦我更劣了，那么随着</a:t>
            </a:r>
            <a:r>
              <a:rPr lang="en-US" altLang="zh-CN"/>
              <a:t>j</a:t>
            </a:r>
            <a:r>
              <a:rPr lang="zh-CN" altLang="en-US"/>
              <a:t>向后走，我只会越来越劣</a:t>
            </a:r>
            <a:r>
              <a:rPr lang="zh-CN" altLang="en-US"/>
              <a:t>而已</a:t>
            </a:r>
            <a:endParaRPr lang="zh-CN" altLang="en-US"/>
          </a:p>
          <a:p>
            <a:endParaRPr lang="zh-CN" altLang="en-US"/>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413385"/>
            <a:ext cx="10515600" cy="6282690"/>
          </a:xfrm>
        </p:spPr>
        <p:txBody>
          <a:bodyPr>
            <a:normAutofit lnSpcReduction="10000"/>
          </a:bodyPr>
          <a:p>
            <a:r>
              <a:rPr lang="zh-CN" altLang="en-US"/>
              <a:t>于是我们考虑维护每个点最优到序列哪个</a:t>
            </a:r>
            <a:r>
              <a:rPr lang="zh-CN" altLang="en-US"/>
              <a:t>位置</a:t>
            </a:r>
            <a:endParaRPr lang="zh-CN" altLang="en-US"/>
          </a:p>
          <a:p>
            <a:endParaRPr lang="zh-CN" altLang="en-US"/>
          </a:p>
          <a:p>
            <a:r>
              <a:rPr lang="en-US" altLang="zh-CN"/>
              <a:t>k_i</a:t>
            </a:r>
            <a:r>
              <a:rPr lang="zh-CN" altLang="en-US"/>
              <a:t>表示单调队列中决策点</a:t>
            </a:r>
            <a:r>
              <a:rPr lang="en-US" altLang="zh-CN"/>
              <a:t>q[i]</a:t>
            </a:r>
            <a:r>
              <a:rPr lang="zh-CN" altLang="en-US"/>
              <a:t>如果比</a:t>
            </a:r>
            <a:r>
              <a:rPr lang="en-US" altLang="zh-CN"/>
              <a:t>q[i+1]</a:t>
            </a:r>
            <a:r>
              <a:rPr lang="zh-CN" altLang="en-US"/>
              <a:t>优秀，那么最后满足这个优秀的</a:t>
            </a:r>
            <a:r>
              <a:rPr lang="en-US" altLang="zh-CN"/>
              <a:t>j</a:t>
            </a:r>
            <a:r>
              <a:rPr lang="zh-CN" altLang="en-US"/>
              <a:t>在</a:t>
            </a:r>
            <a:r>
              <a:rPr lang="zh-CN" altLang="en-US"/>
              <a:t>哪</a:t>
            </a:r>
            <a:endParaRPr lang="zh-CN" altLang="en-US"/>
          </a:p>
          <a:p>
            <a:endParaRPr lang="zh-CN" altLang="en-US"/>
          </a:p>
          <a:p>
            <a:r>
              <a:rPr lang="zh-CN" altLang="en-US"/>
              <a:t>显然我们先入队列的还是更好一些，但是在过了这个</a:t>
            </a:r>
            <a:r>
              <a:rPr lang="en-US" altLang="zh-CN"/>
              <a:t>k_i</a:t>
            </a:r>
            <a:r>
              <a:rPr lang="zh-CN" altLang="en-US"/>
              <a:t>之后，我们就要弹掉队首，用</a:t>
            </a:r>
            <a:r>
              <a:rPr lang="en-US" altLang="zh-CN"/>
              <a:t>q[i+1]</a:t>
            </a:r>
            <a:endParaRPr lang="en-US" altLang="zh-CN"/>
          </a:p>
          <a:p>
            <a:endParaRPr lang="en-US" altLang="zh-CN"/>
          </a:p>
          <a:p>
            <a:r>
              <a:rPr lang="en-US" altLang="zh-CN"/>
              <a:t>k_i</a:t>
            </a:r>
            <a:r>
              <a:rPr lang="zh-CN" altLang="en-US"/>
              <a:t>怎么求？其实很简单，二分就行，在</a:t>
            </a:r>
            <a:r>
              <a:rPr lang="en-US" altLang="zh-CN"/>
              <a:t>q[i+1]~n</a:t>
            </a:r>
            <a:r>
              <a:rPr lang="zh-CN" altLang="en-US"/>
              <a:t>这个范围内选择一个转移点，如果</a:t>
            </a:r>
            <a:r>
              <a:rPr lang="en-US" altLang="zh-CN"/>
              <a:t>q_i</a:t>
            </a:r>
            <a:r>
              <a:rPr lang="zh-CN" altLang="en-US"/>
              <a:t>更优则向后二分，否则向前</a:t>
            </a:r>
            <a:r>
              <a:rPr lang="zh-CN" altLang="en-US"/>
              <a:t>二分</a:t>
            </a:r>
            <a:endParaRPr lang="zh-CN" altLang="en-US"/>
          </a:p>
          <a:p>
            <a:endParaRPr lang="zh-CN" altLang="en-US"/>
          </a:p>
          <a:p>
            <a:r>
              <a:rPr lang="zh-CN" altLang="en-US"/>
              <a:t>最后注意在队尾加入新转移好的</a:t>
            </a:r>
            <a:r>
              <a:rPr lang="en-US" altLang="zh-CN"/>
              <a:t>i</a:t>
            </a:r>
            <a:r>
              <a:rPr lang="zh-CN" altLang="en-US"/>
              <a:t>要计算</a:t>
            </a:r>
            <a:r>
              <a:rPr lang="en-US" altLang="zh-CN"/>
              <a:t>k_{q[t-1]}</a:t>
            </a:r>
            <a:r>
              <a:rPr lang="zh-CN" altLang="en-US"/>
              <a:t>的</a:t>
            </a:r>
            <a:r>
              <a:rPr lang="en-US" altLang="zh-CN"/>
              <a:t>k</a:t>
            </a:r>
            <a:r>
              <a:rPr lang="zh-CN" altLang="en-US"/>
              <a:t>值（此时才有定义），你发现实际上我们维护的就是</a:t>
            </a:r>
            <a:r>
              <a:rPr lang="en-US" altLang="zh-CN"/>
              <a:t>k</a:t>
            </a:r>
            <a:r>
              <a:rPr lang="zh-CN" altLang="en-US"/>
              <a:t>的单调</a:t>
            </a:r>
            <a:r>
              <a:rPr lang="zh-CN" altLang="en-US"/>
              <a:t>队列。</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P5504 [JSOI2011] 柠檬</a:t>
            </a:r>
            <a:endParaRPr lang="zh-CN" altLang="en-US"/>
          </a:p>
        </p:txBody>
      </p:sp>
      <p:pic>
        <p:nvPicPr>
          <p:cNvPr id="4" name="内容占位符 3"/>
          <p:cNvPicPr>
            <a:picLocks noChangeAspect="1"/>
          </p:cNvPicPr>
          <p:nvPr>
            <p:ph idx="1"/>
          </p:nvPr>
        </p:nvPicPr>
        <p:blipFill>
          <a:blip r:embed="rId1"/>
          <a:stretch>
            <a:fillRect/>
          </a:stretch>
        </p:blipFill>
        <p:spPr>
          <a:xfrm>
            <a:off x="838200" y="1691005"/>
            <a:ext cx="9291955" cy="2832735"/>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67690"/>
            <a:ext cx="10515600" cy="5609590"/>
          </a:xfrm>
        </p:spPr>
        <p:txBody>
          <a:bodyPr/>
          <a:p>
            <a:r>
              <a:rPr lang="zh-CN" altLang="en-US"/>
              <a:t>暴力</a:t>
            </a:r>
            <a:r>
              <a:rPr lang="en-US" altLang="zh-CN"/>
              <a:t>dp</a:t>
            </a:r>
            <a:r>
              <a:rPr lang="zh-CN" altLang="en-US"/>
              <a:t>？</a:t>
            </a:r>
            <a:endParaRPr lang="zh-CN" altLang="en-US"/>
          </a:p>
          <a:p>
            <a:endParaRPr lang="zh-CN" altLang="en-US"/>
          </a:p>
          <a:p>
            <a:r>
              <a:rPr lang="en-US" altLang="zh-CN"/>
              <a:t>f_{i}</a:t>
            </a:r>
            <a:r>
              <a:rPr lang="zh-CN" altLang="en-US"/>
              <a:t>表示前</a:t>
            </a:r>
            <a:r>
              <a:rPr lang="en-US" altLang="zh-CN"/>
              <a:t>i</a:t>
            </a:r>
            <a:r>
              <a:rPr lang="zh-CN" altLang="en-US"/>
              <a:t>个贝壳最多变出</a:t>
            </a:r>
            <a:r>
              <a:rPr lang="zh-CN" altLang="en-US"/>
              <a:t>多少柠檬</a:t>
            </a:r>
            <a:endParaRPr lang="zh-CN" altLang="en-US"/>
          </a:p>
          <a:p>
            <a:endParaRPr lang="zh-CN" altLang="en-US"/>
          </a:p>
          <a:p>
            <a:r>
              <a:rPr lang="zh-CN" altLang="en-US"/>
              <a:t>转移？是不是要枚举一个</a:t>
            </a:r>
            <a:r>
              <a:rPr lang="en-US" altLang="zh-CN"/>
              <a:t>j</a:t>
            </a:r>
            <a:r>
              <a:rPr lang="zh-CN" altLang="en-US"/>
              <a:t>然后找到</a:t>
            </a:r>
            <a:r>
              <a:rPr lang="en-US" altLang="zh-CN"/>
              <a:t>[j,i]</a:t>
            </a:r>
            <a:r>
              <a:rPr lang="zh-CN" altLang="en-US"/>
              <a:t>段中出现次数最多的那个贝壳？看上去就是注定</a:t>
            </a:r>
            <a:r>
              <a:rPr lang="en-US" altLang="zh-CN"/>
              <a:t>n^2</a:t>
            </a:r>
            <a:r>
              <a:rPr lang="zh-CN" altLang="en-US"/>
              <a:t>了</a:t>
            </a:r>
            <a:endParaRPr lang="zh-CN" altLang="en-US"/>
          </a:p>
          <a:p>
            <a:endParaRPr lang="zh-CN" altLang="en-US"/>
          </a:p>
          <a:p>
            <a:r>
              <a:rPr lang="en-US" altLang="zh-CN"/>
              <a:t>f_i=f_j+Maxcol*(s_j-s_i+1)^2</a:t>
            </a:r>
            <a:endParaRPr lang="zh-CN" altLang="en-US"/>
          </a:p>
          <a:p>
            <a:endParaRPr lang="zh-CN" altLang="en-US"/>
          </a:p>
          <a:p>
            <a:r>
              <a:rPr lang="zh-CN" altLang="en-US"/>
              <a:t>我们是不是有显然正确的方式剪一下决策点个数</a:t>
            </a:r>
            <a:r>
              <a:rPr lang="en-US" altLang="zh-CN"/>
              <a:t>?</a:t>
            </a:r>
            <a:endParaRPr lang="zh-CN" altLang="en-US"/>
          </a:p>
          <a:p>
            <a:endParaRPr lang="zh-CN" altLang="en-US"/>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626110"/>
            <a:ext cx="10515600" cy="5551170"/>
          </a:xfrm>
        </p:spPr>
        <p:txBody>
          <a:bodyPr/>
          <a:p>
            <a:r>
              <a:rPr lang="zh-CN" altLang="en-US"/>
              <a:t>考虑我们让每个点</a:t>
            </a:r>
            <a:r>
              <a:rPr lang="en-US" altLang="zh-CN"/>
              <a:t>i</a:t>
            </a:r>
            <a:r>
              <a:rPr lang="zh-CN" altLang="en-US"/>
              <a:t>优先选择之前和他颜色相同的点</a:t>
            </a:r>
            <a:r>
              <a:rPr lang="en-US" altLang="zh-CN"/>
              <a:t>j</a:t>
            </a:r>
            <a:r>
              <a:rPr lang="zh-CN" altLang="en-US"/>
              <a:t>转移</a:t>
            </a:r>
            <a:endParaRPr lang="zh-CN" altLang="en-US"/>
          </a:p>
          <a:p>
            <a:endParaRPr lang="zh-CN" altLang="en-US"/>
          </a:p>
          <a:p>
            <a:r>
              <a:rPr lang="zh-CN" altLang="en-US"/>
              <a:t>因为如果这一段颜色</a:t>
            </a:r>
            <a:r>
              <a:rPr lang="en-US" altLang="zh-CN"/>
              <a:t>k</a:t>
            </a:r>
            <a:r>
              <a:rPr lang="zh-CN" altLang="en-US"/>
              <a:t>最优，那么我们就让最后一个数和第一个数都是</a:t>
            </a:r>
            <a:r>
              <a:rPr lang="en-US" altLang="zh-CN"/>
              <a:t>k</a:t>
            </a:r>
            <a:r>
              <a:rPr lang="zh-CN" altLang="en-US"/>
              <a:t>，这样一定是最优决策之内的。如果我们向两侧都扩展一个数，他的转移函数值不会变化，</a:t>
            </a:r>
            <a:r>
              <a:rPr lang="zh-CN" altLang="en-US"/>
              <a:t>因此总方案会</a:t>
            </a:r>
            <a:r>
              <a:rPr lang="zh-CN" altLang="en-US"/>
              <a:t>变劣。</a:t>
            </a:r>
            <a:endParaRPr lang="zh-CN" altLang="en-US"/>
          </a:p>
          <a:p>
            <a:endParaRPr lang="zh-CN" altLang="en-US"/>
          </a:p>
          <a:p>
            <a:r>
              <a:rPr lang="zh-CN" altLang="en-US"/>
              <a:t>在这个基础上，我们看看这个函数怎么优化</a:t>
            </a:r>
            <a:r>
              <a:rPr lang="en-US" altLang="zh-CN"/>
              <a:t>:Maxcol*(s_i-s_j+1)^2</a:t>
            </a:r>
            <a:endParaRPr lang="en-US" altLang="zh-CN"/>
          </a:p>
          <a:p>
            <a:endParaRPr lang="en-US" altLang="zh-CN"/>
          </a:p>
          <a:p>
            <a:r>
              <a:rPr lang="zh-CN" altLang="en-US"/>
              <a:t>最大化？</a:t>
            </a:r>
            <a:endParaRPr lang="zh-CN" altLang="en-US"/>
          </a:p>
          <a:p>
            <a:endParaRPr lang="zh-CN" altLang="en-US"/>
          </a:p>
          <a:p>
            <a:r>
              <a:rPr lang="zh-CN" altLang="en-US"/>
              <a:t>好像函数是下凸函数的左半</a:t>
            </a:r>
            <a:r>
              <a:rPr lang="zh-CN" altLang="en-US"/>
              <a:t>支？</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749935"/>
            <a:ext cx="10515600" cy="5427345"/>
          </a:xfrm>
        </p:spPr>
        <p:txBody>
          <a:bodyPr/>
          <a:p>
            <a:r>
              <a:rPr lang="zh-CN" altLang="en-US"/>
              <a:t>因此我们知道，要最大化，这个函数上一个决策点</a:t>
            </a:r>
            <a:r>
              <a:rPr lang="en-US" altLang="zh-CN"/>
              <a:t>j</a:t>
            </a:r>
            <a:r>
              <a:rPr lang="zh-CN" altLang="en-US"/>
              <a:t>越靠前越</a:t>
            </a:r>
            <a:r>
              <a:rPr lang="zh-CN" altLang="en-US"/>
              <a:t>优秀。</a:t>
            </a:r>
            <a:endParaRPr lang="zh-CN" altLang="en-US"/>
          </a:p>
          <a:p>
            <a:endParaRPr lang="zh-CN" altLang="en-US"/>
          </a:p>
          <a:p>
            <a:r>
              <a:rPr lang="zh-CN" altLang="en-US"/>
              <a:t>所以我们就可以发现这题和上题可能恰好相反：一个决策点</a:t>
            </a:r>
            <a:r>
              <a:rPr lang="en-US" altLang="zh-CN"/>
              <a:t>i</a:t>
            </a:r>
            <a:r>
              <a:rPr lang="zh-CN" altLang="en-US"/>
              <a:t>在</a:t>
            </a:r>
            <a:r>
              <a:rPr lang="en-US" altLang="zh-CN"/>
              <a:t>k</a:t>
            </a:r>
            <a:r>
              <a:rPr lang="zh-CN" altLang="en-US"/>
              <a:t>之后会比决策点</a:t>
            </a:r>
            <a:r>
              <a:rPr lang="en-US" altLang="zh-CN"/>
              <a:t>i+1</a:t>
            </a:r>
            <a:r>
              <a:rPr lang="zh-CN" altLang="en-US"/>
              <a:t>更优秀。</a:t>
            </a:r>
            <a:endParaRPr lang="zh-CN" altLang="en-US"/>
          </a:p>
          <a:p>
            <a:endParaRPr lang="zh-CN" altLang="en-US"/>
          </a:p>
          <a:p>
            <a:r>
              <a:rPr lang="zh-CN" altLang="en-US"/>
              <a:t>所以我们开一个单调栈维护，栈顶存的是最近新加进去的，但是很显然，随着</a:t>
            </a:r>
            <a:r>
              <a:rPr lang="en-US" altLang="zh-CN"/>
              <a:t>i</a:t>
            </a:r>
            <a:r>
              <a:rPr lang="zh-CN" altLang="en-US"/>
              <a:t>向后移动，这个新加进去的会越来越劣，所以我们还是用同样的二分法，</a:t>
            </a:r>
            <a:r>
              <a:rPr lang="en-US" altLang="zh-CN"/>
              <a:t>(</a:t>
            </a:r>
            <a:r>
              <a:rPr lang="zh-CN" altLang="en-US"/>
              <a:t>不过这次我们二分</a:t>
            </a:r>
            <a:r>
              <a:rPr lang="en-US" altLang="zh-CN"/>
              <a:t>s_i)</a:t>
            </a:r>
            <a:r>
              <a:rPr lang="zh-CN" altLang="en-US"/>
              <a:t>，计算出决策点更迭的时间，并同样按照两个原则去更新我们的单调栈，就可以完成这道题的决策单调性优化了！</a:t>
            </a:r>
            <a:endParaRPr lang="en-US" altLang="zh-CN"/>
          </a:p>
          <a:p>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CF377E Cookie Clicker</a:t>
            </a:r>
            <a:endParaRPr lang="zh-CN" altLang="en-US"/>
          </a:p>
        </p:txBody>
      </p:sp>
      <p:pic>
        <p:nvPicPr>
          <p:cNvPr id="4" name="内容占位符 3"/>
          <p:cNvPicPr>
            <a:picLocks noChangeAspect="1"/>
          </p:cNvPicPr>
          <p:nvPr>
            <p:ph idx="1"/>
          </p:nvPr>
        </p:nvPicPr>
        <p:blipFill>
          <a:blip r:embed="rId1"/>
          <a:stretch>
            <a:fillRect/>
          </a:stretch>
        </p:blipFill>
        <p:spPr>
          <a:xfrm>
            <a:off x="838200" y="1691005"/>
            <a:ext cx="8926195" cy="3495675"/>
          </a:xfrm>
          <a:prstGeom prst="rect">
            <a:avLst/>
          </a:prstGeom>
        </p:spPr>
      </p:pic>
      <p:sp>
        <p:nvSpPr>
          <p:cNvPr id="5" name="文本框 4"/>
          <p:cNvSpPr txBox="1"/>
          <p:nvPr/>
        </p:nvSpPr>
        <p:spPr>
          <a:xfrm>
            <a:off x="1016635" y="5418455"/>
            <a:ext cx="4793615" cy="368300"/>
          </a:xfrm>
          <a:prstGeom prst="rect">
            <a:avLst/>
          </a:prstGeom>
          <a:noFill/>
        </p:spPr>
        <p:txBody>
          <a:bodyPr wrap="square" rtlCol="0">
            <a:spAutoFit/>
          </a:bodyPr>
          <a:p>
            <a:r>
              <a:rPr lang="en-US" altLang="zh-CN"/>
              <a:t>N 2e5 </a:t>
            </a:r>
            <a:r>
              <a:rPr lang="zh-CN" altLang="en-US"/>
              <a:t>别的</a:t>
            </a:r>
            <a:r>
              <a:rPr lang="zh-CN" altLang="en-US"/>
              <a:t>都很大</a:t>
            </a:r>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01015"/>
            <a:ext cx="10515600" cy="5676265"/>
          </a:xfrm>
        </p:spPr>
        <p:txBody>
          <a:bodyPr>
            <a:normAutofit fontScale="80000"/>
          </a:bodyPr>
          <a:p>
            <a:pPr marL="0" indent="0">
              <a:buNone/>
            </a:pPr>
            <a:r>
              <a:rPr lang="en-US" altLang="zh-CN">
                <a:sym typeface="+mn-ea"/>
              </a:rPr>
              <a:t>https://www.luogu.com.cn/blog/xxg/cf377e-cookie-clicker </a:t>
            </a:r>
            <a:r>
              <a:rPr lang="zh-CN" altLang="en-US">
                <a:sym typeface="+mn-ea"/>
              </a:rPr>
              <a:t>唯一题解</a:t>
            </a:r>
            <a:endParaRPr lang="en-US" altLang="zh-CN"/>
          </a:p>
          <a:p>
            <a:pPr marL="0" indent="0">
              <a:buNone/>
            </a:pPr>
            <a:endParaRPr lang="en-US" altLang="zh-CN"/>
          </a:p>
          <a:p>
            <a:r>
              <a:rPr lang="zh-CN" altLang="zh-CN"/>
              <a:t>考虑我们如果设计二维</a:t>
            </a:r>
            <a:r>
              <a:rPr lang="en-US" altLang="zh-CN"/>
              <a:t>dp</a:t>
            </a:r>
            <a:r>
              <a:rPr lang="zh-CN" altLang="en-US"/>
              <a:t>，</a:t>
            </a:r>
            <a:r>
              <a:rPr lang="en-US" altLang="zh-CN"/>
              <a:t>$f_{i,j}$</a:t>
            </a:r>
            <a:r>
              <a:rPr lang="zh-CN" altLang="en-US"/>
              <a:t>表示第</a:t>
            </a:r>
            <a:r>
              <a:rPr lang="en-US" altLang="zh-CN"/>
              <a:t>is</a:t>
            </a:r>
            <a:r>
              <a:rPr lang="zh-CN" altLang="en-US"/>
              <a:t>然后使用工厂</a:t>
            </a:r>
            <a:r>
              <a:rPr lang="en-US" altLang="zh-CN"/>
              <a:t>j</a:t>
            </a:r>
            <a:r>
              <a:rPr lang="zh-CN" altLang="en-US"/>
              <a:t>手上持有钱数最多多少</a:t>
            </a:r>
            <a:endParaRPr lang="zh-CN" altLang="en-US"/>
          </a:p>
          <a:p>
            <a:r>
              <a:rPr lang="zh-CN" altLang="en-US"/>
              <a:t>发现我们转移无非就是枚举一个时刻开始能够使用工厂</a:t>
            </a:r>
            <a:r>
              <a:rPr lang="en-US" altLang="zh-CN"/>
              <a:t>j</a:t>
            </a:r>
            <a:r>
              <a:rPr lang="zh-CN" altLang="en-US"/>
              <a:t>然后从</a:t>
            </a:r>
            <a:r>
              <a:rPr lang="en-US" altLang="zh-CN"/>
              <a:t>j</a:t>
            </a:r>
            <a:r>
              <a:rPr lang="zh-CN" altLang="en-US"/>
              <a:t>一直赚钱赚到</a:t>
            </a:r>
            <a:r>
              <a:rPr lang="en-US" altLang="zh-CN"/>
              <a:t>is</a:t>
            </a:r>
            <a:endParaRPr lang="en-US" altLang="zh-CN"/>
          </a:p>
          <a:p>
            <a:r>
              <a:rPr lang="zh-CN" altLang="zh-CN"/>
              <a:t>这个很像在维护一些直线</a:t>
            </a:r>
            <a:endParaRPr lang="zh-CN" altLang="zh-CN"/>
          </a:p>
          <a:p>
            <a:endParaRPr lang="zh-CN" altLang="zh-CN"/>
          </a:p>
          <a:p>
            <a:r>
              <a:rPr lang="zh-CN" altLang="zh-CN"/>
              <a:t>而且对于</a:t>
            </a:r>
            <a:r>
              <a:rPr lang="en-US" altLang="zh-CN"/>
              <a:t>x</a:t>
            </a:r>
            <a:r>
              <a:rPr lang="zh-CN" altLang="en-US"/>
              <a:t>坐标为时间</a:t>
            </a:r>
            <a:r>
              <a:rPr lang="en-US" altLang="zh-CN"/>
              <a:t>y</a:t>
            </a:r>
            <a:r>
              <a:rPr lang="zh-CN" altLang="en-US"/>
              <a:t>坐标表示钱数每一个</a:t>
            </a:r>
            <a:r>
              <a:rPr lang="en-US" altLang="zh-CN"/>
              <a:t>x</a:t>
            </a:r>
            <a:r>
              <a:rPr lang="zh-CN" altLang="en-US"/>
              <a:t>最大的</a:t>
            </a:r>
            <a:r>
              <a:rPr lang="en-US" altLang="zh-CN"/>
              <a:t>y</a:t>
            </a:r>
            <a:r>
              <a:rPr lang="zh-CN" altLang="en-US"/>
              <a:t>好像构成的就是一个下凸壳</a:t>
            </a:r>
            <a:endParaRPr lang="zh-CN" altLang="en-US"/>
          </a:p>
          <a:p>
            <a:endParaRPr lang="zh-CN" altLang="zh-CN"/>
          </a:p>
          <a:p>
            <a:r>
              <a:rPr lang="zh-CN" altLang="en-US"/>
              <a:t>又因为具体多少钱我们一开始并不知道，所以我们</a:t>
            </a:r>
            <a:r>
              <a:rPr lang="zh-CN" altLang="en-US"/>
              <a:t>需要边构成凸包边得到每个直线最早开始能用</a:t>
            </a:r>
            <a:r>
              <a:rPr lang="zh-CN" altLang="en-US"/>
              <a:t>的</a:t>
            </a:r>
            <a:r>
              <a:rPr lang="zh-CN" altLang="en-US"/>
              <a:t>时间，像</a:t>
            </a:r>
            <a:r>
              <a:rPr lang="en-US" altLang="zh-CN"/>
              <a:t>dp</a:t>
            </a:r>
            <a:r>
              <a:rPr lang="zh-CN" altLang="en-US"/>
              <a:t>一样计算出凸包对应位置答案然后转移。</a:t>
            </a:r>
            <a:endParaRPr lang="zh-CN" altLang="zh-CN"/>
          </a:p>
          <a:p>
            <a:endParaRPr lang="zh-CN" altLang="zh-CN"/>
          </a:p>
          <a:p>
            <a:r>
              <a:rPr lang="zh-CN" altLang="zh-CN"/>
              <a:t>用图举个</a:t>
            </a:r>
            <a:r>
              <a:rPr lang="zh-CN" altLang="zh-CN"/>
              <a:t>例子</a:t>
            </a:r>
            <a:endParaRPr lang="zh-CN" altLang="zh-CN"/>
          </a:p>
          <a:p>
            <a:pPr lvl="1"/>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75285"/>
            <a:ext cx="10515600" cy="5801995"/>
          </a:xfrm>
        </p:spPr>
        <p:txBody>
          <a:bodyPr/>
          <a:p>
            <a:r>
              <a:rPr lang="zh-CN" altLang="en-US"/>
              <a:t>底层</a:t>
            </a:r>
            <a:r>
              <a:rPr lang="zh-CN" altLang="en-US"/>
              <a:t>实现？</a:t>
            </a:r>
            <a:endParaRPr lang="zh-CN" altLang="en-US"/>
          </a:p>
          <a:p>
            <a:endParaRPr lang="zh-CN" altLang="en-US"/>
          </a:p>
          <a:p>
            <a:r>
              <a:rPr lang="zh-CN" altLang="en-US"/>
              <a:t>一颗父亲权值比儿子大的</a:t>
            </a:r>
            <a:r>
              <a:rPr lang="zh-CN" altLang="en-US"/>
              <a:t>满二叉树。</a:t>
            </a:r>
            <a:endParaRPr lang="zh-CN" altLang="en-US"/>
          </a:p>
          <a:p>
            <a:endParaRPr lang="zh-CN" altLang="en-US"/>
          </a:p>
          <a:p>
            <a:r>
              <a:rPr lang="zh-CN" altLang="en-US"/>
              <a:t>我们插入一个点时直接插入到最底层，然后一路调整</a:t>
            </a:r>
            <a:r>
              <a:rPr lang="zh-CN" altLang="en-US"/>
              <a:t>上去</a:t>
            </a:r>
            <a:endParaRPr lang="zh-CN" altLang="en-US"/>
          </a:p>
          <a:p>
            <a:endParaRPr lang="zh-CN" altLang="en-US"/>
          </a:p>
          <a:p>
            <a:r>
              <a:rPr lang="zh-CN" altLang="en-US"/>
              <a:t>删除堆顶时，选择满二叉树最后一个点和堆顶交换，然后一路下沉</a:t>
            </a:r>
            <a:r>
              <a:rPr lang="zh-CN" altLang="en-US"/>
              <a:t>堆顶即可</a:t>
            </a:r>
            <a:endParaRPr lang="zh-CN" altLang="en-US"/>
          </a:p>
          <a:p>
            <a:endParaRPr lang="zh-CN" altLang="en-US"/>
          </a:p>
          <a:p>
            <a:r>
              <a:rPr lang="zh-CN" altLang="en-US"/>
              <a:t>看上去真简单，但其实没必要学</a:t>
            </a:r>
            <a:r>
              <a:rPr lang="en-US" altLang="zh-CN"/>
              <a:t>qwq</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descr="o4c106sv"/>
          <p:cNvPicPr>
            <a:picLocks noChangeAspect="1"/>
          </p:cNvPicPr>
          <p:nvPr>
            <p:ph idx="1"/>
          </p:nvPr>
        </p:nvPicPr>
        <p:blipFill>
          <a:blip r:embed="rId1"/>
          <a:stretch>
            <a:fillRect/>
          </a:stretch>
        </p:blipFill>
        <p:spPr>
          <a:xfrm>
            <a:off x="838200" y="365125"/>
            <a:ext cx="8621395" cy="5471160"/>
          </a:xfrm>
          <a:prstGeom prst="rect">
            <a:avLst/>
          </a:prstGeom>
        </p:spPr>
      </p:pic>
      <p:sp>
        <p:nvSpPr>
          <p:cNvPr id="5" name="文本框 4"/>
          <p:cNvSpPr txBox="1"/>
          <p:nvPr/>
        </p:nvSpPr>
        <p:spPr>
          <a:xfrm>
            <a:off x="9571355" y="625475"/>
            <a:ext cx="2437130" cy="3415030"/>
          </a:xfrm>
          <a:prstGeom prst="rect">
            <a:avLst/>
          </a:prstGeom>
          <a:noFill/>
        </p:spPr>
        <p:txBody>
          <a:bodyPr wrap="square" rtlCol="0">
            <a:spAutoFit/>
          </a:bodyPr>
          <a:p>
            <a:r>
              <a:rPr lang="zh-CN" altLang="en-US"/>
              <a:t>我们当前插入直线情况构成黑线，现在多了一条蓝线，我们发现在交点处之后他会替换掉这些黑线，这条直线具体的意思是：</a:t>
            </a:r>
            <a:r>
              <a:rPr lang="zh-CN" altLang="en-US"/>
              <a:t>虽然他插入会让钱数爆减一下，但是随着时间推进钱回越来</a:t>
            </a:r>
            <a:r>
              <a:rPr lang="zh-CN" altLang="en-US"/>
              <a:t>越多</a:t>
            </a:r>
            <a:endParaRPr lang="zh-CN" altLang="en-US"/>
          </a:p>
          <a:p>
            <a:r>
              <a:rPr lang="zh-CN" altLang="en-US"/>
              <a:t>而很明显这个蓝线表达式要</a:t>
            </a:r>
            <a:r>
              <a:rPr lang="zh-CN" altLang="en-US"/>
              <a:t>和</a:t>
            </a:r>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89280"/>
            <a:ext cx="10515600" cy="5588000"/>
          </a:xfrm>
        </p:spPr>
        <p:txBody>
          <a:bodyPr/>
          <a:p>
            <a:r>
              <a:rPr lang="zh-CN" altLang="en-US"/>
              <a:t>虽然我们不能直观的上去插入每条直线但是我们可以按照</a:t>
            </a:r>
            <a:r>
              <a:rPr lang="en-US" altLang="zh-CN"/>
              <a:t>c_i</a:t>
            </a:r>
            <a:r>
              <a:rPr lang="zh-CN" altLang="en-US"/>
              <a:t>把他们</a:t>
            </a:r>
            <a:r>
              <a:rPr lang="zh-CN" altLang="en-US"/>
              <a:t>排序</a:t>
            </a:r>
            <a:endParaRPr lang="zh-CN" altLang="en-US"/>
          </a:p>
          <a:p>
            <a:r>
              <a:rPr lang="zh-CN" altLang="en-US"/>
              <a:t>然后从小到大考虑每个</a:t>
            </a:r>
            <a:r>
              <a:rPr lang="en-US" altLang="zh-CN"/>
              <a:t>$c_i$</a:t>
            </a:r>
            <a:r>
              <a:rPr lang="zh-CN" altLang="en-US"/>
              <a:t>小的直线</a:t>
            </a:r>
            <a:endParaRPr lang="zh-CN" altLang="en-US"/>
          </a:p>
          <a:p>
            <a:r>
              <a:rPr lang="zh-CN" altLang="en-US"/>
              <a:t>我们用一个单调队列维护凸包，当队头代表的直线表示纵坐标值域范围不在价格</a:t>
            </a:r>
            <a:r>
              <a:rPr lang="en-US" altLang="zh-CN"/>
              <a:t>$c_i$</a:t>
            </a:r>
            <a:r>
              <a:rPr lang="zh-CN" altLang="en-US"/>
              <a:t>之内我们就删除</a:t>
            </a:r>
            <a:endParaRPr lang="en-US" altLang="zh-CN"/>
          </a:p>
          <a:p>
            <a:r>
              <a:rPr lang="zh-CN" altLang="en-US"/>
              <a:t>然后我们计算出最优的答案，根据这个信息更新新直线和</a:t>
            </a:r>
            <a:r>
              <a:rPr lang="zh-CN" altLang="en-US"/>
              <a:t>答案</a:t>
            </a:r>
            <a:endParaRPr lang="zh-CN" altLang="en-US"/>
          </a:p>
          <a:p>
            <a:r>
              <a:rPr lang="zh-CN" altLang="en-US"/>
              <a:t>注意得到新直线要根据这条直线维护凸包</a:t>
            </a:r>
            <a:r>
              <a:rPr lang="zh-CN" altLang="en-US"/>
              <a:t>信息。</a:t>
            </a:r>
            <a:endParaRPr lang="zh-CN" altLang="en-US"/>
          </a:p>
          <a:p>
            <a:r>
              <a:rPr lang="zh-CN" altLang="en-US"/>
              <a:t>时间复杂度在于</a:t>
            </a:r>
            <a:r>
              <a:rPr lang="zh-CN" altLang="en-US"/>
              <a:t>排序</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复杂度</a:t>
            </a:r>
            <a:r>
              <a:rPr lang="zh-CN" altLang="en-US"/>
              <a:t>分析</a:t>
            </a:r>
            <a:endParaRPr lang="zh-CN" altLang="en-US"/>
          </a:p>
        </p:txBody>
      </p:sp>
      <p:sp>
        <p:nvSpPr>
          <p:cNvPr id="3" name="内容占位符 2"/>
          <p:cNvSpPr>
            <a:spLocks noGrp="1"/>
          </p:cNvSpPr>
          <p:nvPr>
            <p:ph idx="1"/>
          </p:nvPr>
        </p:nvSpPr>
        <p:spPr/>
        <p:txBody>
          <a:bodyPr/>
          <a:p>
            <a:r>
              <a:rPr lang="zh-CN" altLang="en-US"/>
              <a:t>因为满二叉树最多有</a:t>
            </a:r>
            <a:r>
              <a:rPr lang="en-US" altLang="zh-CN"/>
              <a:t>log</a:t>
            </a:r>
            <a:r>
              <a:rPr lang="zh-CN" altLang="en-US"/>
              <a:t>层，所以每个操作复杂度也都是</a:t>
            </a:r>
            <a:r>
              <a:rPr lang="en-US" altLang="zh-CN"/>
              <a:t>logn</a:t>
            </a:r>
            <a:r>
              <a:rPr lang="zh-CN" altLang="en-US"/>
              <a:t>，总复杂度就是</a:t>
            </a:r>
            <a:r>
              <a:rPr lang="en-US" altLang="zh-CN"/>
              <a:t>n</a:t>
            </a:r>
            <a:r>
              <a:rPr lang="en-US" altLang="zh-CN"/>
              <a:t>logn</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单调</a:t>
            </a:r>
            <a:r>
              <a:rPr lang="zh-CN" altLang="en-US"/>
              <a:t>队列</a:t>
            </a:r>
            <a:endParaRPr lang="zh-CN" altLang="en-US"/>
          </a:p>
        </p:txBody>
      </p:sp>
      <p:sp>
        <p:nvSpPr>
          <p:cNvPr id="3" name="内容占位符 2"/>
          <p:cNvSpPr>
            <a:spLocks noGrp="1"/>
          </p:cNvSpPr>
          <p:nvPr>
            <p:ph idx="1"/>
          </p:nvPr>
        </p:nvSpPr>
        <p:spPr/>
        <p:txBody>
          <a:bodyPr/>
          <a:p>
            <a:r>
              <a:rPr lang="zh-CN" altLang="en-US"/>
              <a:t>每个元素有两</a:t>
            </a:r>
            <a:r>
              <a:rPr lang="zh-CN" altLang="en-US"/>
              <a:t>维性质</a:t>
            </a:r>
            <a:endParaRPr lang="zh-CN" altLang="en-US"/>
          </a:p>
          <a:p>
            <a:endParaRPr lang="zh-CN" altLang="en-US"/>
          </a:p>
          <a:p>
            <a:r>
              <a:rPr lang="zh-CN" altLang="en-US"/>
              <a:t>当对于</a:t>
            </a:r>
            <a:r>
              <a:rPr lang="en-US" altLang="zh-CN"/>
              <a:t>i</a:t>
            </a:r>
            <a:r>
              <a:rPr lang="zh-CN" altLang="en-US"/>
              <a:t>，存在</a:t>
            </a:r>
            <a:r>
              <a:rPr lang="en-US" altLang="zh-CN"/>
              <a:t>j</a:t>
            </a:r>
            <a:r>
              <a:rPr lang="zh-CN" altLang="en-US"/>
              <a:t>，</a:t>
            </a:r>
            <a:r>
              <a:rPr lang="en-US" altLang="zh-CN"/>
              <a:t>j</a:t>
            </a:r>
            <a:r>
              <a:rPr lang="zh-CN" altLang="en-US"/>
              <a:t>对</a:t>
            </a:r>
            <a:r>
              <a:rPr lang="en-US" altLang="zh-CN"/>
              <a:t>i</a:t>
            </a:r>
            <a:r>
              <a:rPr lang="zh-CN" altLang="en-US"/>
              <a:t>两维性质均偏序时，</a:t>
            </a:r>
            <a:r>
              <a:rPr lang="en-US" altLang="zh-CN"/>
              <a:t>i</a:t>
            </a:r>
            <a:r>
              <a:rPr lang="zh-CN" altLang="en-US"/>
              <a:t>不再有用，则可以将</a:t>
            </a:r>
            <a:r>
              <a:rPr lang="en-US" altLang="zh-CN"/>
              <a:t>i</a:t>
            </a:r>
            <a:r>
              <a:rPr lang="zh-CN" altLang="en-US"/>
              <a:t>删除</a:t>
            </a:r>
            <a:endParaRPr lang="zh-CN" altLang="en-US"/>
          </a:p>
          <a:p>
            <a:endParaRPr lang="zh-CN" altLang="en-US"/>
          </a:p>
          <a:p>
            <a:r>
              <a:rPr lang="zh-CN" altLang="en-US"/>
              <a:t>因此我们就可以维护一个单调队列存储所有最后没有被删除的</a:t>
            </a:r>
            <a:r>
              <a:rPr lang="en-US" altLang="zh-CN"/>
              <a:t>i</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tags/tag1.xml><?xml version="1.0" encoding="utf-8"?>
<p:tagLst xmlns:p="http://schemas.openxmlformats.org/presentationml/2006/main">
  <p:tag name="KSO_WM_UNIT_PLACING_PICTURE_USER_VIEWPORT" val="{&quot;height&quot;:5770,&quot;width&quot;:10140}"/>
</p:tagLst>
</file>

<file path=ppt/tags/tag2.xml><?xml version="1.0" encoding="utf-8"?>
<p:tagLst xmlns:p="http://schemas.openxmlformats.org/presentationml/2006/main">
  <p:tag name="KSO_WM_UNIT_PLACING_PICTURE_USER_VIEWPORT" val="{&quot;height&quot;:6853,&quot;width&quot;:701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8486</Words>
  <Application>WPS 演示</Application>
  <PresentationFormat>宽屏</PresentationFormat>
  <Paragraphs>551</Paragraphs>
  <Slides>71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71</vt:i4>
      </vt:variant>
    </vt:vector>
  </HeadingPairs>
  <TitlesOfParts>
    <vt:vector size="78" baseType="lpstr">
      <vt:lpstr>Arial</vt:lpstr>
      <vt:lpstr>宋体</vt:lpstr>
      <vt:lpstr>Wingdings</vt:lpstr>
      <vt:lpstr>微软雅黑</vt:lpstr>
      <vt:lpstr>Calibri</vt:lpstr>
      <vt:lpstr>Arial Unicode MS</vt:lpstr>
      <vt:lpstr>Office 主题</vt:lpstr>
      <vt:lpstr>队列与栈</vt:lpstr>
      <vt:lpstr>前置知识</vt:lpstr>
      <vt:lpstr>队列</vt:lpstr>
      <vt:lpstr>PowerPoint 演示文稿</vt:lpstr>
      <vt:lpstr>优先队列</vt:lpstr>
      <vt:lpstr>先学怎么用</vt:lpstr>
      <vt:lpstr>PowerPoint 演示文稿</vt:lpstr>
      <vt:lpstr>复杂度分析</vt:lpstr>
      <vt:lpstr>单调队列</vt:lpstr>
      <vt:lpstr>实现方式</vt:lpstr>
      <vt:lpstr>P2216 [HAOI2007]理想的正方形</vt:lpstr>
      <vt:lpstr>PowerPoint 演示文稿</vt:lpstr>
      <vt:lpstr>P2034 选择数字</vt:lpstr>
      <vt:lpstr>PowerPoint 演示文稿</vt:lpstr>
      <vt:lpstr>P3572 [POI2014]PTA-Little Bird</vt:lpstr>
      <vt:lpstr>PowerPoint 演示文稿</vt:lpstr>
      <vt:lpstr>P3957 [NOIP2017 普及组] 跳房子</vt:lpstr>
      <vt:lpstr>PowerPoint 演示文稿</vt:lpstr>
      <vt:lpstr>栈</vt:lpstr>
      <vt:lpstr>堆空间与栈空间</vt:lpstr>
      <vt:lpstr>单调栈</vt:lpstr>
      <vt:lpstr>https://leetcode.cn/problems/trapping-rain-water/</vt:lpstr>
      <vt:lpstr>PowerPoint 演示文稿</vt:lpstr>
      <vt:lpstr>PowerPoint 演示文稿</vt:lpstr>
      <vt:lpstr>https://leetcode.cn/problems/largest-rectangle-in-histogram/</vt:lpstr>
      <vt:lpstr>PowerPoint 演示文稿</vt:lpstr>
      <vt:lpstr>P1449 后缀表达式</vt:lpstr>
      <vt:lpstr>PowerPoint 演示文稿</vt:lpstr>
      <vt:lpstr>PowerPoint 演示文稿</vt:lpstr>
      <vt:lpstr>P3200 [HNOI2009]有趣的数列</vt:lpstr>
      <vt:lpstr>PowerPoint 演示文稿</vt:lpstr>
      <vt:lpstr>卡特兰数</vt:lpstr>
      <vt:lpstr>P5698 [CTSC1998]算法复杂度</vt:lpstr>
      <vt:lpstr>PowerPoint 演示文稿</vt:lpstr>
      <vt:lpstr>PowerPoint 演示文稿</vt:lpstr>
      <vt:lpstr>PowerPoint 演示文稿</vt:lpstr>
      <vt:lpstr>P7324 [WC2021] 表达式求值</vt:lpstr>
      <vt:lpstr>PowerPoint 演示文稿</vt:lpstr>
      <vt:lpstr>PowerPoint 演示文稿</vt:lpstr>
      <vt:lpstr>PowerPoint 演示文稿</vt:lpstr>
      <vt:lpstr>栈维护匹配问题</vt:lpstr>
      <vt:lpstr>PowerPoint 演示文稿</vt:lpstr>
      <vt:lpstr>PowerPoint 演示文稿</vt:lpstr>
      <vt:lpstr>PowerPoint 演示文稿</vt:lpstr>
      <vt:lpstr>把上个问题向左走去掉</vt:lpstr>
      <vt:lpstr>PowerPoint 演示文稿</vt:lpstr>
      <vt:lpstr>PowerPoint 演示文稿</vt:lpstr>
      <vt:lpstr>CF343C Read Time</vt:lpstr>
      <vt:lpstr>PowerPoint 演示文稿</vt:lpstr>
      <vt:lpstr>维护右链辅助建树的栈</vt:lpstr>
      <vt:lpstr>笛卡尔树</vt:lpstr>
      <vt:lpstr>PowerPoint 演示文稿</vt:lpstr>
      <vt:lpstr>PowerPoint 演示文稿</vt:lpstr>
      <vt:lpstr>虚树</vt:lpstr>
      <vt:lpstr>PowerPoint 演示文稿</vt:lpstr>
      <vt:lpstr>PowerPoint 演示文稿</vt:lpstr>
      <vt:lpstr>PowerPoint 演示文稿</vt:lpstr>
      <vt:lpstr>维护最优决策点的单调队列/栈</vt:lpstr>
      <vt:lpstr>PowerPoint 演示文稿</vt:lpstr>
      <vt:lpstr>P1912 [NOI2009] 诗人小G</vt:lpstr>
      <vt:lpstr>PowerPoint 演示文稿</vt:lpstr>
      <vt:lpstr>PowerPoint 演示文稿</vt:lpstr>
      <vt:lpstr>PowerPoint 演示文稿</vt:lpstr>
      <vt:lpstr>P5504 [JSOI2011] 柠檬</vt:lpstr>
      <vt:lpstr>PowerPoint 演示文稿</vt:lpstr>
      <vt:lpstr>PowerPoint 演示文稿</vt:lpstr>
      <vt:lpstr>PowerPoint 演示文稿</vt:lpstr>
      <vt:lpstr>CF377E Cookie Clicker</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曹瀚中</dc:creator>
  <cp:lastModifiedBy>26459</cp:lastModifiedBy>
  <cp:revision>817</cp:revision>
  <dcterms:created xsi:type="dcterms:W3CDTF">2022-07-07T02:45:00Z</dcterms:created>
  <dcterms:modified xsi:type="dcterms:W3CDTF">2022-07-16T07:37:01Z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4B21815B3E13413CA50778D8B463D72E</vt:lpwstr>
  </property>
  <property fmtid="{D5CDD505-2E9C-101B-9397-08002B2CF9AE}" pid="3" name="KSOProductBuildVer">
    <vt:lpwstr>2052-11.1.0.10943</vt:lpwstr>
  </property>
</Properties>
</file>