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1.xml" ContentType="application/vnd.openxmlformats-officedocument.presentationml.notesSlide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47.xml" ContentType="application/vnd.openxmlformats-officedocument.presentationml.tags+xml"/>
  <Override PartName="/ppt/notesSlides/notesSlide23.xml" ContentType="application/vnd.openxmlformats-officedocument.presentationml.notesSlide+xml"/>
  <Override PartName="/ppt/tags/tag48.xml" ContentType="application/vnd.openxmlformats-officedocument.presentationml.tags+xml"/>
  <Override PartName="/ppt/notesSlides/notesSlide24.xml" ContentType="application/vnd.openxmlformats-officedocument.presentationml.notesSlide+xml"/>
  <Override PartName="/ppt/tags/tag49.xml" ContentType="application/vnd.openxmlformats-officedocument.presentationml.tags+xml"/>
  <Override PartName="/ppt/notesSlides/notesSlide25.xml" ContentType="application/vnd.openxmlformats-officedocument.presentationml.notesSlide+xml"/>
  <Override PartName="/ppt/tags/tag50.xml" ContentType="application/vnd.openxmlformats-officedocument.presentationml.tags+xml"/>
  <Override PartName="/ppt/notesSlides/notesSlide26.xml" ContentType="application/vnd.openxmlformats-officedocument.presentationml.notesSlide+xml"/>
  <Override PartName="/ppt/tags/tag51.xml" ContentType="application/vnd.openxmlformats-officedocument.presentationml.tags+xml"/>
  <Override PartName="/ppt/notesSlides/notesSlide27.xml" ContentType="application/vnd.openxmlformats-officedocument.presentationml.notesSlide+xml"/>
  <Override PartName="/ppt/tags/tag52.xml" ContentType="application/vnd.openxmlformats-officedocument.presentationml.tags+xml"/>
  <Override PartName="/ppt/notesSlides/notesSlide28.xml" ContentType="application/vnd.openxmlformats-officedocument.presentationml.notesSlide+xml"/>
  <Override PartName="/ppt/tags/tag53.xml" ContentType="application/vnd.openxmlformats-officedocument.presentationml.tags+xml"/>
  <Override PartName="/ppt/notesSlides/notesSlide29.xml" ContentType="application/vnd.openxmlformats-officedocument.presentationml.notesSlide+xml"/>
  <Override PartName="/ppt/tags/tag54.xml" ContentType="application/vnd.openxmlformats-officedocument.presentationml.tags+xml"/>
  <Override PartName="/ppt/notesSlides/notesSlide30.xml" ContentType="application/vnd.openxmlformats-officedocument.presentationml.notesSlide+xml"/>
  <Override PartName="/ppt/tags/tag55.xml" ContentType="application/vnd.openxmlformats-officedocument.presentationml.tags+xml"/>
  <Override PartName="/ppt/notesSlides/notesSlide31.xml" ContentType="application/vnd.openxmlformats-officedocument.presentationml.notesSlide+xml"/>
  <Override PartName="/ppt/tags/tag56.xml" ContentType="application/vnd.openxmlformats-officedocument.presentationml.tags+xml"/>
  <Override PartName="/ppt/notesSlides/notesSlide32.xml" ContentType="application/vnd.openxmlformats-officedocument.presentationml.notesSlide+xml"/>
  <Override PartName="/ppt/tags/tag57.xml" ContentType="application/vnd.openxmlformats-officedocument.presentationml.tags+xml"/>
  <Override PartName="/ppt/notesSlides/notesSlide33.xml" ContentType="application/vnd.openxmlformats-officedocument.presentationml.notesSlide+xml"/>
  <Override PartName="/ppt/tags/tag58.xml" ContentType="application/vnd.openxmlformats-officedocument.presentationml.tags+xml"/>
  <Override PartName="/ppt/notesSlides/notesSlide34.xml" ContentType="application/vnd.openxmlformats-officedocument.presentationml.notesSlide+xml"/>
  <Override PartName="/ppt/tags/tag59.xml" ContentType="application/vnd.openxmlformats-officedocument.presentationml.tags+xml"/>
  <Override PartName="/ppt/notesSlides/notesSlide35.xml" ContentType="application/vnd.openxmlformats-officedocument.presentationml.notesSlide+xml"/>
  <Override PartName="/ppt/tags/tag60.xml" ContentType="application/vnd.openxmlformats-officedocument.presentationml.tags+xml"/>
  <Override PartName="/ppt/notesSlides/notesSlide36.xml" ContentType="application/vnd.openxmlformats-officedocument.presentationml.notesSlide+xml"/>
  <Override PartName="/ppt/tags/tag61.xml" ContentType="application/vnd.openxmlformats-officedocument.presentationml.tags+xml"/>
  <Override PartName="/ppt/notesSlides/notesSlide37.xml" ContentType="application/vnd.openxmlformats-officedocument.presentationml.notesSlide+xml"/>
  <Override PartName="/ppt/tags/tag62.xml" ContentType="application/vnd.openxmlformats-officedocument.presentationml.tags+xml"/>
  <Override PartName="/ppt/notesSlides/notesSlide38.xml" ContentType="application/vnd.openxmlformats-officedocument.presentationml.notesSlide+xml"/>
  <Override PartName="/ppt/tags/tag63.xml" ContentType="application/vnd.openxmlformats-officedocument.presentationml.tags+xml"/>
  <Override PartName="/ppt/notesSlides/notesSlide39.xml" ContentType="application/vnd.openxmlformats-officedocument.presentationml.notesSlide+xml"/>
  <Override PartName="/ppt/tags/tag64.xml" ContentType="application/vnd.openxmlformats-officedocument.presentationml.tags+xml"/>
  <Override PartName="/ppt/notesSlides/notesSlide40.xml" ContentType="application/vnd.openxmlformats-officedocument.presentationml.notesSlide+xml"/>
  <Override PartName="/ppt/tags/tag65.xml" ContentType="application/vnd.openxmlformats-officedocument.presentationml.tags+xml"/>
  <Override PartName="/ppt/notesSlides/notesSlide41.xml" ContentType="application/vnd.openxmlformats-officedocument.presentationml.notesSlide+xml"/>
  <Override PartName="/ppt/tags/tag66.xml" ContentType="application/vnd.openxmlformats-officedocument.presentationml.tags+xml"/>
  <Override PartName="/ppt/notesSlides/notesSlide42.xml" ContentType="application/vnd.openxmlformats-officedocument.presentationml.notesSlide+xml"/>
  <Override PartName="/ppt/tags/tag67.xml" ContentType="application/vnd.openxmlformats-officedocument.presentationml.tags+xml"/>
  <Override PartName="/ppt/notesSlides/notesSlide43.xml" ContentType="application/vnd.openxmlformats-officedocument.presentationml.notesSlide+xml"/>
  <Override PartName="/ppt/tags/tag68.xml" ContentType="application/vnd.openxmlformats-officedocument.presentationml.tags+xml"/>
  <Override PartName="/ppt/notesSlides/notesSlide44.xml" ContentType="application/vnd.openxmlformats-officedocument.presentationml.notesSlide+xml"/>
  <Override PartName="/ppt/tags/tag69.xml" ContentType="application/vnd.openxmlformats-officedocument.presentationml.tags+xml"/>
  <Override PartName="/ppt/notesSlides/notesSlide45.xml" ContentType="application/vnd.openxmlformats-officedocument.presentationml.notesSlide+xml"/>
  <Override PartName="/ppt/tags/tag70.xml" ContentType="application/vnd.openxmlformats-officedocument.presentationml.tags+xml"/>
  <Override PartName="/ppt/notesSlides/notesSlide46.xml" ContentType="application/vnd.openxmlformats-officedocument.presentationml.notesSlide+xml"/>
  <Override PartName="/ppt/tags/tag71.xml" ContentType="application/vnd.openxmlformats-officedocument.presentationml.tags+xml"/>
  <Override PartName="/ppt/notesSlides/notesSlide47.xml" ContentType="application/vnd.openxmlformats-officedocument.presentationml.notesSlide+xml"/>
  <Override PartName="/ppt/tags/tag72.xml" ContentType="application/vnd.openxmlformats-officedocument.presentationml.tag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2" r:id="rId6"/>
    <p:sldId id="263" r:id="rId7"/>
    <p:sldId id="1065" r:id="rId8"/>
    <p:sldId id="260" r:id="rId9"/>
    <p:sldId id="266" r:id="rId10"/>
    <p:sldId id="268" r:id="rId11"/>
    <p:sldId id="489" r:id="rId12"/>
    <p:sldId id="267" r:id="rId13"/>
    <p:sldId id="269" r:id="rId14"/>
    <p:sldId id="1011" r:id="rId15"/>
    <p:sldId id="1012" r:id="rId16"/>
    <p:sldId id="1013" r:id="rId17"/>
    <p:sldId id="1014" r:id="rId18"/>
    <p:sldId id="271" r:id="rId19"/>
    <p:sldId id="273" r:id="rId20"/>
    <p:sldId id="1015" r:id="rId21"/>
    <p:sldId id="277" r:id="rId22"/>
    <p:sldId id="280" r:id="rId23"/>
    <p:sldId id="279" r:id="rId24"/>
    <p:sldId id="295" r:id="rId25"/>
    <p:sldId id="298" r:id="rId26"/>
    <p:sldId id="302" r:id="rId27"/>
    <p:sldId id="303" r:id="rId28"/>
    <p:sldId id="304" r:id="rId29"/>
    <p:sldId id="299" r:id="rId30"/>
    <p:sldId id="825" r:id="rId31"/>
    <p:sldId id="1017" r:id="rId32"/>
    <p:sldId id="1028" r:id="rId33"/>
    <p:sldId id="1029" r:id="rId34"/>
    <p:sldId id="1030" r:id="rId35"/>
    <p:sldId id="1031" r:id="rId36"/>
    <p:sldId id="1032" r:id="rId37"/>
    <p:sldId id="1033" r:id="rId38"/>
    <p:sldId id="1034" r:id="rId39"/>
    <p:sldId id="1035" r:id="rId40"/>
    <p:sldId id="1036" r:id="rId41"/>
    <p:sldId id="1037" r:id="rId42"/>
    <p:sldId id="1038" r:id="rId43"/>
    <p:sldId id="1039" r:id="rId44"/>
    <p:sldId id="1040" r:id="rId45"/>
    <p:sldId id="1041" r:id="rId46"/>
    <p:sldId id="1042" r:id="rId47"/>
    <p:sldId id="1043" r:id="rId48"/>
    <p:sldId id="1044" r:id="rId49"/>
    <p:sldId id="1045" r:id="rId50"/>
    <p:sldId id="1047" r:id="rId51"/>
    <p:sldId id="1048" r:id="rId52"/>
    <p:sldId id="1097" r:id="rId53"/>
    <p:sldId id="1098" r:id="rId54"/>
    <p:sldId id="1099" r:id="rId55"/>
    <p:sldId id="1100" r:id="rId56"/>
    <p:sldId id="1101" r:id="rId57"/>
    <p:sldId id="1102" r:id="rId58"/>
    <p:sldId id="1049" r:id="rId59"/>
    <p:sldId id="1050" r:id="rId60"/>
    <p:sldId id="1051" r:id="rId61"/>
    <p:sldId id="1052" r:id="rId62"/>
    <p:sldId id="1053" r:id="rId63"/>
    <p:sldId id="1054" r:id="rId64"/>
    <p:sldId id="1055" r:id="rId65"/>
    <p:sldId id="1056" r:id="rId66"/>
    <p:sldId id="1103" r:id="rId67"/>
    <p:sldId id="1104" r:id="rId68"/>
    <p:sldId id="1057" r:id="rId69"/>
    <p:sldId id="1058" r:id="rId70"/>
    <p:sldId id="1059" r:id="rId71"/>
    <p:sldId id="1060" r:id="rId72"/>
    <p:sldId id="1061" r:id="rId73"/>
    <p:sldId id="1062" r:id="rId74"/>
    <p:sldId id="1063" r:id="rId75"/>
    <p:sldId id="1064" r:id="rId76"/>
    <p:sldId id="1067" r:id="rId77"/>
    <p:sldId id="1066" r:id="rId78"/>
    <p:sldId id="1068" r:id="rId79"/>
    <p:sldId id="1069" r:id="rId80"/>
    <p:sldId id="1070" r:id="rId81"/>
    <p:sldId id="1072" r:id="rId82"/>
    <p:sldId id="1073" r:id="rId83"/>
    <p:sldId id="1074" r:id="rId84"/>
    <p:sldId id="1075" r:id="rId85"/>
    <p:sldId id="1071" r:id="rId86"/>
    <p:sldId id="1076" r:id="rId87"/>
    <p:sldId id="1077" r:id="rId88"/>
    <p:sldId id="1078" r:id="rId89"/>
    <p:sldId id="1079" r:id="rId90"/>
    <p:sldId id="1080" r:id="rId91"/>
    <p:sldId id="1081" r:id="rId92"/>
    <p:sldId id="1082" r:id="rId93"/>
    <p:sldId id="1114" r:id="rId94"/>
    <p:sldId id="1115" r:id="rId95"/>
    <p:sldId id="1084" r:id="rId96"/>
    <p:sldId id="1085" r:id="rId97"/>
    <p:sldId id="1086" r:id="rId98"/>
    <p:sldId id="1087" r:id="rId99"/>
    <p:sldId id="1088" r:id="rId100"/>
    <p:sldId id="1089" r:id="rId101"/>
    <p:sldId id="1107" r:id="rId102"/>
    <p:sldId id="1106" r:id="rId103"/>
    <p:sldId id="1108" r:id="rId104"/>
    <p:sldId id="1109" r:id="rId105"/>
    <p:sldId id="1110" r:id="rId106"/>
    <p:sldId id="1112" r:id="rId107"/>
    <p:sldId id="1113" r:id="rId108"/>
    <p:sldId id="1116" r:id="rId109"/>
    <p:sldId id="1111" r:id="rId110"/>
    <p:sldId id="1117" r:id="rId111"/>
    <p:sldId id="1090" r:id="rId112"/>
    <p:sldId id="1118" r:id="rId113"/>
    <p:sldId id="1091" r:id="rId114"/>
    <p:sldId id="1092" r:id="rId115"/>
    <p:sldId id="1093" r:id="rId116"/>
    <p:sldId id="1094" r:id="rId117"/>
    <p:sldId id="1095" r:id="rId1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D23A145-9156-40D4-8924-9E4BDA9C6A82}">
          <p14:sldIdLst>
            <p14:sldId id="256"/>
            <p14:sldId id="257"/>
            <p14:sldId id="258"/>
            <p14:sldId id="259"/>
          </p14:sldIdLst>
        </p14:section>
        <p14:section name="基础部分" id="{BACA0545-1605-47EF-B5A8-CBED36EF1EBD}">
          <p14:sldIdLst>
            <p14:sldId id="262"/>
            <p14:sldId id="263"/>
            <p14:sldId id="1065"/>
            <p14:sldId id="260"/>
            <p14:sldId id="266"/>
            <p14:sldId id="268"/>
            <p14:sldId id="489"/>
            <p14:sldId id="267"/>
            <p14:sldId id="269"/>
            <p14:sldId id="1011"/>
            <p14:sldId id="1012"/>
            <p14:sldId id="1013"/>
            <p14:sldId id="1014"/>
            <p14:sldId id="271"/>
            <p14:sldId id="273"/>
            <p14:sldId id="1015"/>
            <p14:sldId id="277"/>
            <p14:sldId id="280"/>
            <p14:sldId id="279"/>
            <p14:sldId id="295"/>
            <p14:sldId id="298"/>
            <p14:sldId id="302"/>
            <p14:sldId id="303"/>
            <p14:sldId id="304"/>
            <p14:sldId id="299"/>
            <p14:sldId id="825"/>
            <p14:sldId id="1017"/>
            <p14:sldId id="1028"/>
            <p14:sldId id="1029"/>
            <p14:sldId id="1030"/>
            <p14:sldId id="1031"/>
            <p14:sldId id="1032"/>
            <p14:sldId id="1033"/>
            <p14:sldId id="1034"/>
            <p14:sldId id="1035"/>
            <p14:sldId id="1036"/>
            <p14:sldId id="1037"/>
            <p14:sldId id="1038"/>
            <p14:sldId id="1039"/>
            <p14:sldId id="1040"/>
            <p14:sldId id="1041"/>
            <p14:sldId id="1042"/>
            <p14:sldId id="1043"/>
            <p14:sldId id="1044"/>
            <p14:sldId id="1045"/>
            <p14:sldId id="1047"/>
            <p14:sldId id="1048"/>
            <p14:sldId id="1097"/>
            <p14:sldId id="1098"/>
            <p14:sldId id="1099"/>
            <p14:sldId id="1100"/>
            <p14:sldId id="1101"/>
            <p14:sldId id="1102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103"/>
            <p14:sldId id="1104"/>
            <p14:sldId id="1057"/>
            <p14:sldId id="1058"/>
            <p14:sldId id="1059"/>
            <p14:sldId id="1060"/>
            <p14:sldId id="1061"/>
            <p14:sldId id="1062"/>
            <p14:sldId id="1063"/>
          </p14:sldIdLst>
        </p14:section>
        <p14:section name="同余相关" id="{A6C7A9F3-6031-4685-8516-82224DC2893D}">
          <p14:sldIdLst>
            <p14:sldId id="1064"/>
            <p14:sldId id="1067"/>
            <p14:sldId id="1066"/>
            <p14:sldId id="1068"/>
            <p14:sldId id="1069"/>
            <p14:sldId id="1070"/>
          </p14:sldIdLst>
        </p14:section>
        <p14:section name="几个题" id="{E373CE86-68A7-46AF-9413-264E5F4F21C1}">
          <p14:sldIdLst>
            <p14:sldId id="1072"/>
            <p14:sldId id="1073"/>
            <p14:sldId id="1074"/>
            <p14:sldId id="1075"/>
            <p14:sldId id="1071"/>
            <p14:sldId id="1076"/>
            <p14:sldId id="1077"/>
            <p14:sldId id="1078"/>
            <p14:sldId id="1079"/>
          </p14:sldIdLst>
        </p14:section>
        <p14:section name="积性函数" id="{C9B15769-FA4F-4601-BDDB-97DD9DFD2629}">
          <p14:sldIdLst>
            <p14:sldId id="1080"/>
            <p14:sldId id="1081"/>
            <p14:sldId id="1082"/>
            <p14:sldId id="1114"/>
            <p14:sldId id="1115"/>
            <p14:sldId id="1084"/>
            <p14:sldId id="1085"/>
            <p14:sldId id="1086"/>
            <p14:sldId id="1087"/>
            <p14:sldId id="1088"/>
            <p14:sldId id="1089"/>
            <p14:sldId id="1107"/>
            <p14:sldId id="1106"/>
            <p14:sldId id="1108"/>
            <p14:sldId id="1109"/>
            <p14:sldId id="1110"/>
            <p14:sldId id="1112"/>
            <p14:sldId id="1113"/>
            <p14:sldId id="1116"/>
            <p14:sldId id="1111"/>
            <p14:sldId id="1117"/>
            <p14:sldId id="1090"/>
            <p14:sldId id="1118"/>
            <p14:sldId id="1091"/>
            <p14:sldId id="1092"/>
            <p14:sldId id="1093"/>
            <p14:sldId id="1094"/>
            <p14:sldId id="10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7297D-2FD4-475F-A56B-50AA97B7551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1675-40A2-4341-9FE5-1AA885B9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0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0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8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53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3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65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58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451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24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85001-DF70-51FB-627C-CC3532901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02E00-B7EA-772C-B350-D194FD82B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1C3AB-9612-D3B5-5E98-D85FA8D8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26D9C-C3F1-B27D-C992-28AA186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8336E-3C29-4F5D-90AE-F7F56901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80DBE-9C04-98BA-B4FC-FD0EA33E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44AFCD-B310-8C6F-F2E3-25837558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94387-B84D-DF03-1DE1-3AAD925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688BB-3AA5-AA6C-E740-1444FF93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D92FB-0C10-D549-59D0-CA94E48F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9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148851-2241-689A-198E-36FEC6A39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84183-10E6-711A-6E83-EF5BB1EE7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DA2AD-8FC4-B09C-7FE2-54957C25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97192-EAF4-05BA-08B4-9C26F02B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C6AA-0CA7-E8B8-684B-AFA4EFD1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9C77-A16D-BD7A-69DD-22E69220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0D23F-9F7A-598E-900A-FEBC40827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294D4-4166-F25D-45D0-9981DA36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2CBF5-D071-1480-0000-16CC4396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C4343-8C76-A19B-0DB4-34383D3B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883D0-0DAA-2D50-6EF7-34CBC96E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F3A3C-AB15-EC8E-2F9F-21E33533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F844C-C749-A1F3-8DE0-46B8038A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4EDC4-8D62-D081-DFCF-16723689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D2264-0708-F4E0-883F-DF9F368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F116-150E-A339-0EE4-E3E46DCF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D5851-BD29-CBB4-1E86-96ABBDB1F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47FBC-7D7C-C617-C5D8-8EEA936E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28315-5804-3223-B10B-7275EB63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88E88-E08E-FAD6-24B1-F63CD63A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78865-EF31-0226-6085-5A947280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A87D-7365-D5CE-18CA-E3BA8C88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836A1-C745-C12C-C3D5-B159F3A0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45EC61-3535-32E9-D29D-05054814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FE4471-9674-C186-9297-E54D6E675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7E5C21-EBCA-EAF5-1AED-45547D64A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68926C-DA35-105C-4D89-A959C4E5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187AB1-E4A1-8B55-F1C0-6DAAF3C8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134339-94C4-8839-F255-5114F5A2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2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F0454-A555-AD13-7564-6C369FE6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AD173-E418-68CC-3937-C1361F93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CC273A-D56C-5FF1-05C5-EA049AEE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A88F2-1D9C-7BDC-BC1F-19F7AE01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8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2DF90-BF9C-B5A8-91D2-5C0B838E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F05B09-6CE3-9EA6-1DA3-D9D73603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C6753-ACF1-7742-8C41-3E839357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880E4-7695-7CD0-B110-6723F799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7E35A-9DE4-2DF2-D56C-9B6010AE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42A16-2E42-3A90-DE82-52984D9A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BF5EF-E47C-F55F-B593-0474DD8F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9B30B-E955-EE2C-E8C4-052B8DF8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1BA7E-5BAB-3210-DB2F-C135F58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5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54C83-9B7B-7BD5-2EBF-97BBF289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AAF93E-5E1D-50D9-399C-7202CA59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10345F-F626-8725-C0CD-974EA4CC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6FFE6-FB97-8357-5F8A-AF5F4F7D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F90D0-0A65-2FB7-BF78-6731B520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A585F-0783-57F0-B429-0AFDAA17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EA183C-244F-FFD8-9141-839138D4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4D807-F3B7-FE1F-B6E4-DF566834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3D7A0-589A-ACB1-A7D7-E334966A4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179F-6CD5-4FB2-95DB-4D34AC215BA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95941-635B-9820-2072-B0B3A4FD6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7CDD0-8952-312C-A878-6684862D8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5507-A551-49FF-953E-346CB3AD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95F6-E8D4-96A7-16AE-CF41205D3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基础数论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EB087-6566-2B1B-F1C1-F3F99A41F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4281" y="3644900"/>
            <a:ext cx="9144000" cy="1655762"/>
          </a:xfrm>
        </p:spPr>
        <p:txBody>
          <a:bodyPr/>
          <a:lstStyle/>
          <a:p>
            <a:r>
              <a:rPr lang="zh-CN" altLang="en-US" dirty="0"/>
              <a:t>烟台最小质数中学</a:t>
            </a:r>
            <a:r>
              <a:rPr lang="en-US" altLang="zh-CN" dirty="0"/>
              <a:t>-&gt;</a:t>
            </a:r>
            <a:r>
              <a:rPr lang="zh-CN" altLang="en-US" dirty="0"/>
              <a:t>清华计算机系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zhqwq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57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那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进制也是一样啦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我们找现场一位幸运观众解答一下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164(8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进制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等于什么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他的构造，实际上就有容斥的意义。</a:t>
            </a:r>
            <a:endParaRPr lang="en-US" altLang="zh-CN" sz="2400" dirty="0"/>
          </a:p>
          <a:p>
            <a:r>
              <a:rPr lang="zh-CN" altLang="en-US" sz="2400" dirty="0"/>
              <a:t>如果大家接触过莫比乌斯反演，就会看到它起到的重要作用</a:t>
            </a:r>
            <a:endParaRPr lang="en-US" altLang="zh-CN" sz="2400" dirty="0"/>
          </a:p>
          <a:p>
            <a:r>
              <a:rPr lang="en-US" altLang="zh-CN" sz="2400" dirty="0"/>
              <a:t>——</a:t>
            </a:r>
            <a:r>
              <a:rPr lang="zh-CN" altLang="en-US" sz="2400" dirty="0"/>
              <a:t>有人说，反演和容斥有时是一回事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80183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31C71-33BE-BA9C-2E59-737687A2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记作</a:t>
            </a:r>
            <a:r>
              <a:rPr lang="en-US" altLang="zh-CN" dirty="0"/>
              <a:t>h=f*g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8D9E690B-8B93-BC58-F585-6DD3778CA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9" y="1760013"/>
            <a:ext cx="6121039" cy="11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4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FA9D0-9421-3600-FBCD-7A096C0C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性质：</a:t>
            </a:r>
            <a:endParaRPr lang="en-US" altLang="zh-CN" dirty="0"/>
          </a:p>
          <a:p>
            <a:r>
              <a:rPr lang="zh-CN" altLang="en-US" dirty="0"/>
              <a:t>有交换律，结合律，对加法的分配律</a:t>
            </a:r>
            <a:endParaRPr lang="en-US" altLang="zh-CN" dirty="0"/>
          </a:p>
          <a:p>
            <a:r>
              <a:rPr lang="zh-CN" altLang="en-US" dirty="0"/>
              <a:t>两个积性函数的狄利克雷卷积仍是积性函数</a:t>
            </a:r>
          </a:p>
        </p:txBody>
      </p:sp>
    </p:spTree>
    <p:extLst>
      <p:ext uri="{BB962C8B-B14F-4D97-AF65-F5344CB8AC3E}">
        <p14:creationId xmlns:p14="http://schemas.microsoft.com/office/powerpoint/2010/main" val="26833472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FA9D0-9421-3600-FBCD-7A096C0C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一些常见的狄利克雷卷积：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是狄利克雷卷积的单位元，也就意味着任何数论函数</a:t>
            </a:r>
            <a:r>
              <a:rPr lang="en-US" altLang="zh-CN" dirty="0"/>
              <a:t>f</a:t>
            </a:r>
            <a:r>
              <a:rPr lang="zh-CN" altLang="en-US" dirty="0"/>
              <a:t>卷上</a:t>
            </a:r>
            <a:r>
              <a:rPr lang="en-US" altLang="zh-CN" dirty="0"/>
              <a:t>e</a:t>
            </a:r>
            <a:r>
              <a:rPr lang="zh-CN" altLang="en-US" dirty="0"/>
              <a:t>等于他自己，即</a:t>
            </a:r>
            <a:r>
              <a:rPr lang="en-US" altLang="zh-CN" dirty="0"/>
              <a:t>f*e=f</a:t>
            </a:r>
            <a:r>
              <a:rPr lang="zh-CN" altLang="en-US" dirty="0"/>
              <a:t>。当然这其实是显然的。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28721-8C2C-08C2-14CB-2672297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4459"/>
            <a:ext cx="2463836" cy="34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09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FA9D0-9421-3600-FBCD-7A096C0C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1*mu=e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刚刚说过了，</a:t>
            </a:r>
            <a:r>
              <a:rPr lang="en-US" altLang="zh-CN" dirty="0"/>
              <a:t>u</a:t>
            </a:r>
            <a:r>
              <a:rPr lang="zh-CN" altLang="en-US" dirty="0"/>
              <a:t>函数有容斥意义。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</a:t>
            </a:r>
            <a:r>
              <a:rPr lang="en-US" altLang="zh-CN" dirty="0"/>
              <a:t>1*u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n</a:t>
            </a:r>
            <a:r>
              <a:rPr lang="zh-CN" altLang="en-US" dirty="0"/>
              <a:t>的所有因数</a:t>
            </a:r>
            <a:r>
              <a:rPr lang="en-US" altLang="zh-CN" dirty="0"/>
              <a:t>d</a:t>
            </a:r>
            <a:r>
              <a:rPr lang="zh-CN" altLang="en-US" dirty="0"/>
              <a:t>。当</a:t>
            </a:r>
            <a:r>
              <a:rPr lang="en-US" altLang="zh-CN" dirty="0"/>
              <a:t>d</a:t>
            </a:r>
            <a:r>
              <a:rPr lang="zh-CN" altLang="en-US" dirty="0"/>
              <a:t>的质因数分解中有一个指数</a:t>
            </a:r>
            <a:r>
              <a:rPr lang="en-US" altLang="zh-CN" dirty="0"/>
              <a:t>&gt;0</a:t>
            </a:r>
            <a:r>
              <a:rPr lang="zh-CN" altLang="en-US" dirty="0"/>
              <a:t>，那么</a:t>
            </a:r>
            <a:r>
              <a:rPr lang="en-US" altLang="zh-CN" dirty="0"/>
              <a:t>mu(d)=0</a:t>
            </a:r>
            <a:r>
              <a:rPr lang="zh-CN" altLang="en-US" dirty="0"/>
              <a:t>，不用管。</a:t>
            </a:r>
            <a:endParaRPr lang="en-US" altLang="zh-CN" dirty="0"/>
          </a:p>
          <a:p>
            <a:r>
              <a:rPr lang="zh-CN" altLang="en-US" dirty="0"/>
              <a:t>剩下的部分，相当于是枚举</a:t>
            </a:r>
            <a:r>
              <a:rPr lang="en-US" altLang="zh-CN" dirty="0"/>
              <a:t>n</a:t>
            </a:r>
            <a:r>
              <a:rPr lang="zh-CN" altLang="en-US" dirty="0"/>
              <a:t>的质因子集合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97C62B-2BE0-5F82-E1D0-A046D1EB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24" y="2974968"/>
            <a:ext cx="1428775" cy="36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855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FA9D0-9421-3600-FBCD-7A096C0C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举个例子：</a:t>
            </a:r>
            <a:r>
              <a:rPr lang="en-US" altLang="zh-CN" dirty="0"/>
              <a:t>n=360=2^3*3^2*5</a:t>
            </a:r>
          </a:p>
          <a:p>
            <a:r>
              <a:rPr lang="zh-CN" altLang="en-US" dirty="0"/>
              <a:t>我们枚举</a:t>
            </a:r>
            <a:r>
              <a:rPr lang="en-US" altLang="zh-CN" dirty="0"/>
              <a:t>n</a:t>
            </a:r>
            <a:r>
              <a:rPr lang="zh-CN" altLang="en-US" dirty="0"/>
              <a:t>的所有指数不超过</a:t>
            </a:r>
            <a:r>
              <a:rPr lang="en-US" altLang="zh-CN" dirty="0"/>
              <a:t>1</a:t>
            </a:r>
            <a:r>
              <a:rPr lang="zh-CN" altLang="en-US" dirty="0"/>
              <a:t>的因子，也即枚举：</a:t>
            </a:r>
            <a:endParaRPr lang="en-US" altLang="zh-CN" dirty="0"/>
          </a:p>
          <a:p>
            <a:r>
              <a:rPr lang="zh-CN" altLang="en-US" dirty="0"/>
              <a:t>含</a:t>
            </a:r>
            <a:r>
              <a:rPr lang="en-US" altLang="zh-CN" dirty="0"/>
              <a:t>0</a:t>
            </a:r>
            <a:r>
              <a:rPr lang="zh-CN" altLang="en-US" dirty="0"/>
              <a:t>个质因数：</a:t>
            </a:r>
            <a:r>
              <a:rPr lang="en-US" altLang="zh-CN" dirty="0"/>
              <a:t>1</a:t>
            </a:r>
            <a:r>
              <a:rPr lang="zh-CN" altLang="en-US" dirty="0"/>
              <a:t>（它的</a:t>
            </a:r>
            <a:r>
              <a:rPr lang="en-US" altLang="zh-CN" dirty="0"/>
              <a:t>mu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含</a:t>
            </a:r>
            <a:r>
              <a:rPr lang="en-US" altLang="zh-CN" dirty="0"/>
              <a:t>1</a:t>
            </a:r>
            <a:r>
              <a:rPr lang="zh-CN" altLang="en-US" dirty="0"/>
              <a:t>个质因数：</a:t>
            </a:r>
            <a:r>
              <a:rPr lang="en-US" altLang="zh-CN" dirty="0"/>
              <a:t>2,3,5</a:t>
            </a:r>
            <a:r>
              <a:rPr lang="zh-CN" altLang="en-US" dirty="0"/>
              <a:t>（它们的</a:t>
            </a:r>
            <a:r>
              <a:rPr lang="en-US" altLang="zh-CN" dirty="0"/>
              <a:t>mu</a:t>
            </a:r>
            <a:r>
              <a:rPr lang="zh-CN" altLang="en-US" dirty="0"/>
              <a:t>都是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含</a:t>
            </a:r>
            <a:r>
              <a:rPr lang="en-US" altLang="zh-CN" dirty="0"/>
              <a:t>2</a:t>
            </a:r>
            <a:r>
              <a:rPr lang="zh-CN" altLang="en-US" dirty="0"/>
              <a:t>个质因数：</a:t>
            </a:r>
            <a:r>
              <a:rPr lang="en-US" altLang="zh-CN" dirty="0"/>
              <a:t>2*3,2*5,3*5</a:t>
            </a:r>
            <a:r>
              <a:rPr lang="zh-CN" altLang="en-US" dirty="0"/>
              <a:t>（它们的</a:t>
            </a:r>
            <a:r>
              <a:rPr lang="en-US" altLang="zh-CN" dirty="0"/>
              <a:t>mu</a:t>
            </a:r>
            <a:r>
              <a:rPr lang="zh-CN" altLang="en-US" dirty="0"/>
              <a:t>都是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含</a:t>
            </a:r>
            <a:r>
              <a:rPr lang="en-US" altLang="zh-CN" dirty="0"/>
              <a:t>3</a:t>
            </a:r>
            <a:r>
              <a:rPr lang="zh-CN" altLang="en-US" dirty="0"/>
              <a:t>个质因数：</a:t>
            </a:r>
            <a:r>
              <a:rPr lang="en-US" altLang="zh-CN" dirty="0"/>
              <a:t>2*3*5</a:t>
            </a:r>
            <a:r>
              <a:rPr lang="zh-CN" altLang="en-US" dirty="0"/>
              <a:t>（它的</a:t>
            </a:r>
            <a:r>
              <a:rPr lang="en-US" altLang="zh-CN" dirty="0"/>
              <a:t>mu</a:t>
            </a:r>
            <a:r>
              <a:rPr lang="zh-CN" altLang="en-US" dirty="0"/>
              <a:t>是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也就相当于在枚举质因数集合了！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2497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FA9D0-9421-3600-FBCD-7A096C0C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也就是说，对于</a:t>
            </a:r>
            <a:r>
              <a:rPr lang="en-US" altLang="zh-CN" dirty="0"/>
              <a:t>n</a:t>
            </a:r>
            <a:r>
              <a:rPr lang="zh-CN" altLang="en-US" dirty="0"/>
              <a:t>的质因数集合</a:t>
            </a:r>
            <a:r>
              <a:rPr lang="en-US" altLang="zh-CN" dirty="0"/>
              <a:t>S</a:t>
            </a:r>
            <a:r>
              <a:rPr lang="zh-CN" altLang="en-US" dirty="0"/>
              <a:t>，我们枚举它的子集。</a:t>
            </a:r>
            <a:endParaRPr lang="en-US" altLang="zh-CN" dirty="0"/>
          </a:p>
          <a:p>
            <a:r>
              <a:rPr lang="zh-CN" altLang="en-US" dirty="0"/>
              <a:t>大小为奇数的，贡献</a:t>
            </a:r>
            <a:r>
              <a:rPr lang="en-US" altLang="zh-CN" dirty="0"/>
              <a:t>-1</a:t>
            </a:r>
            <a:r>
              <a:rPr lang="zh-CN" altLang="en-US" dirty="0"/>
              <a:t>；大小为偶数的，贡献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那么贡献和为？</a:t>
            </a:r>
            <a:endParaRPr lang="en-US" altLang="zh-CN" dirty="0"/>
          </a:p>
          <a:p>
            <a:r>
              <a:rPr lang="zh-CN" altLang="en-US" dirty="0"/>
              <a:t>只要</a:t>
            </a:r>
            <a:r>
              <a:rPr lang="en-US" altLang="zh-CN" dirty="0"/>
              <a:t>S</a:t>
            </a:r>
            <a:r>
              <a:rPr lang="zh-CN" altLang="en-US" dirty="0"/>
              <a:t>不为空集，就为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S</a:t>
            </a:r>
            <a:r>
              <a:rPr lang="zh-CN" altLang="en-US" dirty="0"/>
              <a:t>的“大小为奇数子集个数”</a:t>
            </a:r>
            <a:r>
              <a:rPr lang="en-US" altLang="zh-CN" dirty="0"/>
              <a:t>=</a:t>
            </a:r>
            <a:r>
              <a:rPr lang="zh-CN" altLang="en-US" dirty="0"/>
              <a:t> “大小为偶数子集个数”（这是组合数的性质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S</a:t>
            </a:r>
            <a:r>
              <a:rPr lang="zh-CN" altLang="en-US" dirty="0"/>
              <a:t>为空集（也即</a:t>
            </a:r>
            <a:r>
              <a:rPr lang="en-US" altLang="zh-CN" dirty="0"/>
              <a:t>n=1</a:t>
            </a:r>
            <a:r>
              <a:rPr lang="zh-CN" altLang="en-US" dirty="0"/>
              <a:t>），才为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20173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FA9D0-9421-3600-FBCD-7A096C0C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证明：</a:t>
            </a:r>
            <a:r>
              <a:rPr lang="en-US" altLang="zh-CN" dirty="0"/>
              <a:t>mu*id=phi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还记得我们怎样证明</a:t>
            </a:r>
            <a:r>
              <a:rPr lang="en-US" altLang="zh-CN" dirty="0"/>
              <a:t>phi</a:t>
            </a:r>
            <a:r>
              <a:rPr lang="zh-CN" altLang="en-US" dirty="0"/>
              <a:t>的通项公式的嘛？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再看看展开的柿子：枚举质因数分解后指数不超过</a:t>
            </a:r>
            <a:r>
              <a:rPr lang="en-US" altLang="zh-CN" dirty="0"/>
              <a:t>1</a:t>
            </a:r>
            <a:r>
              <a:rPr lang="zh-CN" altLang="en-US" dirty="0"/>
              <a:t>的因数</a:t>
            </a:r>
            <a:r>
              <a:rPr lang="en-US" altLang="zh-CN" dirty="0"/>
              <a:t>d</a:t>
            </a:r>
            <a:r>
              <a:rPr lang="zh-CN" altLang="en-US" dirty="0"/>
              <a:t>，贡献的正负不就是</a:t>
            </a:r>
            <a:r>
              <a:rPr lang="en-US" altLang="zh-CN" dirty="0"/>
              <a:t>mu(d)</a:t>
            </a:r>
            <a:r>
              <a:rPr lang="zh-CN" altLang="en-US" dirty="0"/>
              <a:t>，绝对值不就是</a:t>
            </a:r>
            <a:r>
              <a:rPr lang="en-US" altLang="zh-CN" dirty="0"/>
              <a:t>n/d</a:t>
            </a:r>
            <a:r>
              <a:rPr lang="zh-CN" altLang="en-US" dirty="0"/>
              <a:t>嘛！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7A986E-2709-81DC-816F-2B5A0615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59" y="2225260"/>
            <a:ext cx="3650299" cy="9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083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FA9D0-9421-3600-FBCD-7A096C0C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1*phi=id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mu*id=phi</a:t>
            </a:r>
          </a:p>
          <a:p>
            <a:r>
              <a:rPr lang="zh-CN" altLang="en-US" dirty="0"/>
              <a:t>两边卷上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phi*1=1*mu*id=e*id=id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18971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FA9D0-9421-3600-FBCD-7A096C0C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剩下两个的证明是显然的。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978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那怎么把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进制数转换成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进制呢？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以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164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为例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一个数位一个数位地读入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先读进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，把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转换成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进制肯定是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再读进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，把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转换成十进制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=1*8+6=14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再读进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，把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164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转换成十进制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=(16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)*8+4=14*8+4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莫比乌斯反演公式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2D59BD-049A-0C46-3A7C-6C39A0E8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181" y="1812620"/>
            <a:ext cx="10601507" cy="2518748"/>
          </a:xfrm>
        </p:spPr>
      </p:pic>
    </p:spTree>
    <p:extLst>
      <p:ext uri="{BB962C8B-B14F-4D97-AF65-F5344CB8AC3E}">
        <p14:creationId xmlns:p14="http://schemas.microsoft.com/office/powerpoint/2010/main" val="127371111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小练习题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2E16CB-6C95-CD9F-CBEA-8307A989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88" y="2224077"/>
            <a:ext cx="3610646" cy="8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19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小练习题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左边啥含义？左边</a:t>
                </a:r>
                <a:r>
                  <a:rPr lang="en-US" altLang="zh-CN" sz="2400" dirty="0"/>
                  <a:t>=[n</a:t>
                </a:r>
                <a:r>
                  <a:rPr lang="zh-CN" altLang="en-US" sz="2400" dirty="0"/>
                  <a:t>无平方因子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（即最大质因数</a:t>
                </a:r>
                <a:r>
                  <a:rPr lang="en-US" altLang="zh-CN" sz="2400" dirty="0"/>
                  <a:t>&lt;=2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r>
                  <a:rPr lang="zh-CN" altLang="en-US" sz="2400" dirty="0"/>
                  <a:t>右边呢？如果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无平方因子，那么右边</a:t>
                </a:r>
                <a:r>
                  <a:rPr lang="en-US" altLang="zh-CN" sz="2400" dirty="0"/>
                  <a:t>=mu(1)=0</a:t>
                </a:r>
              </a:p>
              <a:p>
                <a:r>
                  <a:rPr lang="zh-CN" altLang="en-US" sz="2400" dirty="0"/>
                  <a:t>如果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有平方因子，设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为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的最大</a:t>
                </a:r>
                <a:r>
                  <a:rPr lang="zh-CN" altLang="en-US" sz="2400"/>
                  <a:t>平方因子的平方根，</a:t>
                </a:r>
                <a:r>
                  <a:rPr lang="zh-CN" altLang="en-US" sz="2400" dirty="0"/>
                  <a:t>那么右边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291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一个题：</a:t>
            </a:r>
            <a:r>
              <a:rPr lang="en-US" altLang="zh-CN" sz="2400" dirty="0"/>
              <a:t>SDSC2020Day3T1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输出对</a:t>
            </a:r>
            <a:r>
              <a:rPr lang="en-US" altLang="zh-CN" sz="2400" dirty="0"/>
              <a:t>1e9+7</a:t>
            </a:r>
            <a:r>
              <a:rPr lang="zh-CN" altLang="en-US" sz="2400" dirty="0"/>
              <a:t>取模的结果。</a:t>
            </a:r>
            <a:r>
              <a:rPr lang="en-US" altLang="zh-CN" sz="2400" dirty="0"/>
              <a:t>n&lt;=1e12</a:t>
            </a:r>
          </a:p>
          <a:p>
            <a:r>
              <a:rPr lang="en-US" altLang="zh-CN" sz="2400" dirty="0"/>
              <a:t>https://www.luogu.com.cn/paste/njiw6nry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5FEB9E-C44F-FA89-94B3-71FE9279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8034"/>
            <a:ext cx="6007409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407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线性筛积性函数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mu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回忆线性筛素数的过程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行，意味着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是一个素数</a:t>
            </a:r>
            <a:endParaRPr lang="en-US" altLang="zh-CN" sz="2400" dirty="0"/>
          </a:p>
          <a:p>
            <a:pPr lvl="1"/>
            <a:r>
              <a:rPr lang="en-US" altLang="zh-CN" sz="2000" dirty="0"/>
              <a:t>Mu[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]=-1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14</a:t>
            </a:r>
            <a:r>
              <a:rPr lang="zh-CN" altLang="en-US" sz="2400" dirty="0"/>
              <a:t>行，意味着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没有</a:t>
            </a:r>
            <a:r>
              <a:rPr lang="en-US" altLang="zh-CN" sz="2400" dirty="0"/>
              <a:t>pp</a:t>
            </a:r>
            <a:r>
              <a:rPr lang="zh-CN" altLang="en-US" sz="2400" dirty="0"/>
              <a:t>这个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质因子，即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pp</a:t>
            </a:r>
            <a:r>
              <a:rPr lang="zh-CN" altLang="en-US" sz="2400" dirty="0"/>
              <a:t>互质，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根据积性函数定义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mu[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*pp]=mu[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]*mu[pp]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11</a:t>
            </a:r>
            <a:r>
              <a:rPr lang="zh-CN" altLang="en-US" sz="2400" dirty="0"/>
              <a:t>行，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中有</a:t>
            </a:r>
            <a:r>
              <a:rPr lang="en-US" altLang="zh-CN" sz="2400" dirty="0"/>
              <a:t>pp</a:t>
            </a:r>
            <a:r>
              <a:rPr lang="zh-CN" altLang="en-US" sz="2400" dirty="0"/>
              <a:t>这个因子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则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*pp</a:t>
            </a:r>
            <a:r>
              <a:rPr lang="zh-CN" altLang="en-US" sz="2400" dirty="0"/>
              <a:t>有平方因子</a:t>
            </a:r>
            <a:r>
              <a:rPr lang="en-US" altLang="zh-CN" sz="2400" dirty="0"/>
              <a:t>pp</a:t>
            </a:r>
          </a:p>
          <a:p>
            <a:pPr marL="0" indent="0">
              <a:buNone/>
            </a:pPr>
            <a:r>
              <a:rPr lang="zh-CN" altLang="en-US" sz="2400" dirty="0"/>
              <a:t>   根据定义，</a:t>
            </a:r>
            <a:r>
              <a:rPr lang="en-US" altLang="zh-CN" sz="2400" dirty="0"/>
              <a:t>mu[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*pp]=0</a:t>
            </a:r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570D76-BDE5-0930-97F2-0DF80D55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030" y="1993843"/>
            <a:ext cx="5874052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0809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线性筛积性函数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phi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（第一行少了个</a:t>
            </a:r>
            <a:r>
              <a:rPr lang="en-US" altLang="zh-CN" sz="2400" dirty="0"/>
              <a:t>phi[1]=1;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行，意味着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是一个素数</a:t>
            </a:r>
            <a:endParaRPr lang="en-US" altLang="zh-CN" sz="2400" dirty="0"/>
          </a:p>
          <a:p>
            <a:pPr lvl="1"/>
            <a:r>
              <a:rPr lang="en-US" altLang="zh-CN" sz="2000" dirty="0"/>
              <a:t>phi[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]=i-1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14</a:t>
            </a:r>
            <a:r>
              <a:rPr lang="zh-CN" altLang="en-US" sz="2400" dirty="0"/>
              <a:t>行，意味着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没有</a:t>
            </a:r>
            <a:r>
              <a:rPr lang="en-US" altLang="zh-CN" sz="2400" dirty="0"/>
              <a:t>pp</a:t>
            </a:r>
            <a:r>
              <a:rPr lang="zh-CN" altLang="en-US" sz="2400" dirty="0"/>
              <a:t>这个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质因子，即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pp</a:t>
            </a:r>
            <a:r>
              <a:rPr lang="zh-CN" altLang="en-US" sz="2400" dirty="0"/>
              <a:t>互质，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根据积性函数定义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phi[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*pp]=phi[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]*phi[pp]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11</a:t>
            </a:r>
            <a:r>
              <a:rPr lang="zh-CN" altLang="en-US" sz="2400" dirty="0"/>
              <a:t>行，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中有</a:t>
            </a:r>
            <a:r>
              <a:rPr lang="en-US" altLang="zh-CN" sz="2400" dirty="0"/>
              <a:t>pp</a:t>
            </a:r>
            <a:r>
              <a:rPr lang="zh-CN" altLang="en-US" sz="2400" dirty="0"/>
              <a:t>这个因子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根据通项公式，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*pp</a:t>
            </a:r>
            <a:r>
              <a:rPr lang="zh-CN" altLang="en-US" sz="2400" dirty="0"/>
              <a:t>中所有的质因子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都有，所以右边连乘的部分不用动，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只需要</a:t>
            </a:r>
            <a:r>
              <a:rPr lang="en-US" altLang="zh-CN" sz="2400" dirty="0"/>
              <a:t>”n”</a:t>
            </a:r>
            <a:r>
              <a:rPr lang="zh-CN" altLang="en-US" sz="2400" dirty="0"/>
              <a:t>的值乘上一个</a:t>
            </a:r>
            <a:r>
              <a:rPr lang="en-US" altLang="zh-CN" sz="2400" dirty="0"/>
              <a:t>pp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BB9FF6-51B8-0C67-D9EE-3F92EC95B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2" r="-56"/>
          <a:stretch/>
        </p:blipFill>
        <p:spPr>
          <a:xfrm>
            <a:off x="6021850" y="2079057"/>
            <a:ext cx="6442866" cy="4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078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线性筛积性函数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行，意味着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是一个素数</a:t>
            </a:r>
            <a:endParaRPr lang="en-US" altLang="zh-CN" sz="2400" dirty="0"/>
          </a:p>
          <a:p>
            <a:pPr lvl="1"/>
            <a:r>
              <a:rPr lang="en-US" altLang="zh-CN" sz="2000" dirty="0"/>
              <a:t>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]=2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14</a:t>
            </a:r>
            <a:r>
              <a:rPr lang="zh-CN" altLang="en-US" sz="2400" dirty="0"/>
              <a:t>行，意味着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没有</a:t>
            </a:r>
            <a:r>
              <a:rPr lang="en-US" altLang="zh-CN" sz="2400" dirty="0"/>
              <a:t>pp</a:t>
            </a:r>
            <a:r>
              <a:rPr lang="zh-CN" altLang="en-US" sz="2400" dirty="0"/>
              <a:t>这个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质因子，即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pp</a:t>
            </a:r>
            <a:r>
              <a:rPr lang="zh-CN" altLang="en-US" sz="2400" dirty="0"/>
              <a:t>互质，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根据积性函数定义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*pp]=d[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]*d[pp]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11</a:t>
            </a:r>
            <a:r>
              <a:rPr lang="zh-CN" altLang="en-US" sz="2400" dirty="0"/>
              <a:t>行，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中有</a:t>
            </a:r>
            <a:r>
              <a:rPr lang="en-US" altLang="zh-CN" sz="2400" dirty="0"/>
              <a:t>pp</a:t>
            </a:r>
            <a:r>
              <a:rPr lang="zh-CN" altLang="en-US" sz="2400" dirty="0"/>
              <a:t>这个因子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这个有点麻烦：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3F299E-8836-B357-365F-BE321892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834" y="1541225"/>
            <a:ext cx="6521785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53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线性筛积性函数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大家还记得一个数的约数个数怎么求吗？</a:t>
            </a:r>
            <a:endParaRPr lang="en-US" altLang="zh-CN" sz="2400" dirty="0"/>
          </a:p>
          <a:p>
            <a:r>
              <a:rPr lang="zh-CN" altLang="en-US" sz="2400" dirty="0"/>
              <a:t>看看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*pp</a:t>
            </a:r>
            <a:r>
              <a:rPr lang="zh-CN" altLang="en-US" sz="2400" dirty="0"/>
              <a:t>差了哪些部分？就是</a:t>
            </a:r>
            <a:r>
              <a:rPr lang="en-US" altLang="zh-CN" sz="2400" dirty="0"/>
              <a:t>pp</a:t>
            </a:r>
            <a:r>
              <a:rPr lang="zh-CN" altLang="en-US" sz="2400" dirty="0"/>
              <a:t>这个质因数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的出现次数（即质因数分解的指数）变了</a:t>
            </a:r>
            <a:endParaRPr lang="en-US" altLang="zh-CN" sz="2400" dirty="0"/>
          </a:p>
          <a:p>
            <a:r>
              <a:rPr lang="zh-CN" altLang="en-US" sz="2400" dirty="0"/>
              <a:t>经典操作：在线性筛的过程中，记录最小质因数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的出现次数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BE4121-A9E4-DA56-B5C5-28EA585F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89" y="2151480"/>
            <a:ext cx="4664575" cy="33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2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现在我们考虑怎么把一个十进制数转换成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进制数？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先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考虑我们怎么把一个十进制数按位拆开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比如说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135(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十进制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，怎么把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1 3 5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分别提出来（或者说扔到一个数组里？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n%10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得到最后一位，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n/10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把最后一位扔掉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这样倒数第二位就是最后一位了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重复这个过程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所以怎么把一个十进制数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拆成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进制数呢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也是先模再除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一个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进制数可以表示成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*m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*m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*m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+...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我们怎么得到最后一位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呢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x%m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怎么让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变成最后一位？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x/=m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 dirty="0">
                <a:sym typeface="+mn-ea"/>
              </a:rPr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求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a^k%p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k&lt;=1000000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?</a:t>
            </a:r>
          </a:p>
          <a:p>
            <a:pPr marL="0" indent="0">
              <a:buNone/>
            </a:pP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直接算就行了</a:t>
            </a:r>
          </a:p>
          <a:p>
            <a:pPr marL="0" indent="0">
              <a:buNone/>
            </a:pP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如果有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100000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次询问？</a:t>
            </a:r>
          </a:p>
          <a:p>
            <a:pPr marL="0" indent="0">
              <a:buNone/>
            </a:pP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你可能需要快速幂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众所周知，任何一个数都可以表示成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的若干次方的和的形式（就是二进制嘛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如果指数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=2^e1+2^e2+2^e3...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a^k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2^e1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 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2^e2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 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2^e3...</a:t>
            </a:r>
          </a:p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这样我们就把原式拆成了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个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2^ei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相乘的形式了</a:t>
            </a:r>
          </a:p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如果我们能快速求出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2^ei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那就能在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logk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的时间复杂度里解决这个问题啦！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快速求出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2^ei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？这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个也是很简单的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！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2^0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=a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2^0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2^0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2^1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代码挺神奇的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2324100"/>
            <a:ext cx="6167755" cy="23387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怎么找一个数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的因数个数呢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枚举啊！！！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有没有更快的方法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？？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我们发现，所有的因数都是成对出现的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！！！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有一个是小于根号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，另一个大于根号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然后我们枚举的时候就枚举到根号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就好啦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完全平方数有一对相同因子，特判一波就行啦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561FC-EF2A-46B8-E153-260657D2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我们要学什么？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5A536-D91F-1C86-F506-9173B4FE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进制转换</a:t>
            </a:r>
            <a:endParaRPr lang="en-US" altLang="zh-CN" sz="2400" dirty="0"/>
          </a:p>
          <a:p>
            <a:r>
              <a:rPr lang="zh-CN" altLang="en-US" sz="2400" dirty="0"/>
              <a:t>快速幂</a:t>
            </a:r>
            <a:endParaRPr lang="en-US" altLang="zh-CN" sz="2400" dirty="0"/>
          </a:p>
          <a:p>
            <a:r>
              <a:rPr lang="zh-CN" altLang="en-US" sz="2400" dirty="0"/>
              <a:t>质数</a:t>
            </a:r>
            <a:endParaRPr lang="en-US" altLang="zh-CN" sz="2400" dirty="0"/>
          </a:p>
          <a:p>
            <a:r>
              <a:rPr lang="zh-CN" altLang="en-US" sz="2400" dirty="0"/>
              <a:t>因数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/lcm/</a:t>
            </a:r>
            <a:r>
              <a:rPr lang="zh-CN" altLang="en-US" sz="2400" dirty="0"/>
              <a:t>辗转相除法</a:t>
            </a:r>
            <a:endParaRPr lang="en-US" altLang="zh-CN" sz="2400" dirty="0"/>
          </a:p>
          <a:p>
            <a:r>
              <a:rPr lang="zh-CN" altLang="en-US" sz="2400" dirty="0"/>
              <a:t>不定方程 扩展欧几里得算法</a:t>
            </a:r>
            <a:endParaRPr lang="en-US" altLang="zh-CN" sz="2400" dirty="0"/>
          </a:p>
          <a:p>
            <a:r>
              <a:rPr lang="zh-CN" altLang="en-US" sz="2400" dirty="0"/>
              <a:t>求逆元的几种方法</a:t>
            </a:r>
            <a:endParaRPr lang="en-US" altLang="zh-CN" sz="2400" dirty="0"/>
          </a:p>
          <a:p>
            <a:r>
              <a:rPr lang="zh-CN" altLang="en-US" sz="2400" dirty="0"/>
              <a:t>模运算的基本性质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34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怎样求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1…n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中每个数的所有因数呢？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一个一个去求因数复杂度就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n\sqrt 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了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一个比较好的方法是，先枚举因数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，然后枚举他的倍数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可以打个代码演示一下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这样总复杂度是？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并不是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n^2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n/1+n/2+…+n/n=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nlogn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43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怎么判断一个数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是不是质数呢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参照找因数的过程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我们可以从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2...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找有没有一个数整除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但显然也可以只枚举到根号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如果我们想知道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1-n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中有几个数是质数，以及这些质数是什么，怎么做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显然可以按照原来的方法一个一个枚举，然后判断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这样的复杂度就是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nsqrt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(n))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有点慢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我们介绍一种叫埃拉托斯特尼筛（好高端的名字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23333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）的方法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埃拉托斯特尼筛</a:t>
            </a:r>
            <a:endParaRPr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假设我们有一个表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我们先把所有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的倍数打上叉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再把所有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的倍数打上叉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发现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的倍数一定都是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的倍数所以就不管它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然后是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11……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那没被打叉的肯定就是质数啦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埃拉托斯特尼筛</a:t>
            </a:r>
            <a:endParaRPr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用一个表来给大家具体演示一下</a:t>
            </a:r>
          </a:p>
          <a:p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20180511193914430483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70" y="2134870"/>
            <a:ext cx="4154805" cy="41548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埃拉托斯特尼筛</a:t>
            </a:r>
            <a:endParaRPr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时间复杂度是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(n*log(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具体证明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好像是黎曼函数啥的，在这里就贴一下吧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https://blog.csdn.net/qaqwqaqwq/article/details/123828657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1...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中所有数的质因数的个数和是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nlog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埃氏筛的一些拓展</a:t>
            </a:r>
            <a:r>
              <a:rPr lang="en-US" altLang="zh-CN" sz="4400">
                <a:sym typeface="+mn-ea"/>
              </a:rPr>
              <a:t>——</a:t>
            </a:r>
            <a:r>
              <a:rPr sz="4400">
                <a:sym typeface="+mn-ea"/>
              </a:rPr>
              <a:t>区间筛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求区间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内的质数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&lt;=10^12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b-a&lt;=10^6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埃氏筛的一些拓展</a:t>
            </a:r>
            <a:r>
              <a:rPr lang="en-US" altLang="zh-CN" sz="4400">
                <a:sym typeface="+mn-ea"/>
              </a:rPr>
              <a:t>——</a:t>
            </a:r>
            <a:r>
              <a:rPr sz="4400">
                <a:sym typeface="+mn-ea"/>
              </a:rPr>
              <a:t>区间筛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在筛那个表的时候大家大概就发现了，一个数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第一次一定是被一个小于等于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的数筛掉的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或者说一个合数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的最小质因数一定小于等于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sqrt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//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这个之前已经证过了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……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埃氏筛的一些拓展</a:t>
            </a:r>
            <a:r>
              <a:rPr lang="en-US" altLang="zh-CN" sz="4400">
                <a:sym typeface="+mn-ea"/>
              </a:rPr>
              <a:t>——</a:t>
            </a:r>
            <a:r>
              <a:rPr sz="4400">
                <a:sym typeface="+mn-ea"/>
              </a:rPr>
              <a:t>区间筛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那我们就可以先预处理出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[2,sqrt(b)]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中的所有质数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然后用这些质数去筛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中的数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埃氏筛的一些拓展</a:t>
            </a:r>
            <a:r>
              <a:rPr lang="en-US" altLang="zh-CN" sz="4400">
                <a:sym typeface="+mn-ea"/>
              </a:rPr>
              <a:t>——</a:t>
            </a:r>
            <a:r>
              <a:rPr sz="4400">
                <a:sym typeface="+mn-ea"/>
              </a:rPr>
              <a:t>质因数分解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如何把一个数质因数分解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在埃氏筛的过程中记录每个数的最小质因数（也就是最先被哪个质数筛掉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想知道某个数的质因数就可以找到先找到它的最小质因数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然后除掉它得到一个新数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再找这个新数的最小质因数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重复这个过程直到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561FC-EF2A-46B8-E153-260657D2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我们要学什么？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5A536-D91F-1C86-F506-9173B4FE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同余相关（性质</a:t>
            </a:r>
            <a:r>
              <a:rPr lang="en-US" altLang="zh-CN" sz="2400" dirty="0"/>
              <a:t>/trick/</a:t>
            </a:r>
            <a:r>
              <a:rPr lang="zh-CN" altLang="en-US" sz="2400" dirty="0"/>
              <a:t>简单题目）</a:t>
            </a:r>
            <a:endParaRPr lang="en-US" altLang="zh-CN" sz="2400" dirty="0"/>
          </a:p>
          <a:p>
            <a:r>
              <a:rPr lang="zh-CN" altLang="en-US" sz="2400" dirty="0"/>
              <a:t>简单积性函数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441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线性筛素数（欧拉筛）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埃氏筛，每个合数会被筛多次，具体来说，会被筛它的质因数个数次。所以即使它接近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O(n)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，也不是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O(n)</a:t>
            </a: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所以有一个更高明的筛法，即线性筛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每个合数会且只会被它的最小质因数筛一遍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所以总复杂度就是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(n)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的。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具体看代码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线性筛素数（欧拉筛）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558"/>
          </a:xfrm>
        </p:spPr>
        <p:txBody>
          <a:bodyPr>
            <a:norm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比较重要的就是这句：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i%sta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[j]==0)break;</a:t>
            </a: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i%sta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[j]==0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，说明第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个质数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[j])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的质因数，并且它是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的最小质因数（因为是从小到大枚举的）。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那么下一个质数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，就比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的最小质因数大了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就不是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的最小质因数了。所以我们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break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掉。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[j+1]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会在后面被筛到（具体来说，会在新的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’=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[j+1]/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[j]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时被筛到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03CB63-9396-E8E9-9F36-8FE1228D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24" y="1882431"/>
            <a:ext cx="3283119" cy="22543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10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最大公约数</a:t>
            </a:r>
            <a:r>
              <a:rPr lang="en-US" altLang="zh-CN" sz="4400">
                <a:sym typeface="+mn-ea"/>
              </a:rPr>
              <a:t>&amp;</a:t>
            </a:r>
            <a:r>
              <a:rPr sz="4400">
                <a:sym typeface="+mn-ea"/>
              </a:rPr>
              <a:t>最小公倍数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就是最大公约数，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lcm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就是最小公倍数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大家可能在小学就学过了吧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方便起见，规定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(0,a)=a;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最大公约数</a:t>
            </a:r>
            <a:r>
              <a:rPr lang="en-US" altLang="zh-CN" sz="4400">
                <a:sym typeface="+mn-ea"/>
              </a:rPr>
              <a:t>&amp;</a:t>
            </a:r>
            <a:r>
              <a:rPr sz="4400">
                <a:sym typeface="+mn-ea"/>
              </a:rPr>
              <a:t>最小公倍数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一个公式：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*b=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)*lcm(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为啥呢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？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我们换个角度看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lcm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唯一分解定理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其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实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很好理解：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就是说任意一个正整数都可以拆分成形如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p1^e1*p2^e2*p3^e3*...*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pk^ek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的形式并且只有一种分解方式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其中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pi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都是质数，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ei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是指数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其实就是质因数分解嘛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唯一分解定理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比如说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252=2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*3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*7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我们发现，如果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的因数，则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所有的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ei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一定小于等于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对应位置的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ei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（其实这个事也挺显然的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比如说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84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252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的因数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同理如果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的倍数则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所有的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ei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一定大于等于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对应位置的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ei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最大公约数</a:t>
            </a:r>
            <a:r>
              <a:rPr lang="en-US" altLang="zh-CN" sz="4400">
                <a:sym typeface="+mn-ea"/>
              </a:rPr>
              <a:t>&amp;</a:t>
            </a:r>
            <a:r>
              <a:rPr sz="4400">
                <a:sym typeface="+mn-ea"/>
              </a:rPr>
              <a:t>最小公倍数</a:t>
            </a:r>
            <a:endParaRPr lang="en-US" altLang="zh-CN" sz="44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如果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*p3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e3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</a:t>
            </a:r>
            <a:endParaRPr lang="en-US" altLang="zh-CN" sz="24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*p3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f3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fk</a:t>
            </a:r>
            <a:endParaRPr lang="en-US" altLang="zh-CN" sz="24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如果一个数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*p3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g3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gk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既是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的因数也是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的因数（也即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的公因数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一定小于等于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ei,fi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那么如果要求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的最大公因数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</a:t>
            </a:r>
            <a:r>
              <a:rPr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e1,f1)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</a:t>
            </a:r>
            <a:r>
              <a:rPr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e2,f2)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</a:t>
            </a:r>
            <a:r>
              <a:rPr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ek,fk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最大公约数</a:t>
            </a:r>
            <a:r>
              <a:rPr lang="en-US" altLang="zh-CN" sz="4400">
                <a:sym typeface="+mn-ea"/>
              </a:rPr>
              <a:t>&amp;</a:t>
            </a:r>
            <a:r>
              <a:rPr sz="4400">
                <a:sym typeface="+mn-ea"/>
              </a:rPr>
              <a:t>最小公倍数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同理，如果一个数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*p3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g3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gk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既是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的倍数也是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的倍数（也即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的公倍数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一定大于等于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ei,fi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那么如果要求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的最小公倍数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lcm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lcm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</a:t>
            </a:r>
            <a:r>
              <a:rPr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e1,f1)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</a:t>
            </a:r>
            <a:r>
              <a:rPr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e2,f2)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</a:t>
            </a:r>
            <a:r>
              <a:rPr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ek,fk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最大公约数</a:t>
            </a:r>
            <a:r>
              <a:rPr lang="en-US" altLang="zh-CN" sz="4400">
                <a:sym typeface="+mn-ea"/>
              </a:rPr>
              <a:t>&amp;</a:t>
            </a:r>
            <a:r>
              <a:rPr sz="4400">
                <a:sym typeface="+mn-ea"/>
              </a:rPr>
              <a:t>最小公倍数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)*lcm(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</a:t>
            </a:r>
            <a:r>
              <a:rPr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e1,f1)+min(e1,f1)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</a:t>
            </a:r>
            <a:r>
              <a:rPr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e2,f2)+min(e2,f2)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</a:t>
            </a:r>
            <a:r>
              <a:rPr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ek,fk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)+min(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ekf,fk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e1+f1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e2+f2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ek+fk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=(p1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)*(p1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fk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)=a*b</a:t>
            </a:r>
            <a:endParaRPr lang="en-US" altLang="zh-CN" sz="24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唯一分解定理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求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的因数个数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设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质因数分解的结果是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*p3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e3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</a:t>
            </a:r>
            <a:endParaRPr lang="en-US" altLang="zh-CN" sz="24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的因数个数就是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(e1+1)*(e2+1)*(e3+1)...*(ek+1)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561FC-EF2A-46B8-E153-260657D2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我们要学什么？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5A536-D91F-1C86-F506-9173B4FE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如果大家哪一部分都会了，告诉我就好啦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4432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唯一分解定理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求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的因数和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设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质因数分解的结果是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*p3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e3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*...*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</a:t>
            </a:r>
            <a:endParaRPr lang="en-US" altLang="zh-CN" sz="24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的因数和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=(p1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+...+p1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)*((p2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+...+p2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)...*(pk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+pk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+pk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+...+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ek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最大公约数</a:t>
            </a:r>
            <a:r>
              <a:rPr lang="en-US" altLang="zh-CN" sz="4400">
                <a:sym typeface="+mn-ea"/>
              </a:rPr>
              <a:t>&amp;</a:t>
            </a:r>
            <a:r>
              <a:rPr sz="4400">
                <a:sym typeface="+mn-ea"/>
              </a:rPr>
              <a:t>最小公倍数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那么我们怎么求两个数的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呢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？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辗转相除法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欧几里得算法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辗转相除法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其实就是一个公式：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);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怎么证明呢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？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先考虑一个弱化版本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更相减损术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辗转相除法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如果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x|a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且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x|b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，则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px,b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a-b=(pa-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)=(p-q)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x|a-b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也就是说，如果一个数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的公因数，那么它也一定是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a-b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的因数，因而也是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a-b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的公因数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辗转相除法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同理，若一个数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y|a-b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且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y|b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，则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a-b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ny,b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=my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则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a-b+b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ny+my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n+m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)y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y|a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用人话说，我们证明了：如果一个数是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的公因数，那么它也一定是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a-b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的公因数；如果一个数是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a-b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的公因数，那么它也一定是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的公因数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换句话说：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的公因数和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a-b,b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的公因数完全相同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辗转相除法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的最大公因数一定等于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a-b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的最大公因数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也即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因而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(a-b-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)=...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(a-k*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特别地，我们定义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(x,0)=x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。因为当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的倍数时，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。那么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(0,b)=b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辗转相除法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31" y="1825625"/>
            <a:ext cx="4452998" cy="17280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辗转相除法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代码实现的话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……</a:t>
            </a: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好像有一个小细节，就是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return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的时候要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return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而不能是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a%b,b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要不如果你的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比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小，那就死循环了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…………(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其实如果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比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大递归一层后也会死循环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……</a:t>
            </a: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30275" y="1967865"/>
            <a:ext cx="3800475" cy="1475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 dirty="0" err="1">
                <a:sym typeface="+mn-ea"/>
              </a:rPr>
              <a:t>扩展欧几里得算法</a:t>
            </a:r>
            <a:r>
              <a:rPr lang="zh-CN" altLang="en-US" sz="4400" dirty="0">
                <a:sym typeface="+mn-ea"/>
              </a:rPr>
              <a:t>（</a:t>
            </a:r>
            <a:r>
              <a:rPr lang="en-US" altLang="zh-CN" sz="4400" dirty="0" err="1">
                <a:sym typeface="+mn-ea"/>
              </a:rPr>
              <a:t>Exgcd</a:t>
            </a:r>
            <a:r>
              <a:rPr lang="zh-CN" altLang="en-US" sz="4400" dirty="0">
                <a:sym typeface="+mn-ea"/>
              </a:rPr>
              <a:t>）</a:t>
            </a:r>
            <a:endParaRPr sz="44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求解这样的问题：给定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a,b,c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，求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ax+by=c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的任意一组合法整数解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裴蜀定理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当且仅当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)|c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，也即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的倍数时，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才有并且一定有整数解。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换言之，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的线性组合能表示出的数，都是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证明必要性：设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)=g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。因为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的倍数，所以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ax,by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都是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的倍数，所以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必须是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的倍数。也就是说，如果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不是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的倍数，则一定没有解。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证明充分性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即如果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的倍数，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=c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一定有解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扩展欧几里得算法本身即是一个构造性的证明。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简单模运算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什么是模运算呢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x%p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，就是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减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减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再减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直到再减一个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就小于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了。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其实也就是取余数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x%p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=x-[x/p]*p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（这里的中括号表示下取整，或者说整除）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求解这样的问题：给定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a,b,c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，求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的任意一组合法整数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转化成求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的一组解，之后把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x,y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分别乘上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就好啦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举个例子：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4x+6y=14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我们先求出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4x+6y=2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的任意一组解，比如说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x=2,y=-1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x=-1,y=1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然后再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x,y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同时都乘上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14/2=7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，那么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x=14,y=-7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x=-7,y=7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则都是解了。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首先，一个特殊情况时，当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=0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时，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，我们直接让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=1,y=0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ok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了。</a:t>
            </a:r>
          </a:p>
          <a:p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首先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有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一个特殊情况时，当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=0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时，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，我们直接让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=1,y=0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ok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了。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(a,0)=a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是定义。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我们由辗转相除法，类比一下扩展欧几里得算法。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辗转相除法中，我们原来想求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，但不会求。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这时，我们发现，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于是，我们转而去求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还不会求就再递归一层。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这个过程就是在“递归求解”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啥时候停下来呢？当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b=0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时，我们会求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了，所以直接一路返回就好了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91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我们来举一个例子：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想求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，不会求，递归下去。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等于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(4,6%4)=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(4,2)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，不会求，递归下去。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(4,2)=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(2,0)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b=0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，会求了！返回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(4,2)=2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(6,4)=2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190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我们回到扩展欧几里得算法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现在，我们想求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，不会求。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咋办？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我们先求出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(b)x’+(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。我们希望由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，推出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在辗转相除法中，直接有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，比较简单。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但扩展欧几里得算法中，并不是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=y’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，而是需要稍微计算一下：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344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咋算呢：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我们已经知道了：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bx’+(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我们又知道：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所以说：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bx’+(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)y’=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根据模运算的定义，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=a-[a/b]*b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带入进去：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ay’ + b(x’-[a/b]y’)=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。这就是根据已知信息推出的一个结果。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诶，我们想求啥来着？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那岂不就是：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x=y’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y=x’-[a/b]y’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恰好就是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的一组解嘛！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930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所以我们的思路就是：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想求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，不会求。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这时，我们发现，如果我们求出了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bx’+(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，我们就能求出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y’,y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=x’-[a/b]y’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于是，我们转而去求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bx’+(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)y’=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b,a%b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x’,y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’)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（相当于原来的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成为了新的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，原来的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a%b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成为了新的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还不会求就再递归一层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这个过程就是递归求解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啥时候停下来呢？我们有一个特殊情况！就是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b=0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的时候，我们会解！只需要让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x=1,y=0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即可！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923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也举个例子：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想求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6x+4y=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的解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，不会解，递归下去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转而去求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4x’+2y’=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(4,2)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的解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(x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‘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,y’)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，不会解，递归下去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转而去求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2x’’+0y’’=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(2,0)=2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的解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x’’,y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’’)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，会解了！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x’’=1,y’’=0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返回一层！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x’=y’’=0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y’=x’’-[a/b]y’’=1-[4/2]*0=1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再返回一层！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x=y’=1,y=x’-[a/b]y’=0-[6/4]*1=-1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所以解完了！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x=1,y=1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6x+4y=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gcd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(6,4)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的一组解！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（注意，每一层的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都是这一层的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26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那考虑辗转相除法的过程，最后一定递归到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b=0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的情况，此时让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x'=1,y‘=0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一步一步回带，就可以了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看看代码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？</a:t>
            </a:r>
          </a:p>
          <a:p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xx,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yy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',y'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069A91-0E12-31DC-F3C5-08861896B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292" y="2282766"/>
            <a:ext cx="5162815" cy="22924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简单模运算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)%p=((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a%p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)+(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b%p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))%p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(a*b)%p=((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a%p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)*(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b%p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))%p</a:t>
            </a: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为啥是对的呢？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举个例子：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10+11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%4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，（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10*7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%4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在做一些结果要求对模数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取模的题时，往往要用这两个性质。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现在，我们求出了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ax+by=c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的某一组解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,y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，我们可不可以由这一组解，得到所有的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(x,y)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满足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ax+by=c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？即我们找到所有的通解。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我们先感性的想一想，要么是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变大些、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变小些，要么是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变小些，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变大些。（废话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hh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最小要变大多少呢？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假设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变大了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，那么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变成了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a(x0+r)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，变大了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需要减小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我们还要求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得是个整数，所以需要保证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的倍数。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不妨设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H=ar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，我们想求最小的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，也就是求最小的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，满足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的倍数。同时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也是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的倍数。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是啥？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的最小公倍数啊！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所以说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H=lcm(a,b)=ar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又有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lcm(a,b)=a*b/gcd(a,b)=ar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r=b/gcd(a,b)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那么此时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也要减少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a/gcd(a,b)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所以通解就是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x=x0+k*(b/gcd(a,b))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y=y0-k*(a/gcd(a,b))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是任意的整数（可以是负数昂）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扩展欧几里得算法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另一种思考方式：还是考虑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变大一些，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y0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变小一些。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ax0+by0=gcd(a,b)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=&gt;ax0+H-H+by0=gcd(a,b)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a(x0+H/a)+b(y0-H/b)=gcd(a,b)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的倍数，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的倍数，最小的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就是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lcm(a,b)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所有合法的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都是 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lcm(a,b)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的倍数。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 dirty="0" err="1">
                <a:sym typeface="+mn-ea"/>
              </a:rPr>
              <a:t>同余方程</a:t>
            </a:r>
            <a:r>
              <a:rPr lang="zh-CN" altLang="en-US" sz="4400" dirty="0">
                <a:sym typeface="+mn-ea"/>
              </a:rPr>
              <a:t>转不定方程</a:t>
            </a:r>
            <a:endParaRPr sz="44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4848225" cy="24244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同余方程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≡1 mod b?</a:t>
            </a: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看起来和我们上面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”ax+by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=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c”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的柿子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...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长得很不一样诶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..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吗？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它等价于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ax+by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=1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！</a:t>
            </a: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那就可以用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扩展欧几里得算法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直接求啦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！</a:t>
            </a:r>
          </a:p>
          <a:p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要求输出最小正整数解。通解是啥？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x0+b/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gcd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a,b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本题中，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gcd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a,b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)=1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所以输出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(x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0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%b+b)%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b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就好了。为啥先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%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再加再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%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？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这是负数取模到正数的方法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同余方程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ax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≡1 mod b?</a:t>
            </a: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看起来和我们上面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”ax+by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=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c”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的柿子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...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长得很不一样诶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..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吗？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4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同余方程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  <a:sym typeface="+mn-ea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A</m:t>
                    </m:r>
                    <m:r>
                      <a:rPr lang="en-US" altLang="zh-CN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≡</m:t>
                    </m:r>
                    <m:r>
                      <a:rPr lang="en-US" altLang="zh-CN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𝐶</m:t>
                    </m:r>
                    <m:r>
                      <a:rPr lang="en-US" altLang="zh-CN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 </m:t>
                    </m:r>
                    <m:r>
                      <a:rPr lang="en-US" altLang="zh-CN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𝑚𝑜𝑑</m:t>
                    </m:r>
                    <m:r>
                      <a:rPr lang="en-US" altLang="zh-CN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 </m:t>
                    </m:r>
                    <m:r>
                      <a:rPr lang="en-US" altLang="zh-CN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𝐵</m:t>
                    </m:r>
                  </m:oMath>
                </a14:m>
                <a:endPara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那么</a:t>
                </a:r>
                <a:r>
                  <a:rPr lang="en-US" altLang="zh-CN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A</a:t>
                </a:r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和</a:t>
                </a:r>
                <a:r>
                  <a:rPr lang="en-US" altLang="zh-CN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</a:t>
                </a:r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就相差了若干个</a:t>
                </a:r>
                <a:r>
                  <a:rPr lang="en-US" altLang="zh-CN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B</a:t>
                </a:r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。</a:t>
                </a:r>
                <a:endPara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也就是说，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A</m:t>
                    </m:r>
                    <m:r>
                      <a:rPr lang="en-US" altLang="zh-CN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≡</m:t>
                    </m:r>
                    <m:r>
                      <a:rPr lang="en-US" altLang="zh-CN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𝐶</m:t>
                    </m:r>
                    <m:r>
                      <a:rPr lang="en-US" altLang="zh-CN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 </m:t>
                    </m:r>
                    <m:r>
                      <a:rPr lang="en-US" altLang="zh-CN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𝑚𝑜𝑑</m:t>
                    </m:r>
                    <m:r>
                      <a:rPr lang="en-US" altLang="zh-CN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 </m:t>
                    </m:r>
                    <m:r>
                      <a:rPr lang="en-US" altLang="zh-CN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𝐵</m:t>
                    </m:r>
                    <m:r>
                      <a:rPr lang="zh-CN" altLang="en-US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等价于</a:t>
                </a:r>
                <a:r>
                  <a:rPr lang="en-US" altLang="zh-CN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A+By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=C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。其中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y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是整数</a:t>
                </a:r>
                <a:endPara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endPara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𝑎𝑥</m:t>
                    </m:r>
                    <m:r>
                      <a:rPr lang="en-US" altLang="zh-CN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≡1 </m:t>
                    </m:r>
                    <m:r>
                      <a:rPr lang="en-US" altLang="zh-CN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𝑚𝑜𝑑</m:t>
                    </m:r>
                    <m:r>
                      <a:rPr lang="en-US" altLang="zh-CN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 </m:t>
                    </m:r>
                    <m:r>
                      <a:rPr lang="en-US" altLang="zh-CN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就等价于</a:t>
                </a:r>
                <a:r>
                  <a:rPr lang="en-US" altLang="zh-CN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ax+py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=1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，其中</a:t>
                </a:r>
                <a:r>
                  <a:rPr lang="en-US" altLang="zh-CN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x,y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都是整数。</a:t>
                </a:r>
                <a:endPara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r>
                  <a:rPr lang="en-US" altLang="zh-CN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ax+py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=1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有无穷多组解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(</a:t>
                </a:r>
                <a:r>
                  <a:rPr lang="en-US" altLang="zh-CN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x,y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)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𝑎𝑥</m:t>
                    </m:r>
                    <m:r>
                      <a:rPr lang="en-US" altLang="zh-C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≡1 </m:t>
                    </m:r>
                    <m:r>
                      <a:rPr lang="en-US" altLang="zh-C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𝑚𝑜𝑑</m:t>
                    </m:r>
                    <m:r>
                      <a:rPr lang="en-US" altLang="zh-C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 </m:t>
                    </m:r>
                    <m:r>
                      <a:rPr lang="en-US" altLang="zh-C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也有无穷多组解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x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。至于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y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，是我们引入的一个工具人，不用再管它了。</a:t>
                </a:r>
                <a:endPara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01" t="-2521" r="-4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39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逆元</a:t>
            </a:r>
            <a:r>
              <a:rPr lang="en-US" altLang="zh-CN" sz="4400">
                <a:sym typeface="+mn-ea"/>
              </a:rPr>
              <a:t>—</a:t>
            </a:r>
            <a:r>
              <a:rPr sz="4400">
                <a:sym typeface="+mn-ea"/>
              </a:rPr>
              <a:t>扩欧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给定一个整数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，和模数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，求一个整数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，满足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*x≡1 mod p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则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就是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在模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意义下的逆元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咳咳，不就是上面的题嘛！用扩欧做就好啦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所以你发现，不是每个数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在模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意义下都有逆元。有解的条件和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ax+py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=1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有解条件一样：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a,p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需要互质。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逆元</a:t>
            </a:r>
            <a:r>
              <a:rPr lang="en-US" altLang="zh-CN" sz="4400">
                <a:sym typeface="+mn-ea"/>
              </a:rPr>
              <a:t>—</a:t>
            </a:r>
            <a:r>
              <a:rPr sz="4400">
                <a:sym typeface="+mn-ea"/>
              </a:rPr>
              <a:t>费马小定理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这是求解模数为质数的逆元的另一种方法。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当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为质数时，如果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互质，那么我们有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：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p-1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≡1 mod p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那么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*a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p-2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≡1 mod p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我们不是要求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*x≡1 mod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的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嘛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那么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p-2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就是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咯！</a:t>
            </a:r>
            <a:endParaRPr sz="24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简单模运算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除法运算，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(a/b)%p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不等于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a%p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)/(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b%p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))%p</a:t>
            </a: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指数也不能取模。即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a^k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)%p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不等于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(a^(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k%p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))%p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实际上，除法涉及逆元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指数的取模，涉及欧拉定理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4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有理数取模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很多题都会用到，比如某个题的答案是个分数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/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，它让你输出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/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对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取模的值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意思就是要你求出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在模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意义下的逆元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，然后输出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x%p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即可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</a:p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其实逆元满足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bx≡1 mod p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，也就是说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x≡1/b mod p</a:t>
            </a:r>
          </a:p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或者说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在模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意义下就相当于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1/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了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（这很重要！）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有理数取模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2613 【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模板】有理数取余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这个题魔鬼的地方是，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a,b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都超级大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不要怕，它不会难为你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。</a:t>
            </a: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分子分母分别对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取模后再求逆元再乘，答案是一样的嘛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所以用类似快读的方法，边读入边对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取模就可以了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逆元</a:t>
            </a:r>
            <a:r>
              <a:rPr lang="en-US" altLang="zh-CN" sz="4400">
                <a:sym typeface="+mn-ea"/>
              </a:rPr>
              <a:t>—</a:t>
            </a:r>
            <a:r>
              <a:rPr sz="4400">
                <a:sym typeface="+mn-ea"/>
              </a:rPr>
              <a:t>线性求逆元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3811 【模板】乘法逆元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要你线性地求出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1...n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内每个数在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mod p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意义下的逆元。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这里介绍一种我常用的，比较好理解的算法。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逆元</a:t>
            </a:r>
            <a:r>
              <a:rPr lang="en-US" altLang="zh-CN" sz="4400">
                <a:sym typeface="+mn-ea"/>
              </a:rPr>
              <a:t>—</a:t>
            </a:r>
            <a:r>
              <a:rPr sz="4400">
                <a:sym typeface="+mn-ea"/>
              </a:rPr>
              <a:t>线性求逆元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首先，我们预处理出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1..n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内每个数的阶乘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jc[i]=i!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然后，我们算出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jc[n]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的逆元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jcn[n]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然后，我们算出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1...n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内每个数的阶乘的逆元：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jcn[i]=jcn[i+1]*(i+1)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考虑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jcn[i]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相当于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1/(1*2*3*..*i)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而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jcn[i+1]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相当于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1/(1*2*3*...*i*(i+1))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sz="4400">
                <a:sym typeface="+mn-ea"/>
              </a:rPr>
              <a:t>逆元</a:t>
            </a:r>
            <a:r>
              <a:rPr lang="en-US" altLang="zh-CN" sz="4400">
                <a:sym typeface="+mn-ea"/>
              </a:rPr>
              <a:t>—</a:t>
            </a:r>
            <a:r>
              <a:rPr sz="4400">
                <a:sym typeface="+mn-ea"/>
              </a:rPr>
              <a:t>线性求逆元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最后，我们就可以求出每个数的逆元啦！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inv[i]=jcn[i]*((i-1)!)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考虑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jcn[i]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相当于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1/(1*2*3*..*(i-1)*i)</a:t>
            </a:r>
          </a:p>
          <a:p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而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inv[i]</a:t>
            </a:r>
            <a:r>
              <a: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相当于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1/i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模运算的一个结论：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分配律：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D9CE7D-78A7-197A-8F78-D8B685C9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96" y="1825625"/>
            <a:ext cx="2469952" cy="4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82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对于同余方程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𝑐𝑝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我们可以两边，连着模数，一起除掉这个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这是常见的操作。</a:t>
                </a:r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由上页，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1006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当我们得到同余方程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时，我们可能下意识地去两边去掉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，但这是不对的。</a:t>
                </a:r>
                <a:endParaRPr lang="en-US" altLang="zh-CN" dirty="0"/>
              </a:p>
              <a:p>
                <a:r>
                  <a:rPr lang="zh-CN" altLang="en-US" dirty="0"/>
                  <a:t>只有当</a:t>
                </a:r>
                <a:r>
                  <a:rPr lang="en-US" altLang="zh-CN" dirty="0" err="1"/>
                  <a:t>a,p</a:t>
                </a:r>
                <a:r>
                  <a:rPr lang="zh-CN" altLang="en-US" dirty="0"/>
                  <a:t>互质的时候才能这么做，因为这个时候才有逆元。</a:t>
                </a:r>
                <a:endParaRPr lang="en-US" altLang="zh-CN" dirty="0"/>
              </a:p>
              <a:p>
                <a:r>
                  <a:rPr lang="zh-CN" altLang="en-US" dirty="0"/>
                  <a:t>那么当</a:t>
                </a:r>
                <a:r>
                  <a:rPr lang="en-US" altLang="zh-CN" dirty="0" err="1"/>
                  <a:t>a,p</a:t>
                </a:r>
                <a:r>
                  <a:rPr lang="zh-CN" altLang="en-US" dirty="0"/>
                  <a:t>不互质时怎么办？</a:t>
                </a:r>
                <a:endParaRPr lang="en-US" altLang="zh-CN" dirty="0"/>
              </a:p>
              <a:p>
                <a:r>
                  <a:rPr lang="zh-CN" altLang="en-US" dirty="0"/>
                  <a:t>想办法让他们互质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1139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dirty="0"/>
              </a:p>
              <a:p>
                <a:r>
                  <a:rPr lang="zh-CN" altLang="en-US" dirty="0"/>
                  <a:t>求出</a:t>
                </a:r>
                <a:r>
                  <a:rPr lang="en-US" altLang="zh-CN" dirty="0"/>
                  <a:t>d=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a,p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结合上一页：两边连同模数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一起除以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那么我们得到：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注意此时</a:t>
                </a:r>
                <a:r>
                  <a:rPr lang="en-US" altLang="zh-CN" dirty="0"/>
                  <a:t>a’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p’</a:t>
                </a:r>
                <a:r>
                  <a:rPr lang="zh-CN" altLang="en-US" dirty="0"/>
                  <a:t>互质了，换言之</a:t>
                </a:r>
                <a:r>
                  <a:rPr lang="en-US" altLang="zh-CN" dirty="0"/>
                  <a:t>a’</a:t>
                </a:r>
                <a:r>
                  <a:rPr lang="zh-CN" altLang="en-US" dirty="0"/>
                  <a:t>在模</a:t>
                </a:r>
                <a:r>
                  <a:rPr lang="en-US" altLang="zh-CN" dirty="0"/>
                  <a:t>p’</a:t>
                </a:r>
                <a:r>
                  <a:rPr lang="zh-CN" altLang="en-US" dirty="0"/>
                  <a:t>意义下有逆元了，那么我们就可以两边除掉</a:t>
                </a:r>
                <a:r>
                  <a:rPr lang="en-US" altLang="zh-CN" dirty="0"/>
                  <a:t>a’</a:t>
                </a:r>
                <a:r>
                  <a:rPr lang="zh-CN" altLang="en-US" dirty="0"/>
                  <a:t>，得到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18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同余方程的几个结论：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总之，我们得到了：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06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561FC-EF2A-46B8-E153-260657D2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5A536-D91F-1C86-F506-9173B4FE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大家可以看洛谷</a:t>
            </a:r>
            <a:r>
              <a:rPr lang="en-US" altLang="zh-CN" sz="2400" dirty="0"/>
              <a:t>P1143 </a:t>
            </a:r>
            <a:r>
              <a:rPr lang="zh-CN" altLang="en-US" sz="2400" dirty="0"/>
              <a:t>进制转换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961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同余方程的几个结论：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为啥呢？</a:t>
            </a:r>
            <a:endParaRPr lang="en-US" altLang="zh-CN" sz="2400" dirty="0"/>
          </a:p>
          <a:p>
            <a:r>
              <a:rPr lang="zh-CN" altLang="en-US" sz="2400" dirty="0"/>
              <a:t>考虑</a:t>
            </a:r>
            <a:r>
              <a:rPr lang="en-US" altLang="zh-CN" sz="2400" dirty="0"/>
              <a:t>CRT</a:t>
            </a:r>
            <a:r>
              <a:rPr lang="zh-CN" altLang="en-US" sz="2400" dirty="0"/>
              <a:t>的过程，我们对于方程组，我们知道它在</a:t>
            </a:r>
            <a:r>
              <a:rPr lang="en-US" altLang="zh-CN" sz="2400" dirty="0"/>
              <a:t>[0,m)</a:t>
            </a:r>
            <a:r>
              <a:rPr lang="zh-CN" altLang="en-US" sz="2400" dirty="0"/>
              <a:t>之内有且仅有一个解，而这个解就是上面同余方程</a:t>
            </a:r>
            <a:r>
              <a:rPr lang="en-US" altLang="zh-CN" sz="2400" dirty="0"/>
              <a:t>x=a mod m</a:t>
            </a:r>
            <a:r>
              <a:rPr lang="zh-CN" altLang="en-US" sz="2400" dirty="0"/>
              <a:t>的解。</a:t>
            </a:r>
            <a:endParaRPr lang="en-US" altLang="zh-CN" sz="2400" dirty="0"/>
          </a:p>
          <a:p>
            <a:r>
              <a:rPr lang="zh-CN" altLang="en-US" sz="2400" dirty="0"/>
              <a:t>数论题常常有这样的操作：对于模数的每个质因数次幂分别求解，最后用</a:t>
            </a:r>
            <a:r>
              <a:rPr lang="en-US" altLang="zh-CN" sz="2400" dirty="0"/>
              <a:t>CRT</a:t>
            </a:r>
            <a:r>
              <a:rPr lang="zh-CN" altLang="en-US" sz="2400" dirty="0"/>
              <a:t>合并，就是这个原理了。比如扩展卢卡斯定理（这里并不讲。）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805CA-D5A7-FD1B-8974-E606A8FF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68" b="40923"/>
          <a:stretch/>
        </p:blipFill>
        <p:spPr>
          <a:xfrm>
            <a:off x="838200" y="1825625"/>
            <a:ext cx="6807009" cy="14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220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#1 </a:t>
            </a:r>
            <a:r>
              <a:rPr lang="zh-CN" altLang="en-US" dirty="0"/>
              <a:t>提高组</a:t>
            </a:r>
            <a:r>
              <a:rPr lang="en-US" altLang="zh-CN" dirty="0"/>
              <a:t>]</a:t>
            </a:r>
            <a:r>
              <a:rPr lang="zh-CN" altLang="en-US" dirty="0"/>
              <a:t>最小环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我们只考虑这个题和数学有关的一点部分，即：</a:t>
            </a:r>
            <a:endParaRPr lang="en-US" altLang="zh-CN" sz="2400" dirty="0"/>
          </a:p>
          <a:p>
            <a:r>
              <a:rPr lang="zh-CN" altLang="en-US" sz="2400" dirty="0"/>
              <a:t>总共有</a:t>
            </a:r>
            <a:r>
              <a:rPr lang="en-US" altLang="zh-CN" sz="2400" dirty="0"/>
              <a:t>m</a:t>
            </a:r>
            <a:r>
              <a:rPr lang="zh-CN" altLang="en-US" sz="2400" dirty="0"/>
              <a:t>个点，编号分别为</a:t>
            </a:r>
            <a:r>
              <a:rPr lang="en-US" altLang="zh-CN" sz="2400" dirty="0"/>
              <a:t>0,1,2…m-1</a:t>
            </a:r>
          </a:p>
          <a:p>
            <a:r>
              <a:rPr lang="en-US" altLang="zh-CN" sz="2400" dirty="0"/>
              <a:t>x</a:t>
            </a:r>
            <a:r>
              <a:rPr lang="zh-CN" altLang="en-US" sz="2400" dirty="0"/>
              <a:t>从</a:t>
            </a:r>
            <a:r>
              <a:rPr lang="en-US" altLang="zh-CN" sz="2400" dirty="0"/>
              <a:t>0</a:t>
            </a:r>
            <a:r>
              <a:rPr lang="zh-CN" altLang="en-US" sz="2400" dirty="0"/>
              <a:t>号点开始，每次跳到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x+n</a:t>
            </a:r>
            <a:r>
              <a:rPr lang="en-US" altLang="zh-CN" sz="2400" dirty="0"/>
              <a:t>)%m</a:t>
            </a:r>
            <a:r>
              <a:rPr lang="zh-CN" altLang="en-US" sz="2400" dirty="0"/>
              <a:t>，它的轨迹是什么？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044673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#1 </a:t>
            </a:r>
            <a:r>
              <a:rPr lang="zh-CN" altLang="en-US" dirty="0"/>
              <a:t>提高组</a:t>
            </a:r>
            <a:r>
              <a:rPr lang="en-US" altLang="zh-CN" dirty="0"/>
              <a:t>]</a:t>
            </a:r>
            <a:r>
              <a:rPr lang="zh-CN" altLang="en-US" dirty="0"/>
              <a:t>最小环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是一个环。</a:t>
            </a:r>
            <a:endParaRPr lang="en-US" altLang="zh-CN" sz="2400" dirty="0"/>
          </a:p>
          <a:p>
            <a:r>
              <a:rPr lang="zh-CN" altLang="en-US" sz="2400" dirty="0"/>
              <a:t>这个环长是多少？或者说，</a:t>
            </a:r>
            <a:r>
              <a:rPr lang="en-US" altLang="zh-CN" sz="2400" dirty="0"/>
              <a:t>x</a:t>
            </a:r>
            <a:r>
              <a:rPr lang="zh-CN" altLang="en-US" sz="2400" dirty="0"/>
              <a:t>跳了几次又回到了</a:t>
            </a:r>
            <a:r>
              <a:rPr lang="en-US" altLang="zh-CN" sz="2400" dirty="0"/>
              <a:t>0</a:t>
            </a:r>
            <a:r>
              <a:rPr lang="zh-CN" altLang="en-US" sz="2400" dirty="0"/>
              <a:t>号点？</a:t>
            </a:r>
            <a:endParaRPr lang="en-US" altLang="zh-CN" sz="2400" dirty="0"/>
          </a:p>
          <a:p>
            <a:r>
              <a:rPr lang="zh-CN" altLang="en-US" sz="2400" dirty="0"/>
              <a:t>假设跳了</a:t>
            </a:r>
            <a:r>
              <a:rPr lang="en-US" altLang="zh-CN" sz="2400" dirty="0"/>
              <a:t>t</a:t>
            </a:r>
            <a:r>
              <a:rPr lang="zh-CN" altLang="en-US" sz="2400" dirty="0"/>
              <a:t>次，那么</a:t>
            </a:r>
            <a:r>
              <a:rPr lang="en-US" altLang="zh-CN" sz="2400" dirty="0"/>
              <a:t>x</a:t>
            </a:r>
            <a:r>
              <a:rPr lang="zh-CN" altLang="en-US" sz="2400" dirty="0"/>
              <a:t>现在在</a:t>
            </a:r>
            <a:r>
              <a:rPr lang="en-US" altLang="zh-CN" sz="2400" dirty="0"/>
              <a:t>(n*t)%m</a:t>
            </a:r>
            <a:r>
              <a:rPr lang="zh-CN" altLang="en-US" sz="2400" dirty="0"/>
              <a:t>这个点。</a:t>
            </a:r>
            <a:endParaRPr lang="en-US" altLang="zh-CN" sz="2400" dirty="0"/>
          </a:p>
          <a:p>
            <a:r>
              <a:rPr lang="zh-CN" altLang="en-US" sz="2400" dirty="0"/>
              <a:t>那么</a:t>
            </a:r>
            <a:r>
              <a:rPr lang="en-US" altLang="zh-CN" sz="2400" dirty="0" err="1"/>
              <a:t>nt</a:t>
            </a:r>
            <a:r>
              <a:rPr lang="zh-CN" altLang="en-US" sz="2400" dirty="0"/>
              <a:t>需要是</a:t>
            </a:r>
            <a:r>
              <a:rPr lang="en-US" altLang="zh-CN" sz="2400" dirty="0"/>
              <a:t>m</a:t>
            </a:r>
            <a:r>
              <a:rPr lang="zh-CN" altLang="en-US" sz="2400" dirty="0"/>
              <a:t>的倍数。</a:t>
            </a:r>
            <a:endParaRPr lang="en-US" altLang="zh-CN" sz="2400" dirty="0"/>
          </a:p>
          <a:p>
            <a:r>
              <a:rPr lang="zh-CN" altLang="en-US" sz="2400" dirty="0"/>
              <a:t>那么</a:t>
            </a:r>
            <a:r>
              <a:rPr lang="en-US" altLang="zh-CN" sz="2400" dirty="0" err="1"/>
              <a:t>nt</a:t>
            </a:r>
            <a:r>
              <a:rPr lang="en-US" altLang="zh-CN" sz="2400" dirty="0"/>
              <a:t> </a:t>
            </a:r>
            <a:r>
              <a:rPr lang="zh-CN" altLang="en-US" sz="2400" dirty="0"/>
              <a:t>既是</a:t>
            </a:r>
            <a:r>
              <a:rPr lang="en-US" altLang="zh-CN" sz="2400" dirty="0"/>
              <a:t>n</a:t>
            </a:r>
            <a:r>
              <a:rPr lang="zh-CN" altLang="en-US" sz="2400" dirty="0"/>
              <a:t>的倍数，又是</a:t>
            </a:r>
            <a:r>
              <a:rPr lang="en-US" altLang="zh-CN" sz="2400" dirty="0"/>
              <a:t>m</a:t>
            </a:r>
            <a:r>
              <a:rPr lang="zh-CN" altLang="en-US" sz="2400" dirty="0"/>
              <a:t>的倍数，那么</a:t>
            </a:r>
            <a:r>
              <a:rPr lang="en-US" altLang="zh-CN" sz="2400" dirty="0" err="1"/>
              <a:t>nt</a:t>
            </a:r>
            <a:r>
              <a:rPr lang="zh-CN" altLang="en-US" sz="2400" dirty="0"/>
              <a:t>最小是？</a:t>
            </a:r>
            <a:endParaRPr lang="en-US" altLang="zh-CN" sz="2400" dirty="0"/>
          </a:p>
          <a:p>
            <a:r>
              <a:rPr lang="en-US" altLang="zh-CN" sz="2400" dirty="0"/>
              <a:t>lcm(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r>
              <a:rPr lang="zh-CN" altLang="en-US" sz="2400" dirty="0"/>
              <a:t>那么</a:t>
            </a:r>
            <a:r>
              <a:rPr lang="en-US" altLang="zh-CN" sz="2400" dirty="0"/>
              <a:t>t=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lang="en-US" altLang="zh-CN" sz="2400" dirty="0"/>
              <a:t>lcm(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)/n=m/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9485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#1 </a:t>
            </a:r>
            <a:r>
              <a:rPr lang="zh-CN" altLang="en-US" dirty="0"/>
              <a:t>提高组</a:t>
            </a:r>
            <a:r>
              <a:rPr lang="en-US" altLang="zh-CN" dirty="0"/>
              <a:t>]</a:t>
            </a:r>
            <a:r>
              <a:rPr lang="zh-CN" altLang="en-US" dirty="0"/>
              <a:t>最小环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</a:t>
            </a:r>
            <a:r>
              <a:rPr lang="en-US" altLang="zh-CN" sz="2400" dirty="0"/>
              <a:t>x</a:t>
            </a:r>
            <a:r>
              <a:rPr lang="zh-CN" altLang="en-US" sz="2400" dirty="0"/>
              <a:t>从</a:t>
            </a:r>
            <a:r>
              <a:rPr lang="en-US" altLang="zh-CN" sz="2400" dirty="0"/>
              <a:t>0,1,2…,m-1</a:t>
            </a:r>
            <a:r>
              <a:rPr lang="zh-CN" altLang="en-US" sz="2400" dirty="0"/>
              <a:t>分别作为起点开始跳，总共形成几个环？</a:t>
            </a:r>
            <a:endParaRPr lang="en-US" altLang="zh-CN" sz="2400" dirty="0"/>
          </a:p>
          <a:p>
            <a:r>
              <a:rPr lang="en-US" altLang="zh-CN" sz="2400" dirty="0"/>
              <a:t>m/t=m/(m/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))=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35813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#1 </a:t>
            </a:r>
            <a:r>
              <a:rPr lang="zh-CN" altLang="en-US" dirty="0"/>
              <a:t>提高组</a:t>
            </a:r>
            <a:r>
              <a:rPr lang="en-US" altLang="zh-CN" dirty="0"/>
              <a:t>]</a:t>
            </a:r>
            <a:r>
              <a:rPr lang="zh-CN" altLang="en-US" dirty="0"/>
              <a:t>最小环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400" dirty="0"/>
                  <a:t>x</a:t>
                </a:r>
                <a:r>
                  <a:rPr lang="zh-CN" altLang="en-US" sz="2400" dirty="0"/>
                  <a:t>从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号点开始跳，会经过哪些点？</a:t>
                </a:r>
                <a:endParaRPr lang="en-US" altLang="zh-CN" sz="2400" dirty="0"/>
              </a:p>
              <a:p>
                <a:r>
                  <a:rPr lang="en-US" altLang="zh-CN" sz="2400" dirty="0"/>
                  <a:t>0,d,2d,3d…m-d</a:t>
                </a:r>
              </a:p>
              <a:p>
                <a:r>
                  <a:rPr lang="zh-CN" altLang="en-US" sz="2400" dirty="0"/>
                  <a:t>其中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是</a:t>
                </a:r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n,m</a:t>
                </a:r>
                <a:r>
                  <a:rPr lang="en-US" altLang="zh-CN" sz="2400" dirty="0"/>
                  <a:t>)</a:t>
                </a:r>
              </a:p>
              <a:p>
                <a:r>
                  <a:rPr lang="zh-CN" altLang="en-US" sz="2400" dirty="0"/>
                  <a:t>这相当于是问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有几个可能的取值</a:t>
                </a:r>
                <a:endParaRPr lang="en-US" altLang="zh-CN" sz="2400" dirty="0"/>
              </a:p>
              <a:p>
                <a:r>
                  <a:rPr lang="zh-CN" altLang="en-US" sz="2400" dirty="0"/>
                  <a:t>联想讲过的同余方程转不定方程</a:t>
                </a:r>
                <a:endParaRPr lang="en-US" altLang="zh-CN" sz="2400" dirty="0"/>
              </a:p>
              <a:p>
                <a:r>
                  <a:rPr lang="zh-CN" altLang="en-US" sz="2400" dirty="0"/>
                  <a:t>实际上是问</a:t>
                </a:r>
                <a:r>
                  <a:rPr lang="en-US" altLang="zh-CN" sz="2400" dirty="0" err="1"/>
                  <a:t>kn+pm</a:t>
                </a:r>
                <a:r>
                  <a:rPr lang="en-US" altLang="zh-CN" sz="2400" dirty="0"/>
                  <a:t>=A</a:t>
                </a:r>
                <a:r>
                  <a:rPr lang="zh-CN" altLang="en-US" sz="2400" dirty="0"/>
                  <a:t>，对于哪些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有解！</a:t>
                </a:r>
                <a:endParaRPr lang="en-US" altLang="zh-CN" sz="2400" dirty="0"/>
              </a:p>
              <a:p>
                <a:r>
                  <a:rPr lang="zh-CN" altLang="en-US" sz="2400" dirty="0"/>
                  <a:t>哪些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有解呢？不就是裴蜀定理告诉我们的，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需要时</a:t>
                </a:r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n,m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的倍数嘛</a:t>
                </a:r>
                <a:endParaRPr lang="en-US" altLang="zh-CN" sz="2400" dirty="0"/>
              </a:p>
              <a:p>
                <a:r>
                  <a:rPr lang="zh-CN" altLang="en-US" sz="2400" dirty="0"/>
                  <a:t>注意这里，实际上裴蜀定理要求</a:t>
                </a:r>
                <a:r>
                  <a:rPr lang="en-US" altLang="zh-CN" sz="2400" dirty="0" err="1"/>
                  <a:t>k,p</a:t>
                </a:r>
                <a:r>
                  <a:rPr lang="zh-CN" altLang="en-US" sz="2400" dirty="0"/>
                  <a:t>取值范围是整数（不一定是正的）</a:t>
                </a:r>
                <a:endParaRPr lang="en-US" altLang="zh-CN" sz="2400" dirty="0"/>
              </a:p>
              <a:p>
                <a:r>
                  <a:rPr lang="zh-CN" altLang="en-US" sz="2400" dirty="0"/>
                  <a:t>但这里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必须是正的，但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可以是负的，所以没影响。（我们讲过通解怎么求了，只要有解，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多正，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就可以多负去抵消）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608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#2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可以填两种颜色的，填哪种颜色？</a:t>
            </a:r>
            <a:endParaRPr lang="en-US" altLang="zh-CN" sz="2400" dirty="0"/>
          </a:p>
          <a:p>
            <a:r>
              <a:rPr lang="zh-CN" altLang="en-US" sz="2400" dirty="0"/>
              <a:t>不妨令</a:t>
            </a:r>
            <a:r>
              <a:rPr lang="en-US" altLang="zh-CN" sz="2400" dirty="0"/>
              <a:t>n=p1,m=p2</a:t>
            </a:r>
            <a:r>
              <a:rPr lang="zh-CN" altLang="en-US" sz="2400" dirty="0"/>
              <a:t>且</a:t>
            </a:r>
            <a:r>
              <a:rPr lang="en-US" altLang="zh-CN" sz="2400" dirty="0"/>
              <a:t>n&lt;m</a:t>
            </a:r>
            <a:r>
              <a:rPr lang="zh-CN" altLang="en-US" sz="2400" dirty="0"/>
              <a:t>（这样方便一点</a:t>
            </a:r>
            <a:r>
              <a:rPr lang="en-US" altLang="zh-CN" sz="2400" dirty="0" err="1"/>
              <a:t>hhh</a:t>
            </a:r>
            <a:endParaRPr lang="en-US" altLang="zh-CN" sz="2400" dirty="0"/>
          </a:p>
          <a:p>
            <a:r>
              <a:rPr lang="zh-CN" altLang="en-US" sz="2400" dirty="0"/>
              <a:t>显然填蓝对应颜色</a:t>
            </a:r>
            <a:r>
              <a:rPr lang="en-US" altLang="zh-CN" sz="2400" dirty="0" err="1"/>
              <a:t>hhh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显然不需要考虑到</a:t>
            </a:r>
            <a:r>
              <a:rPr lang="en-US" altLang="zh-CN" sz="2400" dirty="0"/>
              <a:t>1e20</a:t>
            </a:r>
            <a:r>
              <a:rPr lang="zh-CN" altLang="en-US" sz="2400" dirty="0"/>
              <a:t>，因为它以</a:t>
            </a:r>
            <a:r>
              <a:rPr lang="en-US" altLang="zh-CN" sz="2400" dirty="0"/>
              <a:t>lcm(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</a:t>
            </a:r>
            <a:r>
              <a:rPr lang="zh-CN" altLang="en-US" sz="2400" dirty="0"/>
              <a:t>为周期循环。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37571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#2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考虑</a:t>
            </a:r>
            <a:r>
              <a:rPr lang="en-US" altLang="zh-CN" sz="2400" dirty="0"/>
              <a:t>k</a:t>
            </a:r>
            <a:r>
              <a:rPr lang="zh-CN" altLang="en-US" sz="2400" dirty="0"/>
              <a:t>最小可以是多少？即连续相同颜色的球最多几个？</a:t>
            </a:r>
            <a:endParaRPr lang="en-US" altLang="zh-CN" sz="2400" dirty="0"/>
          </a:p>
          <a:p>
            <a:r>
              <a:rPr lang="zh-CN" altLang="en-US" sz="2400" dirty="0"/>
              <a:t>显然最多连续相同颜色的球，他们的颜色是红色（即</a:t>
            </a:r>
            <a:r>
              <a:rPr lang="en-US" altLang="zh-CN" sz="2400" dirty="0"/>
              <a:t>n</a:t>
            </a:r>
            <a:r>
              <a:rPr lang="zh-CN" altLang="en-US" sz="2400" dirty="0"/>
              <a:t>对应颜色）</a:t>
            </a:r>
            <a:endParaRPr lang="en-US" altLang="zh-CN" sz="2400" dirty="0"/>
          </a:p>
          <a:p>
            <a:r>
              <a:rPr lang="zh-CN" altLang="en-US" sz="2400" dirty="0"/>
              <a:t>因为</a:t>
            </a:r>
            <a:r>
              <a:rPr lang="en-US" altLang="zh-CN" sz="2400" dirty="0"/>
              <a:t>n&lt;m</a:t>
            </a:r>
            <a:r>
              <a:rPr lang="zh-CN" altLang="en-US" sz="2400" dirty="0"/>
              <a:t>，则两个蓝球之间最多只能有一个红球。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488797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#2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那么最多连续几个？</a:t>
            </a:r>
            <a:endParaRPr lang="en-US" altLang="zh-CN" sz="2400" dirty="0"/>
          </a:p>
          <a:p>
            <a:r>
              <a:rPr lang="zh-CN" altLang="en-US" sz="2400" dirty="0"/>
              <a:t>只需要让某个红球后第一个蓝球出现的尽量早。</a:t>
            </a:r>
            <a:endParaRPr lang="en-US" altLang="zh-CN" sz="2400" dirty="0"/>
          </a:p>
          <a:p>
            <a:r>
              <a:rPr lang="zh-CN" altLang="en-US" sz="2400" dirty="0"/>
              <a:t>最早是多早？</a:t>
            </a:r>
            <a:endParaRPr lang="en-US" altLang="zh-CN" sz="2400" dirty="0"/>
          </a:p>
          <a:p>
            <a:r>
              <a:rPr lang="zh-CN" altLang="en-US" sz="2400" dirty="0"/>
              <a:t>即</a:t>
            </a:r>
            <a:r>
              <a:rPr lang="en-US" altLang="zh-CN" sz="2400" dirty="0" err="1"/>
              <a:t>kn%m</a:t>
            </a:r>
            <a:r>
              <a:rPr lang="zh-CN" altLang="en-US" sz="2400" dirty="0"/>
              <a:t>的最小值！</a:t>
            </a:r>
            <a:endParaRPr lang="en-US" altLang="zh-CN" sz="2400" dirty="0"/>
          </a:p>
          <a:p>
            <a:r>
              <a:rPr lang="zh-CN" altLang="en-US" sz="2400" dirty="0"/>
              <a:t>和之前一样，由裴蜀定理，是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14564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#2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那么我们可以得到，答案是</a:t>
            </a:r>
            <a:r>
              <a:rPr lang="en-US" altLang="zh-CN" sz="2400" dirty="0"/>
              <a:t>(m-1-gcd(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))/n+1</a:t>
            </a:r>
            <a:r>
              <a:rPr lang="zh-CN" altLang="en-US" sz="2400" dirty="0"/>
              <a:t>（整除）</a:t>
            </a:r>
            <a:endParaRPr lang="en-US" altLang="zh-CN" sz="2400" dirty="0"/>
          </a:p>
          <a:p>
            <a:r>
              <a:rPr lang="zh-CN" altLang="en-US" sz="2400" dirty="0"/>
              <a:t>有一些情况需要特判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07125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en-US" altLang="zh-CN" dirty="0"/>
              <a:t>[NOI Online #2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涂色游戏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这个题还有一个值得我们注意的地方：</a:t>
            </a:r>
            <a:endParaRPr lang="en-US" altLang="zh-CN" sz="2400" dirty="0"/>
          </a:p>
          <a:p>
            <a:r>
              <a:rPr lang="zh-CN" altLang="en-US" sz="2400" dirty="0"/>
              <a:t>他让我们求，对于一个给定的</a:t>
            </a:r>
            <a:r>
              <a:rPr lang="en-US" altLang="zh-CN" sz="2400" dirty="0"/>
              <a:t>k</a:t>
            </a:r>
            <a:r>
              <a:rPr lang="zh-CN" altLang="en-US" sz="2400" dirty="0"/>
              <a:t>，是否合法。</a:t>
            </a:r>
            <a:endParaRPr lang="en-US" altLang="zh-CN" sz="2400" dirty="0"/>
          </a:p>
          <a:p>
            <a:r>
              <a:rPr lang="zh-CN" altLang="en-US" sz="2400" dirty="0"/>
              <a:t>我们不去直接验证这一个</a:t>
            </a:r>
            <a:r>
              <a:rPr lang="en-US" altLang="zh-CN" sz="2400" dirty="0"/>
              <a:t>k</a:t>
            </a:r>
            <a:r>
              <a:rPr lang="zh-CN" altLang="en-US" sz="2400" dirty="0"/>
              <a:t>是否合法，而是去求合法</a:t>
            </a:r>
            <a:r>
              <a:rPr lang="en-US" altLang="zh-CN" sz="2400" dirty="0"/>
              <a:t>k</a:t>
            </a:r>
            <a:r>
              <a:rPr lang="zh-CN" altLang="en-US" sz="2400" dirty="0"/>
              <a:t>的最小值。</a:t>
            </a:r>
            <a:endParaRPr lang="en-US" altLang="zh-CN" sz="2400" dirty="0"/>
          </a:p>
          <a:p>
            <a:r>
              <a:rPr lang="zh-CN" altLang="en-US" sz="2400" dirty="0"/>
              <a:t>这个题是</a:t>
            </a:r>
            <a:r>
              <a:rPr lang="en-US" altLang="zh-CN" sz="2400" dirty="0"/>
              <a:t>k</a:t>
            </a:r>
            <a:r>
              <a:rPr lang="zh-CN" altLang="en-US" sz="2400" dirty="0"/>
              <a:t>越大越容易满足条件，所以求最小值即可。</a:t>
            </a:r>
            <a:endParaRPr lang="en-US" altLang="zh-CN" sz="2400" dirty="0"/>
          </a:p>
          <a:p>
            <a:r>
              <a:rPr lang="zh-CN" altLang="en-US" sz="2400" dirty="0"/>
              <a:t>如果不是</a:t>
            </a:r>
            <a:r>
              <a:rPr lang="en-US" altLang="zh-CN" sz="2400" dirty="0"/>
              <a:t>k</a:t>
            </a:r>
            <a:r>
              <a:rPr lang="zh-CN" altLang="en-US" sz="2400" dirty="0"/>
              <a:t>越大越容易满足条件，可能还得求最大值。</a:t>
            </a:r>
            <a:endParaRPr lang="en-US" altLang="zh-CN" sz="2400" dirty="0"/>
          </a:p>
          <a:p>
            <a:r>
              <a:rPr lang="zh-CN" altLang="en-US" sz="2400" dirty="0"/>
              <a:t>这个想法看起来很自然，但有的时候却不容易想到。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OI</a:t>
            </a:r>
            <a:r>
              <a:rPr lang="zh-CN" altLang="en-US" sz="2400" dirty="0"/>
              <a:t>和文化课中都会见到这种题。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7116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我们考虑先把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进制数转换成十进制再转换成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进制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怎么把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进制数转换成十进制呢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我们可以先想想，十进制的数是怎么表示出来的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？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举个例子：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135(10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进制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是啥意思呢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？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//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就是一百三十五嘛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那换句话说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！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就是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1*10^2+3*10^1+5*10^0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简单积性函数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定义：</a:t>
            </a:r>
            <a:endParaRPr lang="en-US" altLang="zh-CN" sz="2400" dirty="0"/>
          </a:p>
          <a:p>
            <a:r>
              <a:rPr lang="zh-CN" altLang="en-US" sz="2400" dirty="0"/>
              <a:t>若</a:t>
            </a:r>
            <a:r>
              <a:rPr lang="en-US" altLang="zh-CN" sz="2400" dirty="0"/>
              <a:t>f(n)</a:t>
            </a:r>
            <a:r>
              <a:rPr lang="zh-CN" altLang="en-US" sz="2400" dirty="0"/>
              <a:t>定义域为正整数域，值域是复数，则称</a:t>
            </a:r>
            <a:r>
              <a:rPr lang="en-US" altLang="zh-CN" sz="2400" dirty="0"/>
              <a:t>f(n)</a:t>
            </a:r>
            <a:r>
              <a:rPr lang="zh-CN" altLang="en-US" sz="2400" dirty="0"/>
              <a:t>为数论函数</a:t>
            </a:r>
            <a:endParaRPr lang="en-US" altLang="zh-CN" sz="2400" dirty="0"/>
          </a:p>
          <a:p>
            <a:r>
              <a:rPr lang="zh-CN" altLang="en-US" sz="2400" dirty="0"/>
              <a:t>若</a:t>
            </a:r>
            <a:r>
              <a:rPr lang="en-US" altLang="zh-CN" sz="2400" dirty="0"/>
              <a:t>f(n)</a:t>
            </a:r>
            <a:r>
              <a:rPr lang="zh-CN" altLang="en-US" sz="2400" dirty="0"/>
              <a:t>为数论函数，且</a:t>
            </a:r>
            <a:r>
              <a:rPr lang="en-US" altLang="zh-CN" sz="2400" dirty="0"/>
              <a:t>f(1)=1</a:t>
            </a:r>
            <a:r>
              <a:rPr lang="zh-CN" altLang="en-US" sz="2400" dirty="0"/>
              <a:t>，对于互质的正整数</a:t>
            </a:r>
            <a:r>
              <a:rPr lang="en-US" altLang="zh-CN" sz="2400" dirty="0" err="1"/>
              <a:t>p,q</a:t>
            </a:r>
            <a:r>
              <a:rPr lang="zh-CN" altLang="en-US" sz="2400" dirty="0"/>
              <a:t>有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pq</a:t>
            </a:r>
            <a:r>
              <a:rPr lang="en-US" altLang="zh-CN" sz="2400" dirty="0"/>
              <a:t>)=f(p)f(q)</a:t>
            </a:r>
            <a:r>
              <a:rPr lang="zh-CN" altLang="en-US" sz="2400" dirty="0"/>
              <a:t>，则称其为积性函数</a:t>
            </a:r>
            <a:endParaRPr lang="en-US" altLang="zh-CN" sz="2400" dirty="0"/>
          </a:p>
          <a:p>
            <a:r>
              <a:rPr lang="zh-CN" altLang="en-US" sz="2400" dirty="0"/>
              <a:t>若</a:t>
            </a:r>
            <a:r>
              <a:rPr lang="en-US" altLang="zh-CN" sz="2400" dirty="0"/>
              <a:t>f(n)</a:t>
            </a:r>
            <a:r>
              <a:rPr lang="zh-CN" altLang="en-US" sz="2400" dirty="0"/>
              <a:t>为数论函数，且对于任意的正整数</a:t>
            </a:r>
            <a:r>
              <a:rPr lang="en-US" altLang="zh-CN" sz="2400" dirty="0" err="1"/>
              <a:t>p,q</a:t>
            </a:r>
            <a:r>
              <a:rPr lang="zh-CN" altLang="en-US" sz="2400" dirty="0"/>
              <a:t>有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pq</a:t>
            </a:r>
            <a:r>
              <a:rPr lang="en-US" altLang="zh-CN" sz="2400" dirty="0"/>
              <a:t>)=f(p)f(q)</a:t>
            </a:r>
            <a:r>
              <a:rPr lang="zh-CN" altLang="en-US" sz="2400" dirty="0"/>
              <a:t>，则称其为完全积性函数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873157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简单积性函数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常见的积性函数：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43DFF5-CBDF-308D-D3B9-65760533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87" y="2303999"/>
            <a:ext cx="6020109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534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通项公式：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931DAA-49AC-9751-2F49-51776037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9" y="2359339"/>
            <a:ext cx="5943905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531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举个例子：</a:t>
            </a:r>
            <a:r>
              <a:rPr lang="en-US" altLang="zh-CN" sz="2000" dirty="0"/>
              <a:t>n=60=2^2*3*5</a:t>
            </a:r>
          </a:p>
          <a:p>
            <a:r>
              <a:rPr lang="en-US" altLang="zh-CN" sz="2000" dirty="0"/>
              <a:t>[1,60]</a:t>
            </a:r>
            <a:r>
              <a:rPr lang="zh-CN" altLang="en-US" sz="2000" dirty="0"/>
              <a:t>中由几个数和</a:t>
            </a:r>
            <a:r>
              <a:rPr lang="en-US" altLang="zh-CN" sz="2000" dirty="0"/>
              <a:t>60</a:t>
            </a:r>
            <a:r>
              <a:rPr lang="zh-CN" altLang="en-US" sz="2000" dirty="0"/>
              <a:t>一样，都有</a:t>
            </a:r>
            <a:r>
              <a:rPr lang="en-US" altLang="zh-CN" sz="2000" dirty="0"/>
              <a:t>2</a:t>
            </a:r>
            <a:r>
              <a:rPr lang="zh-CN" altLang="en-US" sz="2000" dirty="0"/>
              <a:t>这个质因子？</a:t>
            </a:r>
            <a:r>
              <a:rPr lang="en-US" altLang="zh-CN" sz="2000" dirty="0"/>
              <a:t>60/2</a:t>
            </a:r>
            <a:r>
              <a:rPr lang="zh-CN" altLang="en-US" sz="2000" dirty="0"/>
              <a:t>。该减</a:t>
            </a:r>
            <a:endParaRPr lang="en-US" altLang="zh-CN" sz="2000" dirty="0"/>
          </a:p>
          <a:p>
            <a:r>
              <a:rPr lang="en-US" altLang="zh-CN" sz="2000" dirty="0"/>
              <a:t>[1,60]</a:t>
            </a:r>
            <a:r>
              <a:rPr lang="zh-CN" altLang="en-US" sz="2000" dirty="0"/>
              <a:t>中由几个数和</a:t>
            </a:r>
            <a:r>
              <a:rPr lang="en-US" altLang="zh-CN" sz="2000" dirty="0"/>
              <a:t>60</a:t>
            </a:r>
            <a:r>
              <a:rPr lang="zh-CN" altLang="en-US" sz="2000" dirty="0"/>
              <a:t>一样，都有</a:t>
            </a:r>
            <a:r>
              <a:rPr lang="en-US" altLang="zh-CN" sz="2000" dirty="0"/>
              <a:t>3</a:t>
            </a:r>
            <a:r>
              <a:rPr lang="zh-CN" altLang="en-US" sz="2000" dirty="0"/>
              <a:t>这个质因子？</a:t>
            </a:r>
            <a:r>
              <a:rPr lang="en-US" altLang="zh-CN" sz="2000" dirty="0"/>
              <a:t>60/3</a:t>
            </a:r>
            <a:r>
              <a:rPr lang="zh-CN" altLang="en-US" sz="2000" dirty="0"/>
              <a:t>。该减</a:t>
            </a:r>
            <a:endParaRPr lang="en-US" altLang="zh-CN" sz="2000" dirty="0"/>
          </a:p>
          <a:p>
            <a:r>
              <a:rPr lang="en-US" altLang="zh-CN" sz="2000" dirty="0"/>
              <a:t>[1,60]</a:t>
            </a:r>
            <a:r>
              <a:rPr lang="zh-CN" altLang="en-US" sz="2000" dirty="0"/>
              <a:t>中由几个数和</a:t>
            </a:r>
            <a:r>
              <a:rPr lang="en-US" altLang="zh-CN" sz="2000" dirty="0"/>
              <a:t>60</a:t>
            </a:r>
            <a:r>
              <a:rPr lang="zh-CN" altLang="en-US" sz="2000" dirty="0"/>
              <a:t>一样，都有</a:t>
            </a:r>
            <a:r>
              <a:rPr lang="en-US" altLang="zh-CN" sz="2000" dirty="0"/>
              <a:t>5</a:t>
            </a:r>
            <a:r>
              <a:rPr lang="zh-CN" altLang="en-US" sz="2000" dirty="0"/>
              <a:t>这个质因子？</a:t>
            </a:r>
            <a:r>
              <a:rPr lang="en-US" altLang="zh-CN" sz="2000" dirty="0"/>
              <a:t>60/5</a:t>
            </a:r>
            <a:r>
              <a:rPr lang="zh-CN" altLang="en-US" sz="2000" dirty="0"/>
              <a:t>。该减</a:t>
            </a:r>
            <a:endParaRPr lang="en-US" altLang="zh-CN" sz="2000" dirty="0"/>
          </a:p>
          <a:p>
            <a:r>
              <a:rPr lang="zh-CN" altLang="en-US" sz="2000" dirty="0"/>
              <a:t>是不是减多了？</a:t>
            </a:r>
            <a:endParaRPr lang="en-US" altLang="zh-CN" sz="2000" dirty="0"/>
          </a:p>
          <a:p>
            <a:r>
              <a:rPr lang="en-US" altLang="zh-CN" sz="2000" dirty="0"/>
              <a:t>[1,60]</a:t>
            </a:r>
            <a:r>
              <a:rPr lang="zh-CN" altLang="en-US" sz="2000" dirty="0"/>
              <a:t>中有几个数和</a:t>
            </a:r>
            <a:r>
              <a:rPr lang="en-US" altLang="zh-CN" sz="2000" dirty="0"/>
              <a:t>60</a:t>
            </a:r>
            <a:r>
              <a:rPr lang="zh-CN" altLang="en-US" sz="2000" dirty="0"/>
              <a:t>一样，都有</a:t>
            </a:r>
            <a:r>
              <a:rPr lang="en-US" altLang="zh-CN" sz="2000" dirty="0"/>
              <a:t>2</a:t>
            </a:r>
            <a:r>
              <a:rPr lang="zh-CN" altLang="en-US" sz="2000" dirty="0"/>
              <a:t>和</a:t>
            </a:r>
            <a:r>
              <a:rPr lang="en-US" altLang="zh-CN" sz="2000" dirty="0"/>
              <a:t>3</a:t>
            </a:r>
            <a:r>
              <a:rPr lang="zh-CN" altLang="en-US" sz="2000" dirty="0"/>
              <a:t>这两个质因子？（被减了两遍）</a:t>
            </a:r>
            <a:r>
              <a:rPr lang="en-US" altLang="zh-CN" sz="2000" dirty="0"/>
              <a:t>60/(2*3)</a:t>
            </a:r>
            <a:r>
              <a:rPr lang="zh-CN" altLang="en-US" sz="2000" dirty="0"/>
              <a:t>。该加回来</a:t>
            </a:r>
            <a:endParaRPr lang="en-US" altLang="zh-CN" sz="2000" dirty="0"/>
          </a:p>
          <a:p>
            <a:r>
              <a:rPr lang="en-US" altLang="zh-CN" sz="2000" dirty="0"/>
              <a:t>[1,60]</a:t>
            </a:r>
            <a:r>
              <a:rPr lang="zh-CN" altLang="en-US" sz="2000" dirty="0"/>
              <a:t>中有几个数和</a:t>
            </a:r>
            <a:r>
              <a:rPr lang="en-US" altLang="zh-CN" sz="2000" dirty="0"/>
              <a:t>60</a:t>
            </a:r>
            <a:r>
              <a:rPr lang="zh-CN" altLang="en-US" sz="2000" dirty="0"/>
              <a:t>一样，都有</a:t>
            </a:r>
            <a:r>
              <a:rPr lang="en-US" altLang="zh-CN" sz="2000" dirty="0"/>
              <a:t>2</a:t>
            </a:r>
            <a:r>
              <a:rPr lang="zh-CN" altLang="en-US" sz="2000" dirty="0"/>
              <a:t>和</a:t>
            </a:r>
            <a:r>
              <a:rPr lang="en-US" altLang="zh-CN" sz="2000" dirty="0"/>
              <a:t>5</a:t>
            </a:r>
            <a:r>
              <a:rPr lang="zh-CN" altLang="en-US" sz="2000" dirty="0"/>
              <a:t>这两个质因子？（被减了两遍）</a:t>
            </a:r>
            <a:r>
              <a:rPr lang="en-US" altLang="zh-CN" sz="2000" dirty="0"/>
              <a:t>60/(2*5)</a:t>
            </a:r>
            <a:r>
              <a:rPr lang="zh-CN" altLang="en-US" sz="2000" dirty="0"/>
              <a:t>。该加回来</a:t>
            </a:r>
            <a:endParaRPr lang="en-US" altLang="zh-CN" sz="2000" dirty="0"/>
          </a:p>
          <a:p>
            <a:r>
              <a:rPr lang="en-US" altLang="zh-CN" sz="2000" dirty="0"/>
              <a:t>[1,60]</a:t>
            </a:r>
            <a:r>
              <a:rPr lang="zh-CN" altLang="en-US" sz="2000" dirty="0"/>
              <a:t>中有几个数和</a:t>
            </a:r>
            <a:r>
              <a:rPr lang="en-US" altLang="zh-CN" sz="2000" dirty="0"/>
              <a:t>60</a:t>
            </a:r>
            <a:r>
              <a:rPr lang="zh-CN" altLang="en-US" sz="2000" dirty="0"/>
              <a:t>一样，都有</a:t>
            </a:r>
            <a:r>
              <a:rPr lang="en-US" altLang="zh-CN" sz="2000" dirty="0"/>
              <a:t>3</a:t>
            </a:r>
            <a:r>
              <a:rPr lang="zh-CN" altLang="en-US" sz="2000" dirty="0"/>
              <a:t>和</a:t>
            </a:r>
            <a:r>
              <a:rPr lang="en-US" altLang="zh-CN" sz="2000" dirty="0"/>
              <a:t>5</a:t>
            </a:r>
            <a:r>
              <a:rPr lang="zh-CN" altLang="en-US" sz="2000" dirty="0"/>
              <a:t>这两个质因子？（被减了两遍）</a:t>
            </a:r>
            <a:r>
              <a:rPr lang="en-US" altLang="zh-CN" sz="2000" dirty="0"/>
              <a:t>60/(3*5)</a:t>
            </a:r>
            <a:r>
              <a:rPr lang="zh-CN" altLang="en-US" sz="2000" dirty="0"/>
              <a:t>。该加回来</a:t>
            </a:r>
            <a:endParaRPr lang="en-US" altLang="zh-CN" sz="2000" dirty="0"/>
          </a:p>
          <a:p>
            <a:r>
              <a:rPr lang="zh-CN" altLang="en-US" sz="2000" dirty="0"/>
              <a:t>是不是又加多了？</a:t>
            </a:r>
            <a:endParaRPr lang="en-US" altLang="zh-CN" sz="2000" dirty="0"/>
          </a:p>
          <a:p>
            <a:r>
              <a:rPr lang="en-US" altLang="zh-CN" sz="2000" dirty="0"/>
              <a:t>[1,60]</a:t>
            </a:r>
            <a:r>
              <a:rPr lang="zh-CN" altLang="en-US" sz="2000" dirty="0"/>
              <a:t>中有几个数和</a:t>
            </a:r>
            <a:r>
              <a:rPr lang="en-US" altLang="zh-CN" sz="2000" dirty="0"/>
              <a:t>60</a:t>
            </a:r>
            <a:r>
              <a:rPr lang="zh-CN" altLang="en-US" sz="2000" dirty="0"/>
              <a:t>一样，都有</a:t>
            </a:r>
            <a:r>
              <a:rPr lang="en-US" altLang="zh-CN" sz="2000" dirty="0"/>
              <a:t>2,3</a:t>
            </a:r>
            <a:r>
              <a:rPr lang="zh-CN" altLang="en-US" sz="2000" dirty="0"/>
              <a:t>和</a:t>
            </a:r>
            <a:r>
              <a:rPr lang="en-US" altLang="zh-CN" sz="2000" dirty="0"/>
              <a:t>5</a:t>
            </a:r>
            <a:r>
              <a:rPr lang="zh-CN" altLang="en-US" sz="2000" dirty="0"/>
              <a:t>这三个质因子？（被减了</a:t>
            </a:r>
            <a:r>
              <a:rPr lang="en-US" altLang="zh-CN" sz="2000" dirty="0"/>
              <a:t>3</a:t>
            </a:r>
            <a:r>
              <a:rPr lang="zh-CN" altLang="en-US" sz="2000" dirty="0"/>
              <a:t>遍又加了</a:t>
            </a:r>
            <a:r>
              <a:rPr lang="en-US" altLang="zh-CN" sz="2000" dirty="0"/>
              <a:t>3</a:t>
            </a:r>
            <a:r>
              <a:rPr lang="zh-CN" altLang="en-US" sz="2000" dirty="0"/>
              <a:t>遍，应该再加</a:t>
            </a:r>
            <a:r>
              <a:rPr lang="en-US" altLang="zh-CN" sz="2000" dirty="0"/>
              <a:t>3</a:t>
            </a:r>
            <a:r>
              <a:rPr lang="zh-CN" altLang="en-US" sz="2000" dirty="0"/>
              <a:t>遍）</a:t>
            </a:r>
            <a:r>
              <a:rPr lang="en-US" altLang="zh-CN" sz="2000" dirty="0"/>
              <a:t>60/(2*3*5)</a:t>
            </a:r>
            <a:r>
              <a:rPr lang="zh-CN" altLang="en-US" sz="2000" dirty="0"/>
              <a:t>。再减回来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083563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这样，一个与</a:t>
            </a:r>
            <a:r>
              <a:rPr lang="en-US" altLang="zh-CN" sz="2400" dirty="0"/>
              <a:t>n</a:t>
            </a:r>
            <a:r>
              <a:rPr lang="zh-CN" altLang="en-US" sz="2400" dirty="0"/>
              <a:t>不互质的数，被加的次数会恰好等于被减的次数，贡献为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为啥呢？如果大家比较熟悉容斥，则很容易理解。如果不太熟悉，后面在证明</a:t>
            </a:r>
            <a:r>
              <a:rPr lang="en-US" altLang="zh-CN" sz="2400" dirty="0"/>
              <a:t>1*mu=e</a:t>
            </a:r>
            <a:r>
              <a:rPr lang="zh-CN" altLang="en-US" sz="2400" dirty="0"/>
              <a:t>时有一个类似的证明。大概就是考虑相当于枚举子集，而大小为奇数的子集个数等于大小为偶数的子集个数）</a:t>
            </a:r>
            <a:endParaRPr lang="en-US" altLang="zh-CN" sz="2400" dirty="0"/>
          </a:p>
          <a:p>
            <a:r>
              <a:rPr lang="zh-CN" altLang="en-US" sz="2400" dirty="0"/>
              <a:t>我们把柿子展开写一写，</a:t>
            </a:r>
            <a:r>
              <a:rPr lang="en-US" altLang="zh-CN" sz="2400" dirty="0"/>
              <a:t>60-60/2-60/3-60/5+60/(2*3)+60/(2*5)+60/(3*5)-60/(2*3*5)</a:t>
            </a:r>
          </a:p>
          <a:p>
            <a:r>
              <a:rPr lang="zh-CN" altLang="en-US" sz="2400" dirty="0"/>
              <a:t>你会发现它恰好等于</a:t>
            </a:r>
            <a:r>
              <a:rPr lang="en-US" altLang="zh-CN" sz="2400" dirty="0"/>
              <a:t>60*(1-1/2)*(1-1/3)*(1-1/5)</a:t>
            </a:r>
          </a:p>
        </p:txBody>
      </p:sp>
    </p:spTree>
    <p:extLst>
      <p:ext uri="{BB962C8B-B14F-4D97-AF65-F5344CB8AC3E}">
        <p14:creationId xmlns:p14="http://schemas.microsoft.com/office/powerpoint/2010/main" val="5411599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欧拉函数有一个性质：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这可以由其通项公式直接退出。</a:t>
            </a:r>
            <a:endParaRPr lang="en-US" altLang="zh-CN" sz="2400" dirty="0"/>
          </a:p>
          <a:p>
            <a:r>
              <a:rPr lang="zh-CN" altLang="en-US" sz="2400" dirty="0"/>
              <a:t>用于干什么？涉及到莫反等的一些题目，在枚举</a:t>
            </a:r>
            <a:r>
              <a:rPr lang="en-US" altLang="zh-CN" sz="2400" dirty="0" err="1"/>
              <a:t>gcd</a:t>
            </a:r>
            <a:r>
              <a:rPr lang="zh-CN" altLang="en-US" sz="2400" dirty="0"/>
              <a:t>之后，把</a:t>
            </a:r>
            <a:r>
              <a:rPr lang="en-US" altLang="zh-CN" sz="2400" dirty="0"/>
              <a:t>ab</a:t>
            </a:r>
            <a:r>
              <a:rPr lang="zh-CN" altLang="en-US" sz="2400" dirty="0"/>
              <a:t>独立开之类的。</a:t>
            </a:r>
            <a:endParaRPr lang="en-US" altLang="zh-CN" sz="2400" dirty="0"/>
          </a:p>
          <a:p>
            <a:r>
              <a:rPr lang="en-US" altLang="zh-CN" sz="2400" dirty="0"/>
              <a:t>CF809E </a:t>
            </a:r>
            <a:r>
              <a:rPr lang="zh-CN" altLang="en-US" sz="2400" dirty="0"/>
              <a:t>莫反</a:t>
            </a:r>
            <a:r>
              <a:rPr lang="en-US" altLang="zh-CN" sz="2400" dirty="0"/>
              <a:t>+</a:t>
            </a:r>
            <a:r>
              <a:rPr lang="zh-CN" altLang="en-US" sz="2400" dirty="0"/>
              <a:t>虚树。这里先不讲了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CA4802-BFDF-A116-32D2-08816272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10" y="2356289"/>
            <a:ext cx="2438525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45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欧拉定理与扩展欧拉定理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这常常用于对指数取模。对于</a:t>
            </a:r>
            <a:r>
              <a:rPr lang="en-US" altLang="zh-CN" sz="2400" dirty="0" err="1"/>
              <a:t>a,m</a:t>
            </a:r>
            <a:r>
              <a:rPr lang="zh-CN" altLang="en-US" sz="2400" dirty="0"/>
              <a:t>互质的情况（尤其当</a:t>
            </a:r>
            <a:r>
              <a:rPr lang="en-US" altLang="zh-CN" sz="2400" dirty="0"/>
              <a:t>m</a:t>
            </a:r>
            <a:r>
              <a:rPr lang="zh-CN" altLang="en-US" sz="2400" dirty="0"/>
              <a:t>是质数时），对于指数可以模</a:t>
            </a:r>
            <a:r>
              <a:rPr lang="en-US" altLang="zh-CN" sz="2400" dirty="0"/>
              <a:t>phi(m)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F07D17-13DC-6CFD-9B25-26D79A87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99" y="1844532"/>
            <a:ext cx="3352972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45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一个经典问题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altLang="zh-CN" sz="2400" dirty="0"/>
                  <a:t>mod p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可能是合数。</a:t>
                </a:r>
                <a:endParaRPr lang="en-US" altLang="zh-CN" sz="2400" dirty="0"/>
              </a:p>
              <a:p>
                <a:r>
                  <a:rPr lang="en-US" altLang="zh-CN" sz="2400" dirty="0"/>
                  <a:t>p&lt;=1e9,1000</a:t>
                </a:r>
                <a:r>
                  <a:rPr lang="zh-CN" altLang="en-US" sz="2400" dirty="0"/>
                  <a:t>组数据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B958D-A465-9300-45EB-91133EF8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1688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一个经典问题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令</a:t>
            </a:r>
            <a:r>
              <a:rPr lang="en-US" altLang="zh-CN" sz="2400" dirty="0"/>
              <a:t>a=2,b=2^2^2…</a:t>
            </a:r>
          </a:p>
          <a:p>
            <a:r>
              <a:rPr lang="zh-CN" altLang="en-US" sz="2400" dirty="0"/>
              <a:t>根据扩展欧拉定理，我们只需要算</a:t>
            </a:r>
            <a:r>
              <a:rPr lang="en-US" altLang="zh-CN" sz="2400" dirty="0"/>
              <a:t>b% phi(m)</a:t>
            </a:r>
          </a:p>
          <a:p>
            <a:r>
              <a:rPr lang="zh-CN" altLang="en-US" sz="2400" dirty="0"/>
              <a:t>刚刚是要算</a:t>
            </a:r>
            <a:r>
              <a:rPr lang="en-US" altLang="zh-CN" sz="2400" dirty="0" err="1"/>
              <a:t>b%m</a:t>
            </a:r>
            <a:r>
              <a:rPr lang="zh-CN" altLang="en-US" sz="2400" dirty="0"/>
              <a:t>，现在是要算</a:t>
            </a:r>
            <a:r>
              <a:rPr lang="en-US" altLang="zh-CN" sz="2400" dirty="0"/>
              <a:t>b% phi(m)</a:t>
            </a:r>
          </a:p>
          <a:p>
            <a:r>
              <a:rPr lang="en-US" altLang="zh-CN" sz="2400" dirty="0"/>
              <a:t>——</a:t>
            </a:r>
            <a:r>
              <a:rPr lang="zh-CN" altLang="en-US" sz="2400" dirty="0"/>
              <a:t>问题规模缩小了！</a:t>
            </a:r>
            <a:endParaRPr lang="en-US" altLang="zh-CN" sz="2400" dirty="0"/>
          </a:p>
          <a:p>
            <a:r>
              <a:rPr lang="zh-CN" altLang="en-US" sz="2400" dirty="0"/>
              <a:t>递归下去算。递归到</a:t>
            </a:r>
            <a:r>
              <a:rPr lang="en-US" altLang="zh-CN" sz="2400" dirty="0"/>
              <a:t>b%1</a:t>
            </a:r>
            <a:r>
              <a:rPr lang="zh-CN" altLang="en-US" sz="2400" dirty="0"/>
              <a:t>时就可以</a:t>
            </a:r>
            <a:r>
              <a:rPr lang="en-US" altLang="zh-CN" sz="2400" dirty="0"/>
              <a:t>return 0 </a:t>
            </a:r>
            <a:r>
              <a:rPr lang="zh-CN" altLang="en-US" sz="2400" dirty="0"/>
              <a:t>了。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312301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13E54-E0DD-282C-1E56-D3102F2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zh-CN" altLang="en-US" dirty="0"/>
              <a:t>一个经典问题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958D-A465-9300-45EB-91133EF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递归层数？</a:t>
            </a:r>
            <a:endParaRPr lang="en-US" altLang="zh-CN" sz="2400" dirty="0"/>
          </a:p>
          <a:p>
            <a:r>
              <a:rPr lang="en-US" altLang="zh-CN" sz="2400" dirty="0"/>
              <a:t>log</a:t>
            </a:r>
            <a:r>
              <a:rPr lang="zh-CN" altLang="en-US" sz="2400" dirty="0"/>
              <a:t>级别。</a:t>
            </a:r>
            <a:endParaRPr lang="en-US" altLang="zh-CN" sz="2400" dirty="0"/>
          </a:p>
          <a:p>
            <a:r>
              <a:rPr lang="zh-CN" altLang="en-US" sz="2400" dirty="0"/>
              <a:t>一个偶数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phi</a:t>
            </a:r>
            <a:r>
              <a:rPr lang="zh-CN" altLang="en-US" sz="2400" dirty="0"/>
              <a:t>，一定</a:t>
            </a:r>
            <a:r>
              <a:rPr lang="en-US" altLang="zh-CN" sz="2400" dirty="0"/>
              <a:t>&lt;=x/2</a:t>
            </a:r>
            <a:r>
              <a:rPr lang="zh-CN" altLang="en-US" sz="2400" dirty="0"/>
              <a:t>。因为所有的偶数都和它不互质</a:t>
            </a:r>
            <a:endParaRPr lang="en-US" altLang="zh-CN" sz="2400" dirty="0"/>
          </a:p>
          <a:p>
            <a:r>
              <a:rPr lang="zh-CN" altLang="en-US" sz="2400" dirty="0"/>
              <a:t>一个奇数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phi</a:t>
            </a:r>
            <a:r>
              <a:rPr lang="zh-CN" altLang="en-US" sz="2400" dirty="0"/>
              <a:t>，一定是奇数。这可以从通项公式来看，是显然的。</a:t>
            </a:r>
            <a:endParaRPr lang="en-US" altLang="zh-CN" sz="2400" dirty="0"/>
          </a:p>
          <a:p>
            <a:r>
              <a:rPr lang="zh-CN" altLang="en-US" sz="2400" dirty="0"/>
              <a:t>那么每递归两层，模数至少减半。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83805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0459854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0459868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3,&quot;width&quot;:5985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6637</Words>
  <Application>Microsoft Office PowerPoint</Application>
  <PresentationFormat>宽屏</PresentationFormat>
  <Paragraphs>647</Paragraphs>
  <Slides>117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3" baseType="lpstr">
      <vt:lpstr>等线</vt:lpstr>
      <vt:lpstr>等线 Light</vt:lpstr>
      <vt:lpstr>Arial</vt:lpstr>
      <vt:lpstr>Calibri</vt:lpstr>
      <vt:lpstr>Cambria Math</vt:lpstr>
      <vt:lpstr>Office 主题​​</vt:lpstr>
      <vt:lpstr>基础数论</vt:lpstr>
      <vt:lpstr>我们要学什么？</vt:lpstr>
      <vt:lpstr>我们要学什么？</vt:lpstr>
      <vt:lpstr>我们要学什么？</vt:lpstr>
      <vt:lpstr>简单模运算</vt:lpstr>
      <vt:lpstr>简单模运算</vt:lpstr>
      <vt:lpstr>简单模运算</vt:lpstr>
      <vt:lpstr>进制转换</vt:lpstr>
      <vt:lpstr>进制转换</vt:lpstr>
      <vt:lpstr>进制转换</vt:lpstr>
      <vt:lpstr>进制转换</vt:lpstr>
      <vt:lpstr>进制转换</vt:lpstr>
      <vt:lpstr>进制转换</vt:lpstr>
      <vt:lpstr>快速幂</vt:lpstr>
      <vt:lpstr>快速幂</vt:lpstr>
      <vt:lpstr>快速幂</vt:lpstr>
      <vt:lpstr>快速幂</vt:lpstr>
      <vt:lpstr>因数</vt:lpstr>
      <vt:lpstr>因数</vt:lpstr>
      <vt:lpstr>因数</vt:lpstr>
      <vt:lpstr>质数</vt:lpstr>
      <vt:lpstr>质数</vt:lpstr>
      <vt:lpstr>埃拉托斯特尼筛</vt:lpstr>
      <vt:lpstr>埃拉托斯特尼筛</vt:lpstr>
      <vt:lpstr>埃拉托斯特尼筛</vt:lpstr>
      <vt:lpstr>埃氏筛的一些拓展——区间筛</vt:lpstr>
      <vt:lpstr>埃氏筛的一些拓展——区间筛</vt:lpstr>
      <vt:lpstr>埃氏筛的一些拓展——区间筛</vt:lpstr>
      <vt:lpstr>埃氏筛的一些拓展——质因数分解</vt:lpstr>
      <vt:lpstr>线性筛素数（欧拉筛）</vt:lpstr>
      <vt:lpstr>线性筛素数（欧拉筛）</vt:lpstr>
      <vt:lpstr>最大公约数&amp;最小公倍数</vt:lpstr>
      <vt:lpstr>最大公约数&amp;最小公倍数</vt:lpstr>
      <vt:lpstr>唯一分解定理</vt:lpstr>
      <vt:lpstr>唯一分解定理</vt:lpstr>
      <vt:lpstr>最大公约数&amp;最小公倍数</vt:lpstr>
      <vt:lpstr>最大公约数&amp;最小公倍数</vt:lpstr>
      <vt:lpstr>最大公约数&amp;最小公倍数</vt:lpstr>
      <vt:lpstr>唯一分解定理</vt:lpstr>
      <vt:lpstr>唯一分解定理</vt:lpstr>
      <vt:lpstr>最大公约数&amp;最小公倍数</vt:lpstr>
      <vt:lpstr>辗转相除法</vt:lpstr>
      <vt:lpstr>辗转相除法</vt:lpstr>
      <vt:lpstr>辗转相除法</vt:lpstr>
      <vt:lpstr>辗转相除法</vt:lpstr>
      <vt:lpstr>辗转相除法</vt:lpstr>
      <vt:lpstr>辗转相除法</vt:lpstr>
      <vt:lpstr>扩展欧几里得算法（Exgcd）</vt:lpstr>
      <vt:lpstr>裴蜀定理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同余方程转不定方程</vt:lpstr>
      <vt:lpstr>同余方程</vt:lpstr>
      <vt:lpstr>同余方程</vt:lpstr>
      <vt:lpstr>同余方程</vt:lpstr>
      <vt:lpstr>逆元—扩欧</vt:lpstr>
      <vt:lpstr>逆元—费马小定理</vt:lpstr>
      <vt:lpstr>有理数取模</vt:lpstr>
      <vt:lpstr>有理数取模</vt:lpstr>
      <vt:lpstr>逆元—线性求逆元</vt:lpstr>
      <vt:lpstr>逆元—线性求逆元</vt:lpstr>
      <vt:lpstr>逆元—线性求逆元</vt:lpstr>
      <vt:lpstr>模运算的一个结论：</vt:lpstr>
      <vt:lpstr>同余方程的几个结论：</vt:lpstr>
      <vt:lpstr>同余方程的几个结论：</vt:lpstr>
      <vt:lpstr>同余方程的几个结论：</vt:lpstr>
      <vt:lpstr>同余方程的几个结论：</vt:lpstr>
      <vt:lpstr>同余方程的几个结论：</vt:lpstr>
      <vt:lpstr>[NOI Online #1 提高组]最小环</vt:lpstr>
      <vt:lpstr>[NOI Online #1 提高组]最小环</vt:lpstr>
      <vt:lpstr>[NOI Online #1 提高组]最小环</vt:lpstr>
      <vt:lpstr>[NOI Online #1 提高组]最小环</vt:lpstr>
      <vt:lpstr>[NOI Online #2 提高组] 涂色游戏</vt:lpstr>
      <vt:lpstr>[NOI Online #2 提高组] 涂色游戏</vt:lpstr>
      <vt:lpstr>[NOI Online #2 提高组] 涂色游戏</vt:lpstr>
      <vt:lpstr>[NOI Online #2 提高组] 涂色游戏</vt:lpstr>
      <vt:lpstr>[NOI Online #2 提高组] 涂色游戏</vt:lpstr>
      <vt:lpstr>简单积性函数</vt:lpstr>
      <vt:lpstr>简单积性函数</vt:lpstr>
      <vt:lpstr>欧拉函数</vt:lpstr>
      <vt:lpstr>欧拉函数</vt:lpstr>
      <vt:lpstr>欧拉函数</vt:lpstr>
      <vt:lpstr>欧拉函数</vt:lpstr>
      <vt:lpstr>欧拉定理与扩展欧拉定理</vt:lpstr>
      <vt:lpstr>一个经典问题</vt:lpstr>
      <vt:lpstr>一个经典问题</vt:lpstr>
      <vt:lpstr>一个经典问题</vt:lpstr>
      <vt:lpstr>莫比乌斯函数</vt:lpstr>
      <vt:lpstr>狄利克雷卷积</vt:lpstr>
      <vt:lpstr>狄利克雷卷积</vt:lpstr>
      <vt:lpstr>狄利克雷卷积</vt:lpstr>
      <vt:lpstr>狄利克雷卷积</vt:lpstr>
      <vt:lpstr>狄利克雷卷积</vt:lpstr>
      <vt:lpstr>狄利克雷卷积</vt:lpstr>
      <vt:lpstr>狄利克雷卷积</vt:lpstr>
      <vt:lpstr>狄利克雷卷积</vt:lpstr>
      <vt:lpstr>狄利克雷卷积</vt:lpstr>
      <vt:lpstr>莫比乌斯反演公式</vt:lpstr>
      <vt:lpstr>小练习题</vt:lpstr>
      <vt:lpstr>小练习题</vt:lpstr>
      <vt:lpstr>莫比乌斯函数</vt:lpstr>
      <vt:lpstr>线性筛积性函数</vt:lpstr>
      <vt:lpstr>线性筛积性函数</vt:lpstr>
      <vt:lpstr>线性筛积性函数</vt:lpstr>
      <vt:lpstr>线性筛积性函数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基础数论</dc:title>
  <dc:creator>张 华清</dc:creator>
  <cp:lastModifiedBy>张 华清</cp:lastModifiedBy>
  <cp:revision>216</cp:revision>
  <dcterms:created xsi:type="dcterms:W3CDTF">2022-07-08T12:41:56Z</dcterms:created>
  <dcterms:modified xsi:type="dcterms:W3CDTF">2022-07-19T06:19:25Z</dcterms:modified>
</cp:coreProperties>
</file>