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3648" r:id="rId2"/>
    <p:sldMasterId id="2147483669" r:id="rId3"/>
  </p:sldMasterIdLst>
  <p:notesMasterIdLst>
    <p:notesMasterId r:id="rId132"/>
  </p:notesMasterIdLst>
  <p:sldIdLst>
    <p:sldId id="323" r:id="rId4"/>
    <p:sldId id="259" r:id="rId5"/>
    <p:sldId id="260" r:id="rId6"/>
    <p:sldId id="298" r:id="rId7"/>
    <p:sldId id="299" r:id="rId8"/>
    <p:sldId id="300" r:id="rId9"/>
    <p:sldId id="301" r:id="rId10"/>
    <p:sldId id="302" r:id="rId11"/>
    <p:sldId id="303" r:id="rId12"/>
    <p:sldId id="261" r:id="rId13"/>
    <p:sldId id="258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6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499" r:id="rId44"/>
    <p:sldId id="500" r:id="rId45"/>
    <p:sldId id="337" r:id="rId46"/>
    <p:sldId id="338" r:id="rId47"/>
    <p:sldId id="339" r:id="rId48"/>
    <p:sldId id="340" r:id="rId49"/>
    <p:sldId id="341" r:id="rId50"/>
    <p:sldId id="1685" r:id="rId51"/>
    <p:sldId id="1686" r:id="rId52"/>
    <p:sldId id="1687" r:id="rId53"/>
    <p:sldId id="342" r:id="rId54"/>
    <p:sldId id="343" r:id="rId55"/>
    <p:sldId id="344" r:id="rId56"/>
    <p:sldId id="598" r:id="rId57"/>
    <p:sldId id="599" r:id="rId58"/>
    <p:sldId id="600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95" r:id="rId72"/>
    <p:sldId id="396" r:id="rId73"/>
    <p:sldId id="394" r:id="rId74"/>
    <p:sldId id="272" r:id="rId75"/>
    <p:sldId id="273" r:id="rId76"/>
    <p:sldId id="274" r:id="rId77"/>
    <p:sldId id="275" r:id="rId78"/>
    <p:sldId id="276" r:id="rId79"/>
    <p:sldId id="263" r:id="rId80"/>
    <p:sldId id="264" r:id="rId81"/>
    <p:sldId id="266" r:id="rId82"/>
    <p:sldId id="268" r:id="rId83"/>
    <p:sldId id="269" r:id="rId84"/>
    <p:sldId id="270" r:id="rId85"/>
    <p:sldId id="267" r:id="rId86"/>
    <p:sldId id="271" r:id="rId87"/>
    <p:sldId id="277" r:id="rId88"/>
    <p:sldId id="278" r:id="rId89"/>
    <p:sldId id="279" r:id="rId90"/>
    <p:sldId id="280" r:id="rId91"/>
    <p:sldId id="359" r:id="rId92"/>
    <p:sldId id="360" r:id="rId93"/>
    <p:sldId id="361" r:id="rId94"/>
    <p:sldId id="362" r:id="rId95"/>
    <p:sldId id="363" r:id="rId96"/>
    <p:sldId id="281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283" r:id="rId115"/>
    <p:sldId id="284" r:id="rId116"/>
    <p:sldId id="285" r:id="rId117"/>
    <p:sldId id="382" r:id="rId118"/>
    <p:sldId id="383" r:id="rId119"/>
    <p:sldId id="384" r:id="rId120"/>
    <p:sldId id="286" r:id="rId121"/>
    <p:sldId id="387" r:id="rId122"/>
    <p:sldId id="388" r:id="rId123"/>
    <p:sldId id="389" r:id="rId124"/>
    <p:sldId id="390" r:id="rId125"/>
    <p:sldId id="391" r:id="rId126"/>
    <p:sldId id="291" r:id="rId127"/>
    <p:sldId id="292" r:id="rId128"/>
    <p:sldId id="293" r:id="rId129"/>
    <p:sldId id="295" r:id="rId130"/>
    <p:sldId id="296" r:id="rId13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A7546-AF29-4EF8-AA98-D173F968CAEA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A0132-363C-4401-B670-193CBC5C9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BAC4594-3106-4D13-8760-CDCE9CF0757B}" type="slidenum">
              <a:rPr altLang="en-US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DC43-A154-5F0A-33EE-CAF6E4AC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9D8190-ED85-44AC-A772-08098035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80D3-4748-E2FA-C234-2262E6F8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7BFC8-C53A-54CA-8E6C-CF2533D7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294D3-A5A8-4D80-56D0-B4F459B4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42036-20B0-489E-9AA7-F41E8701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7F845-30BE-441A-F416-F3C74C5C7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082E8-16E6-88CE-0009-55A78F8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B2E1D-DC22-6816-337E-7E4CEB4B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F721D-DA81-2EED-3FDF-BEBD903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4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14F6F0-077F-27F7-715D-54B24F86C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63535-450B-CC11-637E-F70543014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350AA-A8B3-062B-8D4F-3D295B78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B89E-FC35-17F5-F2C9-C8450FA2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B0A92-066D-0BE7-B9D2-1655933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36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27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D2A245A-85DA-4D65-A82E-9393C76E5749}" type="datetimeFigureOut">
              <a:rPr lang="zh-CN" altLang="en-US"/>
              <a:t>2022/7/16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D1459-CE18-46D1-8BEA-E944E4156EE4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FF80-C678-777A-2726-13BBC5BE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4B9F-4BBF-E3EF-E530-87577D95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E4BE3-9E16-A1C1-4F41-2623F85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E037B-620E-9CCE-7314-60B5E71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EBB7C-104F-B754-B262-97CB7636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00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E79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734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7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FF80-C678-777A-2726-13BBC5BE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4B9F-4BBF-E3EF-E530-87577D95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E4BE3-9E16-A1C1-4F41-2623F85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E037B-620E-9CCE-7314-60B5E71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EBB7C-104F-B754-B262-97CB7636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6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FF80-C678-777A-2726-13BBC5BE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4B9F-4BBF-E3EF-E530-87577D95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E4BE3-9E16-A1C1-4F41-2623F85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E037B-620E-9CCE-7314-60B5E71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EBB7C-104F-B754-B262-97CB7636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5AB2-8AB7-A72B-662D-90260FB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DCBCF-A8E8-B286-C38B-888ABA52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0EE6F-B8D9-1B1C-5A81-4375291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62835-3F5D-1A53-6EBE-61EF794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C06B-E1D3-CA9A-3C67-CDBC89E3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6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4CB2D-69FA-D8AA-42DF-60823FA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DFE29-67BB-7827-985A-F58DEB82E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8953A-0A96-E5AB-8B46-74C861F3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8A9E1-CECC-E56B-03A2-9A4FE2F0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09BFB-A013-3CEC-FA27-B3EAD93B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BD95B-841A-0B65-1075-47208CC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946E-E836-BDA8-CEFA-B071A723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E85A0-6C7E-F590-B744-5ABCCE02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2C284-66EB-E4AC-9D42-119C0298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5E040-A1D5-212E-853D-516A0312E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503408-A8FF-42ED-6BF8-D5D68968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1C63C-9CF3-80D4-69B8-B9CCF858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60507-E829-264A-DB78-BDFA89C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301BB-9243-EDAC-9DB9-C7ECF2B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3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06E49-7855-5278-F90B-CDC844B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5123-608A-5C31-072C-71EF9FB2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2F289-281B-619A-C259-63961888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85565B-5243-2C75-3FAC-2D03BB9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73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93C52-36CA-3D61-66B2-B859411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AFF865-AD4A-4C21-B24B-E244BEB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FEE806-89B7-57BC-208B-B2D5B64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1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E79C-8438-B33F-F36D-AF5B79D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C3BED-4587-5E19-C073-EB9CB3A2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03D0C-6EC0-7BF2-B12E-852E2558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BD385-EBCF-1019-C12E-CE723D5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3445A-1DF1-25C7-2E3B-57A02364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A2BA3-9DA2-11D5-8E88-A2E8F60F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3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0A60-8644-CF03-156F-E6347A1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73959-4EAE-0B32-2AF6-71ABDE532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697BD-CDA6-39C4-80F0-5B274B01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0D9A3-1E83-AD65-275B-520C93C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815AB-A0B0-C3F5-1170-058F457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CD784-045C-8001-B776-C6D51CA9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0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437CB-DF94-FFB3-7174-2AEBB1A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EFF94-6EF5-B42F-9265-81EFBD3F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8161-3307-ECB4-717E-A73E1B359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4425C-A817-D660-2742-02953A75F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D3D8A-C33D-EC86-2250-FB3C1CBF6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05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4"/>
          <p:cNvGrpSpPr/>
          <p:nvPr/>
        </p:nvGrpSpPr>
        <p:grpSpPr bwMode="auto">
          <a:xfrm>
            <a:off x="581025" y="919163"/>
            <a:ext cx="1031875" cy="26828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grpSp>
        <p:nvGrpSpPr>
          <p:cNvPr id="5123" name="组合 15"/>
          <p:cNvGrpSpPr/>
          <p:nvPr/>
        </p:nvGrpSpPr>
        <p:grpSpPr bwMode="auto">
          <a:xfrm flipH="1">
            <a:off x="7562850" y="919163"/>
            <a:ext cx="1031875" cy="26828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5124" name="标题占位符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1663700" y="365125"/>
            <a:ext cx="5816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文本占位符 2"/>
          <p:cNvSpPr>
            <a:spLocks noGrp="1" noChangeArrowheads="1"/>
          </p:cNvSpPr>
          <p:nvPr>
            <p:ph type="body" idx="9"/>
            <p:custDataLst>
              <p:tags r:id="rId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87D4217-6592-4042-B7DE-175B904F1924}" type="datetimeFigureOut">
              <a:rPr lang="zh-CN" altLang="en-US"/>
              <a:t>2022/7/16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lnSpc>
                <a:spcPct val="120000"/>
              </a:lnSpc>
              <a:buFont typeface="Arial" panose="020B0604020202020204" pitchFamily="34" charset="0"/>
              <a:buNone/>
              <a:defRPr sz="1200" noProof="1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EA65504A-8ECB-4096-BBE0-09B52802A2E4}" type="slidenum">
              <a:rPr altLang="en-US"/>
              <a:t>‹#›</a:t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9" r:id="rId2"/>
    <p:sldLayoutId id="2147483780" r:id="rId3"/>
  </p:sldLayoutIdLst>
  <p:txStyles>
    <p:titleStyle>
      <a:lvl1pPr algn="ctr" defTabSz="685800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685800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685800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685800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BF098-FA69-D48E-663A-62BC6B8F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B65D2-A7DB-DC06-23BE-8F465023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790B7-6403-177F-6516-CDF064A97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A981E-BF2A-9954-EA08-BD78C6803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6B60-121E-0FAE-C25A-19006700C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ogu.com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8B23F-7851-C482-EEBC-C52B68A8B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C6D19F0-1A19-F8A4-6F42-D8D3612E3B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594" y="5870566"/>
            <a:ext cx="1162811" cy="490727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832BC0E5-AB0C-2BD3-0D48-BE1745F0C619}"/>
              </a:ext>
            </a:extLst>
          </p:cNvPr>
          <p:cNvSpPr txBox="1"/>
          <p:nvPr/>
        </p:nvSpPr>
        <p:spPr>
          <a:xfrm>
            <a:off x="7290434" y="6371505"/>
            <a:ext cx="142113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solidFill>
                  <a:srgbClr val="629FD5"/>
                </a:solidFill>
                <a:latin typeface="Arial Unicode MS"/>
                <a:cs typeface="Arial Unicode MS"/>
                <a:hlinkClick r:id="rId3"/>
              </a:rPr>
              <a:t>www.luogu.com.cn</a:t>
            </a:r>
            <a:endParaRPr sz="1350" dirty="0">
              <a:latin typeface="Arial Unicode MS"/>
              <a:cs typeface="Arial Unicode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50975E8-BDED-09A1-9BCB-AD031F8B4CE3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29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D7676829-E256-46C8-4A66-2CE78DE09E8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7833" y="609600"/>
            <a:ext cx="4423767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spc="15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深</a:t>
            </a:r>
            <a:r>
              <a:rPr lang="zh-CN" altLang="en-US" sz="3200" b="1" spc="5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度优先搜索与回溯法</a:t>
            </a:r>
            <a:endParaRPr lang="en-US" altLang="zh-CN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807" y="2160589"/>
            <a:ext cx="23824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如果你走迷宫时进入了死胡同，你应该怎么走出去呢？</a:t>
            </a:r>
          </a:p>
        </p:txBody>
      </p:sp>
      <p:pic>
        <p:nvPicPr>
          <p:cNvPr id="20" name="内容占位符 6">
            <a:extLst>
              <a:ext uri="{FF2B5EF4-FFF2-40B4-BE49-F238E27FC236}">
                <a16:creationId xmlns:a16="http://schemas.microsoft.com/office/drawing/2014/main" id="{0B675C60-F2A1-7538-6D8A-262595FF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4427"/>
            <a:ext cx="3797245" cy="331309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663C9-B589-4634-A53D-4E5F2C7CE3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580968"/>
            <a:ext cx="3886670" cy="8726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 dirty="0"/>
              <a:t>。</a:t>
            </a:r>
          </a:p>
        </p:txBody>
      </p:sp>
      <p:pic>
        <p:nvPicPr>
          <p:cNvPr id="5" name="图片 4" descr="图片包含 计算机, 就坐&#10;&#10;描述已自动生成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F67909F-F802-4216-02B1-60DA1A203E67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0417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A31BAF-9C3A-957D-E3F0-861C8C382029}"/>
              </a:ext>
            </a:extLst>
          </p:cNvPr>
          <p:cNvSpPr txBox="1">
            <a:spLocks/>
          </p:cNvSpPr>
          <p:nvPr/>
        </p:nvSpPr>
        <p:spPr>
          <a:xfrm>
            <a:off x="533400" y="1580968"/>
            <a:ext cx="3886670" cy="8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/>
              <a:t>。</a:t>
            </a:r>
            <a:endParaRPr lang="zh-CN" altLang="en-US" sz="21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F7743B1-6E69-0DA3-7BF3-F0BF2D9ACF07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8287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23700C-6664-6E69-EE0C-DB2AA8BE4C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580968"/>
            <a:ext cx="3886670" cy="8726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 dirty="0"/>
              <a:t>。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2221CFF-4819-96BD-B8D7-06C0AB72DBB3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78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F557BB-0388-4C49-6475-70AEFECA4587}"/>
              </a:ext>
            </a:extLst>
          </p:cNvPr>
          <p:cNvSpPr txBox="1">
            <a:spLocks/>
          </p:cNvSpPr>
          <p:nvPr/>
        </p:nvSpPr>
        <p:spPr>
          <a:xfrm>
            <a:off x="533400" y="1580968"/>
            <a:ext cx="3886670" cy="8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 dirty="0"/>
              <a:t>。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03B96A2-96F8-BD8F-329B-1D4F252BBF67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2476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A11574-A6BC-7EF7-A948-B5093E5C15C5}"/>
              </a:ext>
            </a:extLst>
          </p:cNvPr>
          <p:cNvSpPr txBox="1">
            <a:spLocks/>
          </p:cNvSpPr>
          <p:nvPr/>
        </p:nvSpPr>
        <p:spPr>
          <a:xfrm>
            <a:off x="533400" y="1580968"/>
            <a:ext cx="3886670" cy="8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 dirty="0"/>
              <a:t>。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5DF9676-2D58-58D5-7EDE-57926FA0B9AB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5655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CB6747-7A54-4B23-9F12-72202586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9E0CA86-244A-5508-E0E1-B9D4AAEC2B5F}"/>
              </a:ext>
            </a:extLst>
          </p:cNvPr>
          <p:cNvSpPr txBox="1">
            <a:spLocks/>
          </p:cNvSpPr>
          <p:nvPr/>
        </p:nvSpPr>
        <p:spPr>
          <a:xfrm>
            <a:off x="533400" y="1580968"/>
            <a:ext cx="3886670" cy="8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重复此过程，直到队列为空</a:t>
            </a:r>
            <a:r>
              <a:rPr lang="zh-CN" altLang="en-US" sz="2100" dirty="0"/>
              <a:t>。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F910642B-C347-B590-60F7-E0803C7800E1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6188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4D3FB-1251-40E6-A9E4-019E92A6E9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219200"/>
            <a:ext cx="3886670" cy="4572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核心算法伪代码如下：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93C2CC-AAB9-4E9D-B0B5-51FCD4B5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38" y="1938681"/>
            <a:ext cx="5440381" cy="363418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5855371-055D-250D-1C4D-829E2A0C4CFE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7611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9082-2968-42F1-8672-04353A68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684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B458-912F-4A1C-B33F-B1CD10E3FF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80" y="1676400"/>
            <a:ext cx="7772870" cy="1178292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给定一张迷宫，其中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为起点，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为终点，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为障碍，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为空地，问从起点是否能到达终点。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93AF2B6E-CECC-4EE6-8694-BEAB832B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22" y="3539372"/>
            <a:ext cx="880841" cy="2046659"/>
          </a:xfrm>
          <a:prstGeom prst="rect">
            <a:avLst/>
          </a:prstGeom>
        </p:spPr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300DC368-0D08-4F76-969A-6A6FB5B3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539372"/>
            <a:ext cx="868520" cy="183354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432328B8-98FF-1769-9514-4053B6E499A8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326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676400"/>
            <a:ext cx="7772870" cy="3767138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核心代码：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100" dirty="0"/>
          </a:p>
        </p:txBody>
      </p:sp>
      <p:pic>
        <p:nvPicPr>
          <p:cNvPr id="5" name="图片 4" descr="bfs_co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5" y="2936082"/>
            <a:ext cx="6789779" cy="23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10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BB08874-CC50-B8E2-6EA8-E7597E0B48DD}"/>
              </a:ext>
            </a:extLst>
          </p:cNvPr>
          <p:cNvGrpSpPr/>
          <p:nvPr/>
        </p:nvGrpSpPr>
        <p:grpSpPr>
          <a:xfrm>
            <a:off x="2057400" y="1219200"/>
            <a:ext cx="5393531" cy="4539364"/>
            <a:chOff x="3064669" y="1143000"/>
            <a:chExt cx="5393531" cy="4539364"/>
          </a:xfrm>
        </p:grpSpPr>
        <p:pic>
          <p:nvPicPr>
            <p:cNvPr id="4" name="图片 3" descr="bfs_code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4669" y="1193297"/>
              <a:ext cx="5393531" cy="4489067"/>
            </a:xfrm>
            <a:prstGeom prst="rect">
              <a:avLst/>
            </a:prstGeom>
          </p:spPr>
        </p:pic>
        <p:pic>
          <p:nvPicPr>
            <p:cNvPr id="5" name="图片 4" descr="bfs_code2_fix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4753" y="1143000"/>
              <a:ext cx="194310" cy="32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2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77BC2F01-D513-1A8F-CC10-91C6471A6212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862137" y="4401879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7423803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421607"/>
            <a:ext cx="7772870" cy="4521993"/>
          </a:xfrm>
        </p:spPr>
        <p:txBody>
          <a:bodyPr>
            <a:normAutofit/>
          </a:bodyPr>
          <a:lstStyle/>
          <a:p>
            <a:endParaRPr lang="zh-CN" altLang="en-US" sz="2100" cap="none" dirty="0"/>
          </a:p>
        </p:txBody>
      </p:sp>
      <p:pic>
        <p:nvPicPr>
          <p:cNvPr id="4" name="图片 3" descr="bfs_co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8" y="2293144"/>
            <a:ext cx="6902310" cy="2950369"/>
          </a:xfrm>
          <a:prstGeom prst="rect">
            <a:avLst/>
          </a:prstGeom>
        </p:spPr>
      </p:pic>
      <p:pic>
        <p:nvPicPr>
          <p:cNvPr id="5" name="图片 4" descr="bfs_code3_f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636169"/>
            <a:ext cx="190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83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565" y="1716946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思考：如果题目不光要判断是否可以到达，还要你求最小步数呢？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（想想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的特点）</a:t>
            </a:r>
          </a:p>
        </p:txBody>
      </p:sp>
    </p:spTree>
    <p:extLst>
      <p:ext uri="{BB962C8B-B14F-4D97-AF65-F5344CB8AC3E}">
        <p14:creationId xmlns:p14="http://schemas.microsoft.com/office/powerpoint/2010/main" val="17673103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799" y="480318"/>
            <a:ext cx="5086401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10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3000" b="1" spc="10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2 </a:t>
            </a:r>
            <a:r>
              <a:rPr sz="3000" b="1" spc="10" dirty="0" err="1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马的遍历</a:t>
            </a:r>
            <a:r>
              <a:rPr lang="en-US" sz="3000" b="1" spc="10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lang="zh-CN" altLang="en-US" sz="2800" b="1" dirty="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lang="en-US" altLang="zh-CN" sz="2800" b="1" spc="-85" dirty="0">
                <a:solidFill>
                  <a:srgbClr val="EC7C30"/>
                </a:solidFill>
                <a:latin typeface="Arial Unicode MS"/>
                <a:cs typeface="Arial Unicode MS"/>
              </a:rPr>
              <a:t>P1443</a:t>
            </a:r>
            <a:r>
              <a:rPr lang="zh-CN" altLang="en-US" sz="3200" spc="-85" dirty="0">
                <a:solidFill>
                  <a:srgbClr val="EC7C30"/>
                </a:solidFill>
                <a:latin typeface="Arial Unicode MS"/>
                <a:cs typeface="Arial Unicode MS"/>
              </a:rPr>
              <a:t>）</a:t>
            </a:r>
            <a:br>
              <a:rPr lang="en-US" altLang="zh-CN" sz="3200" dirty="0">
                <a:latin typeface="Arial Unicode MS"/>
                <a:cs typeface="Arial Unicode MS"/>
              </a:rPr>
            </a:br>
            <a:endParaRPr sz="30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78610"/>
            <a:ext cx="7468234" cy="1273426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1305"/>
              </a:spcBef>
            </a:pP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有一个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320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100" spc="-3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55" dirty="0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sz="2100" spc="-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375" dirty="0">
                <a:solidFill>
                  <a:srgbClr val="2D75B6"/>
                </a:solidFill>
                <a:latin typeface="STIXGeneral"/>
                <a:cs typeface="STIXGeneral"/>
              </a:rPr>
              <a:t>𝑚</a:t>
            </a:r>
            <a:r>
              <a:rPr sz="2100" spc="9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的棋盘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sz="2100"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&lt;</a:t>
            </a:r>
            <a:r>
              <a:rPr sz="2100"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350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100" spc="-95" dirty="0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sz="2100" spc="-19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375" dirty="0">
                <a:solidFill>
                  <a:srgbClr val="2D75B6"/>
                </a:solidFill>
                <a:latin typeface="STIXGeneral"/>
                <a:cs typeface="STIXGeneral"/>
              </a:rPr>
              <a:t>𝑚</a:t>
            </a:r>
            <a:r>
              <a:rPr sz="2100" spc="10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400</a:t>
            </a:r>
            <a:r>
              <a:rPr sz="2100" spc="160" dirty="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，在某个点上有一个马， 要求你计算出马到达棋盘上各个点最少要走几步。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如果到不了就输出</a:t>
            </a:r>
            <a:r>
              <a:rPr sz="2100" spc="-10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40" dirty="0">
                <a:solidFill>
                  <a:srgbClr val="2D75B6"/>
                </a:solidFill>
                <a:latin typeface="Arial Unicode MS"/>
                <a:cs typeface="Arial Unicode MS"/>
              </a:rPr>
              <a:t>-1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19" y="3649979"/>
            <a:ext cx="324802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600" spc="-85" dirty="0">
                <a:latin typeface="Monaco"/>
                <a:cs typeface="Monaco"/>
              </a:rPr>
              <a:t>3</a:t>
            </a:r>
            <a:r>
              <a:rPr sz="1600" spc="-120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3</a:t>
            </a:r>
            <a:r>
              <a:rPr sz="1600" spc="-114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1</a:t>
            </a:r>
            <a:r>
              <a:rPr sz="1600" spc="-114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1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40973" y="3645217"/>
            <a:ext cx="3257550" cy="840105"/>
            <a:chOff x="4740973" y="3645217"/>
            <a:chExt cx="3257550" cy="840105"/>
          </a:xfrm>
        </p:grpSpPr>
        <p:sp>
          <p:nvSpPr>
            <p:cNvPr id="11" name="object 11"/>
            <p:cNvSpPr/>
            <p:nvPr/>
          </p:nvSpPr>
          <p:spPr>
            <a:xfrm>
              <a:off x="4745735" y="3649979"/>
              <a:ext cx="3248025" cy="830580"/>
            </a:xfrm>
            <a:custGeom>
              <a:avLst/>
              <a:gdLst/>
              <a:ahLst/>
              <a:cxnLst/>
              <a:rect l="l" t="t" r="r" b="b"/>
              <a:pathLst>
                <a:path w="3248025" h="830579">
                  <a:moveTo>
                    <a:pt x="3247643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247643" y="830580"/>
                  </a:lnTo>
                  <a:lnTo>
                    <a:pt x="3247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5735" y="3649979"/>
              <a:ext cx="3248025" cy="830580"/>
            </a:xfrm>
            <a:custGeom>
              <a:avLst/>
              <a:gdLst/>
              <a:ahLst/>
              <a:cxnLst/>
              <a:rect l="l" t="t" r="r" b="b"/>
              <a:pathLst>
                <a:path w="3248025" h="830579">
                  <a:moveTo>
                    <a:pt x="0" y="830580"/>
                  </a:moveTo>
                  <a:lnTo>
                    <a:pt x="3247643" y="830580"/>
                  </a:lnTo>
                  <a:lnTo>
                    <a:pt x="3247643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27383"/>
              </p:ext>
            </p:extLst>
          </p:nvPr>
        </p:nvGraphicFramePr>
        <p:xfrm>
          <a:off x="4740973" y="3649979"/>
          <a:ext cx="1348739" cy="82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0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2075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664"/>
                        </a:lnSpc>
                      </a:pPr>
                      <a:r>
                        <a:rPr sz="1600" spc="-90" dirty="0">
                          <a:latin typeface="Monaco"/>
                          <a:cs typeface="Monaco"/>
                        </a:rPr>
                        <a:t>-1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92075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864105" y="4494784"/>
            <a:ext cx="1452880" cy="1452880"/>
            <a:chOff x="1864105" y="4494784"/>
            <a:chExt cx="1452880" cy="1452880"/>
          </a:xfrm>
        </p:grpSpPr>
        <p:sp>
          <p:nvSpPr>
            <p:cNvPr id="15" name="object 15"/>
            <p:cNvSpPr/>
            <p:nvPr/>
          </p:nvSpPr>
          <p:spPr>
            <a:xfrm>
              <a:off x="2950463" y="450118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0500" y="48611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0455" y="5581129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359994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359994" y="359994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0500" y="4494784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0" y="1452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0419" y="522114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359994" y="359981"/>
                  </a:moveTo>
                  <a:lnTo>
                    <a:pt x="0" y="359981"/>
                  </a:lnTo>
                  <a:lnTo>
                    <a:pt x="0" y="719975"/>
                  </a:lnTo>
                  <a:lnTo>
                    <a:pt x="359994" y="719975"/>
                  </a:lnTo>
                  <a:lnTo>
                    <a:pt x="359994" y="359981"/>
                  </a:lnTo>
                  <a:close/>
                </a:path>
                <a:path w="720089" h="720089">
                  <a:moveTo>
                    <a:pt x="720039" y="0"/>
                  </a:moveTo>
                  <a:lnTo>
                    <a:pt x="360045" y="0"/>
                  </a:lnTo>
                  <a:lnTo>
                    <a:pt x="360045" y="359994"/>
                  </a:lnTo>
                  <a:lnTo>
                    <a:pt x="720039" y="359994"/>
                  </a:lnTo>
                  <a:lnTo>
                    <a:pt x="7200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4105" y="4494784"/>
              <a:ext cx="1452880" cy="1452880"/>
            </a:xfrm>
            <a:custGeom>
              <a:avLst/>
              <a:gdLst/>
              <a:ahLst/>
              <a:cxnLst/>
              <a:rect l="l" t="t" r="r" b="b"/>
              <a:pathLst>
                <a:path w="1452879" h="1452879">
                  <a:moveTo>
                    <a:pt x="726313" y="0"/>
                  </a:moveTo>
                  <a:lnTo>
                    <a:pt x="726313" y="1452689"/>
                  </a:lnTo>
                </a:path>
                <a:path w="1452879" h="1452879">
                  <a:moveTo>
                    <a:pt x="1086358" y="0"/>
                  </a:moveTo>
                  <a:lnTo>
                    <a:pt x="1086358" y="1452689"/>
                  </a:lnTo>
                </a:path>
                <a:path w="1452879" h="1452879">
                  <a:moveTo>
                    <a:pt x="0" y="366395"/>
                  </a:moveTo>
                  <a:lnTo>
                    <a:pt x="1452753" y="366395"/>
                  </a:lnTo>
                </a:path>
                <a:path w="1452879" h="1452879">
                  <a:moveTo>
                    <a:pt x="0" y="726313"/>
                  </a:moveTo>
                  <a:lnTo>
                    <a:pt x="1452753" y="726313"/>
                  </a:lnTo>
                </a:path>
                <a:path w="1452879" h="1452879">
                  <a:moveTo>
                    <a:pt x="0" y="1086358"/>
                  </a:moveTo>
                  <a:lnTo>
                    <a:pt x="1452753" y="1086358"/>
                  </a:lnTo>
                </a:path>
                <a:path w="1452879" h="1452879">
                  <a:moveTo>
                    <a:pt x="6350" y="0"/>
                  </a:moveTo>
                  <a:lnTo>
                    <a:pt x="6350" y="1452689"/>
                  </a:lnTo>
                </a:path>
                <a:path w="1452879" h="1452879">
                  <a:moveTo>
                    <a:pt x="1446403" y="0"/>
                  </a:moveTo>
                  <a:lnTo>
                    <a:pt x="1446403" y="1452689"/>
                  </a:lnTo>
                </a:path>
                <a:path w="1452879" h="1452879">
                  <a:moveTo>
                    <a:pt x="0" y="6350"/>
                  </a:moveTo>
                  <a:lnTo>
                    <a:pt x="1452753" y="6350"/>
                  </a:lnTo>
                </a:path>
                <a:path w="1452879" h="1452879">
                  <a:moveTo>
                    <a:pt x="0" y="1446339"/>
                  </a:moveTo>
                  <a:lnTo>
                    <a:pt x="1452753" y="14463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7334" y="4720971"/>
              <a:ext cx="1035050" cy="1016635"/>
            </a:xfrm>
            <a:custGeom>
              <a:avLst/>
              <a:gdLst/>
              <a:ahLst/>
              <a:cxnLst/>
              <a:rect l="l" t="t" r="r" b="b"/>
              <a:pathLst>
                <a:path w="1035050" h="1016635">
                  <a:moveTo>
                    <a:pt x="303276" y="275463"/>
                  </a:moveTo>
                  <a:lnTo>
                    <a:pt x="291465" y="270891"/>
                  </a:lnTo>
                  <a:lnTo>
                    <a:pt x="29616" y="943165"/>
                  </a:lnTo>
                  <a:lnTo>
                    <a:pt x="0" y="931621"/>
                  </a:lnTo>
                  <a:lnTo>
                    <a:pt x="7874" y="1016444"/>
                  </a:lnTo>
                  <a:lnTo>
                    <a:pt x="70637" y="959586"/>
                  </a:lnTo>
                  <a:lnTo>
                    <a:pt x="70993" y="959269"/>
                  </a:lnTo>
                  <a:lnTo>
                    <a:pt x="41427" y="947762"/>
                  </a:lnTo>
                  <a:lnTo>
                    <a:pt x="303276" y="275463"/>
                  </a:lnTo>
                  <a:close/>
                </a:path>
                <a:path w="1035050" h="1016635">
                  <a:moveTo>
                    <a:pt x="647827" y="930605"/>
                  </a:moveTo>
                  <a:lnTo>
                    <a:pt x="618223" y="942416"/>
                  </a:lnTo>
                  <a:lnTo>
                    <a:pt x="402336" y="401828"/>
                  </a:lnTo>
                  <a:lnTo>
                    <a:pt x="390652" y="406654"/>
                  </a:lnTo>
                  <a:lnTo>
                    <a:pt x="606526" y="947089"/>
                  </a:lnTo>
                  <a:lnTo>
                    <a:pt x="576961" y="958875"/>
                  </a:lnTo>
                  <a:lnTo>
                    <a:pt x="640715" y="1015504"/>
                  </a:lnTo>
                  <a:lnTo>
                    <a:pt x="645452" y="958888"/>
                  </a:lnTo>
                  <a:lnTo>
                    <a:pt x="628345" y="958888"/>
                  </a:lnTo>
                  <a:lnTo>
                    <a:pt x="645452" y="958875"/>
                  </a:lnTo>
                  <a:lnTo>
                    <a:pt x="647827" y="930605"/>
                  </a:lnTo>
                  <a:close/>
                </a:path>
                <a:path w="1035050" h="1016635">
                  <a:moveTo>
                    <a:pt x="1032129" y="1905"/>
                  </a:moveTo>
                  <a:lnTo>
                    <a:pt x="946912" y="0"/>
                  </a:lnTo>
                  <a:lnTo>
                    <a:pt x="960462" y="28663"/>
                  </a:lnTo>
                  <a:lnTo>
                    <a:pt x="454787" y="267716"/>
                  </a:lnTo>
                  <a:lnTo>
                    <a:pt x="460121" y="279146"/>
                  </a:lnTo>
                  <a:lnTo>
                    <a:pt x="965936" y="40208"/>
                  </a:lnTo>
                  <a:lnTo>
                    <a:pt x="979551" y="68961"/>
                  </a:lnTo>
                  <a:lnTo>
                    <a:pt x="1015390" y="23241"/>
                  </a:lnTo>
                  <a:lnTo>
                    <a:pt x="1032129" y="1905"/>
                  </a:lnTo>
                  <a:close/>
                </a:path>
                <a:path w="1035050" h="1016635">
                  <a:moveTo>
                    <a:pt x="1035050" y="709295"/>
                  </a:moveTo>
                  <a:lnTo>
                    <a:pt x="1017828" y="680339"/>
                  </a:lnTo>
                  <a:lnTo>
                    <a:pt x="991489" y="636016"/>
                  </a:lnTo>
                  <a:lnTo>
                    <a:pt x="974293" y="662813"/>
                  </a:lnTo>
                  <a:lnTo>
                    <a:pt x="460883" y="333375"/>
                  </a:lnTo>
                  <a:lnTo>
                    <a:pt x="454025" y="344043"/>
                  </a:lnTo>
                  <a:lnTo>
                    <a:pt x="967447" y="673481"/>
                  </a:lnTo>
                  <a:lnTo>
                    <a:pt x="950341" y="700151"/>
                  </a:lnTo>
                  <a:lnTo>
                    <a:pt x="1035050" y="709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0488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43482"/>
            <a:ext cx="155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马的遍历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93000" cy="2235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spc="20" dirty="0">
                <a:solidFill>
                  <a:srgbClr val="2D75B6"/>
                </a:solidFill>
                <a:latin typeface="Arial Unicode MS"/>
                <a:cs typeface="Arial Unicode MS"/>
              </a:rPr>
              <a:t>求“最少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步数，使用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。广度优先搜索使用队列实现。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每次从队首取出元素，将该元素所能扩展到的结果插入队尾。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这样即可保证，在同一层的其他元素均被取出之前，不会访问到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下层的新元素。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例如，当输入为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时（马位于</a:t>
            </a:r>
            <a:r>
              <a:rPr sz="2100" spc="-90" dirty="0">
                <a:solidFill>
                  <a:srgbClr val="2D75B6"/>
                </a:solidFill>
                <a:latin typeface="Arial Unicode MS"/>
                <a:cs typeface="Arial Unicode MS"/>
              </a:rPr>
              <a:t>4x4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棋盘的左上角）：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416" y="4021835"/>
            <a:ext cx="629412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40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3363" y="663066"/>
            <a:ext cx="155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马的遍历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76097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54" dirty="0">
                <a:solidFill>
                  <a:srgbClr val="2D75B6"/>
                </a:solidFill>
                <a:latin typeface="Arial Unicode MS"/>
                <a:cs typeface="Arial Unicode MS"/>
              </a:rPr>
              <a:t>ST</a:t>
            </a:r>
            <a:r>
              <a:rPr sz="2100" spc="-220" dirty="0">
                <a:solidFill>
                  <a:srgbClr val="2D75B6"/>
                </a:solidFill>
                <a:latin typeface="Arial Unicode MS"/>
                <a:cs typeface="Arial Unicode MS"/>
              </a:rPr>
              <a:t>L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q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u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eue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 实现队列。建立结构体数组存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扩展的结点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 让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起点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入队，然后在队列逐个扩展。每个点被扩展到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时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步数最小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559" y="3785108"/>
            <a:ext cx="5700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因为每个点只被扩展一次，故复杂度是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O(mn)</a:t>
            </a:r>
            <a:r>
              <a:rPr sz="2100" spc="-7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5754" y="2668600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8000"/>
                </a:solidFill>
                <a:latin typeface="Arial Unicode MS"/>
                <a:cs typeface="Arial Unicode MS"/>
              </a:rPr>
              <a:t>两</a:t>
            </a:r>
            <a:endParaRPr sz="12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128331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450182"/>
            <a:ext cx="7772870" cy="3750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100" dirty="0"/>
          </a:p>
          <a:p>
            <a:endParaRPr lang="zh-CN" altLang="en-US" sz="2100" dirty="0"/>
          </a:p>
        </p:txBody>
      </p:sp>
      <p:pic>
        <p:nvPicPr>
          <p:cNvPr id="4" name="图片 3" descr="hor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1" y="2121694"/>
            <a:ext cx="8352178" cy="31289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4E04B8-B7F1-5FA3-6516-DFCD20769C67}"/>
              </a:ext>
            </a:extLst>
          </p:cNvPr>
          <p:cNvSpPr txBox="1"/>
          <p:nvPr/>
        </p:nvSpPr>
        <p:spPr>
          <a:xfrm>
            <a:off x="152400" y="1107787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核心代码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1643900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614488"/>
            <a:ext cx="7772870" cy="3586162"/>
          </a:xfrm>
        </p:spPr>
        <p:txBody>
          <a:bodyPr>
            <a:normAutofit/>
          </a:bodyPr>
          <a:lstStyle/>
          <a:p>
            <a:r>
              <a:rPr lang="en-US" altLang="zh-CN" sz="2100" dirty="0" err="1"/>
              <a:t>Bfs</a:t>
            </a:r>
            <a:r>
              <a:rPr lang="zh-CN" altLang="en-US" sz="2100" dirty="0"/>
              <a:t>的一部分：</a:t>
            </a:r>
            <a:endParaRPr lang="en-US" altLang="zh-CN" sz="2100" dirty="0"/>
          </a:p>
          <a:p>
            <a:endParaRPr lang="zh-CN" altLang="en-US" sz="2100" dirty="0"/>
          </a:p>
        </p:txBody>
      </p:sp>
      <p:pic>
        <p:nvPicPr>
          <p:cNvPr id="4" name="图片 3" descr="hors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2" y="1232976"/>
            <a:ext cx="5665073" cy="4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99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521619"/>
            <a:ext cx="7772870" cy="3679031"/>
          </a:xfrm>
        </p:spPr>
        <p:txBody>
          <a:bodyPr>
            <a:normAutofit/>
          </a:bodyPr>
          <a:lstStyle/>
          <a:p>
            <a:r>
              <a:rPr lang="en-US" altLang="zh-CN" sz="2100" cap="none" dirty="0"/>
              <a:t>for</a:t>
            </a:r>
            <a:r>
              <a:rPr lang="zh-CN" altLang="en-US" sz="2100" dirty="0"/>
              <a:t>循环里面的：</a:t>
            </a:r>
          </a:p>
        </p:txBody>
      </p:sp>
      <p:pic>
        <p:nvPicPr>
          <p:cNvPr id="4" name="图片 3" descr="hors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79705"/>
            <a:ext cx="6882706" cy="3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78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606900"/>
            <a:ext cx="5562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5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3000" b="1" spc="5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3 </a:t>
            </a:r>
            <a:r>
              <a:rPr sz="3000" b="1" spc="5" dirty="0" err="1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奇怪的</a:t>
            </a:r>
            <a:r>
              <a:rPr sz="3000" b="1" dirty="0" err="1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电梯</a:t>
            </a:r>
            <a:r>
              <a:rPr lang="en-US" sz="3000" b="1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lang="zh-CN" altLang="en-US" sz="2400" b="1" dirty="0">
                <a:solidFill>
                  <a:srgbClr val="EC7C3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（洛谷</a:t>
            </a:r>
            <a:r>
              <a:rPr lang="en-US" altLang="zh-CN" sz="2400" b="1" spc="-85" dirty="0">
                <a:solidFill>
                  <a:srgbClr val="EC7C3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P1135</a:t>
            </a:r>
            <a:r>
              <a:rPr lang="zh-CN" altLang="en-US" sz="2400" b="1" spc="-85" dirty="0">
                <a:solidFill>
                  <a:srgbClr val="EC7C3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）</a:t>
            </a:r>
            <a:b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</a:br>
            <a:endParaRPr sz="2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399" y="1578610"/>
            <a:ext cx="7545070" cy="2568652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10"/>
              </a:spcBef>
            </a:pPr>
            <a:r>
              <a:rPr sz="2100" spc="-95" dirty="0">
                <a:solidFill>
                  <a:srgbClr val="2D75B6"/>
                </a:solidFill>
                <a:latin typeface="STIXGeneral"/>
                <a:cs typeface="STIXGeneral"/>
              </a:rPr>
              <a:t>𝑁(𝑁</a:t>
            </a:r>
            <a:r>
              <a:rPr sz="2100" spc="8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4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25" dirty="0">
                <a:solidFill>
                  <a:srgbClr val="2D75B6"/>
                </a:solidFill>
                <a:latin typeface="STIXGeneral"/>
                <a:cs typeface="STIXGeneral"/>
              </a:rPr>
              <a:t>200)</a:t>
            </a:r>
            <a:r>
              <a:rPr sz="2100" spc="3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层大楼，有一部奇怪的电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梯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大楼的每层楼都可以停电梯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，而且第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20" dirty="0">
                <a:solidFill>
                  <a:srgbClr val="2D75B6"/>
                </a:solidFill>
                <a:latin typeface="STIXGeneral"/>
                <a:cs typeface="STIXGeneral"/>
              </a:rPr>
              <a:t>𝑖(1</a:t>
            </a:r>
            <a:r>
              <a:rPr sz="2100" spc="4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5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5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0" dirty="0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5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5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10" dirty="0">
                <a:solidFill>
                  <a:srgbClr val="2D75B6"/>
                </a:solidFill>
                <a:latin typeface="STIXGeneral"/>
                <a:cs typeface="STIXGeneral"/>
              </a:rPr>
              <a:t>𝑁)</a:t>
            </a:r>
            <a:r>
              <a:rPr sz="2100" spc="4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层楼上有一个</a:t>
            </a:r>
            <a:endParaRPr sz="2100" dirty="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数字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40" dirty="0">
                <a:solidFill>
                  <a:srgbClr val="2D75B6"/>
                </a:solidFill>
                <a:latin typeface="STIXGeneral"/>
                <a:cs typeface="STIXGeneral"/>
              </a:rPr>
              <a:t>𝐾</a:t>
            </a:r>
            <a:r>
              <a:rPr sz="2250" spc="60" baseline="-16666" dirty="0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sz="2100" spc="40" dirty="0">
                <a:solidFill>
                  <a:srgbClr val="2D75B6"/>
                </a:solidFill>
                <a:latin typeface="STIXGeneral"/>
                <a:cs typeface="STIXGeneral"/>
              </a:rPr>
              <a:t>(0</a:t>
            </a:r>
            <a:r>
              <a:rPr sz="2100" spc="5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4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120" dirty="0">
                <a:solidFill>
                  <a:srgbClr val="2D75B6"/>
                </a:solidFill>
                <a:latin typeface="STIXGeneral"/>
                <a:cs typeface="STIXGeneral"/>
              </a:rPr>
              <a:t>𝐾</a:t>
            </a:r>
            <a:r>
              <a:rPr sz="2250" spc="-179" baseline="-16666" dirty="0">
                <a:solidFill>
                  <a:srgbClr val="2D75B6"/>
                </a:solidFill>
                <a:latin typeface="STIXGeneral"/>
                <a:cs typeface="STIXGeneral"/>
              </a:rPr>
              <a:t>𝑖</a:t>
            </a:r>
            <a:r>
              <a:rPr sz="2250" spc="487" baseline="-16666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4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15" dirty="0">
                <a:solidFill>
                  <a:srgbClr val="2D75B6"/>
                </a:solidFill>
                <a:latin typeface="STIXGeneral"/>
                <a:cs typeface="STIXGeneral"/>
              </a:rPr>
              <a:t>𝑁)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38100" marR="30480">
              <a:lnSpc>
                <a:spcPct val="100000"/>
              </a:lnSpc>
              <a:spcBef>
                <a:spcPts val="119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电梯只有两个按钮：上，下。上下的层数为当前楼层上的数字。 如果不能满足要求，相应的按钮就会失灵。</a:t>
            </a:r>
            <a:endParaRPr sz="2100" dirty="0">
              <a:latin typeface="Arial Unicode MS"/>
              <a:cs typeface="Arial Unicode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从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A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楼到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29" dirty="0">
                <a:solidFill>
                  <a:srgbClr val="2D75B6"/>
                </a:solidFill>
                <a:latin typeface="Arial Unicode MS"/>
                <a:cs typeface="Arial Unicode MS"/>
              </a:rPr>
              <a:t>B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楼至少要按几次按钮呢？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804" y="4841747"/>
            <a:ext cx="3622675" cy="58734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95" dirty="0">
                <a:latin typeface="Monaco"/>
                <a:cs typeface="Monaco"/>
              </a:rPr>
              <a:t>5</a:t>
            </a:r>
            <a:r>
              <a:rPr sz="1800" spc="-140" dirty="0">
                <a:latin typeface="Monaco"/>
                <a:cs typeface="Monaco"/>
              </a:rPr>
              <a:t> </a:t>
            </a:r>
            <a:r>
              <a:rPr lang="en-US" sz="1800" spc="-140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1</a:t>
            </a:r>
            <a:r>
              <a:rPr lang="en-US" sz="1800" spc="-95" dirty="0">
                <a:latin typeface="Monaco"/>
                <a:cs typeface="Monaco"/>
              </a:rPr>
              <a:t> </a:t>
            </a:r>
            <a:r>
              <a:rPr sz="1800" spc="-140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5</a:t>
            </a:r>
            <a:endParaRPr sz="1800" dirty="0">
              <a:latin typeface="Monaco"/>
              <a:cs typeface="Monaco"/>
            </a:endParaRPr>
          </a:p>
          <a:p>
            <a:pPr marL="91440">
              <a:lnSpc>
                <a:spcPct val="100000"/>
              </a:lnSpc>
            </a:pPr>
            <a:r>
              <a:rPr sz="1800" spc="-95" dirty="0">
                <a:latin typeface="Monaco"/>
                <a:cs typeface="Monaco"/>
              </a:rPr>
              <a:t>3</a:t>
            </a:r>
            <a:r>
              <a:rPr sz="1800" spc="-125" dirty="0">
                <a:latin typeface="Monaco"/>
                <a:cs typeface="Monaco"/>
              </a:rPr>
              <a:t> </a:t>
            </a:r>
            <a:r>
              <a:rPr lang="en-US" sz="1800" spc="-125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3</a:t>
            </a:r>
            <a:r>
              <a:rPr sz="1800" spc="-120" dirty="0">
                <a:latin typeface="Monaco"/>
                <a:cs typeface="Monaco"/>
              </a:rPr>
              <a:t> </a:t>
            </a:r>
            <a:r>
              <a:rPr lang="en-US" sz="1800" spc="-120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1</a:t>
            </a:r>
            <a:r>
              <a:rPr lang="en-US" sz="1800" spc="-95" dirty="0">
                <a:latin typeface="Monaco"/>
                <a:cs typeface="Monaco"/>
              </a:rPr>
              <a:t> </a:t>
            </a:r>
            <a:r>
              <a:rPr sz="1800" spc="-114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2</a:t>
            </a:r>
            <a:r>
              <a:rPr lang="en-US" sz="1800" spc="-95" dirty="0">
                <a:latin typeface="Monaco"/>
                <a:cs typeface="Monaco"/>
              </a:rPr>
              <a:t> </a:t>
            </a:r>
            <a:r>
              <a:rPr sz="1800" spc="-110" dirty="0">
                <a:latin typeface="Monaco"/>
                <a:cs typeface="Monaco"/>
              </a:rPr>
              <a:t> </a:t>
            </a:r>
            <a:r>
              <a:rPr sz="1800" spc="-95" dirty="0">
                <a:latin typeface="Monaco"/>
                <a:cs typeface="Monaco"/>
              </a:rPr>
              <a:t>5</a:t>
            </a:r>
            <a:endParaRPr sz="1800" dirty="0">
              <a:latin typeface="Monaco"/>
              <a:cs typeface="Monac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1832" y="4841747"/>
            <a:ext cx="3622675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95" dirty="0">
                <a:latin typeface="Monaco"/>
                <a:cs typeface="Monaco"/>
              </a:rPr>
              <a:t>3</a:t>
            </a:r>
            <a:endParaRPr sz="180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869492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已知有两个字串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100" dirty="0"/>
                  <a:t>及一组字串变换的规则（至多</a:t>
                </a:r>
                <a:r>
                  <a:rPr lang="en-US" altLang="zh-CN" sz="2100" dirty="0"/>
                  <a:t>6</a:t>
                </a:r>
                <a:r>
                  <a:rPr lang="zh-CN" altLang="en-US" sz="2100" dirty="0"/>
                  <a:t>个规则）</a:t>
                </a:r>
                <a:r>
                  <a:rPr lang="en-US" altLang="zh-CN" sz="21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r>
                  <a:rPr lang="zh-CN" altLang="en-US" sz="2100" dirty="0"/>
                  <a:t>规则的含义为：在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100" dirty="0"/>
                  <a:t>中的子串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dirty="0"/>
                  <a:t>​ </a:t>
                </a:r>
                <a:r>
                  <a:rPr lang="zh-CN" altLang="en-US" sz="2100" dirty="0"/>
                  <a:t>可以变换为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00" dirty="0"/>
                  <a:t>，</a:t>
                </a:r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dirty="0"/>
                  <a:t>​ </a:t>
                </a:r>
                <a:r>
                  <a:rPr lang="zh-CN" altLang="en-US" sz="2100" dirty="0"/>
                  <a:t>可以变换为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dirty="0"/>
                  <a:t>​ …</a:t>
                </a:r>
                <a:r>
                  <a:rPr lang="zh-CN" altLang="en-US" sz="2100" dirty="0"/>
                  <a:t>。</a:t>
                </a:r>
              </a:p>
              <a:p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:a16="http://schemas.microsoft.com/office/drawing/2014/main" id="{FF19E736-EA36-A1A7-C07C-B0F89FC9C40F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尝试走迷宫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先向上走走？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注：图中橙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灰色代表已经经过的地方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917958" y="3692156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958" y="442181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271307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C858-3F06-47C2-A862-8C32BA5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 P1032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字串变换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AEBB9-910F-4B20-8846-87C26D7189D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例如：当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A</a:t>
                </a:r>
                <a:r>
                  <a:rPr lang="zh-CN" altLang="en-US" sz="2100" dirty="0"/>
                  <a:t>为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abcd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，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B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为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xyz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，变换规则是</a:t>
                </a:r>
                <a:endParaRPr lang="en-US" altLang="zh-CN" sz="2100" cap="none" dirty="0">
                  <a:latin typeface="Consolas" panose="020B0609020204030204" pitchFamily="49" charset="0"/>
                </a:endParaRPr>
              </a:p>
              <a:p>
                <a:r>
                  <a:rPr lang="en-US" altLang="zh-CN" sz="2100" cap="none" dirty="0" err="1">
                    <a:latin typeface="Consolas" panose="020B0609020204030204" pitchFamily="49" charset="0"/>
                  </a:rPr>
                  <a:t>abc</a:t>
                </a:r>
                <a14:m>
                  <m:oMath xmlns:m="http://schemas.openxmlformats.org/officeDocument/2006/math">
                    <m:r>
                      <a:rPr lang="en-US" altLang="zh-CN" sz="2100" b="0" i="1" cap="non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100" cap="none" dirty="0" err="1">
                    <a:latin typeface="Consolas" panose="020B0609020204030204" pitchFamily="49" charset="0"/>
                  </a:rPr>
                  <a:t>xu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，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ud</a:t>
                </a:r>
                <a14:m>
                  <m:oMath xmlns:m="http://schemas.openxmlformats.org/officeDocument/2006/math">
                    <m:r>
                      <a:rPr lang="en-US" altLang="zh-CN" sz="2100" i="1" cap="non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100" cap="none" dirty="0">
                    <a:latin typeface="Consolas" panose="020B0609020204030204" pitchFamily="49" charset="0"/>
                  </a:rPr>
                  <a:t>y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，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100" i="1" cap="non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100" cap="none" dirty="0">
                    <a:latin typeface="Consolas" panose="020B0609020204030204" pitchFamily="49" charset="0"/>
                  </a:rPr>
                  <a:t>yz</a:t>
                </a:r>
              </a:p>
              <a:p>
                <a:r>
                  <a:rPr lang="zh-CN" altLang="en-US" sz="2100" cap="none" dirty="0">
                    <a:latin typeface="Consolas" panose="020B0609020204030204" pitchFamily="49" charset="0"/>
                  </a:rPr>
                  <a:t>那么就可以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abcd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-&gt;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xud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-&gt;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xy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-&gt;</a:t>
                </a:r>
                <a:r>
                  <a:rPr lang="en-US" altLang="zh-CN" sz="2100" cap="none" dirty="0" err="1">
                    <a:latin typeface="Consolas" panose="020B0609020204030204" pitchFamily="49" charset="0"/>
                  </a:rPr>
                  <a:t>xyz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，一共进行了</a:t>
                </a:r>
                <a:r>
                  <a:rPr lang="en-US" altLang="zh-CN" sz="2100" cap="none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sz="2100" cap="none" dirty="0">
                    <a:latin typeface="Consolas" panose="020B0609020204030204" pitchFamily="49" charset="0"/>
                  </a:rPr>
                  <a:t>次变换。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AEBB9-910F-4B20-8846-87C26D718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3650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C581-621C-49F1-9A8B-91B23A80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63115B-3E1A-41CD-99A8-31A5C6D66B8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给定字符串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100" dirty="0"/>
                  <a:t>个变换规则，要求从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100" dirty="0"/>
                  <a:t>变换到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100" dirty="0"/>
                  <a:t>，输出最少步数。如果不能在</a:t>
                </a:r>
                <a:r>
                  <a:rPr lang="en-US" altLang="zh-CN" sz="2100" dirty="0"/>
                  <a:t>10</a:t>
                </a:r>
                <a:r>
                  <a:rPr lang="zh-CN" altLang="en-US" sz="2100" dirty="0"/>
                  <a:t>步之内解决，输出“</a:t>
                </a:r>
                <a:r>
                  <a:rPr lang="en-US" altLang="zh-CN" sz="2100" dirty="0"/>
                  <a:t>NO Answer!</a:t>
                </a:r>
                <a:r>
                  <a:rPr lang="zh-CN" altLang="en-US" sz="2100" dirty="0"/>
                  <a:t>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63115B-3E1A-41CD-99A8-31A5C6D66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581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BBEB-321F-4099-8E53-18B4A3A1C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710691"/>
            <a:ext cx="7772870" cy="3489959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我们发现这个题长得跟前面的题不大一样，但事实上并无太大区别。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/>
              <a:t>我们进行</a:t>
            </a:r>
            <a:r>
              <a:rPr lang="en-US" altLang="zh-CN" sz="2100" dirty="0" err="1"/>
              <a:t>bfs</a:t>
            </a:r>
            <a:r>
              <a:rPr lang="zh-CN" altLang="en-US" sz="2100" dirty="0"/>
              <a:t>：最开始将</a:t>
            </a:r>
            <a:r>
              <a:rPr lang="en-US" altLang="zh-CN" sz="2100" dirty="0"/>
              <a:t>A</a:t>
            </a:r>
            <a:r>
              <a:rPr lang="zh-CN" altLang="en-US" sz="2100" dirty="0"/>
              <a:t>串加入队列，然后对于当前</a:t>
            </a:r>
            <a:r>
              <a:rPr lang="en-US" altLang="zh-CN" sz="2100" dirty="0" err="1"/>
              <a:t>bfs</a:t>
            </a:r>
            <a:r>
              <a:rPr lang="zh-CN" altLang="en-US" sz="2100" dirty="0"/>
              <a:t>到的字符串，我们枚举每个变换方式，每个变换位置，判断是否能够变换，然后如果能够，就进行字符串的变换，并将达到的状态（也就是新串）放入队列。</a:t>
            </a:r>
          </a:p>
        </p:txBody>
      </p:sp>
    </p:spTree>
    <p:extLst>
      <p:ext uri="{BB962C8B-B14F-4D97-AF65-F5344CB8AC3E}">
        <p14:creationId xmlns:p14="http://schemas.microsoft.com/office/powerpoint/2010/main" val="18216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9B8E1-71DF-480F-80C0-0344E13069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695451"/>
            <a:ext cx="7772870" cy="3505199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同时，我们需要用一种方式记录每一个状态是否已经被到达过。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/>
              <a:t>但是我们发现，数组的下标不能是字符串。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/>
              <a:t>不过我们有神器：</a:t>
            </a:r>
            <a:r>
              <a:rPr lang="en-US" altLang="zh-CN" sz="2100" cap="none" dirty="0">
                <a:latin typeface="Consolas" panose="020B0609020204030204" pitchFamily="49" charset="0"/>
              </a:rPr>
              <a:t>map</a:t>
            </a:r>
            <a:r>
              <a:rPr lang="zh-CN" altLang="en-US" sz="2100" cap="none" dirty="0">
                <a:latin typeface="Consolas" panose="020B0609020204030204" pitchFamily="49" charset="0"/>
              </a:rPr>
              <a:t>！也就是说，前面几题我们用一个</a:t>
            </a:r>
            <a:r>
              <a:rPr lang="en-US" altLang="zh-CN" sz="2100" cap="none" dirty="0">
                <a:latin typeface="Consolas" panose="020B0609020204030204" pitchFamily="49" charset="0"/>
              </a:rPr>
              <a:t>bool</a:t>
            </a:r>
            <a:r>
              <a:rPr lang="zh-CN" altLang="en-US" sz="2100" cap="none" dirty="0">
                <a:latin typeface="Consolas" panose="020B0609020204030204" pitchFamily="49" charset="0"/>
              </a:rPr>
              <a:t>数组去记录每个位置是否被经过，而这个题我们用</a:t>
            </a:r>
            <a:r>
              <a:rPr lang="en-US" altLang="zh-CN" sz="2100" cap="none" dirty="0">
                <a:latin typeface="Consolas" panose="020B0609020204030204" pitchFamily="49" charset="0"/>
              </a:rPr>
              <a:t>map</a:t>
            </a:r>
            <a:r>
              <a:rPr lang="zh-CN" altLang="en-US" sz="2100" cap="none" dirty="0">
                <a:latin typeface="Consolas" panose="020B0609020204030204" pitchFamily="49" charset="0"/>
              </a:rPr>
              <a:t>来记录每个字符串是否被“经过”。</a:t>
            </a:r>
            <a:endParaRPr lang="zh-CN" altLang="en-US" sz="2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2597" y="494459"/>
            <a:ext cx="1162811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b="1" spc="1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总结</a:t>
            </a:r>
            <a:br>
              <a:rPr lang="en-US" altLang="zh-CN" sz="3000" b="1" spc="10" dirty="0">
                <a:solidFill>
                  <a:srgbClr val="0070C0"/>
                </a:solidFill>
                <a:latin typeface="Arial Unicode MS"/>
                <a:cs typeface="Arial Unicode MS"/>
              </a:rPr>
            </a:br>
            <a:endParaRPr sz="3000" b="1" dirty="0">
              <a:solidFill>
                <a:srgbClr val="0070C0"/>
              </a:solidFill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003" y="4158225"/>
            <a:ext cx="2667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1580134"/>
            <a:ext cx="5779135" cy="33331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sz="2100" spc="204" dirty="0">
                <a:solidFill>
                  <a:srgbClr val="2D75B6"/>
                </a:solidFill>
                <a:latin typeface="Arial Unicode MS"/>
                <a:cs typeface="Arial Unicode MS"/>
              </a:rPr>
              <a:t>/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深度优先搜索（右图</a:t>
            </a:r>
            <a:r>
              <a:rPr sz="2100" spc="-1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0" dirty="0">
                <a:solidFill>
                  <a:srgbClr val="2D75B6"/>
                </a:solidFill>
                <a:latin typeface="Arial Unicode MS"/>
                <a:cs typeface="Arial Unicode MS"/>
              </a:rPr>
              <a:t>a）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快速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构造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解，使用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递归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。不撞南墙心不死。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但进入死路就回头了。</a:t>
            </a:r>
            <a:endParaRPr sz="2100">
              <a:latin typeface="Arial Unicode MS"/>
              <a:cs typeface="Arial Unicode MS"/>
            </a:endParaRPr>
          </a:p>
          <a:p>
            <a:pPr marL="698500" marR="1964689" indent="-686435">
              <a:lnSpc>
                <a:spcPct val="147600"/>
              </a:lnSpc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sz="2100" spc="204" dirty="0">
                <a:solidFill>
                  <a:srgbClr val="2D75B6"/>
                </a:solidFill>
                <a:latin typeface="Arial Unicode MS"/>
                <a:cs typeface="Arial Unicode MS"/>
              </a:rPr>
              <a:t>/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广度优先搜索（右图</a:t>
            </a:r>
            <a:r>
              <a:rPr sz="2100" spc="-10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5" dirty="0">
                <a:solidFill>
                  <a:srgbClr val="2D75B6"/>
                </a:solidFill>
                <a:latin typeface="Arial Unicode MS"/>
                <a:cs typeface="Arial Unicode MS"/>
              </a:rPr>
              <a:t>b） </a:t>
            </a:r>
            <a:r>
              <a:rPr sz="2100" spc="-57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寻找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最优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解，使用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队列</a:t>
            </a:r>
            <a:endParaRPr sz="2100">
              <a:latin typeface="Arial Unicode MS"/>
              <a:cs typeface="Arial Unicode MS"/>
            </a:endParaRPr>
          </a:p>
          <a:p>
            <a:pPr marL="6985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从起点开始，逐层往外扩展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优化技巧：将不可能的解提前剪掉。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6063" y="2739707"/>
            <a:ext cx="3699510" cy="1671320"/>
            <a:chOff x="4826063" y="2739707"/>
            <a:chExt cx="3699510" cy="167132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5652" y="2749296"/>
              <a:ext cx="3680459" cy="16520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30826" y="2744470"/>
              <a:ext cx="3689985" cy="1661795"/>
            </a:xfrm>
            <a:custGeom>
              <a:avLst/>
              <a:gdLst/>
              <a:ahLst/>
              <a:cxnLst/>
              <a:rect l="l" t="t" r="r" b="b"/>
              <a:pathLst>
                <a:path w="3689984" h="1661795">
                  <a:moveTo>
                    <a:pt x="0" y="1661540"/>
                  </a:moveTo>
                  <a:lnTo>
                    <a:pt x="3689985" y="1661540"/>
                  </a:lnTo>
                  <a:lnTo>
                    <a:pt x="3689985" y="0"/>
                  </a:lnTo>
                  <a:lnTo>
                    <a:pt x="0" y="0"/>
                  </a:lnTo>
                  <a:lnTo>
                    <a:pt x="0" y="166154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35048"/>
            <a:ext cx="7998459" cy="428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考察以下任务</a:t>
            </a:r>
            <a:r>
              <a:rPr sz="2100" spc="20" dirty="0">
                <a:solidFill>
                  <a:srgbClr val="2D75B6"/>
                </a:solidFill>
                <a:latin typeface="Arial Unicode MS"/>
                <a:cs typeface="Arial Unicode MS"/>
              </a:rPr>
              <a:t>（“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暴力枚举</a:t>
            </a:r>
            <a:r>
              <a:rPr sz="2100" spc="4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的题目），用回溯搜索实现。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选数（洛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谷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80" dirty="0">
                <a:solidFill>
                  <a:srgbClr val="2D75B6"/>
                </a:solidFill>
                <a:latin typeface="Arial Unicode MS"/>
                <a:cs typeface="Arial Unicode MS"/>
              </a:rPr>
              <a:t>P1036，NOIP2002</a:t>
            </a:r>
            <a:r>
              <a:rPr sz="2100" spc="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普及组）</a:t>
            </a:r>
            <a:endParaRPr sz="2100" dirty="0">
              <a:latin typeface="Arial Unicode MS"/>
              <a:cs typeface="Arial Unicode MS"/>
            </a:endParaRPr>
          </a:p>
          <a:p>
            <a:pPr marL="12700" marR="5328920">
              <a:lnSpc>
                <a:spcPct val="100000"/>
              </a:lnSpc>
            </a:pPr>
            <a:r>
              <a:rPr sz="2100" spc="-60" dirty="0">
                <a:solidFill>
                  <a:srgbClr val="2D75B6"/>
                </a:solidFill>
                <a:latin typeface="Arial Unicode MS"/>
                <a:cs typeface="Arial Unicode MS"/>
              </a:rPr>
              <a:t>Perket（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洛谷 </a:t>
            </a:r>
            <a:r>
              <a:rPr sz="2100" spc="-85" dirty="0">
                <a:solidFill>
                  <a:srgbClr val="2D75B6"/>
                </a:solidFill>
                <a:latin typeface="Arial Unicode MS"/>
                <a:cs typeface="Arial Unicode MS"/>
              </a:rPr>
              <a:t>P2036） </a:t>
            </a:r>
            <a:r>
              <a:rPr sz="2100" spc="-8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吃奶酪（洛谷</a:t>
            </a:r>
            <a:r>
              <a:rPr sz="2100" spc="-9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85" dirty="0">
                <a:solidFill>
                  <a:srgbClr val="2D75B6"/>
                </a:solidFill>
                <a:latin typeface="Arial Unicode MS"/>
                <a:cs typeface="Arial Unicode MS"/>
              </a:rPr>
              <a:t>P1433）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spc="-5" dirty="0" err="1">
                <a:solidFill>
                  <a:srgbClr val="2D75B6"/>
                </a:solidFill>
                <a:latin typeface="Arial Unicode MS"/>
                <a:cs typeface="Arial Unicode MS"/>
              </a:rPr>
              <a:t>迷宫（洛</a:t>
            </a: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谷</a:t>
            </a:r>
            <a:r>
              <a:rPr sz="2100" spc="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85" dirty="0">
                <a:solidFill>
                  <a:srgbClr val="2D75B6"/>
                </a:solidFill>
                <a:latin typeface="Arial Unicode MS"/>
                <a:cs typeface="Arial Unicode MS"/>
              </a:rPr>
              <a:t>P1605）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tabLst>
                <a:tab pos="1283335" algn="l"/>
                <a:tab pos="3967479" algn="l"/>
              </a:tabLst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给定一个	</a:t>
            </a:r>
            <a:r>
              <a:rPr sz="2100" spc="-295" dirty="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sz="2100" spc="-1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55" dirty="0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sz="2100" spc="-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280" dirty="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sz="2100"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250" dirty="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sz="2100" spc="-95" dirty="0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sz="2100" spc="-18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-325" dirty="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100" spc="5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5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sz="2100" dirty="0">
                <a:solidFill>
                  <a:srgbClr val="2D75B6"/>
                </a:solidFill>
                <a:latin typeface="STIXGeneral"/>
                <a:cs typeface="STIXGeneral"/>
              </a:rPr>
              <a:t>	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方格的迷宫，迷宫里有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00" dirty="0">
                <a:solidFill>
                  <a:srgbClr val="2D75B6"/>
                </a:solidFill>
                <a:latin typeface="Arial Unicode MS"/>
                <a:cs typeface="Arial Unicode MS"/>
              </a:rPr>
              <a:t>T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处障碍， 障碍处不可通过。给定起点坐标和终点坐标。在迷宫中移动有上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下左右四种方式，每次只能移动一个方格。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Unicode MS"/>
              <a:cs typeface="Arial Unicode MS"/>
            </a:endParaRPr>
          </a:p>
          <a:p>
            <a:pPr marL="12700" marR="48831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问：每个方格最多经过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次，有多少种从起点坐标到终点坐标的 方案。数据保证起点上没有障碍。</a:t>
            </a:r>
            <a:endParaRPr sz="21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383127"/>
            <a:ext cx="7654925" cy="28759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zh-CN" altLang="en-US" sz="2100" b="1" dirty="0">
                <a:solidFill>
                  <a:srgbClr val="EC7C30"/>
                </a:solidFill>
                <a:latin typeface="Arial Unicode MS"/>
              </a:rPr>
              <a:t>单词接</a:t>
            </a:r>
            <a:r>
              <a:rPr sz="2100" b="1" dirty="0">
                <a:solidFill>
                  <a:srgbClr val="EC7C30"/>
                </a:solidFill>
                <a:latin typeface="Arial Unicode MS"/>
              </a:rPr>
              <a:t>龙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sz="2100" spc="-80" dirty="0">
                <a:solidFill>
                  <a:srgbClr val="EC7C30"/>
                </a:solidFill>
                <a:latin typeface="Arial Unicode MS"/>
                <a:cs typeface="Arial Unicode MS"/>
              </a:rPr>
              <a:t>P1019，NOIP2000</a:t>
            </a:r>
            <a:r>
              <a:rPr sz="2100" spc="3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提高组）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已知一组不超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过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20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个单词，且给定一个开头的字母，要求出以这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个字母开头的最长的“龙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（每个单词都最多在“龙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中出现两次）。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在两个单词相连时，其重合部分合为一部分，例如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0" dirty="0">
                <a:solidFill>
                  <a:srgbClr val="2D75B6"/>
                </a:solidFill>
                <a:latin typeface="Arial Unicode MS"/>
                <a:cs typeface="Arial Unicode MS"/>
              </a:rPr>
              <a:t>beast</a:t>
            </a:r>
            <a:r>
              <a:rPr sz="2100" spc="-7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astonish，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如果接成一条龙则变为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beastonish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 marR="156845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另外相邻的两部分不能存在包含关系，例如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at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r>
              <a:rPr sz="2100" spc="-4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atide</a:t>
            </a:r>
            <a:r>
              <a:rPr sz="2100" spc="-4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间不能相 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连。输出以此字母开头的最长的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“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龙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的长度。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523" y="4427220"/>
            <a:ext cx="3622675" cy="203200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95" dirty="0">
                <a:latin typeface="Monaco"/>
                <a:cs typeface="Monaco"/>
              </a:rPr>
              <a:t>5</a:t>
            </a:r>
            <a:endParaRPr sz="1800">
              <a:latin typeface="Monaco"/>
              <a:cs typeface="Monaco"/>
            </a:endParaRPr>
          </a:p>
          <a:p>
            <a:pPr marL="91440" marR="2770505">
              <a:lnSpc>
                <a:spcPct val="100000"/>
              </a:lnSpc>
            </a:pPr>
            <a:r>
              <a:rPr sz="1800" spc="-105" dirty="0">
                <a:latin typeface="Monaco"/>
                <a:cs typeface="Monaco"/>
              </a:rPr>
              <a:t>at </a:t>
            </a:r>
            <a:r>
              <a:rPr sz="1800" spc="-100" dirty="0">
                <a:latin typeface="Monaco"/>
                <a:cs typeface="Monaco"/>
              </a:rPr>
              <a:t> </a:t>
            </a:r>
            <a:r>
              <a:rPr sz="1800" spc="-105" dirty="0">
                <a:latin typeface="Monaco"/>
                <a:cs typeface="Monaco"/>
              </a:rPr>
              <a:t>touch </a:t>
            </a:r>
            <a:r>
              <a:rPr sz="1800" spc="-1070" dirty="0">
                <a:latin typeface="Monaco"/>
                <a:cs typeface="Monaco"/>
              </a:rPr>
              <a:t> </a:t>
            </a:r>
            <a:r>
              <a:rPr sz="1800" spc="-100" dirty="0">
                <a:latin typeface="Monaco"/>
                <a:cs typeface="Monaco"/>
              </a:rPr>
              <a:t>cheat </a:t>
            </a:r>
            <a:r>
              <a:rPr sz="1800" spc="-1070" dirty="0">
                <a:latin typeface="Monaco"/>
                <a:cs typeface="Monaco"/>
              </a:rPr>
              <a:t> </a:t>
            </a:r>
            <a:r>
              <a:rPr sz="1800" spc="-100" dirty="0">
                <a:latin typeface="Monaco"/>
                <a:cs typeface="Monaco"/>
              </a:rPr>
              <a:t>choo</a:t>
            </a:r>
            <a:r>
              <a:rPr sz="1800" spc="-95" dirty="0">
                <a:latin typeface="Monaco"/>
                <a:cs typeface="Monaco"/>
              </a:rPr>
              <a:t>se  </a:t>
            </a:r>
            <a:r>
              <a:rPr sz="1800" spc="-105" dirty="0">
                <a:latin typeface="Monaco"/>
                <a:cs typeface="Monaco"/>
              </a:rPr>
              <a:t>tact</a:t>
            </a:r>
            <a:endParaRPr sz="1800">
              <a:latin typeface="Monaco"/>
              <a:cs typeface="Monac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Monaco"/>
                <a:cs typeface="Monaco"/>
              </a:rPr>
              <a:t>a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7552" y="4427220"/>
            <a:ext cx="3622675" cy="120142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5" dirty="0">
                <a:latin typeface="Monaco"/>
                <a:cs typeface="Monaco"/>
              </a:rPr>
              <a:t>23</a:t>
            </a:r>
            <a:endParaRPr sz="18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Monaco"/>
              <a:cs typeface="Monaco"/>
            </a:endParaRPr>
          </a:p>
          <a:p>
            <a:pPr marL="92075">
              <a:lnSpc>
                <a:spcPts val="2130"/>
              </a:lnSpc>
            </a:pPr>
            <a:r>
              <a:rPr sz="1800" spc="-105" dirty="0">
                <a:latin typeface="Monaco"/>
                <a:cs typeface="Monaco"/>
              </a:rPr>
              <a:t>//</a:t>
            </a:r>
            <a:r>
              <a:rPr sz="1800" dirty="0">
                <a:latin typeface="Arial Unicode MS"/>
                <a:cs typeface="Arial Unicode MS"/>
              </a:rPr>
              <a:t>可以组成</a:t>
            </a:r>
            <a:endParaRPr sz="1800">
              <a:latin typeface="Arial Unicode MS"/>
              <a:cs typeface="Arial Unicode MS"/>
            </a:endParaRPr>
          </a:p>
          <a:p>
            <a:pPr marL="92075">
              <a:lnSpc>
                <a:spcPts val="2130"/>
              </a:lnSpc>
            </a:pPr>
            <a:r>
              <a:rPr sz="1800" spc="-10" dirty="0">
                <a:latin typeface="Courier New"/>
                <a:cs typeface="Courier New"/>
              </a:rPr>
              <a:t>atoucheatactactouchoose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57918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10"/>
              </a:spcBef>
            </a:pPr>
            <a:r>
              <a:rPr dirty="0" err="1"/>
              <a:t>湖计数（洛谷</a:t>
            </a:r>
            <a:r>
              <a:rPr spc="-20" dirty="0"/>
              <a:t> </a:t>
            </a:r>
            <a:r>
              <a:rPr spc="-120" dirty="0"/>
              <a:t>P1596，USACO</a:t>
            </a:r>
            <a:r>
              <a:rPr dirty="0"/>
              <a:t> </a:t>
            </a:r>
            <a:r>
              <a:rPr spc="-65" dirty="0"/>
              <a:t>2010</a:t>
            </a:r>
            <a:r>
              <a:rPr spc="10" dirty="0"/>
              <a:t> </a:t>
            </a:r>
            <a:r>
              <a:rPr spc="-10" dirty="0"/>
              <a:t>October）</a:t>
            </a:r>
          </a:p>
          <a:p>
            <a:pPr marL="38100" marR="270510">
              <a:lnSpc>
                <a:spcPts val="2510"/>
              </a:lnSpc>
              <a:spcBef>
                <a:spcPts val="1305"/>
              </a:spcBef>
            </a:pPr>
            <a:r>
              <a:rPr dirty="0">
                <a:solidFill>
                  <a:srgbClr val="2D75B6"/>
                </a:solidFill>
              </a:rPr>
              <a:t>由于降雨，雨水汇集在田地。用</a:t>
            </a:r>
            <a:r>
              <a:rPr spc="-5" dirty="0">
                <a:solidFill>
                  <a:srgbClr val="2D75B6"/>
                </a:solidFill>
              </a:rPr>
              <a:t> </a:t>
            </a:r>
            <a:r>
              <a:rPr spc="-295" dirty="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spc="-1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155" dirty="0">
                <a:solidFill>
                  <a:srgbClr val="2D75B6"/>
                </a:solidFill>
                <a:latin typeface="STIXGeneral"/>
                <a:cs typeface="STIXGeneral"/>
              </a:rPr>
              <a:t>×</a:t>
            </a:r>
            <a:r>
              <a:rPr spc="-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-280" dirty="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spc="170" dirty="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spc="110" dirty="0">
                <a:solidFill>
                  <a:srgbClr val="2D75B6"/>
                </a:solidFill>
                <a:latin typeface="STIXGeneral"/>
                <a:cs typeface="STIXGeneral"/>
              </a:rPr>
              <a:t>1</a:t>
            </a:r>
            <a:r>
              <a:rPr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pc="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-250" dirty="0">
                <a:solidFill>
                  <a:srgbClr val="2D75B6"/>
                </a:solidFill>
                <a:latin typeface="STIXGeneral"/>
                <a:cs typeface="STIXGeneral"/>
              </a:rPr>
              <a:t>𝑁</a:t>
            </a:r>
            <a:r>
              <a:rPr spc="-95" dirty="0">
                <a:solidFill>
                  <a:srgbClr val="2D75B6"/>
                </a:solidFill>
                <a:latin typeface="STIXGeneral"/>
                <a:cs typeface="STIXGeneral"/>
              </a:rPr>
              <a:t>,</a:t>
            </a:r>
            <a:r>
              <a:rPr spc="-18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-325" dirty="0">
                <a:solidFill>
                  <a:srgbClr val="2D75B6"/>
                </a:solidFill>
                <a:latin typeface="STIXGeneral"/>
                <a:cs typeface="STIXGeneral"/>
              </a:rPr>
              <a:t>𝑀</a:t>
            </a:r>
            <a:r>
              <a:rPr spc="11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pc="5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pc="110" dirty="0">
                <a:solidFill>
                  <a:srgbClr val="2D75B6"/>
                </a:solidFill>
                <a:latin typeface="STIXGeneral"/>
                <a:cs typeface="STIXGeneral"/>
              </a:rPr>
              <a:t>100</a:t>
            </a:r>
            <a:r>
              <a:rPr spc="170" dirty="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spc="5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2D75B6"/>
                </a:solidFill>
              </a:rPr>
              <a:t>网格图 表示。每个网格中有水</a:t>
            </a:r>
            <a:r>
              <a:rPr spc="-85" dirty="0">
                <a:solidFill>
                  <a:srgbClr val="2D75B6"/>
                </a:solidFill>
              </a:rPr>
              <a:t>(W)</a:t>
            </a:r>
            <a:r>
              <a:rPr spc="-15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或是旱地</a:t>
            </a:r>
            <a:r>
              <a:rPr spc="-105" dirty="0">
                <a:solidFill>
                  <a:srgbClr val="2D75B6"/>
                </a:solidFill>
              </a:rPr>
              <a:t>(.)</a:t>
            </a:r>
            <a:r>
              <a:rPr dirty="0">
                <a:solidFill>
                  <a:srgbClr val="2D75B6"/>
                </a:solidFill>
              </a:rPr>
              <a:t>。</a:t>
            </a:r>
          </a:p>
          <a:p>
            <a:pPr marL="38100" marR="5080">
              <a:lnSpc>
                <a:spcPts val="3720"/>
              </a:lnSpc>
              <a:spcBef>
                <a:spcPts val="240"/>
              </a:spcBef>
            </a:pPr>
            <a:r>
              <a:rPr dirty="0">
                <a:solidFill>
                  <a:srgbClr val="2D75B6"/>
                </a:solidFill>
              </a:rPr>
              <a:t>一个网格与周围八个网格相连，而一组相连的网格视为一个水坑。 给出约翰田地的示意图，确定当中有多少水坑。</a:t>
            </a:r>
          </a:p>
          <a:p>
            <a:pPr marL="25400">
              <a:lnSpc>
                <a:spcPct val="100000"/>
              </a:lnSpc>
            </a:pPr>
            <a:endParaRPr sz="2200" dirty="0"/>
          </a:p>
          <a:p>
            <a:pPr marL="38100">
              <a:lnSpc>
                <a:spcPct val="100000"/>
              </a:lnSpc>
              <a:spcBef>
                <a:spcPts val="1655"/>
              </a:spcBef>
            </a:pPr>
            <a:r>
              <a:rPr dirty="0"/>
              <a:t>提示：</a:t>
            </a:r>
            <a:r>
              <a:rPr dirty="0">
                <a:solidFill>
                  <a:srgbClr val="2D75B6"/>
                </a:solidFill>
              </a:rPr>
              <a:t>请尝试分别用深度优先搜索和广度优先搜索解决这个问题。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5886" y="663066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作业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61250" cy="17633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 err="1">
                <a:solidFill>
                  <a:srgbClr val="EC7C30"/>
                </a:solidFill>
                <a:latin typeface="Arial Unicode MS"/>
                <a:cs typeface="Arial Unicode MS"/>
              </a:rPr>
              <a:t>填涂颜色（洛谷</a:t>
            </a:r>
            <a:r>
              <a:rPr sz="2100" spc="-4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85" dirty="0">
                <a:solidFill>
                  <a:srgbClr val="EC7C30"/>
                </a:solidFill>
                <a:latin typeface="Arial Unicode MS"/>
                <a:cs typeface="Arial Unicode MS"/>
              </a:rPr>
              <a:t>P1162）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由数字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0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组成的方阵中，有一任意形状闭合圈，闭合圈由数字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构成，围圈时只走上下左右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个方向。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要求把闭合圈内的所有空间都填写成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1601" y="3677411"/>
          <a:ext cx="764984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0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393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L w="9525">
                      <a:solidFill>
                        <a:srgbClr val="5B9BD4"/>
                      </a:solidFill>
                      <a:prstDash val="solid"/>
                    </a:lnL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32384" marB="0">
                    <a:lnR w="9525">
                      <a:solidFill>
                        <a:srgbClr val="5B9BD4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3975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3975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0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2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R w="9525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Monaco"/>
                          <a:cs typeface="Monaco"/>
                        </a:rPr>
                        <a:t>1</a:t>
                      </a:r>
                      <a:endParaRPr sz="18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4"/>
                      </a:solidFill>
                      <a:prstDash val="solid"/>
                    </a:lnR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>
            <a:extLst>
              <a:ext uri="{FF2B5EF4-FFF2-40B4-BE49-F238E27FC236}">
                <a16:creationId xmlns:a16="http://schemas.microsoft.com/office/drawing/2014/main" id="{5E31145B-9CA1-83E5-C0C0-69FA2DB87E38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啊，分叉</a:t>
            </a:r>
            <a:r>
              <a:rPr lang="en-US" altLang="zh-CN" sz="2400" b="1" dirty="0">
                <a:latin typeface="+mj-ea"/>
                <a:ea typeface="+mj-ea"/>
              </a:rPr>
              <a:t>……</a:t>
            </a:r>
            <a:r>
              <a:rPr lang="zh-CN" altLang="en-US" sz="2400" b="1" dirty="0">
                <a:latin typeface="+mj-ea"/>
                <a:ea typeface="+mj-ea"/>
              </a:rPr>
              <a:t>先走左边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958" y="442181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4998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A5A6C69F-B935-FC50-4A77-9B6EBAB1DA60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尝试走迷宫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先走下面？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208235" y="2918638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958" y="442181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0B267-656F-4B83-95CF-0F1BB811A0C0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8503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2A1027CB-165A-43D5-A754-D0CC62C266E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是死路</a:t>
            </a:r>
            <a:r>
              <a:rPr lang="en-US" altLang="zh-CN" sz="2400" b="1" dirty="0">
                <a:latin typeface="+mj-ea"/>
                <a:ea typeface="+mj-ea"/>
              </a:rPr>
              <a:t>……</a:t>
            </a:r>
            <a:r>
              <a:rPr lang="zh-CN" altLang="en-US" sz="2400" b="1" dirty="0">
                <a:latin typeface="+mj-ea"/>
                <a:ea typeface="+mj-ea"/>
              </a:rPr>
              <a:t>回去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208235" y="3650605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958" y="442181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0B267-656F-4B83-95CF-0F1BB811A0C0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B12F57-24C6-4509-8E1D-8E3DA89A9B2B}"/>
              </a:ext>
            </a:extLst>
          </p:cNvPr>
          <p:cNvSpPr/>
          <p:nvPr/>
        </p:nvSpPr>
        <p:spPr>
          <a:xfrm>
            <a:off x="3208235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64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E5F8AC2F-A699-D432-02F4-CE397FA16C53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（前面省略几步）</a:t>
            </a:r>
            <a:endParaRPr lang="en-US" altLang="zh-CN" sz="2000" b="1" dirty="0">
              <a:latin typeface="+mj-ea"/>
              <a:ea typeface="+mj-ea"/>
            </a:endParaRPr>
          </a:p>
          <a:p>
            <a:endParaRPr lang="en-US" altLang="zh-CN" sz="2000" b="1" dirty="0">
              <a:latin typeface="+mj-ea"/>
              <a:ea typeface="+mj-ea"/>
            </a:endParaRPr>
          </a:p>
          <a:p>
            <a:r>
              <a:rPr lang="en-US" altLang="zh-CN" sz="2000" b="1" dirty="0">
                <a:latin typeface="+mj-ea"/>
                <a:ea typeface="+mj-ea"/>
              </a:rPr>
              <a:t>……</a:t>
            </a:r>
            <a:r>
              <a:rPr lang="zh-CN" altLang="en-US" sz="2000" b="1" dirty="0">
                <a:latin typeface="+mj-ea"/>
                <a:ea typeface="+mj-ea"/>
              </a:rPr>
              <a:t>下面的路好像走过了，好像也没有别的路了，那就回去吧</a:t>
            </a:r>
            <a:r>
              <a:rPr lang="en-US" altLang="zh-CN" sz="2000" b="1" dirty="0">
                <a:latin typeface="+mj-ea"/>
                <a:ea typeface="+mj-ea"/>
              </a:rPr>
              <a:t>……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917958" y="2147428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958" y="442181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0B267-656F-4B83-95CF-0F1BB811A0C0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B12F57-24C6-4509-8E1D-8E3DA89A9B2B}"/>
              </a:ext>
            </a:extLst>
          </p:cNvPr>
          <p:cNvSpPr/>
          <p:nvPr/>
        </p:nvSpPr>
        <p:spPr>
          <a:xfrm>
            <a:off x="3208235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E8E6CC-0216-401A-9A33-5AAD7B00E560}"/>
              </a:ext>
            </a:extLst>
          </p:cNvPr>
          <p:cNvSpPr/>
          <p:nvPr/>
        </p:nvSpPr>
        <p:spPr>
          <a:xfrm>
            <a:off x="320823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23E291-5016-44AD-8D53-ADF743B5D3CB}"/>
              </a:ext>
            </a:extLst>
          </p:cNvPr>
          <p:cNvSpPr/>
          <p:nvPr/>
        </p:nvSpPr>
        <p:spPr>
          <a:xfrm>
            <a:off x="2449051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61CF10-06E2-4F05-B96D-75CBBAEA3D11}"/>
              </a:ext>
            </a:extLst>
          </p:cNvPr>
          <p:cNvSpPr/>
          <p:nvPr/>
        </p:nvSpPr>
        <p:spPr>
          <a:xfrm>
            <a:off x="2449051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51C7FE-F0B9-41D2-A0CF-8EB4B422D89D}"/>
              </a:ext>
            </a:extLst>
          </p:cNvPr>
          <p:cNvSpPr/>
          <p:nvPr/>
        </p:nvSpPr>
        <p:spPr>
          <a:xfrm>
            <a:off x="3205630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233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F2B43E18-047D-7545-596E-C07196160E4E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上面走过了，走左边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3917538" y="4403251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538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0B267-656F-4B83-95CF-0F1BB811A0C0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B12F57-24C6-4509-8E1D-8E3DA89A9B2B}"/>
              </a:ext>
            </a:extLst>
          </p:cNvPr>
          <p:cNvSpPr/>
          <p:nvPr/>
        </p:nvSpPr>
        <p:spPr>
          <a:xfrm>
            <a:off x="3208235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E8E6CC-0216-401A-9A33-5AAD7B00E560}"/>
              </a:ext>
            </a:extLst>
          </p:cNvPr>
          <p:cNvSpPr/>
          <p:nvPr/>
        </p:nvSpPr>
        <p:spPr>
          <a:xfrm>
            <a:off x="320823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23E291-5016-44AD-8D53-ADF743B5D3CB}"/>
              </a:ext>
            </a:extLst>
          </p:cNvPr>
          <p:cNvSpPr/>
          <p:nvPr/>
        </p:nvSpPr>
        <p:spPr>
          <a:xfrm>
            <a:off x="2449051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61CF10-06E2-4F05-B96D-75CBBAEA3D11}"/>
              </a:ext>
            </a:extLst>
          </p:cNvPr>
          <p:cNvSpPr/>
          <p:nvPr/>
        </p:nvSpPr>
        <p:spPr>
          <a:xfrm>
            <a:off x="2449051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51C7FE-F0B9-41D2-A0CF-8EB4B422D89D}"/>
              </a:ext>
            </a:extLst>
          </p:cNvPr>
          <p:cNvSpPr/>
          <p:nvPr/>
        </p:nvSpPr>
        <p:spPr>
          <a:xfrm>
            <a:off x="3205630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8946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4">
            <a:extLst>
              <a:ext uri="{FF2B5EF4-FFF2-40B4-BE49-F238E27FC236}">
                <a16:creationId xmlns:a16="http://schemas.microsoft.com/office/drawing/2014/main" id="{FCEED5F4-AEE1-0B51-B863-E26AED296C50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A982BE0-73F8-4ADA-9294-EBB1209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3" y="1321138"/>
            <a:ext cx="4839442" cy="422241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B1BE87-74A3-4621-8B9D-2C1DA73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6" y="1337874"/>
            <a:ext cx="2514096" cy="118039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尝试走迷宫</a:t>
            </a: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8F550C-86F6-4262-AA5F-A686B31DF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7306" y="263256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找到出口啦！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A8EDB3-096E-4C42-8BD9-5D26F9A914D1}"/>
              </a:ext>
            </a:extLst>
          </p:cNvPr>
          <p:cNvSpPr txBox="1"/>
          <p:nvPr/>
        </p:nvSpPr>
        <p:spPr>
          <a:xfrm>
            <a:off x="1010653" y="21295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出口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36089-806E-411C-A9C8-233BCBAF1441}"/>
              </a:ext>
            </a:extLst>
          </p:cNvPr>
          <p:cNvSpPr/>
          <p:nvPr/>
        </p:nvSpPr>
        <p:spPr>
          <a:xfrm>
            <a:off x="1650740" y="2141131"/>
            <a:ext cx="288758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8622A-E25E-47B1-A572-342D5C67C073}"/>
              </a:ext>
            </a:extLst>
          </p:cNvPr>
          <p:cNvSpPr/>
          <p:nvPr/>
        </p:nvSpPr>
        <p:spPr>
          <a:xfrm>
            <a:off x="3917538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4E67F-81CC-4210-9EFC-C10D51928B46}"/>
              </a:ext>
            </a:extLst>
          </p:cNvPr>
          <p:cNvSpPr/>
          <p:nvPr/>
        </p:nvSpPr>
        <p:spPr>
          <a:xfrm>
            <a:off x="392215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80B267-656F-4B83-95CF-0F1BB811A0C0}"/>
              </a:ext>
            </a:extLst>
          </p:cNvPr>
          <p:cNvSpPr/>
          <p:nvPr/>
        </p:nvSpPr>
        <p:spPr>
          <a:xfrm>
            <a:off x="3917958" y="2918638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B12F57-24C6-4509-8E1D-8E3DA89A9B2B}"/>
              </a:ext>
            </a:extLst>
          </p:cNvPr>
          <p:cNvSpPr/>
          <p:nvPr/>
        </p:nvSpPr>
        <p:spPr>
          <a:xfrm>
            <a:off x="3208235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E8E6CC-0216-401A-9A33-5AAD7B00E560}"/>
              </a:ext>
            </a:extLst>
          </p:cNvPr>
          <p:cNvSpPr/>
          <p:nvPr/>
        </p:nvSpPr>
        <p:spPr>
          <a:xfrm>
            <a:off x="3208235" y="3650605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23E291-5016-44AD-8D53-ADF743B5D3CB}"/>
              </a:ext>
            </a:extLst>
          </p:cNvPr>
          <p:cNvSpPr/>
          <p:nvPr/>
        </p:nvSpPr>
        <p:spPr>
          <a:xfrm>
            <a:off x="2449051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61CF10-06E2-4F05-B96D-75CBBAEA3D11}"/>
              </a:ext>
            </a:extLst>
          </p:cNvPr>
          <p:cNvSpPr/>
          <p:nvPr/>
        </p:nvSpPr>
        <p:spPr>
          <a:xfrm>
            <a:off x="2449051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51C7FE-F0B9-41D2-A0CF-8EB4B422D89D}"/>
              </a:ext>
            </a:extLst>
          </p:cNvPr>
          <p:cNvSpPr/>
          <p:nvPr/>
        </p:nvSpPr>
        <p:spPr>
          <a:xfrm>
            <a:off x="3205630" y="2141131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79D85D-F36F-47CD-B37D-6356638939CD}"/>
              </a:ext>
            </a:extLst>
          </p:cNvPr>
          <p:cNvSpPr/>
          <p:nvPr/>
        </p:nvSpPr>
        <p:spPr>
          <a:xfrm>
            <a:off x="3921765" y="4382573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7EEF8-A179-4297-B444-67C73894D3A0}"/>
              </a:ext>
            </a:extLst>
          </p:cNvPr>
          <p:cNvSpPr/>
          <p:nvPr/>
        </p:nvSpPr>
        <p:spPr>
          <a:xfrm>
            <a:off x="3205630" y="4382573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53A561-F52E-4B61-A5CC-D7A70CE44DBE}"/>
              </a:ext>
            </a:extLst>
          </p:cNvPr>
          <p:cNvSpPr/>
          <p:nvPr/>
        </p:nvSpPr>
        <p:spPr>
          <a:xfrm>
            <a:off x="2449051" y="3648863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D5B224-E3E4-40CD-B087-30AAC943B165}"/>
              </a:ext>
            </a:extLst>
          </p:cNvPr>
          <p:cNvSpPr/>
          <p:nvPr/>
        </p:nvSpPr>
        <p:spPr>
          <a:xfrm>
            <a:off x="2449051" y="4379089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57C66-0A67-41CB-AB34-F7790467CAD6}"/>
              </a:ext>
            </a:extLst>
          </p:cNvPr>
          <p:cNvSpPr/>
          <p:nvPr/>
        </p:nvSpPr>
        <p:spPr>
          <a:xfrm>
            <a:off x="1650740" y="2918637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6C8DAD-4966-422D-A382-A7BFC6C72D0D}"/>
              </a:ext>
            </a:extLst>
          </p:cNvPr>
          <p:cNvSpPr/>
          <p:nvPr/>
        </p:nvSpPr>
        <p:spPr>
          <a:xfrm>
            <a:off x="1650740" y="3648863"/>
            <a:ext cx="288758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9950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A13D2-D4FB-432E-AE4E-1CB7077A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回顾一下刚才的过程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7ECBF-53FD-4AFD-8688-DDA33EE208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2421321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我们每一步都做了哪些事情呢？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如果旁边有“可以走”的路，我们就走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如果没有了，就回到上一个位置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BAFB950-9337-316E-9F15-B9ACE6D0E12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9795" y="651733"/>
            <a:ext cx="22618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sz="3200" b="1" spc="1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搜索</a:t>
            </a:r>
            <a:endParaRPr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708B6A-5405-466E-9CBE-DAC716E1B1C1}"/>
              </a:ext>
            </a:extLst>
          </p:cNvPr>
          <p:cNvSpPr txBox="1"/>
          <p:nvPr/>
        </p:nvSpPr>
        <p:spPr>
          <a:xfrm>
            <a:off x="1066800" y="2438400"/>
            <a:ext cx="37914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B3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深度优先搜索与回溯法</a:t>
            </a:r>
            <a:endParaRPr lang="en-US" altLang="zh-CN" sz="2800" b="1" dirty="0">
              <a:solidFill>
                <a:srgbClr val="3B33E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solidFill>
                <a:srgbClr val="3B33E1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3B3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广度优先搜索</a:t>
            </a:r>
            <a:endParaRPr lang="en-US" altLang="zh-CN" sz="2800" b="1" dirty="0">
              <a:solidFill>
                <a:srgbClr val="3B33E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solidFill>
                <a:srgbClr val="3B33E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EE36110-006C-8F60-FD32-8655AA7BD62D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4">
            <a:extLst>
              <a:ext uri="{FF2B5EF4-FFF2-40B4-BE49-F238E27FC236}">
                <a16:creationId xmlns:a16="http://schemas.microsoft.com/office/drawing/2014/main" id="{BC567FCC-248F-D8FF-0A60-A291BC8E509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3863" y="663066"/>
            <a:ext cx="1173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回溯法</a:t>
            </a:r>
            <a:endParaRPr sz="3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634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2080" algn="just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solidFill>
                  <a:srgbClr val="2D75B6"/>
                </a:solidFill>
                <a:latin typeface="Arial Unicode MS"/>
                <a:cs typeface="Arial Unicode MS"/>
              </a:rPr>
              <a:t>递归，即函数调用自身，以逐步减小问题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 的规模。但在一些问题中，并不是所有的 递归路径都是有效的。</a:t>
            </a:r>
            <a:endParaRPr sz="2000" dirty="0">
              <a:latin typeface="Arial Unicode MS"/>
              <a:cs typeface="Arial Unicode MS"/>
            </a:endParaRPr>
          </a:p>
          <a:p>
            <a:pPr marL="12700" marR="267208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如图所示迷宫，很可能会进入</a:t>
            </a:r>
            <a:r>
              <a:rPr sz="2000" dirty="0">
                <a:solidFill>
                  <a:srgbClr val="EC7C30"/>
                </a:solidFill>
                <a:latin typeface="Arial Unicode MS"/>
                <a:cs typeface="Arial Unicode MS"/>
              </a:rPr>
              <a:t>橙</a:t>
            </a:r>
            <a:r>
              <a:rPr sz="2000" spc="-5" dirty="0">
                <a:solidFill>
                  <a:srgbClr val="EC7C30"/>
                </a:solidFill>
                <a:latin typeface="Arial Unicode MS"/>
                <a:cs typeface="Arial Unicode MS"/>
              </a:rPr>
              <a:t>色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所标识 </a:t>
            </a:r>
            <a:r>
              <a:rPr sz="2000" spc="20" dirty="0">
                <a:solidFill>
                  <a:srgbClr val="2D75B6"/>
                </a:solidFill>
                <a:latin typeface="Arial Unicode MS"/>
                <a:cs typeface="Arial Unicode MS"/>
              </a:rPr>
              <a:t>的</a:t>
            </a:r>
            <a:r>
              <a:rPr sz="2000" spc="5" dirty="0">
                <a:solidFill>
                  <a:srgbClr val="2D75B6"/>
                </a:solidFill>
                <a:latin typeface="Arial Unicode MS"/>
                <a:cs typeface="Arial Unicode MS"/>
              </a:rPr>
              <a:t>“</a:t>
            </a:r>
            <a:r>
              <a:rPr sz="2000" spc="20" dirty="0">
                <a:solidFill>
                  <a:srgbClr val="2D75B6"/>
                </a:solidFill>
                <a:latin typeface="Arial Unicode MS"/>
                <a:cs typeface="Arial Unicode MS"/>
              </a:rPr>
              <a:t>死胡同</a:t>
            </a:r>
            <a:r>
              <a:rPr sz="2000" spc="-5" dirty="0">
                <a:solidFill>
                  <a:srgbClr val="2D75B6"/>
                </a:solidFill>
                <a:latin typeface="Arial Unicode MS"/>
                <a:cs typeface="Arial Unicode MS"/>
              </a:rPr>
              <a:t>”，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只能回到之前的路径，直到 找到</a:t>
            </a:r>
            <a:r>
              <a:rPr sz="2000" dirty="0">
                <a:solidFill>
                  <a:srgbClr val="EC7C30"/>
                </a:solidFill>
                <a:latin typeface="Arial Unicode MS"/>
                <a:cs typeface="Arial Unicode MS"/>
              </a:rPr>
              <a:t>绿色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的解为止。</a:t>
            </a:r>
            <a:endParaRPr sz="20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这种方法被称为</a:t>
            </a:r>
            <a:r>
              <a:rPr sz="2000" dirty="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0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回溯法往往会尝试一条尽可能</a:t>
            </a:r>
            <a:r>
              <a:rPr sz="2000" dirty="0">
                <a:solidFill>
                  <a:srgbClr val="EC7C30"/>
                </a:solidFill>
                <a:latin typeface="Arial Unicode MS"/>
                <a:cs typeface="Arial Unicode MS"/>
              </a:rPr>
              <a:t>深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而完整的搜索路线，直至完全无</a:t>
            </a:r>
            <a:endParaRPr sz="20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D75B6"/>
                </a:solidFill>
                <a:latin typeface="Arial Unicode MS"/>
                <a:cs typeface="Arial Unicode MS"/>
              </a:rPr>
              <a:t>法继续递归时才回溯，因而需要</a:t>
            </a:r>
            <a:r>
              <a:rPr sz="2000" dirty="0">
                <a:solidFill>
                  <a:srgbClr val="2D75B6"/>
                </a:solidFill>
                <a:latin typeface="Arial Unicode MS"/>
                <a:cs typeface="Arial Unicode MS"/>
              </a:rPr>
              <a:t>用</a:t>
            </a:r>
            <a:r>
              <a:rPr sz="2000" spc="-5" dirty="0">
                <a:solidFill>
                  <a:srgbClr val="EC7C30"/>
                </a:solidFill>
                <a:latin typeface="Arial Unicode MS"/>
                <a:cs typeface="Arial Unicode MS"/>
              </a:rPr>
              <a:t>深度优先搜索</a:t>
            </a:r>
            <a:r>
              <a:rPr sz="2000" dirty="0">
                <a:solidFill>
                  <a:srgbClr val="EC7C30"/>
                </a:solidFill>
                <a:latin typeface="Arial Unicode MS"/>
                <a:cs typeface="Arial Unicode MS"/>
              </a:rPr>
              <a:t>（</a:t>
            </a:r>
            <a:r>
              <a:rPr sz="2000" spc="-235" dirty="0">
                <a:solidFill>
                  <a:srgbClr val="EC7C30"/>
                </a:solidFill>
                <a:latin typeface="Arial Unicode MS"/>
                <a:cs typeface="Arial Unicode MS"/>
              </a:rPr>
              <a:t>DF</a:t>
            </a:r>
            <a:r>
              <a:rPr sz="2000" spc="-229" dirty="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sz="2000" spc="-5" dirty="0">
                <a:solidFill>
                  <a:srgbClr val="EC7C30"/>
                </a:solidFill>
                <a:latin typeface="Arial Unicode MS"/>
                <a:cs typeface="Arial Unicode MS"/>
              </a:rPr>
              <a:t>）</a:t>
            </a:r>
            <a:r>
              <a:rPr sz="2000" spc="-5" dirty="0">
                <a:solidFill>
                  <a:srgbClr val="2D75B6"/>
                </a:solidFill>
                <a:latin typeface="Arial Unicode MS"/>
                <a:cs typeface="Arial Unicode MS"/>
              </a:rPr>
              <a:t>实现。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62600" y="1527811"/>
            <a:ext cx="2471420" cy="1901189"/>
            <a:chOff x="6120638" y="1949069"/>
            <a:chExt cx="2471420" cy="1901189"/>
          </a:xfrm>
        </p:grpSpPr>
        <p:sp>
          <p:nvSpPr>
            <p:cNvPr id="10" name="object 10"/>
            <p:cNvSpPr/>
            <p:nvPr/>
          </p:nvSpPr>
          <p:spPr>
            <a:xfrm>
              <a:off x="6126988" y="1955342"/>
              <a:ext cx="2040255" cy="1888489"/>
            </a:xfrm>
            <a:custGeom>
              <a:avLst/>
              <a:gdLst/>
              <a:ahLst/>
              <a:cxnLst/>
              <a:rect l="l" t="t" r="r" b="b"/>
              <a:pathLst>
                <a:path w="2040254" h="1888489">
                  <a:moveTo>
                    <a:pt x="2040128" y="944130"/>
                  </a:moveTo>
                  <a:lnTo>
                    <a:pt x="2040128" y="944130"/>
                  </a:lnTo>
                  <a:lnTo>
                    <a:pt x="0" y="944130"/>
                  </a:lnTo>
                  <a:lnTo>
                    <a:pt x="0" y="1416050"/>
                  </a:lnTo>
                  <a:lnTo>
                    <a:pt x="0" y="1888058"/>
                  </a:lnTo>
                  <a:lnTo>
                    <a:pt x="510032" y="1888058"/>
                  </a:lnTo>
                  <a:lnTo>
                    <a:pt x="2040128" y="1888058"/>
                  </a:lnTo>
                  <a:lnTo>
                    <a:pt x="2040128" y="1416126"/>
                  </a:lnTo>
                  <a:lnTo>
                    <a:pt x="2040128" y="944130"/>
                  </a:lnTo>
                  <a:close/>
                </a:path>
                <a:path w="2040254" h="1888489">
                  <a:moveTo>
                    <a:pt x="2040128" y="472059"/>
                  </a:moveTo>
                  <a:lnTo>
                    <a:pt x="2040128" y="472059"/>
                  </a:lnTo>
                  <a:lnTo>
                    <a:pt x="0" y="472059"/>
                  </a:lnTo>
                  <a:lnTo>
                    <a:pt x="0" y="944067"/>
                  </a:lnTo>
                  <a:lnTo>
                    <a:pt x="2040128" y="944067"/>
                  </a:lnTo>
                  <a:lnTo>
                    <a:pt x="2040128" y="472059"/>
                  </a:lnTo>
                  <a:close/>
                </a:path>
                <a:path w="2040254" h="1888489">
                  <a:moveTo>
                    <a:pt x="2040128" y="0"/>
                  </a:moveTo>
                  <a:lnTo>
                    <a:pt x="2040128" y="0"/>
                  </a:lnTo>
                  <a:lnTo>
                    <a:pt x="0" y="0"/>
                  </a:lnTo>
                  <a:lnTo>
                    <a:pt x="0" y="472008"/>
                  </a:lnTo>
                  <a:lnTo>
                    <a:pt x="2040128" y="472008"/>
                  </a:lnTo>
                  <a:lnTo>
                    <a:pt x="2040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0638" y="1949069"/>
              <a:ext cx="2052955" cy="1901189"/>
            </a:xfrm>
            <a:custGeom>
              <a:avLst/>
              <a:gdLst/>
              <a:ahLst/>
              <a:cxnLst/>
              <a:rect l="l" t="t" r="r" b="b"/>
              <a:pathLst>
                <a:path w="2052954" h="1901189">
                  <a:moveTo>
                    <a:pt x="516382" y="0"/>
                  </a:moveTo>
                  <a:lnTo>
                    <a:pt x="516382" y="478281"/>
                  </a:lnTo>
                </a:path>
                <a:path w="2052954" h="1901189">
                  <a:moveTo>
                    <a:pt x="516382" y="950340"/>
                  </a:moveTo>
                  <a:lnTo>
                    <a:pt x="516382" y="1900681"/>
                  </a:lnTo>
                </a:path>
                <a:path w="2052954" h="1901189">
                  <a:moveTo>
                    <a:pt x="1026413" y="0"/>
                  </a:moveTo>
                  <a:lnTo>
                    <a:pt x="1026413" y="478281"/>
                  </a:lnTo>
                </a:path>
                <a:path w="2052954" h="1901189">
                  <a:moveTo>
                    <a:pt x="1026413" y="943990"/>
                  </a:moveTo>
                  <a:lnTo>
                    <a:pt x="1026413" y="1422400"/>
                  </a:lnTo>
                </a:path>
                <a:path w="2052954" h="1901189">
                  <a:moveTo>
                    <a:pt x="1536445" y="478281"/>
                  </a:moveTo>
                  <a:lnTo>
                    <a:pt x="1536445" y="1900681"/>
                  </a:lnTo>
                </a:path>
                <a:path w="2052954" h="1901189">
                  <a:moveTo>
                    <a:pt x="1020063" y="950340"/>
                  </a:moveTo>
                  <a:lnTo>
                    <a:pt x="1542795" y="950340"/>
                  </a:lnTo>
                </a:path>
                <a:path w="2052954" h="1901189">
                  <a:moveTo>
                    <a:pt x="6350" y="0"/>
                  </a:moveTo>
                  <a:lnTo>
                    <a:pt x="6350" y="1900681"/>
                  </a:lnTo>
                </a:path>
                <a:path w="2052954" h="1901189">
                  <a:moveTo>
                    <a:pt x="2046478" y="0"/>
                  </a:moveTo>
                  <a:lnTo>
                    <a:pt x="2046478" y="1422400"/>
                  </a:lnTo>
                </a:path>
                <a:path w="2052954" h="1901189">
                  <a:moveTo>
                    <a:pt x="0" y="6350"/>
                  </a:moveTo>
                  <a:lnTo>
                    <a:pt x="2052828" y="6350"/>
                  </a:lnTo>
                </a:path>
                <a:path w="2052954" h="1901189">
                  <a:moveTo>
                    <a:pt x="0" y="1894331"/>
                  </a:moveTo>
                  <a:lnTo>
                    <a:pt x="2046478" y="18943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1862" y="2048002"/>
              <a:ext cx="201675" cy="1971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63462" y="2660142"/>
              <a:ext cx="0" cy="1007110"/>
            </a:xfrm>
            <a:custGeom>
              <a:avLst/>
              <a:gdLst/>
              <a:ahLst/>
              <a:cxnLst/>
              <a:rect l="l" t="t" r="r" b="b"/>
              <a:pathLst>
                <a:path h="1007110">
                  <a:moveTo>
                    <a:pt x="0" y="0"/>
                  </a:moveTo>
                  <a:lnTo>
                    <a:pt x="0" y="100711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0766" y="2660142"/>
              <a:ext cx="527685" cy="1007110"/>
            </a:xfrm>
            <a:custGeom>
              <a:avLst/>
              <a:gdLst/>
              <a:ahLst/>
              <a:cxnLst/>
              <a:rect l="l" t="t" r="r" b="b"/>
              <a:pathLst>
                <a:path w="527684" h="1007110">
                  <a:moveTo>
                    <a:pt x="0" y="0"/>
                  </a:moveTo>
                  <a:lnTo>
                    <a:pt x="0" y="998855"/>
                  </a:lnTo>
                  <a:lnTo>
                    <a:pt x="527176" y="998855"/>
                  </a:lnTo>
                  <a:lnTo>
                    <a:pt x="527176" y="100711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8070" y="3164586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4">
                  <a:moveTo>
                    <a:pt x="0" y="50355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3462" y="2148078"/>
              <a:ext cx="1536700" cy="513080"/>
            </a:xfrm>
            <a:custGeom>
              <a:avLst/>
              <a:gdLst/>
              <a:ahLst/>
              <a:cxnLst/>
              <a:rect l="l" t="t" r="r" b="b"/>
              <a:pathLst>
                <a:path w="1536700" h="513080">
                  <a:moveTo>
                    <a:pt x="0" y="512825"/>
                  </a:moveTo>
                  <a:lnTo>
                    <a:pt x="1053845" y="512825"/>
                  </a:lnTo>
                  <a:lnTo>
                    <a:pt x="1053845" y="0"/>
                  </a:lnTo>
                  <a:lnTo>
                    <a:pt x="1536191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5302" y="2148078"/>
              <a:ext cx="706755" cy="1557020"/>
            </a:xfrm>
            <a:custGeom>
              <a:avLst/>
              <a:gdLst/>
              <a:ahLst/>
              <a:cxnLst/>
              <a:rect l="l" t="t" r="r" b="b"/>
              <a:pathLst>
                <a:path w="706754" h="1557020">
                  <a:moveTo>
                    <a:pt x="623951" y="1470914"/>
                  </a:moveTo>
                  <a:lnTo>
                    <a:pt x="621801" y="1500480"/>
                  </a:lnTo>
                  <a:lnTo>
                    <a:pt x="635126" y="1500505"/>
                  </a:lnTo>
                  <a:lnTo>
                    <a:pt x="635000" y="1529080"/>
                  </a:lnTo>
                  <a:lnTo>
                    <a:pt x="619722" y="1529080"/>
                  </a:lnTo>
                  <a:lnTo>
                    <a:pt x="617727" y="1556512"/>
                  </a:lnTo>
                  <a:lnTo>
                    <a:pt x="684212" y="1529080"/>
                  </a:lnTo>
                  <a:lnTo>
                    <a:pt x="635000" y="1529080"/>
                  </a:lnTo>
                  <a:lnTo>
                    <a:pt x="684279" y="1529052"/>
                  </a:lnTo>
                  <a:lnTo>
                    <a:pt x="706374" y="1519936"/>
                  </a:lnTo>
                  <a:lnTo>
                    <a:pt x="623951" y="1470914"/>
                  </a:lnTo>
                  <a:close/>
                </a:path>
                <a:path w="706754" h="1557020">
                  <a:moveTo>
                    <a:pt x="621801" y="1500480"/>
                  </a:moveTo>
                  <a:lnTo>
                    <a:pt x="619724" y="1529052"/>
                  </a:lnTo>
                  <a:lnTo>
                    <a:pt x="635000" y="1529080"/>
                  </a:lnTo>
                  <a:lnTo>
                    <a:pt x="635126" y="1500505"/>
                  </a:lnTo>
                  <a:lnTo>
                    <a:pt x="621801" y="1500480"/>
                  </a:lnTo>
                  <a:close/>
                </a:path>
                <a:path w="706754" h="1557020">
                  <a:moveTo>
                    <a:pt x="28575" y="0"/>
                  </a:moveTo>
                  <a:lnTo>
                    <a:pt x="0" y="0"/>
                  </a:lnTo>
                  <a:lnTo>
                    <a:pt x="0" y="1527937"/>
                  </a:lnTo>
                  <a:lnTo>
                    <a:pt x="619724" y="1529052"/>
                  </a:lnTo>
                  <a:lnTo>
                    <a:pt x="620839" y="1513713"/>
                  </a:lnTo>
                  <a:lnTo>
                    <a:pt x="28575" y="1513713"/>
                  </a:lnTo>
                  <a:lnTo>
                    <a:pt x="14350" y="1499362"/>
                  </a:lnTo>
                  <a:lnTo>
                    <a:pt x="28575" y="1499362"/>
                  </a:lnTo>
                  <a:lnTo>
                    <a:pt x="28575" y="0"/>
                  </a:lnTo>
                  <a:close/>
                </a:path>
                <a:path w="706754" h="1557020">
                  <a:moveTo>
                    <a:pt x="14350" y="1499362"/>
                  </a:moveTo>
                  <a:lnTo>
                    <a:pt x="28575" y="1513713"/>
                  </a:lnTo>
                  <a:lnTo>
                    <a:pt x="28575" y="1499388"/>
                  </a:lnTo>
                  <a:lnTo>
                    <a:pt x="14350" y="1499362"/>
                  </a:lnTo>
                  <a:close/>
                </a:path>
                <a:path w="706754" h="1557020">
                  <a:moveTo>
                    <a:pt x="28575" y="1499388"/>
                  </a:moveTo>
                  <a:lnTo>
                    <a:pt x="28575" y="1513713"/>
                  </a:lnTo>
                  <a:lnTo>
                    <a:pt x="620839" y="1513713"/>
                  </a:lnTo>
                  <a:lnTo>
                    <a:pt x="621801" y="1500480"/>
                  </a:lnTo>
                  <a:lnTo>
                    <a:pt x="28575" y="1499388"/>
                  </a:lnTo>
                  <a:close/>
                </a:path>
                <a:path w="706754" h="1557020">
                  <a:moveTo>
                    <a:pt x="28575" y="1499362"/>
                  </a:moveTo>
                  <a:lnTo>
                    <a:pt x="14350" y="1499362"/>
                  </a:lnTo>
                  <a:lnTo>
                    <a:pt x="28575" y="1499388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462" y="2239518"/>
              <a:ext cx="0" cy="420370"/>
            </a:xfrm>
            <a:custGeom>
              <a:avLst/>
              <a:gdLst/>
              <a:ahLst/>
              <a:cxnLst/>
              <a:rect l="l" t="t" r="r" b="b"/>
              <a:pathLst>
                <a:path h="420369">
                  <a:moveTo>
                    <a:pt x="0" y="42011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05232-3682-420B-835C-A8F18648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BDB3-EC57-4A1C-8766-3EC37282F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527847"/>
            <a:ext cx="7772870" cy="4568153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给定一张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个点的无向图，询问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号点能够到达哪些点（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输入格式：第一行一个数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2~N+1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行为一个邻接矩阵，为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代表有边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输出格式：输出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行，每行为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YES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，代表是否能够到达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输入样例：                                    输出样例：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3                           YES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0 1 0                       YES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1 0 1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	0 1 0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ED362C-B928-21F8-B36F-5F8C38C37CB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4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26BE8-44A2-44FC-85FA-5B0F82A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111B-0821-4EEB-BD44-888B2182B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800" y="1665700"/>
            <a:ext cx="6347713" cy="34241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从一号点开始搜索，每经过一个点就将其标记，如果走不动了就回到上一个节点。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D4A054-13C8-0527-9746-44D5C82489F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86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B08BD-9879-4E41-BD69-B6FBFBF5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以这张图为例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9DB75B-70A5-47CC-8FDB-F3163DAA1B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5000" y="1828800"/>
            <a:ext cx="3716013" cy="3501628"/>
          </a:xfr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E445449-5129-DA69-9354-229566E673DD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27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0F3E3E5-25AC-C5B7-2F24-988B6F3473D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631562"/>
            <a:ext cx="5182109" cy="360156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7400" y="1371600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先从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号点开始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（图中右侧是一个栈）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82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8868C0E-6EA2-85DF-ADD5-7150A23C50D7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1" y="1628217"/>
            <a:ext cx="4572000" cy="360156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7800" y="1066800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找到一个与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号点相邻，且没有被经过的点，进行标记，并从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号点继续搜索。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0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28334B4-8058-7009-B43E-0CE40F96514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5029" y="1644745"/>
            <a:ext cx="5177249" cy="357519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7400" y="197350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重复此步骤</a:t>
            </a:r>
            <a:r>
              <a:rPr lang="zh-CN" altLang="en-US" sz="1350" b="1" dirty="0"/>
              <a:t>。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41669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0D58866-690D-CE44-181D-BB11CF2ED9E2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149" y="1143000"/>
            <a:ext cx="4741652" cy="407694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0" y="1725980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我们发现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号节点相邻的点已经都被标记过了，因此我们将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号节点弹出，返回到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号节点（看右侧</a:t>
            </a:r>
            <a:r>
              <a:rPr lang="zh-CN" altLang="en-US" sz="1350" dirty="0"/>
              <a:t>）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7805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0D89CD0-A336-8599-EF8B-FB857BEEDED4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148" y="1796683"/>
            <a:ext cx="5115011" cy="327132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1973509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重复此步骤</a:t>
            </a:r>
            <a:r>
              <a:rPr lang="zh-CN" altLang="en-US" sz="1350" dirty="0"/>
              <a:t>。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9517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3987CFA-4FB2-816A-19D9-BBABE74B3902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E0CBE61-0470-4F22-AE99-97EEF0AE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1000" y="1796683"/>
            <a:ext cx="5002708" cy="327132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4A3D624-D69E-4C70-A6B9-3851DCB11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8800" y="1796683"/>
            <a:ext cx="2514096" cy="291098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如果遍历完成，那么所有的节点都会从栈中弹出，搜索结束。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3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2362" y="651733"/>
            <a:ext cx="30646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回顾：</a:t>
            </a:r>
            <a:r>
              <a:rPr sz="32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枚举法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5ED717-BAF3-0832-99D7-1D5D49AF8435}"/>
              </a:ext>
            </a:extLst>
          </p:cNvPr>
          <p:cNvSpPr txBox="1"/>
          <p:nvPr/>
        </p:nvSpPr>
        <p:spPr>
          <a:xfrm>
            <a:off x="742187" y="1425658"/>
            <a:ext cx="76555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D75B6"/>
                </a:solidFill>
                <a:latin typeface="+mn-ea"/>
              </a:rPr>
              <a:t>       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我们前面学习了枚举法，即按照一定顺序、不重复、不遗漏地逐个尝试。</a:t>
            </a:r>
            <a:endParaRPr lang="en-US" altLang="zh-CN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枚举一般来说通过若干重循环实现，我们可以通过数学工具“剪枝”降低枚举规模，但是如果循环层数不确定的时候怎么办呢？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305981-AFD7-0597-F59D-329866DF6BF7}"/>
              </a:ext>
            </a:extLst>
          </p:cNvPr>
          <p:cNvSpPr txBox="1"/>
          <p:nvPr/>
        </p:nvSpPr>
        <p:spPr>
          <a:xfrm>
            <a:off x="3581400" y="41148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D75B6"/>
                </a:solidFill>
                <a:latin typeface="+mn-ea"/>
              </a:rPr>
              <a:t>递归！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5E40F45-44D9-F9F9-A03F-7B378FC214B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FE6D50E-1E34-0B1F-EBB7-29444AFD10D7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EAE8D2D9-9CA1-4401-9020-7C62647F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9" y="1273428"/>
            <a:ext cx="7683098" cy="505117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F369C5-7D8B-4684-8FA9-1788533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6172200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代码实现，用递归模拟这个过程</a:t>
            </a:r>
          </a:p>
        </p:txBody>
      </p:sp>
    </p:spTree>
    <p:extLst>
      <p:ext uri="{BB962C8B-B14F-4D97-AF65-F5344CB8AC3E}">
        <p14:creationId xmlns:p14="http://schemas.microsoft.com/office/powerpoint/2010/main" val="46326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" y="1604433"/>
            <a:ext cx="8718550" cy="51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76200" y="381000"/>
            <a:ext cx="278066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  <a:r>
              <a:rPr lang="zh-CN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算法的实现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652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78D8ECE4-00EF-D31D-E7AF-83E6EF17F0FD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108585" y="1269365"/>
            <a:ext cx="9644098" cy="5692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算法实现框架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/>
              <a:t>DFS( </a:t>
            </a:r>
            <a:r>
              <a:rPr lang="zh-CN" altLang="zh-CN" sz="2800" dirty="0"/>
              <a:t>顶点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 { 		//</a:t>
            </a:r>
            <a:r>
              <a:rPr lang="zh-CN" altLang="zh-CN" sz="2800" dirty="0"/>
              <a:t>从顶点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zh-CN" sz="2800" dirty="0"/>
              <a:t>进行深度优先搜索</a:t>
            </a:r>
          </a:p>
          <a:p>
            <a:r>
              <a:rPr lang="en-US" altLang="zh-CN" sz="2800" dirty="0"/>
              <a:t>    visited[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 = 1;		 //</a:t>
            </a:r>
            <a:r>
              <a:rPr lang="zh-CN" altLang="zh-CN" sz="2800" dirty="0"/>
              <a:t>将顶点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zh-CN" sz="2800" dirty="0"/>
              <a:t>的访问标志置为</a:t>
            </a:r>
            <a:r>
              <a:rPr lang="en-US" altLang="zh-CN" sz="2800" dirty="0"/>
              <a:t> 1</a:t>
            </a:r>
            <a:endParaRPr lang="zh-CN" altLang="zh-CN" sz="2800" dirty="0"/>
          </a:p>
          <a:p>
            <a:r>
              <a:rPr lang="en-US" altLang="zh-CN" sz="2800" dirty="0"/>
              <a:t>    for( j=1; j&lt;=n; j++ ) { 	//</a:t>
            </a:r>
            <a:r>
              <a:rPr lang="zh-CN" altLang="zh-CN" sz="2800" dirty="0"/>
              <a:t>对其他所有顶点</a:t>
            </a:r>
            <a:r>
              <a:rPr lang="en-US" altLang="zh-CN" sz="2800" dirty="0"/>
              <a:t> j</a:t>
            </a:r>
            <a:endParaRPr lang="zh-CN" altLang="zh-CN" sz="2800" dirty="0"/>
          </a:p>
          <a:p>
            <a:r>
              <a:rPr lang="en-US" altLang="zh-CN" sz="2800" dirty="0"/>
              <a:t>	//j </a:t>
            </a:r>
            <a:r>
              <a:rPr lang="zh-CN" altLang="zh-CN" sz="2800" dirty="0"/>
              <a:t>是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zh-CN" sz="2800" dirty="0"/>
              <a:t>的邻接顶点，且顶点</a:t>
            </a:r>
            <a:r>
              <a:rPr lang="en-US" altLang="zh-CN" sz="2800" dirty="0"/>
              <a:t> j </a:t>
            </a:r>
            <a:r>
              <a:rPr lang="zh-CN" altLang="zh-CN" sz="2800" dirty="0"/>
              <a:t>没有访问过</a:t>
            </a:r>
          </a:p>
          <a:p>
            <a:r>
              <a:rPr lang="en-US" altLang="zh-CN" sz="2800" dirty="0"/>
              <a:t>	if(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][j]==1 &amp;&amp; !visited[j] ){</a:t>
            </a:r>
            <a:endParaRPr lang="zh-CN" altLang="zh-CN" sz="2800" dirty="0"/>
          </a:p>
          <a:p>
            <a:r>
              <a:rPr lang="en-US" altLang="zh-CN" sz="2800" dirty="0"/>
              <a:t>		//</a:t>
            </a:r>
            <a:r>
              <a:rPr lang="zh-CN" altLang="zh-CN" sz="2800" dirty="0"/>
              <a:t>递归搜索前的准备工作需要在这里写代码</a:t>
            </a:r>
          </a:p>
          <a:p>
            <a:r>
              <a:rPr lang="en-US" altLang="zh-CN" sz="2800" dirty="0"/>
              <a:t>		DFS( j ) 	//</a:t>
            </a:r>
            <a:r>
              <a:rPr lang="zh-CN" altLang="zh-CN" sz="2800" dirty="0"/>
              <a:t>从顶点</a:t>
            </a:r>
            <a:r>
              <a:rPr lang="en-US" altLang="zh-CN" sz="2800" dirty="0"/>
              <a:t> j </a:t>
            </a:r>
            <a:r>
              <a:rPr lang="zh-CN" altLang="zh-CN" sz="2800" dirty="0"/>
              <a:t>出发进行</a:t>
            </a:r>
            <a:r>
              <a:rPr lang="en-US" altLang="zh-CN" sz="2800" dirty="0"/>
              <a:t> DFS </a:t>
            </a:r>
            <a:r>
              <a:rPr lang="zh-CN" altLang="zh-CN" sz="2800" dirty="0"/>
              <a:t>搜索</a:t>
            </a:r>
          </a:p>
          <a:p>
            <a:r>
              <a:rPr lang="en-US" altLang="zh-CN" sz="2800" dirty="0"/>
              <a:t>		//</a:t>
            </a:r>
            <a:r>
              <a:rPr lang="zh-CN" altLang="zh-CN" sz="2800" dirty="0"/>
              <a:t>以下是</a:t>
            </a:r>
            <a:r>
              <a:rPr lang="en-US" altLang="zh-CN" sz="2800" dirty="0"/>
              <a:t> DFS </a:t>
            </a:r>
            <a:r>
              <a:rPr lang="zh-CN" altLang="zh-CN" sz="2800" dirty="0"/>
              <a:t>的回退位置</a:t>
            </a:r>
            <a:endParaRPr lang="en-US" altLang="zh-CN" sz="2800" dirty="0"/>
          </a:p>
          <a:p>
            <a:r>
              <a:rPr lang="en-US" altLang="zh-CN" sz="2800" dirty="0"/>
              <a:t>		//</a:t>
            </a:r>
            <a:r>
              <a:rPr lang="zh-CN" altLang="zh-CN" sz="2800" dirty="0"/>
              <a:t>在很多应用中需要在这里写代码</a:t>
            </a:r>
          </a:p>
          <a:p>
            <a:r>
              <a:rPr lang="en-US" altLang="zh-CN" sz="2800" dirty="0"/>
              <a:t>	}</a:t>
            </a:r>
            <a:endParaRPr lang="zh-CN" altLang="zh-CN" sz="2800" dirty="0"/>
          </a:p>
          <a:p>
            <a:r>
              <a:rPr lang="en-US" altLang="zh-CN" sz="2800" dirty="0"/>
              <a:t>    }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519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D66DEE7C-1471-1627-F1A4-E4AA62F31ACC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23850" y="404918"/>
            <a:ext cx="595868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例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：</a:t>
            </a:r>
            <a:r>
              <a:rPr lang="zh-CN" altLang="zh-CN" sz="2800" dirty="0">
                <a:latin typeface="+mn-ea"/>
                <a:ea typeface="+mn-ea"/>
              </a:rPr>
              <a:t>对图进行存储与遍历：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zh-CN" sz="2800" dirty="0">
                <a:latin typeface="+mn-ea"/>
                <a:ea typeface="+mn-ea"/>
              </a:rPr>
              <a:t>输入：</a:t>
            </a:r>
          </a:p>
          <a:p>
            <a:r>
              <a:rPr lang="zh-CN" altLang="zh-CN" sz="2800" dirty="0">
                <a:latin typeface="+mn-ea"/>
                <a:ea typeface="+mn-ea"/>
              </a:rPr>
              <a:t>第一行：顶点数</a:t>
            </a:r>
            <a:r>
              <a:rPr lang="en-US" altLang="zh-CN" sz="2800" dirty="0">
                <a:latin typeface="+mn-ea"/>
                <a:ea typeface="+mn-ea"/>
              </a:rPr>
              <a:t>n</a:t>
            </a:r>
            <a:r>
              <a:rPr lang="zh-CN" altLang="zh-CN" sz="2800" dirty="0">
                <a:latin typeface="+mn-ea"/>
                <a:ea typeface="+mn-ea"/>
              </a:rPr>
              <a:t>。</a:t>
            </a:r>
          </a:p>
          <a:p>
            <a:r>
              <a:rPr lang="zh-CN" altLang="zh-CN" sz="2800" dirty="0">
                <a:latin typeface="+mn-ea"/>
                <a:ea typeface="+mn-ea"/>
              </a:rPr>
              <a:t>第二行：边数</a:t>
            </a:r>
            <a:r>
              <a:rPr lang="en-US" altLang="zh-CN" sz="2800" dirty="0">
                <a:latin typeface="+mn-ea"/>
                <a:ea typeface="+mn-ea"/>
              </a:rPr>
              <a:t>m</a:t>
            </a:r>
            <a:r>
              <a:rPr lang="zh-CN" altLang="zh-CN" sz="2800" dirty="0">
                <a:latin typeface="+mn-ea"/>
                <a:ea typeface="+mn-ea"/>
              </a:rPr>
              <a:t>。</a:t>
            </a:r>
          </a:p>
          <a:p>
            <a:r>
              <a:rPr lang="zh-CN" altLang="zh-CN" sz="2800" dirty="0">
                <a:latin typeface="+mn-ea"/>
                <a:ea typeface="+mn-ea"/>
              </a:rPr>
              <a:t>以下</a:t>
            </a:r>
            <a:r>
              <a:rPr lang="en-US" altLang="zh-CN" sz="2800" dirty="0">
                <a:latin typeface="+mn-ea"/>
                <a:ea typeface="+mn-ea"/>
              </a:rPr>
              <a:t>m</a:t>
            </a:r>
            <a:r>
              <a:rPr lang="zh-CN" altLang="zh-CN" sz="2800" dirty="0">
                <a:latin typeface="+mn-ea"/>
                <a:ea typeface="+mn-ea"/>
              </a:rPr>
              <a:t>行，每行两个顶点编号</a:t>
            </a:r>
            <a:r>
              <a:rPr lang="en-US" altLang="zh-CN" sz="2800" dirty="0">
                <a:latin typeface="+mn-ea"/>
                <a:ea typeface="+mn-ea"/>
              </a:rPr>
              <a:t>u</a:t>
            </a:r>
            <a:r>
              <a:rPr lang="zh-CN" altLang="zh-CN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v</a:t>
            </a:r>
            <a:r>
              <a:rPr lang="zh-CN" altLang="zh-CN" sz="2800" dirty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</p:txBody>
      </p:sp>
      <p:pic>
        <p:nvPicPr>
          <p:cNvPr id="2052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3149600" cy="299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TextBox1" descr="ppt/media/image13.wmf"/>
          <p:cNvPicPr/>
          <p:nvPr/>
        </p:nvPicPr>
        <p:blipFill>
          <a:blip r:embed="rId3"/>
          <a:stretch>
            <a:fillRect/>
          </a:stretch>
        </p:blipFill>
        <p:spPr>
          <a:xfrm>
            <a:off x="5802024" y="152400"/>
            <a:ext cx="2913380" cy="63811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682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4D33434E-13F6-E2B3-156B-FE0A8E8A736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47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 dirty="0"/>
              <a:t>//DFS参考代码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#include &lt;cstdio&gt;</a:t>
            </a:r>
            <a:endParaRPr lang="en-US" altLang="zh-CN" dirty="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en-US" altLang="zh-CN" dirty="0"/>
              <a:t>using namespace std;</a:t>
            </a:r>
            <a:endParaRPr lang="zh-CN" altLang="en-US" dirty="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const int maxn = 1010;</a:t>
            </a:r>
            <a:endParaRPr lang="en-US" altLang="zh-CN" dirty="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int a[maxn][maxn]; </a:t>
            </a:r>
            <a:endParaRPr lang="en-US" altLang="zh-CN" dirty="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int vis[maxn]; </a:t>
            </a:r>
            <a:endParaRPr lang="en-US" altLang="zh-CN" dirty="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int n,m;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void dfs(int u){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	printf("%d\n",u);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	vis[u] = 1;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	for(int i = 1; i &lt;= n; i++)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		if(a[u][i] == 1 &amp;&amp; vis[i] == 0) dfs(i);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dirty="0"/>
              <a:t>}</a:t>
            </a:r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5364163" y="1684338"/>
            <a:ext cx="3024187" cy="132207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ts val="65"/>
              </a:spcBef>
            </a:pPr>
            <a:r>
              <a:rPr lang="zh-CN" altLang="en-US" sz="2000"/>
              <a:t>为了避免重复访问某个顶点，可以设一个标志数组</a:t>
            </a:r>
            <a:r>
              <a:rPr lang="en-US" altLang="zh-CN" sz="2000"/>
              <a:t>vis[i]</a:t>
            </a:r>
            <a:r>
              <a:rPr lang="zh-CN" altLang="en-US" sz="2000"/>
              <a:t>，未访问时值为</a:t>
            </a:r>
            <a:r>
              <a:rPr lang="en-US" altLang="zh-CN" sz="2000"/>
              <a:t>0</a:t>
            </a:r>
            <a:r>
              <a:rPr lang="zh-CN" altLang="en-US" sz="2000"/>
              <a:t>，访问一次后就改为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zh-CN" altLang="en-US" sz="1600"/>
          </a:p>
        </p:txBody>
      </p:sp>
      <p:sp>
        <p:nvSpPr>
          <p:cNvPr id="31749" name="矩形 4"/>
          <p:cNvSpPr>
            <a:spLocks noChangeArrowheads="1"/>
          </p:cNvSpPr>
          <p:nvPr/>
        </p:nvSpPr>
        <p:spPr bwMode="auto">
          <a:xfrm>
            <a:off x="5364163" y="3613150"/>
            <a:ext cx="3024187" cy="70675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ts val="65"/>
              </a:spcBef>
            </a:pPr>
            <a:r>
              <a:rPr lang="zh-CN" altLang="en-US" sz="2000"/>
              <a:t>图的深度优先遍历类似于树的先根遍历。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4333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103E273-2C30-4A50-557C-0240326350E5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int main(){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scanf("%d%d",&amp;n,&amp;m);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for(int i = 0; i &lt; m; i++){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	int x,y; </a:t>
            </a:r>
            <a:endParaRPr lang="en-US" altLang="zh-CN" dirty="0"/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	scanf("%d%d",&amp;x,&amp;y);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	a[x][y] = a[y][x] = 1;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}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dfs(1);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	return 0;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17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FC4210A-4AF2-C21C-5FA3-D36747C90F23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360" y="404495"/>
            <a:ext cx="8151495" cy="55587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1800" dirty="0">
                <a:latin typeface="+mn-ea"/>
                <a:cs typeface="+mn-ea"/>
              </a:rPr>
              <a:t>例</a:t>
            </a:r>
            <a:r>
              <a:rPr lang="en-US" altLang="zh-CN" sz="1800" dirty="0">
                <a:latin typeface="+mn-ea"/>
                <a:cs typeface="+mn-ea"/>
              </a:rPr>
              <a:t>2. </a:t>
            </a:r>
            <a:r>
              <a:rPr lang="zh-CN" altLang="en-US" sz="1800" dirty="0">
                <a:latin typeface="+mn-ea"/>
                <a:cs typeface="+mn-ea"/>
              </a:rPr>
              <a:t>公司数量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【</a:t>
            </a:r>
            <a:r>
              <a:rPr lang="zh-CN" altLang="en-US" sz="1800" dirty="0">
                <a:latin typeface="+mn-ea"/>
                <a:cs typeface="+mn-ea"/>
              </a:rPr>
              <a:t>问题描述</a:t>
            </a:r>
            <a:r>
              <a:rPr lang="en-US" altLang="zh-CN" sz="1800" dirty="0">
                <a:latin typeface="+mn-ea"/>
                <a:cs typeface="+mn-ea"/>
              </a:rPr>
              <a:t>】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在某个城市里住着</a:t>
            </a:r>
            <a:r>
              <a:rPr lang="en-US" altLang="zh-CN" sz="1800" dirty="0">
                <a:latin typeface="+mn-ea"/>
                <a:cs typeface="+mn-ea"/>
              </a:rPr>
              <a:t>n</a:t>
            </a:r>
            <a:r>
              <a:rPr lang="zh-CN" altLang="en-US" sz="1800" dirty="0">
                <a:latin typeface="+mn-ea"/>
                <a:cs typeface="+mn-ea"/>
              </a:rPr>
              <a:t>个人，现在给定关于</a:t>
            </a:r>
            <a:r>
              <a:rPr lang="en-US" altLang="zh-CN" sz="1800" dirty="0">
                <a:latin typeface="+mn-ea"/>
                <a:cs typeface="+mn-ea"/>
              </a:rPr>
              <a:t>n</a:t>
            </a:r>
            <a:r>
              <a:rPr lang="zh-CN" altLang="en-US" sz="1800" dirty="0">
                <a:latin typeface="+mn-ea"/>
                <a:cs typeface="+mn-ea"/>
              </a:rPr>
              <a:t>个人的</a:t>
            </a:r>
            <a:r>
              <a:rPr lang="en-US" altLang="zh-CN" sz="1800" dirty="0">
                <a:latin typeface="+mn-ea"/>
                <a:cs typeface="+mn-ea"/>
              </a:rPr>
              <a:t>m</a:t>
            </a:r>
            <a:r>
              <a:rPr lang="zh-CN" altLang="en-US" sz="1800" dirty="0">
                <a:latin typeface="+mn-ea"/>
                <a:cs typeface="+mn-ea"/>
              </a:rPr>
              <a:t>条信息（即某</a:t>
            </a:r>
            <a:r>
              <a:rPr lang="en-US" altLang="zh-CN" sz="1800" dirty="0">
                <a:latin typeface="+mn-ea"/>
                <a:cs typeface="+mn-ea"/>
              </a:rPr>
              <a:t>2</a:t>
            </a:r>
            <a:r>
              <a:rPr lang="zh-CN" altLang="en-US" sz="1800" dirty="0">
                <a:latin typeface="+mn-ea"/>
                <a:cs typeface="+mn-ea"/>
              </a:rPr>
              <a:t>个人认识），假设所有认识（直接或间接认识都算认识）的人一定属于同一个公司。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若是某两人不在给出的信息里，那么他们不认识，属于两个不同的公司。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已知人的编号从</a:t>
            </a:r>
            <a:r>
              <a:rPr lang="en-US" altLang="zh-CN" sz="1800" dirty="0">
                <a:latin typeface="+mn-ea"/>
                <a:cs typeface="+mn-ea"/>
              </a:rPr>
              <a:t>1</a:t>
            </a:r>
            <a:r>
              <a:rPr lang="zh-CN" altLang="en-US" sz="1800" dirty="0">
                <a:latin typeface="+mn-ea"/>
                <a:cs typeface="+mn-ea"/>
              </a:rPr>
              <a:t>至</a:t>
            </a:r>
            <a:r>
              <a:rPr lang="en-US" altLang="zh-CN" sz="1800" dirty="0">
                <a:latin typeface="+mn-ea"/>
                <a:cs typeface="+mn-ea"/>
              </a:rPr>
              <a:t>n</a:t>
            </a:r>
            <a:r>
              <a:rPr lang="zh-CN" altLang="en-US" sz="1800" dirty="0">
                <a:latin typeface="+mn-ea"/>
                <a:cs typeface="+mn-ea"/>
              </a:rPr>
              <a:t>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请计算该城市最多有多少公司。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【</a:t>
            </a:r>
            <a:r>
              <a:rPr lang="zh-CN" altLang="en-US" sz="1800" dirty="0">
                <a:latin typeface="+mn-ea"/>
                <a:cs typeface="+mn-ea"/>
              </a:rPr>
              <a:t>输入</a:t>
            </a:r>
            <a:r>
              <a:rPr lang="en-US" altLang="zh-CN" sz="1800" dirty="0">
                <a:latin typeface="+mn-ea"/>
                <a:cs typeface="+mn-ea"/>
              </a:rPr>
              <a:t>】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第一行：</a:t>
            </a:r>
            <a:r>
              <a:rPr lang="en-US" altLang="zh-CN" sz="1800" dirty="0">
                <a:latin typeface="+mn-ea"/>
                <a:cs typeface="+mn-ea"/>
              </a:rPr>
              <a:t>n</a:t>
            </a: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&lt;=10000</a:t>
            </a:r>
            <a:r>
              <a:rPr lang="zh-CN" altLang="en-US" sz="1800" dirty="0">
                <a:latin typeface="+mn-ea"/>
                <a:cs typeface="+mn-ea"/>
              </a:rPr>
              <a:t>，人数）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第二行：</a:t>
            </a:r>
            <a:r>
              <a:rPr lang="en-US" altLang="zh-CN" sz="1800" dirty="0">
                <a:latin typeface="+mn-ea"/>
                <a:cs typeface="+mn-ea"/>
              </a:rPr>
              <a:t>m</a:t>
            </a: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&lt;=100000</a:t>
            </a:r>
            <a:r>
              <a:rPr lang="zh-CN" altLang="en-US" sz="1800" dirty="0">
                <a:latin typeface="+mn-ea"/>
                <a:cs typeface="+mn-ea"/>
              </a:rPr>
              <a:t>，信息）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以下若干行：每行两个数</a:t>
            </a:r>
            <a:r>
              <a:rPr lang="en-US" altLang="zh-CN" sz="1800" dirty="0" err="1">
                <a:latin typeface="+mn-ea"/>
                <a:cs typeface="+mn-ea"/>
              </a:rPr>
              <a:t>i</a:t>
            </a:r>
            <a:r>
              <a:rPr lang="zh-CN" altLang="en-US" sz="1800" dirty="0">
                <a:latin typeface="+mn-ea"/>
                <a:cs typeface="+mn-ea"/>
              </a:rPr>
              <a:t>和</a:t>
            </a:r>
            <a:r>
              <a:rPr lang="en-US" altLang="zh-CN" sz="1800" dirty="0">
                <a:latin typeface="+mn-ea"/>
                <a:cs typeface="+mn-ea"/>
              </a:rPr>
              <a:t>j</a:t>
            </a:r>
            <a:r>
              <a:rPr lang="zh-CN" altLang="en-US" sz="1800" dirty="0">
                <a:latin typeface="+mn-ea"/>
                <a:cs typeface="+mn-ea"/>
              </a:rPr>
              <a:t>，中间一个空格隔开，表示</a:t>
            </a:r>
            <a:r>
              <a:rPr lang="en-US" altLang="zh-CN" sz="1800" dirty="0" err="1">
                <a:latin typeface="+mn-ea"/>
                <a:cs typeface="+mn-ea"/>
              </a:rPr>
              <a:t>i</a:t>
            </a:r>
            <a:r>
              <a:rPr lang="zh-CN" altLang="en-US" sz="1800" dirty="0">
                <a:latin typeface="+mn-ea"/>
                <a:cs typeface="+mn-ea"/>
              </a:rPr>
              <a:t>和</a:t>
            </a:r>
            <a:r>
              <a:rPr lang="en-US" altLang="zh-CN" sz="1800" dirty="0">
                <a:latin typeface="+mn-ea"/>
                <a:cs typeface="+mn-ea"/>
              </a:rPr>
              <a:t>j</a:t>
            </a:r>
            <a:r>
              <a:rPr lang="zh-CN" altLang="en-US" sz="1800" dirty="0">
                <a:latin typeface="+mn-ea"/>
                <a:cs typeface="+mn-ea"/>
              </a:rPr>
              <a:t>相互认识。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【</a:t>
            </a:r>
            <a:r>
              <a:rPr lang="zh-CN" altLang="en-US" sz="1800" dirty="0">
                <a:latin typeface="+mn-ea"/>
                <a:cs typeface="+mn-ea"/>
              </a:rPr>
              <a:t>输出</a:t>
            </a:r>
            <a:r>
              <a:rPr lang="en-US" altLang="zh-CN" sz="1800" dirty="0">
                <a:latin typeface="+mn-ea"/>
                <a:cs typeface="+mn-ea"/>
              </a:rPr>
              <a:t>】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公司的数量。</a:t>
            </a:r>
            <a:endParaRPr lang="en-US" altLang="zh-CN" sz="1800" dirty="0">
              <a:latin typeface="+mn-ea"/>
              <a:cs typeface="+mn-ea"/>
            </a:endParaRP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【</a:t>
            </a:r>
            <a:r>
              <a:rPr lang="zh-CN" altLang="en-US" sz="1800" dirty="0">
                <a:latin typeface="+mn-ea"/>
                <a:cs typeface="+mn-ea"/>
              </a:rPr>
              <a:t>数据规模</a:t>
            </a:r>
            <a:r>
              <a:rPr lang="en-US" altLang="zh-CN" sz="1800" dirty="0">
                <a:latin typeface="+mn-ea"/>
                <a:cs typeface="+mn-ea"/>
              </a:rPr>
              <a:t>】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100%</a:t>
            </a:r>
            <a:r>
              <a:rPr lang="zh-CN" altLang="en-US" sz="1800" dirty="0">
                <a:latin typeface="+mn-ea"/>
                <a:cs typeface="+mn-ea"/>
              </a:rPr>
              <a:t>的数据：</a:t>
            </a:r>
            <a:r>
              <a:rPr lang="en-US" altLang="zh-CN" sz="1800" dirty="0">
                <a:latin typeface="+mn-ea"/>
                <a:cs typeface="+mn-ea"/>
              </a:rPr>
              <a:t>n&lt;=10000</a:t>
            </a:r>
            <a:r>
              <a:rPr lang="zh-CN" altLang="en-US" sz="1800" dirty="0">
                <a:latin typeface="+mn-ea"/>
                <a:cs typeface="+mn-ea"/>
              </a:rPr>
              <a:t>；</a:t>
            </a:r>
            <a:r>
              <a:rPr lang="en-US" altLang="zh-CN" sz="1800" dirty="0">
                <a:latin typeface="+mn-ea"/>
                <a:cs typeface="+mn-ea"/>
              </a:rPr>
              <a:t>m&lt;=100000</a:t>
            </a:r>
          </a:p>
        </p:txBody>
      </p:sp>
    </p:spTree>
    <p:extLst>
      <p:ext uri="{BB962C8B-B14F-4D97-AF65-F5344CB8AC3E}">
        <p14:creationId xmlns:p14="http://schemas.microsoft.com/office/powerpoint/2010/main" val="641597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67585" y="1124585"/>
          <a:ext cx="4057650" cy="4389438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city.in</a:t>
                      </a: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city.out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65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1 2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5 6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8 9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4">
            <a:extLst>
              <a:ext uri="{FF2B5EF4-FFF2-40B4-BE49-F238E27FC236}">
                <a16:creationId xmlns:a16="http://schemas.microsoft.com/office/drawing/2014/main" id="{45D91C9F-9A1B-4738-DD06-E56B44BB9738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74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分析：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以人为图的顶点，相互认识的建立无向边，求无向图的连通分量的个数。</a:t>
            </a:r>
            <a:endParaRPr lang="zh-CN" altLang="en-US" dirty="0"/>
          </a:p>
        </p:txBody>
      </p:sp>
      <p:grpSp>
        <p:nvGrpSpPr>
          <p:cNvPr id="2" name="画布 78"/>
          <p:cNvGrpSpPr/>
          <p:nvPr/>
        </p:nvGrpSpPr>
        <p:grpSpPr bwMode="auto">
          <a:xfrm>
            <a:off x="1403985" y="2889568"/>
            <a:ext cx="3746500" cy="2232025"/>
            <a:chOff x="0" y="0"/>
            <a:chExt cx="3664585" cy="2032635"/>
          </a:xfrm>
        </p:grpSpPr>
        <p:sp>
          <p:nvSpPr>
            <p:cNvPr id="47109" name="矩形 3"/>
            <p:cNvSpPr>
              <a:spLocks noChangeArrowheads="1"/>
            </p:cNvSpPr>
            <p:nvPr/>
          </p:nvSpPr>
          <p:spPr bwMode="auto">
            <a:xfrm>
              <a:off x="0" y="0"/>
              <a:ext cx="3664585" cy="20326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19050" y="770255"/>
              <a:ext cx="400050" cy="40005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1" name="Freeform 6"/>
            <p:cNvSpPr>
              <a:spLocks noEditPoints="1" noChangeArrowheads="1"/>
            </p:cNvSpPr>
            <p:nvPr/>
          </p:nvSpPr>
          <p:spPr bwMode="auto">
            <a:xfrm>
              <a:off x="24765" y="775970"/>
              <a:ext cx="389255" cy="389255"/>
            </a:xfrm>
            <a:custGeom>
              <a:avLst/>
              <a:gdLst>
                <a:gd name="T0" fmla="*/ 2147483647 w 613"/>
                <a:gd name="T1" fmla="*/ 2147483647 h 613"/>
                <a:gd name="T2" fmla="*/ 2147483647 w 613"/>
                <a:gd name="T3" fmla="*/ 2147483647 h 613"/>
                <a:gd name="T4" fmla="*/ 2147483647 w 613"/>
                <a:gd name="T5" fmla="*/ 2147483647 h 613"/>
                <a:gd name="T6" fmla="*/ 2147483647 w 613"/>
                <a:gd name="T7" fmla="*/ 2147483647 h 613"/>
                <a:gd name="T8" fmla="*/ 2147483647 w 613"/>
                <a:gd name="T9" fmla="*/ 2147483647 h 613"/>
                <a:gd name="T10" fmla="*/ 2147483647 w 613"/>
                <a:gd name="T11" fmla="*/ 0 h 613"/>
                <a:gd name="T12" fmla="*/ 2147483647 w 613"/>
                <a:gd name="T13" fmla="*/ 2147483647 h 613"/>
                <a:gd name="T14" fmla="*/ 2147483647 w 613"/>
                <a:gd name="T15" fmla="*/ 2147483647 h 613"/>
                <a:gd name="T16" fmla="*/ 2147483647 w 613"/>
                <a:gd name="T17" fmla="*/ 2147483647 h 613"/>
                <a:gd name="T18" fmla="*/ 2147483647 w 613"/>
                <a:gd name="T19" fmla="*/ 2147483647 h 613"/>
                <a:gd name="T20" fmla="*/ 2147483647 w 613"/>
                <a:gd name="T21" fmla="*/ 2147483647 h 613"/>
                <a:gd name="T22" fmla="*/ 2147483647 w 613"/>
                <a:gd name="T23" fmla="*/ 2147483647 h 613"/>
                <a:gd name="T24" fmla="*/ 2147483647 w 613"/>
                <a:gd name="T25" fmla="*/ 2147483647 h 613"/>
                <a:gd name="T26" fmla="*/ 2147483647 w 613"/>
                <a:gd name="T27" fmla="*/ 2147483647 h 613"/>
                <a:gd name="T28" fmla="*/ 2147483647 w 613"/>
                <a:gd name="T29" fmla="*/ 2147483647 h 613"/>
                <a:gd name="T30" fmla="*/ 2147483647 w 613"/>
                <a:gd name="T31" fmla="*/ 2147483647 h 613"/>
                <a:gd name="T32" fmla="*/ 2147483647 w 613"/>
                <a:gd name="T33" fmla="*/ 2147483647 h 613"/>
                <a:gd name="T34" fmla="*/ 2147483647 w 613"/>
                <a:gd name="T35" fmla="*/ 2147483647 h 613"/>
                <a:gd name="T36" fmla="*/ 2147483647 w 613"/>
                <a:gd name="T37" fmla="*/ 2147483647 h 613"/>
                <a:gd name="T38" fmla="*/ 2147483647 w 613"/>
                <a:gd name="T39" fmla="*/ 2147483647 h 613"/>
                <a:gd name="T40" fmla="*/ 2147483647 w 613"/>
                <a:gd name="T41" fmla="*/ 2147483647 h 613"/>
                <a:gd name="T42" fmla="*/ 2147483647 w 613"/>
                <a:gd name="T43" fmla="*/ 2147483647 h 613"/>
                <a:gd name="T44" fmla="*/ 2147483647 w 613"/>
                <a:gd name="T45" fmla="*/ 2147483647 h 613"/>
                <a:gd name="T46" fmla="*/ 2147483647 w 613"/>
                <a:gd name="T47" fmla="*/ 2147483647 h 613"/>
                <a:gd name="T48" fmla="*/ 2147483647 w 613"/>
                <a:gd name="T49" fmla="*/ 2147483647 h 613"/>
                <a:gd name="T50" fmla="*/ 2147483647 w 613"/>
                <a:gd name="T51" fmla="*/ 2147483647 h 613"/>
                <a:gd name="T52" fmla="*/ 2147483647 w 613"/>
                <a:gd name="T53" fmla="*/ 2147483647 h 613"/>
                <a:gd name="T54" fmla="*/ 2147483647 w 613"/>
                <a:gd name="T55" fmla="*/ 2147483647 h 613"/>
                <a:gd name="T56" fmla="*/ 2147483647 w 613"/>
                <a:gd name="T57" fmla="*/ 2147483647 h 613"/>
                <a:gd name="T58" fmla="*/ 2147483647 w 613"/>
                <a:gd name="T59" fmla="*/ 2147483647 h 613"/>
                <a:gd name="T60" fmla="*/ 2147483647 w 613"/>
                <a:gd name="T61" fmla="*/ 2147483647 h 613"/>
                <a:gd name="T62" fmla="*/ 2147483647 w 613"/>
                <a:gd name="T63" fmla="*/ 2147483647 h 613"/>
                <a:gd name="T64" fmla="*/ 2147483647 w 613"/>
                <a:gd name="T65" fmla="*/ 2147483647 h 613"/>
                <a:gd name="T66" fmla="*/ 2147483647 w 613"/>
                <a:gd name="T67" fmla="*/ 2147483647 h 613"/>
                <a:gd name="T68" fmla="*/ 2147483647 w 613"/>
                <a:gd name="T69" fmla="*/ 2147483647 h 613"/>
                <a:gd name="T70" fmla="*/ 2147483647 w 613"/>
                <a:gd name="T71" fmla="*/ 2147483647 h 613"/>
                <a:gd name="T72" fmla="*/ 2147483647 w 613"/>
                <a:gd name="T73" fmla="*/ 2147483647 h 613"/>
                <a:gd name="T74" fmla="*/ 2147483647 w 613"/>
                <a:gd name="T75" fmla="*/ 2147483647 h 613"/>
                <a:gd name="T76" fmla="*/ 2147483647 w 613"/>
                <a:gd name="T77" fmla="*/ 2147483647 h 613"/>
                <a:gd name="T78" fmla="*/ 2147483647 w 613"/>
                <a:gd name="T79" fmla="*/ 2147483647 h 613"/>
                <a:gd name="T80" fmla="*/ 2147483647 w 613"/>
                <a:gd name="T81" fmla="*/ 2147483647 h 613"/>
                <a:gd name="T82" fmla="*/ 2147483647 w 613"/>
                <a:gd name="T83" fmla="*/ 2147483647 h 613"/>
                <a:gd name="T84" fmla="*/ 2147483647 w 613"/>
                <a:gd name="T85" fmla="*/ 2147483647 h 6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3"/>
                <a:gd name="T131" fmla="*/ 613 w 613"/>
                <a:gd name="T132" fmla="*/ 613 h 6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3">
                  <a:moveTo>
                    <a:pt x="0" y="307"/>
                  </a:moveTo>
                  <a:lnTo>
                    <a:pt x="0" y="306"/>
                  </a:lnTo>
                  <a:lnTo>
                    <a:pt x="6" y="246"/>
                  </a:lnTo>
                  <a:lnTo>
                    <a:pt x="6" y="244"/>
                  </a:lnTo>
                  <a:lnTo>
                    <a:pt x="23" y="188"/>
                  </a:lnTo>
                  <a:lnTo>
                    <a:pt x="23" y="187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89" y="89"/>
                  </a:lnTo>
                  <a:lnTo>
                    <a:pt x="134" y="52"/>
                  </a:lnTo>
                  <a:lnTo>
                    <a:pt x="135" y="51"/>
                  </a:lnTo>
                  <a:lnTo>
                    <a:pt x="187" y="23"/>
                  </a:lnTo>
                  <a:lnTo>
                    <a:pt x="188" y="23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6"/>
                  </a:lnTo>
                  <a:lnTo>
                    <a:pt x="370" y="6"/>
                  </a:lnTo>
                  <a:lnTo>
                    <a:pt x="426" y="23"/>
                  </a:lnTo>
                  <a:lnTo>
                    <a:pt x="427" y="23"/>
                  </a:lnTo>
                  <a:lnTo>
                    <a:pt x="477" y="51"/>
                  </a:lnTo>
                  <a:lnTo>
                    <a:pt x="479" y="52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7"/>
                  </a:lnTo>
                  <a:lnTo>
                    <a:pt x="561" y="479"/>
                  </a:lnTo>
                  <a:lnTo>
                    <a:pt x="524" y="523"/>
                  </a:lnTo>
                  <a:lnTo>
                    <a:pt x="523" y="524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7"/>
                  </a:lnTo>
                  <a:lnTo>
                    <a:pt x="368" y="607"/>
                  </a:lnTo>
                  <a:lnTo>
                    <a:pt x="307" y="613"/>
                  </a:lnTo>
                  <a:lnTo>
                    <a:pt x="306" y="613"/>
                  </a:lnTo>
                  <a:lnTo>
                    <a:pt x="246" y="607"/>
                  </a:lnTo>
                  <a:lnTo>
                    <a:pt x="244" y="607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89" y="524"/>
                  </a:lnTo>
                  <a:lnTo>
                    <a:pt x="89" y="523"/>
                  </a:lnTo>
                  <a:lnTo>
                    <a:pt x="52" y="479"/>
                  </a:lnTo>
                  <a:lnTo>
                    <a:pt x="51" y="477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1"/>
                  </a:lnTo>
                  <a:lnTo>
                    <a:pt x="36" y="420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8"/>
                  </a:lnTo>
                  <a:lnTo>
                    <a:pt x="142" y="547"/>
                  </a:lnTo>
                  <a:lnTo>
                    <a:pt x="193" y="576"/>
                  </a:lnTo>
                  <a:lnTo>
                    <a:pt x="249" y="593"/>
                  </a:lnTo>
                  <a:lnTo>
                    <a:pt x="247" y="593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3"/>
                  </a:lnTo>
                  <a:lnTo>
                    <a:pt x="365" y="593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7"/>
                  </a:lnTo>
                  <a:lnTo>
                    <a:pt x="469" y="548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8" y="469"/>
                  </a:lnTo>
                  <a:lnTo>
                    <a:pt x="548" y="471"/>
                  </a:lnTo>
                  <a:lnTo>
                    <a:pt x="576" y="420"/>
                  </a:lnTo>
                  <a:lnTo>
                    <a:pt x="576" y="421"/>
                  </a:lnTo>
                  <a:lnTo>
                    <a:pt x="593" y="365"/>
                  </a:lnTo>
                  <a:lnTo>
                    <a:pt x="593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3" y="247"/>
                  </a:lnTo>
                  <a:lnTo>
                    <a:pt x="593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2"/>
                  </a:lnTo>
                  <a:lnTo>
                    <a:pt x="548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4"/>
                  </a:lnTo>
                  <a:lnTo>
                    <a:pt x="471" y="64"/>
                  </a:lnTo>
                  <a:lnTo>
                    <a:pt x="420" y="36"/>
                  </a:lnTo>
                  <a:lnTo>
                    <a:pt x="421" y="37"/>
                  </a:lnTo>
                  <a:lnTo>
                    <a:pt x="365" y="20"/>
                  </a:lnTo>
                  <a:lnTo>
                    <a:pt x="367" y="20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0"/>
                  </a:lnTo>
                  <a:lnTo>
                    <a:pt x="249" y="20"/>
                  </a:lnTo>
                  <a:lnTo>
                    <a:pt x="193" y="37"/>
                  </a:lnTo>
                  <a:lnTo>
                    <a:pt x="193" y="36"/>
                  </a:lnTo>
                  <a:lnTo>
                    <a:pt x="142" y="64"/>
                  </a:lnTo>
                  <a:lnTo>
                    <a:pt x="144" y="64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19050" y="770255"/>
              <a:ext cx="400050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28575" y="77978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50621" y="891988"/>
              <a:ext cx="111801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1161415" y="770255"/>
              <a:ext cx="399415" cy="40005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6" name="Freeform 11"/>
            <p:cNvSpPr>
              <a:spLocks noEditPoints="1" noChangeArrowheads="1"/>
            </p:cNvSpPr>
            <p:nvPr/>
          </p:nvSpPr>
          <p:spPr bwMode="auto">
            <a:xfrm>
              <a:off x="1166495" y="775970"/>
              <a:ext cx="389890" cy="389255"/>
            </a:xfrm>
            <a:custGeom>
              <a:avLst/>
              <a:gdLst>
                <a:gd name="T0" fmla="*/ 2147483647 w 614"/>
                <a:gd name="T1" fmla="*/ 2147483647 h 613"/>
                <a:gd name="T2" fmla="*/ 2147483647 w 614"/>
                <a:gd name="T3" fmla="*/ 2147483647 h 613"/>
                <a:gd name="T4" fmla="*/ 2147483647 w 614"/>
                <a:gd name="T5" fmla="*/ 2147483647 h 613"/>
                <a:gd name="T6" fmla="*/ 2147483647 w 614"/>
                <a:gd name="T7" fmla="*/ 2147483647 h 613"/>
                <a:gd name="T8" fmla="*/ 2147483647 w 614"/>
                <a:gd name="T9" fmla="*/ 2147483647 h 613"/>
                <a:gd name="T10" fmla="*/ 2147483647 w 614"/>
                <a:gd name="T11" fmla="*/ 2147483647 h 613"/>
                <a:gd name="T12" fmla="*/ 2147483647 w 614"/>
                <a:gd name="T13" fmla="*/ 2147483647 h 613"/>
                <a:gd name="T14" fmla="*/ 2147483647 w 614"/>
                <a:gd name="T15" fmla="*/ 2147483647 h 613"/>
                <a:gd name="T16" fmla="*/ 2147483647 w 614"/>
                <a:gd name="T17" fmla="*/ 2147483647 h 613"/>
                <a:gd name="T18" fmla="*/ 2147483647 w 614"/>
                <a:gd name="T19" fmla="*/ 2147483647 h 613"/>
                <a:gd name="T20" fmla="*/ 2147483647 w 614"/>
                <a:gd name="T21" fmla="*/ 2147483647 h 613"/>
                <a:gd name="T22" fmla="*/ 2147483647 w 614"/>
                <a:gd name="T23" fmla="*/ 2147483647 h 613"/>
                <a:gd name="T24" fmla="*/ 2147483647 w 614"/>
                <a:gd name="T25" fmla="*/ 2147483647 h 613"/>
                <a:gd name="T26" fmla="*/ 2147483647 w 614"/>
                <a:gd name="T27" fmla="*/ 2147483647 h 613"/>
                <a:gd name="T28" fmla="*/ 2147483647 w 614"/>
                <a:gd name="T29" fmla="*/ 2147483647 h 613"/>
                <a:gd name="T30" fmla="*/ 2147483647 w 614"/>
                <a:gd name="T31" fmla="*/ 2147483647 h 613"/>
                <a:gd name="T32" fmla="*/ 2147483647 w 614"/>
                <a:gd name="T33" fmla="*/ 2147483647 h 613"/>
                <a:gd name="T34" fmla="*/ 2147483647 w 614"/>
                <a:gd name="T35" fmla="*/ 2147483647 h 613"/>
                <a:gd name="T36" fmla="*/ 2147483647 w 614"/>
                <a:gd name="T37" fmla="*/ 2147483647 h 613"/>
                <a:gd name="T38" fmla="*/ 2147483647 w 614"/>
                <a:gd name="T39" fmla="*/ 2147483647 h 613"/>
                <a:gd name="T40" fmla="*/ 2147483647 w 614"/>
                <a:gd name="T41" fmla="*/ 2147483647 h 613"/>
                <a:gd name="T42" fmla="*/ 2147483647 w 614"/>
                <a:gd name="T43" fmla="*/ 2147483647 h 613"/>
                <a:gd name="T44" fmla="*/ 2147483647 w 614"/>
                <a:gd name="T45" fmla="*/ 2147483647 h 613"/>
                <a:gd name="T46" fmla="*/ 2147483647 w 614"/>
                <a:gd name="T47" fmla="*/ 2147483647 h 613"/>
                <a:gd name="T48" fmla="*/ 2147483647 w 614"/>
                <a:gd name="T49" fmla="*/ 2147483647 h 613"/>
                <a:gd name="T50" fmla="*/ 2147483647 w 614"/>
                <a:gd name="T51" fmla="*/ 2147483647 h 613"/>
                <a:gd name="T52" fmla="*/ 2147483647 w 614"/>
                <a:gd name="T53" fmla="*/ 2147483647 h 613"/>
                <a:gd name="T54" fmla="*/ 2147483647 w 614"/>
                <a:gd name="T55" fmla="*/ 2147483647 h 613"/>
                <a:gd name="T56" fmla="*/ 2147483647 w 614"/>
                <a:gd name="T57" fmla="*/ 2147483647 h 613"/>
                <a:gd name="T58" fmla="*/ 2147483647 w 614"/>
                <a:gd name="T59" fmla="*/ 2147483647 h 613"/>
                <a:gd name="T60" fmla="*/ 2147483647 w 614"/>
                <a:gd name="T61" fmla="*/ 2147483647 h 613"/>
                <a:gd name="T62" fmla="*/ 2147483647 w 614"/>
                <a:gd name="T63" fmla="*/ 2147483647 h 613"/>
                <a:gd name="T64" fmla="*/ 2147483647 w 614"/>
                <a:gd name="T65" fmla="*/ 2147483647 h 613"/>
                <a:gd name="T66" fmla="*/ 2147483647 w 614"/>
                <a:gd name="T67" fmla="*/ 2147483647 h 613"/>
                <a:gd name="T68" fmla="*/ 2147483647 w 614"/>
                <a:gd name="T69" fmla="*/ 2147483647 h 613"/>
                <a:gd name="T70" fmla="*/ 2147483647 w 614"/>
                <a:gd name="T71" fmla="*/ 2147483647 h 613"/>
                <a:gd name="T72" fmla="*/ 2147483647 w 614"/>
                <a:gd name="T73" fmla="*/ 2147483647 h 613"/>
                <a:gd name="T74" fmla="*/ 2147483647 w 614"/>
                <a:gd name="T75" fmla="*/ 2147483647 h 613"/>
                <a:gd name="T76" fmla="*/ 2147483647 w 614"/>
                <a:gd name="T77" fmla="*/ 2147483647 h 613"/>
                <a:gd name="T78" fmla="*/ 2147483647 w 614"/>
                <a:gd name="T79" fmla="*/ 2147483647 h 613"/>
                <a:gd name="T80" fmla="*/ 2147483647 w 614"/>
                <a:gd name="T81" fmla="*/ 2147483647 h 613"/>
                <a:gd name="T82" fmla="*/ 2147483647 w 614"/>
                <a:gd name="T83" fmla="*/ 2147483647 h 613"/>
                <a:gd name="T84" fmla="*/ 2147483647 w 614"/>
                <a:gd name="T85" fmla="*/ 2147483647 h 6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4"/>
                <a:gd name="T130" fmla="*/ 0 h 613"/>
                <a:gd name="T131" fmla="*/ 614 w 614"/>
                <a:gd name="T132" fmla="*/ 613 h 6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4" h="613">
                  <a:moveTo>
                    <a:pt x="0" y="307"/>
                  </a:moveTo>
                  <a:lnTo>
                    <a:pt x="0" y="306"/>
                  </a:lnTo>
                  <a:lnTo>
                    <a:pt x="7" y="246"/>
                  </a:lnTo>
                  <a:lnTo>
                    <a:pt x="7" y="244"/>
                  </a:lnTo>
                  <a:lnTo>
                    <a:pt x="24" y="188"/>
                  </a:lnTo>
                  <a:lnTo>
                    <a:pt x="24" y="187"/>
                  </a:lnTo>
                  <a:lnTo>
                    <a:pt x="52" y="136"/>
                  </a:lnTo>
                  <a:lnTo>
                    <a:pt x="53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2"/>
                  </a:lnTo>
                  <a:lnTo>
                    <a:pt x="136" y="51"/>
                  </a:lnTo>
                  <a:lnTo>
                    <a:pt x="188" y="23"/>
                  </a:lnTo>
                  <a:lnTo>
                    <a:pt x="245" y="6"/>
                  </a:lnTo>
                  <a:lnTo>
                    <a:pt x="247" y="6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6"/>
                  </a:lnTo>
                  <a:lnTo>
                    <a:pt x="370" y="6"/>
                  </a:lnTo>
                  <a:lnTo>
                    <a:pt x="426" y="23"/>
                  </a:lnTo>
                  <a:lnTo>
                    <a:pt x="427" y="23"/>
                  </a:lnTo>
                  <a:lnTo>
                    <a:pt x="478" y="51"/>
                  </a:lnTo>
                  <a:lnTo>
                    <a:pt x="480" y="52"/>
                  </a:lnTo>
                  <a:lnTo>
                    <a:pt x="524" y="89"/>
                  </a:lnTo>
                  <a:lnTo>
                    <a:pt x="525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14" y="306"/>
                  </a:lnTo>
                  <a:lnTo>
                    <a:pt x="614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7"/>
                  </a:lnTo>
                  <a:lnTo>
                    <a:pt x="561" y="479"/>
                  </a:lnTo>
                  <a:lnTo>
                    <a:pt x="525" y="523"/>
                  </a:lnTo>
                  <a:lnTo>
                    <a:pt x="524" y="524"/>
                  </a:lnTo>
                  <a:lnTo>
                    <a:pt x="480" y="561"/>
                  </a:lnTo>
                  <a:lnTo>
                    <a:pt x="478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7"/>
                  </a:lnTo>
                  <a:lnTo>
                    <a:pt x="368" y="607"/>
                  </a:lnTo>
                  <a:lnTo>
                    <a:pt x="307" y="613"/>
                  </a:lnTo>
                  <a:lnTo>
                    <a:pt x="306" y="613"/>
                  </a:lnTo>
                  <a:lnTo>
                    <a:pt x="247" y="607"/>
                  </a:lnTo>
                  <a:lnTo>
                    <a:pt x="245" y="607"/>
                  </a:lnTo>
                  <a:lnTo>
                    <a:pt x="188" y="590"/>
                  </a:lnTo>
                  <a:lnTo>
                    <a:pt x="188" y="589"/>
                  </a:lnTo>
                  <a:lnTo>
                    <a:pt x="136" y="561"/>
                  </a:lnTo>
                  <a:lnTo>
                    <a:pt x="134" y="561"/>
                  </a:lnTo>
                  <a:lnTo>
                    <a:pt x="90" y="524"/>
                  </a:lnTo>
                  <a:lnTo>
                    <a:pt x="89" y="523"/>
                  </a:lnTo>
                  <a:lnTo>
                    <a:pt x="53" y="479"/>
                  </a:lnTo>
                  <a:lnTo>
                    <a:pt x="52" y="477"/>
                  </a:lnTo>
                  <a:lnTo>
                    <a:pt x="24" y="427"/>
                  </a:lnTo>
                  <a:lnTo>
                    <a:pt x="24" y="426"/>
                  </a:lnTo>
                  <a:lnTo>
                    <a:pt x="7" y="370"/>
                  </a:lnTo>
                  <a:lnTo>
                    <a:pt x="7" y="368"/>
                  </a:lnTo>
                  <a:lnTo>
                    <a:pt x="0" y="307"/>
                  </a:lnTo>
                  <a:close/>
                  <a:moveTo>
                    <a:pt x="21" y="367"/>
                  </a:moveTo>
                  <a:lnTo>
                    <a:pt x="21" y="365"/>
                  </a:lnTo>
                  <a:lnTo>
                    <a:pt x="38" y="421"/>
                  </a:lnTo>
                  <a:lnTo>
                    <a:pt x="37" y="420"/>
                  </a:lnTo>
                  <a:lnTo>
                    <a:pt x="65" y="471"/>
                  </a:lnTo>
                  <a:lnTo>
                    <a:pt x="65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8"/>
                  </a:lnTo>
                  <a:lnTo>
                    <a:pt x="143" y="547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3"/>
                  </a:lnTo>
                  <a:lnTo>
                    <a:pt x="247" y="593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3"/>
                  </a:lnTo>
                  <a:lnTo>
                    <a:pt x="366" y="593"/>
                  </a:lnTo>
                  <a:lnTo>
                    <a:pt x="422" y="576"/>
                  </a:lnTo>
                  <a:lnTo>
                    <a:pt x="421" y="576"/>
                  </a:lnTo>
                  <a:lnTo>
                    <a:pt x="471" y="547"/>
                  </a:lnTo>
                  <a:lnTo>
                    <a:pt x="469" y="548"/>
                  </a:lnTo>
                  <a:lnTo>
                    <a:pt x="514" y="512"/>
                  </a:lnTo>
                  <a:lnTo>
                    <a:pt x="513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0"/>
                  </a:lnTo>
                  <a:lnTo>
                    <a:pt x="576" y="421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600" y="306"/>
                  </a:lnTo>
                  <a:lnTo>
                    <a:pt x="600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2"/>
                  </a:lnTo>
                  <a:lnTo>
                    <a:pt x="549" y="144"/>
                  </a:lnTo>
                  <a:lnTo>
                    <a:pt x="513" y="100"/>
                  </a:lnTo>
                  <a:lnTo>
                    <a:pt x="514" y="101"/>
                  </a:lnTo>
                  <a:lnTo>
                    <a:pt x="469" y="64"/>
                  </a:lnTo>
                  <a:lnTo>
                    <a:pt x="471" y="64"/>
                  </a:lnTo>
                  <a:lnTo>
                    <a:pt x="421" y="36"/>
                  </a:lnTo>
                  <a:lnTo>
                    <a:pt x="422" y="37"/>
                  </a:lnTo>
                  <a:lnTo>
                    <a:pt x="366" y="20"/>
                  </a:lnTo>
                  <a:lnTo>
                    <a:pt x="367" y="20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0"/>
                  </a:lnTo>
                  <a:lnTo>
                    <a:pt x="249" y="20"/>
                  </a:lnTo>
                  <a:lnTo>
                    <a:pt x="193" y="37"/>
                  </a:lnTo>
                  <a:lnTo>
                    <a:pt x="194" y="36"/>
                  </a:lnTo>
                  <a:lnTo>
                    <a:pt x="143" y="64"/>
                  </a:lnTo>
                  <a:lnTo>
                    <a:pt x="144" y="64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5" y="144"/>
                  </a:lnTo>
                  <a:lnTo>
                    <a:pt x="65" y="142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21" y="249"/>
                  </a:lnTo>
                  <a:lnTo>
                    <a:pt x="21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1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1161415" y="770255"/>
              <a:ext cx="399415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8" name="Oval 13"/>
            <p:cNvSpPr>
              <a:spLocks noChangeArrowheads="1"/>
            </p:cNvSpPr>
            <p:nvPr/>
          </p:nvSpPr>
          <p:spPr bwMode="auto">
            <a:xfrm>
              <a:off x="1170940" y="779780"/>
              <a:ext cx="380365" cy="381000"/>
            </a:xfrm>
            <a:prstGeom prst="ellipse">
              <a:avLst/>
            </a:prstGeom>
            <a:noFill/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293475" y="881869"/>
              <a:ext cx="111801" cy="252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0" name="Rectangle 15"/>
            <p:cNvSpPr>
              <a:spLocks noChangeArrowheads="1"/>
            </p:cNvSpPr>
            <p:nvPr/>
          </p:nvSpPr>
          <p:spPr bwMode="auto">
            <a:xfrm>
              <a:off x="2303145" y="770255"/>
              <a:ext cx="400050" cy="40005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1" name="Freeform 16"/>
            <p:cNvSpPr>
              <a:spLocks noEditPoints="1" noChangeArrowheads="1"/>
            </p:cNvSpPr>
            <p:nvPr/>
          </p:nvSpPr>
          <p:spPr bwMode="auto">
            <a:xfrm>
              <a:off x="2308860" y="775970"/>
              <a:ext cx="389255" cy="389255"/>
            </a:xfrm>
            <a:custGeom>
              <a:avLst/>
              <a:gdLst>
                <a:gd name="T0" fmla="*/ 2147483647 w 613"/>
                <a:gd name="T1" fmla="*/ 2147483647 h 613"/>
                <a:gd name="T2" fmla="*/ 2147483647 w 613"/>
                <a:gd name="T3" fmla="*/ 2147483647 h 613"/>
                <a:gd name="T4" fmla="*/ 2147483647 w 613"/>
                <a:gd name="T5" fmla="*/ 2147483647 h 613"/>
                <a:gd name="T6" fmla="*/ 2147483647 w 613"/>
                <a:gd name="T7" fmla="*/ 2147483647 h 613"/>
                <a:gd name="T8" fmla="*/ 2147483647 w 613"/>
                <a:gd name="T9" fmla="*/ 2147483647 h 613"/>
                <a:gd name="T10" fmla="*/ 2147483647 w 613"/>
                <a:gd name="T11" fmla="*/ 0 h 613"/>
                <a:gd name="T12" fmla="*/ 2147483647 w 613"/>
                <a:gd name="T13" fmla="*/ 2147483647 h 613"/>
                <a:gd name="T14" fmla="*/ 2147483647 w 613"/>
                <a:gd name="T15" fmla="*/ 2147483647 h 613"/>
                <a:gd name="T16" fmla="*/ 2147483647 w 613"/>
                <a:gd name="T17" fmla="*/ 2147483647 h 613"/>
                <a:gd name="T18" fmla="*/ 2147483647 w 613"/>
                <a:gd name="T19" fmla="*/ 2147483647 h 613"/>
                <a:gd name="T20" fmla="*/ 2147483647 w 613"/>
                <a:gd name="T21" fmla="*/ 2147483647 h 613"/>
                <a:gd name="T22" fmla="*/ 2147483647 w 613"/>
                <a:gd name="T23" fmla="*/ 2147483647 h 613"/>
                <a:gd name="T24" fmla="*/ 2147483647 w 613"/>
                <a:gd name="T25" fmla="*/ 2147483647 h 613"/>
                <a:gd name="T26" fmla="*/ 2147483647 w 613"/>
                <a:gd name="T27" fmla="*/ 2147483647 h 613"/>
                <a:gd name="T28" fmla="*/ 2147483647 w 613"/>
                <a:gd name="T29" fmla="*/ 2147483647 h 613"/>
                <a:gd name="T30" fmla="*/ 2147483647 w 613"/>
                <a:gd name="T31" fmla="*/ 2147483647 h 613"/>
                <a:gd name="T32" fmla="*/ 2147483647 w 613"/>
                <a:gd name="T33" fmla="*/ 2147483647 h 613"/>
                <a:gd name="T34" fmla="*/ 2147483647 w 613"/>
                <a:gd name="T35" fmla="*/ 2147483647 h 613"/>
                <a:gd name="T36" fmla="*/ 2147483647 w 613"/>
                <a:gd name="T37" fmla="*/ 2147483647 h 613"/>
                <a:gd name="T38" fmla="*/ 2147483647 w 613"/>
                <a:gd name="T39" fmla="*/ 2147483647 h 613"/>
                <a:gd name="T40" fmla="*/ 2147483647 w 613"/>
                <a:gd name="T41" fmla="*/ 2147483647 h 613"/>
                <a:gd name="T42" fmla="*/ 2147483647 w 613"/>
                <a:gd name="T43" fmla="*/ 2147483647 h 613"/>
                <a:gd name="T44" fmla="*/ 2147483647 w 613"/>
                <a:gd name="T45" fmla="*/ 2147483647 h 613"/>
                <a:gd name="T46" fmla="*/ 2147483647 w 613"/>
                <a:gd name="T47" fmla="*/ 2147483647 h 613"/>
                <a:gd name="T48" fmla="*/ 2147483647 w 613"/>
                <a:gd name="T49" fmla="*/ 2147483647 h 613"/>
                <a:gd name="T50" fmla="*/ 2147483647 w 613"/>
                <a:gd name="T51" fmla="*/ 2147483647 h 613"/>
                <a:gd name="T52" fmla="*/ 2147483647 w 613"/>
                <a:gd name="T53" fmla="*/ 2147483647 h 613"/>
                <a:gd name="T54" fmla="*/ 2147483647 w 613"/>
                <a:gd name="T55" fmla="*/ 2147483647 h 613"/>
                <a:gd name="T56" fmla="*/ 2147483647 w 613"/>
                <a:gd name="T57" fmla="*/ 2147483647 h 613"/>
                <a:gd name="T58" fmla="*/ 2147483647 w 613"/>
                <a:gd name="T59" fmla="*/ 2147483647 h 613"/>
                <a:gd name="T60" fmla="*/ 2147483647 w 613"/>
                <a:gd name="T61" fmla="*/ 2147483647 h 613"/>
                <a:gd name="T62" fmla="*/ 2147483647 w 613"/>
                <a:gd name="T63" fmla="*/ 2147483647 h 613"/>
                <a:gd name="T64" fmla="*/ 2147483647 w 613"/>
                <a:gd name="T65" fmla="*/ 2147483647 h 613"/>
                <a:gd name="T66" fmla="*/ 2147483647 w 613"/>
                <a:gd name="T67" fmla="*/ 2147483647 h 613"/>
                <a:gd name="T68" fmla="*/ 2147483647 w 613"/>
                <a:gd name="T69" fmla="*/ 2147483647 h 613"/>
                <a:gd name="T70" fmla="*/ 2147483647 w 613"/>
                <a:gd name="T71" fmla="*/ 2147483647 h 613"/>
                <a:gd name="T72" fmla="*/ 2147483647 w 613"/>
                <a:gd name="T73" fmla="*/ 2147483647 h 613"/>
                <a:gd name="T74" fmla="*/ 2147483647 w 613"/>
                <a:gd name="T75" fmla="*/ 2147483647 h 613"/>
                <a:gd name="T76" fmla="*/ 2147483647 w 613"/>
                <a:gd name="T77" fmla="*/ 2147483647 h 613"/>
                <a:gd name="T78" fmla="*/ 2147483647 w 613"/>
                <a:gd name="T79" fmla="*/ 2147483647 h 613"/>
                <a:gd name="T80" fmla="*/ 2147483647 w 613"/>
                <a:gd name="T81" fmla="*/ 2147483647 h 613"/>
                <a:gd name="T82" fmla="*/ 2147483647 w 613"/>
                <a:gd name="T83" fmla="*/ 2147483647 h 613"/>
                <a:gd name="T84" fmla="*/ 2147483647 w 613"/>
                <a:gd name="T85" fmla="*/ 2147483647 h 6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3"/>
                <a:gd name="T131" fmla="*/ 613 w 613"/>
                <a:gd name="T132" fmla="*/ 613 h 6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3">
                  <a:moveTo>
                    <a:pt x="0" y="307"/>
                  </a:moveTo>
                  <a:lnTo>
                    <a:pt x="0" y="306"/>
                  </a:lnTo>
                  <a:lnTo>
                    <a:pt x="6" y="246"/>
                  </a:lnTo>
                  <a:lnTo>
                    <a:pt x="6" y="244"/>
                  </a:lnTo>
                  <a:lnTo>
                    <a:pt x="23" y="188"/>
                  </a:lnTo>
                  <a:lnTo>
                    <a:pt x="23" y="187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2"/>
                  </a:lnTo>
                  <a:lnTo>
                    <a:pt x="136" y="51"/>
                  </a:lnTo>
                  <a:lnTo>
                    <a:pt x="187" y="23"/>
                  </a:lnTo>
                  <a:lnTo>
                    <a:pt x="188" y="23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6"/>
                  </a:lnTo>
                  <a:lnTo>
                    <a:pt x="370" y="6"/>
                  </a:lnTo>
                  <a:lnTo>
                    <a:pt x="426" y="23"/>
                  </a:lnTo>
                  <a:lnTo>
                    <a:pt x="427" y="23"/>
                  </a:lnTo>
                  <a:lnTo>
                    <a:pt x="478" y="51"/>
                  </a:lnTo>
                  <a:lnTo>
                    <a:pt x="479" y="52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7"/>
                  </a:lnTo>
                  <a:lnTo>
                    <a:pt x="561" y="479"/>
                  </a:lnTo>
                  <a:lnTo>
                    <a:pt x="524" y="523"/>
                  </a:lnTo>
                  <a:lnTo>
                    <a:pt x="523" y="524"/>
                  </a:lnTo>
                  <a:lnTo>
                    <a:pt x="479" y="561"/>
                  </a:lnTo>
                  <a:lnTo>
                    <a:pt x="478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7"/>
                  </a:lnTo>
                  <a:lnTo>
                    <a:pt x="368" y="607"/>
                  </a:lnTo>
                  <a:lnTo>
                    <a:pt x="307" y="613"/>
                  </a:lnTo>
                  <a:lnTo>
                    <a:pt x="306" y="613"/>
                  </a:lnTo>
                  <a:lnTo>
                    <a:pt x="246" y="607"/>
                  </a:lnTo>
                  <a:lnTo>
                    <a:pt x="244" y="607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6" y="561"/>
                  </a:lnTo>
                  <a:lnTo>
                    <a:pt x="134" y="561"/>
                  </a:lnTo>
                  <a:lnTo>
                    <a:pt x="90" y="524"/>
                  </a:lnTo>
                  <a:lnTo>
                    <a:pt x="89" y="523"/>
                  </a:lnTo>
                  <a:lnTo>
                    <a:pt x="52" y="479"/>
                  </a:lnTo>
                  <a:lnTo>
                    <a:pt x="51" y="477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1"/>
                  </a:lnTo>
                  <a:lnTo>
                    <a:pt x="36" y="420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8"/>
                  </a:lnTo>
                  <a:lnTo>
                    <a:pt x="142" y="547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3"/>
                  </a:lnTo>
                  <a:lnTo>
                    <a:pt x="247" y="593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3"/>
                  </a:lnTo>
                  <a:lnTo>
                    <a:pt x="365" y="593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7"/>
                  </a:lnTo>
                  <a:lnTo>
                    <a:pt x="469" y="548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0"/>
                  </a:lnTo>
                  <a:lnTo>
                    <a:pt x="576" y="421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2"/>
                  </a:lnTo>
                  <a:lnTo>
                    <a:pt x="549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4"/>
                  </a:lnTo>
                  <a:lnTo>
                    <a:pt x="471" y="64"/>
                  </a:lnTo>
                  <a:lnTo>
                    <a:pt x="420" y="36"/>
                  </a:lnTo>
                  <a:lnTo>
                    <a:pt x="421" y="37"/>
                  </a:lnTo>
                  <a:lnTo>
                    <a:pt x="365" y="20"/>
                  </a:lnTo>
                  <a:lnTo>
                    <a:pt x="367" y="20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0"/>
                  </a:lnTo>
                  <a:lnTo>
                    <a:pt x="249" y="20"/>
                  </a:lnTo>
                  <a:lnTo>
                    <a:pt x="193" y="37"/>
                  </a:lnTo>
                  <a:lnTo>
                    <a:pt x="194" y="36"/>
                  </a:lnTo>
                  <a:lnTo>
                    <a:pt x="142" y="64"/>
                  </a:lnTo>
                  <a:lnTo>
                    <a:pt x="144" y="64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303145" y="770255"/>
              <a:ext cx="400050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3" name="Oval 18"/>
            <p:cNvSpPr>
              <a:spLocks noChangeArrowheads="1"/>
            </p:cNvSpPr>
            <p:nvPr/>
          </p:nvSpPr>
          <p:spPr bwMode="auto">
            <a:xfrm>
              <a:off x="2312670" y="779780"/>
              <a:ext cx="3810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34775" y="822595"/>
              <a:ext cx="111801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19050" y="1522095"/>
              <a:ext cx="400050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6" name="Freeform 21"/>
            <p:cNvSpPr>
              <a:spLocks noEditPoints="1" noChangeArrowheads="1"/>
            </p:cNvSpPr>
            <p:nvPr/>
          </p:nvSpPr>
          <p:spPr bwMode="auto">
            <a:xfrm>
              <a:off x="24765" y="1527175"/>
              <a:ext cx="389255" cy="389890"/>
            </a:xfrm>
            <a:custGeom>
              <a:avLst/>
              <a:gdLst>
                <a:gd name="T0" fmla="*/ 2147483647 w 613"/>
                <a:gd name="T1" fmla="*/ 2147483647 h 614"/>
                <a:gd name="T2" fmla="*/ 2147483647 w 613"/>
                <a:gd name="T3" fmla="*/ 2147483647 h 614"/>
                <a:gd name="T4" fmla="*/ 2147483647 w 613"/>
                <a:gd name="T5" fmla="*/ 2147483647 h 614"/>
                <a:gd name="T6" fmla="*/ 2147483647 w 613"/>
                <a:gd name="T7" fmla="*/ 2147483647 h 614"/>
                <a:gd name="T8" fmla="*/ 2147483647 w 613"/>
                <a:gd name="T9" fmla="*/ 2147483647 h 614"/>
                <a:gd name="T10" fmla="*/ 2147483647 w 613"/>
                <a:gd name="T11" fmla="*/ 0 h 614"/>
                <a:gd name="T12" fmla="*/ 2147483647 w 613"/>
                <a:gd name="T13" fmla="*/ 2147483647 h 614"/>
                <a:gd name="T14" fmla="*/ 2147483647 w 613"/>
                <a:gd name="T15" fmla="*/ 2147483647 h 614"/>
                <a:gd name="T16" fmla="*/ 2147483647 w 613"/>
                <a:gd name="T17" fmla="*/ 2147483647 h 614"/>
                <a:gd name="T18" fmla="*/ 2147483647 w 613"/>
                <a:gd name="T19" fmla="*/ 2147483647 h 614"/>
                <a:gd name="T20" fmla="*/ 2147483647 w 613"/>
                <a:gd name="T21" fmla="*/ 2147483647 h 614"/>
                <a:gd name="T22" fmla="*/ 2147483647 w 613"/>
                <a:gd name="T23" fmla="*/ 2147483647 h 614"/>
                <a:gd name="T24" fmla="*/ 2147483647 w 613"/>
                <a:gd name="T25" fmla="*/ 2147483647 h 614"/>
                <a:gd name="T26" fmla="*/ 2147483647 w 613"/>
                <a:gd name="T27" fmla="*/ 2147483647 h 614"/>
                <a:gd name="T28" fmla="*/ 2147483647 w 613"/>
                <a:gd name="T29" fmla="*/ 2147483647 h 614"/>
                <a:gd name="T30" fmla="*/ 2147483647 w 613"/>
                <a:gd name="T31" fmla="*/ 2147483647 h 614"/>
                <a:gd name="T32" fmla="*/ 2147483647 w 613"/>
                <a:gd name="T33" fmla="*/ 2147483647 h 614"/>
                <a:gd name="T34" fmla="*/ 2147483647 w 613"/>
                <a:gd name="T35" fmla="*/ 2147483647 h 614"/>
                <a:gd name="T36" fmla="*/ 2147483647 w 613"/>
                <a:gd name="T37" fmla="*/ 2147483647 h 614"/>
                <a:gd name="T38" fmla="*/ 2147483647 w 613"/>
                <a:gd name="T39" fmla="*/ 2147483647 h 614"/>
                <a:gd name="T40" fmla="*/ 2147483647 w 613"/>
                <a:gd name="T41" fmla="*/ 2147483647 h 614"/>
                <a:gd name="T42" fmla="*/ 2147483647 w 613"/>
                <a:gd name="T43" fmla="*/ 2147483647 h 614"/>
                <a:gd name="T44" fmla="*/ 2147483647 w 613"/>
                <a:gd name="T45" fmla="*/ 2147483647 h 614"/>
                <a:gd name="T46" fmla="*/ 2147483647 w 613"/>
                <a:gd name="T47" fmla="*/ 2147483647 h 614"/>
                <a:gd name="T48" fmla="*/ 2147483647 w 613"/>
                <a:gd name="T49" fmla="*/ 2147483647 h 614"/>
                <a:gd name="T50" fmla="*/ 2147483647 w 613"/>
                <a:gd name="T51" fmla="*/ 2147483647 h 614"/>
                <a:gd name="T52" fmla="*/ 2147483647 w 613"/>
                <a:gd name="T53" fmla="*/ 2147483647 h 614"/>
                <a:gd name="T54" fmla="*/ 2147483647 w 613"/>
                <a:gd name="T55" fmla="*/ 2147483647 h 614"/>
                <a:gd name="T56" fmla="*/ 2147483647 w 613"/>
                <a:gd name="T57" fmla="*/ 2147483647 h 614"/>
                <a:gd name="T58" fmla="*/ 2147483647 w 613"/>
                <a:gd name="T59" fmla="*/ 2147483647 h 614"/>
                <a:gd name="T60" fmla="*/ 2147483647 w 613"/>
                <a:gd name="T61" fmla="*/ 2147483647 h 614"/>
                <a:gd name="T62" fmla="*/ 2147483647 w 613"/>
                <a:gd name="T63" fmla="*/ 2147483647 h 614"/>
                <a:gd name="T64" fmla="*/ 2147483647 w 613"/>
                <a:gd name="T65" fmla="*/ 2147483647 h 614"/>
                <a:gd name="T66" fmla="*/ 2147483647 w 613"/>
                <a:gd name="T67" fmla="*/ 2147483647 h 614"/>
                <a:gd name="T68" fmla="*/ 2147483647 w 613"/>
                <a:gd name="T69" fmla="*/ 2147483647 h 614"/>
                <a:gd name="T70" fmla="*/ 2147483647 w 613"/>
                <a:gd name="T71" fmla="*/ 2147483647 h 614"/>
                <a:gd name="T72" fmla="*/ 2147483647 w 613"/>
                <a:gd name="T73" fmla="*/ 2147483647 h 614"/>
                <a:gd name="T74" fmla="*/ 2147483647 w 613"/>
                <a:gd name="T75" fmla="*/ 2147483647 h 614"/>
                <a:gd name="T76" fmla="*/ 2147483647 w 613"/>
                <a:gd name="T77" fmla="*/ 2147483647 h 614"/>
                <a:gd name="T78" fmla="*/ 2147483647 w 613"/>
                <a:gd name="T79" fmla="*/ 2147483647 h 614"/>
                <a:gd name="T80" fmla="*/ 2147483647 w 613"/>
                <a:gd name="T81" fmla="*/ 2147483647 h 614"/>
                <a:gd name="T82" fmla="*/ 2147483647 w 613"/>
                <a:gd name="T83" fmla="*/ 2147483647 h 614"/>
                <a:gd name="T84" fmla="*/ 2147483647 w 613"/>
                <a:gd name="T85" fmla="*/ 2147483647 h 6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4"/>
                <a:gd name="T131" fmla="*/ 613 w 613"/>
                <a:gd name="T132" fmla="*/ 614 h 6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4">
                  <a:moveTo>
                    <a:pt x="0" y="307"/>
                  </a:moveTo>
                  <a:lnTo>
                    <a:pt x="0" y="306"/>
                  </a:lnTo>
                  <a:lnTo>
                    <a:pt x="6" y="246"/>
                  </a:lnTo>
                  <a:lnTo>
                    <a:pt x="6" y="245"/>
                  </a:lnTo>
                  <a:lnTo>
                    <a:pt x="23" y="188"/>
                  </a:lnTo>
                  <a:lnTo>
                    <a:pt x="23" y="187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89" y="89"/>
                  </a:lnTo>
                  <a:lnTo>
                    <a:pt x="134" y="53"/>
                  </a:lnTo>
                  <a:lnTo>
                    <a:pt x="135" y="52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7" y="52"/>
                  </a:lnTo>
                  <a:lnTo>
                    <a:pt x="479" y="53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6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4" y="524"/>
                  </a:lnTo>
                  <a:lnTo>
                    <a:pt x="523" y="525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6" y="608"/>
                  </a:lnTo>
                  <a:lnTo>
                    <a:pt x="244" y="608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89" y="525"/>
                  </a:lnTo>
                  <a:lnTo>
                    <a:pt x="89" y="524"/>
                  </a:lnTo>
                  <a:lnTo>
                    <a:pt x="52" y="480"/>
                  </a:lnTo>
                  <a:lnTo>
                    <a:pt x="51" y="478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2"/>
                  </a:lnTo>
                  <a:lnTo>
                    <a:pt x="36" y="421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2" y="548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4"/>
                  </a:lnTo>
                  <a:lnTo>
                    <a:pt x="365" y="594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8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3" y="365"/>
                  </a:lnTo>
                  <a:lnTo>
                    <a:pt x="593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3" y="247"/>
                  </a:lnTo>
                  <a:lnTo>
                    <a:pt x="593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8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0" y="37"/>
                  </a:lnTo>
                  <a:lnTo>
                    <a:pt x="421" y="38"/>
                  </a:lnTo>
                  <a:lnTo>
                    <a:pt x="365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3" y="37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3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19050" y="1522095"/>
              <a:ext cx="400050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28" name="Oval 23"/>
            <p:cNvSpPr>
              <a:spLocks noChangeArrowheads="1"/>
            </p:cNvSpPr>
            <p:nvPr/>
          </p:nvSpPr>
          <p:spPr bwMode="auto">
            <a:xfrm>
              <a:off x="28575" y="1531620"/>
              <a:ext cx="381000" cy="380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50621" y="1636517"/>
              <a:ext cx="111801" cy="251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1161415" y="1522095"/>
              <a:ext cx="399415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1" name="Freeform 26"/>
            <p:cNvSpPr>
              <a:spLocks noEditPoints="1" noChangeArrowheads="1"/>
            </p:cNvSpPr>
            <p:nvPr/>
          </p:nvSpPr>
          <p:spPr bwMode="auto">
            <a:xfrm>
              <a:off x="1166495" y="1527175"/>
              <a:ext cx="389890" cy="389890"/>
            </a:xfrm>
            <a:custGeom>
              <a:avLst/>
              <a:gdLst>
                <a:gd name="T0" fmla="*/ 2147483647 w 614"/>
                <a:gd name="T1" fmla="*/ 2147483647 h 614"/>
                <a:gd name="T2" fmla="*/ 2147483647 w 614"/>
                <a:gd name="T3" fmla="*/ 2147483647 h 614"/>
                <a:gd name="T4" fmla="*/ 2147483647 w 614"/>
                <a:gd name="T5" fmla="*/ 2147483647 h 614"/>
                <a:gd name="T6" fmla="*/ 2147483647 w 614"/>
                <a:gd name="T7" fmla="*/ 2147483647 h 614"/>
                <a:gd name="T8" fmla="*/ 2147483647 w 614"/>
                <a:gd name="T9" fmla="*/ 2147483647 h 614"/>
                <a:gd name="T10" fmla="*/ 2147483647 w 614"/>
                <a:gd name="T11" fmla="*/ 2147483647 h 614"/>
                <a:gd name="T12" fmla="*/ 2147483647 w 614"/>
                <a:gd name="T13" fmla="*/ 2147483647 h 614"/>
                <a:gd name="T14" fmla="*/ 2147483647 w 614"/>
                <a:gd name="T15" fmla="*/ 2147483647 h 614"/>
                <a:gd name="T16" fmla="*/ 2147483647 w 614"/>
                <a:gd name="T17" fmla="*/ 2147483647 h 614"/>
                <a:gd name="T18" fmla="*/ 2147483647 w 614"/>
                <a:gd name="T19" fmla="*/ 2147483647 h 614"/>
                <a:gd name="T20" fmla="*/ 2147483647 w 614"/>
                <a:gd name="T21" fmla="*/ 2147483647 h 614"/>
                <a:gd name="T22" fmla="*/ 2147483647 w 614"/>
                <a:gd name="T23" fmla="*/ 2147483647 h 614"/>
                <a:gd name="T24" fmla="*/ 2147483647 w 614"/>
                <a:gd name="T25" fmla="*/ 2147483647 h 614"/>
                <a:gd name="T26" fmla="*/ 2147483647 w 614"/>
                <a:gd name="T27" fmla="*/ 2147483647 h 614"/>
                <a:gd name="T28" fmla="*/ 2147483647 w 614"/>
                <a:gd name="T29" fmla="*/ 2147483647 h 614"/>
                <a:gd name="T30" fmla="*/ 2147483647 w 614"/>
                <a:gd name="T31" fmla="*/ 2147483647 h 614"/>
                <a:gd name="T32" fmla="*/ 2147483647 w 614"/>
                <a:gd name="T33" fmla="*/ 2147483647 h 614"/>
                <a:gd name="T34" fmla="*/ 2147483647 w 614"/>
                <a:gd name="T35" fmla="*/ 2147483647 h 614"/>
                <a:gd name="T36" fmla="*/ 2147483647 w 614"/>
                <a:gd name="T37" fmla="*/ 2147483647 h 614"/>
                <a:gd name="T38" fmla="*/ 2147483647 w 614"/>
                <a:gd name="T39" fmla="*/ 2147483647 h 614"/>
                <a:gd name="T40" fmla="*/ 2147483647 w 614"/>
                <a:gd name="T41" fmla="*/ 2147483647 h 614"/>
                <a:gd name="T42" fmla="*/ 2147483647 w 614"/>
                <a:gd name="T43" fmla="*/ 2147483647 h 614"/>
                <a:gd name="T44" fmla="*/ 2147483647 w 614"/>
                <a:gd name="T45" fmla="*/ 2147483647 h 614"/>
                <a:gd name="T46" fmla="*/ 2147483647 w 614"/>
                <a:gd name="T47" fmla="*/ 2147483647 h 614"/>
                <a:gd name="T48" fmla="*/ 2147483647 w 614"/>
                <a:gd name="T49" fmla="*/ 2147483647 h 614"/>
                <a:gd name="T50" fmla="*/ 2147483647 w 614"/>
                <a:gd name="T51" fmla="*/ 2147483647 h 614"/>
                <a:gd name="T52" fmla="*/ 2147483647 w 614"/>
                <a:gd name="T53" fmla="*/ 2147483647 h 614"/>
                <a:gd name="T54" fmla="*/ 2147483647 w 614"/>
                <a:gd name="T55" fmla="*/ 2147483647 h 614"/>
                <a:gd name="T56" fmla="*/ 2147483647 w 614"/>
                <a:gd name="T57" fmla="*/ 2147483647 h 614"/>
                <a:gd name="T58" fmla="*/ 2147483647 w 614"/>
                <a:gd name="T59" fmla="*/ 2147483647 h 614"/>
                <a:gd name="T60" fmla="*/ 2147483647 w 614"/>
                <a:gd name="T61" fmla="*/ 2147483647 h 614"/>
                <a:gd name="T62" fmla="*/ 2147483647 w 614"/>
                <a:gd name="T63" fmla="*/ 2147483647 h 614"/>
                <a:gd name="T64" fmla="*/ 2147483647 w 614"/>
                <a:gd name="T65" fmla="*/ 2147483647 h 614"/>
                <a:gd name="T66" fmla="*/ 2147483647 w 614"/>
                <a:gd name="T67" fmla="*/ 2147483647 h 614"/>
                <a:gd name="T68" fmla="*/ 2147483647 w 614"/>
                <a:gd name="T69" fmla="*/ 2147483647 h 614"/>
                <a:gd name="T70" fmla="*/ 2147483647 w 614"/>
                <a:gd name="T71" fmla="*/ 2147483647 h 614"/>
                <a:gd name="T72" fmla="*/ 2147483647 w 614"/>
                <a:gd name="T73" fmla="*/ 2147483647 h 614"/>
                <a:gd name="T74" fmla="*/ 2147483647 w 614"/>
                <a:gd name="T75" fmla="*/ 2147483647 h 614"/>
                <a:gd name="T76" fmla="*/ 2147483647 w 614"/>
                <a:gd name="T77" fmla="*/ 2147483647 h 614"/>
                <a:gd name="T78" fmla="*/ 2147483647 w 614"/>
                <a:gd name="T79" fmla="*/ 2147483647 h 614"/>
                <a:gd name="T80" fmla="*/ 2147483647 w 614"/>
                <a:gd name="T81" fmla="*/ 2147483647 h 614"/>
                <a:gd name="T82" fmla="*/ 2147483647 w 614"/>
                <a:gd name="T83" fmla="*/ 2147483647 h 614"/>
                <a:gd name="T84" fmla="*/ 2147483647 w 614"/>
                <a:gd name="T85" fmla="*/ 2147483647 h 6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4"/>
                <a:gd name="T130" fmla="*/ 0 h 614"/>
                <a:gd name="T131" fmla="*/ 614 w 614"/>
                <a:gd name="T132" fmla="*/ 614 h 6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4" h="614">
                  <a:moveTo>
                    <a:pt x="0" y="307"/>
                  </a:moveTo>
                  <a:lnTo>
                    <a:pt x="0" y="306"/>
                  </a:lnTo>
                  <a:lnTo>
                    <a:pt x="7" y="246"/>
                  </a:lnTo>
                  <a:lnTo>
                    <a:pt x="7" y="245"/>
                  </a:lnTo>
                  <a:lnTo>
                    <a:pt x="24" y="188"/>
                  </a:lnTo>
                  <a:lnTo>
                    <a:pt x="24" y="187"/>
                  </a:lnTo>
                  <a:lnTo>
                    <a:pt x="52" y="136"/>
                  </a:lnTo>
                  <a:lnTo>
                    <a:pt x="53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3"/>
                  </a:lnTo>
                  <a:lnTo>
                    <a:pt x="136" y="52"/>
                  </a:lnTo>
                  <a:lnTo>
                    <a:pt x="188" y="24"/>
                  </a:lnTo>
                  <a:lnTo>
                    <a:pt x="245" y="7"/>
                  </a:lnTo>
                  <a:lnTo>
                    <a:pt x="247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8" y="52"/>
                  </a:lnTo>
                  <a:lnTo>
                    <a:pt x="480" y="53"/>
                  </a:lnTo>
                  <a:lnTo>
                    <a:pt x="524" y="89"/>
                  </a:lnTo>
                  <a:lnTo>
                    <a:pt x="525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6"/>
                  </a:lnTo>
                  <a:lnTo>
                    <a:pt x="614" y="306"/>
                  </a:lnTo>
                  <a:lnTo>
                    <a:pt x="614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5" y="524"/>
                  </a:lnTo>
                  <a:lnTo>
                    <a:pt x="524" y="525"/>
                  </a:lnTo>
                  <a:lnTo>
                    <a:pt x="480" y="561"/>
                  </a:lnTo>
                  <a:lnTo>
                    <a:pt x="478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7" y="608"/>
                  </a:lnTo>
                  <a:lnTo>
                    <a:pt x="245" y="608"/>
                  </a:lnTo>
                  <a:lnTo>
                    <a:pt x="188" y="590"/>
                  </a:lnTo>
                  <a:lnTo>
                    <a:pt x="188" y="589"/>
                  </a:lnTo>
                  <a:lnTo>
                    <a:pt x="136" y="561"/>
                  </a:lnTo>
                  <a:lnTo>
                    <a:pt x="134" y="561"/>
                  </a:lnTo>
                  <a:lnTo>
                    <a:pt x="90" y="525"/>
                  </a:lnTo>
                  <a:lnTo>
                    <a:pt x="89" y="524"/>
                  </a:lnTo>
                  <a:lnTo>
                    <a:pt x="53" y="480"/>
                  </a:lnTo>
                  <a:lnTo>
                    <a:pt x="52" y="478"/>
                  </a:lnTo>
                  <a:lnTo>
                    <a:pt x="24" y="427"/>
                  </a:lnTo>
                  <a:lnTo>
                    <a:pt x="24" y="426"/>
                  </a:lnTo>
                  <a:lnTo>
                    <a:pt x="7" y="370"/>
                  </a:lnTo>
                  <a:lnTo>
                    <a:pt x="7" y="368"/>
                  </a:lnTo>
                  <a:lnTo>
                    <a:pt x="0" y="307"/>
                  </a:lnTo>
                  <a:close/>
                  <a:moveTo>
                    <a:pt x="21" y="367"/>
                  </a:moveTo>
                  <a:lnTo>
                    <a:pt x="21" y="365"/>
                  </a:lnTo>
                  <a:lnTo>
                    <a:pt x="38" y="422"/>
                  </a:lnTo>
                  <a:lnTo>
                    <a:pt x="37" y="421"/>
                  </a:lnTo>
                  <a:lnTo>
                    <a:pt x="65" y="471"/>
                  </a:lnTo>
                  <a:lnTo>
                    <a:pt x="65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3" y="548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4"/>
                  </a:lnTo>
                  <a:lnTo>
                    <a:pt x="366" y="594"/>
                  </a:lnTo>
                  <a:lnTo>
                    <a:pt x="422" y="576"/>
                  </a:lnTo>
                  <a:lnTo>
                    <a:pt x="421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4" y="512"/>
                  </a:lnTo>
                  <a:lnTo>
                    <a:pt x="513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600" y="306"/>
                  </a:lnTo>
                  <a:lnTo>
                    <a:pt x="600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9" y="144"/>
                  </a:lnTo>
                  <a:lnTo>
                    <a:pt x="513" y="100"/>
                  </a:lnTo>
                  <a:lnTo>
                    <a:pt x="514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1" y="37"/>
                  </a:lnTo>
                  <a:lnTo>
                    <a:pt x="422" y="38"/>
                  </a:lnTo>
                  <a:lnTo>
                    <a:pt x="366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4" y="37"/>
                  </a:lnTo>
                  <a:lnTo>
                    <a:pt x="143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5" y="144"/>
                  </a:lnTo>
                  <a:lnTo>
                    <a:pt x="65" y="143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21" y="249"/>
                  </a:lnTo>
                  <a:lnTo>
                    <a:pt x="21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1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1161415" y="1522095"/>
              <a:ext cx="399415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3" name="Oval 28"/>
            <p:cNvSpPr>
              <a:spLocks noChangeArrowheads="1"/>
            </p:cNvSpPr>
            <p:nvPr/>
          </p:nvSpPr>
          <p:spPr bwMode="auto">
            <a:xfrm>
              <a:off x="1170940" y="1531620"/>
              <a:ext cx="380365" cy="380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32915" y="1636517"/>
              <a:ext cx="226707" cy="251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3255010" y="9525"/>
              <a:ext cx="400050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6" name="Freeform 31"/>
            <p:cNvSpPr>
              <a:spLocks noEditPoints="1" noChangeArrowheads="1"/>
            </p:cNvSpPr>
            <p:nvPr/>
          </p:nvSpPr>
          <p:spPr bwMode="auto">
            <a:xfrm>
              <a:off x="3260725" y="14605"/>
              <a:ext cx="389255" cy="389890"/>
            </a:xfrm>
            <a:custGeom>
              <a:avLst/>
              <a:gdLst>
                <a:gd name="T0" fmla="*/ 2147483647 w 613"/>
                <a:gd name="T1" fmla="*/ 2147483647 h 614"/>
                <a:gd name="T2" fmla="*/ 2147483647 w 613"/>
                <a:gd name="T3" fmla="*/ 2147483647 h 614"/>
                <a:gd name="T4" fmla="*/ 2147483647 w 613"/>
                <a:gd name="T5" fmla="*/ 2147483647 h 614"/>
                <a:gd name="T6" fmla="*/ 2147483647 w 613"/>
                <a:gd name="T7" fmla="*/ 2147483647 h 614"/>
                <a:gd name="T8" fmla="*/ 2147483647 w 613"/>
                <a:gd name="T9" fmla="*/ 2147483647 h 614"/>
                <a:gd name="T10" fmla="*/ 2147483647 w 613"/>
                <a:gd name="T11" fmla="*/ 2147483647 h 614"/>
                <a:gd name="T12" fmla="*/ 2147483647 w 613"/>
                <a:gd name="T13" fmla="*/ 2147483647 h 614"/>
                <a:gd name="T14" fmla="*/ 2147483647 w 613"/>
                <a:gd name="T15" fmla="*/ 2147483647 h 614"/>
                <a:gd name="T16" fmla="*/ 2147483647 w 613"/>
                <a:gd name="T17" fmla="*/ 2147483647 h 614"/>
                <a:gd name="T18" fmla="*/ 2147483647 w 613"/>
                <a:gd name="T19" fmla="*/ 2147483647 h 614"/>
                <a:gd name="T20" fmla="*/ 2147483647 w 613"/>
                <a:gd name="T21" fmla="*/ 2147483647 h 614"/>
                <a:gd name="T22" fmla="*/ 2147483647 w 613"/>
                <a:gd name="T23" fmla="*/ 2147483647 h 614"/>
                <a:gd name="T24" fmla="*/ 2147483647 w 613"/>
                <a:gd name="T25" fmla="*/ 2147483647 h 614"/>
                <a:gd name="T26" fmla="*/ 2147483647 w 613"/>
                <a:gd name="T27" fmla="*/ 2147483647 h 614"/>
                <a:gd name="T28" fmla="*/ 2147483647 w 613"/>
                <a:gd name="T29" fmla="*/ 2147483647 h 614"/>
                <a:gd name="T30" fmla="*/ 2147483647 w 613"/>
                <a:gd name="T31" fmla="*/ 2147483647 h 614"/>
                <a:gd name="T32" fmla="*/ 2147483647 w 613"/>
                <a:gd name="T33" fmla="*/ 2147483647 h 614"/>
                <a:gd name="T34" fmla="*/ 2147483647 w 613"/>
                <a:gd name="T35" fmla="*/ 2147483647 h 614"/>
                <a:gd name="T36" fmla="*/ 2147483647 w 613"/>
                <a:gd name="T37" fmla="*/ 2147483647 h 614"/>
                <a:gd name="T38" fmla="*/ 2147483647 w 613"/>
                <a:gd name="T39" fmla="*/ 2147483647 h 614"/>
                <a:gd name="T40" fmla="*/ 2147483647 w 613"/>
                <a:gd name="T41" fmla="*/ 2147483647 h 614"/>
                <a:gd name="T42" fmla="*/ 2147483647 w 613"/>
                <a:gd name="T43" fmla="*/ 2147483647 h 614"/>
                <a:gd name="T44" fmla="*/ 2147483647 w 613"/>
                <a:gd name="T45" fmla="*/ 2147483647 h 614"/>
                <a:gd name="T46" fmla="*/ 2147483647 w 613"/>
                <a:gd name="T47" fmla="*/ 2147483647 h 614"/>
                <a:gd name="T48" fmla="*/ 2147483647 w 613"/>
                <a:gd name="T49" fmla="*/ 2147483647 h 614"/>
                <a:gd name="T50" fmla="*/ 2147483647 w 613"/>
                <a:gd name="T51" fmla="*/ 2147483647 h 614"/>
                <a:gd name="T52" fmla="*/ 2147483647 w 613"/>
                <a:gd name="T53" fmla="*/ 2147483647 h 614"/>
                <a:gd name="T54" fmla="*/ 2147483647 w 613"/>
                <a:gd name="T55" fmla="*/ 2147483647 h 614"/>
                <a:gd name="T56" fmla="*/ 2147483647 w 613"/>
                <a:gd name="T57" fmla="*/ 2147483647 h 614"/>
                <a:gd name="T58" fmla="*/ 2147483647 w 613"/>
                <a:gd name="T59" fmla="*/ 2147483647 h 614"/>
                <a:gd name="T60" fmla="*/ 2147483647 w 613"/>
                <a:gd name="T61" fmla="*/ 2147483647 h 614"/>
                <a:gd name="T62" fmla="*/ 2147483647 w 613"/>
                <a:gd name="T63" fmla="*/ 2147483647 h 614"/>
                <a:gd name="T64" fmla="*/ 2147483647 w 613"/>
                <a:gd name="T65" fmla="*/ 2147483647 h 614"/>
                <a:gd name="T66" fmla="*/ 2147483647 w 613"/>
                <a:gd name="T67" fmla="*/ 2147483647 h 614"/>
                <a:gd name="T68" fmla="*/ 2147483647 w 613"/>
                <a:gd name="T69" fmla="*/ 2147483647 h 614"/>
                <a:gd name="T70" fmla="*/ 2147483647 w 613"/>
                <a:gd name="T71" fmla="*/ 2147483647 h 614"/>
                <a:gd name="T72" fmla="*/ 2147483647 w 613"/>
                <a:gd name="T73" fmla="*/ 2147483647 h 614"/>
                <a:gd name="T74" fmla="*/ 2147483647 w 613"/>
                <a:gd name="T75" fmla="*/ 2147483647 h 614"/>
                <a:gd name="T76" fmla="*/ 2147483647 w 613"/>
                <a:gd name="T77" fmla="*/ 2147483647 h 614"/>
                <a:gd name="T78" fmla="*/ 2147483647 w 613"/>
                <a:gd name="T79" fmla="*/ 2147483647 h 614"/>
                <a:gd name="T80" fmla="*/ 2147483647 w 613"/>
                <a:gd name="T81" fmla="*/ 2147483647 h 614"/>
                <a:gd name="T82" fmla="*/ 2147483647 w 613"/>
                <a:gd name="T83" fmla="*/ 2147483647 h 614"/>
                <a:gd name="T84" fmla="*/ 2147483647 w 613"/>
                <a:gd name="T85" fmla="*/ 2147483647 h 6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4"/>
                <a:gd name="T131" fmla="*/ 613 w 613"/>
                <a:gd name="T132" fmla="*/ 614 h 6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4">
                  <a:moveTo>
                    <a:pt x="0" y="307"/>
                  </a:moveTo>
                  <a:lnTo>
                    <a:pt x="0" y="306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23" y="188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3"/>
                  </a:lnTo>
                  <a:lnTo>
                    <a:pt x="135" y="52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7" y="52"/>
                  </a:lnTo>
                  <a:lnTo>
                    <a:pt x="479" y="53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8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7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4" y="524"/>
                  </a:lnTo>
                  <a:lnTo>
                    <a:pt x="523" y="525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6" y="608"/>
                  </a:lnTo>
                  <a:lnTo>
                    <a:pt x="244" y="608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90" y="525"/>
                  </a:lnTo>
                  <a:lnTo>
                    <a:pt x="89" y="524"/>
                  </a:lnTo>
                  <a:lnTo>
                    <a:pt x="52" y="480"/>
                  </a:lnTo>
                  <a:lnTo>
                    <a:pt x="51" y="478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2"/>
                  </a:lnTo>
                  <a:lnTo>
                    <a:pt x="36" y="421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2" y="548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600"/>
                  </a:lnTo>
                  <a:lnTo>
                    <a:pt x="306" y="600"/>
                  </a:lnTo>
                  <a:lnTo>
                    <a:pt x="367" y="594"/>
                  </a:lnTo>
                  <a:lnTo>
                    <a:pt x="365" y="594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9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0" y="37"/>
                  </a:lnTo>
                  <a:lnTo>
                    <a:pt x="421" y="38"/>
                  </a:lnTo>
                  <a:lnTo>
                    <a:pt x="365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4" y="37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3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255010" y="9525"/>
              <a:ext cx="400050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38" name="Oval 33"/>
            <p:cNvSpPr>
              <a:spLocks noChangeArrowheads="1"/>
            </p:cNvSpPr>
            <p:nvPr/>
          </p:nvSpPr>
          <p:spPr bwMode="auto">
            <a:xfrm>
              <a:off x="3264535" y="19050"/>
              <a:ext cx="381000" cy="380365"/>
            </a:xfrm>
            <a:prstGeom prst="ellipse">
              <a:avLst/>
            </a:prstGeom>
            <a:noFill/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86636" y="78067"/>
              <a:ext cx="113353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19050" y="9525"/>
              <a:ext cx="400050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1" name="Freeform 36"/>
            <p:cNvSpPr>
              <a:spLocks noEditPoints="1" noChangeArrowheads="1"/>
            </p:cNvSpPr>
            <p:nvPr/>
          </p:nvSpPr>
          <p:spPr bwMode="auto">
            <a:xfrm>
              <a:off x="24765" y="14605"/>
              <a:ext cx="389255" cy="389890"/>
            </a:xfrm>
            <a:custGeom>
              <a:avLst/>
              <a:gdLst>
                <a:gd name="T0" fmla="*/ 2147483647 w 613"/>
                <a:gd name="T1" fmla="*/ 2147483647 h 614"/>
                <a:gd name="T2" fmla="*/ 2147483647 w 613"/>
                <a:gd name="T3" fmla="*/ 2147483647 h 614"/>
                <a:gd name="T4" fmla="*/ 2147483647 w 613"/>
                <a:gd name="T5" fmla="*/ 2147483647 h 614"/>
                <a:gd name="T6" fmla="*/ 2147483647 w 613"/>
                <a:gd name="T7" fmla="*/ 2147483647 h 614"/>
                <a:gd name="T8" fmla="*/ 2147483647 w 613"/>
                <a:gd name="T9" fmla="*/ 2147483647 h 614"/>
                <a:gd name="T10" fmla="*/ 2147483647 w 613"/>
                <a:gd name="T11" fmla="*/ 2147483647 h 614"/>
                <a:gd name="T12" fmla="*/ 2147483647 w 613"/>
                <a:gd name="T13" fmla="*/ 2147483647 h 614"/>
                <a:gd name="T14" fmla="*/ 2147483647 w 613"/>
                <a:gd name="T15" fmla="*/ 2147483647 h 614"/>
                <a:gd name="T16" fmla="*/ 2147483647 w 613"/>
                <a:gd name="T17" fmla="*/ 2147483647 h 614"/>
                <a:gd name="T18" fmla="*/ 2147483647 w 613"/>
                <a:gd name="T19" fmla="*/ 2147483647 h 614"/>
                <a:gd name="T20" fmla="*/ 2147483647 w 613"/>
                <a:gd name="T21" fmla="*/ 2147483647 h 614"/>
                <a:gd name="T22" fmla="*/ 2147483647 w 613"/>
                <a:gd name="T23" fmla="*/ 2147483647 h 614"/>
                <a:gd name="T24" fmla="*/ 2147483647 w 613"/>
                <a:gd name="T25" fmla="*/ 2147483647 h 614"/>
                <a:gd name="T26" fmla="*/ 2147483647 w 613"/>
                <a:gd name="T27" fmla="*/ 2147483647 h 614"/>
                <a:gd name="T28" fmla="*/ 2147483647 w 613"/>
                <a:gd name="T29" fmla="*/ 2147483647 h 614"/>
                <a:gd name="T30" fmla="*/ 2147483647 w 613"/>
                <a:gd name="T31" fmla="*/ 2147483647 h 614"/>
                <a:gd name="T32" fmla="*/ 2147483647 w 613"/>
                <a:gd name="T33" fmla="*/ 2147483647 h 614"/>
                <a:gd name="T34" fmla="*/ 2147483647 w 613"/>
                <a:gd name="T35" fmla="*/ 2147483647 h 614"/>
                <a:gd name="T36" fmla="*/ 2147483647 w 613"/>
                <a:gd name="T37" fmla="*/ 2147483647 h 614"/>
                <a:gd name="T38" fmla="*/ 2147483647 w 613"/>
                <a:gd name="T39" fmla="*/ 2147483647 h 614"/>
                <a:gd name="T40" fmla="*/ 2147483647 w 613"/>
                <a:gd name="T41" fmla="*/ 2147483647 h 614"/>
                <a:gd name="T42" fmla="*/ 2147483647 w 613"/>
                <a:gd name="T43" fmla="*/ 2147483647 h 614"/>
                <a:gd name="T44" fmla="*/ 2147483647 w 613"/>
                <a:gd name="T45" fmla="*/ 2147483647 h 614"/>
                <a:gd name="T46" fmla="*/ 2147483647 w 613"/>
                <a:gd name="T47" fmla="*/ 2147483647 h 614"/>
                <a:gd name="T48" fmla="*/ 2147483647 w 613"/>
                <a:gd name="T49" fmla="*/ 2147483647 h 614"/>
                <a:gd name="T50" fmla="*/ 2147483647 w 613"/>
                <a:gd name="T51" fmla="*/ 2147483647 h 614"/>
                <a:gd name="T52" fmla="*/ 2147483647 w 613"/>
                <a:gd name="T53" fmla="*/ 2147483647 h 614"/>
                <a:gd name="T54" fmla="*/ 2147483647 w 613"/>
                <a:gd name="T55" fmla="*/ 2147483647 h 614"/>
                <a:gd name="T56" fmla="*/ 2147483647 w 613"/>
                <a:gd name="T57" fmla="*/ 2147483647 h 614"/>
                <a:gd name="T58" fmla="*/ 2147483647 w 613"/>
                <a:gd name="T59" fmla="*/ 2147483647 h 614"/>
                <a:gd name="T60" fmla="*/ 2147483647 w 613"/>
                <a:gd name="T61" fmla="*/ 2147483647 h 614"/>
                <a:gd name="T62" fmla="*/ 2147483647 w 613"/>
                <a:gd name="T63" fmla="*/ 2147483647 h 614"/>
                <a:gd name="T64" fmla="*/ 2147483647 w 613"/>
                <a:gd name="T65" fmla="*/ 2147483647 h 614"/>
                <a:gd name="T66" fmla="*/ 2147483647 w 613"/>
                <a:gd name="T67" fmla="*/ 2147483647 h 614"/>
                <a:gd name="T68" fmla="*/ 2147483647 w 613"/>
                <a:gd name="T69" fmla="*/ 2147483647 h 614"/>
                <a:gd name="T70" fmla="*/ 2147483647 w 613"/>
                <a:gd name="T71" fmla="*/ 2147483647 h 614"/>
                <a:gd name="T72" fmla="*/ 2147483647 w 613"/>
                <a:gd name="T73" fmla="*/ 2147483647 h 614"/>
                <a:gd name="T74" fmla="*/ 2147483647 w 613"/>
                <a:gd name="T75" fmla="*/ 2147483647 h 614"/>
                <a:gd name="T76" fmla="*/ 2147483647 w 613"/>
                <a:gd name="T77" fmla="*/ 2147483647 h 614"/>
                <a:gd name="T78" fmla="*/ 2147483647 w 613"/>
                <a:gd name="T79" fmla="*/ 2147483647 h 614"/>
                <a:gd name="T80" fmla="*/ 2147483647 w 613"/>
                <a:gd name="T81" fmla="*/ 2147483647 h 614"/>
                <a:gd name="T82" fmla="*/ 2147483647 w 613"/>
                <a:gd name="T83" fmla="*/ 2147483647 h 6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3"/>
                <a:gd name="T127" fmla="*/ 0 h 614"/>
                <a:gd name="T128" fmla="*/ 613 w 613"/>
                <a:gd name="T129" fmla="*/ 614 h 6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3" h="614">
                  <a:moveTo>
                    <a:pt x="0" y="307"/>
                  </a:moveTo>
                  <a:lnTo>
                    <a:pt x="0" y="306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23" y="188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89" y="89"/>
                  </a:lnTo>
                  <a:lnTo>
                    <a:pt x="134" y="53"/>
                  </a:lnTo>
                  <a:lnTo>
                    <a:pt x="135" y="52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7" y="52"/>
                  </a:lnTo>
                  <a:lnTo>
                    <a:pt x="479" y="53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8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7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4" y="524"/>
                  </a:lnTo>
                  <a:lnTo>
                    <a:pt x="523" y="525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6" y="608"/>
                  </a:lnTo>
                  <a:lnTo>
                    <a:pt x="244" y="608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89" y="525"/>
                  </a:lnTo>
                  <a:lnTo>
                    <a:pt x="89" y="524"/>
                  </a:lnTo>
                  <a:lnTo>
                    <a:pt x="52" y="480"/>
                  </a:lnTo>
                  <a:lnTo>
                    <a:pt x="51" y="478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2"/>
                  </a:lnTo>
                  <a:lnTo>
                    <a:pt x="36" y="421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2" y="548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600"/>
                  </a:lnTo>
                  <a:lnTo>
                    <a:pt x="306" y="600"/>
                  </a:lnTo>
                  <a:lnTo>
                    <a:pt x="367" y="594"/>
                  </a:lnTo>
                  <a:lnTo>
                    <a:pt x="365" y="594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8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3" y="365"/>
                  </a:lnTo>
                  <a:lnTo>
                    <a:pt x="593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3" y="247"/>
                  </a:lnTo>
                  <a:lnTo>
                    <a:pt x="593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8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0" y="37"/>
                  </a:lnTo>
                  <a:lnTo>
                    <a:pt x="421" y="38"/>
                  </a:lnTo>
                  <a:lnTo>
                    <a:pt x="365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3" y="37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3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28575" y="19050"/>
              <a:ext cx="381000" cy="380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50621" y="67947"/>
              <a:ext cx="111801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4" name="Rectangle 40"/>
            <p:cNvSpPr>
              <a:spLocks noChangeArrowheads="1"/>
            </p:cNvSpPr>
            <p:nvPr/>
          </p:nvSpPr>
          <p:spPr bwMode="auto">
            <a:xfrm>
              <a:off x="1161415" y="9525"/>
              <a:ext cx="399415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5" name="Freeform 41"/>
            <p:cNvSpPr>
              <a:spLocks noEditPoints="1" noChangeArrowheads="1"/>
            </p:cNvSpPr>
            <p:nvPr/>
          </p:nvSpPr>
          <p:spPr bwMode="auto">
            <a:xfrm>
              <a:off x="1166495" y="14605"/>
              <a:ext cx="389890" cy="389890"/>
            </a:xfrm>
            <a:custGeom>
              <a:avLst/>
              <a:gdLst>
                <a:gd name="T0" fmla="*/ 2147483647 w 614"/>
                <a:gd name="T1" fmla="*/ 2147483647 h 614"/>
                <a:gd name="T2" fmla="*/ 2147483647 w 614"/>
                <a:gd name="T3" fmla="*/ 2147483647 h 614"/>
                <a:gd name="T4" fmla="*/ 2147483647 w 614"/>
                <a:gd name="T5" fmla="*/ 2147483647 h 614"/>
                <a:gd name="T6" fmla="*/ 2147483647 w 614"/>
                <a:gd name="T7" fmla="*/ 2147483647 h 614"/>
                <a:gd name="T8" fmla="*/ 2147483647 w 614"/>
                <a:gd name="T9" fmla="*/ 0 h 614"/>
                <a:gd name="T10" fmla="*/ 2147483647 w 614"/>
                <a:gd name="T11" fmla="*/ 2147483647 h 614"/>
                <a:gd name="T12" fmla="*/ 2147483647 w 614"/>
                <a:gd name="T13" fmla="*/ 2147483647 h 614"/>
                <a:gd name="T14" fmla="*/ 2147483647 w 614"/>
                <a:gd name="T15" fmla="*/ 2147483647 h 614"/>
                <a:gd name="T16" fmla="*/ 2147483647 w 614"/>
                <a:gd name="T17" fmla="*/ 2147483647 h 614"/>
                <a:gd name="T18" fmla="*/ 2147483647 w 614"/>
                <a:gd name="T19" fmla="*/ 2147483647 h 614"/>
                <a:gd name="T20" fmla="*/ 2147483647 w 614"/>
                <a:gd name="T21" fmla="*/ 2147483647 h 614"/>
                <a:gd name="T22" fmla="*/ 2147483647 w 614"/>
                <a:gd name="T23" fmla="*/ 2147483647 h 614"/>
                <a:gd name="T24" fmla="*/ 2147483647 w 614"/>
                <a:gd name="T25" fmla="*/ 2147483647 h 614"/>
                <a:gd name="T26" fmla="*/ 2147483647 w 614"/>
                <a:gd name="T27" fmla="*/ 2147483647 h 614"/>
                <a:gd name="T28" fmla="*/ 2147483647 w 614"/>
                <a:gd name="T29" fmla="*/ 2147483647 h 614"/>
                <a:gd name="T30" fmla="*/ 2147483647 w 614"/>
                <a:gd name="T31" fmla="*/ 2147483647 h 614"/>
                <a:gd name="T32" fmla="*/ 2147483647 w 614"/>
                <a:gd name="T33" fmla="*/ 2147483647 h 614"/>
                <a:gd name="T34" fmla="*/ 2147483647 w 614"/>
                <a:gd name="T35" fmla="*/ 2147483647 h 614"/>
                <a:gd name="T36" fmla="*/ 2147483647 w 614"/>
                <a:gd name="T37" fmla="*/ 2147483647 h 614"/>
                <a:gd name="T38" fmla="*/ 2147483647 w 614"/>
                <a:gd name="T39" fmla="*/ 2147483647 h 614"/>
                <a:gd name="T40" fmla="*/ 0 w 614"/>
                <a:gd name="T41" fmla="*/ 2147483647 h 614"/>
                <a:gd name="T42" fmla="*/ 2147483647 w 614"/>
                <a:gd name="T43" fmla="*/ 2147483647 h 614"/>
                <a:gd name="T44" fmla="*/ 2147483647 w 614"/>
                <a:gd name="T45" fmla="*/ 2147483647 h 614"/>
                <a:gd name="T46" fmla="*/ 2147483647 w 614"/>
                <a:gd name="T47" fmla="*/ 2147483647 h 614"/>
                <a:gd name="T48" fmla="*/ 2147483647 w 614"/>
                <a:gd name="T49" fmla="*/ 2147483647 h 614"/>
                <a:gd name="T50" fmla="*/ 2147483647 w 614"/>
                <a:gd name="T51" fmla="*/ 2147483647 h 614"/>
                <a:gd name="T52" fmla="*/ 2147483647 w 614"/>
                <a:gd name="T53" fmla="*/ 2147483647 h 614"/>
                <a:gd name="T54" fmla="*/ 2147483647 w 614"/>
                <a:gd name="T55" fmla="*/ 2147483647 h 614"/>
                <a:gd name="T56" fmla="*/ 2147483647 w 614"/>
                <a:gd name="T57" fmla="*/ 2147483647 h 614"/>
                <a:gd name="T58" fmla="*/ 2147483647 w 614"/>
                <a:gd name="T59" fmla="*/ 2147483647 h 614"/>
                <a:gd name="T60" fmla="*/ 2147483647 w 614"/>
                <a:gd name="T61" fmla="*/ 2147483647 h 614"/>
                <a:gd name="T62" fmla="*/ 2147483647 w 614"/>
                <a:gd name="T63" fmla="*/ 2147483647 h 614"/>
                <a:gd name="T64" fmla="*/ 2147483647 w 614"/>
                <a:gd name="T65" fmla="*/ 2147483647 h 614"/>
                <a:gd name="T66" fmla="*/ 2147483647 w 614"/>
                <a:gd name="T67" fmla="*/ 2147483647 h 614"/>
                <a:gd name="T68" fmla="*/ 2147483647 w 614"/>
                <a:gd name="T69" fmla="*/ 2147483647 h 614"/>
                <a:gd name="T70" fmla="*/ 2147483647 w 614"/>
                <a:gd name="T71" fmla="*/ 2147483647 h 614"/>
                <a:gd name="T72" fmla="*/ 2147483647 w 614"/>
                <a:gd name="T73" fmla="*/ 2147483647 h 614"/>
                <a:gd name="T74" fmla="*/ 2147483647 w 614"/>
                <a:gd name="T75" fmla="*/ 2147483647 h 614"/>
                <a:gd name="T76" fmla="*/ 2147483647 w 614"/>
                <a:gd name="T77" fmla="*/ 2147483647 h 614"/>
                <a:gd name="T78" fmla="*/ 2147483647 w 614"/>
                <a:gd name="T79" fmla="*/ 2147483647 h 614"/>
                <a:gd name="T80" fmla="*/ 2147483647 w 614"/>
                <a:gd name="T81" fmla="*/ 2147483647 h 614"/>
                <a:gd name="T82" fmla="*/ 2147483647 w 614"/>
                <a:gd name="T83" fmla="*/ 2147483647 h 6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4"/>
                <a:gd name="T127" fmla="*/ 0 h 614"/>
                <a:gd name="T128" fmla="*/ 614 w 614"/>
                <a:gd name="T129" fmla="*/ 614 h 6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4" h="614">
                  <a:moveTo>
                    <a:pt x="0" y="307"/>
                  </a:moveTo>
                  <a:lnTo>
                    <a:pt x="0" y="306"/>
                  </a:lnTo>
                  <a:lnTo>
                    <a:pt x="7" y="247"/>
                  </a:lnTo>
                  <a:lnTo>
                    <a:pt x="7" y="245"/>
                  </a:lnTo>
                  <a:lnTo>
                    <a:pt x="24" y="188"/>
                  </a:lnTo>
                  <a:lnTo>
                    <a:pt x="52" y="136"/>
                  </a:lnTo>
                  <a:lnTo>
                    <a:pt x="53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3"/>
                  </a:lnTo>
                  <a:lnTo>
                    <a:pt x="136" y="52"/>
                  </a:lnTo>
                  <a:lnTo>
                    <a:pt x="188" y="24"/>
                  </a:lnTo>
                  <a:lnTo>
                    <a:pt x="245" y="7"/>
                  </a:lnTo>
                  <a:lnTo>
                    <a:pt x="247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8" y="52"/>
                  </a:lnTo>
                  <a:lnTo>
                    <a:pt x="480" y="53"/>
                  </a:lnTo>
                  <a:lnTo>
                    <a:pt x="524" y="89"/>
                  </a:lnTo>
                  <a:lnTo>
                    <a:pt x="525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8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7"/>
                  </a:lnTo>
                  <a:lnTo>
                    <a:pt x="614" y="306"/>
                  </a:lnTo>
                  <a:lnTo>
                    <a:pt x="614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5" y="524"/>
                  </a:lnTo>
                  <a:lnTo>
                    <a:pt x="524" y="525"/>
                  </a:lnTo>
                  <a:lnTo>
                    <a:pt x="480" y="561"/>
                  </a:lnTo>
                  <a:lnTo>
                    <a:pt x="478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7" y="608"/>
                  </a:lnTo>
                  <a:lnTo>
                    <a:pt x="245" y="608"/>
                  </a:lnTo>
                  <a:lnTo>
                    <a:pt x="188" y="590"/>
                  </a:lnTo>
                  <a:lnTo>
                    <a:pt x="188" y="589"/>
                  </a:lnTo>
                  <a:lnTo>
                    <a:pt x="136" y="561"/>
                  </a:lnTo>
                  <a:lnTo>
                    <a:pt x="134" y="561"/>
                  </a:lnTo>
                  <a:lnTo>
                    <a:pt x="90" y="525"/>
                  </a:lnTo>
                  <a:lnTo>
                    <a:pt x="89" y="524"/>
                  </a:lnTo>
                  <a:lnTo>
                    <a:pt x="53" y="480"/>
                  </a:lnTo>
                  <a:lnTo>
                    <a:pt x="52" y="478"/>
                  </a:lnTo>
                  <a:lnTo>
                    <a:pt x="24" y="427"/>
                  </a:lnTo>
                  <a:lnTo>
                    <a:pt x="24" y="426"/>
                  </a:lnTo>
                  <a:lnTo>
                    <a:pt x="7" y="370"/>
                  </a:lnTo>
                  <a:lnTo>
                    <a:pt x="7" y="368"/>
                  </a:lnTo>
                  <a:lnTo>
                    <a:pt x="0" y="307"/>
                  </a:lnTo>
                  <a:close/>
                  <a:moveTo>
                    <a:pt x="21" y="367"/>
                  </a:moveTo>
                  <a:lnTo>
                    <a:pt x="21" y="365"/>
                  </a:lnTo>
                  <a:lnTo>
                    <a:pt x="38" y="422"/>
                  </a:lnTo>
                  <a:lnTo>
                    <a:pt x="37" y="421"/>
                  </a:lnTo>
                  <a:lnTo>
                    <a:pt x="65" y="471"/>
                  </a:lnTo>
                  <a:lnTo>
                    <a:pt x="65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3" y="548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600"/>
                  </a:lnTo>
                  <a:lnTo>
                    <a:pt x="306" y="600"/>
                  </a:lnTo>
                  <a:lnTo>
                    <a:pt x="367" y="594"/>
                  </a:lnTo>
                  <a:lnTo>
                    <a:pt x="366" y="594"/>
                  </a:lnTo>
                  <a:lnTo>
                    <a:pt x="422" y="576"/>
                  </a:lnTo>
                  <a:lnTo>
                    <a:pt x="421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4" y="512"/>
                  </a:lnTo>
                  <a:lnTo>
                    <a:pt x="513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600" y="306"/>
                  </a:lnTo>
                  <a:lnTo>
                    <a:pt x="600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9" y="144"/>
                  </a:lnTo>
                  <a:lnTo>
                    <a:pt x="513" y="100"/>
                  </a:lnTo>
                  <a:lnTo>
                    <a:pt x="514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1" y="37"/>
                  </a:lnTo>
                  <a:lnTo>
                    <a:pt x="422" y="38"/>
                  </a:lnTo>
                  <a:lnTo>
                    <a:pt x="366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4" y="37"/>
                  </a:lnTo>
                  <a:lnTo>
                    <a:pt x="143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5" y="144"/>
                  </a:lnTo>
                  <a:lnTo>
                    <a:pt x="65" y="143"/>
                  </a:lnTo>
                  <a:lnTo>
                    <a:pt x="37" y="194"/>
                  </a:lnTo>
                  <a:lnTo>
                    <a:pt x="38" y="193"/>
                  </a:lnTo>
                  <a:lnTo>
                    <a:pt x="21" y="249"/>
                  </a:lnTo>
                  <a:lnTo>
                    <a:pt x="21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1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Rectangle 42"/>
            <p:cNvSpPr>
              <a:spLocks noChangeArrowheads="1"/>
            </p:cNvSpPr>
            <p:nvPr/>
          </p:nvSpPr>
          <p:spPr bwMode="auto">
            <a:xfrm>
              <a:off x="1161415" y="9525"/>
              <a:ext cx="399415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7" name="Oval 43"/>
            <p:cNvSpPr>
              <a:spLocks noChangeArrowheads="1"/>
            </p:cNvSpPr>
            <p:nvPr/>
          </p:nvSpPr>
          <p:spPr bwMode="auto">
            <a:xfrm>
              <a:off x="1170940" y="19050"/>
              <a:ext cx="380365" cy="380365"/>
            </a:xfrm>
            <a:prstGeom prst="ellipse">
              <a:avLst/>
            </a:prstGeom>
            <a:noFill/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93475" y="78067"/>
              <a:ext cx="111801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9" name="Rectangle 45"/>
            <p:cNvSpPr>
              <a:spLocks noChangeArrowheads="1"/>
            </p:cNvSpPr>
            <p:nvPr/>
          </p:nvSpPr>
          <p:spPr bwMode="auto">
            <a:xfrm>
              <a:off x="2303145" y="9525"/>
              <a:ext cx="400050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0" name="Freeform 46"/>
            <p:cNvSpPr>
              <a:spLocks noEditPoints="1" noChangeArrowheads="1"/>
            </p:cNvSpPr>
            <p:nvPr/>
          </p:nvSpPr>
          <p:spPr bwMode="auto">
            <a:xfrm>
              <a:off x="2308860" y="14605"/>
              <a:ext cx="389255" cy="389890"/>
            </a:xfrm>
            <a:custGeom>
              <a:avLst/>
              <a:gdLst>
                <a:gd name="T0" fmla="*/ 2147483647 w 613"/>
                <a:gd name="T1" fmla="*/ 2147483647 h 614"/>
                <a:gd name="T2" fmla="*/ 2147483647 w 613"/>
                <a:gd name="T3" fmla="*/ 2147483647 h 614"/>
                <a:gd name="T4" fmla="*/ 2147483647 w 613"/>
                <a:gd name="T5" fmla="*/ 2147483647 h 614"/>
                <a:gd name="T6" fmla="*/ 2147483647 w 613"/>
                <a:gd name="T7" fmla="*/ 2147483647 h 614"/>
                <a:gd name="T8" fmla="*/ 2147483647 w 613"/>
                <a:gd name="T9" fmla="*/ 2147483647 h 614"/>
                <a:gd name="T10" fmla="*/ 2147483647 w 613"/>
                <a:gd name="T11" fmla="*/ 2147483647 h 614"/>
                <a:gd name="T12" fmla="*/ 2147483647 w 613"/>
                <a:gd name="T13" fmla="*/ 2147483647 h 614"/>
                <a:gd name="T14" fmla="*/ 2147483647 w 613"/>
                <a:gd name="T15" fmla="*/ 2147483647 h 614"/>
                <a:gd name="T16" fmla="*/ 2147483647 w 613"/>
                <a:gd name="T17" fmla="*/ 2147483647 h 614"/>
                <a:gd name="T18" fmla="*/ 2147483647 w 613"/>
                <a:gd name="T19" fmla="*/ 2147483647 h 614"/>
                <a:gd name="T20" fmla="*/ 2147483647 w 613"/>
                <a:gd name="T21" fmla="*/ 2147483647 h 614"/>
                <a:gd name="T22" fmla="*/ 2147483647 w 613"/>
                <a:gd name="T23" fmla="*/ 2147483647 h 614"/>
                <a:gd name="T24" fmla="*/ 2147483647 w 613"/>
                <a:gd name="T25" fmla="*/ 2147483647 h 614"/>
                <a:gd name="T26" fmla="*/ 2147483647 w 613"/>
                <a:gd name="T27" fmla="*/ 2147483647 h 614"/>
                <a:gd name="T28" fmla="*/ 2147483647 w 613"/>
                <a:gd name="T29" fmla="*/ 2147483647 h 614"/>
                <a:gd name="T30" fmla="*/ 2147483647 w 613"/>
                <a:gd name="T31" fmla="*/ 2147483647 h 614"/>
                <a:gd name="T32" fmla="*/ 2147483647 w 613"/>
                <a:gd name="T33" fmla="*/ 2147483647 h 614"/>
                <a:gd name="T34" fmla="*/ 2147483647 w 613"/>
                <a:gd name="T35" fmla="*/ 2147483647 h 614"/>
                <a:gd name="T36" fmla="*/ 2147483647 w 613"/>
                <a:gd name="T37" fmla="*/ 2147483647 h 614"/>
                <a:gd name="T38" fmla="*/ 2147483647 w 613"/>
                <a:gd name="T39" fmla="*/ 2147483647 h 614"/>
                <a:gd name="T40" fmla="*/ 2147483647 w 613"/>
                <a:gd name="T41" fmla="*/ 2147483647 h 614"/>
                <a:gd name="T42" fmla="*/ 2147483647 w 613"/>
                <a:gd name="T43" fmla="*/ 2147483647 h 614"/>
                <a:gd name="T44" fmla="*/ 2147483647 w 613"/>
                <a:gd name="T45" fmla="*/ 2147483647 h 614"/>
                <a:gd name="T46" fmla="*/ 2147483647 w 613"/>
                <a:gd name="T47" fmla="*/ 2147483647 h 614"/>
                <a:gd name="T48" fmla="*/ 2147483647 w 613"/>
                <a:gd name="T49" fmla="*/ 2147483647 h 614"/>
                <a:gd name="T50" fmla="*/ 2147483647 w 613"/>
                <a:gd name="T51" fmla="*/ 2147483647 h 614"/>
                <a:gd name="T52" fmla="*/ 2147483647 w 613"/>
                <a:gd name="T53" fmla="*/ 2147483647 h 614"/>
                <a:gd name="T54" fmla="*/ 2147483647 w 613"/>
                <a:gd name="T55" fmla="*/ 2147483647 h 614"/>
                <a:gd name="T56" fmla="*/ 2147483647 w 613"/>
                <a:gd name="T57" fmla="*/ 2147483647 h 614"/>
                <a:gd name="T58" fmla="*/ 2147483647 w 613"/>
                <a:gd name="T59" fmla="*/ 2147483647 h 614"/>
                <a:gd name="T60" fmla="*/ 2147483647 w 613"/>
                <a:gd name="T61" fmla="*/ 2147483647 h 614"/>
                <a:gd name="T62" fmla="*/ 2147483647 w 613"/>
                <a:gd name="T63" fmla="*/ 2147483647 h 614"/>
                <a:gd name="T64" fmla="*/ 2147483647 w 613"/>
                <a:gd name="T65" fmla="*/ 2147483647 h 614"/>
                <a:gd name="T66" fmla="*/ 2147483647 w 613"/>
                <a:gd name="T67" fmla="*/ 2147483647 h 614"/>
                <a:gd name="T68" fmla="*/ 2147483647 w 613"/>
                <a:gd name="T69" fmla="*/ 2147483647 h 614"/>
                <a:gd name="T70" fmla="*/ 2147483647 w 613"/>
                <a:gd name="T71" fmla="*/ 2147483647 h 614"/>
                <a:gd name="T72" fmla="*/ 2147483647 w 613"/>
                <a:gd name="T73" fmla="*/ 2147483647 h 614"/>
                <a:gd name="T74" fmla="*/ 2147483647 w 613"/>
                <a:gd name="T75" fmla="*/ 2147483647 h 614"/>
                <a:gd name="T76" fmla="*/ 2147483647 w 613"/>
                <a:gd name="T77" fmla="*/ 2147483647 h 614"/>
                <a:gd name="T78" fmla="*/ 2147483647 w 613"/>
                <a:gd name="T79" fmla="*/ 2147483647 h 614"/>
                <a:gd name="T80" fmla="*/ 2147483647 w 613"/>
                <a:gd name="T81" fmla="*/ 2147483647 h 614"/>
                <a:gd name="T82" fmla="*/ 2147483647 w 613"/>
                <a:gd name="T83" fmla="*/ 2147483647 h 614"/>
                <a:gd name="T84" fmla="*/ 2147483647 w 613"/>
                <a:gd name="T85" fmla="*/ 2147483647 h 6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4"/>
                <a:gd name="T131" fmla="*/ 613 w 613"/>
                <a:gd name="T132" fmla="*/ 614 h 6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4">
                  <a:moveTo>
                    <a:pt x="0" y="307"/>
                  </a:moveTo>
                  <a:lnTo>
                    <a:pt x="0" y="306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23" y="188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3"/>
                  </a:lnTo>
                  <a:lnTo>
                    <a:pt x="136" y="52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8" y="52"/>
                  </a:lnTo>
                  <a:lnTo>
                    <a:pt x="479" y="53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8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7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4" y="524"/>
                  </a:lnTo>
                  <a:lnTo>
                    <a:pt x="523" y="525"/>
                  </a:lnTo>
                  <a:lnTo>
                    <a:pt x="479" y="561"/>
                  </a:lnTo>
                  <a:lnTo>
                    <a:pt x="478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6" y="608"/>
                  </a:lnTo>
                  <a:lnTo>
                    <a:pt x="244" y="608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6" y="561"/>
                  </a:lnTo>
                  <a:lnTo>
                    <a:pt x="134" y="561"/>
                  </a:lnTo>
                  <a:lnTo>
                    <a:pt x="90" y="525"/>
                  </a:lnTo>
                  <a:lnTo>
                    <a:pt x="89" y="524"/>
                  </a:lnTo>
                  <a:lnTo>
                    <a:pt x="52" y="480"/>
                  </a:lnTo>
                  <a:lnTo>
                    <a:pt x="51" y="478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2"/>
                  </a:lnTo>
                  <a:lnTo>
                    <a:pt x="36" y="421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2" y="548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600"/>
                  </a:lnTo>
                  <a:lnTo>
                    <a:pt x="306" y="600"/>
                  </a:lnTo>
                  <a:lnTo>
                    <a:pt x="367" y="594"/>
                  </a:lnTo>
                  <a:lnTo>
                    <a:pt x="365" y="594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9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0" y="37"/>
                  </a:lnTo>
                  <a:lnTo>
                    <a:pt x="421" y="38"/>
                  </a:lnTo>
                  <a:lnTo>
                    <a:pt x="365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4" y="37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3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Rectangle 47"/>
            <p:cNvSpPr>
              <a:spLocks noChangeArrowheads="1"/>
            </p:cNvSpPr>
            <p:nvPr/>
          </p:nvSpPr>
          <p:spPr bwMode="auto">
            <a:xfrm>
              <a:off x="2303145" y="9525"/>
              <a:ext cx="400050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2" name="Oval 48"/>
            <p:cNvSpPr>
              <a:spLocks noChangeArrowheads="1"/>
            </p:cNvSpPr>
            <p:nvPr/>
          </p:nvSpPr>
          <p:spPr bwMode="auto">
            <a:xfrm>
              <a:off x="2312670" y="19050"/>
              <a:ext cx="381000" cy="380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434775" y="78067"/>
              <a:ext cx="111801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154" name="Line 50"/>
            <p:cNvCxnSpPr>
              <a:cxnSpLocks noChangeShapeType="1"/>
            </p:cNvCxnSpPr>
            <p:nvPr/>
          </p:nvCxnSpPr>
          <p:spPr bwMode="auto">
            <a:xfrm>
              <a:off x="409575" y="208915"/>
              <a:ext cx="761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55" name="Line 51"/>
            <p:cNvCxnSpPr>
              <a:cxnSpLocks noChangeShapeType="1"/>
            </p:cNvCxnSpPr>
            <p:nvPr/>
          </p:nvCxnSpPr>
          <p:spPr bwMode="auto">
            <a:xfrm>
              <a:off x="409575" y="970280"/>
              <a:ext cx="761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56" name="Line 52"/>
            <p:cNvCxnSpPr>
              <a:cxnSpLocks noChangeShapeType="1"/>
            </p:cNvCxnSpPr>
            <p:nvPr/>
          </p:nvCxnSpPr>
          <p:spPr bwMode="auto">
            <a:xfrm>
              <a:off x="1551305" y="208915"/>
              <a:ext cx="761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57" name="Line 53"/>
            <p:cNvCxnSpPr>
              <a:cxnSpLocks noChangeShapeType="1"/>
            </p:cNvCxnSpPr>
            <p:nvPr/>
          </p:nvCxnSpPr>
          <p:spPr bwMode="auto">
            <a:xfrm>
              <a:off x="219075" y="399415"/>
              <a:ext cx="0" cy="380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58" name="Line 54"/>
            <p:cNvCxnSpPr>
              <a:cxnSpLocks noChangeShapeType="1"/>
            </p:cNvCxnSpPr>
            <p:nvPr/>
          </p:nvCxnSpPr>
          <p:spPr bwMode="auto">
            <a:xfrm>
              <a:off x="1551305" y="970280"/>
              <a:ext cx="761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59" name="Line 55"/>
            <p:cNvCxnSpPr>
              <a:cxnSpLocks noChangeShapeType="1"/>
            </p:cNvCxnSpPr>
            <p:nvPr/>
          </p:nvCxnSpPr>
          <p:spPr bwMode="auto">
            <a:xfrm>
              <a:off x="1360805" y="1160780"/>
              <a:ext cx="0" cy="3708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cxnSp>
          <p:nvCxnSpPr>
            <p:cNvPr id="47160" name="Line 56"/>
            <p:cNvCxnSpPr>
              <a:cxnSpLocks noChangeShapeType="1"/>
            </p:cNvCxnSpPr>
            <p:nvPr/>
          </p:nvCxnSpPr>
          <p:spPr bwMode="auto">
            <a:xfrm>
              <a:off x="409575" y="1721485"/>
              <a:ext cx="761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sp>
          <p:nvSpPr>
            <p:cNvPr id="47161" name="Rectangle 57"/>
            <p:cNvSpPr>
              <a:spLocks noChangeArrowheads="1"/>
            </p:cNvSpPr>
            <p:nvPr/>
          </p:nvSpPr>
          <p:spPr bwMode="auto">
            <a:xfrm>
              <a:off x="3255010" y="770255"/>
              <a:ext cx="400050" cy="40005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62" name="Freeform 58"/>
            <p:cNvSpPr>
              <a:spLocks noEditPoints="1" noChangeArrowheads="1"/>
            </p:cNvSpPr>
            <p:nvPr/>
          </p:nvSpPr>
          <p:spPr bwMode="auto">
            <a:xfrm>
              <a:off x="3260725" y="775970"/>
              <a:ext cx="389255" cy="389255"/>
            </a:xfrm>
            <a:custGeom>
              <a:avLst/>
              <a:gdLst>
                <a:gd name="T0" fmla="*/ 2147483647 w 613"/>
                <a:gd name="T1" fmla="*/ 2147483647 h 613"/>
                <a:gd name="T2" fmla="*/ 2147483647 w 613"/>
                <a:gd name="T3" fmla="*/ 2147483647 h 613"/>
                <a:gd name="T4" fmla="*/ 2147483647 w 613"/>
                <a:gd name="T5" fmla="*/ 2147483647 h 613"/>
                <a:gd name="T6" fmla="*/ 2147483647 w 613"/>
                <a:gd name="T7" fmla="*/ 2147483647 h 613"/>
                <a:gd name="T8" fmla="*/ 2147483647 w 613"/>
                <a:gd name="T9" fmla="*/ 2147483647 h 613"/>
                <a:gd name="T10" fmla="*/ 2147483647 w 613"/>
                <a:gd name="T11" fmla="*/ 0 h 613"/>
                <a:gd name="T12" fmla="*/ 2147483647 w 613"/>
                <a:gd name="T13" fmla="*/ 2147483647 h 613"/>
                <a:gd name="T14" fmla="*/ 2147483647 w 613"/>
                <a:gd name="T15" fmla="*/ 2147483647 h 613"/>
                <a:gd name="T16" fmla="*/ 2147483647 w 613"/>
                <a:gd name="T17" fmla="*/ 2147483647 h 613"/>
                <a:gd name="T18" fmla="*/ 2147483647 w 613"/>
                <a:gd name="T19" fmla="*/ 2147483647 h 613"/>
                <a:gd name="T20" fmla="*/ 2147483647 w 613"/>
                <a:gd name="T21" fmla="*/ 2147483647 h 613"/>
                <a:gd name="T22" fmla="*/ 2147483647 w 613"/>
                <a:gd name="T23" fmla="*/ 2147483647 h 613"/>
                <a:gd name="T24" fmla="*/ 2147483647 w 613"/>
                <a:gd name="T25" fmla="*/ 2147483647 h 613"/>
                <a:gd name="T26" fmla="*/ 2147483647 w 613"/>
                <a:gd name="T27" fmla="*/ 2147483647 h 613"/>
                <a:gd name="T28" fmla="*/ 2147483647 w 613"/>
                <a:gd name="T29" fmla="*/ 2147483647 h 613"/>
                <a:gd name="T30" fmla="*/ 2147483647 w 613"/>
                <a:gd name="T31" fmla="*/ 2147483647 h 613"/>
                <a:gd name="T32" fmla="*/ 2147483647 w 613"/>
                <a:gd name="T33" fmla="*/ 2147483647 h 613"/>
                <a:gd name="T34" fmla="*/ 2147483647 w 613"/>
                <a:gd name="T35" fmla="*/ 2147483647 h 613"/>
                <a:gd name="T36" fmla="*/ 2147483647 w 613"/>
                <a:gd name="T37" fmla="*/ 2147483647 h 613"/>
                <a:gd name="T38" fmla="*/ 2147483647 w 613"/>
                <a:gd name="T39" fmla="*/ 2147483647 h 613"/>
                <a:gd name="T40" fmla="*/ 2147483647 w 613"/>
                <a:gd name="T41" fmla="*/ 2147483647 h 613"/>
                <a:gd name="T42" fmla="*/ 2147483647 w 613"/>
                <a:gd name="T43" fmla="*/ 2147483647 h 613"/>
                <a:gd name="T44" fmla="*/ 2147483647 w 613"/>
                <a:gd name="T45" fmla="*/ 2147483647 h 613"/>
                <a:gd name="T46" fmla="*/ 2147483647 w 613"/>
                <a:gd name="T47" fmla="*/ 2147483647 h 613"/>
                <a:gd name="T48" fmla="*/ 2147483647 w 613"/>
                <a:gd name="T49" fmla="*/ 2147483647 h 613"/>
                <a:gd name="T50" fmla="*/ 2147483647 w 613"/>
                <a:gd name="T51" fmla="*/ 2147483647 h 613"/>
                <a:gd name="T52" fmla="*/ 2147483647 w 613"/>
                <a:gd name="T53" fmla="*/ 2147483647 h 613"/>
                <a:gd name="T54" fmla="*/ 2147483647 w 613"/>
                <a:gd name="T55" fmla="*/ 2147483647 h 613"/>
                <a:gd name="T56" fmla="*/ 2147483647 w 613"/>
                <a:gd name="T57" fmla="*/ 2147483647 h 613"/>
                <a:gd name="T58" fmla="*/ 2147483647 w 613"/>
                <a:gd name="T59" fmla="*/ 2147483647 h 613"/>
                <a:gd name="T60" fmla="*/ 2147483647 w 613"/>
                <a:gd name="T61" fmla="*/ 2147483647 h 613"/>
                <a:gd name="T62" fmla="*/ 2147483647 w 613"/>
                <a:gd name="T63" fmla="*/ 2147483647 h 613"/>
                <a:gd name="T64" fmla="*/ 2147483647 w 613"/>
                <a:gd name="T65" fmla="*/ 2147483647 h 613"/>
                <a:gd name="T66" fmla="*/ 2147483647 w 613"/>
                <a:gd name="T67" fmla="*/ 2147483647 h 613"/>
                <a:gd name="T68" fmla="*/ 2147483647 w 613"/>
                <a:gd name="T69" fmla="*/ 2147483647 h 613"/>
                <a:gd name="T70" fmla="*/ 2147483647 w 613"/>
                <a:gd name="T71" fmla="*/ 2147483647 h 613"/>
                <a:gd name="T72" fmla="*/ 2147483647 w 613"/>
                <a:gd name="T73" fmla="*/ 2147483647 h 613"/>
                <a:gd name="T74" fmla="*/ 2147483647 w 613"/>
                <a:gd name="T75" fmla="*/ 2147483647 h 613"/>
                <a:gd name="T76" fmla="*/ 2147483647 w 613"/>
                <a:gd name="T77" fmla="*/ 2147483647 h 613"/>
                <a:gd name="T78" fmla="*/ 2147483647 w 613"/>
                <a:gd name="T79" fmla="*/ 2147483647 h 613"/>
                <a:gd name="T80" fmla="*/ 2147483647 w 613"/>
                <a:gd name="T81" fmla="*/ 2147483647 h 613"/>
                <a:gd name="T82" fmla="*/ 2147483647 w 613"/>
                <a:gd name="T83" fmla="*/ 2147483647 h 613"/>
                <a:gd name="T84" fmla="*/ 2147483647 w 613"/>
                <a:gd name="T85" fmla="*/ 2147483647 h 6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3"/>
                <a:gd name="T131" fmla="*/ 613 w 613"/>
                <a:gd name="T132" fmla="*/ 613 h 6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3">
                  <a:moveTo>
                    <a:pt x="0" y="307"/>
                  </a:moveTo>
                  <a:lnTo>
                    <a:pt x="0" y="306"/>
                  </a:lnTo>
                  <a:lnTo>
                    <a:pt x="6" y="246"/>
                  </a:lnTo>
                  <a:lnTo>
                    <a:pt x="6" y="244"/>
                  </a:lnTo>
                  <a:lnTo>
                    <a:pt x="23" y="188"/>
                  </a:lnTo>
                  <a:lnTo>
                    <a:pt x="23" y="187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2"/>
                  </a:lnTo>
                  <a:lnTo>
                    <a:pt x="135" y="51"/>
                  </a:lnTo>
                  <a:lnTo>
                    <a:pt x="187" y="23"/>
                  </a:lnTo>
                  <a:lnTo>
                    <a:pt x="188" y="23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6"/>
                  </a:lnTo>
                  <a:lnTo>
                    <a:pt x="370" y="6"/>
                  </a:lnTo>
                  <a:lnTo>
                    <a:pt x="426" y="23"/>
                  </a:lnTo>
                  <a:lnTo>
                    <a:pt x="427" y="23"/>
                  </a:lnTo>
                  <a:lnTo>
                    <a:pt x="477" y="51"/>
                  </a:lnTo>
                  <a:lnTo>
                    <a:pt x="479" y="52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7"/>
                  </a:lnTo>
                  <a:lnTo>
                    <a:pt x="561" y="479"/>
                  </a:lnTo>
                  <a:lnTo>
                    <a:pt x="524" y="523"/>
                  </a:lnTo>
                  <a:lnTo>
                    <a:pt x="523" y="524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7"/>
                  </a:lnTo>
                  <a:lnTo>
                    <a:pt x="368" y="607"/>
                  </a:lnTo>
                  <a:lnTo>
                    <a:pt x="307" y="613"/>
                  </a:lnTo>
                  <a:lnTo>
                    <a:pt x="306" y="613"/>
                  </a:lnTo>
                  <a:lnTo>
                    <a:pt x="246" y="607"/>
                  </a:lnTo>
                  <a:lnTo>
                    <a:pt x="244" y="607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90" y="524"/>
                  </a:lnTo>
                  <a:lnTo>
                    <a:pt x="89" y="523"/>
                  </a:lnTo>
                  <a:lnTo>
                    <a:pt x="52" y="479"/>
                  </a:lnTo>
                  <a:lnTo>
                    <a:pt x="51" y="477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1"/>
                  </a:lnTo>
                  <a:lnTo>
                    <a:pt x="36" y="420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8"/>
                  </a:lnTo>
                  <a:lnTo>
                    <a:pt x="142" y="547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3"/>
                  </a:lnTo>
                  <a:lnTo>
                    <a:pt x="247" y="593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3"/>
                  </a:lnTo>
                  <a:lnTo>
                    <a:pt x="365" y="593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7"/>
                  </a:lnTo>
                  <a:lnTo>
                    <a:pt x="469" y="548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0"/>
                  </a:lnTo>
                  <a:lnTo>
                    <a:pt x="576" y="421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2"/>
                  </a:lnTo>
                  <a:lnTo>
                    <a:pt x="549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4"/>
                  </a:lnTo>
                  <a:lnTo>
                    <a:pt x="471" y="64"/>
                  </a:lnTo>
                  <a:lnTo>
                    <a:pt x="420" y="36"/>
                  </a:lnTo>
                  <a:lnTo>
                    <a:pt x="421" y="37"/>
                  </a:lnTo>
                  <a:lnTo>
                    <a:pt x="365" y="20"/>
                  </a:lnTo>
                  <a:lnTo>
                    <a:pt x="367" y="20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0"/>
                  </a:lnTo>
                  <a:lnTo>
                    <a:pt x="249" y="20"/>
                  </a:lnTo>
                  <a:lnTo>
                    <a:pt x="193" y="37"/>
                  </a:lnTo>
                  <a:lnTo>
                    <a:pt x="194" y="36"/>
                  </a:lnTo>
                  <a:lnTo>
                    <a:pt x="142" y="64"/>
                  </a:lnTo>
                  <a:lnTo>
                    <a:pt x="144" y="64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Rectangle 59"/>
            <p:cNvSpPr>
              <a:spLocks noChangeArrowheads="1"/>
            </p:cNvSpPr>
            <p:nvPr/>
          </p:nvSpPr>
          <p:spPr bwMode="auto">
            <a:xfrm>
              <a:off x="3255010" y="770255"/>
              <a:ext cx="400050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64" name="Oval 60"/>
            <p:cNvSpPr>
              <a:spLocks noChangeArrowheads="1"/>
            </p:cNvSpPr>
            <p:nvPr/>
          </p:nvSpPr>
          <p:spPr bwMode="auto">
            <a:xfrm>
              <a:off x="3264535" y="779780"/>
              <a:ext cx="381000" cy="381000"/>
            </a:xfrm>
            <a:prstGeom prst="ellipse">
              <a:avLst/>
            </a:prstGeom>
            <a:noFill/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386636" y="822595"/>
              <a:ext cx="113353" cy="251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166" name="Line 62"/>
            <p:cNvCxnSpPr>
              <a:cxnSpLocks noChangeShapeType="1"/>
            </p:cNvCxnSpPr>
            <p:nvPr/>
          </p:nvCxnSpPr>
          <p:spPr bwMode="auto">
            <a:xfrm>
              <a:off x="3455035" y="399415"/>
              <a:ext cx="0" cy="380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  <p:sp>
          <p:nvSpPr>
            <p:cNvPr id="47167" name="Rectangle 63"/>
            <p:cNvSpPr>
              <a:spLocks noChangeArrowheads="1"/>
            </p:cNvSpPr>
            <p:nvPr/>
          </p:nvSpPr>
          <p:spPr bwMode="auto">
            <a:xfrm>
              <a:off x="3255010" y="1522095"/>
              <a:ext cx="400050" cy="399415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68" name="Freeform 64"/>
            <p:cNvSpPr>
              <a:spLocks noEditPoints="1" noChangeArrowheads="1"/>
            </p:cNvSpPr>
            <p:nvPr/>
          </p:nvSpPr>
          <p:spPr bwMode="auto">
            <a:xfrm>
              <a:off x="3260725" y="1527175"/>
              <a:ext cx="389255" cy="389890"/>
            </a:xfrm>
            <a:custGeom>
              <a:avLst/>
              <a:gdLst>
                <a:gd name="T0" fmla="*/ 2147483647 w 613"/>
                <a:gd name="T1" fmla="*/ 2147483647 h 614"/>
                <a:gd name="T2" fmla="*/ 2147483647 w 613"/>
                <a:gd name="T3" fmla="*/ 2147483647 h 614"/>
                <a:gd name="T4" fmla="*/ 2147483647 w 613"/>
                <a:gd name="T5" fmla="*/ 2147483647 h 614"/>
                <a:gd name="T6" fmla="*/ 2147483647 w 613"/>
                <a:gd name="T7" fmla="*/ 2147483647 h 614"/>
                <a:gd name="T8" fmla="*/ 2147483647 w 613"/>
                <a:gd name="T9" fmla="*/ 2147483647 h 614"/>
                <a:gd name="T10" fmla="*/ 2147483647 w 613"/>
                <a:gd name="T11" fmla="*/ 0 h 614"/>
                <a:gd name="T12" fmla="*/ 2147483647 w 613"/>
                <a:gd name="T13" fmla="*/ 2147483647 h 614"/>
                <a:gd name="T14" fmla="*/ 2147483647 w 613"/>
                <a:gd name="T15" fmla="*/ 2147483647 h 614"/>
                <a:gd name="T16" fmla="*/ 2147483647 w 613"/>
                <a:gd name="T17" fmla="*/ 2147483647 h 614"/>
                <a:gd name="T18" fmla="*/ 2147483647 w 613"/>
                <a:gd name="T19" fmla="*/ 2147483647 h 614"/>
                <a:gd name="T20" fmla="*/ 2147483647 w 613"/>
                <a:gd name="T21" fmla="*/ 2147483647 h 614"/>
                <a:gd name="T22" fmla="*/ 2147483647 w 613"/>
                <a:gd name="T23" fmla="*/ 2147483647 h 614"/>
                <a:gd name="T24" fmla="*/ 2147483647 w 613"/>
                <a:gd name="T25" fmla="*/ 2147483647 h 614"/>
                <a:gd name="T26" fmla="*/ 2147483647 w 613"/>
                <a:gd name="T27" fmla="*/ 2147483647 h 614"/>
                <a:gd name="T28" fmla="*/ 2147483647 w 613"/>
                <a:gd name="T29" fmla="*/ 2147483647 h 614"/>
                <a:gd name="T30" fmla="*/ 2147483647 w 613"/>
                <a:gd name="T31" fmla="*/ 2147483647 h 614"/>
                <a:gd name="T32" fmla="*/ 2147483647 w 613"/>
                <a:gd name="T33" fmla="*/ 2147483647 h 614"/>
                <a:gd name="T34" fmla="*/ 2147483647 w 613"/>
                <a:gd name="T35" fmla="*/ 2147483647 h 614"/>
                <a:gd name="T36" fmla="*/ 2147483647 w 613"/>
                <a:gd name="T37" fmla="*/ 2147483647 h 614"/>
                <a:gd name="T38" fmla="*/ 2147483647 w 613"/>
                <a:gd name="T39" fmla="*/ 2147483647 h 614"/>
                <a:gd name="T40" fmla="*/ 2147483647 w 613"/>
                <a:gd name="T41" fmla="*/ 2147483647 h 614"/>
                <a:gd name="T42" fmla="*/ 2147483647 w 613"/>
                <a:gd name="T43" fmla="*/ 2147483647 h 614"/>
                <a:gd name="T44" fmla="*/ 2147483647 w 613"/>
                <a:gd name="T45" fmla="*/ 2147483647 h 614"/>
                <a:gd name="T46" fmla="*/ 2147483647 w 613"/>
                <a:gd name="T47" fmla="*/ 2147483647 h 614"/>
                <a:gd name="T48" fmla="*/ 2147483647 w 613"/>
                <a:gd name="T49" fmla="*/ 2147483647 h 614"/>
                <a:gd name="T50" fmla="*/ 2147483647 w 613"/>
                <a:gd name="T51" fmla="*/ 2147483647 h 614"/>
                <a:gd name="T52" fmla="*/ 2147483647 w 613"/>
                <a:gd name="T53" fmla="*/ 2147483647 h 614"/>
                <a:gd name="T54" fmla="*/ 2147483647 w 613"/>
                <a:gd name="T55" fmla="*/ 2147483647 h 614"/>
                <a:gd name="T56" fmla="*/ 2147483647 w 613"/>
                <a:gd name="T57" fmla="*/ 2147483647 h 614"/>
                <a:gd name="T58" fmla="*/ 2147483647 w 613"/>
                <a:gd name="T59" fmla="*/ 2147483647 h 614"/>
                <a:gd name="T60" fmla="*/ 2147483647 w 613"/>
                <a:gd name="T61" fmla="*/ 2147483647 h 614"/>
                <a:gd name="T62" fmla="*/ 2147483647 w 613"/>
                <a:gd name="T63" fmla="*/ 2147483647 h 614"/>
                <a:gd name="T64" fmla="*/ 2147483647 w 613"/>
                <a:gd name="T65" fmla="*/ 2147483647 h 614"/>
                <a:gd name="T66" fmla="*/ 2147483647 w 613"/>
                <a:gd name="T67" fmla="*/ 2147483647 h 614"/>
                <a:gd name="T68" fmla="*/ 2147483647 w 613"/>
                <a:gd name="T69" fmla="*/ 2147483647 h 614"/>
                <a:gd name="T70" fmla="*/ 2147483647 w 613"/>
                <a:gd name="T71" fmla="*/ 2147483647 h 614"/>
                <a:gd name="T72" fmla="*/ 2147483647 w 613"/>
                <a:gd name="T73" fmla="*/ 2147483647 h 614"/>
                <a:gd name="T74" fmla="*/ 2147483647 w 613"/>
                <a:gd name="T75" fmla="*/ 2147483647 h 614"/>
                <a:gd name="T76" fmla="*/ 2147483647 w 613"/>
                <a:gd name="T77" fmla="*/ 2147483647 h 614"/>
                <a:gd name="T78" fmla="*/ 2147483647 w 613"/>
                <a:gd name="T79" fmla="*/ 2147483647 h 614"/>
                <a:gd name="T80" fmla="*/ 2147483647 w 613"/>
                <a:gd name="T81" fmla="*/ 2147483647 h 614"/>
                <a:gd name="T82" fmla="*/ 2147483647 w 613"/>
                <a:gd name="T83" fmla="*/ 2147483647 h 614"/>
                <a:gd name="T84" fmla="*/ 2147483647 w 613"/>
                <a:gd name="T85" fmla="*/ 2147483647 h 6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3"/>
                <a:gd name="T130" fmla="*/ 0 h 614"/>
                <a:gd name="T131" fmla="*/ 613 w 613"/>
                <a:gd name="T132" fmla="*/ 614 h 6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3" h="614">
                  <a:moveTo>
                    <a:pt x="0" y="307"/>
                  </a:moveTo>
                  <a:lnTo>
                    <a:pt x="0" y="306"/>
                  </a:lnTo>
                  <a:lnTo>
                    <a:pt x="6" y="246"/>
                  </a:lnTo>
                  <a:lnTo>
                    <a:pt x="6" y="245"/>
                  </a:lnTo>
                  <a:lnTo>
                    <a:pt x="23" y="188"/>
                  </a:lnTo>
                  <a:lnTo>
                    <a:pt x="23" y="187"/>
                  </a:lnTo>
                  <a:lnTo>
                    <a:pt x="51" y="136"/>
                  </a:lnTo>
                  <a:lnTo>
                    <a:pt x="52" y="134"/>
                  </a:lnTo>
                  <a:lnTo>
                    <a:pt x="89" y="90"/>
                  </a:lnTo>
                  <a:lnTo>
                    <a:pt x="90" y="89"/>
                  </a:lnTo>
                  <a:lnTo>
                    <a:pt x="134" y="53"/>
                  </a:lnTo>
                  <a:lnTo>
                    <a:pt x="135" y="52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68" y="7"/>
                  </a:lnTo>
                  <a:lnTo>
                    <a:pt x="370" y="7"/>
                  </a:lnTo>
                  <a:lnTo>
                    <a:pt x="426" y="24"/>
                  </a:lnTo>
                  <a:lnTo>
                    <a:pt x="427" y="24"/>
                  </a:lnTo>
                  <a:lnTo>
                    <a:pt x="477" y="52"/>
                  </a:lnTo>
                  <a:lnTo>
                    <a:pt x="479" y="53"/>
                  </a:lnTo>
                  <a:lnTo>
                    <a:pt x="523" y="89"/>
                  </a:lnTo>
                  <a:lnTo>
                    <a:pt x="524" y="90"/>
                  </a:lnTo>
                  <a:lnTo>
                    <a:pt x="561" y="134"/>
                  </a:lnTo>
                  <a:lnTo>
                    <a:pt x="561" y="136"/>
                  </a:lnTo>
                  <a:lnTo>
                    <a:pt x="589" y="187"/>
                  </a:lnTo>
                  <a:lnTo>
                    <a:pt x="590" y="188"/>
                  </a:lnTo>
                  <a:lnTo>
                    <a:pt x="608" y="245"/>
                  </a:lnTo>
                  <a:lnTo>
                    <a:pt x="608" y="246"/>
                  </a:lnTo>
                  <a:lnTo>
                    <a:pt x="613" y="306"/>
                  </a:lnTo>
                  <a:lnTo>
                    <a:pt x="613" y="307"/>
                  </a:lnTo>
                  <a:lnTo>
                    <a:pt x="608" y="368"/>
                  </a:lnTo>
                  <a:lnTo>
                    <a:pt x="608" y="370"/>
                  </a:lnTo>
                  <a:lnTo>
                    <a:pt x="590" y="426"/>
                  </a:lnTo>
                  <a:lnTo>
                    <a:pt x="589" y="427"/>
                  </a:lnTo>
                  <a:lnTo>
                    <a:pt x="561" y="478"/>
                  </a:lnTo>
                  <a:lnTo>
                    <a:pt x="561" y="480"/>
                  </a:lnTo>
                  <a:lnTo>
                    <a:pt x="524" y="524"/>
                  </a:lnTo>
                  <a:lnTo>
                    <a:pt x="523" y="525"/>
                  </a:lnTo>
                  <a:lnTo>
                    <a:pt x="479" y="561"/>
                  </a:lnTo>
                  <a:lnTo>
                    <a:pt x="477" y="561"/>
                  </a:lnTo>
                  <a:lnTo>
                    <a:pt x="427" y="589"/>
                  </a:lnTo>
                  <a:lnTo>
                    <a:pt x="426" y="590"/>
                  </a:lnTo>
                  <a:lnTo>
                    <a:pt x="370" y="608"/>
                  </a:lnTo>
                  <a:lnTo>
                    <a:pt x="368" y="608"/>
                  </a:lnTo>
                  <a:lnTo>
                    <a:pt x="307" y="614"/>
                  </a:lnTo>
                  <a:lnTo>
                    <a:pt x="306" y="614"/>
                  </a:lnTo>
                  <a:lnTo>
                    <a:pt x="246" y="608"/>
                  </a:lnTo>
                  <a:lnTo>
                    <a:pt x="244" y="608"/>
                  </a:lnTo>
                  <a:lnTo>
                    <a:pt x="188" y="590"/>
                  </a:lnTo>
                  <a:lnTo>
                    <a:pt x="187" y="589"/>
                  </a:lnTo>
                  <a:lnTo>
                    <a:pt x="135" y="561"/>
                  </a:lnTo>
                  <a:lnTo>
                    <a:pt x="134" y="561"/>
                  </a:lnTo>
                  <a:lnTo>
                    <a:pt x="90" y="525"/>
                  </a:lnTo>
                  <a:lnTo>
                    <a:pt x="89" y="524"/>
                  </a:lnTo>
                  <a:lnTo>
                    <a:pt x="52" y="480"/>
                  </a:lnTo>
                  <a:lnTo>
                    <a:pt x="51" y="478"/>
                  </a:lnTo>
                  <a:lnTo>
                    <a:pt x="23" y="427"/>
                  </a:lnTo>
                  <a:lnTo>
                    <a:pt x="23" y="426"/>
                  </a:lnTo>
                  <a:lnTo>
                    <a:pt x="6" y="370"/>
                  </a:lnTo>
                  <a:lnTo>
                    <a:pt x="6" y="368"/>
                  </a:lnTo>
                  <a:lnTo>
                    <a:pt x="0" y="307"/>
                  </a:lnTo>
                  <a:close/>
                  <a:moveTo>
                    <a:pt x="20" y="367"/>
                  </a:moveTo>
                  <a:lnTo>
                    <a:pt x="20" y="365"/>
                  </a:lnTo>
                  <a:lnTo>
                    <a:pt x="37" y="422"/>
                  </a:lnTo>
                  <a:lnTo>
                    <a:pt x="36" y="421"/>
                  </a:lnTo>
                  <a:lnTo>
                    <a:pt x="64" y="471"/>
                  </a:lnTo>
                  <a:lnTo>
                    <a:pt x="64" y="469"/>
                  </a:lnTo>
                  <a:lnTo>
                    <a:pt x="101" y="513"/>
                  </a:lnTo>
                  <a:lnTo>
                    <a:pt x="100" y="512"/>
                  </a:lnTo>
                  <a:lnTo>
                    <a:pt x="144" y="549"/>
                  </a:lnTo>
                  <a:lnTo>
                    <a:pt x="142" y="548"/>
                  </a:lnTo>
                  <a:lnTo>
                    <a:pt x="194" y="576"/>
                  </a:lnTo>
                  <a:lnTo>
                    <a:pt x="193" y="576"/>
                  </a:lnTo>
                  <a:lnTo>
                    <a:pt x="249" y="594"/>
                  </a:lnTo>
                  <a:lnTo>
                    <a:pt x="247" y="594"/>
                  </a:lnTo>
                  <a:lnTo>
                    <a:pt x="307" y="599"/>
                  </a:lnTo>
                  <a:lnTo>
                    <a:pt x="306" y="599"/>
                  </a:lnTo>
                  <a:lnTo>
                    <a:pt x="367" y="594"/>
                  </a:lnTo>
                  <a:lnTo>
                    <a:pt x="365" y="594"/>
                  </a:lnTo>
                  <a:lnTo>
                    <a:pt x="421" y="576"/>
                  </a:lnTo>
                  <a:lnTo>
                    <a:pt x="420" y="576"/>
                  </a:lnTo>
                  <a:lnTo>
                    <a:pt x="471" y="548"/>
                  </a:lnTo>
                  <a:lnTo>
                    <a:pt x="469" y="549"/>
                  </a:lnTo>
                  <a:lnTo>
                    <a:pt x="513" y="512"/>
                  </a:lnTo>
                  <a:lnTo>
                    <a:pt x="512" y="513"/>
                  </a:lnTo>
                  <a:lnTo>
                    <a:pt x="549" y="469"/>
                  </a:lnTo>
                  <a:lnTo>
                    <a:pt x="548" y="471"/>
                  </a:lnTo>
                  <a:lnTo>
                    <a:pt x="576" y="421"/>
                  </a:lnTo>
                  <a:lnTo>
                    <a:pt x="576" y="422"/>
                  </a:lnTo>
                  <a:lnTo>
                    <a:pt x="594" y="365"/>
                  </a:lnTo>
                  <a:lnTo>
                    <a:pt x="594" y="367"/>
                  </a:lnTo>
                  <a:lnTo>
                    <a:pt x="599" y="306"/>
                  </a:lnTo>
                  <a:lnTo>
                    <a:pt x="599" y="307"/>
                  </a:lnTo>
                  <a:lnTo>
                    <a:pt x="594" y="247"/>
                  </a:lnTo>
                  <a:lnTo>
                    <a:pt x="594" y="249"/>
                  </a:lnTo>
                  <a:lnTo>
                    <a:pt x="576" y="193"/>
                  </a:lnTo>
                  <a:lnTo>
                    <a:pt x="576" y="194"/>
                  </a:lnTo>
                  <a:lnTo>
                    <a:pt x="548" y="143"/>
                  </a:lnTo>
                  <a:lnTo>
                    <a:pt x="549" y="144"/>
                  </a:lnTo>
                  <a:lnTo>
                    <a:pt x="512" y="100"/>
                  </a:lnTo>
                  <a:lnTo>
                    <a:pt x="513" y="101"/>
                  </a:lnTo>
                  <a:lnTo>
                    <a:pt x="469" y="65"/>
                  </a:lnTo>
                  <a:lnTo>
                    <a:pt x="471" y="65"/>
                  </a:lnTo>
                  <a:lnTo>
                    <a:pt x="420" y="37"/>
                  </a:lnTo>
                  <a:lnTo>
                    <a:pt x="421" y="38"/>
                  </a:lnTo>
                  <a:lnTo>
                    <a:pt x="365" y="21"/>
                  </a:lnTo>
                  <a:lnTo>
                    <a:pt x="367" y="21"/>
                  </a:lnTo>
                  <a:lnTo>
                    <a:pt x="306" y="14"/>
                  </a:lnTo>
                  <a:lnTo>
                    <a:pt x="307" y="14"/>
                  </a:lnTo>
                  <a:lnTo>
                    <a:pt x="247" y="21"/>
                  </a:lnTo>
                  <a:lnTo>
                    <a:pt x="249" y="21"/>
                  </a:lnTo>
                  <a:lnTo>
                    <a:pt x="193" y="38"/>
                  </a:lnTo>
                  <a:lnTo>
                    <a:pt x="194" y="37"/>
                  </a:lnTo>
                  <a:lnTo>
                    <a:pt x="142" y="65"/>
                  </a:lnTo>
                  <a:lnTo>
                    <a:pt x="144" y="65"/>
                  </a:lnTo>
                  <a:lnTo>
                    <a:pt x="100" y="101"/>
                  </a:lnTo>
                  <a:lnTo>
                    <a:pt x="101" y="100"/>
                  </a:lnTo>
                  <a:lnTo>
                    <a:pt x="64" y="144"/>
                  </a:lnTo>
                  <a:lnTo>
                    <a:pt x="64" y="143"/>
                  </a:lnTo>
                  <a:lnTo>
                    <a:pt x="36" y="194"/>
                  </a:lnTo>
                  <a:lnTo>
                    <a:pt x="37" y="193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14" y="307"/>
                  </a:lnTo>
                  <a:lnTo>
                    <a:pt x="14" y="306"/>
                  </a:lnTo>
                  <a:lnTo>
                    <a:pt x="20" y="3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Rectangle 65"/>
            <p:cNvSpPr>
              <a:spLocks noChangeArrowheads="1"/>
            </p:cNvSpPr>
            <p:nvPr/>
          </p:nvSpPr>
          <p:spPr bwMode="auto">
            <a:xfrm>
              <a:off x="3255010" y="1522095"/>
              <a:ext cx="400050" cy="3994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70" name="Oval 66"/>
            <p:cNvSpPr>
              <a:spLocks noChangeArrowheads="1"/>
            </p:cNvSpPr>
            <p:nvPr/>
          </p:nvSpPr>
          <p:spPr bwMode="auto">
            <a:xfrm>
              <a:off x="3264535" y="1531620"/>
              <a:ext cx="381000" cy="380365"/>
            </a:xfrm>
            <a:prstGeom prst="ellipse">
              <a:avLst/>
            </a:prstGeom>
            <a:noFill/>
            <a:ln w="9525">
              <a:solidFill>
                <a:srgbClr val="545454"/>
              </a:solidFill>
              <a:bevel/>
            </a:ln>
          </p:spPr>
          <p:txBody>
            <a:bodyPr/>
            <a:lstStyle/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3326077" y="1568569"/>
              <a:ext cx="226707" cy="252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172" name="Line 68"/>
            <p:cNvCxnSpPr>
              <a:cxnSpLocks noChangeShapeType="1"/>
            </p:cNvCxnSpPr>
            <p:nvPr/>
          </p:nvCxnSpPr>
          <p:spPr bwMode="auto">
            <a:xfrm flipH="1">
              <a:off x="1551305" y="1160780"/>
              <a:ext cx="951865" cy="5607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</a:ln>
          </p:spPr>
        </p:cxnSp>
      </p:grp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32195" y="1772920"/>
          <a:ext cx="2308225" cy="475488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city.in</a:t>
                      </a: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city.out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1 2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1 3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5 6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6 10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8 9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3" marR="5142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object 4">
            <a:extLst>
              <a:ext uri="{FF2B5EF4-FFF2-40B4-BE49-F238E27FC236}">
                <a16:creationId xmlns:a16="http://schemas.microsoft.com/office/drawing/2014/main" id="{085BE004-DABD-7D8B-A837-61CB6AFE767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2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7F5AD6F-1CB9-15A9-E8DC-A043CE9CAB1B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995" y="548369"/>
            <a:ext cx="7886700" cy="5558971"/>
          </a:xfrm>
        </p:spPr>
        <p:txBody>
          <a:bodyPr>
            <a:normAutofit fontScale="25000" lnSpcReduction="20000"/>
          </a:bodyPr>
          <a:lstStyle/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//</a:t>
            </a:r>
            <a:r>
              <a:rPr lang="zh-CN" altLang="en-US" sz="8000" dirty="0"/>
              <a:t>深度优先参考代码</a:t>
            </a:r>
            <a:endParaRPr lang="en-US" altLang="zh-CN" sz="8000" dirty="0"/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#include &lt;</a:t>
            </a:r>
            <a:r>
              <a:rPr lang="en-US" altLang="zh-CN" sz="8000" dirty="0" err="1"/>
              <a:t>cstdio</a:t>
            </a:r>
            <a:r>
              <a:rPr lang="en-US" altLang="zh-CN" sz="8000" dirty="0"/>
              <a:t>&gt;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using namespace </a:t>
            </a:r>
            <a:r>
              <a:rPr lang="en-US" altLang="zh-CN" sz="8000" dirty="0" err="1"/>
              <a:t>std</a:t>
            </a:r>
            <a:r>
              <a:rPr lang="en-US" altLang="zh-CN" sz="8000" dirty="0"/>
              <a:t>;</a:t>
            </a:r>
            <a:endParaRPr lang="zh-CN" altLang="en-US" sz="8000" dirty="0"/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 err="1"/>
              <a:t>const</a:t>
            </a:r>
            <a:r>
              <a:rPr lang="en-US" altLang="zh-CN" sz="8000" dirty="0"/>
              <a:t> </a:t>
            </a:r>
            <a:r>
              <a:rPr lang="en-US" altLang="zh-CN" sz="8000" dirty="0" err="1"/>
              <a:t>int</a:t>
            </a:r>
            <a:r>
              <a:rPr lang="en-US" altLang="zh-CN" sz="8000" dirty="0"/>
              <a:t> </a:t>
            </a:r>
            <a:r>
              <a:rPr lang="en-US" altLang="zh-CN" sz="8000" dirty="0" err="1"/>
              <a:t>maxn</a:t>
            </a:r>
            <a:r>
              <a:rPr lang="en-US" altLang="zh-CN" sz="8000" dirty="0"/>
              <a:t>=10010;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 err="1"/>
              <a:t>int</a:t>
            </a:r>
            <a:r>
              <a:rPr lang="en-US" altLang="zh-CN" sz="8000" dirty="0"/>
              <a:t> a[</a:t>
            </a:r>
            <a:r>
              <a:rPr lang="en-US" altLang="zh-CN" sz="8000" dirty="0" err="1"/>
              <a:t>maxn</a:t>
            </a:r>
            <a:r>
              <a:rPr lang="en-US" altLang="zh-CN" sz="8000" dirty="0"/>
              <a:t>][</a:t>
            </a:r>
            <a:r>
              <a:rPr lang="en-US" altLang="zh-CN" sz="8000" dirty="0" err="1"/>
              <a:t>maxn</a:t>
            </a:r>
            <a:r>
              <a:rPr lang="en-US" altLang="zh-CN" sz="8000" dirty="0"/>
              <a:t>];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 err="1"/>
              <a:t>int</a:t>
            </a:r>
            <a:r>
              <a:rPr lang="en-US" altLang="zh-CN" sz="8000" dirty="0"/>
              <a:t> </a:t>
            </a:r>
            <a:r>
              <a:rPr lang="en-US" altLang="zh-CN" sz="8000" dirty="0" err="1"/>
              <a:t>vis</a:t>
            </a:r>
            <a:r>
              <a:rPr lang="en-US" altLang="zh-CN" sz="8000" dirty="0"/>
              <a:t>[</a:t>
            </a:r>
            <a:r>
              <a:rPr lang="en-US" altLang="zh-CN" sz="8000" dirty="0" err="1"/>
              <a:t>maxn</a:t>
            </a:r>
            <a:r>
              <a:rPr lang="en-US" altLang="zh-CN" sz="8000" dirty="0"/>
              <a:t>];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 err="1"/>
              <a:t>int</a:t>
            </a:r>
            <a:r>
              <a:rPr lang="en-US" altLang="zh-CN" sz="8000" dirty="0"/>
              <a:t> </a:t>
            </a:r>
            <a:r>
              <a:rPr lang="en-US" altLang="zh-CN" sz="8000" dirty="0" err="1"/>
              <a:t>n,m,cnt</a:t>
            </a:r>
            <a:r>
              <a:rPr lang="en-US" altLang="zh-CN" sz="8000" dirty="0"/>
              <a:t>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void </a:t>
            </a:r>
            <a:r>
              <a:rPr lang="en-US" altLang="zh-CN" sz="8000" dirty="0" err="1"/>
              <a:t>dfs</a:t>
            </a:r>
            <a:r>
              <a:rPr lang="en-US" altLang="zh-CN" sz="8000" dirty="0"/>
              <a:t>(</a:t>
            </a:r>
            <a:r>
              <a:rPr lang="en-US" altLang="zh-CN" sz="8000" dirty="0" err="1"/>
              <a:t>int</a:t>
            </a:r>
            <a:r>
              <a:rPr lang="en-US" altLang="zh-CN" sz="8000" dirty="0"/>
              <a:t> k){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	</a:t>
            </a:r>
            <a:r>
              <a:rPr lang="en-US" altLang="zh-CN" sz="8000" dirty="0" err="1"/>
              <a:t>vis</a:t>
            </a:r>
            <a:r>
              <a:rPr lang="en-US" altLang="zh-CN" sz="8000" dirty="0"/>
              <a:t>[k]=1;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	for(</a:t>
            </a:r>
            <a:r>
              <a:rPr lang="en-US" altLang="zh-CN" sz="8000" dirty="0" err="1"/>
              <a:t>int</a:t>
            </a:r>
            <a:r>
              <a:rPr lang="en-US" altLang="zh-CN" sz="8000" dirty="0"/>
              <a:t> </a:t>
            </a:r>
            <a:r>
              <a:rPr lang="en-US" altLang="zh-CN" sz="8000" dirty="0" err="1"/>
              <a:t>i</a:t>
            </a:r>
            <a:r>
              <a:rPr lang="en-US" altLang="zh-CN" sz="8000" dirty="0"/>
              <a:t>=1;i&lt;=</a:t>
            </a:r>
            <a:r>
              <a:rPr lang="en-US" altLang="zh-CN" sz="8000" dirty="0" err="1"/>
              <a:t>n;i</a:t>
            </a:r>
            <a:r>
              <a:rPr lang="en-US" altLang="zh-CN" sz="8000" dirty="0"/>
              <a:t>++)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		if(!</a:t>
            </a:r>
            <a:r>
              <a:rPr lang="en-US" altLang="zh-CN" sz="8000" dirty="0" err="1"/>
              <a:t>vis</a:t>
            </a:r>
            <a:r>
              <a:rPr lang="en-US" altLang="zh-CN" sz="8000" dirty="0"/>
              <a:t>[</a:t>
            </a:r>
            <a:r>
              <a:rPr lang="en-US" altLang="zh-CN" sz="8000" dirty="0" err="1"/>
              <a:t>i</a:t>
            </a:r>
            <a:r>
              <a:rPr lang="en-US" altLang="zh-CN" sz="8000" dirty="0"/>
              <a:t>]&amp;&amp;a[k][</a:t>
            </a:r>
            <a:r>
              <a:rPr lang="en-US" altLang="zh-CN" sz="8000" dirty="0" err="1"/>
              <a:t>i</a:t>
            </a:r>
            <a:r>
              <a:rPr lang="en-US" altLang="zh-CN" sz="8000" dirty="0"/>
              <a:t>]) </a:t>
            </a:r>
            <a:r>
              <a:rPr lang="en-US" altLang="zh-CN" sz="8000" dirty="0" err="1"/>
              <a:t>dfs</a:t>
            </a:r>
            <a:r>
              <a:rPr lang="en-US" altLang="zh-CN" sz="8000" dirty="0"/>
              <a:t>(</a:t>
            </a:r>
            <a:r>
              <a:rPr lang="en-US" altLang="zh-CN" sz="8000" dirty="0" err="1"/>
              <a:t>i</a:t>
            </a:r>
            <a:r>
              <a:rPr lang="en-US" altLang="zh-CN" sz="8000" dirty="0"/>
              <a:t>);</a:t>
            </a:r>
          </a:p>
          <a:p>
            <a:pPr marL="172720" indent="0">
              <a:lnSpc>
                <a:spcPct val="14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8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00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2363" y="663066"/>
            <a:ext cx="2315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回顾：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枚举法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5ED717-BAF3-0832-99D7-1D5D49AF8435}"/>
              </a:ext>
            </a:extLst>
          </p:cNvPr>
          <p:cNvSpPr txBox="1"/>
          <p:nvPr/>
        </p:nvSpPr>
        <p:spPr>
          <a:xfrm>
            <a:off x="742187" y="1425658"/>
            <a:ext cx="76555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用递归来模拟多重循环</a:t>
            </a:r>
          </a:p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的全排列</a:t>
            </a:r>
          </a:p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N=3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打印出：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EE47C7-A43D-F1FA-87A3-ED829BA93B55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08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/>
          <p:cNvSpPr>
            <a:spLocks noGrp="1"/>
          </p:cNvSpPr>
          <p:nvPr>
            <p:ph sz="quarter" idx="13"/>
          </p:nvPr>
        </p:nvSpPr>
        <p:spPr>
          <a:xfrm>
            <a:off x="539750" y="548369"/>
            <a:ext cx="7886700" cy="5558971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int main(){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scanf("%d%d",&amp;n,&amp;m);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int x,y;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for(int i=1;i&lt;=m;i++){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scanf("%d%d",&amp;x,&amp;y);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a[x][y]=a[y][x]=1;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for(int i=1;i&lt;=n;i++)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if(!vis[i]){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	dfs(i);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	cnt++;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printf("%d\n",cnt);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return 0;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AF14633-6483-FAE8-F6D5-A5E40A42BA74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17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sz="quarter" idx="13"/>
          </p:nvPr>
        </p:nvSpPr>
        <p:spPr>
          <a:xfrm>
            <a:off x="467360" y="692514"/>
            <a:ext cx="7886700" cy="5558971"/>
          </a:xfrm>
        </p:spPr>
        <p:txBody>
          <a:bodyPr>
            <a:normAutofit/>
          </a:bodyPr>
          <a:lstStyle/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//</a:t>
            </a:r>
            <a:r>
              <a:rPr lang="zh-CN" altLang="en-US" sz="2000" dirty="0"/>
              <a:t>广度优先参考代码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#include &lt;cstdio&gt;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const int maxn=10010;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int a[maxn][maxn]</a:t>
            </a:r>
            <a:r>
              <a:rPr lang="en-US" altLang="zh-CN" sz="2000" dirty="0"/>
              <a:t>,</a:t>
            </a:r>
            <a:r>
              <a:rPr lang="zh-CN" altLang="en-US" sz="2000" dirty="0"/>
              <a:t> vis[maxn]</a:t>
            </a:r>
            <a:r>
              <a:rPr lang="en-US" altLang="zh-CN" sz="2000" dirty="0"/>
              <a:t>,</a:t>
            </a:r>
            <a:r>
              <a:rPr lang="zh-CN" altLang="en-US" sz="2000" dirty="0"/>
              <a:t> q[maxn]; int n,m,cnt;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void bfs(int k){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int head=0,tail=1;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q[0]=k; vis[k]=1;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while(head&lt;tail){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int p=q[head++];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for(int i=1;i&lt;=n;i++){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	if(!vis[i]&amp;&amp;a[p][i]){	q[tail++]=i; vis[i]=1;  }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}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}	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/>
          <p:cNvSpPr>
            <a:spLocks noGrp="1"/>
          </p:cNvSpPr>
          <p:nvPr>
            <p:ph sz="quarter" idx="13"/>
          </p:nvPr>
        </p:nvSpPr>
        <p:spPr>
          <a:xfrm>
            <a:off x="467360" y="548369"/>
            <a:ext cx="7886700" cy="5558971"/>
          </a:xfrm>
        </p:spPr>
        <p:txBody>
          <a:bodyPr>
            <a:normAutofit/>
          </a:bodyPr>
          <a:lstStyle/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int main(){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scanf("%d%d",&amp;n,&amp;m);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int x,y;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for(int i=1;i&lt;=m;i++){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scanf("%d%d",&amp;x,&amp;y);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a[x][y]=a[y][x]=1;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}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for(int i=1;i&lt;=n;i++)</a:t>
            </a:r>
            <a:endParaRPr lang="en-US" altLang="zh-CN" sz="2000"/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</a:t>
            </a:r>
            <a:r>
              <a:rPr lang="zh-CN" altLang="en-US" sz="2000"/>
              <a:t>if(!vis[i]) {  bfs(i); cnt++; }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printf("%d\n",cnt);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return 0;</a:t>
            </a:r>
          </a:p>
          <a:p>
            <a:pPr indent="0">
              <a:lnSpc>
                <a:spcPct val="13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FDE35FF-7F4A-1C87-0329-071641DACEED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650" y="692514"/>
            <a:ext cx="7886700" cy="5558971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8000" dirty="0"/>
              <a:t>例</a:t>
            </a:r>
            <a:r>
              <a:rPr lang="en-US" altLang="zh-CN" sz="8000" dirty="0"/>
              <a:t>3. </a:t>
            </a:r>
            <a:r>
              <a:rPr lang="zh-CN" altLang="en-US" sz="8000" dirty="0"/>
              <a:t>油田</a:t>
            </a:r>
            <a:r>
              <a:rPr lang="en-US" altLang="zh-CN" sz="8000" dirty="0"/>
              <a:t>(zoj1709 poj1562)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7200" dirty="0"/>
              <a:t>【</a:t>
            </a:r>
            <a:r>
              <a:rPr lang="zh-CN" altLang="en-US" sz="7200" dirty="0"/>
              <a:t>题目描述</a:t>
            </a:r>
            <a:r>
              <a:rPr lang="en-US" altLang="zh-CN" sz="7200" dirty="0"/>
              <a:t>】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7200" dirty="0" err="1"/>
              <a:t>GeoSurvComp</a:t>
            </a:r>
            <a:r>
              <a:rPr lang="zh-CN" altLang="en-US" sz="7200" dirty="0"/>
              <a:t>地质探测公司负责探测地下油田。每次</a:t>
            </a:r>
            <a:r>
              <a:rPr lang="en-US" altLang="zh-CN" sz="7200" dirty="0" err="1"/>
              <a:t>GeoSurvComp</a:t>
            </a:r>
            <a:r>
              <a:rPr lang="zh-CN" altLang="en-US" sz="7200" dirty="0"/>
              <a:t>公司都是在一块长方形的土地上来探测油田。在探测时，他们把这块土地用网格分成若干个小方块，然后逐个分析每块土地，用探测设备探测地下是否有油田。方块土地底下有油田则称为</a:t>
            </a:r>
            <a:r>
              <a:rPr lang="en-US" altLang="zh-CN" sz="7200" dirty="0"/>
              <a:t>pocket</a:t>
            </a:r>
            <a:r>
              <a:rPr lang="zh-CN" altLang="en-US" sz="7200" dirty="0"/>
              <a:t>，如果两个</a:t>
            </a:r>
            <a:r>
              <a:rPr lang="en-US" altLang="zh-CN" sz="7200" dirty="0"/>
              <a:t>pocket</a:t>
            </a:r>
            <a:r>
              <a:rPr lang="zh-CN" altLang="en-US" sz="7200" dirty="0"/>
              <a:t>相邻，则认为是同一块油田，油田可能覆盖多个</a:t>
            </a:r>
            <a:r>
              <a:rPr lang="en-US" altLang="zh-CN" sz="7200" dirty="0"/>
              <a:t>pocket</a:t>
            </a:r>
            <a:r>
              <a:rPr lang="zh-CN" altLang="en-US" sz="7200" dirty="0"/>
              <a:t>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dirty="0"/>
              <a:t>你的工作是计算长方形的土地上有多少个不同的油田。 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7200" dirty="0"/>
              <a:t>【</a:t>
            </a:r>
            <a:r>
              <a:rPr lang="zh-CN" altLang="en-US" sz="7200" dirty="0"/>
              <a:t>输入描述</a:t>
            </a:r>
            <a:r>
              <a:rPr lang="en-US" altLang="zh-CN" sz="7200" dirty="0"/>
              <a:t>】  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dirty="0"/>
              <a:t>输入文件中包含多个测试数据，每个测试数据描述了一个网格。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dirty="0"/>
              <a:t>每个网格数据的第一行为两个整数：</a:t>
            </a:r>
            <a:r>
              <a:rPr lang="en-US" altLang="zh-CN" sz="7200" dirty="0"/>
              <a:t>m</a:t>
            </a:r>
            <a:r>
              <a:rPr lang="zh-CN" altLang="en-US" sz="7200" dirty="0"/>
              <a:t>、</a:t>
            </a:r>
            <a:r>
              <a:rPr lang="en-US" altLang="zh-CN" sz="7200" dirty="0"/>
              <a:t>n</a:t>
            </a:r>
            <a:r>
              <a:rPr lang="zh-CN" altLang="en-US" sz="7200" dirty="0"/>
              <a:t>，分别表示网格的行和列；如果</a:t>
            </a:r>
            <a:r>
              <a:rPr lang="en-US" altLang="zh-CN" sz="7200" dirty="0"/>
              <a:t>m=0</a:t>
            </a:r>
            <a:r>
              <a:rPr lang="zh-CN" altLang="en-US" sz="7200" dirty="0"/>
              <a:t>，则表示输入结束，否则，接下来有</a:t>
            </a:r>
            <a:r>
              <a:rPr lang="en-US" altLang="zh-CN" sz="7200" dirty="0"/>
              <a:t>m</a:t>
            </a:r>
            <a:r>
              <a:rPr lang="zh-CN" altLang="en-US" sz="7200" dirty="0"/>
              <a:t>行数据，每行数据有</a:t>
            </a:r>
            <a:r>
              <a:rPr lang="en-US" altLang="zh-CN" sz="7200" dirty="0"/>
              <a:t>n</a:t>
            </a:r>
            <a:r>
              <a:rPr lang="zh-CN" altLang="en-US" sz="7200" dirty="0"/>
              <a:t>个字符（不包括行结束符）。每个字符代表一个小方块，如果为</a:t>
            </a:r>
            <a:r>
              <a:rPr lang="en-US" altLang="zh-CN" sz="7200" dirty="0"/>
              <a:t>"*"</a:t>
            </a:r>
            <a:r>
              <a:rPr lang="zh-CN" altLang="en-US" sz="7200" dirty="0"/>
              <a:t>，则代表没有石油，如果为</a:t>
            </a:r>
            <a:r>
              <a:rPr lang="en-US" altLang="zh-CN" sz="7200" dirty="0"/>
              <a:t>"@"</a:t>
            </a:r>
            <a:r>
              <a:rPr lang="zh-CN" altLang="en-US" sz="7200" dirty="0"/>
              <a:t>，则代表有石油，是一个 </a:t>
            </a:r>
            <a:r>
              <a:rPr lang="en-US" altLang="zh-CN" sz="7200" dirty="0"/>
              <a:t>pocket</a:t>
            </a:r>
            <a:r>
              <a:rPr lang="zh-CN" altLang="en-US" sz="7200" dirty="0"/>
              <a:t>。 </a:t>
            </a:r>
            <a:r>
              <a:rPr lang="en-US" altLang="zh-CN" sz="7200" dirty="0"/>
              <a:t>1≤m≤100</a:t>
            </a:r>
            <a:r>
              <a:rPr lang="zh-CN" altLang="en-US" sz="7200" dirty="0"/>
              <a:t>，</a:t>
            </a:r>
            <a:r>
              <a:rPr lang="en-US" altLang="zh-CN" sz="7200" dirty="0"/>
              <a:t>1≤n≤100</a:t>
            </a:r>
            <a:r>
              <a:rPr lang="zh-CN" altLang="en-US" sz="7200" dirty="0"/>
              <a:t>。 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7200" dirty="0"/>
              <a:t>【</a:t>
            </a:r>
            <a:r>
              <a:rPr lang="zh-CN" altLang="en-US" sz="7200" dirty="0"/>
              <a:t>输出描述</a:t>
            </a:r>
            <a:r>
              <a:rPr lang="en-US" altLang="zh-CN" sz="7200" dirty="0"/>
              <a:t>】  </a:t>
            </a:r>
          </a:p>
          <a:p>
            <a:pPr marL="172720" indent="0"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dirty="0"/>
              <a:t>对输入文件中的每个网格，输出网格中不同的油田数目。如果两块不同的</a:t>
            </a:r>
            <a:r>
              <a:rPr lang="en-US" altLang="zh-CN" sz="7200" dirty="0"/>
              <a:t>pocket</a:t>
            </a:r>
            <a:r>
              <a:rPr lang="zh-CN" altLang="en-US" sz="7200" dirty="0"/>
              <a:t>在水平、垂直、或者对角线方向上相邻，则被认为属于同一块油田。每块油田所包含的</a:t>
            </a:r>
            <a:r>
              <a:rPr lang="en-US" altLang="zh-CN" sz="7200" dirty="0"/>
              <a:t>pocket </a:t>
            </a:r>
            <a:r>
              <a:rPr lang="zh-CN" altLang="en-US" sz="7200" dirty="0"/>
              <a:t>数目不会超过</a:t>
            </a:r>
            <a:r>
              <a:rPr lang="en-US" altLang="zh-CN" sz="7200" dirty="0"/>
              <a:t>100</a:t>
            </a:r>
            <a:r>
              <a:rPr lang="zh-CN" altLang="en-US" sz="7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1270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F7E93CFD-73B5-B61B-D663-D9541780E282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850" y="694690"/>
          <a:ext cx="4099895" cy="5928360"/>
        </p:xfrm>
        <a:graphic>
          <a:graphicData uri="http://schemas.openxmlformats.org/drawingml/2006/table">
            <a:tbl>
              <a:tblPr/>
              <a:tblGrid>
                <a:gridCol w="239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输入样例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输出样例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18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3 5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*@*@*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**@**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*@*@*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5 5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* *  * @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*@@* @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*@*  * @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@@@*@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@@* * @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43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8650" y="1844404"/>
            <a:ext cx="7886700" cy="555897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dirty="0"/>
              <a:t>从网格中某个“</a:t>
            </a:r>
            <a:r>
              <a:rPr lang="en-US" altLang="zh-CN" sz="2000" dirty="0"/>
              <a:t>@</a:t>
            </a:r>
            <a:r>
              <a:rPr lang="zh-CN" altLang="zh-CN" sz="2000" dirty="0"/>
              <a:t>”字符位置开始进行 </a:t>
            </a:r>
            <a:r>
              <a:rPr lang="en-US" altLang="zh-CN" sz="2000" dirty="0"/>
              <a:t>DFS </a:t>
            </a:r>
            <a:r>
              <a:rPr lang="zh-CN" altLang="zh-CN" sz="2000" dirty="0"/>
              <a:t>搜索，可以搜索到跟该“</a:t>
            </a:r>
            <a:r>
              <a:rPr lang="en-US" altLang="zh-CN" sz="2000" dirty="0"/>
              <a:t>@</a:t>
            </a:r>
            <a:r>
              <a:rPr lang="zh-CN" altLang="zh-CN" sz="2000" dirty="0"/>
              <a:t>”字符位置同属一块油田的所有“</a:t>
            </a:r>
            <a:r>
              <a:rPr lang="en-US" altLang="zh-CN" sz="2000" dirty="0"/>
              <a:t>@</a:t>
            </a:r>
            <a:r>
              <a:rPr lang="zh-CN" altLang="zh-CN" sz="2000" dirty="0"/>
              <a:t>”字符位置。</a:t>
            </a:r>
            <a:endParaRPr lang="en-US" altLang="zh-CN" sz="2000" dirty="0"/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dirty="0"/>
              <a:t>遍历整个图，求图的连通分量。注意是</a:t>
            </a:r>
            <a:r>
              <a:rPr lang="en-US" altLang="zh-CN" sz="2000" dirty="0"/>
              <a:t>8</a:t>
            </a:r>
            <a:r>
              <a:rPr lang="zh-CN" altLang="zh-CN" sz="2000" dirty="0"/>
              <a:t>连通。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endParaRPr lang="zh-CN" altLang="en-US" sz="20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E06C85-5BE0-9DC3-12E2-AC1F71B7D60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79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4625E3BD-4288-DBEE-E843-A71E6A10A31F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27" name="内容占位符 2"/>
          <p:cNvSpPr>
            <a:spLocks noGrp="1"/>
          </p:cNvSpPr>
          <p:nvPr>
            <p:ph sz="quarter" idx="13"/>
          </p:nvPr>
        </p:nvSpPr>
        <p:spPr>
          <a:xfrm>
            <a:off x="628650" y="404224"/>
            <a:ext cx="7886700" cy="5558971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//DFS油田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#include &lt;iostream&gt;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 #include &lt;cstring&gt; 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using namespace std;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const int maxn=110;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const int dx[8]={-1,1,0,0,-1,1,-1,1};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const int dy[8]={0,0,-1,1,-1,1,1,-1}; 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int g[maxn][maxn];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int n,m,cnt;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void dfs(int x,int y){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g[x][y]=0;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for(int i=0;i&lt;8;i++){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	int xx=x+dx[i],yy=y+dy[i];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	if(xx&gt;=1&amp;&amp;xx&lt;=n&amp;&amp;yy&gt;=1&amp;&amp;yy&lt;=m&amp;&amp;g[xx][yy]==1){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		dfs(xx,yy);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16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112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CA7EFC9-FFAE-DB7D-058F-C2AA1C4BD65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2140" y="476614"/>
            <a:ext cx="7886700" cy="5558971"/>
          </a:xfrm>
        </p:spPr>
        <p:txBody>
          <a:bodyPr>
            <a:noAutofit/>
          </a:bodyPr>
          <a:lstStyle/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main(){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while((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&gt;&gt;n&gt;&gt;m)&amp;&amp;m){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(g,0,sizeof(g));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j=1;j&lt;=</a:t>
            </a:r>
            <a:r>
              <a:rPr lang="en-US" altLang="zh-CN" sz="2000" dirty="0" err="1"/>
              <a:t>m;j</a:t>
            </a:r>
            <a:r>
              <a:rPr lang="en-US" altLang="zh-CN" sz="2000" dirty="0"/>
              <a:t>++){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	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		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=='@'?1:0);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	}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=0;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j=1;j&lt;=</a:t>
            </a:r>
            <a:r>
              <a:rPr lang="en-US" altLang="zh-CN" sz="2000" dirty="0" err="1"/>
              <a:t>m;j</a:t>
            </a:r>
            <a:r>
              <a:rPr lang="en-US" altLang="zh-CN" sz="2000" dirty="0"/>
              <a:t>++)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   				if(g[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][j]==1){ 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);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++; }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}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return 0;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}</a:t>
            </a: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59231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sz="quarter" idx="13"/>
          </p:nvPr>
        </p:nvSpPr>
        <p:spPr>
          <a:xfrm>
            <a:off x="539750" y="908414"/>
            <a:ext cx="7886700" cy="5558971"/>
          </a:xfrm>
        </p:spPr>
        <p:txBody>
          <a:bodyPr/>
          <a:lstStyle/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//BFS油田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#include &lt;iostream&gt;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 #include &lt;cstring&gt;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 using namespace std;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const int maxn=110;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const int dx[8]={-1,1,0,0,-1,1,-1,1};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const int dy[8]={0,0,-1,1,-1,1,1,-1}; 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int g[maxn][maxn]</a:t>
            </a:r>
            <a:r>
              <a:rPr lang="en-US" altLang="zh-CN" sz="2000"/>
              <a:t>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en-US" altLang="zh-CN" sz="2000"/>
              <a:t>int</a:t>
            </a:r>
            <a:r>
              <a:rPr lang="zh-CN" altLang="en-US" sz="2000"/>
              <a:t> n,m,cnt;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struct node{</a:t>
            </a:r>
            <a:endParaRPr lang="en-US" altLang="zh-CN" sz="200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int x,y;</a:t>
            </a:r>
            <a:endParaRPr lang="en-US" altLang="zh-CN" sz="2000"/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}cur,nxt;</a:t>
            </a:r>
          </a:p>
          <a:p>
            <a:pPr indent="0">
              <a:spcBef>
                <a:spcPts val="65"/>
              </a:spcBef>
              <a:buFont typeface="Arial" panose="020B0604020202020204" pitchFamily="34" charset="0"/>
              <a:buNone/>
            </a:pPr>
            <a:r>
              <a:rPr lang="zh-CN" altLang="en-US" sz="2000"/>
              <a:t>node q[maxn*maxn];</a:t>
            </a:r>
          </a:p>
        </p:txBody>
      </p:sp>
    </p:spTree>
    <p:extLst>
      <p:ext uri="{BB962C8B-B14F-4D97-AF65-F5344CB8AC3E}">
        <p14:creationId xmlns:p14="http://schemas.microsoft.com/office/powerpoint/2010/main" val="249000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2"/>
          <p:cNvSpPr>
            <a:spLocks noGrp="1"/>
          </p:cNvSpPr>
          <p:nvPr>
            <p:ph sz="quarter" idx="13"/>
          </p:nvPr>
        </p:nvSpPr>
        <p:spPr>
          <a:xfrm>
            <a:off x="395605" y="548369"/>
            <a:ext cx="7886700" cy="5558971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void bfs(int x,int y){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int head=0</a:t>
            </a:r>
            <a:r>
              <a:rPr lang="en-US" altLang="zh-CN" sz="2000"/>
              <a:t>; </a:t>
            </a:r>
            <a:r>
              <a:rPr lang="zh-CN" altLang="en-US" sz="2000"/>
              <a:t>tail=1;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g[x][y]=0; q[0].x=x;  q[0].y=y;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while(head&lt;tail){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cur=q[head++];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for(int i=0;i&lt;8;i++){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	int xx=cur.x+dx[i]</a:t>
            </a:r>
            <a:r>
              <a:rPr lang="en-US" altLang="zh-CN" sz="2000"/>
              <a:t>, </a:t>
            </a:r>
            <a:r>
              <a:rPr lang="zh-CN" altLang="en-US" sz="2000"/>
              <a:t>yy=cur.y+dy[i];</a:t>
            </a:r>
          </a:p>
          <a:p>
            <a:pPr lvl="4"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/>
              <a:t>	</a:t>
            </a:r>
            <a:r>
              <a:rPr lang="zh-CN" altLang="en-US" sz="2000"/>
              <a:t>if(xx&gt;=1&amp;&amp;xx&lt;=n&amp;&amp;yy&gt;=1&amp;&amp;yy&lt;=m&amp;&amp;g[xx][yy]==1){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		g[xx][yy]=0;	</a:t>
            </a:r>
            <a:endParaRPr lang="en-US" altLang="zh-CN" sz="2000"/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		</a:t>
            </a:r>
            <a:r>
              <a:rPr lang="zh-CN" altLang="en-US" sz="2000"/>
              <a:t>nxt.x=xx; </a:t>
            </a:r>
            <a:endParaRPr lang="en-US" altLang="zh-CN" sz="2000"/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/>
              <a:t>				</a:t>
            </a:r>
            <a:r>
              <a:rPr lang="zh-CN" altLang="en-US" sz="2000"/>
              <a:t>nxt.y=yy;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		q[tail++]=nxt;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81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5381" y="685800"/>
            <a:ext cx="29122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回顾：</a:t>
            </a:r>
            <a:r>
              <a:rPr sz="32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枚举法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28D8BC-EF85-9F60-6D6B-C5009160B7A8}"/>
              </a:ext>
            </a:extLst>
          </p:cNvPr>
          <p:cNvSpPr txBox="1"/>
          <p:nvPr/>
        </p:nvSpPr>
        <p:spPr>
          <a:xfrm>
            <a:off x="-76200" y="2059394"/>
            <a:ext cx="8915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N=3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的时候，我们显然可以用三重循环来枚举。</a:t>
            </a:r>
          </a:p>
          <a:p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&lt;=3;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 (int j=1; j&lt;=3;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 (int k=1; k&lt;=3; k++)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if ((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!=j) &amp;&amp; (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!=k) &amp;&amp; (j!=k))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‘ ‘ &lt;&lt; j &lt;&lt; ‘ ‘ &lt;&lt; k &lt;&lt; </a:t>
            </a:r>
            <a:r>
              <a:rPr lang="en-US" altLang="zh-CN" sz="2400" b="1" dirty="0" err="1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C5D5B1-22ED-5AEA-E26E-BB77FC33CEB5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67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sz="quarter" idx="13"/>
          </p:nvPr>
        </p:nvSpPr>
        <p:spPr>
          <a:xfrm>
            <a:off x="323850" y="908414"/>
            <a:ext cx="7886700" cy="5558971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int main(){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while((cin&gt;&gt;n&gt;&gt;m)&amp;&amp;</a:t>
            </a:r>
            <a:r>
              <a:rPr lang="en-US" altLang="zh-CN" sz="2000" dirty="0"/>
              <a:t>m</a:t>
            </a:r>
            <a:r>
              <a:rPr lang="zh-CN" altLang="en-US" sz="2000" dirty="0"/>
              <a:t>)){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char ch;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memset(g,0,sizeof(g));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for(int i=1;i&lt;=n;i++)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	</a:t>
            </a:r>
            <a:r>
              <a:rPr lang="zh-CN" altLang="en-US" sz="2000" dirty="0"/>
              <a:t>for(int j=1;j&lt;=m;j++){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	</a:t>
            </a:r>
            <a:r>
              <a:rPr lang="en-US" altLang="zh-CN" sz="2000" dirty="0"/>
              <a:t>	</a:t>
            </a:r>
            <a:r>
              <a:rPr lang="zh-CN" altLang="en-US" sz="2000" dirty="0"/>
              <a:t>cin&gt;&gt;ch;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	</a:t>
            </a:r>
            <a:r>
              <a:rPr lang="en-US" altLang="zh-CN" sz="2000" dirty="0"/>
              <a:t>	</a:t>
            </a:r>
            <a:r>
              <a:rPr lang="zh-CN" altLang="en-US" sz="2000" dirty="0"/>
              <a:t>g[i][j]=(ch=='@'?1:0);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	</a:t>
            </a:r>
            <a:r>
              <a:rPr lang="zh-CN" altLang="en-US" sz="2000" dirty="0"/>
              <a:t>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int cnt=0;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for(int i=1;i&lt;=n;i++)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	</a:t>
            </a:r>
            <a:r>
              <a:rPr lang="zh-CN" altLang="en-US" sz="2000" dirty="0"/>
              <a:t>for(int j=1;j&lt;=m;j++)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				</a:t>
            </a:r>
            <a:r>
              <a:rPr lang="zh-CN" altLang="en-US" sz="2000" dirty="0"/>
              <a:t>if(g[i][j]==1){ bfs(i,j); cnt++; 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	cout&lt;&lt;cnt&lt;&lt;endl;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}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	return 0;</a:t>
            </a:r>
          </a:p>
          <a:p>
            <a:pPr indent="0">
              <a:lnSpc>
                <a:spcPct val="100000"/>
              </a:lnSpc>
              <a:spcBef>
                <a:spcPts val="65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085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750" y="620759"/>
            <a:ext cx="7886700" cy="555897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4. </a:t>
            </a:r>
            <a:r>
              <a:rPr lang="zh-CN" altLang="en-US" dirty="0"/>
              <a:t>细胞</a:t>
            </a:r>
            <a:r>
              <a:rPr lang="en-US" altLang="zh-CN" dirty="0"/>
              <a:t>cell(</a:t>
            </a:r>
            <a:r>
              <a:rPr lang="zh-CN" altLang="en-US" dirty="0"/>
              <a:t>一本通</a:t>
            </a:r>
            <a:r>
              <a:rPr lang="en-US" altLang="zh-CN" dirty="0"/>
              <a:t>1329)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题目描述</a:t>
            </a:r>
            <a:r>
              <a:rPr lang="en-US" altLang="zh-CN" sz="2000" dirty="0"/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一矩形阵（</a:t>
            </a:r>
            <a:r>
              <a:rPr lang="en-US" altLang="zh-CN" sz="2000" dirty="0"/>
              <a:t>n*m</a:t>
            </a:r>
            <a:r>
              <a:rPr lang="zh-CN" altLang="en-US" sz="2000" dirty="0"/>
              <a:t>）列由数字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9</a:t>
            </a:r>
            <a:r>
              <a:rPr lang="zh-CN" altLang="en-US" sz="2000" dirty="0"/>
              <a:t>组成</a:t>
            </a:r>
            <a:r>
              <a:rPr lang="en-US" altLang="zh-CN" sz="2000" dirty="0"/>
              <a:t>,</a:t>
            </a:r>
            <a:r>
              <a:rPr lang="zh-CN" altLang="en-US" sz="2000" dirty="0"/>
              <a:t>数字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9</a:t>
            </a:r>
            <a:r>
              <a:rPr lang="zh-CN" altLang="en-US" sz="2000" dirty="0"/>
              <a:t>代表细胞</a:t>
            </a:r>
            <a:r>
              <a:rPr lang="en-US" altLang="zh-CN" sz="2000" dirty="0"/>
              <a:t>,</a:t>
            </a:r>
            <a:r>
              <a:rPr lang="zh-CN" altLang="en-US" sz="2000" dirty="0"/>
              <a:t>细胞的定义为沿细胞数字上下左右还是细胞数字则为同一细胞</a:t>
            </a:r>
            <a:r>
              <a:rPr lang="en-US" altLang="zh-CN" sz="2000" dirty="0"/>
              <a:t>,</a:t>
            </a:r>
            <a:r>
              <a:rPr lang="zh-CN" altLang="en-US" sz="2000" dirty="0"/>
              <a:t>求给定矩形阵列的细胞个数。（细胞数字指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9</a:t>
            </a:r>
            <a:r>
              <a:rPr lang="zh-CN" altLang="en-US" sz="2000" dirty="0"/>
              <a:t>）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输入</a:t>
            </a:r>
            <a:r>
              <a:rPr lang="en-US" altLang="zh-CN" sz="2000" dirty="0"/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第一行输入</a:t>
            </a:r>
            <a:r>
              <a:rPr lang="en-US" altLang="zh-CN" sz="2000" dirty="0"/>
              <a:t>n</a:t>
            </a:r>
            <a:r>
              <a:rPr lang="zh-CN" altLang="en-US" sz="2000" dirty="0"/>
              <a:t>和</a:t>
            </a:r>
            <a:r>
              <a:rPr lang="en-US" altLang="zh-CN" sz="2000" dirty="0"/>
              <a:t>m(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&lt;20)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第二行开始为该矩阵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输出</a:t>
            </a:r>
            <a:r>
              <a:rPr lang="en-US" altLang="zh-CN" sz="2000" dirty="0"/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一共有的细胞个数。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11638" y="4148138"/>
          <a:ext cx="307816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71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输入样例</a:t>
                      </a:r>
                    </a:p>
                  </a:txBody>
                  <a:tcPr marL="68594" marR="68594" marT="34321" marB="34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输出样例</a:t>
                      </a:r>
                    </a:p>
                  </a:txBody>
                  <a:tcPr marL="68594" marR="68594" marT="34321" marB="34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9">
                <a:tc>
                  <a:txBody>
                    <a:bodyPr/>
                    <a:lstStyle/>
                    <a:p>
                      <a:pPr marL="0" indent="0">
                        <a:spcBef>
                          <a:spcPts val="60"/>
                        </a:spcBef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4 10</a:t>
                      </a:r>
                    </a:p>
                    <a:p>
                      <a:pPr marL="0" indent="0">
                        <a:spcBef>
                          <a:spcPts val="60"/>
                        </a:spcBef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0234500067</a:t>
                      </a:r>
                    </a:p>
                    <a:p>
                      <a:pPr marL="0" indent="0">
                        <a:spcBef>
                          <a:spcPts val="60"/>
                        </a:spcBef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1034560500</a:t>
                      </a:r>
                    </a:p>
                    <a:p>
                      <a:pPr marL="0" indent="0">
                        <a:spcBef>
                          <a:spcPts val="60"/>
                        </a:spcBef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2045600671</a:t>
                      </a:r>
                    </a:p>
                    <a:p>
                      <a:pPr marL="0" indent="0">
                        <a:spcBef>
                          <a:spcPts val="60"/>
                        </a:spcBef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0000000089</a:t>
                      </a:r>
                    </a:p>
                  </a:txBody>
                  <a:tcPr marL="68594" marR="68594" marT="34321" marB="34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34321" marB="34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6253867E-0E69-3B02-6924-3FDE6516AECE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599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E6ECFD99-2E64-4635-3E49-2C9430C09547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540037" y="332717"/>
            <a:ext cx="8229600" cy="6715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深度优先搜索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lang="en-US" altLang="zh-CN" sz="2000" dirty="0">
                <a:latin typeface="+mn-lt"/>
                <a:ea typeface="+mn-ea"/>
              </a:rPr>
              <a:t>include&lt;</a:t>
            </a:r>
            <a:r>
              <a:rPr lang="en-US" altLang="zh-CN" sz="2000" dirty="0" err="1">
                <a:latin typeface="+mn-lt"/>
                <a:ea typeface="+mn-ea"/>
              </a:rPr>
              <a:t>iostream</a:t>
            </a:r>
            <a:r>
              <a:rPr lang="en-US" altLang="zh-CN" sz="2000" dirty="0">
                <a:latin typeface="+mn-lt"/>
                <a:ea typeface="+mn-ea"/>
              </a:rPr>
              <a:t>&gt;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using namespace std;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latin typeface="+mn-lt"/>
                <a:ea typeface="+mn-ea"/>
              </a:rPr>
              <a:t>int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n,m,ans,dx</a:t>
            </a:r>
            <a:r>
              <a:rPr lang="en-US" altLang="zh-CN" sz="2000" dirty="0">
                <a:latin typeface="+mn-lt"/>
                <a:ea typeface="+mn-ea"/>
              </a:rPr>
              <a:t>[]={0,0,1,-1},</a:t>
            </a:r>
            <a:r>
              <a:rPr lang="en-US" altLang="zh-CN" sz="2000" dirty="0" err="1">
                <a:latin typeface="+mn-lt"/>
                <a:ea typeface="+mn-ea"/>
              </a:rPr>
              <a:t>dy</a:t>
            </a:r>
            <a:r>
              <a:rPr lang="en-US" altLang="zh-CN" sz="2000" dirty="0">
                <a:latin typeface="+mn-lt"/>
                <a:ea typeface="+mn-ea"/>
              </a:rPr>
              <a:t>[]={1,-1,0,0};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char a[105][105];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void </a:t>
            </a:r>
            <a:r>
              <a:rPr lang="en-US" altLang="zh-CN" sz="2000" dirty="0" err="1">
                <a:latin typeface="+mn-lt"/>
                <a:ea typeface="+mn-ea"/>
              </a:rPr>
              <a:t>dfs</a:t>
            </a:r>
            <a:r>
              <a:rPr lang="en-US" altLang="zh-CN" sz="2000" dirty="0">
                <a:latin typeface="+mn-lt"/>
                <a:ea typeface="+mn-ea"/>
              </a:rPr>
              <a:t>(</a:t>
            </a:r>
            <a:r>
              <a:rPr lang="en-US" altLang="zh-CN" sz="2000" dirty="0" err="1">
                <a:latin typeface="+mn-lt"/>
                <a:ea typeface="+mn-ea"/>
              </a:rPr>
              <a:t>int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x,int</a:t>
            </a:r>
            <a:r>
              <a:rPr lang="en-US" altLang="zh-CN" sz="2000" dirty="0">
                <a:latin typeface="+mn-lt"/>
                <a:ea typeface="+mn-ea"/>
              </a:rPr>
              <a:t> y){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a[x][y]='0';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for(</a:t>
            </a:r>
            <a:r>
              <a:rPr lang="en-US" altLang="zh-CN" sz="2000" dirty="0" err="1">
                <a:latin typeface="+mn-lt"/>
                <a:ea typeface="+mn-ea"/>
              </a:rPr>
              <a:t>int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i</a:t>
            </a:r>
            <a:r>
              <a:rPr lang="en-US" altLang="zh-CN" sz="2000" dirty="0">
                <a:latin typeface="+mn-lt"/>
                <a:ea typeface="+mn-ea"/>
              </a:rPr>
              <a:t>=0;i&lt;4;i++){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</a:t>
            </a:r>
            <a:r>
              <a:rPr lang="en-US" altLang="zh-CN" sz="2000" dirty="0" err="1">
                <a:latin typeface="+mn-lt"/>
                <a:ea typeface="+mn-ea"/>
              </a:rPr>
              <a:t>int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nx</a:t>
            </a:r>
            <a:r>
              <a:rPr lang="en-US" altLang="zh-CN" sz="2000" dirty="0">
                <a:latin typeface="+mn-lt"/>
                <a:ea typeface="+mn-ea"/>
              </a:rPr>
              <a:t>=</a:t>
            </a:r>
            <a:r>
              <a:rPr lang="en-US" altLang="zh-CN" sz="2000" dirty="0" err="1">
                <a:latin typeface="+mn-lt"/>
                <a:ea typeface="+mn-ea"/>
              </a:rPr>
              <a:t>x+dx</a:t>
            </a:r>
            <a:r>
              <a:rPr lang="en-US" altLang="zh-CN" sz="2000" dirty="0">
                <a:latin typeface="+mn-lt"/>
                <a:ea typeface="+mn-ea"/>
              </a:rPr>
              <a:t>[</a:t>
            </a:r>
            <a:r>
              <a:rPr lang="en-US" altLang="zh-CN" sz="2000" dirty="0" err="1">
                <a:latin typeface="+mn-lt"/>
                <a:ea typeface="+mn-ea"/>
              </a:rPr>
              <a:t>i</a:t>
            </a:r>
            <a:r>
              <a:rPr lang="en-US" altLang="zh-CN" sz="2000" dirty="0">
                <a:latin typeface="+mn-lt"/>
                <a:ea typeface="+mn-ea"/>
              </a:rPr>
              <a:t>],</a:t>
            </a:r>
            <a:r>
              <a:rPr lang="en-US" altLang="zh-CN" sz="2000" dirty="0" err="1">
                <a:latin typeface="+mn-lt"/>
                <a:ea typeface="+mn-ea"/>
              </a:rPr>
              <a:t>ny</a:t>
            </a:r>
            <a:r>
              <a:rPr lang="en-US" altLang="zh-CN" sz="2000" dirty="0">
                <a:latin typeface="+mn-lt"/>
                <a:ea typeface="+mn-ea"/>
              </a:rPr>
              <a:t>=</a:t>
            </a:r>
            <a:r>
              <a:rPr lang="en-US" altLang="zh-CN" sz="2000" dirty="0" err="1">
                <a:latin typeface="+mn-lt"/>
                <a:ea typeface="+mn-ea"/>
              </a:rPr>
              <a:t>y+dy</a:t>
            </a:r>
            <a:r>
              <a:rPr lang="en-US" altLang="zh-CN" sz="2000" dirty="0">
                <a:latin typeface="+mn-lt"/>
                <a:ea typeface="+mn-ea"/>
              </a:rPr>
              <a:t>[</a:t>
            </a:r>
            <a:r>
              <a:rPr lang="en-US" altLang="zh-CN" sz="2000" dirty="0" err="1">
                <a:latin typeface="+mn-lt"/>
                <a:ea typeface="+mn-ea"/>
              </a:rPr>
              <a:t>i</a:t>
            </a:r>
            <a:r>
              <a:rPr lang="en-US" altLang="zh-CN" sz="2000" dirty="0">
                <a:latin typeface="+mn-lt"/>
                <a:ea typeface="+mn-ea"/>
              </a:rPr>
              <a:t>];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if(</a:t>
            </a:r>
            <a:r>
              <a:rPr lang="en-US" altLang="zh-CN" sz="2000" dirty="0" err="1">
                <a:latin typeface="+mn-lt"/>
                <a:ea typeface="+mn-ea"/>
              </a:rPr>
              <a:t>nx</a:t>
            </a:r>
            <a:r>
              <a:rPr lang="en-US" altLang="zh-CN" sz="2000" dirty="0">
                <a:latin typeface="+mn-lt"/>
                <a:ea typeface="+mn-ea"/>
              </a:rPr>
              <a:t>&gt;n||</a:t>
            </a:r>
            <a:r>
              <a:rPr lang="en-US" altLang="zh-CN" sz="2000" dirty="0" err="1">
                <a:latin typeface="+mn-lt"/>
                <a:ea typeface="+mn-ea"/>
              </a:rPr>
              <a:t>nx</a:t>
            </a:r>
            <a:r>
              <a:rPr lang="en-US" altLang="zh-CN" sz="2000" dirty="0">
                <a:latin typeface="+mn-lt"/>
                <a:ea typeface="+mn-ea"/>
              </a:rPr>
              <a:t>&lt;1||</a:t>
            </a:r>
            <a:r>
              <a:rPr lang="en-US" altLang="zh-CN" sz="2000" dirty="0" err="1">
                <a:latin typeface="+mn-lt"/>
                <a:ea typeface="+mn-ea"/>
              </a:rPr>
              <a:t>ny</a:t>
            </a:r>
            <a:r>
              <a:rPr lang="en-US" altLang="zh-CN" sz="2000" dirty="0">
                <a:latin typeface="+mn-lt"/>
                <a:ea typeface="+mn-ea"/>
              </a:rPr>
              <a:t>&gt;m||</a:t>
            </a:r>
            <a:r>
              <a:rPr lang="en-US" altLang="zh-CN" sz="2000" dirty="0" err="1">
                <a:latin typeface="+mn-lt"/>
                <a:ea typeface="+mn-ea"/>
              </a:rPr>
              <a:t>ny</a:t>
            </a:r>
            <a:r>
              <a:rPr lang="en-US" altLang="zh-CN" sz="2000" dirty="0">
                <a:latin typeface="+mn-lt"/>
                <a:ea typeface="+mn-ea"/>
              </a:rPr>
              <a:t>&lt;1||a[</a:t>
            </a:r>
            <a:r>
              <a:rPr lang="en-US" altLang="zh-CN" sz="2000" dirty="0" err="1">
                <a:latin typeface="+mn-lt"/>
                <a:ea typeface="+mn-ea"/>
              </a:rPr>
              <a:t>nx</a:t>
            </a:r>
            <a:r>
              <a:rPr lang="en-US" altLang="zh-CN" sz="2000" dirty="0">
                <a:latin typeface="+mn-lt"/>
                <a:ea typeface="+mn-ea"/>
              </a:rPr>
              <a:t>][</a:t>
            </a:r>
            <a:r>
              <a:rPr lang="en-US" altLang="zh-CN" sz="2000" dirty="0" err="1">
                <a:latin typeface="+mn-lt"/>
                <a:ea typeface="+mn-ea"/>
              </a:rPr>
              <a:t>ny</a:t>
            </a:r>
            <a:r>
              <a:rPr lang="en-US" altLang="zh-CN" sz="2000" dirty="0">
                <a:latin typeface="+mn-lt"/>
                <a:ea typeface="+mn-ea"/>
              </a:rPr>
              <a:t>]=='0') continue;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	  a[</a:t>
            </a:r>
            <a:r>
              <a:rPr lang="en-US" altLang="zh-CN" sz="2000" dirty="0" err="1">
                <a:latin typeface="+mn-lt"/>
                <a:ea typeface="+mn-ea"/>
              </a:rPr>
              <a:t>nx</a:t>
            </a:r>
            <a:r>
              <a:rPr lang="en-US" altLang="zh-CN" sz="2000" dirty="0">
                <a:latin typeface="+mn-lt"/>
                <a:ea typeface="+mn-ea"/>
              </a:rPr>
              <a:t>][</a:t>
            </a:r>
            <a:r>
              <a:rPr lang="en-US" altLang="zh-CN" sz="2000" dirty="0" err="1">
                <a:latin typeface="+mn-lt"/>
                <a:ea typeface="+mn-ea"/>
              </a:rPr>
              <a:t>ny</a:t>
            </a:r>
            <a:r>
              <a:rPr lang="en-US" altLang="zh-CN" sz="2000" dirty="0">
                <a:latin typeface="+mn-lt"/>
                <a:ea typeface="+mn-ea"/>
              </a:rPr>
              <a:t>]='0';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	  </a:t>
            </a:r>
            <a:r>
              <a:rPr lang="en-US" altLang="zh-CN" sz="2000" dirty="0" err="1">
                <a:latin typeface="+mn-lt"/>
                <a:ea typeface="+mn-ea"/>
              </a:rPr>
              <a:t>dfs</a:t>
            </a:r>
            <a:r>
              <a:rPr lang="en-US" altLang="zh-CN" sz="2000" dirty="0">
                <a:latin typeface="+mn-lt"/>
                <a:ea typeface="+mn-ea"/>
              </a:rPr>
              <a:t>(</a:t>
            </a:r>
            <a:r>
              <a:rPr lang="en-US" altLang="zh-CN" sz="2000" dirty="0" err="1">
                <a:latin typeface="+mn-lt"/>
                <a:ea typeface="+mn-ea"/>
              </a:rPr>
              <a:t>nx,ny</a:t>
            </a:r>
            <a:r>
              <a:rPr lang="en-US" altLang="zh-CN" sz="2000" dirty="0">
                <a:latin typeface="+mn-lt"/>
                <a:ea typeface="+mn-ea"/>
              </a:rPr>
              <a:t>);	     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	}</a:t>
            </a:r>
          </a:p>
          <a:p>
            <a:pPr marL="171450" marR="0" lvl="0" indent="-171450" algn="just" defTabSz="685800" rtl="0" eaLnBrk="0" fontAlgn="base" latinLnBrk="0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630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8ED436DF-D4F4-74B4-65F8-88936E83B4C0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39720" y="548937"/>
            <a:ext cx="7760970" cy="612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 main(){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en-US" altLang="zh-CN" sz="2800" dirty="0" err="1">
                <a:latin typeface="+mn-lt"/>
                <a:ea typeface="+mn-ea"/>
              </a:rPr>
              <a:t>cin</a:t>
            </a:r>
            <a:r>
              <a:rPr lang="en-US" altLang="zh-CN" sz="2800" dirty="0">
                <a:latin typeface="+mn-lt"/>
                <a:ea typeface="+mn-ea"/>
              </a:rPr>
              <a:t> &gt;&gt; n &gt;&gt; m;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for(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=1;i&lt;=</a:t>
            </a:r>
            <a:r>
              <a:rPr lang="en-US" altLang="zh-CN" sz="2800" dirty="0" err="1">
                <a:latin typeface="+mn-lt"/>
                <a:ea typeface="+mn-ea"/>
              </a:rPr>
              <a:t>n;i</a:t>
            </a:r>
            <a:r>
              <a:rPr lang="en-US" altLang="zh-CN" sz="2800" dirty="0">
                <a:latin typeface="+mn-lt"/>
                <a:ea typeface="+mn-ea"/>
              </a:rPr>
              <a:t>++){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    for(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 j=1;j&lt;=</a:t>
            </a:r>
            <a:r>
              <a:rPr lang="en-US" altLang="zh-CN" sz="2800" dirty="0" err="1">
                <a:latin typeface="+mn-lt"/>
                <a:ea typeface="+mn-ea"/>
              </a:rPr>
              <a:t>m;j</a:t>
            </a:r>
            <a:r>
              <a:rPr lang="en-US" altLang="zh-CN" sz="2800" dirty="0">
                <a:latin typeface="+mn-lt"/>
                <a:ea typeface="+mn-ea"/>
              </a:rPr>
              <a:t>++) </a:t>
            </a:r>
            <a:r>
              <a:rPr lang="en-US" altLang="zh-CN" sz="2800" dirty="0" err="1">
                <a:latin typeface="+mn-lt"/>
                <a:ea typeface="+mn-ea"/>
              </a:rPr>
              <a:t>cin</a:t>
            </a:r>
            <a:r>
              <a:rPr lang="en-US" altLang="zh-CN" sz="2800" dirty="0">
                <a:latin typeface="+mn-lt"/>
                <a:ea typeface="+mn-ea"/>
              </a:rPr>
              <a:t> &gt;&gt; a[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][j];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}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for(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=1;i&lt;=</a:t>
            </a:r>
            <a:r>
              <a:rPr lang="en-US" altLang="zh-CN" sz="2800" dirty="0" err="1">
                <a:latin typeface="+mn-lt"/>
                <a:ea typeface="+mn-ea"/>
              </a:rPr>
              <a:t>n;i</a:t>
            </a:r>
            <a:r>
              <a:rPr lang="en-US" altLang="zh-CN" sz="2800" dirty="0">
                <a:latin typeface="+mn-lt"/>
                <a:ea typeface="+mn-ea"/>
              </a:rPr>
              <a:t>++){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    for(</a:t>
            </a:r>
            <a:r>
              <a:rPr lang="en-US" altLang="zh-CN" sz="2800" dirty="0" err="1">
                <a:latin typeface="+mn-lt"/>
                <a:ea typeface="+mn-ea"/>
              </a:rPr>
              <a:t>int</a:t>
            </a:r>
            <a:r>
              <a:rPr lang="en-US" altLang="zh-CN" sz="2800" dirty="0">
                <a:latin typeface="+mn-lt"/>
                <a:ea typeface="+mn-ea"/>
              </a:rPr>
              <a:t> j=1;j&lt;=</a:t>
            </a:r>
            <a:r>
              <a:rPr lang="en-US" altLang="zh-CN" sz="2800" dirty="0" err="1">
                <a:latin typeface="+mn-lt"/>
                <a:ea typeface="+mn-ea"/>
              </a:rPr>
              <a:t>m;j</a:t>
            </a:r>
            <a:r>
              <a:rPr lang="en-US" altLang="zh-CN" sz="2800" dirty="0">
                <a:latin typeface="+mn-lt"/>
                <a:ea typeface="+mn-ea"/>
              </a:rPr>
              <a:t>++){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        if(a[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][j]!='0') </a:t>
            </a:r>
            <a:r>
              <a:rPr lang="en-US" altLang="zh-CN" sz="2800" dirty="0" err="1">
                <a:latin typeface="+mn-lt"/>
                <a:ea typeface="+mn-ea"/>
              </a:rPr>
              <a:t>ans</a:t>
            </a:r>
            <a:r>
              <a:rPr lang="en-US" altLang="zh-CN" sz="2800" dirty="0">
                <a:latin typeface="+mn-lt"/>
                <a:ea typeface="+mn-ea"/>
              </a:rPr>
              <a:t>++,</a:t>
            </a:r>
            <a:r>
              <a:rPr lang="en-US" altLang="zh-CN" sz="2800" dirty="0" err="1">
                <a:latin typeface="+mn-lt"/>
                <a:ea typeface="+mn-ea"/>
              </a:rPr>
              <a:t>dfs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i,j</a:t>
            </a:r>
            <a:r>
              <a:rPr lang="en-US" altLang="zh-CN" sz="2800" dirty="0">
                <a:latin typeface="+mn-lt"/>
                <a:ea typeface="+mn-ea"/>
              </a:rPr>
              <a:t>);//</a:t>
            </a:r>
            <a:r>
              <a:rPr lang="zh-CN" altLang="en-US" sz="2800" dirty="0">
                <a:latin typeface="+mn-lt"/>
                <a:ea typeface="+mn-ea"/>
              </a:rPr>
              <a:t>找到一个细胞</a:t>
            </a:r>
            <a:endParaRPr lang="en-US" altLang="zh-CN" sz="2800" dirty="0">
              <a:latin typeface="+mn-lt"/>
              <a:ea typeface="+mn-ea"/>
            </a:endParaRPr>
          </a:p>
          <a:p>
            <a:r>
              <a:rPr lang="en-US" altLang="zh-CN" sz="2800" dirty="0">
                <a:latin typeface="+mn-lt"/>
                <a:ea typeface="+mn-ea"/>
              </a:rPr>
              <a:t>           </a:t>
            </a:r>
            <a:r>
              <a:rPr lang="zh-CN" altLang="en-US" sz="2800" dirty="0">
                <a:latin typeface="+mn-lt"/>
                <a:ea typeface="+mn-ea"/>
              </a:rPr>
              <a:t>就把答案</a:t>
            </a:r>
            <a:r>
              <a:rPr lang="en-US" altLang="zh-CN" sz="2800" dirty="0">
                <a:latin typeface="+mn-lt"/>
                <a:ea typeface="+mn-ea"/>
              </a:rPr>
              <a:t>+1</a:t>
            </a:r>
            <a:r>
              <a:rPr lang="zh-CN" altLang="en-US" sz="2800" dirty="0">
                <a:latin typeface="+mn-lt"/>
                <a:ea typeface="+mn-ea"/>
              </a:rPr>
              <a:t>，再把细胞清除</a:t>
            </a:r>
          </a:p>
          <a:p>
            <a:r>
              <a:rPr lang="zh-CN" altLang="en-US" sz="2800" dirty="0">
                <a:latin typeface="+mn-lt"/>
                <a:ea typeface="+mn-ea"/>
              </a:rPr>
              <a:t>        </a:t>
            </a:r>
            <a:r>
              <a:rPr lang="en-US" altLang="zh-CN" sz="2800" dirty="0">
                <a:latin typeface="+mn-lt"/>
                <a:ea typeface="+mn-ea"/>
              </a:rPr>
              <a:t>}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}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en-US" altLang="zh-CN" sz="2800" dirty="0" err="1">
                <a:latin typeface="+mn-lt"/>
                <a:ea typeface="+mn-ea"/>
              </a:rPr>
              <a:t>cout</a:t>
            </a:r>
            <a:r>
              <a:rPr lang="en-US" altLang="zh-CN" sz="2800" dirty="0">
                <a:latin typeface="+mn-lt"/>
                <a:ea typeface="+mn-ea"/>
              </a:rPr>
              <a:t> &lt;&lt; </a:t>
            </a:r>
            <a:r>
              <a:rPr lang="en-US" altLang="zh-CN" sz="2800" dirty="0" err="1">
                <a:latin typeface="+mn-lt"/>
                <a:ea typeface="+mn-ea"/>
              </a:rPr>
              <a:t>ans</a:t>
            </a:r>
            <a:r>
              <a:rPr lang="en-US" altLang="zh-CN" sz="2800" dirty="0">
                <a:latin typeface="+mn-lt"/>
                <a:ea typeface="+mn-ea"/>
              </a:rPr>
              <a:t>;</a:t>
            </a:r>
          </a:p>
          <a:p>
            <a:r>
              <a:rPr lang="en-US" altLang="zh-CN" sz="2800" dirty="0">
                <a:latin typeface="+mn-lt"/>
                <a:ea typeface="+mn-ea"/>
              </a:rPr>
              <a:t>    return 0;//</a:t>
            </a:r>
            <a:r>
              <a:rPr lang="zh-CN" altLang="en-US" sz="2800" dirty="0">
                <a:latin typeface="+mn-lt"/>
                <a:ea typeface="+mn-ea"/>
              </a:rPr>
              <a:t>输出，结束。</a:t>
            </a:r>
          </a:p>
          <a:p>
            <a:r>
              <a:rPr lang="en-US" altLang="zh-CN" sz="2800" dirty="0">
                <a:latin typeface="+mn-lt"/>
                <a:ea typeface="+mn-ea"/>
              </a:rPr>
              <a:t>}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656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57" y="1269032"/>
            <a:ext cx="8380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cs typeface="Arial" panose="020B0604020202020204" pitchFamily="34" charset="0"/>
              </a:rPr>
              <a:t>广度优先搜索</a:t>
            </a:r>
            <a:endParaRPr lang="en-US" altLang="zh-CN" sz="2400" dirty="0">
              <a:cs typeface="Arial" panose="020B0604020202020204" pitchFamily="34" charset="0"/>
            </a:endParaRPr>
          </a:p>
          <a:p>
            <a:r>
              <a:rPr lang="en-US" altLang="zh-CN" sz="2400" dirty="0">
                <a:cs typeface="Arial" panose="020B0604020202020204" pitchFamily="34" charset="0"/>
              </a:rPr>
              <a:t>#include&lt;bits/</a:t>
            </a:r>
            <a:r>
              <a:rPr lang="en-US" altLang="zh-CN" sz="2400" dirty="0" err="1">
                <a:cs typeface="Arial" panose="020B0604020202020204" pitchFamily="34" charset="0"/>
              </a:rPr>
              <a:t>stdc</a:t>
            </a:r>
            <a:r>
              <a:rPr lang="en-US" altLang="zh-CN" sz="2400" dirty="0">
                <a:cs typeface="Arial" panose="020B0604020202020204" pitchFamily="34" charset="0"/>
              </a:rPr>
              <a:t>++.h&gt;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using namespace std;</a:t>
            </a:r>
          </a:p>
          <a:p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cs typeface="Arial" panose="020B0604020202020204" pitchFamily="34" charset="0"/>
              </a:rPr>
              <a:t>n,m,cnt</a:t>
            </a:r>
            <a:r>
              <a:rPr lang="en-US" altLang="zh-CN" sz="24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char a[101][101];</a:t>
            </a:r>
          </a:p>
          <a:p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cs typeface="Arial" panose="020B0604020202020204" pitchFamily="34" charset="0"/>
              </a:rPr>
              <a:t>dx</a:t>
            </a:r>
            <a:r>
              <a:rPr lang="en-US" altLang="zh-CN" sz="2400" dirty="0">
                <a:cs typeface="Arial" panose="020B0604020202020204" pitchFamily="34" charset="0"/>
              </a:rPr>
              <a:t>[]={0,0,1,-1},</a:t>
            </a:r>
            <a:r>
              <a:rPr lang="en-US" altLang="zh-CN" sz="2400" dirty="0" err="1">
                <a:cs typeface="Arial" panose="020B0604020202020204" pitchFamily="34" charset="0"/>
              </a:rPr>
              <a:t>dy</a:t>
            </a:r>
            <a:r>
              <a:rPr lang="en-US" altLang="zh-CN" sz="2400" dirty="0">
                <a:cs typeface="Arial" panose="020B0604020202020204" pitchFamily="34" charset="0"/>
              </a:rPr>
              <a:t>[]={1,-1,0,0};</a:t>
            </a:r>
          </a:p>
          <a:p>
            <a:r>
              <a:rPr lang="en-US" altLang="zh-CN" sz="2400" dirty="0" err="1">
                <a:cs typeface="Arial" panose="020B0604020202020204" pitchFamily="34" charset="0"/>
              </a:rPr>
              <a:t>struct</a:t>
            </a:r>
            <a:r>
              <a:rPr lang="en-US" altLang="zh-CN" sz="2400" dirty="0">
                <a:cs typeface="Arial" panose="020B0604020202020204" pitchFamily="34" charset="0"/>
              </a:rPr>
              <a:t> node{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cs typeface="Arial" panose="020B0604020202020204" pitchFamily="34" charset="0"/>
              </a:rPr>
              <a:t>x,y</a:t>
            </a:r>
            <a:r>
              <a:rPr lang="en-US" altLang="zh-CN" sz="24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}q[10005],p;</a:t>
            </a:r>
          </a:p>
          <a:p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29" y="404475"/>
            <a:ext cx="8352790" cy="6369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cs typeface="Arial" panose="020B0604020202020204" pitchFamily="34" charset="0"/>
              </a:rPr>
              <a:t>void </a:t>
            </a:r>
            <a:r>
              <a:rPr lang="en-US" altLang="zh-CN" sz="2400" dirty="0" err="1">
                <a:cs typeface="Arial" panose="020B0604020202020204" pitchFamily="34" charset="0"/>
              </a:rPr>
              <a:t>bfs</a:t>
            </a:r>
            <a:r>
              <a:rPr lang="en-US" altLang="zh-CN" sz="2400" dirty="0"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x1,int y1){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a[x1][y1]='0';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head=0,tail=1;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q[0].x=x1,q[0].y=y1;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while(head&lt;tail){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p=q[head++];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for(</a:t>
            </a:r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k=0;k&lt;4;k++){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</a:t>
            </a:r>
            <a:r>
              <a:rPr lang="en-US" altLang="zh-CN" sz="2400" dirty="0" err="1"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cs typeface="Arial" panose="020B0604020202020204" pitchFamily="34" charset="0"/>
              </a:rPr>
              <a:t>nx</a:t>
            </a:r>
            <a:r>
              <a:rPr lang="en-US" altLang="zh-CN" sz="2400" dirty="0">
                <a:cs typeface="Arial" panose="020B0604020202020204" pitchFamily="34" charset="0"/>
              </a:rPr>
              <a:t>=</a:t>
            </a:r>
            <a:r>
              <a:rPr lang="en-US" altLang="zh-CN" sz="2400" dirty="0" err="1">
                <a:cs typeface="Arial" panose="020B0604020202020204" pitchFamily="34" charset="0"/>
              </a:rPr>
              <a:t>p.x+dx</a:t>
            </a:r>
            <a:r>
              <a:rPr lang="en-US" altLang="zh-CN" sz="2400" dirty="0">
                <a:cs typeface="Arial" panose="020B0604020202020204" pitchFamily="34" charset="0"/>
              </a:rPr>
              <a:t>[k],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=</a:t>
            </a:r>
            <a:r>
              <a:rPr lang="en-US" altLang="zh-CN" sz="2400" dirty="0" err="1">
                <a:cs typeface="Arial" panose="020B0604020202020204" pitchFamily="34" charset="0"/>
              </a:rPr>
              <a:t>p.y+dy</a:t>
            </a:r>
            <a:r>
              <a:rPr lang="en-US" altLang="zh-CN" sz="2400" dirty="0">
                <a:cs typeface="Arial" panose="020B0604020202020204" pitchFamily="34" charset="0"/>
              </a:rPr>
              <a:t>[k];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if(</a:t>
            </a:r>
            <a:r>
              <a:rPr lang="en-US" altLang="zh-CN" sz="2400" dirty="0" err="1">
                <a:cs typeface="Arial" panose="020B0604020202020204" pitchFamily="34" charset="0"/>
              </a:rPr>
              <a:t>nx</a:t>
            </a:r>
            <a:r>
              <a:rPr lang="en-US" altLang="zh-CN" sz="2400" dirty="0">
                <a:cs typeface="Arial" panose="020B0604020202020204" pitchFamily="34" charset="0"/>
              </a:rPr>
              <a:t>&gt;=1&amp;&amp;</a:t>
            </a:r>
            <a:r>
              <a:rPr lang="en-US" altLang="zh-CN" sz="2400" dirty="0" err="1">
                <a:cs typeface="Arial" panose="020B0604020202020204" pitchFamily="34" charset="0"/>
              </a:rPr>
              <a:t>nx</a:t>
            </a:r>
            <a:r>
              <a:rPr lang="en-US" altLang="zh-CN" sz="2400" dirty="0">
                <a:cs typeface="Arial" panose="020B0604020202020204" pitchFamily="34" charset="0"/>
              </a:rPr>
              <a:t>&lt;=n&amp;&amp;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&gt;=1&amp;&amp;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&lt;=m&amp;&amp;a[</a:t>
            </a:r>
            <a:r>
              <a:rPr lang="en-US" altLang="zh-CN" sz="2400" dirty="0" err="1">
                <a:cs typeface="Arial" panose="020B0604020202020204" pitchFamily="34" charset="0"/>
              </a:rPr>
              <a:t>nx</a:t>
            </a:r>
            <a:r>
              <a:rPr lang="en-US" altLang="zh-CN" sz="2400" dirty="0">
                <a:cs typeface="Arial" panose="020B0604020202020204" pitchFamily="34" charset="0"/>
              </a:rPr>
              <a:t>][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]!='0'){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	q[tail].x=</a:t>
            </a:r>
            <a:r>
              <a:rPr lang="en-US" altLang="zh-CN" sz="2400" dirty="0" err="1">
                <a:cs typeface="Arial" panose="020B0604020202020204" pitchFamily="34" charset="0"/>
              </a:rPr>
              <a:t>nx,q</a:t>
            </a:r>
            <a:r>
              <a:rPr lang="en-US" altLang="zh-CN" sz="2400" dirty="0">
                <a:cs typeface="Arial" panose="020B0604020202020204" pitchFamily="34" charset="0"/>
              </a:rPr>
              <a:t>[tail].y=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	a[</a:t>
            </a:r>
            <a:r>
              <a:rPr lang="en-US" altLang="zh-CN" sz="2400" dirty="0" err="1">
                <a:cs typeface="Arial" panose="020B0604020202020204" pitchFamily="34" charset="0"/>
              </a:rPr>
              <a:t>nx</a:t>
            </a:r>
            <a:r>
              <a:rPr lang="en-US" altLang="zh-CN" sz="2400" dirty="0">
                <a:cs typeface="Arial" panose="020B0604020202020204" pitchFamily="34" charset="0"/>
              </a:rPr>
              <a:t>][</a:t>
            </a:r>
            <a:r>
              <a:rPr lang="en-US" altLang="zh-CN" sz="2400" dirty="0" err="1">
                <a:cs typeface="Arial" panose="020B0604020202020204" pitchFamily="34" charset="0"/>
              </a:rPr>
              <a:t>ny</a:t>
            </a:r>
            <a:r>
              <a:rPr lang="en-US" altLang="zh-CN" sz="2400" dirty="0">
                <a:cs typeface="Arial" panose="020B0604020202020204" pitchFamily="34" charset="0"/>
              </a:rPr>
              <a:t>]='0';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	tail++;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		}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		 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	  }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  }</a:t>
            </a:r>
          </a:p>
          <a:p>
            <a:r>
              <a:rPr lang="en-US" altLang="zh-CN" sz="2400" dirty="0">
                <a:cs typeface="Arial" panose="020B0604020202020204" pitchFamily="34" charset="0"/>
              </a:rPr>
              <a:t>}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880" y="836930"/>
            <a:ext cx="75082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+mn-lt"/>
                <a:cs typeface="+mn-lt"/>
              </a:rPr>
              <a:t>int main(){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cin&gt;&gt;n&gt;&gt;m;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for(int i=1;i&lt;=n;i++)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for(int j=1;j&lt;=m;j++)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	cin&gt;&gt;a[i][j];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for(int i=1;i&lt;=n;i++)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for(int j=1;j&lt;=m;j++){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	 if(a[i][j]!='0'){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	 	cnt++;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	 	bfs(i,j);	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	 }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}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   cout&lt;&lt;cnt&lt;&lt;endl;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return 0;</a:t>
            </a:r>
          </a:p>
          <a:p>
            <a:pPr algn="l"/>
            <a:r>
              <a:rPr lang="zh-CN" altLang="en-US" sz="2000" dirty="0">
                <a:latin typeface="+mn-lt"/>
                <a:cs typeface="+mn-lt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59410" y="551815"/>
            <a:ext cx="8155940" cy="555879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1700" dirty="0">
                <a:cs typeface="+mn-lt"/>
                <a:sym typeface="+mn-ea"/>
              </a:rPr>
              <a:t> 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例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5. </a:t>
            </a:r>
            <a:r>
              <a:rPr sz="2000" dirty="0">
                <a:latin typeface="+mn-ea"/>
                <a:cs typeface="+mn-ea"/>
                <a:sym typeface="+mn-ea"/>
              </a:rPr>
              <a:t>骨头的诱惑(zoj2110)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题目描述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】</a:t>
            </a:r>
            <a:endParaRPr lang="en-US" altLang="zh-CN" sz="2000" dirty="0">
              <a:latin typeface="+mn-ea"/>
              <a:cs typeface="+mn-ea"/>
            </a:endParaRP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+mn-ea"/>
                <a:cs typeface="+mn-ea"/>
                <a:sym typeface="+mn-ea"/>
              </a:rPr>
              <a:t>        </a:t>
            </a:r>
            <a:r>
              <a:rPr sz="2000" dirty="0">
                <a:latin typeface="+mn-ea"/>
                <a:cs typeface="+mn-ea"/>
                <a:sym typeface="+mn-ea"/>
              </a:rPr>
              <a:t>一只小狗在一个古老的迷宫里找到一根骨头，当它叼起骨头时，迷宫开始颤抖，它感觉到地面开始下沉。它才明白骨头是一个陷阱，它拼命地试着逃出迷宫</a:t>
            </a:r>
            <a:r>
              <a:rPr lang="en-US" sz="2000" dirty="0">
                <a:latin typeface="+mn-ea"/>
                <a:cs typeface="+mn-ea"/>
                <a:sym typeface="+mn-ea"/>
              </a:rPr>
              <a:t>.</a:t>
            </a:r>
            <a:r>
              <a:rPr sz="2000" dirty="0">
                <a:latin typeface="+mn-ea"/>
                <a:cs typeface="+mn-ea"/>
                <a:sym typeface="+mn-ea"/>
              </a:rPr>
              <a:t>迷宫是一个 N ×M 大小的长方形，迷宫有一个门。刚开始门是关着的</a:t>
            </a:r>
            <a:r>
              <a:rPr lang="zh-CN" sz="2000" dirty="0">
                <a:latin typeface="+mn-ea"/>
                <a:cs typeface="+mn-ea"/>
                <a:sym typeface="+mn-ea"/>
              </a:rPr>
              <a:t>，</a:t>
            </a:r>
            <a:r>
              <a:rPr sz="2000" dirty="0">
                <a:latin typeface="+mn-ea"/>
                <a:cs typeface="+mn-ea"/>
                <a:sym typeface="+mn-ea"/>
              </a:rPr>
              <a:t>并且这个门会在第 T 秒钟开启，门只会开启很短的时间（少于一秒），因此小狗必须恰好在第 T 秒达到门的位置。每秒钟，它可以向上、下、左或右移动一步到相邻的方格中。但一旦它移动到相邻的方格，这个方格开始下沉，而且会在下一秒消失。所以，它不能在一个方格中停留超过一秒，也不能回到经过的方格。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sz="2000" dirty="0">
                <a:latin typeface="+mn-ea"/>
                <a:cs typeface="+mn-ea"/>
                <a:sym typeface="+mn-ea"/>
              </a:rPr>
              <a:t>小狗能成功逃离吗？请你帮助他。</a:t>
            </a:r>
            <a:endParaRPr lang="zh-CN" altLang="en-US" sz="2000" dirty="0">
              <a:latin typeface="+mn-ea"/>
              <a:cs typeface="+mn-e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7549AF-E56A-7C75-D9C1-4AA12BEE2FA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322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【</a:t>
            </a:r>
            <a:r>
              <a:rPr lang="zh-CN" altLang="en-US" sz="2000" dirty="0">
                <a:cs typeface="+mn-lt"/>
                <a:sym typeface="+mn-ea"/>
              </a:rPr>
              <a:t>输入</a:t>
            </a:r>
            <a:r>
              <a:rPr lang="en-US" altLang="zh-CN" sz="2000" dirty="0">
                <a:cs typeface="+mn-lt"/>
                <a:sym typeface="+mn-ea"/>
              </a:rPr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</a:rPr>
              <a:t>输入文件包括多个测试数据。每个测试数据的第一行为三个整数：N M T，（1&lt;N, M&lt;7 ；0&lt;T&lt;50 ），分别代表迷宫的长和宽，以及迷宫的门会在第 T 秒时刻开启。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</a:rPr>
              <a:t>接下来 N 行信息给出了迷宫的格局，每行有 M 个字符，这些字符可能为如下值之一：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</a:rPr>
              <a:t> X : 墙壁，小狗不能进入 S: 小狗所处的位置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</a:rPr>
              <a:t>D : 迷宫的门 . : 空的方格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</a:rPr>
              <a:t>输入数据以三个 0 表示输入数据结束。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【</a:t>
            </a:r>
            <a:r>
              <a:rPr lang="zh-CN" altLang="en-US" sz="2000" dirty="0">
                <a:cs typeface="+mn-lt"/>
                <a:sym typeface="+mn-ea"/>
              </a:rPr>
              <a:t>输出</a:t>
            </a:r>
            <a:r>
              <a:rPr lang="en-US" altLang="zh-CN" sz="2000" dirty="0">
                <a:cs typeface="+mn-lt"/>
                <a:sym typeface="+mn-ea"/>
              </a:rPr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</a:rPr>
              <a:t>对每个测试数据，如果小狗能成功逃离，则输出"YES"，否则输出"NO"。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AE4ABE-C061-3A0C-26A3-39259EE30800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847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02B9D8D-EE7D-1CBC-E18B-AEA8F6A3BAE2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1"/>
            </p:custDataLst>
          </p:nvPr>
        </p:nvGraphicFramePr>
        <p:xfrm>
          <a:off x="628650" y="551544"/>
          <a:ext cx="7886700" cy="5448935"/>
        </p:xfrm>
        <a:graphic>
          <a:graphicData uri="http://schemas.openxmlformats.org/drawingml/2006/table">
            <a:tbl>
              <a:tblPr/>
              <a:tblGrid>
                <a:gridCol w="447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输入样例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输出样例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3 4 5 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S...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.X.X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...D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4 4 8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.X.X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..S.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DX.X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4 4 5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S.X.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..X.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..XD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0 0 0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74" marR="6857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06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9F20C4-71A5-2A1D-A8B5-6BE48474A707}"/>
              </a:ext>
            </a:extLst>
          </p:cNvPr>
          <p:cNvSpPr txBox="1"/>
          <p:nvPr/>
        </p:nvSpPr>
        <p:spPr>
          <a:xfrm>
            <a:off x="457200" y="2438400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但是，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是读入的，在我们写程序的时候，我们是不知道应该写多少重循环的。</a:t>
            </a:r>
          </a:p>
          <a:p>
            <a:endParaRPr lang="zh-CN" altLang="en-US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用递归来模拟</a:t>
            </a:r>
            <a:r>
              <a:rPr lang="en-US" altLang="zh-CN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2D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重循环。</a:t>
            </a:r>
            <a:endParaRPr lang="en-US" altLang="zh-CN" sz="2400" b="1" dirty="0">
              <a:solidFill>
                <a:srgbClr val="2D75B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E50285-9ABF-F1D6-18AE-EF23B1C875F5}"/>
              </a:ext>
            </a:extLst>
          </p:cNvPr>
          <p:cNvSpPr txBox="1"/>
          <p:nvPr/>
        </p:nvSpPr>
        <p:spPr>
          <a:xfrm>
            <a:off x="457200" y="7620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0D43EB3-6827-69B4-A2AC-027A69347379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840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分析：</a:t>
            </a:r>
          </a:p>
          <a:p>
            <a:pPr marL="0" indent="0">
              <a:buNone/>
            </a:pPr>
            <a:r>
              <a:rPr lang="zh-CN" altLang="en-US" sz="2000"/>
              <a:t>假设小狗所在的位置为（Sx,Sy），迷宫的门的位置为（Dx，Dy），门的开启时间为 t。</a:t>
            </a:r>
          </a:p>
          <a:p>
            <a:pPr marL="0" indent="0">
              <a:buNone/>
            </a:pPr>
            <a:r>
              <a:rPr lang="zh-CN" altLang="en-US" sz="2000"/>
              <a:t>dfs 搜索函数带有 3 个参数：dfs(x,y,dep):已经到达位置(x,y),且已经花费的时间为 dep 秒，如果到达门的位置且时间符合要求，则搜索停止；否则继续从相邻位置继续进行搜。</a:t>
            </a:r>
          </a:p>
          <a:p>
            <a:pPr marL="0" indent="0">
              <a:buNone/>
            </a:pPr>
            <a:r>
              <a:rPr lang="zh-CN" altLang="en-US" sz="2000"/>
              <a:t>成功逃离的条件是：x=Dx,y=Dy,dep=t。</a:t>
            </a:r>
          </a:p>
          <a:p>
            <a:pPr marL="0" indent="0">
              <a:buNone/>
            </a:pPr>
            <a:r>
              <a:rPr lang="zh-CN" altLang="en-US" sz="2000"/>
              <a:t>没有要求输出路线，可以不用记录路线，只记住当前位置即可（记下路径也可以）。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1DCC5B0-878D-3407-F780-64CD915273AE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507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参考代码：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#include&lt;cstdio&gt;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#include&lt;iostream&gt;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#include&lt;cstring&gt;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using namespace std;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int dx[4]={-1,1,0,0};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int dy[4]={0,0,-1,1}; 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int map[110][110];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int n,m,t,ok,Sx,Sy,Dx,Dy;</a:t>
            </a:r>
          </a:p>
          <a:p>
            <a:pPr marL="0" indent="0">
              <a:buNone/>
            </a:pPr>
            <a:endParaRPr lang="zh-CN" altLang="en-US" sz="2000">
              <a:cs typeface="+mn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949CF9-9916-2AA3-4D4B-07B77C459F9F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113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2140" y="260985"/>
            <a:ext cx="7886700" cy="647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>
                <a:cs typeface="+mn-lt"/>
              </a:rPr>
              <a:t>void dfs(int x,int y,int dep){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</a:t>
            </a:r>
            <a:r>
              <a:rPr lang="zh-CN" altLang="en-US" sz="2000">
                <a:cs typeface="+mn-lt"/>
              </a:rPr>
              <a:t>if(x==Dx&amp;&amp;y==Dy&amp;&amp;dep==t){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</a:t>
            </a:r>
            <a:r>
              <a:rPr lang="zh-CN" altLang="en-US" sz="2000">
                <a:cs typeface="+mn-lt"/>
              </a:rPr>
              <a:t>ok=1;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</a:t>
            </a:r>
            <a:r>
              <a:rPr lang="zh-CN" altLang="en-US" sz="2000">
                <a:cs typeface="+mn-lt"/>
              </a:rPr>
              <a:t>return;}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</a:t>
            </a:r>
            <a:r>
              <a:rPr lang="zh-CN" altLang="en-US" sz="2000">
                <a:cs typeface="+mn-lt"/>
              </a:rPr>
              <a:t>for(int i=0;i&lt;4;i++){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int xx=x+dx[i],yy=y+dy[i];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if(xx&gt;=1&amp;&amp;xx&lt;=n&amp;&amp;yy&gt;=1&amp;&amp;yy&lt;=m&amp;&amp;map[xx][yy]==0){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map[xx][yy]=1;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dfs(xx,yy,dep+1);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if(ok) return;</a:t>
            </a:r>
            <a:r>
              <a:rPr lang="en-US" altLang="zh-CN" sz="2000">
                <a:cs typeface="+mn-lt"/>
              </a:rPr>
              <a:t>//</a:t>
            </a:r>
            <a:r>
              <a:rPr lang="zh-CN" altLang="en-US" sz="2000">
                <a:cs typeface="+mn-lt"/>
              </a:rPr>
              <a:t>只求一组可行性解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</a:t>
            </a:r>
            <a:r>
              <a:rPr lang="zh-CN" altLang="en-US" sz="2000">
                <a:cs typeface="+mn-lt"/>
              </a:rPr>
              <a:t>map[xx][yy]=0;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</a:t>
            </a:r>
            <a:r>
              <a:rPr lang="zh-CN" altLang="en-US" sz="2000">
                <a:cs typeface="+mn-lt"/>
              </a:rPr>
              <a:t>} 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</a:t>
            </a:r>
            <a:r>
              <a:rPr lang="zh-CN" altLang="en-US" sz="2000">
                <a:cs typeface="+mn-lt"/>
              </a:rPr>
              <a:t>}</a:t>
            </a:r>
          </a:p>
          <a:p>
            <a:pPr marL="0" indent="0">
              <a:buNone/>
            </a:pPr>
            <a:r>
              <a:rPr lang="zh-CN" altLang="en-US" sz="2000">
                <a:cs typeface="+mn-lt"/>
              </a:rPr>
              <a:t> }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E54F41-14C0-375F-672B-0B10722ABFF5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512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>
                <a:cs typeface="+mn-lt"/>
              </a:rPr>
              <a:t>int main(){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</a:t>
            </a:r>
            <a:r>
              <a:rPr lang="zh-CN" altLang="en-US" sz="2000">
                <a:cs typeface="+mn-lt"/>
              </a:rPr>
              <a:t>while((cin&gt;&gt;n&gt;&gt;m&gt;&gt;t)&amp;&amp;(n+m+t!=0)){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</a:t>
            </a:r>
            <a:r>
              <a:rPr lang="zh-CN" altLang="en-US" sz="2000">
                <a:cs typeface="+mn-lt"/>
              </a:rPr>
              <a:t>char ch;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</a:t>
            </a:r>
            <a:r>
              <a:rPr lang="zh-CN" altLang="en-US" sz="2000">
                <a:cs typeface="+mn-lt"/>
              </a:rPr>
              <a:t>memset(map,0,sizeof(map));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</a:t>
            </a:r>
            <a:r>
              <a:rPr lang="zh-CN" altLang="en-US" sz="2000">
                <a:cs typeface="+mn-lt"/>
              </a:rPr>
              <a:t>for(int i=1;i&lt;=n;i++)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</a:t>
            </a:r>
            <a:r>
              <a:rPr lang="zh-CN" altLang="en-US" sz="2000">
                <a:cs typeface="+mn-lt"/>
              </a:rPr>
              <a:t>for(int j=1;j&lt;=m;j++){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      </a:t>
            </a:r>
            <a:r>
              <a:rPr lang="zh-CN" altLang="en-US" sz="2000">
                <a:cs typeface="+mn-lt"/>
              </a:rPr>
              <a:t>cin&gt;&gt;ch;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      </a:t>
            </a:r>
            <a:r>
              <a:rPr lang="zh-CN" altLang="en-US" sz="2000">
                <a:cs typeface="+mn-lt"/>
              </a:rPr>
              <a:t>if(ch=='.')map[i][j]=0;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      </a:t>
            </a:r>
            <a:r>
              <a:rPr lang="zh-CN" altLang="en-US" sz="2000">
                <a:cs typeface="+mn-lt"/>
              </a:rPr>
              <a:t>if(ch=='X')map[i][j]=1;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      </a:t>
            </a:r>
            <a:r>
              <a:rPr lang="zh-CN" altLang="en-US" sz="2000">
                <a:cs typeface="+mn-lt"/>
              </a:rPr>
              <a:t>if(ch=='S'){Sx=i;Sy=j;};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            </a:t>
            </a:r>
            <a:r>
              <a:rPr lang="zh-CN" altLang="en-US" sz="2000">
                <a:cs typeface="+mn-lt"/>
              </a:rPr>
              <a:t>if(ch=='D'){Dx=i;Dy=j;};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</a:rPr>
              <a:t>      </a:t>
            </a:r>
            <a:r>
              <a:rPr lang="zh-CN" altLang="en-US" sz="2000"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altLang="zh-CN" sz="1900">
                <a:cs typeface="+mn-lt"/>
              </a:rPr>
              <a:t>    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5FFD7B9-1EAB-FA05-2F81-77319AC10C3C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52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cs typeface="+mn-lt"/>
                <a:sym typeface="+mn-ea"/>
              </a:rPr>
              <a:t>   </a:t>
            </a:r>
            <a:r>
              <a:rPr lang="zh-CN" altLang="en-US" sz="2000">
                <a:cs typeface="+mn-lt"/>
                <a:sym typeface="+mn-ea"/>
              </a:rPr>
              <a:t>ok=0;</a:t>
            </a:r>
            <a:endParaRPr lang="zh-CN" altLang="en-US" sz="2000">
              <a:cs typeface="+mn-lt"/>
            </a:endParaRPr>
          </a:p>
          <a:p>
            <a:pPr marL="0" indent="0">
              <a:buNone/>
            </a:pPr>
            <a:r>
              <a:rPr lang="en-US" altLang="zh-CN" sz="2000">
                <a:cs typeface="+mn-lt"/>
                <a:sym typeface="+mn-ea"/>
              </a:rPr>
              <a:t>    </a:t>
            </a:r>
            <a:r>
              <a:rPr lang="zh-CN" altLang="en-US" sz="2000">
                <a:cs typeface="+mn-lt"/>
                <a:sym typeface="+mn-ea"/>
              </a:rPr>
              <a:t>map[Sx][Sy]=1;</a:t>
            </a:r>
            <a:endParaRPr lang="zh-CN" altLang="en-US" sz="2000">
              <a:cs typeface="+mn-lt"/>
            </a:endParaRPr>
          </a:p>
          <a:p>
            <a:pPr marL="0" indent="0">
              <a:buNone/>
            </a:pPr>
            <a:r>
              <a:rPr lang="en-US" altLang="zh-CN" sz="2000">
                <a:cs typeface="+mn-lt"/>
                <a:sym typeface="+mn-ea"/>
              </a:rPr>
              <a:t>    </a:t>
            </a:r>
            <a:r>
              <a:rPr lang="zh-CN" altLang="en-US" sz="2000">
                <a:cs typeface="+mn-lt"/>
                <a:sym typeface="+mn-ea"/>
              </a:rPr>
              <a:t>dfs(Sx,Sy,0);</a:t>
            </a:r>
            <a:endParaRPr lang="zh-CN" altLang="en-US" sz="2000">
              <a:cs typeface="+mn-lt"/>
            </a:endParaRPr>
          </a:p>
          <a:p>
            <a:pPr marL="0" indent="0">
              <a:buNone/>
            </a:pPr>
            <a:r>
              <a:rPr lang="en-US" altLang="zh-CN" sz="2000">
                <a:cs typeface="+mn-lt"/>
                <a:sym typeface="+mn-ea"/>
              </a:rPr>
              <a:t>    </a:t>
            </a:r>
            <a:r>
              <a:rPr lang="zh-CN" altLang="en-US" sz="2000">
                <a:cs typeface="+mn-lt"/>
                <a:sym typeface="+mn-ea"/>
              </a:rPr>
              <a:t>if(ok)printf("YES\n");</a:t>
            </a:r>
            <a:endParaRPr lang="zh-CN" altLang="en-US" sz="2000">
              <a:cs typeface="+mn-lt"/>
            </a:endParaRPr>
          </a:p>
          <a:p>
            <a:pPr marL="0" indent="0">
              <a:buNone/>
            </a:pPr>
            <a:r>
              <a:rPr lang="zh-CN" altLang="en-US" sz="2000">
                <a:cs typeface="+mn-lt"/>
                <a:sym typeface="+mn-ea"/>
              </a:rPr>
              <a:t> </a:t>
            </a:r>
            <a:r>
              <a:rPr lang="en-US" altLang="zh-CN" sz="2000">
                <a:cs typeface="+mn-lt"/>
                <a:sym typeface="+mn-ea"/>
              </a:rPr>
              <a:t>   </a:t>
            </a:r>
            <a:r>
              <a:rPr lang="zh-CN" altLang="en-US" sz="2000">
                <a:cs typeface="+mn-lt"/>
                <a:sym typeface="+mn-ea"/>
              </a:rPr>
              <a:t>else printf("NO\n");</a:t>
            </a:r>
            <a:endParaRPr lang="zh-CN" altLang="en-US" sz="2000">
              <a:cs typeface="+mn-lt"/>
            </a:endParaRPr>
          </a:p>
          <a:p>
            <a:pPr marL="0" indent="0">
              <a:buNone/>
            </a:pPr>
            <a:r>
              <a:rPr lang="en-US" altLang="zh-CN" sz="2000">
                <a:cs typeface="+mn-lt"/>
                <a:sym typeface="+mn-ea"/>
              </a:rPr>
              <a:t>   return 0;</a:t>
            </a:r>
          </a:p>
          <a:p>
            <a:pPr marL="0" indent="0">
              <a:buNone/>
            </a:pPr>
            <a:r>
              <a:rPr lang="en-US" altLang="zh-CN" sz="2000">
                <a:cs typeface="+mn-lt"/>
                <a:sym typeface="+mn-ea"/>
              </a:rPr>
              <a:t>}</a:t>
            </a:r>
            <a:endParaRPr lang="en-US" altLang="zh-CN" sz="2000">
              <a:cs typeface="+mn-lt"/>
            </a:endParaRP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825C0FD-0A0D-4F72-11E0-2BB936C1F2B7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054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000" dirty="0">
                <a:cs typeface="+mn-lt"/>
                <a:sym typeface="+mn-ea"/>
              </a:rPr>
              <a:t>例</a:t>
            </a:r>
            <a:r>
              <a:rPr lang="en-US" altLang="zh-CN" sz="2000" dirty="0">
                <a:cs typeface="+mn-lt"/>
                <a:sym typeface="+mn-ea"/>
              </a:rPr>
              <a:t>6. </a:t>
            </a:r>
            <a:r>
              <a:rPr sz="2000" dirty="0">
                <a:cs typeface="+mn-lt"/>
                <a:sym typeface="+mn-ea"/>
              </a:rPr>
              <a:t>素数环问题（uva524）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【</a:t>
            </a:r>
            <a:r>
              <a:rPr lang="zh-CN" altLang="en-US" sz="2000" dirty="0">
                <a:cs typeface="+mn-lt"/>
                <a:sym typeface="+mn-ea"/>
              </a:rPr>
              <a:t>题目描述</a:t>
            </a:r>
            <a:r>
              <a:rPr lang="en-US" altLang="zh-CN" sz="2000" dirty="0">
                <a:cs typeface="+mn-lt"/>
                <a:sym typeface="+mn-ea"/>
              </a:rPr>
              <a:t>】</a:t>
            </a:r>
            <a:endParaRPr lang="en-US" altLang="zh-CN" sz="2000" dirty="0">
              <a:cs typeface="+mn-lt"/>
            </a:endParaRP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sz="2000" dirty="0">
                <a:cs typeface="+mn-lt"/>
                <a:sym typeface="+mn-ea"/>
              </a:rPr>
              <a:t>       </a:t>
            </a:r>
            <a:r>
              <a:rPr sz="2000" dirty="0">
                <a:cs typeface="+mn-lt"/>
                <a:sym typeface="+mn-ea"/>
              </a:rPr>
              <a:t>输入一个偶数 n（&lt;=20）,输出所以的排列方式，要求相邻的两个数的和为素数，第 1 个数和最后的一个数和也位数，即 n 个数组成一个素数环。下图是 n=1 的素数环。</a:t>
            </a:r>
          </a:p>
        </p:txBody>
      </p:sp>
      <p:pic>
        <p:nvPicPr>
          <p:cNvPr id="4" name="图片 3" descr="素数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2348865"/>
            <a:ext cx="3173095" cy="280860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35A0902-1A8C-1779-1330-BCEB83402FD1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555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F54BD6B-C15D-4093-CF27-48114A26497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【</a:t>
            </a:r>
            <a:r>
              <a:rPr lang="zh-CN" altLang="en-US" sz="2000" dirty="0">
                <a:cs typeface="+mn-lt"/>
                <a:sym typeface="+mn-ea"/>
              </a:rPr>
              <a:t>输入</a:t>
            </a:r>
            <a:r>
              <a:rPr lang="en-US" altLang="zh-CN" sz="2000" dirty="0">
                <a:cs typeface="+mn-lt"/>
                <a:sym typeface="+mn-ea"/>
              </a:rPr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     n</a:t>
            </a:r>
            <a:endParaRPr lang="en-US" altLang="zh-CN" sz="2000" dirty="0">
              <a:cs typeface="+mn-lt"/>
            </a:endParaRP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cs typeface="+mn-lt"/>
                <a:sym typeface="+mn-ea"/>
              </a:rPr>
              <a:t>【</a:t>
            </a:r>
            <a:r>
              <a:rPr lang="zh-CN" altLang="en-US" sz="2000" dirty="0">
                <a:cs typeface="+mn-lt"/>
                <a:sym typeface="+mn-ea"/>
              </a:rPr>
              <a:t>输出</a:t>
            </a:r>
            <a:r>
              <a:rPr lang="en-US" altLang="zh-CN" sz="2000" dirty="0">
                <a:cs typeface="+mn-lt"/>
                <a:sym typeface="+mn-ea"/>
              </a:rPr>
              <a:t>】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sym typeface="+mn-ea"/>
              </a:rPr>
              <a:t>   </a:t>
            </a:r>
            <a:r>
              <a:rPr lang="zh-CN" altLang="en-US" sz="2000">
                <a:sym typeface="+mn-ea"/>
              </a:rPr>
              <a:t>以 1 开头的素数环，按字典序输出。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Sample Input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cs typeface="+mn-lt"/>
                <a:sym typeface="+mn-ea"/>
              </a:rPr>
              <a:t>6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cs typeface="+mn-lt"/>
                <a:sym typeface="+mn-ea"/>
              </a:rPr>
              <a:t>8</a:t>
            </a:r>
            <a:r>
              <a:rPr lang="zh-CN" altLang="en-US" sz="2000">
                <a:cs typeface="+mn-lt"/>
                <a:sym typeface="+mn-ea"/>
              </a:rPr>
              <a:t>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Sample Output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Case 1: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1 4 3 2 5 6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1 6 5 2 3 4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endParaRPr lang="zh-CN" altLang="en-US" sz="2000">
              <a:cs typeface="+mn-lt"/>
              <a:sym typeface="+mn-ea"/>
            </a:endParaRP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Case 2: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1 2 3 8 5 6 7 4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1 2 5 8 3 4 7 6 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1 4 7 6 5 8 3 2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cs typeface="+mn-lt"/>
                <a:sym typeface="+mn-ea"/>
              </a:rPr>
              <a:t>1 6 7 4 3 8 5 2</a:t>
            </a: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endParaRPr lang="zh-CN" altLang="en-US" sz="2000">
              <a:cs typeface="+mn-lt"/>
              <a:sym typeface="+mn-ea"/>
            </a:endParaRPr>
          </a:p>
          <a:p>
            <a:pPr marL="172720" indent="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rgbClr val="FF0000"/>
                </a:solidFill>
                <a:cs typeface="+mn-lt"/>
                <a:sym typeface="+mn-ea"/>
              </a:rPr>
              <a:t>注意输出要求：两个样例之间一个空行。</a:t>
            </a:r>
          </a:p>
        </p:txBody>
      </p:sp>
    </p:spTree>
    <p:extLst>
      <p:ext uri="{BB962C8B-B14F-4D97-AF65-F5344CB8AC3E}">
        <p14:creationId xmlns:p14="http://schemas.microsoft.com/office/powerpoint/2010/main" val="97071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E0180FB-9842-C33D-D936-7D3988A5ED9A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参考代码如下：</a:t>
            </a:r>
          </a:p>
          <a:p>
            <a:pPr marL="0" indent="0">
              <a:buNone/>
            </a:pPr>
            <a:r>
              <a:rPr lang="zh-CN" altLang="en-US" sz="2000"/>
              <a:t>#include&lt;cstdio&gt;</a:t>
            </a:r>
          </a:p>
          <a:p>
            <a:pPr marL="0" indent="0">
              <a:buNone/>
            </a:pPr>
            <a:r>
              <a:rPr lang="zh-CN" altLang="en-US" sz="2000"/>
              <a:t>#include&lt;iostream&gt;</a:t>
            </a:r>
          </a:p>
          <a:p>
            <a:pPr marL="0" indent="0">
              <a:buNone/>
            </a:pPr>
            <a:r>
              <a:rPr lang="zh-CN" altLang="en-US" sz="2000"/>
              <a:t>#include&lt;cstring&gt;</a:t>
            </a:r>
          </a:p>
          <a:p>
            <a:pPr marL="0" indent="0">
              <a:buNone/>
            </a:pPr>
            <a:r>
              <a:rPr lang="zh-CN" altLang="en-US" sz="2000"/>
              <a:t>using namespace std;</a:t>
            </a:r>
          </a:p>
          <a:p>
            <a:pPr marL="0" indent="0">
              <a:buNone/>
            </a:pPr>
            <a:r>
              <a:rPr lang="zh-CN" altLang="en-US" sz="2000"/>
              <a:t>int n,a[30],vis[30]={0};</a:t>
            </a:r>
          </a:p>
          <a:p>
            <a:pPr marL="0" indent="0">
              <a:buNone/>
            </a:pPr>
            <a:r>
              <a:rPr lang="zh-CN" altLang="en-US" sz="2000"/>
              <a:t>bool is_prime(int k){</a:t>
            </a:r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for(int i=2;i*i&lt;=k;i++)</a:t>
            </a:r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if(k%i==0) return 0;</a:t>
            </a:r>
          </a:p>
          <a:p>
            <a:pPr marL="0" indent="0">
              <a:buNone/>
            </a:pPr>
            <a:r>
              <a:rPr lang="zh-CN" altLang="en-US" sz="2000"/>
              <a:t>return 1;</a:t>
            </a:r>
          </a:p>
          <a:p>
            <a:pPr marL="0" indent="0">
              <a:buNone/>
            </a:pPr>
            <a:r>
              <a:rPr lang="zh-CN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5310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4161D62-5EE8-DC87-3645-2665F8C28C96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void dfs(int cur){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if(cur==n&amp;&amp;is_prime(1+a[cur])){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for(int i=1;i&lt;n;i++) printf("%d ",a[i]) ;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printf("%d\n",a[n]);</a:t>
            </a:r>
          </a:p>
          <a:p>
            <a:pPr marL="0" indent="0">
              <a:buNone/>
            </a:pPr>
            <a:r>
              <a:rPr lang="zh-CN" altLang="en-US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for(int i=1;i&lt;=n;i++){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if(vis[i]==0&amp;&amp;is_prime(i+a[cur])){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a[cur+1]=i; 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vis[i]=1;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dfs(cur+1); 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vis[i]=0;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}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} </a:t>
            </a:r>
          </a:p>
          <a:p>
            <a:pPr marL="0" indent="0">
              <a:buNone/>
            </a:pPr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273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BC2CC9-B108-2748-49A8-84277693884B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17595D9-2763-763D-76F8-F71C48A3B2A3}"/>
              </a:ext>
            </a:extLst>
          </p:cNvPr>
          <p:cNvSpPr txBox="1"/>
          <p:nvPr/>
        </p:nvSpPr>
        <p:spPr>
          <a:xfrm>
            <a:off x="582650" y="578192"/>
            <a:ext cx="7448601" cy="267637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7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选书</a:t>
            </a:r>
            <a:r>
              <a:rPr sz="2800" b="1" spc="-4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（洛谷</a:t>
            </a:r>
            <a:r>
              <a:rPr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P</a:t>
            </a:r>
            <a:r>
              <a:rPr lang="en-US" altLang="zh-CN"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1657</a:t>
            </a:r>
            <a:r>
              <a:rPr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）</a:t>
            </a:r>
            <a:endParaRPr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2700">
              <a:lnSpc>
                <a:spcPts val="2515"/>
              </a:lnSpc>
              <a:spcBef>
                <a:spcPts val="1215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学校放寒假时，信息学奥赛辅导老师有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1,2,3……x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本书，要分给参加培训的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，每人只能选一本书，但是每人有两本喜欢的书。老师事先让每个人将自己喜欢的书填写在一张表上。然后根据他们填写的表来分配书本，希望设计一个程序帮助老师求出所有可能的分配方案，使每个学生都满意。</a:t>
            </a:r>
            <a:endParaRPr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7DFE3188-0FCB-70A2-4EFF-7FC32D82302E}"/>
              </a:ext>
            </a:extLst>
          </p:cNvPr>
          <p:cNvSpPr txBox="1"/>
          <p:nvPr/>
        </p:nvSpPr>
        <p:spPr>
          <a:xfrm>
            <a:off x="1295400" y="3638571"/>
            <a:ext cx="1144524" cy="2441052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5</a:t>
            </a: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1 3</a:t>
            </a: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4 5</a:t>
            </a: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2 5</a:t>
            </a: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1 4</a:t>
            </a: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lang="en-US" altLang="zh-CN" sz="2400" dirty="0">
                <a:latin typeface="Monaco"/>
                <a:cs typeface="Monaco"/>
              </a:rPr>
              <a:t>3 5</a:t>
            </a:r>
            <a:endParaRPr sz="2400" dirty="0">
              <a:latin typeface="Monaco"/>
              <a:cs typeface="Monaco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F54EF447-1A7D-2A88-4D04-CBFD77B50086}"/>
              </a:ext>
            </a:extLst>
          </p:cNvPr>
          <p:cNvSpPr txBox="1"/>
          <p:nvPr/>
        </p:nvSpPr>
        <p:spPr>
          <a:xfrm>
            <a:off x="4724400" y="3664495"/>
            <a:ext cx="3622675" cy="34432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spc="-70" dirty="0">
                <a:latin typeface="Monaco"/>
                <a:cs typeface="Monaco"/>
              </a:rPr>
              <a:t>2</a:t>
            </a:r>
            <a:endParaRPr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58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7479DF28-8747-68A5-CB67-5439E1524348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5E833-5C4F-7EBE-BBE1-F7494162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63203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search(k)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表示当前是第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重循环，也就是枚举第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个位置的选择</a:t>
            </a:r>
          </a:p>
          <a:p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search(int k)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(int i=1; i&lt;=N; i++)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  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a[k]=i; 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search(k+1);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7E14EA-AC42-B23B-9F65-963B8F71E1A9}"/>
              </a:ext>
            </a:extLst>
          </p:cNvPr>
          <p:cNvSpPr txBox="1"/>
          <p:nvPr/>
        </p:nvSpPr>
        <p:spPr>
          <a:xfrm>
            <a:off x="393569" y="56197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33274303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BC2CC9-B108-2748-49A8-84277693884B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17595D9-2763-763D-76F8-F71C48A3B2A3}"/>
              </a:ext>
            </a:extLst>
          </p:cNvPr>
          <p:cNvSpPr txBox="1"/>
          <p:nvPr/>
        </p:nvSpPr>
        <p:spPr>
          <a:xfrm>
            <a:off x="685800" y="609600"/>
            <a:ext cx="7448601" cy="396647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7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选数</a:t>
            </a:r>
            <a:r>
              <a:rPr sz="2800" b="1" spc="-4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（洛谷</a:t>
            </a:r>
            <a:r>
              <a:rPr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P</a:t>
            </a:r>
            <a:r>
              <a:rPr lang="en-US" altLang="zh-CN"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1036</a:t>
            </a:r>
            <a:r>
              <a:rPr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）</a:t>
            </a:r>
            <a:endParaRPr lang="en-US" sz="2800" b="1" spc="-85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algn="l"/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已知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个整数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x1,x2,…</a:t>
            </a:r>
            <a:r>
              <a:rPr lang="en-US" altLang="zh-CN" sz="2000" b="1" i="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​，以及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个整数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k&lt;n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）。从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个整数中任选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个整数相加，可分别得到一系列的和。例如当 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n=4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k=3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个整数分别为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3,7,12,19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时，可得全部的组合与它们的和为：</a:t>
            </a:r>
          </a:p>
          <a:p>
            <a:pPr algn="l"/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3+7+12=22</a:t>
            </a:r>
            <a:endParaRPr lang="zh-CN" altLang="en-US" sz="2000" b="1" i="0" dirty="0">
              <a:solidFill>
                <a:srgbClr val="0070C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3+7+19=29</a:t>
            </a:r>
            <a:endParaRPr lang="zh-CN" altLang="en-US" sz="2000" b="1" i="0" dirty="0">
              <a:solidFill>
                <a:srgbClr val="0070C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7+12+19=38</a:t>
            </a:r>
            <a:endParaRPr lang="zh-CN" altLang="en-US" sz="2000" b="1" i="0" dirty="0">
              <a:solidFill>
                <a:srgbClr val="0070C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3+12+19=34</a:t>
            </a:r>
            <a:endParaRPr lang="zh-CN" altLang="en-US" sz="2000" b="1" i="0" dirty="0">
              <a:solidFill>
                <a:srgbClr val="0070C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现在，要求你计算出和为素数共有多少种。</a:t>
            </a:r>
          </a:p>
          <a:p>
            <a:pPr algn="l"/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例如上例，只有一种的和为素数：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3+7+19=29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endParaRPr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022CAC-D207-70AF-086A-E9A4BBCFD2F0}"/>
              </a:ext>
            </a:extLst>
          </p:cNvPr>
          <p:cNvSpPr txBox="1"/>
          <p:nvPr/>
        </p:nvSpPr>
        <p:spPr>
          <a:xfrm>
            <a:off x="1339850" y="458078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4 3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3 7 12 19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E2F76F-089E-1934-31A6-06435AFDB4FB}"/>
              </a:ext>
            </a:extLst>
          </p:cNvPr>
          <p:cNvSpPr txBox="1"/>
          <p:nvPr/>
        </p:nvSpPr>
        <p:spPr>
          <a:xfrm>
            <a:off x="4466792" y="45760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324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BC2CC9-B108-2748-49A8-84277693884B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17595D9-2763-763D-76F8-F71C48A3B2A3}"/>
              </a:ext>
            </a:extLst>
          </p:cNvPr>
          <p:cNvSpPr txBox="1"/>
          <p:nvPr/>
        </p:nvSpPr>
        <p:spPr>
          <a:xfrm>
            <a:off x="684276" y="914400"/>
            <a:ext cx="7448601" cy="1917192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8 </a:t>
            </a:r>
            <a:r>
              <a:rPr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自然数的拆分问题</a:t>
            </a:r>
            <a:r>
              <a:rPr sz="2800" b="1" spc="-4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 </a:t>
            </a:r>
            <a:r>
              <a:rPr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（洛谷</a:t>
            </a:r>
            <a:r>
              <a:rPr sz="2800" b="1" spc="-85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P2404）</a:t>
            </a:r>
            <a:endParaRPr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2700">
              <a:lnSpc>
                <a:spcPts val="2515"/>
              </a:lnSpc>
              <a:spcBef>
                <a:spcPts val="1215"/>
              </a:spcBef>
            </a:pPr>
            <a:r>
              <a:rPr sz="2400" dirty="0">
                <a:solidFill>
                  <a:srgbClr val="2D75B6"/>
                </a:solidFill>
                <a:latin typeface="Arial Unicode MS"/>
                <a:cs typeface="Arial Unicode MS"/>
              </a:rPr>
              <a:t>给出一个自然数</a:t>
            </a:r>
            <a:r>
              <a:rPr sz="24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400" spc="170" dirty="0">
                <a:solidFill>
                  <a:srgbClr val="2D75B6"/>
                </a:solidFill>
                <a:latin typeface="STIXGeneral"/>
                <a:cs typeface="STIXGeneral"/>
              </a:rPr>
              <a:t>𝑛(𝑛</a:t>
            </a:r>
            <a:r>
              <a:rPr sz="2400" spc="6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400" spc="130" dirty="0">
                <a:solidFill>
                  <a:srgbClr val="2D75B6"/>
                </a:solidFill>
                <a:latin typeface="STIXGeneral"/>
                <a:cs typeface="STIXGeneral"/>
              </a:rPr>
              <a:t>≤</a:t>
            </a:r>
            <a:r>
              <a:rPr sz="2400" spc="4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400" spc="95" dirty="0">
                <a:solidFill>
                  <a:srgbClr val="2D75B6"/>
                </a:solidFill>
                <a:latin typeface="STIXGeneral"/>
                <a:cs typeface="STIXGeneral"/>
              </a:rPr>
              <a:t>8)</a:t>
            </a:r>
            <a:r>
              <a:rPr sz="2400" spc="95" dirty="0">
                <a:solidFill>
                  <a:srgbClr val="2D75B6"/>
                </a:solidFill>
                <a:latin typeface="Arial Unicode MS"/>
                <a:cs typeface="Arial Unicode MS"/>
              </a:rPr>
              <a:t>，</a:t>
            </a:r>
            <a:r>
              <a:rPr sz="2400" dirty="0">
                <a:solidFill>
                  <a:srgbClr val="2D75B6"/>
                </a:solidFill>
                <a:latin typeface="Arial Unicode MS"/>
                <a:cs typeface="Arial Unicode MS"/>
              </a:rPr>
              <a:t>求出</a:t>
            </a:r>
            <a:r>
              <a:rPr sz="24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400" spc="6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400" dirty="0" err="1">
                <a:solidFill>
                  <a:srgbClr val="2D75B6"/>
                </a:solidFill>
                <a:latin typeface="Arial Unicode MS"/>
                <a:cs typeface="Arial Unicode MS"/>
              </a:rPr>
              <a:t>的拆分成一些数字的和。每个</a:t>
            </a:r>
            <a:r>
              <a:rPr sz="2400" spc="-5" dirty="0" err="1">
                <a:solidFill>
                  <a:srgbClr val="2D75B6"/>
                </a:solidFill>
                <a:latin typeface="Arial Unicode MS"/>
                <a:cs typeface="Arial Unicode MS"/>
              </a:rPr>
              <a:t>拆分后的序列中的数字从小到大排序</a:t>
            </a:r>
            <a:r>
              <a:rPr sz="2400" spc="-5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2D75B6"/>
                </a:solidFill>
                <a:latin typeface="Arial Unicode MS"/>
                <a:cs typeface="Arial Unicode MS"/>
              </a:rPr>
              <a:t>输出这些序列，其中字典序小的序列需要优先输出。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7DFE3188-0FCB-70A2-4EFF-7FC32D82302E}"/>
              </a:ext>
            </a:extLst>
          </p:cNvPr>
          <p:cNvSpPr txBox="1"/>
          <p:nvPr/>
        </p:nvSpPr>
        <p:spPr>
          <a:xfrm>
            <a:off x="684276" y="3429000"/>
            <a:ext cx="3622675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95" dirty="0">
                <a:latin typeface="Monaco"/>
                <a:cs typeface="Monaco"/>
              </a:rPr>
              <a:t>7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F54EF447-1A7D-2A88-4D04-CBFD77B50086}"/>
              </a:ext>
            </a:extLst>
          </p:cNvPr>
          <p:cNvSpPr txBox="1"/>
          <p:nvPr/>
        </p:nvSpPr>
        <p:spPr>
          <a:xfrm>
            <a:off x="4718303" y="3429000"/>
            <a:ext cx="3622675" cy="310896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400" spc="-70" dirty="0">
                <a:latin typeface="Monaco"/>
                <a:cs typeface="Monaco"/>
              </a:rPr>
              <a:t>1+1+1+1+1+1+1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1+1+1+1+1+2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1+1+1+1+3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1+1+1+2+2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1+1+1+4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spc="-70" dirty="0">
                <a:latin typeface="Monaco"/>
                <a:cs typeface="Monaco"/>
              </a:rPr>
              <a:t>1+1+2+3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1+1+5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1+2+2+2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1+2+4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1+3+3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1+6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2+2+3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2+5</a:t>
            </a:r>
            <a:endParaRPr sz="1400">
              <a:latin typeface="Monaco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spc="-70" dirty="0">
                <a:latin typeface="Monaco"/>
                <a:cs typeface="Monaco"/>
              </a:rPr>
              <a:t>3+4</a:t>
            </a:r>
            <a:endParaRPr sz="140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6741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9212" y="821424"/>
            <a:ext cx="21146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spc="10" dirty="0">
                <a:latin typeface="Arial Unicode MS"/>
                <a:cs typeface="Arial Unicode MS"/>
              </a:rPr>
              <a:t>例</a:t>
            </a:r>
            <a:r>
              <a:rPr lang="en-US" altLang="zh-CN" sz="3000" spc="10" dirty="0">
                <a:latin typeface="Arial Unicode MS"/>
                <a:cs typeface="Arial Unicode MS"/>
              </a:rPr>
              <a:t>9 </a:t>
            </a:r>
            <a:r>
              <a:rPr sz="3000" b="0" spc="10" dirty="0" err="1">
                <a:latin typeface="Arial Unicode MS"/>
                <a:cs typeface="Arial Unicode MS"/>
              </a:rPr>
              <a:t>八皇后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602220" cy="17633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sz="2100" spc="-1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120" dirty="0">
                <a:solidFill>
                  <a:srgbClr val="EC7C30"/>
                </a:solidFill>
                <a:latin typeface="Arial Unicode MS"/>
                <a:cs typeface="Arial Unicode MS"/>
              </a:rPr>
              <a:t>P1219，USACO</a:t>
            </a:r>
            <a:r>
              <a:rPr sz="2100" spc="-2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Training）</a:t>
            </a:r>
            <a:endParaRPr sz="2100" dirty="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在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45" dirty="0">
                <a:solidFill>
                  <a:srgbClr val="2D75B6"/>
                </a:solidFill>
                <a:latin typeface="Arial Unicode MS"/>
                <a:cs typeface="Arial Unicode MS"/>
              </a:rPr>
              <a:t>n×n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的国际象棋棋盘上放置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sz="2100" spc="-4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个皇后使得她们互不攻击。皇后 的攻击范围是同一行、同一列、在同斜线上的其他棋子。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不超过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13，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求方案数，并输出前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3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种放法。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612" y="3614928"/>
            <a:ext cx="329374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85" dirty="0">
                <a:latin typeface="Monaco"/>
                <a:cs typeface="Monaco"/>
              </a:rPr>
              <a:t>6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0533" y="3610165"/>
            <a:ext cx="3303270" cy="1087120"/>
            <a:chOff x="5030533" y="3610165"/>
            <a:chExt cx="3303270" cy="1087120"/>
          </a:xfrm>
        </p:grpSpPr>
        <p:sp>
          <p:nvSpPr>
            <p:cNvPr id="11" name="object 11"/>
            <p:cNvSpPr/>
            <p:nvPr/>
          </p:nvSpPr>
          <p:spPr>
            <a:xfrm>
              <a:off x="5035296" y="3614928"/>
              <a:ext cx="3293745" cy="1077595"/>
            </a:xfrm>
            <a:custGeom>
              <a:avLst/>
              <a:gdLst/>
              <a:ahLst/>
              <a:cxnLst/>
              <a:rect l="l" t="t" r="r" b="b"/>
              <a:pathLst>
                <a:path w="3293745" h="1077595">
                  <a:moveTo>
                    <a:pt x="3293363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3293363" y="1077468"/>
                  </a:lnTo>
                  <a:lnTo>
                    <a:pt x="3293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5296" y="3614928"/>
              <a:ext cx="3293745" cy="1077595"/>
            </a:xfrm>
            <a:custGeom>
              <a:avLst/>
              <a:gdLst/>
              <a:ahLst/>
              <a:cxnLst/>
              <a:rect l="l" t="t" r="r" b="b"/>
              <a:pathLst>
                <a:path w="3293745" h="1077595">
                  <a:moveTo>
                    <a:pt x="0" y="1077468"/>
                  </a:moveTo>
                  <a:lnTo>
                    <a:pt x="3293363" y="1077468"/>
                  </a:lnTo>
                  <a:lnTo>
                    <a:pt x="3293363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30534" y="3614928"/>
          <a:ext cx="1863969" cy="1076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49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96290" y="4244213"/>
          <a:ext cx="1800223" cy="1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915539" y="4244213"/>
          <a:ext cx="1440179" cy="143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4504435" y="5028946"/>
            <a:ext cx="3752850" cy="963930"/>
            <a:chOff x="4504435" y="5028946"/>
            <a:chExt cx="3752850" cy="963930"/>
          </a:xfrm>
        </p:grpSpPr>
        <p:sp>
          <p:nvSpPr>
            <p:cNvPr id="17" name="object 17"/>
            <p:cNvSpPr/>
            <p:nvPr/>
          </p:nvSpPr>
          <p:spPr>
            <a:xfrm>
              <a:off x="4510785" y="5035296"/>
              <a:ext cx="3740150" cy="951230"/>
            </a:xfrm>
            <a:custGeom>
              <a:avLst/>
              <a:gdLst/>
              <a:ahLst/>
              <a:cxnLst/>
              <a:rect l="l" t="t" r="r" b="b"/>
              <a:pathLst>
                <a:path w="3740150" h="951229">
                  <a:moveTo>
                    <a:pt x="3581654" y="0"/>
                  </a:moveTo>
                  <a:lnTo>
                    <a:pt x="760729" y="0"/>
                  </a:lnTo>
                  <a:lnTo>
                    <a:pt x="710645" y="8083"/>
                  </a:lnTo>
                  <a:lnTo>
                    <a:pt x="667138" y="30589"/>
                  </a:lnTo>
                  <a:lnTo>
                    <a:pt x="632823" y="64904"/>
                  </a:lnTo>
                  <a:lnTo>
                    <a:pt x="610317" y="108411"/>
                  </a:lnTo>
                  <a:lnTo>
                    <a:pt x="602234" y="158495"/>
                  </a:lnTo>
                  <a:lnTo>
                    <a:pt x="0" y="161670"/>
                  </a:lnTo>
                  <a:lnTo>
                    <a:pt x="602234" y="396239"/>
                  </a:lnTo>
                  <a:lnTo>
                    <a:pt x="602234" y="792479"/>
                  </a:lnTo>
                  <a:lnTo>
                    <a:pt x="610317" y="842574"/>
                  </a:lnTo>
                  <a:lnTo>
                    <a:pt x="632823" y="886082"/>
                  </a:lnTo>
                  <a:lnTo>
                    <a:pt x="667138" y="920393"/>
                  </a:lnTo>
                  <a:lnTo>
                    <a:pt x="710645" y="942895"/>
                  </a:lnTo>
                  <a:lnTo>
                    <a:pt x="760729" y="950975"/>
                  </a:lnTo>
                  <a:lnTo>
                    <a:pt x="3581654" y="950975"/>
                  </a:lnTo>
                  <a:lnTo>
                    <a:pt x="3631738" y="942895"/>
                  </a:lnTo>
                  <a:lnTo>
                    <a:pt x="3675245" y="920393"/>
                  </a:lnTo>
                  <a:lnTo>
                    <a:pt x="3709560" y="886082"/>
                  </a:lnTo>
                  <a:lnTo>
                    <a:pt x="3732066" y="842574"/>
                  </a:lnTo>
                  <a:lnTo>
                    <a:pt x="3740149" y="792479"/>
                  </a:lnTo>
                  <a:lnTo>
                    <a:pt x="3740149" y="158495"/>
                  </a:lnTo>
                  <a:lnTo>
                    <a:pt x="3732066" y="108411"/>
                  </a:lnTo>
                  <a:lnTo>
                    <a:pt x="3709560" y="64904"/>
                  </a:lnTo>
                  <a:lnTo>
                    <a:pt x="3675245" y="30589"/>
                  </a:lnTo>
                  <a:lnTo>
                    <a:pt x="3631738" y="8083"/>
                  </a:lnTo>
                  <a:lnTo>
                    <a:pt x="35816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0785" y="5035296"/>
              <a:ext cx="3740150" cy="951230"/>
            </a:xfrm>
            <a:custGeom>
              <a:avLst/>
              <a:gdLst/>
              <a:ahLst/>
              <a:cxnLst/>
              <a:rect l="l" t="t" r="r" b="b"/>
              <a:pathLst>
                <a:path w="3740150" h="951229">
                  <a:moveTo>
                    <a:pt x="602234" y="158495"/>
                  </a:moveTo>
                  <a:lnTo>
                    <a:pt x="610317" y="108411"/>
                  </a:lnTo>
                  <a:lnTo>
                    <a:pt x="632823" y="64904"/>
                  </a:lnTo>
                  <a:lnTo>
                    <a:pt x="667138" y="30589"/>
                  </a:lnTo>
                  <a:lnTo>
                    <a:pt x="710645" y="8083"/>
                  </a:lnTo>
                  <a:lnTo>
                    <a:pt x="760729" y="0"/>
                  </a:lnTo>
                  <a:lnTo>
                    <a:pt x="1125219" y="0"/>
                  </a:lnTo>
                  <a:lnTo>
                    <a:pt x="1909699" y="0"/>
                  </a:lnTo>
                  <a:lnTo>
                    <a:pt x="3581654" y="0"/>
                  </a:lnTo>
                  <a:lnTo>
                    <a:pt x="3631738" y="8083"/>
                  </a:lnTo>
                  <a:lnTo>
                    <a:pt x="3675245" y="30589"/>
                  </a:lnTo>
                  <a:lnTo>
                    <a:pt x="3709560" y="64904"/>
                  </a:lnTo>
                  <a:lnTo>
                    <a:pt x="3732066" y="108411"/>
                  </a:lnTo>
                  <a:lnTo>
                    <a:pt x="3740149" y="158495"/>
                  </a:lnTo>
                  <a:lnTo>
                    <a:pt x="3740149" y="396239"/>
                  </a:lnTo>
                  <a:lnTo>
                    <a:pt x="3740149" y="792479"/>
                  </a:lnTo>
                  <a:lnTo>
                    <a:pt x="3732066" y="842574"/>
                  </a:lnTo>
                  <a:lnTo>
                    <a:pt x="3709560" y="886082"/>
                  </a:lnTo>
                  <a:lnTo>
                    <a:pt x="3675245" y="920393"/>
                  </a:lnTo>
                  <a:lnTo>
                    <a:pt x="3631738" y="942895"/>
                  </a:lnTo>
                  <a:lnTo>
                    <a:pt x="3581654" y="950975"/>
                  </a:lnTo>
                  <a:lnTo>
                    <a:pt x="1909699" y="950975"/>
                  </a:lnTo>
                  <a:lnTo>
                    <a:pt x="1125219" y="950975"/>
                  </a:lnTo>
                  <a:lnTo>
                    <a:pt x="760729" y="950975"/>
                  </a:lnTo>
                  <a:lnTo>
                    <a:pt x="710645" y="942895"/>
                  </a:lnTo>
                  <a:lnTo>
                    <a:pt x="667138" y="920393"/>
                  </a:lnTo>
                  <a:lnTo>
                    <a:pt x="632823" y="886082"/>
                  </a:lnTo>
                  <a:lnTo>
                    <a:pt x="610317" y="842574"/>
                  </a:lnTo>
                  <a:lnTo>
                    <a:pt x="602234" y="792479"/>
                  </a:lnTo>
                  <a:lnTo>
                    <a:pt x="602234" y="396239"/>
                  </a:lnTo>
                  <a:lnTo>
                    <a:pt x="0" y="161670"/>
                  </a:lnTo>
                  <a:lnTo>
                    <a:pt x="602234" y="158495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39003" y="5241747"/>
            <a:ext cx="2660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左图是皇后的影响范围示例；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右图是一种四皇后的放法。</a:t>
            </a:r>
            <a:endParaRPr sz="16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62771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780162"/>
            <a:ext cx="996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5" dirty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sz="3000" b="0" spc="10" dirty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515859" cy="382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7600"/>
              </a:lnSpc>
              <a:spcBef>
                <a:spcPts val="100"/>
              </a:spcBef>
            </a:pP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本题是经典的搜索回溯例题。和</a:t>
            </a:r>
            <a:r>
              <a:rPr lang="zh-CN" altLang="en-US" sz="2100" dirty="0">
                <a:solidFill>
                  <a:srgbClr val="2D75B6"/>
                </a:solidFill>
                <a:latin typeface="Arial Unicode MS"/>
                <a:cs typeface="Arial Unicode MS"/>
              </a:rPr>
              <a:t>前面的例题</a:t>
            </a: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一样套用</a:t>
            </a:r>
            <a:r>
              <a:rPr sz="2100" dirty="0" err="1">
                <a:solidFill>
                  <a:srgbClr val="EC7C30"/>
                </a:solidFill>
                <a:latin typeface="Arial Unicode MS"/>
                <a:cs typeface="Arial Unicode MS"/>
              </a:rPr>
              <a:t>回溯</a:t>
            </a:r>
            <a:r>
              <a:rPr sz="2100" spc="-5" dirty="0" err="1">
                <a:solidFill>
                  <a:srgbClr val="EC7C30"/>
                </a:solidFill>
                <a:latin typeface="Arial Unicode MS"/>
                <a:cs typeface="Arial Unicode MS"/>
              </a:rPr>
              <a:t>法</a:t>
            </a:r>
            <a:r>
              <a:rPr sz="2100" dirty="0" err="1">
                <a:solidFill>
                  <a:srgbClr val="2D75B6"/>
                </a:solidFill>
                <a:latin typeface="Arial Unicode MS"/>
                <a:cs typeface="Arial Unicode MS"/>
              </a:rPr>
              <a:t>基本模板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 如何表达状态，便于判定皇后的合法性，也就是不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会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互相攻击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 </a:t>
            </a:r>
            <a:endParaRPr lang="zh-CN" altLang="en-US" sz="2100" dirty="0">
              <a:latin typeface="Arial Unicode MS"/>
              <a:cs typeface="Arial Unicode MS"/>
            </a:endParaRPr>
          </a:p>
          <a:p>
            <a:pPr marL="354965" marR="235204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lang="zh-CN" altLang="en-US" sz="2100" dirty="0">
                <a:solidFill>
                  <a:srgbClr val="EC7C30"/>
                </a:solidFill>
                <a:latin typeface="Arial Unicode MS"/>
                <a:cs typeface="Arial Unicode MS"/>
              </a:rPr>
              <a:t>行：</a:t>
            </a:r>
            <a:r>
              <a:rPr lang="zh-CN" altLang="en-US" sz="2100" dirty="0">
                <a:solidFill>
                  <a:srgbClr val="2D75B6"/>
                </a:solidFill>
                <a:latin typeface="Arial Unicode MS"/>
                <a:cs typeface="Arial Unicode MS"/>
              </a:rPr>
              <a:t>因为按行枚举，所以每一行显然只能 有一个皇后。</a:t>
            </a:r>
            <a:endParaRPr lang="zh-CN" altLang="en-US" sz="2100" dirty="0">
              <a:latin typeface="Arial Unicode MS"/>
              <a:cs typeface="Arial Unicode MS"/>
            </a:endParaRPr>
          </a:p>
          <a:p>
            <a:pPr marL="354965" marR="2234565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列</a:t>
            </a:r>
            <a:r>
              <a:rPr sz="2100" spc="204" dirty="0">
                <a:solidFill>
                  <a:srgbClr val="EC7C30"/>
                </a:solidFill>
                <a:latin typeface="Arial Unicode MS"/>
                <a:cs typeface="Arial Unicode MS"/>
              </a:rPr>
              <a:t>/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斜角：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循环枚举判断是否有重复列或者 斜对角？可行，但要增加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O(n)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的复杂度， </a:t>
            </a:r>
            <a:r>
              <a:rPr sz="2100" spc="-57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用于遍历上方所有皇后。</a:t>
            </a:r>
            <a:endParaRPr sz="21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能否像例</a:t>
            </a:r>
            <a:r>
              <a:rPr sz="2100" spc="-6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一样，使用一个占位标记实现这一判定？</a:t>
            </a:r>
            <a:endParaRPr sz="2100" dirty="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91859" y="2994532"/>
          <a:ext cx="1800223" cy="179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466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699" y="795193"/>
            <a:ext cx="996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5" dirty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sz="3000" b="0" spc="10" dirty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 dirty="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0147" y="2689415"/>
            <a:ext cx="2198370" cy="2163445"/>
            <a:chOff x="6260147" y="2689415"/>
            <a:chExt cx="2198370" cy="21634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9735" y="2699003"/>
              <a:ext cx="2179319" cy="21442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4909" y="2694177"/>
              <a:ext cx="2188845" cy="2153920"/>
            </a:xfrm>
            <a:custGeom>
              <a:avLst/>
              <a:gdLst/>
              <a:ahLst/>
              <a:cxnLst/>
              <a:rect l="l" t="t" r="r" b="b"/>
              <a:pathLst>
                <a:path w="2188845" h="2153920">
                  <a:moveTo>
                    <a:pt x="0" y="2153793"/>
                  </a:moveTo>
                  <a:lnTo>
                    <a:pt x="2188844" y="2153793"/>
                  </a:lnTo>
                  <a:lnTo>
                    <a:pt x="2188844" y="0"/>
                  </a:lnTo>
                  <a:lnTo>
                    <a:pt x="0" y="0"/>
                  </a:lnTo>
                  <a:lnTo>
                    <a:pt x="0" y="2153793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14490" y="5014595"/>
            <a:ext cx="2052320" cy="970915"/>
            <a:chOff x="6714490" y="5014595"/>
            <a:chExt cx="2052320" cy="970915"/>
          </a:xfrm>
        </p:grpSpPr>
        <p:sp>
          <p:nvSpPr>
            <p:cNvPr id="12" name="object 12"/>
            <p:cNvSpPr/>
            <p:nvPr/>
          </p:nvSpPr>
          <p:spPr>
            <a:xfrm>
              <a:off x="6720840" y="5020945"/>
              <a:ext cx="2039620" cy="958215"/>
            </a:xfrm>
            <a:custGeom>
              <a:avLst/>
              <a:gdLst/>
              <a:ahLst/>
              <a:cxnLst/>
              <a:rect l="l" t="t" r="r" b="b"/>
              <a:pathLst>
                <a:path w="2039620" h="958214">
                  <a:moveTo>
                    <a:pt x="1920748" y="247522"/>
                  </a:moveTo>
                  <a:lnTo>
                    <a:pt x="118363" y="247522"/>
                  </a:lnTo>
                  <a:lnTo>
                    <a:pt x="72276" y="256819"/>
                  </a:lnTo>
                  <a:lnTo>
                    <a:pt x="34655" y="282178"/>
                  </a:lnTo>
                  <a:lnTo>
                    <a:pt x="9296" y="319799"/>
                  </a:lnTo>
                  <a:lnTo>
                    <a:pt x="0" y="365886"/>
                  </a:lnTo>
                  <a:lnTo>
                    <a:pt x="0" y="839342"/>
                  </a:lnTo>
                  <a:lnTo>
                    <a:pt x="9296" y="885414"/>
                  </a:lnTo>
                  <a:lnTo>
                    <a:pt x="34655" y="923037"/>
                  </a:lnTo>
                  <a:lnTo>
                    <a:pt x="72276" y="948404"/>
                  </a:lnTo>
                  <a:lnTo>
                    <a:pt x="118363" y="957706"/>
                  </a:lnTo>
                  <a:lnTo>
                    <a:pt x="1920748" y="957706"/>
                  </a:lnTo>
                  <a:lnTo>
                    <a:pt x="1966835" y="948404"/>
                  </a:lnTo>
                  <a:lnTo>
                    <a:pt x="2004456" y="923037"/>
                  </a:lnTo>
                  <a:lnTo>
                    <a:pt x="2029815" y="885414"/>
                  </a:lnTo>
                  <a:lnTo>
                    <a:pt x="2039111" y="839342"/>
                  </a:lnTo>
                  <a:lnTo>
                    <a:pt x="2039111" y="365886"/>
                  </a:lnTo>
                  <a:lnTo>
                    <a:pt x="2029815" y="319799"/>
                  </a:lnTo>
                  <a:lnTo>
                    <a:pt x="2004456" y="282178"/>
                  </a:lnTo>
                  <a:lnTo>
                    <a:pt x="1966835" y="256819"/>
                  </a:lnTo>
                  <a:lnTo>
                    <a:pt x="1920748" y="247522"/>
                  </a:lnTo>
                  <a:close/>
                </a:path>
                <a:path w="2039620" h="958214">
                  <a:moveTo>
                    <a:pt x="1101852" y="0"/>
                  </a:moveTo>
                  <a:lnTo>
                    <a:pt x="1189481" y="247522"/>
                  </a:lnTo>
                  <a:lnTo>
                    <a:pt x="1699259" y="24752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0840" y="5020945"/>
              <a:ext cx="2039620" cy="958215"/>
            </a:xfrm>
            <a:custGeom>
              <a:avLst/>
              <a:gdLst/>
              <a:ahLst/>
              <a:cxnLst/>
              <a:rect l="l" t="t" r="r" b="b"/>
              <a:pathLst>
                <a:path w="2039620" h="958214">
                  <a:moveTo>
                    <a:pt x="0" y="365886"/>
                  </a:moveTo>
                  <a:lnTo>
                    <a:pt x="9296" y="319799"/>
                  </a:lnTo>
                  <a:lnTo>
                    <a:pt x="34655" y="282178"/>
                  </a:lnTo>
                  <a:lnTo>
                    <a:pt x="72276" y="256819"/>
                  </a:lnTo>
                  <a:lnTo>
                    <a:pt x="118363" y="247522"/>
                  </a:lnTo>
                  <a:lnTo>
                    <a:pt x="1189481" y="247522"/>
                  </a:lnTo>
                  <a:lnTo>
                    <a:pt x="1101852" y="0"/>
                  </a:lnTo>
                  <a:lnTo>
                    <a:pt x="1699259" y="247522"/>
                  </a:lnTo>
                  <a:lnTo>
                    <a:pt x="1920748" y="247522"/>
                  </a:lnTo>
                  <a:lnTo>
                    <a:pt x="1966835" y="256819"/>
                  </a:lnTo>
                  <a:lnTo>
                    <a:pt x="2004456" y="282178"/>
                  </a:lnTo>
                  <a:lnTo>
                    <a:pt x="2029815" y="319799"/>
                  </a:lnTo>
                  <a:lnTo>
                    <a:pt x="2039111" y="365886"/>
                  </a:lnTo>
                  <a:lnTo>
                    <a:pt x="2039111" y="543432"/>
                  </a:lnTo>
                  <a:lnTo>
                    <a:pt x="2039111" y="839342"/>
                  </a:lnTo>
                  <a:lnTo>
                    <a:pt x="2029815" y="885414"/>
                  </a:lnTo>
                  <a:lnTo>
                    <a:pt x="2004456" y="923037"/>
                  </a:lnTo>
                  <a:lnTo>
                    <a:pt x="1966835" y="948404"/>
                  </a:lnTo>
                  <a:lnTo>
                    <a:pt x="1920748" y="957706"/>
                  </a:lnTo>
                  <a:lnTo>
                    <a:pt x="1699259" y="957706"/>
                  </a:lnTo>
                  <a:lnTo>
                    <a:pt x="1189481" y="957706"/>
                  </a:lnTo>
                  <a:lnTo>
                    <a:pt x="118363" y="957706"/>
                  </a:lnTo>
                  <a:lnTo>
                    <a:pt x="72276" y="948404"/>
                  </a:lnTo>
                  <a:lnTo>
                    <a:pt x="34655" y="923037"/>
                  </a:lnTo>
                  <a:lnTo>
                    <a:pt x="9296" y="885414"/>
                  </a:lnTo>
                  <a:lnTo>
                    <a:pt x="0" y="839342"/>
                  </a:lnTo>
                  <a:lnTo>
                    <a:pt x="0" y="543432"/>
                  </a:lnTo>
                  <a:lnTo>
                    <a:pt x="0" y="365886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6699" y="1580134"/>
            <a:ext cx="7854315" cy="42875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需要判定：正上方、左对角、右对角上没有皇后。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正上方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容易判断，直接为每一列上一个标记是否存在即可。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对角线上，可以发现一些性质：</a:t>
            </a:r>
            <a:endParaRPr sz="2100">
              <a:latin typeface="Arial Unicode MS"/>
              <a:cs typeface="Arial Unicode MS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左下右上斜线：</a:t>
            </a:r>
            <a:endParaRPr sz="2100">
              <a:latin typeface="Arial Unicode MS"/>
              <a:cs typeface="Arial Unicode MS"/>
            </a:endParaRPr>
          </a:p>
          <a:p>
            <a:pPr marL="393065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这些格子，（横坐标</a:t>
            </a:r>
            <a:r>
              <a:rPr sz="2100" spc="170" dirty="0">
                <a:solidFill>
                  <a:srgbClr val="2D75B6"/>
                </a:solidFill>
                <a:latin typeface="Arial Unicode MS"/>
                <a:cs typeface="Arial Unicode MS"/>
              </a:rPr>
              <a:t>+纵坐标）的值相同</a:t>
            </a:r>
            <a:endParaRPr sz="2100">
              <a:latin typeface="Arial Unicode MS"/>
              <a:cs typeface="Arial Unicode MS"/>
            </a:endParaRPr>
          </a:p>
          <a:p>
            <a:pPr marL="3937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左上右下斜线：</a:t>
            </a:r>
            <a:endParaRPr sz="2100">
              <a:latin typeface="Arial Unicode MS"/>
              <a:cs typeface="Arial Unicode MS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这些格子，（横坐标</a:t>
            </a:r>
            <a:r>
              <a:rPr sz="2100" spc="355" dirty="0">
                <a:solidFill>
                  <a:srgbClr val="2D75B6"/>
                </a:solidFill>
                <a:latin typeface="Arial Unicode MS"/>
                <a:cs typeface="Arial Unicode MS"/>
              </a:rPr>
              <a:t>-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纵坐标）的值相同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所以就建立三个数组表示列、两个斜线的状态。</a:t>
            </a:r>
            <a:endParaRPr sz="21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（横坐标</a:t>
            </a:r>
            <a:r>
              <a:rPr sz="2100" spc="350" dirty="0">
                <a:solidFill>
                  <a:srgbClr val="2D75B6"/>
                </a:solidFill>
                <a:latin typeface="Arial Unicode MS"/>
                <a:cs typeface="Arial Unicode MS"/>
              </a:rPr>
              <a:t>-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纵坐标）可能是负数，加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上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n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即可非负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r>
              <a:rPr sz="2100" spc="2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400" spc="-7" baseline="-22569" dirty="0">
                <a:solidFill>
                  <a:srgbClr val="2D75B6"/>
                </a:solidFill>
                <a:latin typeface="Arial Unicode MS"/>
                <a:cs typeface="Arial Unicode MS"/>
              </a:rPr>
              <a:t>其实就是一次函数</a:t>
            </a:r>
            <a:endParaRPr sz="2400" baseline="-22569">
              <a:latin typeface="Arial Unicode MS"/>
              <a:cs typeface="Arial Unicode MS"/>
            </a:endParaRPr>
          </a:p>
          <a:p>
            <a:pPr marR="853440" algn="r">
              <a:lnSpc>
                <a:spcPct val="100000"/>
              </a:lnSpc>
              <a:spcBef>
                <a:spcPts val="550"/>
              </a:spcBef>
            </a:pP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表达式啦</a:t>
            </a:r>
            <a:endParaRPr sz="16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502108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600" y="793116"/>
            <a:ext cx="996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sz="3000" spc="10" dirty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4799" y="1732534"/>
            <a:ext cx="33039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dirty="0">
                <a:solidFill>
                  <a:srgbClr val="2D75B6"/>
                </a:solidFill>
                <a:latin typeface="Arial Unicode MS"/>
                <a:cs typeface="Arial Unicode MS"/>
              </a:rPr>
              <a:t>观察当</a:t>
            </a:r>
            <a:r>
              <a:rPr sz="2100" b="0" spc="-6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b="0" spc="30" dirty="0">
                <a:solidFill>
                  <a:srgbClr val="2D75B6"/>
                </a:solidFill>
                <a:latin typeface="Arial Unicode MS"/>
                <a:cs typeface="Arial Unicode MS"/>
              </a:rPr>
              <a:t>n=4</a:t>
            </a:r>
            <a:r>
              <a:rPr sz="2100" b="0" spc="-6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b="0" dirty="0">
                <a:solidFill>
                  <a:srgbClr val="2D75B6"/>
                </a:solidFill>
                <a:latin typeface="Arial Unicode MS"/>
                <a:cs typeface="Arial Unicode MS"/>
              </a:rPr>
              <a:t>时的搜索过程：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1595" y="2124455"/>
            <a:ext cx="4937759" cy="40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60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5138" y="4832350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825655"/>
            <a:ext cx="996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5" dirty="0">
                <a:solidFill>
                  <a:srgbClr val="355EA9"/>
                </a:solidFill>
                <a:latin typeface="Arial Unicode MS"/>
                <a:cs typeface="Arial Unicode MS"/>
              </a:rPr>
              <a:t>n</a:t>
            </a:r>
            <a:r>
              <a:rPr sz="3000" b="0" spc="10" dirty="0">
                <a:solidFill>
                  <a:srgbClr val="355EA9"/>
                </a:solidFill>
                <a:latin typeface="Arial Unicode MS"/>
                <a:cs typeface="Arial Unicode MS"/>
              </a:rPr>
              <a:t>皇后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59" y="1619150"/>
            <a:ext cx="74930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最终可得代码。建立好标记数组；枚举各状态；然后恢复现场。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8155" y="2325623"/>
            <a:ext cx="6644640" cy="3970020"/>
            <a:chOff x="1248155" y="2325623"/>
            <a:chExt cx="6644640" cy="3970020"/>
          </a:xfrm>
        </p:grpSpPr>
        <p:sp>
          <p:nvSpPr>
            <p:cNvPr id="10" name="object 10"/>
            <p:cNvSpPr/>
            <p:nvPr/>
          </p:nvSpPr>
          <p:spPr>
            <a:xfrm>
              <a:off x="1248155" y="2325623"/>
              <a:ext cx="6644640" cy="3970020"/>
            </a:xfrm>
            <a:custGeom>
              <a:avLst/>
              <a:gdLst/>
              <a:ahLst/>
              <a:cxnLst/>
              <a:rect l="l" t="t" r="r" b="b"/>
              <a:pathLst>
                <a:path w="6644640" h="3970020">
                  <a:moveTo>
                    <a:pt x="664464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6644640" y="3970020"/>
                  </a:lnTo>
                  <a:lnTo>
                    <a:pt x="6644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8865" y="5118988"/>
              <a:ext cx="3870960" cy="363220"/>
            </a:xfrm>
            <a:custGeom>
              <a:avLst/>
              <a:gdLst/>
              <a:ahLst/>
              <a:cxnLst/>
              <a:rect l="l" t="t" r="r" b="b"/>
              <a:pathLst>
                <a:path w="3870960" h="363220">
                  <a:moveTo>
                    <a:pt x="83807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83807" y="179832"/>
                  </a:lnTo>
                  <a:lnTo>
                    <a:pt x="83807" y="0"/>
                  </a:lnTo>
                  <a:close/>
                </a:path>
                <a:path w="3870960" h="363220">
                  <a:moveTo>
                    <a:pt x="167627" y="182880"/>
                  </a:moveTo>
                  <a:lnTo>
                    <a:pt x="0" y="182880"/>
                  </a:lnTo>
                  <a:lnTo>
                    <a:pt x="0" y="362712"/>
                  </a:lnTo>
                  <a:lnTo>
                    <a:pt x="167627" y="362712"/>
                  </a:lnTo>
                  <a:lnTo>
                    <a:pt x="167627" y="182880"/>
                  </a:lnTo>
                  <a:close/>
                </a:path>
                <a:path w="3870960" h="363220">
                  <a:moveTo>
                    <a:pt x="422148" y="0"/>
                  </a:moveTo>
                  <a:lnTo>
                    <a:pt x="335280" y="0"/>
                  </a:lnTo>
                  <a:lnTo>
                    <a:pt x="83820" y="0"/>
                  </a:lnTo>
                  <a:lnTo>
                    <a:pt x="83820" y="179832"/>
                  </a:lnTo>
                  <a:lnTo>
                    <a:pt x="335280" y="179832"/>
                  </a:lnTo>
                  <a:lnTo>
                    <a:pt x="422148" y="179832"/>
                  </a:lnTo>
                  <a:lnTo>
                    <a:pt x="422148" y="0"/>
                  </a:lnTo>
                  <a:close/>
                </a:path>
                <a:path w="3870960" h="363220">
                  <a:moveTo>
                    <a:pt x="673595" y="182880"/>
                  </a:moveTo>
                  <a:lnTo>
                    <a:pt x="673595" y="182880"/>
                  </a:lnTo>
                  <a:lnTo>
                    <a:pt x="167640" y="182880"/>
                  </a:lnTo>
                  <a:lnTo>
                    <a:pt x="167640" y="362712"/>
                  </a:lnTo>
                  <a:lnTo>
                    <a:pt x="673595" y="362712"/>
                  </a:lnTo>
                  <a:lnTo>
                    <a:pt x="673595" y="182880"/>
                  </a:lnTo>
                  <a:close/>
                </a:path>
                <a:path w="3870960" h="363220">
                  <a:moveTo>
                    <a:pt x="2356091" y="182880"/>
                  </a:moveTo>
                  <a:lnTo>
                    <a:pt x="2356091" y="182880"/>
                  </a:lnTo>
                  <a:lnTo>
                    <a:pt x="673608" y="182880"/>
                  </a:lnTo>
                  <a:lnTo>
                    <a:pt x="673608" y="362712"/>
                  </a:lnTo>
                  <a:lnTo>
                    <a:pt x="2356091" y="362712"/>
                  </a:lnTo>
                  <a:lnTo>
                    <a:pt x="2356091" y="182880"/>
                  </a:lnTo>
                  <a:close/>
                </a:path>
                <a:path w="3870960" h="363220">
                  <a:moveTo>
                    <a:pt x="3870960" y="182880"/>
                  </a:moveTo>
                  <a:lnTo>
                    <a:pt x="3870960" y="182880"/>
                  </a:lnTo>
                  <a:lnTo>
                    <a:pt x="2356104" y="182880"/>
                  </a:lnTo>
                  <a:lnTo>
                    <a:pt x="2356104" y="362712"/>
                  </a:lnTo>
                  <a:lnTo>
                    <a:pt x="3870960" y="362712"/>
                  </a:lnTo>
                  <a:lnTo>
                    <a:pt x="3870960" y="18288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0946" y="2155751"/>
            <a:ext cx="6644640" cy="4561505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400" b="1" spc="-6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int</a:t>
            </a:r>
            <a:r>
              <a:rPr sz="1400" b="1" spc="-7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a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[maxn],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n, ans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7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b="1" spc="-6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int</a:t>
            </a:r>
            <a:r>
              <a:rPr sz="1400" b="1" spc="-7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b1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[maxn],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b2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[maxn],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b3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[maxn];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7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分别记录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y,x+y,x-y+15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是否被占用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sz="1400" b="1" spc="-6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void</a:t>
            </a:r>
            <a:r>
              <a:rPr sz="1400" b="1" spc="-5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795E2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dfs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int</a:t>
            </a:r>
            <a:r>
              <a:rPr sz="1400" b="1" spc="-4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x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) {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第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x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行的皇后放哪儿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428625">
              <a:lnSpc>
                <a:spcPct val="100000"/>
              </a:lnSpc>
            </a:pPr>
            <a:r>
              <a:rPr sz="1400" b="1" spc="-6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if</a:t>
            </a:r>
            <a:r>
              <a:rPr sz="1400" b="1" spc="-70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(x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&gt; n)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{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如果所有皇后已经放置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ans++;</a:t>
            </a:r>
            <a:r>
              <a:rPr sz="1400" b="1" spc="-7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7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增加结果数量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sz="1400" b="1" spc="-6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if</a:t>
            </a:r>
            <a:r>
              <a:rPr sz="1400" b="1" spc="-70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(ans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&lt;=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3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)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{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5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输出前三种答案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sz="1400" b="1" spc="-6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for</a:t>
            </a:r>
            <a:r>
              <a:rPr sz="1400" b="1" spc="-60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int</a:t>
            </a:r>
            <a:r>
              <a:rPr sz="1400" b="1" spc="-7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&lt;=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n;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i++)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1100455" marR="3516629" indent="336550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solidFill>
                  <a:srgbClr val="795E2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printf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0" dirty="0">
                <a:solidFill>
                  <a:srgbClr val="A2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"%d</a:t>
            </a:r>
            <a:r>
              <a:rPr sz="1400" b="1" spc="-95" dirty="0">
                <a:solidFill>
                  <a:srgbClr val="A2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A2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"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,</a:t>
            </a:r>
            <a:r>
              <a:rPr sz="1400" b="1" spc="-8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a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[i]); </a:t>
            </a:r>
            <a:r>
              <a:rPr sz="1400" b="1" spc="-71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795E2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puts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0" dirty="0">
                <a:solidFill>
                  <a:srgbClr val="A2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""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);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}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sz="1400" b="1" spc="-60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return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}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sz="1400" b="1" spc="-6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for</a:t>
            </a:r>
            <a:r>
              <a:rPr sz="1400" b="1" spc="-5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int</a:t>
            </a:r>
            <a:r>
              <a:rPr sz="1400" b="1" spc="-5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 =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 &lt;=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n;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i++)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763905">
              <a:lnSpc>
                <a:spcPct val="100000"/>
              </a:lnSpc>
            </a:pPr>
            <a:r>
              <a:rPr sz="1400" b="1" spc="-65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if</a:t>
            </a:r>
            <a:r>
              <a:rPr sz="1400" b="1" spc="-60" dirty="0">
                <a:solidFill>
                  <a:srgbClr val="AE00DB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</a:t>
            </a:r>
            <a:r>
              <a:rPr sz="1400" b="1" spc="-60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b1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[i]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5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&amp;&amp;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b2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i]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5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&amp;&amp;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b3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-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15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]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==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)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{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1100455">
              <a:lnSpc>
                <a:spcPct val="100000"/>
              </a:lnSpc>
            </a:pP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a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[x]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7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i;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8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记录放置位置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[i]</a:t>
            </a:r>
            <a:r>
              <a:rPr sz="1400" b="1" spc="-4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b2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i]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4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b3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-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15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]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4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占位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sz="1400" b="1" spc="-65" dirty="0">
                <a:solidFill>
                  <a:srgbClr val="795E25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dfs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(x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7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);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6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下一层递归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1100455">
              <a:lnSpc>
                <a:spcPct val="100000"/>
              </a:lnSpc>
            </a:pP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b1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[i]</a:t>
            </a:r>
            <a:r>
              <a:rPr sz="1400" b="1" spc="-4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b2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i]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4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0F8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b3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[x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-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i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+</a:t>
            </a:r>
            <a:r>
              <a:rPr sz="1400" b="1" spc="-6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15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]</a:t>
            </a:r>
            <a:r>
              <a:rPr sz="1400" b="1" spc="-4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=</a:t>
            </a:r>
            <a:r>
              <a:rPr sz="1400" b="1" spc="-5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98557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0</a:t>
            </a: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;</a:t>
            </a:r>
            <a:r>
              <a:rPr sz="1400" b="1" spc="-50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spc="-6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//</a:t>
            </a:r>
            <a:r>
              <a:rPr sz="1400" b="1" spc="-45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 </a:t>
            </a:r>
            <a:r>
              <a:rPr sz="1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取消占位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  <a:p>
            <a:pPr marL="763905">
              <a:lnSpc>
                <a:spcPct val="100000"/>
              </a:lnSpc>
            </a:pP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}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  <a:p>
            <a:pPr marL="92075">
              <a:lnSpc>
                <a:spcPct val="100000"/>
              </a:lnSpc>
            </a:pPr>
            <a:r>
              <a:rPr sz="1400" b="1" spc="-65" dirty="0">
                <a:latin typeface="宋体" panose="02010600030101010101" pitchFamily="2" charset="-122"/>
                <a:ea typeface="宋体" panose="02010600030101010101" pitchFamily="2" charset="-122"/>
                <a:cs typeface="Monaco"/>
              </a:rPr>
              <a:t>}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741279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3064" y="1609217"/>
            <a:ext cx="5114925" cy="38207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这里讨论一种简化的数独——四阶数独。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给出一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个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5" dirty="0">
                <a:solidFill>
                  <a:srgbClr val="2D75B6"/>
                </a:solidFill>
                <a:latin typeface="Arial Unicode MS"/>
                <a:cs typeface="Arial Unicode MS"/>
              </a:rPr>
              <a:t>4×4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的格子，每个格子只能填写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sz="2100" spc="-6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之间的整数，要求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每行、每列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和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四等分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更小的正方形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部分都刚好由</a:t>
            </a:r>
            <a:r>
              <a:rPr sz="2100" spc="-4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sz="2100" spc="-4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组成。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右图是一个合法的四阶数独的例子。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Unicode MS"/>
              <a:cs typeface="Arial Unicode MS"/>
            </a:endParaRPr>
          </a:p>
          <a:p>
            <a:pPr marL="12700" marR="26670">
              <a:lnSpc>
                <a:spcPct val="100000"/>
              </a:lnSpc>
              <a:spcBef>
                <a:spcPts val="197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给出空白的方格，请问一共有多少种合法的 填写方法？</a:t>
            </a:r>
            <a:endParaRPr sz="2100" dirty="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596" y="2165604"/>
            <a:ext cx="2025396" cy="20436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DCDE14-5A9A-6B6D-20C8-64AC052FAFE3}"/>
              </a:ext>
            </a:extLst>
          </p:cNvPr>
          <p:cNvSpPr txBox="1"/>
          <p:nvPr/>
        </p:nvSpPr>
        <p:spPr>
          <a:xfrm>
            <a:off x="704799" y="626899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四阶数独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2378" y="834899"/>
            <a:ext cx="200462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四阶数独</a:t>
            </a:r>
            <a:endParaRPr sz="30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9100" y="3595623"/>
            <a:ext cx="446405" cy="247015"/>
          </a:xfrm>
          <a:custGeom>
            <a:avLst/>
            <a:gdLst/>
            <a:ahLst/>
            <a:cxnLst/>
            <a:rect l="l" t="t" r="r" b="b"/>
            <a:pathLst>
              <a:path w="446404" h="247014">
                <a:moveTo>
                  <a:pt x="367538" y="0"/>
                </a:moveTo>
                <a:lnTo>
                  <a:pt x="364109" y="10033"/>
                </a:lnTo>
                <a:lnTo>
                  <a:pt x="378368" y="16269"/>
                </a:lnTo>
                <a:lnTo>
                  <a:pt x="390651" y="24876"/>
                </a:lnTo>
                <a:lnTo>
                  <a:pt x="415601" y="64650"/>
                </a:lnTo>
                <a:lnTo>
                  <a:pt x="423799" y="122300"/>
                </a:lnTo>
                <a:lnTo>
                  <a:pt x="422892" y="144085"/>
                </a:lnTo>
                <a:lnTo>
                  <a:pt x="415601" y="181701"/>
                </a:lnTo>
                <a:lnTo>
                  <a:pt x="390699" y="222154"/>
                </a:lnTo>
                <a:lnTo>
                  <a:pt x="364489" y="237108"/>
                </a:lnTo>
                <a:lnTo>
                  <a:pt x="367538" y="247014"/>
                </a:lnTo>
                <a:lnTo>
                  <a:pt x="414793" y="219082"/>
                </a:lnTo>
                <a:lnTo>
                  <a:pt x="434939" y="186507"/>
                </a:lnTo>
                <a:lnTo>
                  <a:pt x="445123" y="146311"/>
                </a:lnTo>
                <a:lnTo>
                  <a:pt x="446404" y="123570"/>
                </a:lnTo>
                <a:lnTo>
                  <a:pt x="445121" y="100974"/>
                </a:lnTo>
                <a:lnTo>
                  <a:pt x="434885" y="60831"/>
                </a:lnTo>
                <a:lnTo>
                  <a:pt x="414668" y="28164"/>
                </a:lnTo>
                <a:lnTo>
                  <a:pt x="385470" y="6498"/>
                </a:lnTo>
                <a:lnTo>
                  <a:pt x="367538" y="0"/>
                </a:lnTo>
                <a:close/>
              </a:path>
              <a:path w="446404" h="247014">
                <a:moveTo>
                  <a:pt x="78866" y="0"/>
                </a:moveTo>
                <a:lnTo>
                  <a:pt x="31736" y="28164"/>
                </a:lnTo>
                <a:lnTo>
                  <a:pt x="11519" y="60831"/>
                </a:lnTo>
                <a:lnTo>
                  <a:pt x="1283" y="100974"/>
                </a:lnTo>
                <a:lnTo>
                  <a:pt x="0" y="123570"/>
                </a:lnTo>
                <a:lnTo>
                  <a:pt x="1281" y="146311"/>
                </a:lnTo>
                <a:lnTo>
                  <a:pt x="11465" y="186507"/>
                </a:lnTo>
                <a:lnTo>
                  <a:pt x="31611" y="219082"/>
                </a:lnTo>
                <a:lnTo>
                  <a:pt x="78866" y="247014"/>
                </a:lnTo>
                <a:lnTo>
                  <a:pt x="81914" y="237108"/>
                </a:lnTo>
                <a:lnTo>
                  <a:pt x="67839" y="230846"/>
                </a:lnTo>
                <a:lnTo>
                  <a:pt x="55705" y="222154"/>
                </a:lnTo>
                <a:lnTo>
                  <a:pt x="30803" y="181701"/>
                </a:lnTo>
                <a:lnTo>
                  <a:pt x="23512" y="144085"/>
                </a:lnTo>
                <a:lnTo>
                  <a:pt x="22605" y="122300"/>
                </a:lnTo>
                <a:lnTo>
                  <a:pt x="23512" y="101226"/>
                </a:lnTo>
                <a:lnTo>
                  <a:pt x="37211" y="49149"/>
                </a:lnTo>
                <a:lnTo>
                  <a:pt x="68054" y="16269"/>
                </a:lnTo>
                <a:lnTo>
                  <a:pt x="82296" y="10033"/>
                </a:lnTo>
                <a:lnTo>
                  <a:pt x="78866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599" y="1779778"/>
            <a:ext cx="7498715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100" dirty="0" err="1">
                <a:solidFill>
                  <a:srgbClr val="EC7C30"/>
                </a:solidFill>
                <a:latin typeface="Arial Unicode MS"/>
                <a:cs typeface="Arial Unicode MS"/>
              </a:rPr>
              <a:t>解法</a:t>
            </a:r>
            <a:r>
              <a:rPr sz="2100" spc="-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100" spc="-70" dirty="0">
                <a:solidFill>
                  <a:srgbClr val="EC7C30"/>
                </a:solidFill>
                <a:latin typeface="Arial Unicode MS"/>
                <a:cs typeface="Arial Unicode MS"/>
              </a:rPr>
              <a:t>1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暴力枚</a:t>
            </a:r>
            <a:r>
              <a:rPr sz="2100" spc="-10" dirty="0">
                <a:solidFill>
                  <a:srgbClr val="EC7C30"/>
                </a:solidFill>
                <a:latin typeface="Arial Unicode MS"/>
                <a:cs typeface="Arial Unicode MS"/>
              </a:rPr>
              <a:t>举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法。复杂度</a:t>
            </a:r>
            <a:r>
              <a:rPr sz="2100" spc="-105" dirty="0">
                <a:solidFill>
                  <a:srgbClr val="2D75B6"/>
                </a:solidFill>
                <a:latin typeface="STIXGeneral"/>
                <a:cs typeface="STIXGeneral"/>
              </a:rPr>
              <a:t>𝑂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sz="2100" spc="350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250" spc="787" baseline="27777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1875" spc="179" baseline="60000" dirty="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sz="1875" spc="-247" baseline="6000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一共有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175" dirty="0">
                <a:solidFill>
                  <a:srgbClr val="2D75B6"/>
                </a:solidFill>
                <a:latin typeface="Arial Unicode MS"/>
                <a:cs typeface="Arial Unicode MS"/>
              </a:rPr>
              <a:t>×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4=1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6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个空格。使用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16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层循环。</a:t>
            </a:r>
            <a:endParaRPr sz="2100" dirty="0">
              <a:latin typeface="Arial Unicode MS"/>
              <a:cs typeface="Arial Unicode MS"/>
            </a:endParaRPr>
          </a:p>
          <a:p>
            <a:pPr marL="88900">
              <a:lnSpc>
                <a:spcPts val="2135"/>
              </a:lnSpc>
              <a:spcBef>
                <a:spcPts val="122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每个空格可填入</a:t>
            </a:r>
            <a:r>
              <a:rPr sz="2100" spc="15" dirty="0">
                <a:solidFill>
                  <a:srgbClr val="2D75B6"/>
                </a:solidFill>
                <a:latin typeface="Arial Unicode MS"/>
                <a:cs typeface="Arial Unicode MS"/>
              </a:rPr>
              <a:t>1~4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共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个选项。总情况数</a:t>
            </a:r>
            <a:r>
              <a:rPr sz="2100" spc="-1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135" dirty="0">
                <a:solidFill>
                  <a:srgbClr val="EC7C30"/>
                </a:solidFill>
                <a:latin typeface="STIXGeneral"/>
                <a:cs typeface="STIXGeneral"/>
              </a:rPr>
              <a:t>4</a:t>
            </a:r>
            <a:r>
              <a:rPr sz="2250" spc="202" baseline="27777" dirty="0">
                <a:solidFill>
                  <a:srgbClr val="EC7C30"/>
                </a:solidFill>
                <a:latin typeface="STIXGeneral"/>
                <a:cs typeface="STIXGeneral"/>
              </a:rPr>
              <a:t>16</a:t>
            </a:r>
            <a:r>
              <a:rPr sz="2100" spc="135" dirty="0">
                <a:solidFill>
                  <a:srgbClr val="EC7C30"/>
                </a:solidFill>
                <a:latin typeface="STIXGeneral"/>
                <a:cs typeface="STIXGeneral"/>
              </a:rPr>
              <a:t>=</a:t>
            </a:r>
            <a:r>
              <a:rPr sz="2100" spc="40" dirty="0">
                <a:solidFill>
                  <a:srgbClr val="EC7C30"/>
                </a:solidFill>
                <a:latin typeface="STIXGeneral"/>
                <a:cs typeface="STIXGeneral"/>
              </a:rPr>
              <a:t> </a:t>
            </a:r>
            <a:r>
              <a:rPr sz="2100" spc="105" dirty="0">
                <a:solidFill>
                  <a:srgbClr val="EC7C30"/>
                </a:solidFill>
                <a:latin typeface="STIXGeneral"/>
                <a:cs typeface="STIXGeneral"/>
              </a:rPr>
              <a:t>4294967296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374650" algn="ctr">
              <a:lnSpc>
                <a:spcPts val="2135"/>
              </a:lnSpc>
              <a:tabLst>
                <a:tab pos="1212850" algn="l"/>
              </a:tabLst>
            </a:pPr>
            <a:r>
              <a:rPr sz="3150" spc="165" baseline="-19841" dirty="0">
                <a:solidFill>
                  <a:srgbClr val="2D75B6"/>
                </a:solidFill>
                <a:latin typeface="STIXGeneral"/>
                <a:cs typeface="STIXGeneral"/>
              </a:rPr>
              <a:t>4</a:t>
            </a:r>
            <a:r>
              <a:rPr sz="1500" spc="110" dirty="0">
                <a:solidFill>
                  <a:srgbClr val="2D75B6"/>
                </a:solidFill>
                <a:latin typeface="STIXGeneral"/>
                <a:cs typeface="STIXGeneral"/>
              </a:rPr>
              <a:t>16</a:t>
            </a:r>
            <a:r>
              <a:rPr sz="1500" spc="29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3150" spc="195" baseline="-19841" dirty="0">
                <a:solidFill>
                  <a:srgbClr val="2D75B6"/>
                </a:solidFill>
                <a:latin typeface="STIXGeneral"/>
                <a:cs typeface="STIXGeneral"/>
              </a:rPr>
              <a:t>=	</a:t>
            </a:r>
            <a:r>
              <a:rPr sz="3150" spc="187" baseline="-19841" dirty="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sz="1500" spc="125" dirty="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sz="1500" spc="505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1500" spc="135" dirty="0">
                <a:solidFill>
                  <a:srgbClr val="2D75B6"/>
                </a:solidFill>
                <a:latin typeface="STIXGeneral"/>
                <a:cs typeface="STIXGeneral"/>
              </a:rPr>
              <a:t>16</a:t>
            </a:r>
            <a:r>
              <a:rPr sz="1500" spc="260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3150" spc="195" baseline="-19841" dirty="0">
                <a:solidFill>
                  <a:srgbClr val="2D75B6"/>
                </a:solidFill>
                <a:latin typeface="STIXGeneral"/>
                <a:cs typeface="STIXGeneral"/>
              </a:rPr>
              <a:t>=</a:t>
            </a:r>
            <a:r>
              <a:rPr sz="3150" spc="67" baseline="-19841" dirty="0">
                <a:solidFill>
                  <a:srgbClr val="2D75B6"/>
                </a:solidFill>
                <a:latin typeface="STIXGeneral"/>
                <a:cs typeface="STIXGeneral"/>
              </a:rPr>
              <a:t> </a:t>
            </a:r>
            <a:r>
              <a:rPr sz="3150" spc="187" baseline="-19841" dirty="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sz="1500" spc="125" dirty="0">
                <a:solidFill>
                  <a:srgbClr val="2D75B6"/>
                </a:solidFill>
                <a:latin typeface="STIXGeneral"/>
                <a:cs typeface="STIXGeneral"/>
              </a:rPr>
              <a:t>32</a:t>
            </a:r>
            <a:endParaRPr sz="1500" dirty="0">
              <a:latin typeface="STIXGeneral"/>
              <a:cs typeface="STIXGeneral"/>
            </a:endParaRPr>
          </a:p>
          <a:p>
            <a:pPr marL="88900">
              <a:lnSpc>
                <a:spcPct val="100000"/>
              </a:lnSpc>
              <a:spcBef>
                <a:spcPts val="1945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即比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32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位无符号整数的最大值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max_unsigned_int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恰好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多</a:t>
            </a:r>
            <a:r>
              <a:rPr sz="2100" spc="-70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目前计算机一秒约可以处理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10</a:t>
            </a:r>
            <a:r>
              <a:rPr sz="2250" spc="322" baseline="27777" dirty="0">
                <a:solidFill>
                  <a:srgbClr val="2D75B6"/>
                </a:solidFill>
                <a:latin typeface="STIXGeneral"/>
                <a:cs typeface="STIXGeneral"/>
              </a:rPr>
              <a:t>7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（一千万）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次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有效计算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85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总之肯定是不行了。</a:t>
            </a:r>
            <a:endParaRPr sz="21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7417" y="809118"/>
            <a:ext cx="155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四阶数独</a:t>
            </a:r>
            <a:endParaRPr sz="30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00529"/>
            <a:ext cx="7493000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解法</a:t>
            </a:r>
            <a:r>
              <a:rPr sz="2100" spc="-1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2：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使用回溯法。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第一行选择第一列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为</a:t>
            </a:r>
            <a:r>
              <a:rPr sz="2100" spc="-8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1，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则：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第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行将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置入第一列，将会违反列规则和子正方形规则。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第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2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行将</a:t>
            </a:r>
            <a:r>
              <a:rPr sz="2100" spc="-3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1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置入第二列，将会违反子正方形规则。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>
              <a:latin typeface="Arial Unicode MS"/>
              <a:cs typeface="Arial Unicode MS"/>
            </a:endParaRPr>
          </a:p>
          <a:p>
            <a:pPr marL="12700" marR="5080">
              <a:lnSpc>
                <a:spcPts val="2270"/>
              </a:lnSpc>
              <a:spcBef>
                <a:spcPts val="175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然而，由于使用循环进行排列枚举，不得不生成后方的所有排列 之后，才能进行判断是否合法，产生了大量的浪费。</a:t>
            </a:r>
            <a:endParaRPr sz="2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我们可以总结得到经验：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减少浪费</a:t>
            </a:r>
            <a:r>
              <a:rPr sz="2100" spc="-6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170" dirty="0">
                <a:solidFill>
                  <a:srgbClr val="EC7C30"/>
                </a:solidFill>
                <a:latin typeface="Arial Unicode MS"/>
                <a:cs typeface="Arial Unicode MS"/>
              </a:rPr>
              <a:t>=</a:t>
            </a:r>
            <a:r>
              <a:rPr sz="2100" spc="-5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尽早剪枝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54471" y="1851660"/>
          <a:ext cx="2039619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09772" y="2438734"/>
            <a:ext cx="286385" cy="285750"/>
          </a:xfrm>
          <a:custGeom>
            <a:avLst/>
            <a:gdLst/>
            <a:ahLst/>
            <a:cxnLst/>
            <a:rect l="l" t="t" r="r" b="b"/>
            <a:pathLst>
              <a:path w="286384" h="285750">
                <a:moveTo>
                  <a:pt x="251555" y="0"/>
                </a:moveTo>
                <a:lnTo>
                  <a:pt x="142938" y="108443"/>
                </a:lnTo>
                <a:lnTo>
                  <a:pt x="34321" y="0"/>
                </a:lnTo>
                <a:lnTo>
                  <a:pt x="0" y="34259"/>
                </a:lnTo>
                <a:lnTo>
                  <a:pt x="108617" y="142713"/>
                </a:lnTo>
                <a:lnTo>
                  <a:pt x="0" y="251166"/>
                </a:lnTo>
                <a:lnTo>
                  <a:pt x="34321" y="285436"/>
                </a:lnTo>
                <a:lnTo>
                  <a:pt x="142938" y="176983"/>
                </a:lnTo>
                <a:lnTo>
                  <a:pt x="251555" y="285436"/>
                </a:lnTo>
                <a:lnTo>
                  <a:pt x="285893" y="251167"/>
                </a:lnTo>
                <a:lnTo>
                  <a:pt x="177259" y="142713"/>
                </a:lnTo>
                <a:lnTo>
                  <a:pt x="285893" y="34259"/>
                </a:lnTo>
                <a:lnTo>
                  <a:pt x="25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125" y="2438734"/>
            <a:ext cx="286385" cy="285750"/>
          </a:xfrm>
          <a:custGeom>
            <a:avLst/>
            <a:gdLst/>
            <a:ahLst/>
            <a:cxnLst/>
            <a:rect l="l" t="t" r="r" b="b"/>
            <a:pathLst>
              <a:path w="286384" h="285750">
                <a:moveTo>
                  <a:pt x="251555" y="0"/>
                </a:moveTo>
                <a:lnTo>
                  <a:pt x="142938" y="108443"/>
                </a:lnTo>
                <a:lnTo>
                  <a:pt x="34321" y="0"/>
                </a:lnTo>
                <a:lnTo>
                  <a:pt x="0" y="34259"/>
                </a:lnTo>
                <a:lnTo>
                  <a:pt x="108617" y="142713"/>
                </a:lnTo>
                <a:lnTo>
                  <a:pt x="0" y="251166"/>
                </a:lnTo>
                <a:lnTo>
                  <a:pt x="34321" y="285436"/>
                </a:lnTo>
                <a:lnTo>
                  <a:pt x="142938" y="176983"/>
                </a:lnTo>
                <a:lnTo>
                  <a:pt x="251555" y="285436"/>
                </a:lnTo>
                <a:lnTo>
                  <a:pt x="285893" y="251167"/>
                </a:lnTo>
                <a:lnTo>
                  <a:pt x="177259" y="142713"/>
                </a:lnTo>
                <a:lnTo>
                  <a:pt x="285893" y="34259"/>
                </a:lnTo>
                <a:lnTo>
                  <a:pt x="251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C93AA11-B531-F407-8D74-50DBDA93AFE3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B2E02-4EFF-6E40-0E95-1B668798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66" y="1447800"/>
            <a:ext cx="7786268" cy="493981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添加边界条件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(k&gt;N) 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bool flag=true;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 (int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&lt;=N;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for (int j=i+1;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j&lt;=N;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if (a[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]==a[j]) {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判断是否存在了相同的选择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flag=false;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break;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}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4A77F-2D9F-9896-13B6-0A671E274733}"/>
              </a:ext>
            </a:extLst>
          </p:cNvPr>
          <p:cNvSpPr txBox="1"/>
          <p:nvPr/>
        </p:nvSpPr>
        <p:spPr>
          <a:xfrm>
            <a:off x="609600" y="6096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27959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563" y="737479"/>
            <a:ext cx="36186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独：详细分析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3973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sz="2100" spc="-1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1：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如何保证放置方法合法？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372" y="2275332"/>
            <a:ext cx="4927091" cy="17876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4799" y="3375405"/>
            <a:ext cx="8117205" cy="2869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8134" marR="508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sz="2100" spc="-5" dirty="0">
              <a:solidFill>
                <a:srgbClr val="2D75B6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sz="2100" spc="-5" dirty="0">
              <a:solidFill>
                <a:srgbClr val="2D75B6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spc="-5" dirty="0" err="1">
                <a:solidFill>
                  <a:srgbClr val="2D75B6"/>
                </a:solidFill>
                <a:latin typeface="Arial Unicode MS"/>
                <a:cs typeface="Arial Unicode MS"/>
              </a:rPr>
              <a:t>如图，可以构造方格编号与行列号之间的关系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 marR="743585">
              <a:lnSpc>
                <a:spcPct val="147600"/>
              </a:lnSpc>
              <a:spcBef>
                <a:spcPts val="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使用三个数组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b1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b2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r>
              <a:rPr sz="2100" spc="10" dirty="0">
                <a:solidFill>
                  <a:srgbClr val="2D75B6"/>
                </a:solidFill>
                <a:latin typeface="Arial Unicode MS"/>
                <a:cs typeface="Arial Unicode MS"/>
              </a:rPr>
              <a:t>b1[i][j]</a:t>
            </a:r>
            <a:r>
              <a:rPr sz="2100" spc="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表示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sz="2100" spc="-3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sz="2100" spc="-1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行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是否已经存在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j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 类似地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，b2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分别表示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sz="2100" spc="-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列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sz="2100" spc="-1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i</a:t>
            </a:r>
            <a:r>
              <a:rPr sz="2100" spc="-1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块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是否已经存在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j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方案合法，当且仅当新数与现有的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b1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spc="-20" dirty="0">
                <a:solidFill>
                  <a:srgbClr val="2D75B6"/>
                </a:solidFill>
                <a:latin typeface="Arial Unicode MS"/>
                <a:cs typeface="Arial Unicode MS"/>
              </a:rPr>
              <a:t>b2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、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b3</a:t>
            </a:r>
            <a:r>
              <a:rPr sz="2100" spc="-3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不冲突！</a:t>
            </a:r>
            <a:endParaRPr sz="21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798" y="797171"/>
            <a:ext cx="38672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独：详细分析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5840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sz="2100" spc="-1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2：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递归是如何进行的？观察前几步的操作：</a:t>
            </a:r>
            <a:endParaRPr sz="210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803" y="2599944"/>
            <a:ext cx="6181344" cy="319125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0559" y="743322"/>
            <a:ext cx="38252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</a:t>
            </a:r>
            <a:r>
              <a:rPr sz="3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独：详细分析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6960870" cy="9702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细节</a:t>
            </a:r>
            <a:r>
              <a:rPr sz="2100" spc="-11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3：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为什么函数返回后就能回到上一状态？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如果所有方法枚举完毕，则这条路已经死胡同，需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要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回溯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4415408"/>
            <a:ext cx="7493000" cy="1443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计算机运行函数时，为每一个子函数都分配了一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片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栈空间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ts val="3720"/>
              </a:lnSpc>
              <a:spcBef>
                <a:spcPts val="12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当回溯到上层时，下层的内容会离开栈，从而恢复上层的状态。 注意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35" dirty="0">
                <a:solidFill>
                  <a:srgbClr val="2D75B6"/>
                </a:solidFill>
                <a:latin typeface="Arial Unicode MS"/>
                <a:cs typeface="Arial Unicode MS"/>
              </a:rPr>
              <a:t>b</a:t>
            </a:r>
            <a:r>
              <a:rPr sz="2100" spc="-2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是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全局数组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，并不能随着出栈恢复，需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要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手动清理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！</a:t>
            </a:r>
            <a:endParaRPr sz="2100">
              <a:latin typeface="Arial Unicode MS"/>
              <a:cs typeface="Arial Unicode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9564" y="2669413"/>
          <a:ext cx="92138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dirty="0">
                          <a:latin typeface="Arial Unicode MS"/>
                          <a:cs typeface="Arial Unicode MS"/>
                        </a:rPr>
                        <a:t>…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b="1" spc="-30" dirty="0">
                          <a:latin typeface="Heiti SC"/>
                          <a:cs typeface="Heiti SC"/>
                        </a:rPr>
                        <a:t>b[..][..]=1</a:t>
                      </a:r>
                      <a:endParaRPr sz="1300">
                        <a:latin typeface="Heiti SC"/>
                        <a:cs typeface="Heiti SC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spc="-30" dirty="0">
                          <a:latin typeface="Arial Unicode MS"/>
                          <a:cs typeface="Arial Unicode MS"/>
                        </a:rPr>
                        <a:t>dfs(x+1)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b="1" spc="-30" dirty="0">
                          <a:latin typeface="Heiti SC"/>
                          <a:cs typeface="Heiti SC"/>
                        </a:rPr>
                        <a:t>b[..][..]=0</a:t>
                      </a:r>
                      <a:endParaRPr sz="1300">
                        <a:latin typeface="Heiti SC"/>
                        <a:cs typeface="Heiti SC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dirty="0">
                          <a:latin typeface="Arial Unicode MS"/>
                          <a:cs typeface="Arial Unicode MS"/>
                        </a:rPr>
                        <a:t>…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976748" y="2885567"/>
          <a:ext cx="715010" cy="129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00" spc="-45" dirty="0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29603" y="2885567"/>
          <a:ext cx="715010" cy="129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00" spc="-45" dirty="0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00" spc="-30" dirty="0">
                          <a:latin typeface="Arial Unicode MS"/>
                          <a:cs typeface="Arial Unicode MS"/>
                        </a:rPr>
                        <a:t>dfs(x+1)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32116" y="2885567"/>
          <a:ext cx="715010" cy="1298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00" spc="-45" dirty="0">
                          <a:latin typeface="Arial Unicode MS"/>
                          <a:cs typeface="Arial Unicode MS"/>
                        </a:rPr>
                        <a:t>dfs(x)</a:t>
                      </a:r>
                      <a:endParaRPr sz="1300">
                        <a:latin typeface="Arial Unicode MS"/>
                        <a:cs typeface="Arial Unicode MS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790946" y="3381502"/>
            <a:ext cx="357505" cy="244475"/>
            <a:chOff x="5790946" y="3381502"/>
            <a:chExt cx="357505" cy="244475"/>
          </a:xfrm>
        </p:grpSpPr>
        <p:sp>
          <p:nvSpPr>
            <p:cNvPr id="15" name="object 15"/>
            <p:cNvSpPr/>
            <p:nvPr/>
          </p:nvSpPr>
          <p:spPr>
            <a:xfrm>
              <a:off x="5797296" y="3387852"/>
              <a:ext cx="344805" cy="231775"/>
            </a:xfrm>
            <a:custGeom>
              <a:avLst/>
              <a:gdLst/>
              <a:ahLst/>
              <a:cxnLst/>
              <a:rect l="l" t="t" r="r" b="b"/>
              <a:pathLst>
                <a:path w="344804" h="231775">
                  <a:moveTo>
                    <a:pt x="228600" y="0"/>
                  </a:moveTo>
                  <a:lnTo>
                    <a:pt x="228600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228600" y="173736"/>
                  </a:lnTo>
                  <a:lnTo>
                    <a:pt x="228600" y="231648"/>
                  </a:lnTo>
                  <a:lnTo>
                    <a:pt x="344424" y="11582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7296" y="3387852"/>
              <a:ext cx="344805" cy="231775"/>
            </a:xfrm>
            <a:custGeom>
              <a:avLst/>
              <a:gdLst/>
              <a:ahLst/>
              <a:cxnLst/>
              <a:rect l="l" t="t" r="r" b="b"/>
              <a:pathLst>
                <a:path w="344804" h="231775">
                  <a:moveTo>
                    <a:pt x="0" y="57912"/>
                  </a:moveTo>
                  <a:lnTo>
                    <a:pt x="228600" y="57912"/>
                  </a:lnTo>
                  <a:lnTo>
                    <a:pt x="228600" y="0"/>
                  </a:lnTo>
                  <a:lnTo>
                    <a:pt x="344424" y="115824"/>
                  </a:lnTo>
                  <a:lnTo>
                    <a:pt x="228600" y="231648"/>
                  </a:lnTo>
                  <a:lnTo>
                    <a:pt x="228600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069581" y="3381502"/>
            <a:ext cx="355600" cy="244475"/>
            <a:chOff x="7069581" y="3381502"/>
            <a:chExt cx="355600" cy="244475"/>
          </a:xfrm>
        </p:grpSpPr>
        <p:sp>
          <p:nvSpPr>
            <p:cNvPr id="18" name="object 18"/>
            <p:cNvSpPr/>
            <p:nvPr/>
          </p:nvSpPr>
          <p:spPr>
            <a:xfrm>
              <a:off x="7075931" y="3387852"/>
              <a:ext cx="342900" cy="231775"/>
            </a:xfrm>
            <a:custGeom>
              <a:avLst/>
              <a:gdLst/>
              <a:ahLst/>
              <a:cxnLst/>
              <a:rect l="l" t="t" r="r" b="b"/>
              <a:pathLst>
                <a:path w="342900" h="231775">
                  <a:moveTo>
                    <a:pt x="227075" y="0"/>
                  </a:moveTo>
                  <a:lnTo>
                    <a:pt x="227075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227075" y="173736"/>
                  </a:lnTo>
                  <a:lnTo>
                    <a:pt x="227075" y="231648"/>
                  </a:lnTo>
                  <a:lnTo>
                    <a:pt x="342900" y="11582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5931" y="3387852"/>
              <a:ext cx="342900" cy="231775"/>
            </a:xfrm>
            <a:custGeom>
              <a:avLst/>
              <a:gdLst/>
              <a:ahLst/>
              <a:cxnLst/>
              <a:rect l="l" t="t" r="r" b="b"/>
              <a:pathLst>
                <a:path w="342900" h="231775">
                  <a:moveTo>
                    <a:pt x="0" y="57912"/>
                  </a:moveTo>
                  <a:lnTo>
                    <a:pt x="227075" y="57912"/>
                  </a:lnTo>
                  <a:lnTo>
                    <a:pt x="227075" y="0"/>
                  </a:lnTo>
                  <a:lnTo>
                    <a:pt x="342900" y="115824"/>
                  </a:lnTo>
                  <a:lnTo>
                    <a:pt x="227075" y="231648"/>
                  </a:lnTo>
                  <a:lnTo>
                    <a:pt x="227075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1576" y="2474976"/>
            <a:ext cx="2839212" cy="1824228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050" y="704216"/>
            <a:ext cx="155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四阶数独</a:t>
            </a:r>
            <a:endParaRPr sz="30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494270" cy="9702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本例中，最基本的行为单元为“填上单个数字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因此使用回溯法时，每填入一个数字，都立刻进</a:t>
            </a:r>
            <a:r>
              <a:rPr sz="2100" spc="5" dirty="0">
                <a:solidFill>
                  <a:srgbClr val="2D75B6"/>
                </a:solidFill>
                <a:latin typeface="Arial Unicode MS"/>
                <a:cs typeface="Arial Unicode MS"/>
              </a:rPr>
              <a:t>行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判断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并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剪枝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526" y="2773679"/>
            <a:ext cx="7765415" cy="409984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sz="1600" spc="-5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600" spc="-65" dirty="0">
                <a:latin typeface="Monaco"/>
                <a:cs typeface="Monaco"/>
              </a:rPr>
              <a:t>(</a:t>
            </a: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600" spc="-4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x</a:t>
            </a:r>
            <a:r>
              <a:rPr sz="1600" spc="-65" dirty="0">
                <a:latin typeface="Monaco"/>
                <a:cs typeface="Monaco"/>
              </a:rPr>
              <a:t>) {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第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x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个空填什么</a:t>
            </a:r>
            <a:endParaRPr sz="1600" dirty="0">
              <a:latin typeface="Arial Unicode MS"/>
              <a:cs typeface="Arial Unicode MS"/>
            </a:endParaRPr>
          </a:p>
          <a:p>
            <a:pPr marL="762635" marR="4398010" indent="-335915">
              <a:lnSpc>
                <a:spcPct val="100000"/>
              </a:lnSpc>
            </a:pPr>
            <a:r>
              <a:rPr sz="1600" spc="-6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600" spc="-70" dirty="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(x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&gt;</a:t>
            </a:r>
            <a:r>
              <a:rPr sz="1600" spc="-7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n)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{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7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如果所有空已经填满 </a:t>
            </a:r>
            <a:r>
              <a:rPr sz="1600" spc="-65" dirty="0">
                <a:latin typeface="Monaco"/>
                <a:cs typeface="Monaco"/>
              </a:rPr>
              <a:t>ans++;</a:t>
            </a:r>
            <a:r>
              <a:rPr sz="1600" spc="13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14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增加结果数量 </a:t>
            </a:r>
            <a:r>
              <a:rPr sz="1600" spc="-60" dirty="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sz="1600" spc="-60" dirty="0">
                <a:latin typeface="Monaco"/>
                <a:cs typeface="Monaco"/>
              </a:rPr>
              <a:t>;</a:t>
            </a:r>
            <a:endParaRPr sz="1600" dirty="0">
              <a:latin typeface="Monaco"/>
              <a:cs typeface="Monaco"/>
            </a:endParaRPr>
          </a:p>
          <a:p>
            <a:pPr marL="426084">
              <a:lnSpc>
                <a:spcPct val="100000"/>
              </a:lnSpc>
            </a:pPr>
            <a:r>
              <a:rPr sz="1600" spc="-65" dirty="0">
                <a:latin typeface="Monaco"/>
                <a:cs typeface="Monaco"/>
              </a:rPr>
              <a:t>}</a:t>
            </a:r>
            <a:endParaRPr sz="1600" dirty="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114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根据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x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计算出所在行、列、小块编号</a:t>
            </a:r>
            <a:endParaRPr sz="1600" dirty="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row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(x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-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)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/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sz="1600" spc="-60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+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横行编号</a:t>
            </a:r>
            <a:endParaRPr sz="1600" dirty="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col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(x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-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)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%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sz="1600" spc="-60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+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竖排编号</a:t>
            </a:r>
            <a:endParaRPr sz="1600" dirty="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600" spc="-50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block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(row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-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)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/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sz="1600" spc="-55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*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sz="1600" spc="-55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+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(col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-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)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/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sz="1600" spc="-55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+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45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小块编号</a:t>
            </a:r>
            <a:endParaRPr sz="1600" dirty="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114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枚举所填内容为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i</a:t>
            </a:r>
            <a:endParaRPr sz="1600" dirty="0">
              <a:latin typeface="Monaco"/>
              <a:cs typeface="Monaco"/>
            </a:endParaRPr>
          </a:p>
          <a:p>
            <a:pPr marL="426084">
              <a:lnSpc>
                <a:spcPct val="100000"/>
              </a:lnSpc>
            </a:pPr>
            <a:r>
              <a:rPr sz="1600" spc="-65" dirty="0">
                <a:solidFill>
                  <a:srgbClr val="AE00DB"/>
                </a:solidFill>
                <a:latin typeface="Monaco"/>
                <a:cs typeface="Monaco"/>
              </a:rPr>
              <a:t>for</a:t>
            </a:r>
            <a:r>
              <a:rPr sz="1600" spc="-55" dirty="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</a:t>
            </a:r>
            <a:r>
              <a:rPr sz="1600" spc="-65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600" spc="-50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i 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0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0" dirty="0">
                <a:latin typeface="Monaco"/>
                <a:cs typeface="Monaco"/>
              </a:rPr>
              <a:t>; </a:t>
            </a:r>
            <a:r>
              <a:rPr sz="1600" spc="-65" dirty="0">
                <a:latin typeface="Monaco"/>
                <a:cs typeface="Monaco"/>
              </a:rPr>
              <a:t>i &lt;=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4</a:t>
            </a:r>
            <a:r>
              <a:rPr sz="1600" spc="-65" dirty="0">
                <a:latin typeface="Monaco"/>
                <a:cs typeface="Monaco"/>
              </a:rPr>
              <a:t>; </a:t>
            </a:r>
            <a:r>
              <a:rPr sz="1600" spc="-60" dirty="0">
                <a:latin typeface="Monaco"/>
                <a:cs typeface="Monaco"/>
              </a:rPr>
              <a:t>i++)</a:t>
            </a:r>
            <a:endParaRPr sz="1600" dirty="0">
              <a:latin typeface="Monaco"/>
              <a:cs typeface="Monaco"/>
            </a:endParaRPr>
          </a:p>
          <a:p>
            <a:pPr marL="764540">
              <a:lnSpc>
                <a:spcPct val="100000"/>
              </a:lnSpc>
              <a:tabLst>
                <a:tab pos="6149340" algn="l"/>
              </a:tabLst>
            </a:pPr>
            <a:r>
              <a:rPr sz="1600" spc="-6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600" spc="-60" dirty="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(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sz="1600" spc="-65" dirty="0">
                <a:latin typeface="Monaco"/>
                <a:cs typeface="Monaco"/>
              </a:rPr>
              <a:t>[row][i]</a:t>
            </a:r>
            <a:r>
              <a:rPr sz="1600" spc="-2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0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45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&amp;&amp;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sz="1600" spc="-65" dirty="0">
                <a:latin typeface="Monaco"/>
                <a:cs typeface="Monaco"/>
              </a:rPr>
              <a:t>[col][i]</a:t>
            </a:r>
            <a:r>
              <a:rPr sz="1600" spc="-2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==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0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40" dirty="0">
                <a:solidFill>
                  <a:srgbClr val="098557"/>
                </a:solidFill>
                <a:latin typeface="Monaco"/>
                <a:cs typeface="Monaco"/>
              </a:rPr>
              <a:t> </a:t>
            </a:r>
            <a:r>
              <a:rPr sz="1600" spc="-60" dirty="0">
                <a:latin typeface="Monaco"/>
                <a:cs typeface="Monaco"/>
              </a:rPr>
              <a:t>&amp;&amp;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sz="1600" spc="-65" dirty="0">
                <a:latin typeface="Monaco"/>
                <a:cs typeface="Monaco"/>
              </a:rPr>
              <a:t>[block][i]</a:t>
            </a:r>
            <a:r>
              <a:rPr sz="1600" spc="-2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==</a:t>
            </a:r>
            <a:r>
              <a:rPr sz="1600" spc="-4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65" dirty="0">
                <a:latin typeface="Monaco"/>
                <a:cs typeface="Monaco"/>
              </a:rPr>
              <a:t>)</a:t>
            </a:r>
            <a:r>
              <a:rPr sz="1600" spc="-60" dirty="0">
                <a:latin typeface="Monaco"/>
                <a:cs typeface="Monaco"/>
              </a:rPr>
              <a:t> {	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1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 Unicode MS"/>
                <a:cs typeface="Arial Unicode MS"/>
              </a:rPr>
              <a:t>合法性判断</a:t>
            </a:r>
            <a:endParaRPr sz="1600" dirty="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sz="1600" spc="-65" dirty="0">
                <a:latin typeface="Monaco"/>
                <a:cs typeface="Monaco"/>
              </a:rPr>
              <a:t>[x]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7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i;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75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记录放置位置</a:t>
            </a:r>
            <a:endParaRPr sz="1600" dirty="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sz="1600" spc="-65" dirty="0">
                <a:latin typeface="Monaco"/>
                <a:cs typeface="Monaco"/>
              </a:rPr>
              <a:t>[row][i]</a:t>
            </a:r>
            <a:r>
              <a:rPr sz="1600" spc="-2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4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sz="1600" spc="-65" dirty="0">
                <a:latin typeface="Monaco"/>
                <a:cs typeface="Monaco"/>
              </a:rPr>
              <a:t>[col][i]</a:t>
            </a:r>
            <a:r>
              <a:rPr sz="1600" spc="-3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4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sz="1600" spc="-65" dirty="0">
                <a:latin typeface="Monaco"/>
                <a:cs typeface="Monaco"/>
              </a:rPr>
              <a:t>[block][i]</a:t>
            </a:r>
            <a:r>
              <a:rPr sz="1600" spc="-1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4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占位</a:t>
            </a:r>
            <a:endParaRPr sz="1600" dirty="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sz="1600" spc="-65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600" spc="-65" dirty="0">
                <a:latin typeface="Monaco"/>
                <a:cs typeface="Monaco"/>
              </a:rPr>
              <a:t>(x</a:t>
            </a:r>
            <a:r>
              <a:rPr sz="1600" spc="-5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+</a:t>
            </a:r>
            <a:r>
              <a:rPr sz="1600" spc="-7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600" spc="-65" dirty="0">
                <a:latin typeface="Monaco"/>
                <a:cs typeface="Monaco"/>
              </a:rPr>
              <a:t>);</a:t>
            </a:r>
            <a:r>
              <a:rPr sz="1600" spc="-6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6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下一层递归</a:t>
            </a:r>
            <a:endParaRPr sz="1600" dirty="0">
              <a:latin typeface="Arial Unicode MS"/>
              <a:cs typeface="Arial Unicode MS"/>
            </a:endParaRPr>
          </a:p>
          <a:p>
            <a:pPr marL="1099820">
              <a:lnSpc>
                <a:spcPct val="100000"/>
              </a:lnSpc>
            </a:pP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b1</a:t>
            </a:r>
            <a:r>
              <a:rPr sz="1600" spc="-65" dirty="0">
                <a:latin typeface="Monaco"/>
                <a:cs typeface="Monaco"/>
              </a:rPr>
              <a:t>[row][i]</a:t>
            </a:r>
            <a:r>
              <a:rPr sz="1600" spc="-2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4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b2</a:t>
            </a:r>
            <a:r>
              <a:rPr sz="1600" spc="-65" dirty="0">
                <a:latin typeface="Monaco"/>
                <a:cs typeface="Monaco"/>
              </a:rPr>
              <a:t>[col][i]</a:t>
            </a:r>
            <a:r>
              <a:rPr sz="1600" spc="-30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4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0F80"/>
                </a:solidFill>
                <a:latin typeface="Monaco"/>
                <a:cs typeface="Monaco"/>
              </a:rPr>
              <a:t>b3</a:t>
            </a:r>
            <a:r>
              <a:rPr sz="1600" spc="-65" dirty="0">
                <a:latin typeface="Monaco"/>
                <a:cs typeface="Monaco"/>
              </a:rPr>
              <a:t>[block][i]</a:t>
            </a:r>
            <a:r>
              <a:rPr sz="1600" spc="-15" dirty="0">
                <a:latin typeface="Monaco"/>
                <a:cs typeface="Monaco"/>
              </a:rPr>
              <a:t> </a:t>
            </a:r>
            <a:r>
              <a:rPr sz="1600" spc="-65" dirty="0">
                <a:latin typeface="Monaco"/>
                <a:cs typeface="Monaco"/>
              </a:rPr>
              <a:t>=</a:t>
            </a:r>
            <a:r>
              <a:rPr sz="1600" spc="-50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98557"/>
                </a:solidFill>
                <a:latin typeface="Monaco"/>
                <a:cs typeface="Monaco"/>
              </a:rPr>
              <a:t>0</a:t>
            </a:r>
            <a:r>
              <a:rPr sz="1600" spc="-65" dirty="0">
                <a:latin typeface="Monaco"/>
                <a:cs typeface="Monaco"/>
              </a:rPr>
              <a:t>;</a:t>
            </a:r>
            <a:r>
              <a:rPr sz="1600" spc="-45" dirty="0">
                <a:latin typeface="Monaco"/>
                <a:cs typeface="Monaco"/>
              </a:rPr>
              <a:t> </a:t>
            </a:r>
            <a:r>
              <a:rPr sz="16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600" spc="-4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600" dirty="0">
                <a:solidFill>
                  <a:srgbClr val="008000"/>
                </a:solidFill>
                <a:latin typeface="Arial Unicode MS"/>
                <a:cs typeface="Arial Unicode MS"/>
              </a:rPr>
              <a:t>取消占位</a:t>
            </a:r>
            <a:endParaRPr sz="1600" dirty="0">
              <a:latin typeface="Arial Unicode MS"/>
              <a:cs typeface="Arial Unicode MS"/>
            </a:endParaRPr>
          </a:p>
          <a:p>
            <a:pPr marL="76263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}</a:t>
            </a:r>
            <a:endParaRPr sz="1200" dirty="0">
              <a:latin typeface="Monaco"/>
              <a:cs typeface="Monaco"/>
            </a:endParaRPr>
          </a:p>
          <a:p>
            <a:pPr marL="9080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}</a:t>
            </a:r>
            <a:endParaRPr sz="12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799" y="820855"/>
            <a:ext cx="155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latin typeface="Arial Unicode MS"/>
                <a:cs typeface="Arial Unicode MS"/>
              </a:rPr>
              <a:t>四阶数独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76097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7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引入递归法后，需要枚举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状态数量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级别，相对于枚举排列并没有 实质性的提升。因为都是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指数级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（每次选择都有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4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个）。</a:t>
            </a:r>
            <a:endParaRPr sz="2100">
              <a:latin typeface="Arial Unicode MS"/>
              <a:cs typeface="Arial Unicode MS"/>
            </a:endParaRPr>
          </a:p>
          <a:p>
            <a:pPr marL="12700" marR="5080">
              <a:lnSpc>
                <a:spcPts val="3720"/>
              </a:lnSpc>
              <a:spcBef>
                <a:spcPts val="12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但是由于删除了大量无需计算的状态，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运行时间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会有明显的提升。 回溯法的基本模板如下：</a:t>
            </a:r>
            <a:endParaRPr sz="210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089" y="3613213"/>
            <a:ext cx="5788660" cy="2687320"/>
            <a:chOff x="716089" y="3613213"/>
            <a:chExt cx="5788660" cy="2687320"/>
          </a:xfrm>
        </p:grpSpPr>
        <p:sp>
          <p:nvSpPr>
            <p:cNvPr id="10" name="object 10"/>
            <p:cNvSpPr/>
            <p:nvPr/>
          </p:nvSpPr>
          <p:spPr>
            <a:xfrm>
              <a:off x="720851" y="3617976"/>
              <a:ext cx="5779135" cy="2677795"/>
            </a:xfrm>
            <a:custGeom>
              <a:avLst/>
              <a:gdLst/>
              <a:ahLst/>
              <a:cxnLst/>
              <a:rect l="l" t="t" r="r" b="b"/>
              <a:pathLst>
                <a:path w="5779135" h="2677795">
                  <a:moveTo>
                    <a:pt x="5779008" y="0"/>
                  </a:moveTo>
                  <a:lnTo>
                    <a:pt x="0" y="0"/>
                  </a:lnTo>
                  <a:lnTo>
                    <a:pt x="0" y="2677668"/>
                  </a:lnTo>
                  <a:lnTo>
                    <a:pt x="5779008" y="2677668"/>
                  </a:lnTo>
                  <a:lnTo>
                    <a:pt x="5779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851" y="3617976"/>
              <a:ext cx="5779135" cy="2677795"/>
            </a:xfrm>
            <a:custGeom>
              <a:avLst/>
              <a:gdLst/>
              <a:ahLst/>
              <a:cxnLst/>
              <a:rect l="l" t="t" r="r" b="b"/>
              <a:pathLst>
                <a:path w="5779135" h="2677795">
                  <a:moveTo>
                    <a:pt x="0" y="2677668"/>
                  </a:moveTo>
                  <a:lnTo>
                    <a:pt x="5779008" y="2677668"/>
                  </a:lnTo>
                  <a:lnTo>
                    <a:pt x="5779008" y="0"/>
                  </a:lnTo>
                  <a:lnTo>
                    <a:pt x="0" y="0"/>
                  </a:lnTo>
                  <a:lnTo>
                    <a:pt x="0" y="2677668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9591" y="3639388"/>
            <a:ext cx="504634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sz="1400" spc="-4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400" spc="-80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400" spc="-80" dirty="0">
                <a:latin typeface="Monaco"/>
                <a:cs typeface="Monaco"/>
              </a:rPr>
              <a:t>(</a:t>
            </a:r>
            <a:r>
              <a:rPr sz="1400" spc="-80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400" spc="-2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400" spc="-75" dirty="0">
                <a:solidFill>
                  <a:srgbClr val="000F80"/>
                </a:solidFill>
                <a:latin typeface="Monaco"/>
                <a:cs typeface="Monaco"/>
              </a:rPr>
              <a:t>k</a:t>
            </a:r>
            <a:r>
              <a:rPr sz="1400" spc="-75" dirty="0">
                <a:latin typeface="Monaco"/>
                <a:cs typeface="Monaco"/>
              </a:rPr>
              <a:t>) </a:t>
            </a:r>
            <a:r>
              <a:rPr sz="1400" spc="-70" dirty="0">
                <a:latin typeface="Monaco"/>
                <a:cs typeface="Monaco"/>
              </a:rPr>
              <a:t>{</a:t>
            </a:r>
            <a:r>
              <a:rPr sz="1400" spc="-60" dirty="0">
                <a:latin typeface="Monaco"/>
                <a:cs typeface="Monaco"/>
              </a:rPr>
              <a:t> </a:t>
            </a:r>
            <a:r>
              <a:rPr sz="1400" spc="-75" dirty="0">
                <a:solidFill>
                  <a:srgbClr val="008000"/>
                </a:solidFill>
                <a:latin typeface="Monaco"/>
                <a:cs typeface="Monaco"/>
              </a:rPr>
              <a:t>// </a:t>
            </a:r>
            <a:r>
              <a:rPr sz="1400" spc="-80" dirty="0">
                <a:solidFill>
                  <a:srgbClr val="008000"/>
                </a:solidFill>
                <a:latin typeface="Monaco"/>
                <a:cs typeface="Monaco"/>
              </a:rPr>
              <a:t>k</a:t>
            </a:r>
            <a:r>
              <a:rPr sz="1400" spc="5" dirty="0">
                <a:solidFill>
                  <a:srgbClr val="008000"/>
                </a:solidFill>
                <a:latin typeface="Arial Unicode MS"/>
                <a:cs typeface="Arial Unicode MS"/>
              </a:rPr>
              <a:t>代表递归层数，或者说要填第</a:t>
            </a:r>
            <a:r>
              <a:rPr sz="1400" spc="-10" dirty="0">
                <a:solidFill>
                  <a:srgbClr val="008000"/>
                </a:solidFill>
                <a:latin typeface="Arial Unicode MS"/>
                <a:cs typeface="Arial Unicode MS"/>
              </a:rPr>
              <a:t>几</a:t>
            </a:r>
            <a:r>
              <a:rPr sz="1400" spc="5" dirty="0">
                <a:solidFill>
                  <a:srgbClr val="008000"/>
                </a:solidFill>
                <a:latin typeface="Arial Unicode MS"/>
                <a:cs typeface="Arial Unicode MS"/>
              </a:rPr>
              <a:t>个空</a:t>
            </a:r>
            <a:endParaRPr sz="1400">
              <a:latin typeface="Arial Unicode MS"/>
              <a:cs typeface="Arial Unicode MS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400" spc="-80" dirty="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sz="1400" spc="-75" dirty="0">
                <a:latin typeface="Monaco"/>
                <a:cs typeface="Monaco"/>
              </a:rPr>
              <a:t>(</a:t>
            </a:r>
            <a:r>
              <a:rPr sz="1400" dirty="0">
                <a:latin typeface="Arial Unicode MS"/>
                <a:cs typeface="Arial Unicode MS"/>
              </a:rPr>
              <a:t>所有空已经填完了</a:t>
            </a:r>
            <a:r>
              <a:rPr sz="1400" spc="-70" dirty="0">
                <a:latin typeface="Monaco"/>
                <a:cs typeface="Monaco"/>
              </a:rPr>
              <a:t>)</a:t>
            </a:r>
            <a:r>
              <a:rPr sz="1400" spc="-110" dirty="0">
                <a:latin typeface="Monaco"/>
                <a:cs typeface="Monaco"/>
              </a:rPr>
              <a:t> </a:t>
            </a:r>
            <a:r>
              <a:rPr sz="1400" spc="-70" dirty="0">
                <a:latin typeface="Monaco"/>
                <a:cs typeface="Monaco"/>
              </a:rPr>
              <a:t>{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6230" y="4066794"/>
            <a:ext cx="182816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Arial Unicode MS"/>
                <a:cs typeface="Arial Unicode MS"/>
              </a:rPr>
              <a:t>判断最优解</a:t>
            </a:r>
            <a:r>
              <a:rPr sz="1400" spc="-75" dirty="0">
                <a:latin typeface="Monaco"/>
                <a:cs typeface="Monaco"/>
              </a:rPr>
              <a:t>/</a:t>
            </a:r>
            <a:r>
              <a:rPr sz="1400" dirty="0">
                <a:latin typeface="Arial Unicode MS"/>
                <a:cs typeface="Arial Unicode MS"/>
              </a:rPr>
              <a:t>记录答案</a:t>
            </a:r>
            <a:r>
              <a:rPr sz="1400" spc="-70" dirty="0">
                <a:latin typeface="Monaco"/>
                <a:cs typeface="Monaco"/>
              </a:rPr>
              <a:t>;  </a:t>
            </a:r>
            <a:r>
              <a:rPr sz="1400" spc="-70" dirty="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sz="1400" spc="-70" dirty="0">
                <a:latin typeface="Monaco"/>
                <a:cs typeface="Monaco"/>
              </a:rPr>
              <a:t>;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3088" y="4495038"/>
            <a:ext cx="304990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spc="-70" dirty="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  <a:p>
            <a:pPr marL="12700">
              <a:lnSpc>
                <a:spcPts val="1675"/>
              </a:lnSpc>
            </a:pPr>
            <a:r>
              <a:rPr sz="1400" spc="-75" dirty="0">
                <a:solidFill>
                  <a:srgbClr val="AE00DB"/>
                </a:solidFill>
                <a:latin typeface="Monaco"/>
                <a:cs typeface="Monaco"/>
              </a:rPr>
              <a:t>for </a:t>
            </a:r>
            <a:r>
              <a:rPr sz="1400" spc="-75" dirty="0">
                <a:latin typeface="Monaco"/>
                <a:cs typeface="Monaco"/>
              </a:rPr>
              <a:t>(</a:t>
            </a:r>
            <a:r>
              <a:rPr sz="1400" dirty="0">
                <a:latin typeface="Arial Unicode MS"/>
                <a:cs typeface="Arial Unicode MS"/>
              </a:rPr>
              <a:t>枚举这个空能填的选项</a:t>
            </a:r>
            <a:r>
              <a:rPr sz="1400" spc="-70" dirty="0">
                <a:latin typeface="Monaco"/>
                <a:cs typeface="Monaco"/>
              </a:rPr>
              <a:t>)</a:t>
            </a:r>
            <a:endParaRPr sz="1400">
              <a:latin typeface="Monaco"/>
              <a:cs typeface="Monaco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400" spc="-100" dirty="0">
                <a:solidFill>
                  <a:srgbClr val="AE00DB"/>
                </a:solidFill>
                <a:latin typeface="Monaco"/>
                <a:cs typeface="Monaco"/>
              </a:rPr>
              <a:t> </a:t>
            </a:r>
            <a:r>
              <a:rPr sz="1400" spc="-80" dirty="0">
                <a:latin typeface="Monaco"/>
                <a:cs typeface="Monaco"/>
              </a:rPr>
              <a:t>(</a:t>
            </a:r>
            <a:r>
              <a:rPr sz="1400" dirty="0">
                <a:latin typeface="Arial Unicode MS"/>
                <a:cs typeface="Arial Unicode MS"/>
              </a:rPr>
              <a:t>这个选项是合法</a:t>
            </a:r>
            <a:r>
              <a:rPr sz="1400" spc="5" dirty="0">
                <a:latin typeface="Arial Unicode MS"/>
                <a:cs typeface="Arial Unicode MS"/>
              </a:rPr>
              <a:t>的</a:t>
            </a:r>
            <a:r>
              <a:rPr sz="1400" spc="-70" dirty="0">
                <a:latin typeface="Monaco"/>
                <a:cs typeface="Monaco"/>
              </a:rPr>
              <a:t>)</a:t>
            </a:r>
            <a:r>
              <a:rPr sz="1400" spc="-110" dirty="0">
                <a:latin typeface="Monaco"/>
                <a:cs typeface="Monaco"/>
              </a:rPr>
              <a:t> </a:t>
            </a:r>
            <a:r>
              <a:rPr sz="1400" spc="-70" dirty="0">
                <a:latin typeface="Monaco"/>
                <a:cs typeface="Monaco"/>
              </a:rPr>
              <a:t>{</a:t>
            </a:r>
            <a:endParaRPr sz="1400">
              <a:latin typeface="Monaco"/>
              <a:cs typeface="Monaco"/>
            </a:endParaRPr>
          </a:p>
          <a:p>
            <a:pPr marL="800100" marR="5080">
              <a:lnSpc>
                <a:spcPts val="1689"/>
              </a:lnSpc>
              <a:spcBef>
                <a:spcPts val="45"/>
              </a:spcBef>
            </a:pPr>
            <a:r>
              <a:rPr sz="1400" dirty="0">
                <a:latin typeface="Arial Unicode MS"/>
                <a:cs typeface="Arial Unicode MS"/>
              </a:rPr>
              <a:t>记录下这个空（保存现</a:t>
            </a:r>
            <a:r>
              <a:rPr sz="1400" spc="-15" dirty="0">
                <a:latin typeface="Arial Unicode MS"/>
                <a:cs typeface="Arial Unicode MS"/>
              </a:rPr>
              <a:t>场</a:t>
            </a:r>
            <a:r>
              <a:rPr sz="1400" dirty="0">
                <a:latin typeface="Arial Unicode MS"/>
                <a:cs typeface="Arial Unicode MS"/>
              </a:rPr>
              <a:t>）</a:t>
            </a:r>
            <a:r>
              <a:rPr sz="1400" spc="-70" dirty="0">
                <a:latin typeface="Monaco"/>
                <a:cs typeface="Monaco"/>
              </a:rPr>
              <a:t>;  </a:t>
            </a:r>
            <a:r>
              <a:rPr sz="1400" spc="-70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400" spc="-70" dirty="0">
                <a:latin typeface="Monaco"/>
                <a:cs typeface="Monaco"/>
              </a:rPr>
              <a:t>(k</a:t>
            </a:r>
            <a:r>
              <a:rPr sz="1400" spc="-75" dirty="0">
                <a:latin typeface="Monaco"/>
                <a:cs typeface="Monaco"/>
              </a:rPr>
              <a:t> </a:t>
            </a:r>
            <a:r>
              <a:rPr sz="1400" spc="-70" dirty="0">
                <a:latin typeface="Monaco"/>
                <a:cs typeface="Monaco"/>
              </a:rPr>
              <a:t>+ </a:t>
            </a:r>
            <a:r>
              <a:rPr sz="1400" spc="-60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400" spc="-60" dirty="0">
                <a:latin typeface="Monaco"/>
                <a:cs typeface="Monaco"/>
              </a:rPr>
              <a:t>);</a:t>
            </a:r>
            <a:endParaRPr sz="1400">
              <a:latin typeface="Monaco"/>
              <a:cs typeface="Monaco"/>
            </a:endParaRPr>
          </a:p>
          <a:p>
            <a:pPr marL="800100">
              <a:lnSpc>
                <a:spcPts val="1610"/>
              </a:lnSpc>
            </a:pPr>
            <a:r>
              <a:rPr sz="1400" dirty="0">
                <a:latin typeface="Arial Unicode MS"/>
                <a:cs typeface="Arial Unicode MS"/>
              </a:rPr>
              <a:t>取消这个空（恢复现场</a:t>
            </a:r>
            <a:r>
              <a:rPr sz="1400" spc="-10" dirty="0">
                <a:latin typeface="Arial Unicode MS"/>
                <a:cs typeface="Arial Unicode MS"/>
              </a:rPr>
              <a:t>）</a:t>
            </a:r>
            <a:r>
              <a:rPr sz="1400" spc="-70" dirty="0">
                <a:latin typeface="Monaco"/>
                <a:cs typeface="Monaco"/>
              </a:rPr>
              <a:t>;</a:t>
            </a:r>
            <a:endParaRPr sz="1400">
              <a:latin typeface="Monaco"/>
              <a:cs typeface="Monaco"/>
            </a:endParaRPr>
          </a:p>
          <a:p>
            <a:pPr marL="405765">
              <a:lnSpc>
                <a:spcPct val="100000"/>
              </a:lnSpc>
              <a:spcBef>
                <a:spcPts val="15"/>
              </a:spcBef>
            </a:pPr>
            <a:r>
              <a:rPr sz="1400" spc="-70" dirty="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591" y="5988811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Monaco"/>
                <a:cs typeface="Monaco"/>
              </a:rPr>
              <a:t>}</a:t>
            </a:r>
            <a:endParaRPr sz="1400">
              <a:latin typeface="Monaco"/>
              <a:cs typeface="Monac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5766" y="4132834"/>
            <a:ext cx="4276090" cy="1181735"/>
            <a:chOff x="4485766" y="4132834"/>
            <a:chExt cx="4276090" cy="1181735"/>
          </a:xfrm>
        </p:grpSpPr>
        <p:sp>
          <p:nvSpPr>
            <p:cNvPr id="17" name="object 17"/>
            <p:cNvSpPr/>
            <p:nvPr/>
          </p:nvSpPr>
          <p:spPr>
            <a:xfrm>
              <a:off x="4492116" y="4139184"/>
              <a:ext cx="4263390" cy="1169035"/>
            </a:xfrm>
            <a:custGeom>
              <a:avLst/>
              <a:gdLst/>
              <a:ahLst/>
              <a:cxnLst/>
              <a:rect l="l" t="t" r="r" b="b"/>
              <a:pathLst>
                <a:path w="4263390" h="1169035">
                  <a:moveTo>
                    <a:pt x="4068444" y="0"/>
                  </a:moveTo>
                  <a:lnTo>
                    <a:pt x="881253" y="0"/>
                  </a:lnTo>
                  <a:lnTo>
                    <a:pt x="836591" y="5146"/>
                  </a:lnTo>
                  <a:lnTo>
                    <a:pt x="795588" y="19806"/>
                  </a:lnTo>
                  <a:lnTo>
                    <a:pt x="759415" y="42807"/>
                  </a:lnTo>
                  <a:lnTo>
                    <a:pt x="729242" y="72980"/>
                  </a:lnTo>
                  <a:lnTo>
                    <a:pt x="706241" y="109153"/>
                  </a:lnTo>
                  <a:lnTo>
                    <a:pt x="691581" y="150156"/>
                  </a:lnTo>
                  <a:lnTo>
                    <a:pt x="686435" y="194818"/>
                  </a:lnTo>
                  <a:lnTo>
                    <a:pt x="0" y="198755"/>
                  </a:lnTo>
                  <a:lnTo>
                    <a:pt x="686435" y="487045"/>
                  </a:lnTo>
                  <a:lnTo>
                    <a:pt x="686435" y="974090"/>
                  </a:lnTo>
                  <a:lnTo>
                    <a:pt x="691581" y="1018751"/>
                  </a:lnTo>
                  <a:lnTo>
                    <a:pt x="706241" y="1059754"/>
                  </a:lnTo>
                  <a:lnTo>
                    <a:pt x="729242" y="1095927"/>
                  </a:lnTo>
                  <a:lnTo>
                    <a:pt x="759415" y="1126100"/>
                  </a:lnTo>
                  <a:lnTo>
                    <a:pt x="795588" y="1149101"/>
                  </a:lnTo>
                  <a:lnTo>
                    <a:pt x="836591" y="1163761"/>
                  </a:lnTo>
                  <a:lnTo>
                    <a:pt x="881253" y="1168908"/>
                  </a:lnTo>
                  <a:lnTo>
                    <a:pt x="4068444" y="1168908"/>
                  </a:lnTo>
                  <a:lnTo>
                    <a:pt x="4113106" y="1163761"/>
                  </a:lnTo>
                  <a:lnTo>
                    <a:pt x="4154109" y="1149101"/>
                  </a:lnTo>
                  <a:lnTo>
                    <a:pt x="4190282" y="1126100"/>
                  </a:lnTo>
                  <a:lnTo>
                    <a:pt x="4220455" y="1095927"/>
                  </a:lnTo>
                  <a:lnTo>
                    <a:pt x="4243456" y="1059754"/>
                  </a:lnTo>
                  <a:lnTo>
                    <a:pt x="4258116" y="1018751"/>
                  </a:lnTo>
                  <a:lnTo>
                    <a:pt x="4263263" y="974090"/>
                  </a:lnTo>
                  <a:lnTo>
                    <a:pt x="4263263" y="194818"/>
                  </a:lnTo>
                  <a:lnTo>
                    <a:pt x="4258116" y="150156"/>
                  </a:lnTo>
                  <a:lnTo>
                    <a:pt x="4243456" y="109153"/>
                  </a:lnTo>
                  <a:lnTo>
                    <a:pt x="4220455" y="72980"/>
                  </a:lnTo>
                  <a:lnTo>
                    <a:pt x="4190282" y="42807"/>
                  </a:lnTo>
                  <a:lnTo>
                    <a:pt x="4154109" y="19806"/>
                  </a:lnTo>
                  <a:lnTo>
                    <a:pt x="4113106" y="5146"/>
                  </a:lnTo>
                  <a:lnTo>
                    <a:pt x="406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2116" y="4139184"/>
              <a:ext cx="4263390" cy="1169035"/>
            </a:xfrm>
            <a:custGeom>
              <a:avLst/>
              <a:gdLst/>
              <a:ahLst/>
              <a:cxnLst/>
              <a:rect l="l" t="t" r="r" b="b"/>
              <a:pathLst>
                <a:path w="4263390" h="1169035">
                  <a:moveTo>
                    <a:pt x="686435" y="194818"/>
                  </a:moveTo>
                  <a:lnTo>
                    <a:pt x="691581" y="150156"/>
                  </a:lnTo>
                  <a:lnTo>
                    <a:pt x="706241" y="109153"/>
                  </a:lnTo>
                  <a:lnTo>
                    <a:pt x="729242" y="72980"/>
                  </a:lnTo>
                  <a:lnTo>
                    <a:pt x="759415" y="42807"/>
                  </a:lnTo>
                  <a:lnTo>
                    <a:pt x="795588" y="19806"/>
                  </a:lnTo>
                  <a:lnTo>
                    <a:pt x="836591" y="5146"/>
                  </a:lnTo>
                  <a:lnTo>
                    <a:pt x="881253" y="0"/>
                  </a:lnTo>
                  <a:lnTo>
                    <a:pt x="1282573" y="0"/>
                  </a:lnTo>
                  <a:lnTo>
                    <a:pt x="2176780" y="0"/>
                  </a:lnTo>
                  <a:lnTo>
                    <a:pt x="4068444" y="0"/>
                  </a:lnTo>
                  <a:lnTo>
                    <a:pt x="4113106" y="5146"/>
                  </a:lnTo>
                  <a:lnTo>
                    <a:pt x="4154109" y="19806"/>
                  </a:lnTo>
                  <a:lnTo>
                    <a:pt x="4190282" y="42807"/>
                  </a:lnTo>
                  <a:lnTo>
                    <a:pt x="4220455" y="72980"/>
                  </a:lnTo>
                  <a:lnTo>
                    <a:pt x="4243456" y="109153"/>
                  </a:lnTo>
                  <a:lnTo>
                    <a:pt x="4258116" y="150156"/>
                  </a:lnTo>
                  <a:lnTo>
                    <a:pt x="4263263" y="194818"/>
                  </a:lnTo>
                  <a:lnTo>
                    <a:pt x="4263263" y="487045"/>
                  </a:lnTo>
                  <a:lnTo>
                    <a:pt x="4263263" y="974090"/>
                  </a:lnTo>
                  <a:lnTo>
                    <a:pt x="4258116" y="1018751"/>
                  </a:lnTo>
                  <a:lnTo>
                    <a:pt x="4243456" y="1059754"/>
                  </a:lnTo>
                  <a:lnTo>
                    <a:pt x="4220455" y="1095927"/>
                  </a:lnTo>
                  <a:lnTo>
                    <a:pt x="4190282" y="1126100"/>
                  </a:lnTo>
                  <a:lnTo>
                    <a:pt x="4154109" y="1149101"/>
                  </a:lnTo>
                  <a:lnTo>
                    <a:pt x="4113106" y="1163761"/>
                  </a:lnTo>
                  <a:lnTo>
                    <a:pt x="4068444" y="1168908"/>
                  </a:lnTo>
                  <a:lnTo>
                    <a:pt x="2176780" y="1168908"/>
                  </a:lnTo>
                  <a:lnTo>
                    <a:pt x="1282573" y="1168908"/>
                  </a:lnTo>
                  <a:lnTo>
                    <a:pt x="881253" y="1168908"/>
                  </a:lnTo>
                  <a:lnTo>
                    <a:pt x="836591" y="1163761"/>
                  </a:lnTo>
                  <a:lnTo>
                    <a:pt x="795588" y="1149101"/>
                  </a:lnTo>
                  <a:lnTo>
                    <a:pt x="759415" y="1126100"/>
                  </a:lnTo>
                  <a:lnTo>
                    <a:pt x="729242" y="1095927"/>
                  </a:lnTo>
                  <a:lnTo>
                    <a:pt x="706241" y="1059754"/>
                  </a:lnTo>
                  <a:lnTo>
                    <a:pt x="691581" y="1018751"/>
                  </a:lnTo>
                  <a:lnTo>
                    <a:pt x="686435" y="974090"/>
                  </a:lnTo>
                  <a:lnTo>
                    <a:pt x="686435" y="487045"/>
                  </a:lnTo>
                  <a:lnTo>
                    <a:pt x="0" y="198755"/>
                  </a:lnTo>
                  <a:lnTo>
                    <a:pt x="686435" y="194818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4569" y="4210634"/>
            <a:ext cx="3269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算法竞赛中，如果无法找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到</a:t>
            </a:r>
            <a:r>
              <a:rPr sz="1600" spc="-5" dirty="0">
                <a:solidFill>
                  <a:srgbClr val="EC7C30"/>
                </a:solidFill>
                <a:latin typeface="Arial Unicode MS"/>
                <a:cs typeface="Arial Unicode MS"/>
              </a:rPr>
              <a:t>高</a:t>
            </a:r>
            <a:r>
              <a:rPr sz="1600" spc="-10" dirty="0">
                <a:solidFill>
                  <a:srgbClr val="EC7C30"/>
                </a:solidFill>
                <a:latin typeface="Arial Unicode MS"/>
                <a:cs typeface="Arial Unicode MS"/>
              </a:rPr>
              <a:t>效</a:t>
            </a: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求解 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的方法（如贪心、递推、动态规划、 公式推导等），使用搜索也可以解决 一些规模较小的情况。</a:t>
            </a:r>
            <a:endParaRPr sz="1600">
              <a:latin typeface="Arial Unicode MS"/>
              <a:cs typeface="Arial Unicode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03241" y="5586984"/>
            <a:ext cx="4158615" cy="958850"/>
            <a:chOff x="4603241" y="5586984"/>
            <a:chExt cx="4158615" cy="958850"/>
          </a:xfrm>
        </p:grpSpPr>
        <p:sp>
          <p:nvSpPr>
            <p:cNvPr id="21" name="object 21"/>
            <p:cNvSpPr/>
            <p:nvPr/>
          </p:nvSpPr>
          <p:spPr>
            <a:xfrm>
              <a:off x="4609591" y="5593334"/>
              <a:ext cx="4145915" cy="946150"/>
            </a:xfrm>
            <a:custGeom>
              <a:avLst/>
              <a:gdLst/>
              <a:ahLst/>
              <a:cxnLst/>
              <a:rect l="l" t="t" r="r" b="b"/>
              <a:pathLst>
                <a:path w="4145915" h="946150">
                  <a:moveTo>
                    <a:pt x="0" y="0"/>
                  </a:moveTo>
                  <a:lnTo>
                    <a:pt x="750316" y="419861"/>
                  </a:lnTo>
                  <a:lnTo>
                    <a:pt x="750316" y="795781"/>
                  </a:lnTo>
                  <a:lnTo>
                    <a:pt x="757980" y="843309"/>
                  </a:lnTo>
                  <a:lnTo>
                    <a:pt x="779324" y="884587"/>
                  </a:lnTo>
                  <a:lnTo>
                    <a:pt x="811873" y="917137"/>
                  </a:lnTo>
                  <a:lnTo>
                    <a:pt x="853151" y="938484"/>
                  </a:lnTo>
                  <a:lnTo>
                    <a:pt x="900684" y="946149"/>
                  </a:lnTo>
                  <a:lnTo>
                    <a:pt x="3995419" y="946149"/>
                  </a:lnTo>
                  <a:lnTo>
                    <a:pt x="4042952" y="938484"/>
                  </a:lnTo>
                  <a:lnTo>
                    <a:pt x="4084230" y="917137"/>
                  </a:lnTo>
                  <a:lnTo>
                    <a:pt x="4116779" y="884587"/>
                  </a:lnTo>
                  <a:lnTo>
                    <a:pt x="4138123" y="843309"/>
                  </a:lnTo>
                  <a:lnTo>
                    <a:pt x="4145788" y="795781"/>
                  </a:lnTo>
                  <a:lnTo>
                    <a:pt x="4145788" y="194309"/>
                  </a:lnTo>
                  <a:lnTo>
                    <a:pt x="750316" y="194309"/>
                  </a:lnTo>
                  <a:lnTo>
                    <a:pt x="0" y="0"/>
                  </a:lnTo>
                  <a:close/>
                </a:path>
                <a:path w="4145915" h="946150">
                  <a:moveTo>
                    <a:pt x="3995419" y="43941"/>
                  </a:moveTo>
                  <a:lnTo>
                    <a:pt x="900684" y="43941"/>
                  </a:lnTo>
                  <a:lnTo>
                    <a:pt x="853151" y="51607"/>
                  </a:lnTo>
                  <a:lnTo>
                    <a:pt x="811873" y="72954"/>
                  </a:lnTo>
                  <a:lnTo>
                    <a:pt x="779324" y="105504"/>
                  </a:lnTo>
                  <a:lnTo>
                    <a:pt x="757980" y="146782"/>
                  </a:lnTo>
                  <a:lnTo>
                    <a:pt x="750316" y="194309"/>
                  </a:lnTo>
                  <a:lnTo>
                    <a:pt x="4145788" y="194309"/>
                  </a:lnTo>
                  <a:lnTo>
                    <a:pt x="4138123" y="146782"/>
                  </a:lnTo>
                  <a:lnTo>
                    <a:pt x="4116779" y="105504"/>
                  </a:lnTo>
                  <a:lnTo>
                    <a:pt x="4084230" y="72954"/>
                  </a:lnTo>
                  <a:lnTo>
                    <a:pt x="4042952" y="51607"/>
                  </a:lnTo>
                  <a:lnTo>
                    <a:pt x="3995419" y="439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09591" y="5593334"/>
              <a:ext cx="4145915" cy="946150"/>
            </a:xfrm>
            <a:custGeom>
              <a:avLst/>
              <a:gdLst/>
              <a:ahLst/>
              <a:cxnLst/>
              <a:rect l="l" t="t" r="r" b="b"/>
              <a:pathLst>
                <a:path w="4145915" h="946150">
                  <a:moveTo>
                    <a:pt x="750316" y="194309"/>
                  </a:moveTo>
                  <a:lnTo>
                    <a:pt x="757980" y="146782"/>
                  </a:lnTo>
                  <a:lnTo>
                    <a:pt x="779324" y="105504"/>
                  </a:lnTo>
                  <a:lnTo>
                    <a:pt x="811873" y="72954"/>
                  </a:lnTo>
                  <a:lnTo>
                    <a:pt x="853151" y="51607"/>
                  </a:lnTo>
                  <a:lnTo>
                    <a:pt x="900684" y="43941"/>
                  </a:lnTo>
                  <a:lnTo>
                    <a:pt x="1316228" y="43941"/>
                  </a:lnTo>
                  <a:lnTo>
                    <a:pt x="2165096" y="43941"/>
                  </a:lnTo>
                  <a:lnTo>
                    <a:pt x="3995419" y="43941"/>
                  </a:lnTo>
                  <a:lnTo>
                    <a:pt x="4042952" y="51607"/>
                  </a:lnTo>
                  <a:lnTo>
                    <a:pt x="4084230" y="72954"/>
                  </a:lnTo>
                  <a:lnTo>
                    <a:pt x="4116779" y="105504"/>
                  </a:lnTo>
                  <a:lnTo>
                    <a:pt x="4138123" y="146782"/>
                  </a:lnTo>
                  <a:lnTo>
                    <a:pt x="4145788" y="194309"/>
                  </a:lnTo>
                  <a:lnTo>
                    <a:pt x="4145788" y="419861"/>
                  </a:lnTo>
                  <a:lnTo>
                    <a:pt x="4145788" y="795781"/>
                  </a:lnTo>
                  <a:lnTo>
                    <a:pt x="4138123" y="843309"/>
                  </a:lnTo>
                  <a:lnTo>
                    <a:pt x="4116779" y="884587"/>
                  </a:lnTo>
                  <a:lnTo>
                    <a:pt x="4084230" y="917137"/>
                  </a:lnTo>
                  <a:lnTo>
                    <a:pt x="4042952" y="938484"/>
                  </a:lnTo>
                  <a:lnTo>
                    <a:pt x="3995419" y="946149"/>
                  </a:lnTo>
                  <a:lnTo>
                    <a:pt x="2165096" y="946149"/>
                  </a:lnTo>
                  <a:lnTo>
                    <a:pt x="1316228" y="946149"/>
                  </a:lnTo>
                  <a:lnTo>
                    <a:pt x="900684" y="946149"/>
                  </a:lnTo>
                  <a:lnTo>
                    <a:pt x="853151" y="938484"/>
                  </a:lnTo>
                  <a:lnTo>
                    <a:pt x="811873" y="917137"/>
                  </a:lnTo>
                  <a:lnTo>
                    <a:pt x="779324" y="884587"/>
                  </a:lnTo>
                  <a:lnTo>
                    <a:pt x="757980" y="843309"/>
                  </a:lnTo>
                  <a:lnTo>
                    <a:pt x="750316" y="795781"/>
                  </a:lnTo>
                  <a:lnTo>
                    <a:pt x="750316" y="419861"/>
                  </a:lnTo>
                  <a:lnTo>
                    <a:pt x="0" y="0"/>
                  </a:lnTo>
                  <a:lnTo>
                    <a:pt x="750316" y="194309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4114" y="5697118"/>
            <a:ext cx="30657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但不管怎么说，时间复杂度往往是 </a:t>
            </a:r>
            <a:r>
              <a:rPr sz="1600" spc="-5" dirty="0">
                <a:solidFill>
                  <a:srgbClr val="EC7C30"/>
                </a:solidFill>
                <a:latin typeface="Arial Unicode MS"/>
                <a:cs typeface="Arial Unicode MS"/>
              </a:rPr>
              <a:t>指数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级别的，效率相比于多项式时 间复杂度还是要低。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377" y="654731"/>
            <a:ext cx="508266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165" dirty="0">
                <a:solidFill>
                  <a:srgbClr val="355EA9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例</a:t>
            </a:r>
            <a:r>
              <a:rPr lang="en-US" altLang="zh-CN" sz="3000" b="1" spc="-165" dirty="0">
                <a:solidFill>
                  <a:srgbClr val="355EA9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/>
              </a:rPr>
              <a:t>11  </a:t>
            </a: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sz="3000" b="0" spc="-335" dirty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sz="3000" b="0" spc="-130" dirty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sz="3000" b="0" spc="-105" dirty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sz="3000" b="0" dirty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655559" cy="17633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（洛谷</a:t>
            </a:r>
            <a:r>
              <a:rPr sz="2100" spc="-3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85" dirty="0">
                <a:solidFill>
                  <a:srgbClr val="EC7C30"/>
                </a:solidFill>
                <a:latin typeface="Arial Unicode MS"/>
                <a:cs typeface="Arial Unicode MS"/>
              </a:rPr>
              <a:t>P2392）</a:t>
            </a:r>
            <a:endParaRPr sz="2100" dirty="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有四个科目的作业，每个科目有不超过</a:t>
            </a:r>
            <a:r>
              <a:rPr sz="2100" spc="-5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2D75B6"/>
                </a:solidFill>
                <a:latin typeface="Arial Unicode MS"/>
                <a:cs typeface="Arial Unicode MS"/>
              </a:rPr>
              <a:t>20</a:t>
            </a:r>
            <a:r>
              <a:rPr sz="2100" spc="-5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题，解决每道题都需要 一定的时间。</a:t>
            </a:r>
            <a:r>
              <a:rPr sz="2100" spc="-95" dirty="0">
                <a:solidFill>
                  <a:srgbClr val="2D75B6"/>
                </a:solidFill>
                <a:latin typeface="Arial Unicode MS"/>
                <a:cs typeface="Arial Unicode MS"/>
              </a:rPr>
              <a:t>kkksc03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可以同时处理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同一科目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的两道不同的题。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求他完成所有题目所需要的时间。</a:t>
            </a:r>
            <a:endParaRPr sz="2100" dirty="0">
              <a:latin typeface="Arial Unicode MS"/>
              <a:cs typeface="Arial Unicode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5948" y="3790759"/>
            <a:ext cx="3533140" cy="1334135"/>
            <a:chOff x="734377" y="3707701"/>
            <a:chExt cx="3533140" cy="1334135"/>
          </a:xfrm>
        </p:grpSpPr>
        <p:sp>
          <p:nvSpPr>
            <p:cNvPr id="10" name="object 10"/>
            <p:cNvSpPr/>
            <p:nvPr/>
          </p:nvSpPr>
          <p:spPr>
            <a:xfrm>
              <a:off x="739140" y="3712464"/>
              <a:ext cx="3523615" cy="1324610"/>
            </a:xfrm>
            <a:custGeom>
              <a:avLst/>
              <a:gdLst/>
              <a:ahLst/>
              <a:cxnLst/>
              <a:rect l="l" t="t" r="r" b="b"/>
              <a:pathLst>
                <a:path w="3523615" h="1324610">
                  <a:moveTo>
                    <a:pt x="3523488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3523488" y="1324356"/>
                  </a:lnTo>
                  <a:lnTo>
                    <a:pt x="3523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9140" y="3712464"/>
              <a:ext cx="3523615" cy="1324610"/>
            </a:xfrm>
            <a:custGeom>
              <a:avLst/>
              <a:gdLst/>
              <a:ahLst/>
              <a:cxnLst/>
              <a:rect l="l" t="t" r="r" b="b"/>
              <a:pathLst>
                <a:path w="3523615" h="1324610">
                  <a:moveTo>
                    <a:pt x="0" y="1324356"/>
                  </a:moveTo>
                  <a:lnTo>
                    <a:pt x="3523488" y="1324356"/>
                  </a:lnTo>
                  <a:lnTo>
                    <a:pt x="3523488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952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34377" y="3712464"/>
          <a:ext cx="901065" cy="1322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6194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619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1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619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361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5560"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5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5560"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5560" algn="ctr">
                        <a:lnSpc>
                          <a:spcPts val="1664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6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35560" algn="ctr">
                        <a:lnSpc>
                          <a:spcPts val="1670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2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4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4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dirty="0">
                          <a:latin typeface="Monaco"/>
                          <a:cs typeface="Monaco"/>
                        </a:rPr>
                        <a:t>3</a:t>
                      </a:r>
                      <a:endParaRPr sz="1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99076" y="3712464"/>
            <a:ext cx="3523615" cy="338455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sz="1600" spc="-90" dirty="0">
                <a:latin typeface="Monaco"/>
                <a:cs typeface="Monaco"/>
              </a:rPr>
              <a:t>20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62929" y="4451477"/>
            <a:ext cx="2178685" cy="1009650"/>
            <a:chOff x="5662929" y="4451477"/>
            <a:chExt cx="2178685" cy="1009650"/>
          </a:xfrm>
        </p:grpSpPr>
        <p:sp>
          <p:nvSpPr>
            <p:cNvPr id="15" name="object 15"/>
            <p:cNvSpPr/>
            <p:nvPr/>
          </p:nvSpPr>
          <p:spPr>
            <a:xfrm>
              <a:off x="5669279" y="4457827"/>
              <a:ext cx="2165985" cy="996950"/>
            </a:xfrm>
            <a:custGeom>
              <a:avLst/>
              <a:gdLst/>
              <a:ahLst/>
              <a:cxnLst/>
              <a:rect l="l" t="t" r="r" b="b"/>
              <a:pathLst>
                <a:path w="2165984" h="996950">
                  <a:moveTo>
                    <a:pt x="2026158" y="159893"/>
                  </a:moveTo>
                  <a:lnTo>
                    <a:pt x="139446" y="159893"/>
                  </a:lnTo>
                  <a:lnTo>
                    <a:pt x="95390" y="167007"/>
                  </a:lnTo>
                  <a:lnTo>
                    <a:pt x="57113" y="186812"/>
                  </a:lnTo>
                  <a:lnTo>
                    <a:pt x="26919" y="217006"/>
                  </a:lnTo>
                  <a:lnTo>
                    <a:pt x="7114" y="255283"/>
                  </a:lnTo>
                  <a:lnTo>
                    <a:pt x="0" y="299339"/>
                  </a:lnTo>
                  <a:lnTo>
                    <a:pt x="0" y="857123"/>
                  </a:lnTo>
                  <a:lnTo>
                    <a:pt x="7114" y="901178"/>
                  </a:lnTo>
                  <a:lnTo>
                    <a:pt x="26919" y="939455"/>
                  </a:lnTo>
                  <a:lnTo>
                    <a:pt x="57113" y="969649"/>
                  </a:lnTo>
                  <a:lnTo>
                    <a:pt x="95390" y="989454"/>
                  </a:lnTo>
                  <a:lnTo>
                    <a:pt x="139446" y="996569"/>
                  </a:lnTo>
                  <a:lnTo>
                    <a:pt x="2026158" y="996569"/>
                  </a:lnTo>
                  <a:lnTo>
                    <a:pt x="2070213" y="989454"/>
                  </a:lnTo>
                  <a:lnTo>
                    <a:pt x="2108490" y="969649"/>
                  </a:lnTo>
                  <a:lnTo>
                    <a:pt x="2138684" y="939455"/>
                  </a:lnTo>
                  <a:lnTo>
                    <a:pt x="2158489" y="901178"/>
                  </a:lnTo>
                  <a:lnTo>
                    <a:pt x="2165604" y="857123"/>
                  </a:lnTo>
                  <a:lnTo>
                    <a:pt x="2165604" y="299339"/>
                  </a:lnTo>
                  <a:lnTo>
                    <a:pt x="2158489" y="255283"/>
                  </a:lnTo>
                  <a:lnTo>
                    <a:pt x="2138684" y="217006"/>
                  </a:lnTo>
                  <a:lnTo>
                    <a:pt x="2108490" y="186812"/>
                  </a:lnTo>
                  <a:lnTo>
                    <a:pt x="2070213" y="167007"/>
                  </a:lnTo>
                  <a:lnTo>
                    <a:pt x="2026158" y="159893"/>
                  </a:lnTo>
                  <a:close/>
                </a:path>
                <a:path w="2165984" h="996950">
                  <a:moveTo>
                    <a:pt x="1143889" y="0"/>
                  </a:moveTo>
                  <a:lnTo>
                    <a:pt x="1263269" y="159893"/>
                  </a:lnTo>
                  <a:lnTo>
                    <a:pt x="1804670" y="159893"/>
                  </a:lnTo>
                  <a:lnTo>
                    <a:pt x="1143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9279" y="4457827"/>
              <a:ext cx="2165985" cy="996950"/>
            </a:xfrm>
            <a:custGeom>
              <a:avLst/>
              <a:gdLst/>
              <a:ahLst/>
              <a:cxnLst/>
              <a:rect l="l" t="t" r="r" b="b"/>
              <a:pathLst>
                <a:path w="2165984" h="996950">
                  <a:moveTo>
                    <a:pt x="0" y="299339"/>
                  </a:moveTo>
                  <a:lnTo>
                    <a:pt x="7114" y="255283"/>
                  </a:lnTo>
                  <a:lnTo>
                    <a:pt x="26919" y="217006"/>
                  </a:lnTo>
                  <a:lnTo>
                    <a:pt x="57113" y="186812"/>
                  </a:lnTo>
                  <a:lnTo>
                    <a:pt x="95390" y="167007"/>
                  </a:lnTo>
                  <a:lnTo>
                    <a:pt x="139446" y="159893"/>
                  </a:lnTo>
                  <a:lnTo>
                    <a:pt x="1263269" y="159893"/>
                  </a:lnTo>
                  <a:lnTo>
                    <a:pt x="1143889" y="0"/>
                  </a:lnTo>
                  <a:lnTo>
                    <a:pt x="1804670" y="159893"/>
                  </a:lnTo>
                  <a:lnTo>
                    <a:pt x="2026158" y="159893"/>
                  </a:lnTo>
                  <a:lnTo>
                    <a:pt x="2070213" y="167007"/>
                  </a:lnTo>
                  <a:lnTo>
                    <a:pt x="2108490" y="186812"/>
                  </a:lnTo>
                  <a:lnTo>
                    <a:pt x="2138684" y="217006"/>
                  </a:lnTo>
                  <a:lnTo>
                    <a:pt x="2158489" y="255283"/>
                  </a:lnTo>
                  <a:lnTo>
                    <a:pt x="2165604" y="299339"/>
                  </a:lnTo>
                  <a:lnTo>
                    <a:pt x="2165604" y="508508"/>
                  </a:lnTo>
                  <a:lnTo>
                    <a:pt x="2165604" y="857123"/>
                  </a:lnTo>
                  <a:lnTo>
                    <a:pt x="2158489" y="901178"/>
                  </a:lnTo>
                  <a:lnTo>
                    <a:pt x="2138684" y="939455"/>
                  </a:lnTo>
                  <a:lnTo>
                    <a:pt x="2108490" y="969649"/>
                  </a:lnTo>
                  <a:lnTo>
                    <a:pt x="2070213" y="989454"/>
                  </a:lnTo>
                  <a:lnTo>
                    <a:pt x="2026158" y="996569"/>
                  </a:lnTo>
                  <a:lnTo>
                    <a:pt x="1804670" y="996569"/>
                  </a:lnTo>
                  <a:lnTo>
                    <a:pt x="1263269" y="996569"/>
                  </a:lnTo>
                  <a:lnTo>
                    <a:pt x="139446" y="996569"/>
                  </a:lnTo>
                  <a:lnTo>
                    <a:pt x="95390" y="989454"/>
                  </a:lnTo>
                  <a:lnTo>
                    <a:pt x="57113" y="969649"/>
                  </a:lnTo>
                  <a:lnTo>
                    <a:pt x="26919" y="939455"/>
                  </a:lnTo>
                  <a:lnTo>
                    <a:pt x="7114" y="901178"/>
                  </a:lnTo>
                  <a:lnTo>
                    <a:pt x="0" y="857123"/>
                  </a:lnTo>
                  <a:lnTo>
                    <a:pt x="0" y="508508"/>
                  </a:lnTo>
                  <a:lnTo>
                    <a:pt x="0" y="299339"/>
                  </a:lnTo>
                  <a:close/>
                </a:path>
              </a:pathLst>
            </a:custGeom>
            <a:ln w="12699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89167" y="4644974"/>
            <a:ext cx="17907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这</a:t>
            </a: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题</a:t>
            </a:r>
            <a:r>
              <a:rPr sz="1600" spc="25" dirty="0">
                <a:solidFill>
                  <a:srgbClr val="2D75B6"/>
                </a:solidFill>
                <a:latin typeface="Arial Unicode MS"/>
                <a:cs typeface="Arial Unicode MS"/>
              </a:rPr>
              <a:t>在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“暴</a:t>
            </a: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力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枚</a:t>
            </a:r>
            <a:r>
              <a:rPr sz="1600" spc="-10" dirty="0">
                <a:solidFill>
                  <a:srgbClr val="2D75B6"/>
                </a:solidFill>
                <a:latin typeface="Arial Unicode MS"/>
                <a:cs typeface="Arial Unicode MS"/>
              </a:rPr>
              <a:t>举</a:t>
            </a:r>
            <a:r>
              <a:rPr sz="1600" spc="3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中</a:t>
            </a:r>
            <a:endParaRPr sz="1600">
              <a:latin typeface="Arial Unicode MS"/>
              <a:cs typeface="Arial Unicode MS"/>
            </a:endParaRPr>
          </a:p>
          <a:p>
            <a:pPr marL="12700" marR="3511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习题中见过！ </a:t>
            </a:r>
            <a:r>
              <a:rPr sz="1600" dirty="0">
                <a:solidFill>
                  <a:srgbClr val="2D75B6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2D75B6"/>
                </a:solidFill>
                <a:latin typeface="Arial Unicode MS"/>
                <a:cs typeface="Arial Unicode MS"/>
              </a:rPr>
              <a:t>可以枚举子集！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4838" y="629329"/>
            <a:ext cx="3918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sz="3000" b="0" spc="-335" dirty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sz="3000" b="0" spc="-130" dirty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sz="3000" b="0" spc="-105" dirty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sz="3000" b="0" dirty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学科之间无关，可以单独考虑每个学科。将每一学科的作业分为 两组，使得两者分别的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时间开销之和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尽可能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接近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999" y="3318353"/>
            <a:ext cx="7652384" cy="27082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sz="2100" spc="-4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EC7C30"/>
                </a:solidFill>
                <a:latin typeface="Arial Unicode MS"/>
                <a:cs typeface="Arial Unicode MS"/>
              </a:rPr>
              <a:t>1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组：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少于一半，但尽可能大。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第</a:t>
            </a:r>
            <a:r>
              <a:rPr sz="2100" spc="-30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EC7C30"/>
                </a:solidFill>
                <a:latin typeface="Arial Unicode MS"/>
                <a:cs typeface="Arial Unicode MS"/>
              </a:rPr>
              <a:t>2</a:t>
            </a:r>
            <a:r>
              <a:rPr sz="2100" spc="-1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组：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剩下的一半，总时间以这个为准。</a:t>
            </a:r>
            <a:endParaRPr sz="2100">
              <a:latin typeface="Arial Unicode MS"/>
              <a:cs typeface="Arial Unicode MS"/>
            </a:endParaRPr>
          </a:p>
          <a:p>
            <a:pPr marL="63500" marR="55880">
              <a:lnSpc>
                <a:spcPts val="2510"/>
              </a:lnSpc>
              <a:spcBef>
                <a:spcPts val="130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子集枚举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方法，要枚举</a:t>
            </a:r>
            <a:r>
              <a:rPr sz="2100" spc="-15" dirty="0">
                <a:solidFill>
                  <a:srgbClr val="2D75B6"/>
                </a:solidFill>
                <a:latin typeface="Arial Unicode MS"/>
                <a:cs typeface="Arial Unicode MS"/>
              </a:rPr>
              <a:t>共</a:t>
            </a:r>
            <a:r>
              <a:rPr sz="2100" spc="110" dirty="0">
                <a:solidFill>
                  <a:srgbClr val="2D75B6"/>
                </a:solidFill>
                <a:latin typeface="STIXGeneral"/>
                <a:cs typeface="STIXGeneral"/>
              </a:rPr>
              <a:t>2</a:t>
            </a:r>
            <a:r>
              <a:rPr sz="2250" spc="937" baseline="27777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种可能，还需要额外</a:t>
            </a:r>
            <a:r>
              <a:rPr sz="2100" spc="-105" dirty="0">
                <a:solidFill>
                  <a:srgbClr val="2D75B6"/>
                </a:solidFill>
                <a:latin typeface="STIXGeneral"/>
                <a:cs typeface="STIXGeneral"/>
              </a:rPr>
              <a:t>𝑂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(</a:t>
            </a:r>
            <a:r>
              <a:rPr sz="2100" spc="350" dirty="0">
                <a:solidFill>
                  <a:srgbClr val="2D75B6"/>
                </a:solidFill>
                <a:latin typeface="STIXGeneral"/>
                <a:cs typeface="STIXGeneral"/>
              </a:rPr>
              <a:t>𝑛</a:t>
            </a:r>
            <a:r>
              <a:rPr sz="2100" spc="170" dirty="0">
                <a:solidFill>
                  <a:srgbClr val="2D75B6"/>
                </a:solidFill>
                <a:latin typeface="STIXGeneral"/>
                <a:cs typeface="STIXGeneral"/>
              </a:rPr>
              <a:t>)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的时间 计算每组的和。考虑使用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回溯法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进行优化，去除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无效状态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100" spc="-190" dirty="0">
                <a:solidFill>
                  <a:srgbClr val="EC7C30"/>
                </a:solidFill>
                <a:latin typeface="Arial Unicode MS"/>
                <a:cs typeface="Arial Unicode MS"/>
              </a:rPr>
              <a:t>C</a:t>
            </a:r>
            <a:r>
              <a:rPr sz="2100" spc="-145" dirty="0">
                <a:solidFill>
                  <a:srgbClr val="EC7C30"/>
                </a:solidFill>
                <a:latin typeface="Arial Unicode MS"/>
                <a:cs typeface="Arial Unicode MS"/>
              </a:rPr>
              <a:t>a</a:t>
            </a:r>
            <a:r>
              <a:rPr sz="2100" spc="-140" dirty="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sz="2100" spc="-150" dirty="0">
                <a:solidFill>
                  <a:srgbClr val="EC7C30"/>
                </a:solidFill>
                <a:latin typeface="Arial Unicode MS"/>
                <a:cs typeface="Arial Unicode MS"/>
              </a:rPr>
              <a:t>e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EC7C30"/>
                </a:solidFill>
                <a:latin typeface="Arial Unicode MS"/>
                <a:cs typeface="Arial Unicode MS"/>
              </a:rPr>
              <a:t>1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当前的子集之和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已经大于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总和的一半，后面都无效！</a:t>
            </a:r>
            <a:endParaRPr sz="2100">
              <a:latin typeface="Arial Unicode MS"/>
              <a:cs typeface="Arial Unicode MS"/>
            </a:endParaRPr>
          </a:p>
          <a:p>
            <a:pPr marL="4064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100" spc="-195" dirty="0">
                <a:solidFill>
                  <a:srgbClr val="EC7C30"/>
                </a:solidFill>
                <a:latin typeface="Arial Unicode MS"/>
                <a:cs typeface="Arial Unicode MS"/>
              </a:rPr>
              <a:t>C</a:t>
            </a:r>
            <a:r>
              <a:rPr sz="2100" spc="-140" dirty="0">
                <a:solidFill>
                  <a:srgbClr val="EC7C30"/>
                </a:solidFill>
                <a:latin typeface="Arial Unicode MS"/>
                <a:cs typeface="Arial Unicode MS"/>
              </a:rPr>
              <a:t>a</a:t>
            </a:r>
            <a:r>
              <a:rPr sz="2100" spc="-145" dirty="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sz="2100" spc="-155" dirty="0">
                <a:solidFill>
                  <a:srgbClr val="EC7C30"/>
                </a:solidFill>
                <a:latin typeface="Arial Unicode MS"/>
                <a:cs typeface="Arial Unicode MS"/>
              </a:rPr>
              <a:t>e</a:t>
            </a:r>
            <a:r>
              <a:rPr sz="2100" spc="-35" dirty="0">
                <a:solidFill>
                  <a:srgbClr val="EC7C30"/>
                </a:solidFill>
                <a:latin typeface="Arial Unicode MS"/>
                <a:cs typeface="Arial Unicode MS"/>
              </a:rPr>
              <a:t> </a:t>
            </a:r>
            <a:r>
              <a:rPr sz="2100" spc="-65" dirty="0">
                <a:solidFill>
                  <a:srgbClr val="EC7C30"/>
                </a:solidFill>
                <a:latin typeface="Arial Unicode MS"/>
                <a:cs typeface="Arial Unicode MS"/>
              </a:rPr>
              <a:t>2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：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如果当前子集已经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恰好等</a:t>
            </a:r>
            <a:r>
              <a:rPr sz="2100" spc="-10" dirty="0">
                <a:solidFill>
                  <a:srgbClr val="EC7C30"/>
                </a:solidFill>
                <a:latin typeface="Arial Unicode MS"/>
                <a:cs typeface="Arial Unicode MS"/>
              </a:rPr>
              <a:t>于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总和的一半，最优解！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3519" y="2538983"/>
            <a:ext cx="2184400" cy="830580"/>
          </a:xfrm>
          <a:custGeom>
            <a:avLst/>
            <a:gdLst/>
            <a:ahLst/>
            <a:cxnLst/>
            <a:rect l="l" t="t" r="r" b="b"/>
            <a:pathLst>
              <a:path w="2184400" h="830579">
                <a:moveTo>
                  <a:pt x="2183892" y="0"/>
                </a:moveTo>
                <a:lnTo>
                  <a:pt x="0" y="0"/>
                </a:lnTo>
                <a:lnTo>
                  <a:pt x="0" y="830580"/>
                </a:lnTo>
                <a:lnTo>
                  <a:pt x="2183892" y="830580"/>
                </a:lnTo>
                <a:lnTo>
                  <a:pt x="2183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519" y="2538983"/>
            <a:ext cx="2184400" cy="830580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ts val="1914"/>
              </a:lnSpc>
              <a:spcBef>
                <a:spcPts val="275"/>
              </a:spcBef>
            </a:pPr>
            <a:r>
              <a:rPr sz="1600" spc="-85" dirty="0">
                <a:latin typeface="Monaco"/>
                <a:cs typeface="Monaco"/>
              </a:rPr>
              <a:t>1</a:t>
            </a:r>
            <a:r>
              <a:rPr sz="1600" spc="-110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1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4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5</a:t>
            </a:r>
            <a:r>
              <a:rPr sz="1600" spc="-100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2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4</a:t>
            </a:r>
            <a:endParaRPr sz="1600">
              <a:latin typeface="Monaco"/>
              <a:cs typeface="Monaco"/>
            </a:endParaRPr>
          </a:p>
          <a:p>
            <a:pPr marL="91440" marR="4749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 Unicode MS"/>
                <a:cs typeface="Arial Unicode MS"/>
              </a:rPr>
              <a:t>第</a:t>
            </a:r>
            <a:r>
              <a:rPr sz="1600" spc="-90" dirty="0">
                <a:latin typeface="Monaco"/>
                <a:cs typeface="Monaco"/>
              </a:rPr>
              <a:t>1</a:t>
            </a:r>
            <a:r>
              <a:rPr sz="1600" spc="-5" dirty="0">
                <a:latin typeface="Arial Unicode MS"/>
                <a:cs typeface="Arial Unicode MS"/>
              </a:rPr>
              <a:t>组</a:t>
            </a:r>
            <a:r>
              <a:rPr sz="1600" spc="-80" dirty="0">
                <a:latin typeface="Arial Unicode MS"/>
                <a:cs typeface="Arial Unicode MS"/>
              </a:rPr>
              <a:t>：</a:t>
            </a:r>
            <a:r>
              <a:rPr sz="1600" spc="-80" dirty="0">
                <a:latin typeface="Monaco"/>
                <a:cs typeface="Monaco"/>
              </a:rPr>
              <a:t>1+2+4=7 </a:t>
            </a:r>
            <a:r>
              <a:rPr sz="1600" spc="-950" dirty="0">
                <a:latin typeface="Monaco"/>
                <a:cs typeface="Monaco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第</a:t>
            </a:r>
            <a:r>
              <a:rPr sz="1600" spc="-90" dirty="0">
                <a:latin typeface="Monaco"/>
                <a:cs typeface="Monaco"/>
              </a:rPr>
              <a:t>2</a:t>
            </a:r>
            <a:r>
              <a:rPr sz="1600" spc="-5" dirty="0">
                <a:latin typeface="Arial Unicode MS"/>
                <a:cs typeface="Arial Unicode MS"/>
              </a:rPr>
              <a:t>组</a:t>
            </a:r>
            <a:r>
              <a:rPr sz="1600" spc="-10" dirty="0">
                <a:latin typeface="Arial Unicode MS"/>
                <a:cs typeface="Arial Unicode MS"/>
              </a:rPr>
              <a:t>：</a:t>
            </a:r>
            <a:r>
              <a:rPr sz="1600" spc="-90" dirty="0">
                <a:latin typeface="Monaco"/>
                <a:cs typeface="Monaco"/>
              </a:rPr>
              <a:t>1+4+5=10</a:t>
            </a:r>
            <a:endParaRPr sz="1600">
              <a:latin typeface="Monaco"/>
              <a:cs typeface="Monac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51641" y="2534221"/>
            <a:ext cx="2193925" cy="840105"/>
            <a:chOff x="4751641" y="2534221"/>
            <a:chExt cx="2193925" cy="840105"/>
          </a:xfrm>
        </p:grpSpPr>
        <p:sp>
          <p:nvSpPr>
            <p:cNvPr id="13" name="object 13"/>
            <p:cNvSpPr/>
            <p:nvPr/>
          </p:nvSpPr>
          <p:spPr>
            <a:xfrm>
              <a:off x="4756403" y="2538983"/>
              <a:ext cx="2184400" cy="830580"/>
            </a:xfrm>
            <a:custGeom>
              <a:avLst/>
              <a:gdLst/>
              <a:ahLst/>
              <a:cxnLst/>
              <a:rect l="l" t="t" r="r" b="b"/>
              <a:pathLst>
                <a:path w="2184400" h="830579">
                  <a:moveTo>
                    <a:pt x="2183892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2183892" y="83058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6403" y="2538983"/>
              <a:ext cx="2184400" cy="830580"/>
            </a:xfrm>
            <a:custGeom>
              <a:avLst/>
              <a:gdLst/>
              <a:ahLst/>
              <a:cxnLst/>
              <a:rect l="l" t="t" r="r" b="b"/>
              <a:pathLst>
                <a:path w="2184400" h="830579">
                  <a:moveTo>
                    <a:pt x="0" y="830580"/>
                  </a:moveTo>
                  <a:lnTo>
                    <a:pt x="2183892" y="830580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52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35778" y="2561970"/>
            <a:ext cx="1746250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85" dirty="0">
                <a:latin typeface="Monaco"/>
                <a:cs typeface="Monaco"/>
              </a:rPr>
              <a:t>1</a:t>
            </a:r>
            <a:r>
              <a:rPr sz="1600" spc="-110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1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4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5</a:t>
            </a:r>
            <a:r>
              <a:rPr sz="1600" spc="-105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2</a:t>
            </a:r>
            <a:r>
              <a:rPr sz="1600" spc="-100" dirty="0">
                <a:latin typeface="Monaco"/>
                <a:cs typeface="Monaco"/>
              </a:rPr>
              <a:t> </a:t>
            </a:r>
            <a:r>
              <a:rPr sz="1600" spc="-85" dirty="0">
                <a:latin typeface="Monaco"/>
                <a:cs typeface="Monaco"/>
              </a:rPr>
              <a:t>4</a:t>
            </a:r>
            <a:endParaRPr sz="1600">
              <a:latin typeface="Monaco"/>
              <a:cs typeface="Monaco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Arial Unicode MS"/>
                <a:cs typeface="Arial Unicode MS"/>
              </a:rPr>
              <a:t>第</a:t>
            </a:r>
            <a:r>
              <a:rPr sz="1600" spc="-90" dirty="0">
                <a:latin typeface="Monaco"/>
                <a:cs typeface="Monaco"/>
              </a:rPr>
              <a:t>1</a:t>
            </a:r>
            <a:r>
              <a:rPr sz="1600" spc="-5" dirty="0">
                <a:latin typeface="Arial Unicode MS"/>
                <a:cs typeface="Arial Unicode MS"/>
              </a:rPr>
              <a:t>组</a:t>
            </a:r>
            <a:r>
              <a:rPr sz="1600" spc="-80" dirty="0">
                <a:latin typeface="Arial Unicode MS"/>
                <a:cs typeface="Arial Unicode MS"/>
              </a:rPr>
              <a:t>：</a:t>
            </a:r>
            <a:r>
              <a:rPr sz="1600" spc="-80" dirty="0">
                <a:latin typeface="Monaco"/>
                <a:cs typeface="Monaco"/>
              </a:rPr>
              <a:t>1+1+2+4=8</a:t>
            </a:r>
            <a:endParaRPr sz="16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第</a:t>
            </a:r>
            <a:r>
              <a:rPr sz="1600" spc="-90" dirty="0">
                <a:latin typeface="Monaco"/>
                <a:cs typeface="Monaco"/>
              </a:rPr>
              <a:t>2</a:t>
            </a:r>
            <a:r>
              <a:rPr sz="1600" spc="-5" dirty="0">
                <a:latin typeface="Arial Unicode MS"/>
                <a:cs typeface="Arial Unicode MS"/>
              </a:rPr>
              <a:t>组</a:t>
            </a:r>
            <a:r>
              <a:rPr sz="1600" spc="-75" dirty="0">
                <a:latin typeface="Arial Unicode MS"/>
                <a:cs typeface="Arial Unicode MS"/>
              </a:rPr>
              <a:t>：</a:t>
            </a:r>
            <a:r>
              <a:rPr sz="1600" spc="-75" dirty="0">
                <a:latin typeface="Monaco"/>
                <a:cs typeface="Monaco"/>
              </a:rPr>
              <a:t>4+5=9</a:t>
            </a:r>
            <a:endParaRPr sz="1600">
              <a:latin typeface="Monaco"/>
              <a:cs typeface="Monac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51777" y="2860687"/>
            <a:ext cx="505459" cy="505459"/>
          </a:xfrm>
          <a:custGeom>
            <a:avLst/>
            <a:gdLst/>
            <a:ahLst/>
            <a:cxnLst/>
            <a:rect l="l" t="t" r="r" b="b"/>
            <a:pathLst>
              <a:path w="505459" h="505460">
                <a:moveTo>
                  <a:pt x="385343" y="120053"/>
                </a:moveTo>
                <a:lnTo>
                  <a:pt x="381266" y="115887"/>
                </a:lnTo>
                <a:lnTo>
                  <a:pt x="203733" y="289598"/>
                </a:lnTo>
                <a:lnTo>
                  <a:pt x="128219" y="214210"/>
                </a:lnTo>
                <a:lnTo>
                  <a:pt x="88214" y="254139"/>
                </a:lnTo>
                <a:lnTo>
                  <a:pt x="169799" y="335597"/>
                </a:lnTo>
                <a:lnTo>
                  <a:pt x="385343" y="120053"/>
                </a:lnTo>
                <a:close/>
              </a:path>
              <a:path w="505459" h="505460">
                <a:moveTo>
                  <a:pt x="505396" y="0"/>
                </a:moveTo>
                <a:lnTo>
                  <a:pt x="0" y="0"/>
                </a:lnTo>
                <a:lnTo>
                  <a:pt x="0" y="505383"/>
                </a:lnTo>
                <a:lnTo>
                  <a:pt x="56565" y="448818"/>
                </a:lnTo>
                <a:lnTo>
                  <a:pt x="56565" y="56476"/>
                </a:lnTo>
                <a:lnTo>
                  <a:pt x="448919" y="56476"/>
                </a:lnTo>
                <a:lnTo>
                  <a:pt x="50539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8409" y="2884523"/>
            <a:ext cx="459740" cy="460375"/>
          </a:xfrm>
          <a:custGeom>
            <a:avLst/>
            <a:gdLst/>
            <a:ahLst/>
            <a:cxnLst/>
            <a:rect l="l" t="t" r="r" b="b"/>
            <a:pathLst>
              <a:path w="459739" h="460375">
                <a:moveTo>
                  <a:pt x="404251" y="0"/>
                </a:moveTo>
                <a:lnTo>
                  <a:pt x="229703" y="174692"/>
                </a:lnTo>
                <a:lnTo>
                  <a:pt x="55154" y="0"/>
                </a:lnTo>
                <a:lnTo>
                  <a:pt x="0" y="55189"/>
                </a:lnTo>
                <a:lnTo>
                  <a:pt x="174548" y="229897"/>
                </a:lnTo>
                <a:lnTo>
                  <a:pt x="0" y="404606"/>
                </a:lnTo>
                <a:lnTo>
                  <a:pt x="55154" y="459812"/>
                </a:lnTo>
                <a:lnTo>
                  <a:pt x="229703" y="285103"/>
                </a:lnTo>
                <a:lnTo>
                  <a:pt x="404251" y="459812"/>
                </a:lnTo>
                <a:lnTo>
                  <a:pt x="459433" y="404606"/>
                </a:lnTo>
                <a:lnTo>
                  <a:pt x="284857" y="229898"/>
                </a:lnTo>
                <a:lnTo>
                  <a:pt x="459433" y="55189"/>
                </a:lnTo>
                <a:lnTo>
                  <a:pt x="404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799" y="761428"/>
            <a:ext cx="3918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kkk</a:t>
            </a:r>
            <a:r>
              <a:rPr sz="3000" b="0" spc="-335" dirty="0">
                <a:solidFill>
                  <a:srgbClr val="355EA9"/>
                </a:solidFill>
                <a:latin typeface="Arial Unicode MS"/>
                <a:cs typeface="Arial Unicode MS"/>
              </a:rPr>
              <a:t>s</a:t>
            </a:r>
            <a:r>
              <a:rPr sz="3000" b="0" spc="-165" dirty="0">
                <a:solidFill>
                  <a:srgbClr val="355EA9"/>
                </a:solidFill>
                <a:latin typeface="Arial Unicode MS"/>
                <a:cs typeface="Arial Unicode MS"/>
              </a:rPr>
              <a:t>c</a:t>
            </a:r>
            <a:r>
              <a:rPr sz="3000" b="0" spc="-130" dirty="0">
                <a:solidFill>
                  <a:srgbClr val="355EA9"/>
                </a:solidFill>
                <a:latin typeface="Arial Unicode MS"/>
                <a:cs typeface="Arial Unicode MS"/>
              </a:rPr>
              <a:t>0</a:t>
            </a:r>
            <a:r>
              <a:rPr sz="3000" b="0" spc="-105" dirty="0">
                <a:solidFill>
                  <a:srgbClr val="355EA9"/>
                </a:solidFill>
                <a:latin typeface="Arial Unicode MS"/>
                <a:cs typeface="Arial Unicode MS"/>
              </a:rPr>
              <a:t>3</a:t>
            </a:r>
            <a:r>
              <a:rPr sz="3000" b="0" dirty="0">
                <a:solidFill>
                  <a:srgbClr val="355EA9"/>
                </a:solidFill>
                <a:latin typeface="Arial Unicode MS"/>
                <a:cs typeface="Arial Unicode MS"/>
              </a:rPr>
              <a:t>考前临时抱佛脚</a:t>
            </a:r>
            <a:endParaRPr sz="3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99" y="1732534"/>
            <a:ext cx="749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虽然没有使用枚举子集，但是利用了搜索的有序性，不重复、不 遗漏地对每一项作业决定，是否需要加入当前集合。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99" y="5360009"/>
            <a:ext cx="74942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可以换位思考：不仅可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以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为每一个集合选择元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素</a:t>
            </a: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，亦可以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为每一</a:t>
            </a:r>
            <a:endParaRPr sz="2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个元素选择集合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155" y="2627376"/>
            <a:ext cx="6644640" cy="2308860"/>
          </a:xfrm>
          <a:prstGeom prst="rect">
            <a:avLst/>
          </a:prstGeom>
          <a:solidFill>
            <a:srgbClr val="FFFFFF"/>
          </a:solidFill>
          <a:ln w="9525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solidFill>
                  <a:srgbClr val="0000FF"/>
                </a:solidFill>
                <a:latin typeface="Monaco"/>
                <a:cs typeface="Monaco"/>
              </a:rPr>
              <a:t>void</a:t>
            </a:r>
            <a:r>
              <a:rPr sz="1200" spc="-8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200" spc="-60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200" spc="-60" dirty="0">
                <a:latin typeface="Monaco"/>
                <a:cs typeface="Monaco"/>
              </a:rPr>
              <a:t>(</a:t>
            </a:r>
            <a:r>
              <a:rPr sz="1200" spc="-60" dirty="0">
                <a:solidFill>
                  <a:srgbClr val="0000FF"/>
                </a:solidFill>
                <a:latin typeface="Monaco"/>
                <a:cs typeface="Monaco"/>
              </a:rPr>
              <a:t>int</a:t>
            </a:r>
            <a:r>
              <a:rPr sz="1200" spc="-75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0F80"/>
                </a:solidFill>
                <a:latin typeface="Monaco"/>
                <a:cs typeface="Monaco"/>
              </a:rPr>
              <a:t>x</a:t>
            </a:r>
            <a:r>
              <a:rPr sz="1200" spc="-65" dirty="0">
                <a:latin typeface="Monaco"/>
                <a:cs typeface="Monaco"/>
              </a:rPr>
              <a:t>){</a:t>
            </a:r>
            <a:endParaRPr sz="1200">
              <a:latin typeface="Monaco"/>
              <a:cs typeface="Monaco"/>
            </a:endParaRPr>
          </a:p>
          <a:p>
            <a:pPr marL="763905" marR="1165860" indent="-335280">
              <a:lnSpc>
                <a:spcPct val="100000"/>
              </a:lnSpc>
            </a:pPr>
            <a:r>
              <a:rPr sz="1200" spc="-6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200" spc="-65" dirty="0">
                <a:latin typeface="Monaco"/>
                <a:cs typeface="Monaco"/>
              </a:rPr>
              <a:t>(x</a:t>
            </a:r>
            <a:r>
              <a:rPr sz="1200" spc="30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&gt;</a:t>
            </a:r>
            <a:r>
              <a:rPr sz="1200" spc="25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maxdeep){</a:t>
            </a:r>
            <a:r>
              <a:rPr sz="1200" spc="4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3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所有作业枚举完毕，达到了最大递归层数 </a:t>
            </a:r>
            <a:r>
              <a:rPr sz="1200" spc="-65" dirty="0">
                <a:latin typeface="Monaco"/>
                <a:cs typeface="Monaco"/>
              </a:rPr>
              <a:t>maxtime</a:t>
            </a:r>
            <a:r>
              <a:rPr sz="1200" spc="-45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=</a:t>
            </a:r>
            <a:r>
              <a:rPr sz="1200" spc="-4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795E25"/>
                </a:solidFill>
                <a:latin typeface="Monaco"/>
                <a:cs typeface="Monaco"/>
              </a:rPr>
              <a:t>max</a:t>
            </a:r>
            <a:r>
              <a:rPr sz="1200" spc="-65" dirty="0">
                <a:latin typeface="Monaco"/>
                <a:cs typeface="Monaco"/>
              </a:rPr>
              <a:t>(maxtime,</a:t>
            </a:r>
            <a:r>
              <a:rPr sz="1200" spc="-30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nowtime);</a:t>
            </a:r>
            <a:r>
              <a:rPr sz="1200" spc="-1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55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如果解更优，更新答案。 </a:t>
            </a:r>
            <a:r>
              <a:rPr sz="1200" spc="-60" dirty="0">
                <a:solidFill>
                  <a:srgbClr val="AE00DB"/>
                </a:solidFill>
                <a:latin typeface="Monaco"/>
                <a:cs typeface="Monaco"/>
              </a:rPr>
              <a:t>return</a:t>
            </a:r>
            <a:r>
              <a:rPr sz="1200" spc="-60" dirty="0">
                <a:latin typeface="Monaco"/>
                <a:cs typeface="Monaco"/>
              </a:rPr>
              <a:t>;</a:t>
            </a:r>
            <a:endParaRPr sz="1200">
              <a:latin typeface="Monaco"/>
              <a:cs typeface="Monaco"/>
            </a:endParaRPr>
          </a:p>
          <a:p>
            <a:pPr marL="42735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8625">
              <a:lnSpc>
                <a:spcPct val="100000"/>
              </a:lnSpc>
            </a:pPr>
            <a:r>
              <a:rPr sz="1200" spc="-65" dirty="0">
                <a:solidFill>
                  <a:srgbClr val="AE00DB"/>
                </a:solidFill>
                <a:latin typeface="Monaco"/>
                <a:cs typeface="Monaco"/>
              </a:rPr>
              <a:t>if</a:t>
            </a:r>
            <a:r>
              <a:rPr sz="1200" spc="-65" dirty="0">
                <a:latin typeface="Monaco"/>
                <a:cs typeface="Monaco"/>
              </a:rPr>
              <a:t>(nowtime</a:t>
            </a:r>
            <a:r>
              <a:rPr sz="1200" spc="-35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+</a:t>
            </a:r>
            <a:r>
              <a:rPr sz="1200" spc="-5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sz="1200" spc="-65" dirty="0">
                <a:latin typeface="Monaco"/>
                <a:cs typeface="Monaco"/>
              </a:rPr>
              <a:t>[x]</a:t>
            </a:r>
            <a:r>
              <a:rPr sz="1200" spc="-45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&lt;=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sum</a:t>
            </a:r>
            <a:r>
              <a:rPr sz="1200" spc="-45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/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98557"/>
                </a:solidFill>
                <a:latin typeface="Monaco"/>
                <a:cs typeface="Monaco"/>
              </a:rPr>
              <a:t>2</a:t>
            </a:r>
            <a:r>
              <a:rPr sz="1200" spc="-65" dirty="0">
                <a:latin typeface="Monaco"/>
                <a:cs typeface="Monaco"/>
              </a:rPr>
              <a:t>){</a:t>
            </a:r>
            <a:r>
              <a:rPr sz="1200" spc="-4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如果放入这个作业是合法的，选择它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nowtime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+=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sz="1200" spc="-65" dirty="0">
                <a:latin typeface="Monaco"/>
                <a:cs typeface="Monaco"/>
              </a:rPr>
              <a:t>[x];</a:t>
            </a:r>
            <a:r>
              <a:rPr sz="1200" spc="-5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6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spc="-5" dirty="0">
                <a:solidFill>
                  <a:srgbClr val="008000"/>
                </a:solidFill>
                <a:latin typeface="Arial Unicode MS"/>
                <a:cs typeface="Arial Unicode MS"/>
              </a:rPr>
              <a:t>增加子集中这道题目的时间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sz="1200" spc="-65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200" spc="-65" dirty="0">
                <a:latin typeface="Monaco"/>
                <a:cs typeface="Monaco"/>
              </a:rPr>
              <a:t>(x +</a:t>
            </a:r>
            <a:r>
              <a:rPr sz="1200" spc="-7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200" spc="-65" dirty="0">
                <a:latin typeface="Monaco"/>
                <a:cs typeface="Monaco"/>
              </a:rPr>
              <a:t>);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6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下一层递归</a:t>
            </a:r>
            <a:endParaRPr sz="1200">
              <a:latin typeface="Arial Unicode MS"/>
              <a:cs typeface="Arial Unicode MS"/>
            </a:endParaRPr>
          </a:p>
          <a:p>
            <a:pPr marL="76517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nowtime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latin typeface="Monaco"/>
                <a:cs typeface="Monaco"/>
              </a:rPr>
              <a:t>-=</a:t>
            </a:r>
            <a:r>
              <a:rPr sz="1200" spc="-5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0F80"/>
                </a:solidFill>
                <a:latin typeface="Monaco"/>
                <a:cs typeface="Monaco"/>
              </a:rPr>
              <a:t>a</a:t>
            </a:r>
            <a:r>
              <a:rPr sz="1200" spc="-65" dirty="0">
                <a:latin typeface="Monaco"/>
                <a:cs typeface="Monaco"/>
              </a:rPr>
              <a:t>[x];</a:t>
            </a:r>
            <a:r>
              <a:rPr sz="1200" spc="-55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55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去除掉子集中这道题目的时间</a:t>
            </a:r>
            <a:endParaRPr sz="1200">
              <a:latin typeface="Arial Unicode MS"/>
              <a:cs typeface="Arial Unicode MS"/>
            </a:endParaRPr>
          </a:p>
          <a:p>
            <a:pPr marL="42735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  <a:p>
            <a:pPr marL="428625">
              <a:lnSpc>
                <a:spcPct val="100000"/>
              </a:lnSpc>
            </a:pPr>
            <a:r>
              <a:rPr sz="1200" spc="-65" dirty="0">
                <a:solidFill>
                  <a:srgbClr val="795E25"/>
                </a:solidFill>
                <a:latin typeface="Monaco"/>
                <a:cs typeface="Monaco"/>
              </a:rPr>
              <a:t>dfs</a:t>
            </a:r>
            <a:r>
              <a:rPr sz="1200" spc="-65" dirty="0">
                <a:latin typeface="Monaco"/>
                <a:cs typeface="Monaco"/>
              </a:rPr>
              <a:t>(x +</a:t>
            </a:r>
            <a:r>
              <a:rPr sz="1200" spc="-7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98557"/>
                </a:solidFill>
                <a:latin typeface="Monaco"/>
                <a:cs typeface="Monaco"/>
              </a:rPr>
              <a:t>1</a:t>
            </a:r>
            <a:r>
              <a:rPr sz="1200" spc="-65" dirty="0">
                <a:latin typeface="Monaco"/>
                <a:cs typeface="Monaco"/>
              </a:rPr>
              <a:t>);</a:t>
            </a:r>
            <a:r>
              <a:rPr sz="1200" spc="-60" dirty="0">
                <a:latin typeface="Monaco"/>
                <a:cs typeface="Monaco"/>
              </a:rPr>
              <a:t> </a:t>
            </a:r>
            <a:r>
              <a:rPr sz="1200" spc="-65" dirty="0">
                <a:solidFill>
                  <a:srgbClr val="008000"/>
                </a:solidFill>
                <a:latin typeface="Monaco"/>
                <a:cs typeface="Monaco"/>
              </a:rPr>
              <a:t>//</a:t>
            </a:r>
            <a:r>
              <a:rPr sz="1200" spc="-6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sz="1200" dirty="0">
                <a:solidFill>
                  <a:srgbClr val="008000"/>
                </a:solidFill>
                <a:latin typeface="Arial Unicode MS"/>
                <a:cs typeface="Arial Unicode MS"/>
              </a:rPr>
              <a:t>不选这个题目，直接进行下一层递归</a:t>
            </a:r>
            <a:endParaRPr sz="1200">
              <a:latin typeface="Arial Unicode MS"/>
              <a:cs typeface="Arial Unicode MS"/>
            </a:endParaRPr>
          </a:p>
          <a:p>
            <a:pPr marL="92075">
              <a:lnSpc>
                <a:spcPct val="100000"/>
              </a:lnSpc>
            </a:pPr>
            <a:r>
              <a:rPr sz="1200" spc="-65" dirty="0">
                <a:latin typeface="Monaco"/>
                <a:cs typeface="Monaco"/>
              </a:rPr>
              <a:t>}</a:t>
            </a:r>
            <a:endParaRPr sz="12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FDFAA2BF-A61E-1C8A-CF63-F9D84334603C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817" y="3493389"/>
            <a:ext cx="517842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15" dirty="0" err="1">
                <a:solidFill>
                  <a:srgbClr val="1F4E79"/>
                </a:solidFill>
                <a:latin typeface="Arial Unicode MS"/>
                <a:cs typeface="Arial Unicode MS"/>
              </a:rPr>
              <a:t>广</a:t>
            </a:r>
            <a:r>
              <a:rPr sz="4050" spc="5" dirty="0" err="1">
                <a:solidFill>
                  <a:srgbClr val="1F4E79"/>
                </a:solidFill>
                <a:latin typeface="Arial Unicode MS"/>
                <a:cs typeface="Arial Unicode MS"/>
              </a:rPr>
              <a:t>度优先搜索</a:t>
            </a:r>
            <a:endParaRPr sz="405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4CC7EC0-D1E6-4E0E-DEF5-7F63EEF5E67A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64A185-9245-4CB8-BF6F-64EB6A0F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76A07-512D-4407-BFBD-0FC2D61260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5558" y="2362200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在刚才讲到的迷宫问题中，我们是如何进行搜索的呢？</a:t>
            </a:r>
            <a:endParaRPr lang="en-US" altLang="zh-CN" sz="21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对于当前的位置，尝试每一条出去的路径，直到尝试所有的路径都失败了，再返回。</a:t>
            </a:r>
            <a:endParaRPr lang="en-US" altLang="zh-CN" sz="21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简单地说就是“一搜到底”。</a:t>
            </a:r>
            <a:endParaRPr lang="en-US" altLang="zh-CN" sz="21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但是这样“一搜到底”的方法在有些时候并不适用。</a:t>
            </a:r>
          </a:p>
        </p:txBody>
      </p:sp>
    </p:spTree>
    <p:extLst>
      <p:ext uri="{BB962C8B-B14F-4D97-AF65-F5344CB8AC3E}">
        <p14:creationId xmlns:p14="http://schemas.microsoft.com/office/powerpoint/2010/main" val="1324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BB279F-8044-0D20-F043-F99BFB7F18A7}"/>
              </a:ext>
            </a:extLst>
          </p:cNvPr>
          <p:cNvSpPr txBox="1"/>
          <p:nvPr/>
        </p:nvSpPr>
        <p:spPr>
          <a:xfrm>
            <a:off x="990600" y="1538530"/>
            <a:ext cx="701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不想在最后才判断是否重复选择</a:t>
            </a:r>
          </a:p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开一个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chosen[]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，初始化全为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(int i=1; i&lt;=N; i++)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(!chosen[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  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a[k]=i;   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chosen[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]=true;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search(k+1); 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chosen[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]=false;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mr-IN" altLang="zh-CN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B6496-5FE8-1AE6-A1DF-9FFF68D57376}"/>
              </a:ext>
            </a:extLst>
          </p:cNvPr>
          <p:cNvSpPr txBox="1"/>
          <p:nvPr/>
        </p:nvSpPr>
        <p:spPr>
          <a:xfrm>
            <a:off x="609600" y="6096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D42005-3B37-DA53-3A37-F3432113614A}"/>
              </a:ext>
            </a:extLst>
          </p:cNvPr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0766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49DD47BD-DF03-D17F-DB2B-2AFAA1507A28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EEB8-7541-4125-90BB-404B407CA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610599" cy="4186107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假如说我们有这样一张地图，要求人从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走到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7F1C1D-0D84-4874-8576-9AB526CDD33D}"/>
              </a:ext>
            </a:extLst>
          </p:cNvPr>
          <p:cNvGrpSpPr/>
          <p:nvPr/>
        </p:nvGrpSpPr>
        <p:grpSpPr>
          <a:xfrm>
            <a:off x="3145907" y="2875845"/>
            <a:ext cx="3940693" cy="2762955"/>
            <a:chOff x="2147777" y="3189767"/>
            <a:chExt cx="3498111" cy="314723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953EB9-4BD2-403A-9E62-369D1D42541A}"/>
                </a:ext>
              </a:extLst>
            </p:cNvPr>
            <p:cNvSpPr/>
            <p:nvPr/>
          </p:nvSpPr>
          <p:spPr>
            <a:xfrm>
              <a:off x="2147777" y="3189767"/>
              <a:ext cx="3498111" cy="3147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F63C68-8FBA-409B-A28D-82C64E22A379}"/>
                </a:ext>
              </a:extLst>
            </p:cNvPr>
            <p:cNvSpPr txBox="1"/>
            <p:nvPr/>
          </p:nvSpPr>
          <p:spPr>
            <a:xfrm>
              <a:off x="2456121" y="38383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S</a:t>
              </a:r>
              <a:endParaRPr lang="zh-CN" altLang="en-US" sz="135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5978C4-73C2-4B66-958C-01E1BBAEF065}"/>
                </a:ext>
              </a:extLst>
            </p:cNvPr>
            <p:cNvSpPr txBox="1"/>
            <p:nvPr/>
          </p:nvSpPr>
          <p:spPr>
            <a:xfrm>
              <a:off x="2972181" y="346902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dirty="0"/>
                <a:t>T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356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3139-64DE-485E-9B23-758649CBE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268" y="1272697"/>
            <a:ext cx="7772870" cy="571711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这时我们用深度优先搜索时，我们可能会出现这种情况：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AFA0E0-7EB7-8A45-0FBA-7B8E47C87CE4}"/>
              </a:ext>
            </a:extLst>
          </p:cNvPr>
          <p:cNvGrpSpPr/>
          <p:nvPr/>
        </p:nvGrpSpPr>
        <p:grpSpPr>
          <a:xfrm>
            <a:off x="3962400" y="3200400"/>
            <a:ext cx="2623583" cy="2360429"/>
            <a:chOff x="1610833" y="3249575"/>
            <a:chExt cx="2623583" cy="23604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F3C68AC-2E58-4725-AD35-5328F04582D0}"/>
                </a:ext>
              </a:extLst>
            </p:cNvPr>
            <p:cNvGrpSpPr/>
            <p:nvPr/>
          </p:nvGrpSpPr>
          <p:grpSpPr>
            <a:xfrm>
              <a:off x="1610833" y="3249575"/>
              <a:ext cx="2623583" cy="2360429"/>
              <a:chOff x="2147777" y="3189767"/>
              <a:chExt cx="3498111" cy="314723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0D28F6-B300-4A21-A8CF-86383244B44F}"/>
                  </a:ext>
                </a:extLst>
              </p:cNvPr>
              <p:cNvSpPr/>
              <p:nvPr/>
            </p:nvSpPr>
            <p:spPr>
              <a:xfrm>
                <a:off x="2147777" y="3189767"/>
                <a:ext cx="3498111" cy="3147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469C4-27E4-4671-89CC-B19D3A72B5D2}"/>
                  </a:ext>
                </a:extLst>
              </p:cNvPr>
              <p:cNvSpPr txBox="1"/>
              <p:nvPr/>
            </p:nvSpPr>
            <p:spPr>
              <a:xfrm>
                <a:off x="2456121" y="383835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S</a:t>
                </a:r>
                <a:endParaRPr lang="zh-CN" altLang="en-US" sz="135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BE0EDD-E3D9-42D4-82D0-0E85414D41C5}"/>
                  </a:ext>
                </a:extLst>
              </p:cNvPr>
              <p:cNvSpPr txBox="1"/>
              <p:nvPr/>
            </p:nvSpPr>
            <p:spPr>
              <a:xfrm>
                <a:off x="2972181" y="346902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T</a:t>
                </a:r>
                <a:endParaRPr lang="zh-CN" altLang="en-US" sz="1350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7C7B886-4CEA-44AB-A055-E7934CD26CFF}"/>
                </a:ext>
              </a:extLst>
            </p:cNvPr>
            <p:cNvCxnSpPr/>
            <p:nvPr/>
          </p:nvCxnSpPr>
          <p:spPr>
            <a:xfrm>
              <a:off x="1961707" y="3887529"/>
              <a:ext cx="0" cy="980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054FDD1-2DDF-4F1A-9F3E-25670181B6D1}"/>
                </a:ext>
              </a:extLst>
            </p:cNvPr>
            <p:cNvCxnSpPr/>
            <p:nvPr/>
          </p:nvCxnSpPr>
          <p:spPr>
            <a:xfrm flipH="1">
              <a:off x="1722475" y="4876357"/>
              <a:ext cx="231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0E985EC-45F3-42D4-9928-F6F286EEAF63}"/>
                </a:ext>
              </a:extLst>
            </p:cNvPr>
            <p:cNvCxnSpPr/>
            <p:nvPr/>
          </p:nvCxnSpPr>
          <p:spPr>
            <a:xfrm>
              <a:off x="1722475" y="4876357"/>
              <a:ext cx="0" cy="510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B202D2D-A91B-49AA-90AD-FF97B10340FF}"/>
                </a:ext>
              </a:extLst>
            </p:cNvPr>
            <p:cNvCxnSpPr/>
            <p:nvPr/>
          </p:nvCxnSpPr>
          <p:spPr>
            <a:xfrm>
              <a:off x="1722475" y="5386720"/>
              <a:ext cx="22487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0D492C9-9EA4-4D42-B379-81A8AB5BBCF8}"/>
                </a:ext>
              </a:extLst>
            </p:cNvPr>
            <p:cNvCxnSpPr/>
            <p:nvPr/>
          </p:nvCxnSpPr>
          <p:spPr>
            <a:xfrm flipV="1">
              <a:off x="3987209" y="3459016"/>
              <a:ext cx="0" cy="1927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EF919CC-F3F2-4188-A7F7-1D61C7468AB2}"/>
                </a:ext>
              </a:extLst>
            </p:cNvPr>
            <p:cNvCxnSpPr/>
            <p:nvPr/>
          </p:nvCxnSpPr>
          <p:spPr>
            <a:xfrm flipH="1">
              <a:off x="2328531" y="3459016"/>
              <a:ext cx="1642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FDF3FEF-41A1-417E-BE80-711FF1308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257" y="3459016"/>
              <a:ext cx="0" cy="173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60E5349D-F28A-DCCF-B169-FF45D9C1DB73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5811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3A9E3-2959-4C08-8A49-D3332E4F17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565" y="1771541"/>
            <a:ext cx="7772870" cy="604707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但事实上只需要这样：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A86EB3-5D17-DC9A-75B7-F1387BE70C45}"/>
              </a:ext>
            </a:extLst>
          </p:cNvPr>
          <p:cNvGrpSpPr/>
          <p:nvPr/>
        </p:nvGrpSpPr>
        <p:grpSpPr>
          <a:xfrm>
            <a:off x="4343400" y="2819400"/>
            <a:ext cx="2623583" cy="2360429"/>
            <a:chOff x="1610833" y="3249575"/>
            <a:chExt cx="2623583" cy="23604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E6EFD0A-E63D-44D2-AEAA-404B3D722988}"/>
                </a:ext>
              </a:extLst>
            </p:cNvPr>
            <p:cNvGrpSpPr/>
            <p:nvPr/>
          </p:nvGrpSpPr>
          <p:grpSpPr>
            <a:xfrm>
              <a:off x="1610833" y="3249575"/>
              <a:ext cx="2623583" cy="2360429"/>
              <a:chOff x="2147777" y="3189767"/>
              <a:chExt cx="3498111" cy="314723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84A914-6A24-44EE-A3A1-E952B1044945}"/>
                  </a:ext>
                </a:extLst>
              </p:cNvPr>
              <p:cNvSpPr/>
              <p:nvPr/>
            </p:nvSpPr>
            <p:spPr>
              <a:xfrm>
                <a:off x="2147777" y="3189767"/>
                <a:ext cx="3498111" cy="3147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3CADA5-E0C1-4A09-8276-865C211EF877}"/>
                  </a:ext>
                </a:extLst>
              </p:cNvPr>
              <p:cNvSpPr txBox="1"/>
              <p:nvPr/>
            </p:nvSpPr>
            <p:spPr>
              <a:xfrm>
                <a:off x="2456121" y="383835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S</a:t>
                </a:r>
                <a:endParaRPr lang="zh-CN" altLang="en-US" sz="135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16ADAD-521D-40A7-B4B7-40A242A1533A}"/>
                  </a:ext>
                </a:extLst>
              </p:cNvPr>
              <p:cNvSpPr txBox="1"/>
              <p:nvPr/>
            </p:nvSpPr>
            <p:spPr>
              <a:xfrm>
                <a:off x="2972181" y="346902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T</a:t>
                </a:r>
                <a:endParaRPr lang="zh-CN" altLang="en-US" sz="1350" dirty="0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D8F8936-890B-4432-ADB1-B571046A2B45}"/>
                </a:ext>
              </a:extLst>
            </p:cNvPr>
            <p:cNvCxnSpPr/>
            <p:nvPr/>
          </p:nvCxnSpPr>
          <p:spPr>
            <a:xfrm>
              <a:off x="1953733" y="3887529"/>
              <a:ext cx="3747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C21571-EE89-47EE-BA2E-CCBF9E815558}"/>
                </a:ext>
              </a:extLst>
            </p:cNvPr>
            <p:cNvCxnSpPr/>
            <p:nvPr/>
          </p:nvCxnSpPr>
          <p:spPr>
            <a:xfrm flipV="1">
              <a:off x="2344479" y="3608425"/>
              <a:ext cx="0" cy="287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bject 4">
            <a:extLst>
              <a:ext uri="{FF2B5EF4-FFF2-40B4-BE49-F238E27FC236}">
                <a16:creationId xmlns:a16="http://schemas.microsoft.com/office/drawing/2014/main" id="{4DDFF2ED-1764-6206-27C4-5BFA7BA6BF97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8294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7A87-45B1-4323-BA25-97A26A54F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565" y="1716946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那么我们就需要找到这样一种搜索的方法，使得我们不去“一搜到底”，而是“一层一层地搜索”。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这就是我们接下来要讲的广度优先搜索（</a:t>
            </a:r>
            <a:r>
              <a:rPr lang="en-US" altLang="zh-CN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100" dirty="0"/>
              <a:t>）。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CB68C3E-C251-CF3A-DE3A-A26A410F4E98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9336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4832603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59" y="1427988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776516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99" y="1580134"/>
            <a:ext cx="7948930" cy="35007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深搜会尽快完成一个可行的解，再回溯尝试其他的可能性。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当解相对稀疏，或问题很大时，深搜可能陷入过深、过窄的“陷阱</a:t>
            </a:r>
            <a:r>
              <a:rPr sz="2100" spc="-10" dirty="0">
                <a:solidFill>
                  <a:srgbClr val="2D75B6"/>
                </a:solidFill>
                <a:latin typeface="Arial Unicode MS"/>
                <a:cs typeface="Arial Unicode MS"/>
              </a:rPr>
              <a:t>”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考虑另一种思路，从起点出发，类似于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泼水一般，让水流顺着多个方向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同时蔓延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spc="-5" dirty="0">
                <a:solidFill>
                  <a:srgbClr val="2D75B6"/>
                </a:solidFill>
                <a:latin typeface="Arial Unicode MS"/>
                <a:cs typeface="Arial Unicode MS"/>
              </a:rPr>
              <a:t>这种方法被称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为</a:t>
            </a:r>
            <a:r>
              <a:rPr sz="2100" spc="-5" dirty="0">
                <a:solidFill>
                  <a:srgbClr val="EC7C30"/>
                </a:solidFill>
                <a:latin typeface="Arial Unicode MS"/>
                <a:cs typeface="Arial Unicode MS"/>
              </a:rPr>
              <a:t>洪泛法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。</a:t>
            </a:r>
            <a:endParaRPr sz="2100" dirty="0">
              <a:latin typeface="Arial Unicode MS"/>
              <a:cs typeface="Arial Unicode MS"/>
            </a:endParaRPr>
          </a:p>
          <a:p>
            <a:pPr marL="12700" marR="2713990">
              <a:lnSpc>
                <a:spcPct val="100000"/>
              </a:lnSpc>
              <a:spcBef>
                <a:spcPts val="1200"/>
              </a:spcBef>
            </a:pP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洪泛法会扩展相同层更多的可能性以拓宽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广 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度，往往会使用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广度优先搜索（</a:t>
            </a:r>
            <a:r>
              <a:rPr sz="2100" spc="-275" dirty="0">
                <a:solidFill>
                  <a:srgbClr val="EC7C30"/>
                </a:solidFill>
                <a:latin typeface="Arial Unicode MS"/>
                <a:cs typeface="Arial Unicode MS"/>
              </a:rPr>
              <a:t>BF</a:t>
            </a:r>
            <a:r>
              <a:rPr sz="2100" spc="-290" dirty="0">
                <a:solidFill>
                  <a:srgbClr val="EC7C30"/>
                </a:solidFill>
                <a:latin typeface="Arial Unicode MS"/>
                <a:cs typeface="Arial Unicode MS"/>
              </a:rPr>
              <a:t>S</a:t>
            </a:r>
            <a:r>
              <a:rPr sz="2100" dirty="0">
                <a:solidFill>
                  <a:srgbClr val="EC7C30"/>
                </a:solidFill>
                <a:latin typeface="Arial Unicode MS"/>
                <a:cs typeface="Arial Unicode MS"/>
              </a:rPr>
              <a:t>）</a:t>
            </a:r>
            <a:r>
              <a:rPr sz="2100" dirty="0">
                <a:solidFill>
                  <a:srgbClr val="2D75B6"/>
                </a:solidFill>
                <a:latin typeface="Arial Unicode MS"/>
                <a:cs typeface="Arial Unicode MS"/>
              </a:rPr>
              <a:t>实现。</a:t>
            </a:r>
            <a:endParaRPr sz="2100" dirty="0">
              <a:latin typeface="Arial Unicode MS"/>
              <a:cs typeface="Arial Unicode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45403" y="3172714"/>
          <a:ext cx="2039619" cy="188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1F38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4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1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2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6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2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6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7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3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4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5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350" dirty="0">
                          <a:latin typeface="Arial Unicode MS"/>
                          <a:cs typeface="Arial Unicode MS"/>
                        </a:rPr>
                        <a:t>8</a:t>
                      </a:r>
                      <a:endParaRPr sz="1350">
                        <a:latin typeface="Arial Unicode MS"/>
                        <a:cs typeface="Arial Unicode MS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6434" y="3285490"/>
            <a:ext cx="201675" cy="1986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8FD584-4EB4-24EB-309B-3EF7C86B2855}"/>
              </a:ext>
            </a:extLst>
          </p:cNvPr>
          <p:cNvSpPr txBox="1"/>
          <p:nvPr/>
        </p:nvSpPr>
        <p:spPr>
          <a:xfrm>
            <a:off x="729937" y="845570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深搜和广搜思想对比</a:t>
            </a:r>
          </a:p>
        </p:txBody>
      </p:sp>
    </p:spTree>
    <p:extLst>
      <p:ext uri="{BB962C8B-B14F-4D97-AF65-F5344CB8AC3E}">
        <p14:creationId xmlns:p14="http://schemas.microsoft.com/office/powerpoint/2010/main" val="1165898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3E90-B8B2-41EB-B8A5-16C10A25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57FF4-3B2F-4EFF-8F99-957E572623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2030896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引例：给定一张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个点的无向图，求点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的最短路径，其中边的权值都为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那么用广度优先搜索是如何做这道题的呢？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624913A-57DF-85B2-229B-B332E45BFD61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0637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B8FB9-B113-459A-8F6F-E5313728FA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430841"/>
            <a:ext cx="7772870" cy="3424107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假设右图为给定的图</a:t>
            </a:r>
          </a:p>
        </p:txBody>
      </p:sp>
      <p:pic>
        <p:nvPicPr>
          <p:cNvPr id="5" name="图片 4" descr="图片包含 照片, 物体, 就坐&#10;&#10;描述已自动生成">
            <a:extLst>
              <a:ext uri="{FF2B5EF4-FFF2-40B4-BE49-F238E27FC236}">
                <a16:creationId xmlns:a16="http://schemas.microsoft.com/office/drawing/2014/main" id="{B9BF1882-C7AF-4F50-9272-3CC30D87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895600"/>
            <a:ext cx="4142857" cy="263571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7569291D-4951-A7FC-CBA7-931969BF3AA4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73397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2071D-DD18-4EE8-B2A5-058F30FD8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387833"/>
            <a:ext cx="5205636" cy="1583967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首先，我们需要一个队列，然后将点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装进去。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此时可以设</a:t>
            </a:r>
            <a:r>
              <a:rPr lang="en-US" altLang="zh-CN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dis[1]=0</a:t>
            </a:r>
            <a:r>
              <a:rPr lang="zh-CN" altLang="en-US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</a:t>
            </a:r>
            <a:r>
              <a:rPr lang="en-US" altLang="zh-CN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到其本身的最短路径长度为</a:t>
            </a:r>
            <a:r>
              <a:rPr lang="en-US" altLang="zh-CN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cap="non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cap="none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图片包含 就坐, 照片&#10;&#10;描述已自动生成">
            <a:extLst>
              <a:ext uri="{FF2B5EF4-FFF2-40B4-BE49-F238E27FC236}">
                <a16:creationId xmlns:a16="http://schemas.microsoft.com/office/drawing/2014/main" id="{1FDDF5D4-118D-4A48-973D-8B61A5A7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49" y="2671873"/>
            <a:ext cx="4142857" cy="3335714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1B8673-3B8C-D497-6E0A-3D999158B58B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055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F2A4-3A25-4C0B-9B08-29B48BE049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762000"/>
            <a:ext cx="4648200" cy="256808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我们将队首元素取出来，这里是点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，然后遍历每条出边（到达的点是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2,3,4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），将它们的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设为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到这些点的最短距离为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，并将这些点装进队列。</a:t>
            </a:r>
          </a:p>
        </p:txBody>
      </p:sp>
      <p:pic>
        <p:nvPicPr>
          <p:cNvPr id="5" name="图片 4" descr="图片包含 就坐, 照片&#10;&#10;描述已自动生成">
            <a:extLst>
              <a:ext uri="{FF2B5EF4-FFF2-40B4-BE49-F238E27FC236}">
                <a16:creationId xmlns:a16="http://schemas.microsoft.com/office/drawing/2014/main" id="{DCCE243B-6593-46AE-B94A-94047163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C565361C-8CDC-27F8-3038-3024F7F4C796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1360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E4444-7044-431A-B674-0EEDB3F53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160811"/>
            <a:ext cx="4572000" cy="137160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我们再取出点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，然后遍历出边，做同样的工作。我们发现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能到达的点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已经被走过，因此不再搜索。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FD396B-8690-4B03-834F-8F59DEE8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8271"/>
            <a:ext cx="4142857" cy="3335714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85D5664-4A41-1CDC-94FB-44CBE919E079}"/>
              </a:ext>
            </a:extLst>
          </p:cNvPr>
          <p:cNvSpPr/>
          <p:nvPr/>
        </p:nvSpPr>
        <p:spPr>
          <a:xfrm>
            <a:off x="0" y="4851457"/>
            <a:ext cx="2025650" cy="2025650"/>
          </a:xfrm>
          <a:custGeom>
            <a:avLst/>
            <a:gdLst/>
            <a:ahLst/>
            <a:cxnLst/>
            <a:rect l="l" t="t" r="r" b="b"/>
            <a:pathLst>
              <a:path w="2025650" h="2025650">
                <a:moveTo>
                  <a:pt x="318" y="0"/>
                </a:moveTo>
                <a:lnTo>
                  <a:pt x="0" y="2025396"/>
                </a:lnTo>
                <a:lnTo>
                  <a:pt x="2025395" y="2025396"/>
                </a:lnTo>
                <a:lnTo>
                  <a:pt x="2024826" y="1976902"/>
                </a:lnTo>
                <a:lnTo>
                  <a:pt x="2023127" y="1928687"/>
                </a:lnTo>
                <a:lnTo>
                  <a:pt x="2020311" y="1880765"/>
                </a:lnTo>
                <a:lnTo>
                  <a:pt x="2016391" y="1833147"/>
                </a:lnTo>
                <a:lnTo>
                  <a:pt x="2011378" y="1785848"/>
                </a:lnTo>
                <a:lnTo>
                  <a:pt x="2005287" y="1738878"/>
                </a:lnTo>
                <a:lnTo>
                  <a:pt x="1998129" y="1692251"/>
                </a:lnTo>
                <a:lnTo>
                  <a:pt x="1989917" y="1645980"/>
                </a:lnTo>
                <a:lnTo>
                  <a:pt x="1980664" y="1600077"/>
                </a:lnTo>
                <a:lnTo>
                  <a:pt x="1970384" y="1554556"/>
                </a:lnTo>
                <a:lnTo>
                  <a:pt x="1959087" y="1509428"/>
                </a:lnTo>
                <a:lnTo>
                  <a:pt x="1946787" y="1464706"/>
                </a:lnTo>
                <a:lnTo>
                  <a:pt x="1933497" y="1420403"/>
                </a:lnTo>
                <a:lnTo>
                  <a:pt x="1919230" y="1376533"/>
                </a:lnTo>
                <a:lnTo>
                  <a:pt x="1903998" y="1333106"/>
                </a:lnTo>
                <a:lnTo>
                  <a:pt x="1887813" y="1290137"/>
                </a:lnTo>
                <a:lnTo>
                  <a:pt x="1870689" y="1247638"/>
                </a:lnTo>
                <a:lnTo>
                  <a:pt x="1852638" y="1205621"/>
                </a:lnTo>
                <a:lnTo>
                  <a:pt x="1833673" y="1164100"/>
                </a:lnTo>
                <a:lnTo>
                  <a:pt x="1813807" y="1123086"/>
                </a:lnTo>
                <a:lnTo>
                  <a:pt x="1793051" y="1082593"/>
                </a:lnTo>
                <a:lnTo>
                  <a:pt x="1771420" y="1042634"/>
                </a:lnTo>
                <a:lnTo>
                  <a:pt x="1748925" y="1003220"/>
                </a:lnTo>
                <a:lnTo>
                  <a:pt x="1725580" y="964366"/>
                </a:lnTo>
                <a:lnTo>
                  <a:pt x="1701397" y="926082"/>
                </a:lnTo>
                <a:lnTo>
                  <a:pt x="1676388" y="888383"/>
                </a:lnTo>
                <a:lnTo>
                  <a:pt x="1650567" y="851281"/>
                </a:lnTo>
                <a:lnTo>
                  <a:pt x="1623945" y="814788"/>
                </a:lnTo>
                <a:lnTo>
                  <a:pt x="1596537" y="778917"/>
                </a:lnTo>
                <a:lnTo>
                  <a:pt x="1568354" y="743681"/>
                </a:lnTo>
                <a:lnTo>
                  <a:pt x="1539409" y="709093"/>
                </a:lnTo>
                <a:lnTo>
                  <a:pt x="1509715" y="675165"/>
                </a:lnTo>
                <a:lnTo>
                  <a:pt x="1479284" y="641910"/>
                </a:lnTo>
                <a:lnTo>
                  <a:pt x="1448130" y="609340"/>
                </a:lnTo>
                <a:lnTo>
                  <a:pt x="1416264" y="577469"/>
                </a:lnTo>
                <a:lnTo>
                  <a:pt x="1383700" y="546309"/>
                </a:lnTo>
                <a:lnTo>
                  <a:pt x="1350450" y="515873"/>
                </a:lnTo>
                <a:lnTo>
                  <a:pt x="1316528" y="486173"/>
                </a:lnTo>
                <a:lnTo>
                  <a:pt x="1281945" y="457222"/>
                </a:lnTo>
                <a:lnTo>
                  <a:pt x="1246714" y="429033"/>
                </a:lnTo>
                <a:lnTo>
                  <a:pt x="1210848" y="401619"/>
                </a:lnTo>
                <a:lnTo>
                  <a:pt x="1174360" y="374991"/>
                </a:lnTo>
                <a:lnTo>
                  <a:pt x="1137262" y="349164"/>
                </a:lnTo>
                <a:lnTo>
                  <a:pt x="1099568" y="324149"/>
                </a:lnTo>
                <a:lnTo>
                  <a:pt x="1061289" y="299960"/>
                </a:lnTo>
                <a:lnTo>
                  <a:pt x="1022438" y="276608"/>
                </a:lnTo>
                <a:lnTo>
                  <a:pt x="983029" y="254107"/>
                </a:lnTo>
                <a:lnTo>
                  <a:pt x="943074" y="232470"/>
                </a:lnTo>
                <a:lnTo>
                  <a:pt x="902585" y="211709"/>
                </a:lnTo>
                <a:lnTo>
                  <a:pt x="861575" y="191836"/>
                </a:lnTo>
                <a:lnTo>
                  <a:pt x="820057" y="172865"/>
                </a:lnTo>
                <a:lnTo>
                  <a:pt x="778044" y="154808"/>
                </a:lnTo>
                <a:lnTo>
                  <a:pt x="735548" y="137677"/>
                </a:lnTo>
                <a:lnTo>
                  <a:pt x="692582" y="121487"/>
                </a:lnTo>
                <a:lnTo>
                  <a:pt x="649159" y="106248"/>
                </a:lnTo>
                <a:lnTo>
                  <a:pt x="605291" y="91974"/>
                </a:lnTo>
                <a:lnTo>
                  <a:pt x="560991" y="78678"/>
                </a:lnTo>
                <a:lnTo>
                  <a:pt x="516272" y="66373"/>
                </a:lnTo>
                <a:lnTo>
                  <a:pt x="471147" y="55070"/>
                </a:lnTo>
                <a:lnTo>
                  <a:pt x="425627" y="44783"/>
                </a:lnTo>
                <a:lnTo>
                  <a:pt x="379726" y="35524"/>
                </a:lnTo>
                <a:lnTo>
                  <a:pt x="333457" y="27307"/>
                </a:lnTo>
                <a:lnTo>
                  <a:pt x="286832" y="20143"/>
                </a:lnTo>
                <a:lnTo>
                  <a:pt x="239863" y="14045"/>
                </a:lnTo>
                <a:lnTo>
                  <a:pt x="192564" y="9027"/>
                </a:lnTo>
                <a:lnTo>
                  <a:pt x="144948" y="5101"/>
                </a:lnTo>
                <a:lnTo>
                  <a:pt x="97026" y="2279"/>
                </a:lnTo>
                <a:lnTo>
                  <a:pt x="48812" y="574"/>
                </a:lnTo>
                <a:lnTo>
                  <a:pt x="318" y="0"/>
                </a:lnTo>
                <a:close/>
              </a:path>
            </a:pathLst>
          </a:custGeom>
          <a:solidFill>
            <a:srgbClr val="C9DF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521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4f806e-0fdd-45b6-ac7a-d2fd1b2b6f2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4f806e-0fdd-45b6-ac7a-d2fd1b2b6f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32c98d-c184-47b8-9719-3c8414999e8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32c98d-c184-47b8-9719-3c8414999e86}"/>
  <p:tag name="TABLE_ENDDRAG_ORIGIN_RECT" val="475*429"/>
  <p:tag name="TABLE_ENDDRAG_RECT" val="42*60*475*42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7792</Words>
  <Application>Microsoft Office PowerPoint</Application>
  <PresentationFormat>全屏显示(4:3)</PresentationFormat>
  <Paragraphs>1072</Paragraphs>
  <Slides>128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128</vt:i4>
      </vt:variant>
    </vt:vector>
  </HeadingPairs>
  <TitlesOfParts>
    <vt:vector size="145" baseType="lpstr">
      <vt:lpstr>Arial Unicode MS</vt:lpstr>
      <vt:lpstr>Heiti SC</vt:lpstr>
      <vt:lpstr>Monaco</vt:lpstr>
      <vt:lpstr>STIXGeneral</vt:lpstr>
      <vt:lpstr>等线</vt:lpstr>
      <vt:lpstr>等线 Light</vt:lpstr>
      <vt:lpstr>宋体</vt:lpstr>
      <vt:lpstr>微软雅黑</vt:lpstr>
      <vt:lpstr>Arial</vt:lpstr>
      <vt:lpstr>Cambria Math</vt:lpstr>
      <vt:lpstr>Consolas</vt:lpstr>
      <vt:lpstr>Courier New</vt:lpstr>
      <vt:lpstr>Times New Roman</vt:lpstr>
      <vt:lpstr>Wingdings 3</vt:lpstr>
      <vt:lpstr>Office 主题​​</vt:lpstr>
      <vt:lpstr>2_Office 主题​​</vt:lpstr>
      <vt:lpstr>Office 主题​​</vt:lpstr>
      <vt:lpstr>搜索</vt:lpstr>
      <vt:lpstr> 搜索</vt:lpstr>
      <vt:lpstr>回顾：枚举法</vt:lpstr>
      <vt:lpstr>回顾：枚举法</vt:lpstr>
      <vt:lpstr>回顾：枚举法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尝试走迷宫……</vt:lpstr>
      <vt:lpstr>尝试走迷宫……</vt:lpstr>
      <vt:lpstr>尝试走迷宫……</vt:lpstr>
      <vt:lpstr>尝试走迷宫……</vt:lpstr>
      <vt:lpstr>尝试走迷宫……</vt:lpstr>
      <vt:lpstr>尝试走迷宫……</vt:lpstr>
      <vt:lpstr>尝试走迷宫……</vt:lpstr>
      <vt:lpstr>尝试走迷宫……</vt:lpstr>
      <vt:lpstr>回顾一下刚才的过程</vt:lpstr>
      <vt:lpstr>回溯法</vt:lpstr>
      <vt:lpstr>引例</vt:lpstr>
      <vt:lpstr>思路分析：</vt:lpstr>
      <vt:lpstr>以这张图为例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代码实现，用递归模拟这个过程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例9 八皇后</vt:lpstr>
      <vt:lpstr>n皇后</vt:lpstr>
      <vt:lpstr>n皇后</vt:lpstr>
      <vt:lpstr>观察当 n=4 时的搜索过程：</vt:lpstr>
      <vt:lpstr>n皇后</vt:lpstr>
      <vt:lpstr>PowerPoint 演示文稿</vt:lpstr>
      <vt:lpstr>四阶数独</vt:lpstr>
      <vt:lpstr>四阶数独</vt:lpstr>
      <vt:lpstr>四阶数独：详细分析</vt:lpstr>
      <vt:lpstr>四阶数独：详细分析</vt:lpstr>
      <vt:lpstr>四阶数独：详细分析</vt:lpstr>
      <vt:lpstr>四阶数独</vt:lpstr>
      <vt:lpstr>四阶数独</vt:lpstr>
      <vt:lpstr>例11  kkksc03考前临时抱佛脚</vt:lpstr>
      <vt:lpstr>kkksc03考前临时抱佛脚</vt:lpstr>
      <vt:lpstr>kkksc03考前临时抱佛脚</vt:lpstr>
      <vt:lpstr>PowerPoint 演示文稿</vt:lpstr>
      <vt:lpstr>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广度优先搜索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例1：</vt:lpstr>
      <vt:lpstr>PowerPoint 演示文稿</vt:lpstr>
      <vt:lpstr>PowerPoint 演示文稿</vt:lpstr>
      <vt:lpstr>PowerPoint 演示文稿</vt:lpstr>
      <vt:lpstr>PowerPoint 演示文稿</vt:lpstr>
      <vt:lpstr>例2 马的遍历 （洛谷P1443） </vt:lpstr>
      <vt:lpstr>马的遍历</vt:lpstr>
      <vt:lpstr>马的遍历</vt:lpstr>
      <vt:lpstr>PowerPoint 演示文稿</vt:lpstr>
      <vt:lpstr>PowerPoint 演示文稿</vt:lpstr>
      <vt:lpstr>PowerPoint 演示文稿</vt:lpstr>
      <vt:lpstr>例3 奇怪的电梯 （洛谷P1135） </vt:lpstr>
      <vt:lpstr>例题</vt:lpstr>
      <vt:lpstr>例4 P1032字串变换</vt:lpstr>
      <vt:lpstr>例题</vt:lpstr>
      <vt:lpstr>PowerPoint 演示文稿</vt:lpstr>
      <vt:lpstr>PowerPoint 演示文稿</vt:lpstr>
      <vt:lpstr>总结 </vt:lpstr>
      <vt:lpstr>作业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搜索</dc:title>
  <dc:creator>洛谷学术组</dc:creator>
  <cp:lastModifiedBy>Grace</cp:lastModifiedBy>
  <cp:revision>168</cp:revision>
  <dcterms:created xsi:type="dcterms:W3CDTF">2022-07-13T14:24:47Z</dcterms:created>
  <dcterms:modified xsi:type="dcterms:W3CDTF">2022-07-16T15:47:35Z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2022-07-13T00:00:00Z</vt:filetime>
  </property>
</Properties>
</file>