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5" r:id="rId9"/>
    <p:sldId id="266" r:id="rId10"/>
    <p:sldId id="345" r:id="rId11"/>
    <p:sldId id="321" r:id="rId12"/>
    <p:sldId id="319" r:id="rId13"/>
    <p:sldId id="320" r:id="rId14"/>
    <p:sldId id="322" r:id="rId15"/>
    <p:sldId id="323" r:id="rId16"/>
    <p:sldId id="325" r:id="rId17"/>
    <p:sldId id="326" r:id="rId18"/>
    <p:sldId id="327" r:id="rId19"/>
    <p:sldId id="328" r:id="rId20"/>
    <p:sldId id="346" r:id="rId21"/>
    <p:sldId id="349" r:id="rId22"/>
    <p:sldId id="334" r:id="rId23"/>
    <p:sldId id="335" r:id="rId24"/>
    <p:sldId id="337" r:id="rId25"/>
    <p:sldId id="338" r:id="rId26"/>
    <p:sldId id="336" r:id="rId27"/>
    <p:sldId id="339" r:id="rId28"/>
    <p:sldId id="340" r:id="rId29"/>
    <p:sldId id="342" r:id="rId30"/>
    <p:sldId id="341" r:id="rId31"/>
    <p:sldId id="344" r:id="rId32"/>
    <p:sldId id="347" r:id="rId33"/>
    <p:sldId id="348" r:id="rId34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iano Terra Prieto" initials="ETP" lastIdx="2" clrIdx="0">
    <p:extLst>
      <p:ext uri="{19B8F6BF-5375-455C-9EA6-DF929625EA0E}">
        <p15:presenceInfo xmlns="" xmlns:p15="http://schemas.microsoft.com/office/powerpoint/2012/main" userId="Emiliano Terra Prie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9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08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84" y="-15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CC906-EB6F-4995-AF7E-F1EC18751298}" type="datetimeFigureOut">
              <a:rPr lang="es-ES" smtClean="0"/>
              <a:pPr/>
              <a:t>22/06/2020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D5A49-76C5-46C9-B532-9D49530A5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5471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5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r>
              <a:rPr lang="es-ES" sz="7200" noProof="0" dirty="0">
                <a:latin typeface="Franklin Gothic Demi" panose="020B0703020102020204" pitchFamily="34" charset="0"/>
              </a:rPr>
              <a:t>C</a:t>
            </a:r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66E6084-0988-49B4-BD4E-1264194D9864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EEB305-4E92-401E-9FCA-996DF9FD55B6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 rot="5400000"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600" noProof="0" dirty="0">
                <a:latin typeface="Franklin Gothic Demi" panose="020B0703020102020204" pitchFamily="34" charset="0"/>
              </a:rPr>
              <a:t>C</a:t>
            </a:r>
            <a:endParaRPr lang="es-ES" sz="2400" noProof="0" dirty="0">
              <a:latin typeface="Franklin Gothic Demi" panose="020B070302010202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901BA-1555-4CE1-92B2-39682A57B7CA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4D32F-F0D9-47B3-AAC6-D43DC057831A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5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r>
              <a:rPr lang="es-ES" sz="7200" noProof="0" dirty="0">
                <a:latin typeface="Franklin Gothic Demi" panose="020B0703020102020204" pitchFamily="34" charset="0"/>
              </a:rPr>
              <a:t>C</a:t>
            </a:r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5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5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B07FB1B-461B-4D1D-952B-7FEEFF2CFA29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9D876-84BE-45D9-9418-9FF24663C364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F9AA-CFE1-4BA9-8C5D-54C264D423B8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51D7A-9E1F-4C6F-8B86-F39A8650CB7A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5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1E9FB-24DE-4A64-B35D-DF3FF6E51288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DA7DC-138B-4843-B77A-91873FF451A9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016917-91ED-4B62-9DC6-0583229F954A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5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5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5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4400" noProof="0" dirty="0">
                <a:latin typeface="Franklin Gothic Demi" panose="020B0703020102020204" pitchFamily="34" charset="0"/>
              </a:rPr>
              <a:t>C</a:t>
            </a:r>
            <a:endParaRPr lang="es-ES" noProof="0" dirty="0">
              <a:latin typeface="Franklin Gothic Demi" panose="020B0703020102020204" pitchFamily="34" charset="0"/>
            </a:endParaRPr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5031EA3-1207-456F-B1A7-F20CDD0C2E7B}" type="datetime1">
              <a:rPr lang="es-ES" noProof="0" smtClean="0"/>
              <a:pPr rtl="0"/>
              <a:t>22/06/2020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=""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D3EE2AF-4D3C-4E6C-BDE1-F0658C11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068" y="345574"/>
            <a:ext cx="8329031" cy="1473747"/>
          </a:xfrm>
        </p:spPr>
        <p:txBody>
          <a:bodyPr/>
          <a:lstStyle/>
          <a:p>
            <a:r>
              <a:rPr lang="es-ES" dirty="0" smtClean="0"/>
              <a:t>Ficheros </a:t>
            </a:r>
            <a:r>
              <a:rPr lang="es-ES" dirty="0"/>
              <a:t>– Parte </a:t>
            </a:r>
            <a:r>
              <a:rPr lang="es-ES" dirty="0" smtClean="0"/>
              <a:t>1</a:t>
            </a:r>
            <a:br>
              <a:rPr lang="es-ES" dirty="0" smtClean="0"/>
            </a:br>
            <a:r>
              <a:rPr lang="es-ES" sz="4000" dirty="0" smtClean="0"/>
              <a:t>Introducción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CC8E940-D1F6-49D5-8A6E-E7E89364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6312" y="2221438"/>
            <a:ext cx="6209145" cy="3269738"/>
          </a:xfrm>
        </p:spPr>
        <p:txBody>
          <a:bodyPr>
            <a:normAutofit/>
          </a:bodyPr>
          <a:lstStyle/>
          <a:p>
            <a:r>
              <a:rPr lang="es-ES" dirty="0"/>
              <a:t>Tipos de ficheros.</a:t>
            </a:r>
          </a:p>
          <a:p>
            <a:r>
              <a:rPr lang="es-ES" dirty="0"/>
              <a:t>	Ficheros de texto.</a:t>
            </a:r>
          </a:p>
          <a:p>
            <a:r>
              <a:rPr lang="es-ES" dirty="0"/>
              <a:t>	Ficheros binarios.</a:t>
            </a:r>
          </a:p>
          <a:p>
            <a:r>
              <a:rPr lang="es-ES" dirty="0"/>
              <a:t>Funcionamiento.</a:t>
            </a:r>
          </a:p>
          <a:p>
            <a:r>
              <a:rPr lang="es-ES" dirty="0"/>
              <a:t>Apertura de archivos.</a:t>
            </a:r>
          </a:p>
          <a:p>
            <a:r>
              <a:rPr lang="es-ES" dirty="0"/>
              <a:t>Cierre de archivos.</a:t>
            </a:r>
          </a:p>
        </p:txBody>
      </p:sp>
      <p:pic>
        <p:nvPicPr>
          <p:cNvPr id="4" name="3 Imagen" descr="Archivos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07" y="2552700"/>
            <a:ext cx="4279162" cy="23163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879491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4CECB9-2F2C-4F86-98A4-9CC48DE722E1}"/>
              </a:ext>
            </a:extLst>
          </p:cNvPr>
          <p:cNvSpPr txBox="1">
            <a:spLocks/>
          </p:cNvSpPr>
          <p:nvPr/>
        </p:nvSpPr>
        <p:spPr>
          <a:xfrm>
            <a:off x="2385975" y="395288"/>
            <a:ext cx="6789775" cy="6677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Conclusiones: Ficheros parte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389BC46-B84B-4D7F-B3EB-9AE9BA5CA680}"/>
              </a:ext>
            </a:extLst>
          </p:cNvPr>
          <p:cNvSpPr txBox="1">
            <a:spLocks/>
          </p:cNvSpPr>
          <p:nvPr/>
        </p:nvSpPr>
        <p:spPr>
          <a:xfrm>
            <a:off x="1164911" y="1435783"/>
            <a:ext cx="9782801" cy="4925106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solidFill>
                  <a:schemeClr val="tx2"/>
                </a:solidFill>
              </a:rPr>
              <a:t>Se trabaja con </a:t>
            </a:r>
            <a:r>
              <a:rPr lang="es-ES" sz="2400" dirty="0">
                <a:solidFill>
                  <a:schemeClr val="tx2"/>
                </a:solidFill>
              </a:rPr>
              <a:t>dos tipos de archivos, de </a:t>
            </a:r>
            <a:r>
              <a:rPr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texto</a:t>
            </a:r>
            <a:r>
              <a:rPr lang="es-ES" sz="2400" dirty="0">
                <a:solidFill>
                  <a:schemeClr val="tx2"/>
                </a:solidFill>
              </a:rPr>
              <a:t> y </a:t>
            </a:r>
            <a:r>
              <a:rPr lang="es-E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binario</a:t>
            </a:r>
            <a:r>
              <a:rPr lang="es-ES" sz="2400" dirty="0">
                <a:solidFill>
                  <a:schemeClr val="tx2"/>
                </a:solidFill>
              </a:rPr>
              <a:t>.</a:t>
            </a:r>
          </a:p>
          <a:p>
            <a:r>
              <a:rPr lang="es-ES" sz="2400" dirty="0" smtClean="0">
                <a:solidFill>
                  <a:schemeClr val="tx2"/>
                </a:solidFill>
              </a:rPr>
              <a:t>Es muy importante utilizar la misma modalidad de escritura/lectura,  para una correcta aplicación. Debemos </a:t>
            </a:r>
            <a:r>
              <a:rPr lang="es-ES" sz="2400" dirty="0">
                <a:solidFill>
                  <a:schemeClr val="tx2"/>
                </a:solidFill>
              </a:rPr>
              <a:t>recordar la </a:t>
            </a:r>
            <a:r>
              <a:rPr lang="es-ES" sz="2400" b="1" dirty="0">
                <a:solidFill>
                  <a:schemeClr val="tx2"/>
                </a:solidFill>
              </a:rPr>
              <a:t>estructura usada </a:t>
            </a:r>
            <a:r>
              <a:rPr lang="es-ES" sz="2400" dirty="0">
                <a:solidFill>
                  <a:schemeClr val="tx2"/>
                </a:solidFill>
              </a:rPr>
              <a:t>para luego poder leerlos </a:t>
            </a:r>
            <a:r>
              <a:rPr lang="es-ES" sz="2400" dirty="0" smtClean="0">
                <a:solidFill>
                  <a:schemeClr val="tx2"/>
                </a:solidFill>
              </a:rPr>
              <a:t>correctamente.</a:t>
            </a:r>
            <a:endParaRPr lang="es-ES" sz="2400" dirty="0">
              <a:solidFill>
                <a:schemeClr val="tx2"/>
              </a:solidFill>
            </a:endParaRPr>
          </a:p>
          <a:p>
            <a:r>
              <a:rPr lang="es-ES" sz="2400" dirty="0">
                <a:solidFill>
                  <a:schemeClr val="tx2"/>
                </a:solidFill>
              </a:rPr>
              <a:t>Para abrir archivos usamos la función </a:t>
            </a:r>
            <a:r>
              <a:rPr lang="es-ES" sz="2400" dirty="0" err="1">
                <a:solidFill>
                  <a:schemeClr val="tx2"/>
                </a:solidFill>
              </a:rPr>
              <a:t>fopen</a:t>
            </a:r>
            <a:r>
              <a:rPr lang="es-ES" sz="24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2400" dirty="0">
                <a:solidFill>
                  <a:schemeClr val="tx2"/>
                </a:solidFill>
              </a:rPr>
              <a:t>   </a:t>
            </a:r>
            <a:r>
              <a:rPr lang="fr-FR" sz="2400" dirty="0">
                <a:solidFill>
                  <a:schemeClr val="tx2"/>
                </a:solidFill>
              </a:rPr>
              <a:t>FILE *</a:t>
            </a:r>
            <a:r>
              <a:rPr lang="fr-FR" sz="2400" dirty="0" err="1">
                <a:solidFill>
                  <a:schemeClr val="tx2"/>
                </a:solidFill>
              </a:rPr>
              <a:t>fopen</a:t>
            </a:r>
            <a:r>
              <a:rPr lang="fr-FR" sz="2400" dirty="0">
                <a:solidFill>
                  <a:schemeClr val="tx2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const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>
                <a:solidFill>
                  <a:srgbClr val="0070C0"/>
                </a:solidFill>
              </a:rPr>
              <a:t>char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>
                <a:solidFill>
                  <a:schemeClr val="tx2"/>
                </a:solidFill>
              </a:rPr>
              <a:t>*nombre, </a:t>
            </a:r>
            <a:r>
              <a:rPr lang="fr-FR" sz="2400" dirty="0" err="1">
                <a:solidFill>
                  <a:srgbClr val="0070C0"/>
                </a:solidFill>
              </a:rPr>
              <a:t>const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>
                <a:solidFill>
                  <a:srgbClr val="0070C0"/>
                </a:solidFill>
              </a:rPr>
              <a:t>char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>
                <a:solidFill>
                  <a:schemeClr val="tx2"/>
                </a:solidFill>
              </a:rPr>
              <a:t>*modo))</a:t>
            </a:r>
            <a:endParaRPr lang="es-ES" sz="2400" dirty="0">
              <a:solidFill>
                <a:schemeClr val="tx2"/>
              </a:solidFill>
            </a:endParaRPr>
          </a:p>
          <a:p>
            <a:r>
              <a:rPr lang="es-ES" sz="2400" dirty="0">
                <a:solidFill>
                  <a:schemeClr val="tx2"/>
                </a:solidFill>
              </a:rPr>
              <a:t>Es recomendable siempre cerrar los archivos una vez terminamos de usarlos. Podemos usar las funciones </a:t>
            </a:r>
            <a:r>
              <a:rPr lang="es-ES" sz="2400" dirty="0" err="1">
                <a:solidFill>
                  <a:schemeClr val="tx2"/>
                </a:solidFill>
              </a:rPr>
              <a:t>fclose</a:t>
            </a:r>
            <a:r>
              <a:rPr lang="es-ES" sz="2400" dirty="0">
                <a:solidFill>
                  <a:schemeClr val="tx2"/>
                </a:solidFill>
              </a:rPr>
              <a:t> y </a:t>
            </a:r>
            <a:r>
              <a:rPr lang="es-ES" sz="2400" dirty="0" err="1">
                <a:solidFill>
                  <a:schemeClr val="tx2"/>
                </a:solidFill>
              </a:rPr>
              <a:t>fcloseall</a:t>
            </a:r>
            <a:endParaRPr lang="es-E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</a:rPr>
              <a:t>    </a:t>
            </a:r>
            <a:r>
              <a:rPr lang="fr-FR" sz="2400" dirty="0" err="1">
                <a:solidFill>
                  <a:srgbClr val="0070C0"/>
                </a:solidFill>
              </a:rPr>
              <a:t>int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fclose</a:t>
            </a:r>
            <a:r>
              <a:rPr lang="fr-FR" sz="2400" dirty="0">
                <a:solidFill>
                  <a:schemeClr val="tx2"/>
                </a:solidFill>
              </a:rPr>
              <a:t>(</a:t>
            </a:r>
            <a:r>
              <a:rPr lang="fr-FR" sz="2400" dirty="0">
                <a:solidFill>
                  <a:srgbClr val="0070C0"/>
                </a:solidFill>
              </a:rPr>
              <a:t>FILE </a:t>
            </a:r>
            <a:r>
              <a:rPr lang="fr-FR" sz="2400" dirty="0">
                <a:solidFill>
                  <a:schemeClr val="tx2"/>
                </a:solidFill>
              </a:rPr>
              <a:t>*</a:t>
            </a:r>
            <a:r>
              <a:rPr lang="fr-FR" sz="2400" dirty="0" err="1">
                <a:solidFill>
                  <a:schemeClr val="tx2"/>
                </a:solidFill>
              </a:rPr>
              <a:t>stream</a:t>
            </a:r>
            <a:r>
              <a:rPr lang="fr-FR" sz="2400" dirty="0">
                <a:solidFill>
                  <a:schemeClr val="tx2"/>
                </a:solidFill>
              </a:rPr>
              <a:t>);    ó    </a:t>
            </a:r>
            <a:r>
              <a:rPr lang="fr-FR" sz="2400" dirty="0" err="1">
                <a:solidFill>
                  <a:srgbClr val="0070C0"/>
                </a:solidFill>
              </a:rPr>
              <a:t>int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fcloseall</a:t>
            </a:r>
            <a:r>
              <a:rPr lang="fr-FR" sz="2400" dirty="0">
                <a:solidFill>
                  <a:schemeClr val="tx2"/>
                </a:solidFill>
              </a:rPr>
              <a:t>(); </a:t>
            </a: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7302493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D3EE2AF-4D3C-4E6C-BDE1-F0658C11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2412" y="0"/>
            <a:ext cx="8329031" cy="1425621"/>
          </a:xfrm>
        </p:spPr>
        <p:txBody>
          <a:bodyPr/>
          <a:lstStyle/>
          <a:p>
            <a:r>
              <a:rPr lang="es-ES" dirty="0"/>
              <a:t>Ficheros – Parte 2</a:t>
            </a:r>
            <a:br>
              <a:rPr lang="es-ES" dirty="0"/>
            </a:br>
            <a:r>
              <a:rPr lang="es-ES" sz="4000" dirty="0"/>
              <a:t>Ficheros de texto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CC8E940-D1F6-49D5-8A6E-E7E89364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990" y="1778547"/>
            <a:ext cx="8528089" cy="3687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Salida de caracteres a archivo</a:t>
            </a:r>
          </a:p>
          <a:p>
            <a:pPr marL="1238400" lvl="3" indent="-324000" algn="l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Función </a:t>
            </a:r>
            <a:r>
              <a:rPr lang="es-ES" sz="2600" dirty="0" err="1">
                <a:solidFill>
                  <a:schemeClr val="tx1"/>
                </a:solidFill>
              </a:rPr>
              <a:t>fputc</a:t>
            </a:r>
            <a:endParaRPr lang="es-ES" sz="2600" dirty="0">
              <a:solidFill>
                <a:schemeClr val="tx1"/>
              </a:solidFill>
            </a:endParaRPr>
          </a:p>
          <a:p>
            <a:pPr marL="1238400" lvl="3" indent="-324000" algn="l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Función </a:t>
            </a:r>
            <a:r>
              <a:rPr lang="es-ES" sz="2600" dirty="0" err="1">
                <a:solidFill>
                  <a:schemeClr val="tx1"/>
                </a:solidFill>
              </a:rPr>
              <a:t>fputs</a:t>
            </a:r>
            <a:endParaRPr lang="es-ES" sz="2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Entrada de caracteres desde archivo</a:t>
            </a:r>
          </a:p>
          <a:p>
            <a:pPr marL="1238400" lvl="3" indent="-324000" algn="l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Función </a:t>
            </a:r>
            <a:r>
              <a:rPr lang="es-ES" sz="2600" dirty="0" err="1">
                <a:solidFill>
                  <a:schemeClr val="tx1"/>
                </a:solidFill>
              </a:rPr>
              <a:t>fgetc</a:t>
            </a:r>
            <a:endParaRPr lang="es-ES" sz="2600" dirty="0">
              <a:solidFill>
                <a:schemeClr val="tx1"/>
              </a:solidFill>
            </a:endParaRPr>
          </a:p>
          <a:p>
            <a:pPr marL="1238400" lvl="3" indent="-324000" algn="l">
              <a:buFont typeface="Arial" panose="020B0604020202020204" pitchFamily="34" charset="0"/>
              <a:buChar char="•"/>
            </a:pPr>
            <a:r>
              <a:rPr lang="es-ES" sz="2600" dirty="0">
                <a:solidFill>
                  <a:schemeClr val="tx1"/>
                </a:solidFill>
              </a:rPr>
              <a:t>Función </a:t>
            </a:r>
            <a:r>
              <a:rPr lang="es-ES" sz="2600" dirty="0" err="1">
                <a:solidFill>
                  <a:schemeClr val="tx1"/>
                </a:solidFill>
              </a:rPr>
              <a:t>fgets</a:t>
            </a:r>
            <a:endParaRPr lang="es-ES" sz="2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Salida formateada: Función </a:t>
            </a:r>
            <a:r>
              <a:rPr lang="es-ES" sz="2800" dirty="0" err="1"/>
              <a:t>fprintf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Entrada formateada: Función </a:t>
            </a:r>
            <a:r>
              <a:rPr lang="es-ES" sz="2800" dirty="0" err="1"/>
              <a:t>fscanf</a:t>
            </a:r>
            <a:endParaRPr lang="es-E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828" y="991014"/>
            <a:ext cx="3258458" cy="2454332"/>
          </a:xfrm>
          <a:prstGeom prst="roundRect">
            <a:avLst/>
          </a:prstGeom>
          <a:noFill/>
          <a:ln w="31750">
            <a:solidFill>
              <a:srgbClr val="00B0F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16956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169" y="19480"/>
            <a:ext cx="9782801" cy="731837"/>
          </a:xfrm>
        </p:spPr>
        <p:txBody>
          <a:bodyPr>
            <a:normAutofit/>
          </a:bodyPr>
          <a:lstStyle/>
          <a:p>
            <a:r>
              <a:rPr lang="es-ES" dirty="0"/>
              <a:t>Salida de caracteres a archivo (</a:t>
            </a:r>
            <a:r>
              <a:rPr lang="es-ES" dirty="0" err="1"/>
              <a:t>fputc</a:t>
            </a:r>
            <a:r>
              <a:rPr lang="es-ES" dirty="0"/>
              <a:t> y </a:t>
            </a:r>
            <a:r>
              <a:rPr lang="es-ES" dirty="0" err="1"/>
              <a:t>fputs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4964551" y="843114"/>
            <a:ext cx="45223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err="1">
                <a:solidFill>
                  <a:schemeClr val="dk1"/>
                </a:solidFill>
              </a:rPr>
              <a:t>fputc</a:t>
            </a:r>
            <a:r>
              <a:rPr lang="fr-FR" sz="2000" dirty="0">
                <a:solidFill>
                  <a:schemeClr val="dk1"/>
                </a:solidFill>
              </a:rPr>
              <a:t>(</a:t>
            </a:r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smtClean="0">
                <a:solidFill>
                  <a:schemeClr val="dk1"/>
                </a:solidFill>
              </a:rPr>
              <a:t>char a, </a:t>
            </a:r>
            <a:r>
              <a:rPr lang="fr-FR" sz="2000" dirty="0">
                <a:solidFill>
                  <a:srgbClr val="0070C0"/>
                </a:solidFill>
              </a:rPr>
              <a:t>FILE </a:t>
            </a:r>
            <a:r>
              <a:rPr lang="fr-FR" sz="2000" dirty="0">
                <a:solidFill>
                  <a:schemeClr val="dk1"/>
                </a:solidFill>
              </a:rPr>
              <a:t>*</a:t>
            </a:r>
            <a:r>
              <a:rPr lang="fr-FR" sz="2000" dirty="0" err="1">
                <a:solidFill>
                  <a:schemeClr val="dk1"/>
                </a:solidFill>
              </a:rPr>
              <a:t>stream</a:t>
            </a:r>
            <a:r>
              <a:rPr lang="fr-FR" sz="20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861440" y="751317"/>
            <a:ext cx="2693025" cy="7421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Retorna el </a:t>
            </a:r>
            <a:r>
              <a:rPr lang="es-ES" sz="1700" dirty="0" err="1"/>
              <a:t>caracter</a:t>
            </a:r>
            <a:r>
              <a:rPr lang="es-ES" sz="1700" dirty="0"/>
              <a:t> insertado o EOF si falla.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9316429" y="756463"/>
            <a:ext cx="2439489" cy="7318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 a escribir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54465" y="1043169"/>
            <a:ext cx="410086" cy="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>
            <a:cxnSpLocks/>
          </p:cNvCxnSpPr>
          <p:nvPr/>
        </p:nvCxnSpPr>
        <p:spPr>
          <a:xfrm flipH="1" flipV="1">
            <a:off x="8868427" y="1082775"/>
            <a:ext cx="450010" cy="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4894632D-443F-4CBF-B0DE-73AC74281F61}"/>
              </a:ext>
            </a:extLst>
          </p:cNvPr>
          <p:cNvSpPr/>
          <p:nvPr/>
        </p:nvSpPr>
        <p:spPr>
          <a:xfrm>
            <a:off x="1256563" y="1785298"/>
            <a:ext cx="47586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main</a:t>
            </a:r>
            <a:r>
              <a:rPr lang="es-ES" dirty="0">
                <a:solidFill>
                  <a:schemeClr val="tx2"/>
                </a:solidFill>
              </a:rPr>
              <a:t>() {</a:t>
            </a:r>
          </a:p>
          <a:p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msg</a:t>
            </a:r>
            <a:r>
              <a:rPr lang="es-ES" dirty="0">
                <a:solidFill>
                  <a:schemeClr val="tx2"/>
                </a:solidFill>
              </a:rPr>
              <a:t>[14] = </a:t>
            </a:r>
            <a:r>
              <a:rPr lang="es-ES" dirty="0">
                <a:solidFill>
                  <a:srgbClr val="C00000"/>
                </a:solidFill>
              </a:rPr>
              <a:t>“Informática II”</a:t>
            </a:r>
            <a:r>
              <a:rPr lang="es-ES" dirty="0">
                <a:solidFill>
                  <a:schemeClr val="dk1"/>
                </a:solidFill>
              </a:rPr>
              <a:t>; </a:t>
            </a:r>
          </a:p>
          <a:p>
            <a:r>
              <a:rPr lang="es-ES" dirty="0">
                <a:solidFill>
                  <a:schemeClr val="tx2"/>
                </a:solidFill>
              </a:rPr>
              <a:t>    FILE *archivo;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 i = 0;</a:t>
            </a: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    …    </a:t>
            </a: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    archivo = </a:t>
            </a:r>
            <a:r>
              <a:rPr lang="es-ES" dirty="0" err="1">
                <a:solidFill>
                  <a:schemeClr val="tx2"/>
                </a:solidFill>
              </a:rPr>
              <a:t>fopen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“Archivo.</a:t>
            </a:r>
            <a:r>
              <a:rPr lang="es-ES" dirty="0" err="1">
                <a:solidFill>
                  <a:srgbClr val="C00000"/>
                </a:solidFill>
              </a:rPr>
              <a:t>txt</a:t>
            </a:r>
            <a:r>
              <a:rPr lang="es-ES" dirty="0">
                <a:solidFill>
                  <a:srgbClr val="C00000"/>
                </a:solidFill>
              </a:rPr>
              <a:t>”</a:t>
            </a:r>
            <a:r>
              <a:rPr lang="es-ES" dirty="0">
                <a:solidFill>
                  <a:schemeClr val="tx2"/>
                </a:solidFill>
              </a:rPr>
              <a:t>,</a:t>
            </a:r>
            <a:r>
              <a:rPr lang="es-ES" dirty="0">
                <a:solidFill>
                  <a:srgbClr val="C00000"/>
                </a:solidFill>
              </a:rPr>
              <a:t>“w”</a:t>
            </a:r>
            <a:r>
              <a:rPr lang="es-ES" dirty="0">
                <a:solidFill>
                  <a:schemeClr val="tx2"/>
                </a:solidFill>
              </a:rPr>
              <a:t>);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(archivo != </a:t>
            </a:r>
            <a:r>
              <a:rPr lang="es-ES" dirty="0">
                <a:solidFill>
                  <a:srgbClr val="0070C0"/>
                </a:solidFill>
              </a:rPr>
              <a:t>NULL</a:t>
            </a:r>
            <a:r>
              <a:rPr lang="es-ES" dirty="0">
                <a:solidFill>
                  <a:schemeClr val="dk1"/>
                </a:solidFill>
              </a:rPr>
              <a:t>)</a:t>
            </a:r>
            <a:r>
              <a:rPr lang="es-ES" dirty="0">
                <a:solidFill>
                  <a:schemeClr val="tx2"/>
                </a:solidFill>
              </a:rPr>
              <a:t> {</a:t>
            </a:r>
          </a:p>
          <a:p>
            <a:r>
              <a:rPr lang="es-ES" dirty="0">
                <a:solidFill>
                  <a:schemeClr val="dk1"/>
                </a:solidFill>
              </a:rPr>
              <a:t>       </a:t>
            </a:r>
            <a:r>
              <a:rPr lang="es-ES_tradnl" altLang="es-ES" dirty="0" err="1">
                <a:solidFill>
                  <a:srgbClr val="0070C0"/>
                </a:solidFill>
              </a:rPr>
              <a:t>while</a:t>
            </a:r>
            <a:r>
              <a:rPr lang="es-ES_tradnl" altLang="es-ES" dirty="0">
                <a:solidFill>
                  <a:schemeClr val="tx2"/>
                </a:solidFill>
              </a:rPr>
              <a:t> (</a:t>
            </a:r>
            <a:r>
              <a:rPr lang="es-ES_tradnl" altLang="es-ES" dirty="0" err="1">
                <a:solidFill>
                  <a:schemeClr val="tx2"/>
                </a:solidFill>
              </a:rPr>
              <a:t>msg</a:t>
            </a:r>
            <a:r>
              <a:rPr lang="es-ES_tradnl" altLang="es-ES" dirty="0">
                <a:solidFill>
                  <a:schemeClr val="tx2"/>
                </a:solidFill>
              </a:rPr>
              <a:t>[i]) {</a:t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_tradnl" altLang="es-ES" dirty="0">
                <a:solidFill>
                  <a:schemeClr val="tx2"/>
                </a:solidFill>
              </a:rPr>
              <a:t>           </a:t>
            </a:r>
            <a:r>
              <a:rPr lang="es-ES_tradnl" altLang="es-ES" dirty="0" err="1">
                <a:solidFill>
                  <a:schemeClr val="tx2"/>
                </a:solidFill>
              </a:rPr>
              <a:t>fputc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es-ES_tradnl" altLang="es-ES" dirty="0" err="1">
                <a:solidFill>
                  <a:schemeClr val="tx2"/>
                </a:solidFill>
              </a:rPr>
              <a:t>msg</a:t>
            </a:r>
            <a:r>
              <a:rPr lang="es-ES_tradnl" altLang="es-ES" dirty="0">
                <a:solidFill>
                  <a:schemeClr val="tx2"/>
                </a:solidFill>
              </a:rPr>
              <a:t>[i], archivo);</a:t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_tradnl" altLang="es-ES" dirty="0">
                <a:solidFill>
                  <a:schemeClr val="tx2"/>
                </a:solidFill>
              </a:rPr>
              <a:t>           i++;</a:t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_tradnl" altLang="es-ES" dirty="0">
                <a:solidFill>
                  <a:schemeClr val="tx2"/>
                </a:solidFill>
              </a:rPr>
              <a:t>       }</a:t>
            </a:r>
            <a:r>
              <a:rPr lang="es-ES" dirty="0">
                <a:solidFill>
                  <a:schemeClr val="dk1"/>
                </a:solidFill>
              </a:rPr>
              <a:t>        </a:t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>
                <a:solidFill>
                  <a:schemeClr val="tx2"/>
                </a:solidFill>
              </a:rPr>
              <a:t>}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else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“Problemas al abrir</a:t>
            </a:r>
            <a:r>
              <a:rPr lang="es-ES" dirty="0">
                <a:solidFill>
                  <a:schemeClr val="tx2"/>
                </a:solidFill>
              </a:rPr>
              <a:t>”);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fclose</a:t>
            </a:r>
            <a:r>
              <a:rPr lang="es-ES" dirty="0">
                <a:solidFill>
                  <a:schemeClr val="tx2"/>
                </a:solidFill>
              </a:rPr>
              <a:t>(archivo);</a:t>
            </a:r>
          </a:p>
          <a:p>
            <a:r>
              <a:rPr lang="es-ES" dirty="0">
                <a:solidFill>
                  <a:srgbClr val="0070C0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chemeClr val="dk1"/>
                </a:solidFill>
              </a:rPr>
              <a:t> 0;</a:t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}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="" xmlns:a16="http://schemas.microsoft.com/office/drawing/2014/main" id="{4FF25562-75FC-4545-A2D3-26441C21921E}"/>
              </a:ext>
            </a:extLst>
          </p:cNvPr>
          <p:cNvSpPr/>
          <p:nvPr/>
        </p:nvSpPr>
        <p:spPr>
          <a:xfrm>
            <a:off x="6313363" y="1471781"/>
            <a:ext cx="1470214" cy="74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err="1"/>
              <a:t>Char</a:t>
            </a:r>
            <a:r>
              <a:rPr lang="es-ES" sz="1700" dirty="0"/>
              <a:t> a escribir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90F5B24F-5764-4595-ADBD-CD6FB596477F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rot="5400000" flipH="1" flipV="1">
            <a:off x="7022819" y="1268876"/>
            <a:ext cx="228557" cy="177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a 31">
            <a:extLst>
              <a:ext uri="{FF2B5EF4-FFF2-40B4-BE49-F238E27FC236}">
                <a16:creationId xmlns="" xmlns:a16="http://schemas.microsoft.com/office/drawing/2014/main" id="{F2C817BF-4A67-4830-972D-35293D4CB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7379317"/>
              </p:ext>
            </p:extLst>
          </p:nvPr>
        </p:nvGraphicFramePr>
        <p:xfrm>
          <a:off x="6091634" y="4283781"/>
          <a:ext cx="5397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24">
                  <a:extLst>
                    <a:ext uri="{9D8B030D-6E8A-4147-A177-3AD203B41FA5}">
                      <a16:colId xmlns="" xmlns:a16="http://schemas.microsoft.com/office/drawing/2014/main" val="470076399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3667971723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2167400658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648549323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1906802430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3273283599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2135125446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3712494450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535904430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1377008752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2996455564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1100850558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1206419076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412874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6166505"/>
                  </a:ext>
                </a:extLst>
              </a:tr>
            </a:tbl>
          </a:graphicData>
        </a:graphic>
      </p:graphicFrame>
      <p:graphicFrame>
        <p:nvGraphicFramePr>
          <p:cNvPr id="62" name="Tabla 62">
            <a:extLst>
              <a:ext uri="{FF2B5EF4-FFF2-40B4-BE49-F238E27FC236}">
                <a16:creationId xmlns="" xmlns:a16="http://schemas.microsoft.com/office/drawing/2014/main" id="{DECBCD1F-98FE-4806-9701-CE2774F1F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40373506"/>
              </p:ext>
            </p:extLst>
          </p:nvPr>
        </p:nvGraphicFramePr>
        <p:xfrm>
          <a:off x="5838639" y="2332241"/>
          <a:ext cx="602882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829">
                  <a:extLst>
                    <a:ext uri="{9D8B030D-6E8A-4147-A177-3AD203B41FA5}">
                      <a16:colId xmlns="" xmlns:a16="http://schemas.microsoft.com/office/drawing/2014/main" val="996897599"/>
                    </a:ext>
                  </a:extLst>
                </a:gridCol>
                <a:gridCol w="338202">
                  <a:extLst>
                    <a:ext uri="{9D8B030D-6E8A-4147-A177-3AD203B41FA5}">
                      <a16:colId xmlns="" xmlns:a16="http://schemas.microsoft.com/office/drawing/2014/main" val="3177606592"/>
                    </a:ext>
                  </a:extLst>
                </a:gridCol>
                <a:gridCol w="325677">
                  <a:extLst>
                    <a:ext uri="{9D8B030D-6E8A-4147-A177-3AD203B41FA5}">
                      <a16:colId xmlns="" xmlns:a16="http://schemas.microsoft.com/office/drawing/2014/main" val="3996567460"/>
                    </a:ext>
                  </a:extLst>
                </a:gridCol>
                <a:gridCol w="363255">
                  <a:extLst>
                    <a:ext uri="{9D8B030D-6E8A-4147-A177-3AD203B41FA5}">
                      <a16:colId xmlns="" xmlns:a16="http://schemas.microsoft.com/office/drawing/2014/main" val="190041493"/>
                    </a:ext>
                  </a:extLst>
                </a:gridCol>
                <a:gridCol w="338203">
                  <a:extLst>
                    <a:ext uri="{9D8B030D-6E8A-4147-A177-3AD203B41FA5}">
                      <a16:colId xmlns="" xmlns:a16="http://schemas.microsoft.com/office/drawing/2014/main" val="4197621859"/>
                    </a:ext>
                  </a:extLst>
                </a:gridCol>
                <a:gridCol w="338202">
                  <a:extLst>
                    <a:ext uri="{9D8B030D-6E8A-4147-A177-3AD203B41FA5}">
                      <a16:colId xmlns="" xmlns:a16="http://schemas.microsoft.com/office/drawing/2014/main" val="2190355201"/>
                    </a:ext>
                  </a:extLst>
                </a:gridCol>
                <a:gridCol w="363255">
                  <a:extLst>
                    <a:ext uri="{9D8B030D-6E8A-4147-A177-3AD203B41FA5}">
                      <a16:colId xmlns="" xmlns:a16="http://schemas.microsoft.com/office/drawing/2014/main" val="72993498"/>
                    </a:ext>
                  </a:extLst>
                </a:gridCol>
                <a:gridCol w="350729">
                  <a:extLst>
                    <a:ext uri="{9D8B030D-6E8A-4147-A177-3AD203B41FA5}">
                      <a16:colId xmlns="" xmlns:a16="http://schemas.microsoft.com/office/drawing/2014/main" val="921852858"/>
                    </a:ext>
                  </a:extLst>
                </a:gridCol>
                <a:gridCol w="338203">
                  <a:extLst>
                    <a:ext uri="{9D8B030D-6E8A-4147-A177-3AD203B41FA5}">
                      <a16:colId xmlns="" xmlns:a16="http://schemas.microsoft.com/office/drawing/2014/main" val="2460733062"/>
                    </a:ext>
                  </a:extLst>
                </a:gridCol>
                <a:gridCol w="350728">
                  <a:extLst>
                    <a:ext uri="{9D8B030D-6E8A-4147-A177-3AD203B41FA5}">
                      <a16:colId xmlns="" xmlns:a16="http://schemas.microsoft.com/office/drawing/2014/main" val="1177234272"/>
                    </a:ext>
                  </a:extLst>
                </a:gridCol>
                <a:gridCol w="400833">
                  <a:extLst>
                    <a:ext uri="{9D8B030D-6E8A-4147-A177-3AD203B41FA5}">
                      <a16:colId xmlns="" xmlns:a16="http://schemas.microsoft.com/office/drawing/2014/main" val="1983373587"/>
                    </a:ext>
                  </a:extLst>
                </a:gridCol>
                <a:gridCol w="463463">
                  <a:extLst>
                    <a:ext uri="{9D8B030D-6E8A-4147-A177-3AD203B41FA5}">
                      <a16:colId xmlns="" xmlns:a16="http://schemas.microsoft.com/office/drawing/2014/main" val="1179482381"/>
                    </a:ext>
                  </a:extLst>
                </a:gridCol>
                <a:gridCol w="425885">
                  <a:extLst>
                    <a:ext uri="{9D8B030D-6E8A-4147-A177-3AD203B41FA5}">
                      <a16:colId xmlns="" xmlns:a16="http://schemas.microsoft.com/office/drawing/2014/main" val="2168508094"/>
                    </a:ext>
                  </a:extLst>
                </a:gridCol>
                <a:gridCol w="450937">
                  <a:extLst>
                    <a:ext uri="{9D8B030D-6E8A-4147-A177-3AD203B41FA5}">
                      <a16:colId xmlns="" xmlns:a16="http://schemas.microsoft.com/office/drawing/2014/main" val="1250268339"/>
                    </a:ext>
                  </a:extLst>
                </a:gridCol>
                <a:gridCol w="440421">
                  <a:extLst>
                    <a:ext uri="{9D8B030D-6E8A-4147-A177-3AD203B41FA5}">
                      <a16:colId xmlns="" xmlns:a16="http://schemas.microsoft.com/office/drawing/2014/main" val="2702705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7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>
                          <a:solidFill>
                            <a:schemeClr val="tx2"/>
                          </a:solidFill>
                        </a:rPr>
                        <a:t>msg</a:t>
                      </a:r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606547"/>
                  </a:ext>
                </a:extLst>
              </a:tr>
            </a:tbl>
          </a:graphicData>
        </a:graphic>
      </p:graphicFrame>
      <p:grpSp>
        <p:nvGrpSpPr>
          <p:cNvPr id="73" name="Grupo 72">
            <a:extLst>
              <a:ext uri="{FF2B5EF4-FFF2-40B4-BE49-F238E27FC236}">
                <a16:creationId xmlns="" xmlns:a16="http://schemas.microsoft.com/office/drawing/2014/main" id="{1A6D1F45-9E1B-43B3-B7DA-865F1C60F7F0}"/>
              </a:ext>
            </a:extLst>
          </p:cNvPr>
          <p:cNvGrpSpPr/>
          <p:nvPr/>
        </p:nvGrpSpPr>
        <p:grpSpPr>
          <a:xfrm>
            <a:off x="6091634" y="4654621"/>
            <a:ext cx="1198514" cy="858341"/>
            <a:chOff x="6091634" y="4654621"/>
            <a:chExt cx="1198514" cy="858341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="" xmlns:a16="http://schemas.microsoft.com/office/drawing/2014/main" id="{6B105978-B69F-432A-9C5F-243E19B491E6}"/>
                </a:ext>
              </a:extLst>
            </p:cNvPr>
            <p:cNvSpPr/>
            <p:nvPr/>
          </p:nvSpPr>
          <p:spPr>
            <a:xfrm>
              <a:off x="6091634" y="5020539"/>
              <a:ext cx="1198514" cy="4924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archivo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="" xmlns:a16="http://schemas.microsoft.com/office/drawing/2014/main" id="{202AC46F-52A0-4365-B374-0BD3013A7FA6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6313363" y="4654621"/>
              <a:ext cx="377528" cy="365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lipse 67">
            <a:extLst>
              <a:ext uri="{FF2B5EF4-FFF2-40B4-BE49-F238E27FC236}">
                <a16:creationId xmlns="" xmlns:a16="http://schemas.microsoft.com/office/drawing/2014/main" id="{6852A6FC-3DAD-41CD-9665-D1EFA6453965}"/>
              </a:ext>
            </a:extLst>
          </p:cNvPr>
          <p:cNvSpPr/>
          <p:nvPr/>
        </p:nvSpPr>
        <p:spPr>
          <a:xfrm>
            <a:off x="6552231" y="2332713"/>
            <a:ext cx="377528" cy="716156"/>
          </a:xfrm>
          <a:prstGeom prst="ellipse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4" name="Grupo 73">
            <a:extLst>
              <a:ext uri="{FF2B5EF4-FFF2-40B4-BE49-F238E27FC236}">
                <a16:creationId xmlns="" xmlns:a16="http://schemas.microsoft.com/office/drawing/2014/main" id="{C467A579-D9A3-4BA8-BEA4-95CAA1627B4D}"/>
              </a:ext>
            </a:extLst>
          </p:cNvPr>
          <p:cNvGrpSpPr/>
          <p:nvPr/>
        </p:nvGrpSpPr>
        <p:grpSpPr>
          <a:xfrm>
            <a:off x="5293945" y="3360829"/>
            <a:ext cx="2894099" cy="636044"/>
            <a:chOff x="5148197" y="3281819"/>
            <a:chExt cx="2894099" cy="63604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="" xmlns:a16="http://schemas.microsoft.com/office/drawing/2014/main" id="{CBEE0D1E-26C2-429B-BE9E-7B1B7A1CDEB5}"/>
                </a:ext>
              </a:extLst>
            </p:cNvPr>
            <p:cNvSpPr/>
            <p:nvPr/>
          </p:nvSpPr>
          <p:spPr>
            <a:xfrm>
              <a:off x="6054642" y="3414315"/>
              <a:ext cx="1987654" cy="5035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Luego de </a:t>
              </a:r>
              <a:r>
                <a:rPr lang="es-ES" sz="1700" dirty="0" err="1"/>
                <a:t>fopen</a:t>
              </a:r>
              <a:r>
                <a:rPr lang="es-ES" sz="1700" dirty="0"/>
                <a:t>()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="" xmlns:a16="http://schemas.microsoft.com/office/drawing/2014/main" id="{098591BF-E2AD-4619-84C5-11A4648B2790}"/>
                </a:ext>
              </a:extLst>
            </p:cNvPr>
            <p:cNvCxnSpPr>
              <a:endCxn id="64" idx="1"/>
            </p:cNvCxnSpPr>
            <p:nvPr/>
          </p:nvCxnSpPr>
          <p:spPr>
            <a:xfrm>
              <a:off x="5148197" y="3281819"/>
              <a:ext cx="906445" cy="384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EE5854CD-CA82-4B4E-8B00-77AFD530FF73}"/>
              </a:ext>
            </a:extLst>
          </p:cNvPr>
          <p:cNvSpPr/>
          <p:nvPr/>
        </p:nvSpPr>
        <p:spPr>
          <a:xfrm>
            <a:off x="6091634" y="5632430"/>
            <a:ext cx="5360343" cy="840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fputc</a:t>
            </a:r>
            <a:r>
              <a:rPr lang="es-ES" dirty="0"/>
              <a:t> inserta el carácter y desplaza la posición del “cursor” un lugar cada vez que es llamado.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="" xmlns:a16="http://schemas.microsoft.com/office/drawing/2014/main" id="{2CD8E1AF-D732-4900-972D-0DB9DF1A00CA}"/>
              </a:ext>
            </a:extLst>
          </p:cNvPr>
          <p:cNvGrpSpPr/>
          <p:nvPr/>
        </p:nvGrpSpPr>
        <p:grpSpPr>
          <a:xfrm>
            <a:off x="4830846" y="3493325"/>
            <a:ext cx="3801302" cy="642041"/>
            <a:chOff x="4830846" y="3493325"/>
            <a:chExt cx="3801302" cy="642041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="" xmlns:a16="http://schemas.microsoft.com/office/drawing/2014/main" id="{383BDD7C-D813-4F3C-92A7-122B4C7DE477}"/>
                </a:ext>
              </a:extLst>
            </p:cNvPr>
            <p:cNvSpPr/>
            <p:nvPr/>
          </p:nvSpPr>
          <p:spPr>
            <a:xfrm>
              <a:off x="6200390" y="3493325"/>
              <a:ext cx="2431758" cy="5035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Cada llamada a </a:t>
              </a:r>
              <a:r>
                <a:rPr lang="es-ES" sz="1700" dirty="0" err="1"/>
                <a:t>fputc</a:t>
              </a:r>
              <a:endParaRPr lang="es-ES" sz="1700" dirty="0"/>
            </a:p>
          </p:txBody>
        </p:sp>
        <p:cxnSp>
          <p:nvCxnSpPr>
            <p:cNvPr id="77" name="Conector recto de flecha 76">
              <a:extLst>
                <a:ext uri="{FF2B5EF4-FFF2-40B4-BE49-F238E27FC236}">
                  <a16:creationId xmlns="" xmlns:a16="http://schemas.microsoft.com/office/drawing/2014/main" id="{0F9BA117-5ED9-4C8E-8078-C5946185AE74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 flipV="1">
              <a:off x="4830846" y="3745099"/>
              <a:ext cx="1369544" cy="39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CuadroTexto 82">
            <a:extLst>
              <a:ext uri="{FF2B5EF4-FFF2-40B4-BE49-F238E27FC236}">
                <a16:creationId xmlns="" xmlns:a16="http://schemas.microsoft.com/office/drawing/2014/main" id="{C66A8CBE-8256-444C-B611-441A0423BC70}"/>
              </a:ext>
            </a:extLst>
          </p:cNvPr>
          <p:cNvSpPr txBox="1"/>
          <p:nvPr/>
        </p:nvSpPr>
        <p:spPr>
          <a:xfrm>
            <a:off x="6194580" y="428378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="" xmlns:a16="http://schemas.microsoft.com/office/drawing/2014/main" id="{5E756203-81BD-41DD-ABFB-D95968C2C2DC}"/>
              </a:ext>
            </a:extLst>
          </p:cNvPr>
          <p:cNvSpPr txBox="1"/>
          <p:nvPr/>
        </p:nvSpPr>
        <p:spPr>
          <a:xfrm>
            <a:off x="6478786" y="428112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="" xmlns:a16="http://schemas.microsoft.com/office/drawing/2014/main" id="{DF073C34-9DC0-4F3A-B8E9-FC45C87EF4E9}"/>
              </a:ext>
            </a:extLst>
          </p:cNvPr>
          <p:cNvSpPr txBox="1"/>
          <p:nvPr/>
        </p:nvSpPr>
        <p:spPr>
          <a:xfrm>
            <a:off x="6900086" y="4301111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="" xmlns:a16="http://schemas.microsoft.com/office/drawing/2014/main" id="{03C404DF-1681-44E1-9580-752939729974}"/>
              </a:ext>
            </a:extLst>
          </p:cNvPr>
          <p:cNvSpPr txBox="1"/>
          <p:nvPr/>
        </p:nvSpPr>
        <p:spPr>
          <a:xfrm>
            <a:off x="7297486" y="430111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="" xmlns:a16="http://schemas.microsoft.com/office/drawing/2014/main" id="{9E6969ED-A65F-4CD3-9C94-3DCD32ECD546}"/>
              </a:ext>
            </a:extLst>
          </p:cNvPr>
          <p:cNvSpPr txBox="1"/>
          <p:nvPr/>
        </p:nvSpPr>
        <p:spPr>
          <a:xfrm>
            <a:off x="7698045" y="4301111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="" xmlns:a16="http://schemas.microsoft.com/office/drawing/2014/main" id="{029A4812-5465-4F0F-9668-B5A5D2DAF6EA}"/>
              </a:ext>
            </a:extLst>
          </p:cNvPr>
          <p:cNvSpPr txBox="1"/>
          <p:nvPr/>
        </p:nvSpPr>
        <p:spPr>
          <a:xfrm>
            <a:off x="8061486" y="428858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="" xmlns:a16="http://schemas.microsoft.com/office/drawing/2014/main" id="{D6DAF26D-B691-461D-AE8E-D8A165895350}"/>
              </a:ext>
            </a:extLst>
          </p:cNvPr>
          <p:cNvSpPr txBox="1"/>
          <p:nvPr/>
        </p:nvSpPr>
        <p:spPr>
          <a:xfrm>
            <a:off x="8478775" y="429561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á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="" xmlns:a16="http://schemas.microsoft.com/office/drawing/2014/main" id="{7F43AB2C-C8C7-4387-A302-F84A4818DE85}"/>
              </a:ext>
            </a:extLst>
          </p:cNvPr>
          <p:cNvSpPr txBox="1"/>
          <p:nvPr/>
        </p:nvSpPr>
        <p:spPr>
          <a:xfrm>
            <a:off x="8788033" y="430548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="" xmlns:a16="http://schemas.microsoft.com/office/drawing/2014/main" id="{2F21C9CE-A0C2-458A-B6E0-3E4EEC4DE665}"/>
              </a:ext>
            </a:extLst>
          </p:cNvPr>
          <p:cNvSpPr txBox="1"/>
          <p:nvPr/>
        </p:nvSpPr>
        <p:spPr>
          <a:xfrm>
            <a:off x="9209333" y="430041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="" xmlns:a16="http://schemas.microsoft.com/office/drawing/2014/main" id="{09DC9DDF-90C0-480B-B442-6A5E0A5D2D84}"/>
              </a:ext>
            </a:extLst>
          </p:cNvPr>
          <p:cNvSpPr txBox="1"/>
          <p:nvPr/>
        </p:nvSpPr>
        <p:spPr>
          <a:xfrm>
            <a:off x="9606733" y="43004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="" xmlns:a16="http://schemas.microsoft.com/office/drawing/2014/main" id="{F8F2ED34-EA5F-4311-B340-DD9A41195777}"/>
              </a:ext>
            </a:extLst>
          </p:cNvPr>
          <p:cNvSpPr txBox="1"/>
          <p:nvPr/>
        </p:nvSpPr>
        <p:spPr>
          <a:xfrm>
            <a:off x="10007292" y="43004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="" xmlns:a16="http://schemas.microsoft.com/office/drawing/2014/main" id="{2529E4AA-5C8D-4A10-A0E4-344C6A6A2018}"/>
              </a:ext>
            </a:extLst>
          </p:cNvPr>
          <p:cNvSpPr txBox="1"/>
          <p:nvPr/>
        </p:nvSpPr>
        <p:spPr>
          <a:xfrm>
            <a:off x="10383259" y="43254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="" xmlns:a16="http://schemas.microsoft.com/office/drawing/2014/main" id="{B6ECAEF7-7D5F-4473-8564-F13ABE589EF8}"/>
              </a:ext>
            </a:extLst>
          </p:cNvPr>
          <p:cNvSpPr txBox="1"/>
          <p:nvPr/>
        </p:nvSpPr>
        <p:spPr>
          <a:xfrm>
            <a:off x="10376611" y="4267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="" xmlns:a16="http://schemas.microsoft.com/office/drawing/2014/main" id="{00B4478E-A004-47C9-966E-77C0628923EF}"/>
              </a:ext>
            </a:extLst>
          </p:cNvPr>
          <p:cNvSpPr txBox="1"/>
          <p:nvPr/>
        </p:nvSpPr>
        <p:spPr>
          <a:xfrm>
            <a:off x="10786788" y="431204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="" xmlns:a16="http://schemas.microsoft.com/office/drawing/2014/main" id="{433C5EE6-559F-417B-9EC4-5B20B942E796}"/>
              </a:ext>
            </a:extLst>
          </p:cNvPr>
          <p:cNvSpPr txBox="1"/>
          <p:nvPr/>
        </p:nvSpPr>
        <p:spPr>
          <a:xfrm>
            <a:off x="11110096" y="43147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="" xmlns:a16="http://schemas.microsoft.com/office/drawing/2014/main" id="{A4BDA488-CB63-4AE2-9069-10E7750150E0}"/>
              </a:ext>
            </a:extLst>
          </p:cNvPr>
          <p:cNvSpPr/>
          <p:nvPr/>
        </p:nvSpPr>
        <p:spPr>
          <a:xfrm>
            <a:off x="7500986" y="4637291"/>
            <a:ext cx="4316099" cy="387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="" xmlns:a16="http://schemas.microsoft.com/office/drawing/2014/main" id="{60FBD54F-E86A-4437-8F5E-62579277F207}"/>
              </a:ext>
            </a:extLst>
          </p:cNvPr>
          <p:cNvCxnSpPr>
            <a:cxnSpLocks/>
          </p:cNvCxnSpPr>
          <p:nvPr/>
        </p:nvCxnSpPr>
        <p:spPr>
          <a:xfrm flipV="1">
            <a:off x="10932262" y="4637291"/>
            <a:ext cx="0" cy="3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="" xmlns:a16="http://schemas.microsoft.com/office/drawing/2014/main" id="{E739047F-D63B-413E-AC37-17B93A99D9D2}"/>
              </a:ext>
            </a:extLst>
          </p:cNvPr>
          <p:cNvSpPr/>
          <p:nvPr/>
        </p:nvSpPr>
        <p:spPr>
          <a:xfrm>
            <a:off x="11498347" y="4295615"/>
            <a:ext cx="338675" cy="336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="" xmlns:a16="http://schemas.microsoft.com/office/drawing/2014/main" id="{E0001AEC-2DA5-4E4C-8457-07AF4B33754F}"/>
              </a:ext>
            </a:extLst>
          </p:cNvPr>
          <p:cNvCxnSpPr/>
          <p:nvPr/>
        </p:nvCxnSpPr>
        <p:spPr>
          <a:xfrm flipV="1">
            <a:off x="10932262" y="4631692"/>
            <a:ext cx="358038" cy="38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="" xmlns:a16="http://schemas.microsoft.com/office/drawing/2014/main" id="{EB9C70F7-B0DC-4671-8937-E5F3C1C8520A}"/>
              </a:ext>
            </a:extLst>
          </p:cNvPr>
          <p:cNvCxnSpPr/>
          <p:nvPr/>
        </p:nvCxnSpPr>
        <p:spPr>
          <a:xfrm flipV="1">
            <a:off x="10932262" y="4631692"/>
            <a:ext cx="719988" cy="38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ángulo: esquinas redondeadas 109">
            <a:extLst>
              <a:ext uri="{FF2B5EF4-FFF2-40B4-BE49-F238E27FC236}">
                <a16:creationId xmlns="" xmlns:a16="http://schemas.microsoft.com/office/drawing/2014/main" id="{EB1DFA47-4F69-4F0E-8382-9447104A22FC}"/>
              </a:ext>
            </a:extLst>
          </p:cNvPr>
          <p:cNvSpPr/>
          <p:nvPr/>
        </p:nvSpPr>
        <p:spPr>
          <a:xfrm>
            <a:off x="3589509" y="5265627"/>
            <a:ext cx="1771657" cy="6943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Cierra </a:t>
            </a:r>
            <a:r>
              <a:rPr lang="es-ES" dirty="0"/>
              <a:t>el archivo</a:t>
            </a:r>
          </a:p>
        </p:txBody>
      </p:sp>
    </p:spTree>
    <p:extLst>
      <p:ext uri="{BB962C8B-B14F-4D97-AF65-F5344CB8AC3E}">
        <p14:creationId xmlns="" xmlns:p14="http://schemas.microsoft.com/office/powerpoint/2010/main" val="2147556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83 -6.2963E-6 L 0.02683 0.00024 " pathEditMode="fixed" rAng="0" ptsTypes="AA">
                                      <p:cBhvr>
                                        <p:cTn id="6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35 -1.11111E-6 L 0.02735 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 -6.2963E-6 L 0.05874 -6.2963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39 -1.11111E-6 L 0.05639 0.0002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6 -3.7037E-6 L 0.0956 0.00024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57 -1.11111E-6 L 0.08557 -1.11111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5 -3.7037E-6 L 0.12295 0.00024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27 0.00093 L 0.11279 0.0009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9 -3.7037E-6 L 0.15551 -3.7037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9 -1.11111E-6 L 0.13949 -1.11111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7 -3.7037E-6 L 0.18729 -3.7037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01 -1.11111E-6 L 0.16853 -1.11111E-6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55 -3.7037E-6 L 0.21555 0.0002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23 -1.11111E-6 L 0.19823 -1.11111E-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1 -3.7037E-6 L 0.25007 -3.7037E-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92 -1.11111E-6 L 0.2274 -1.11111E-6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1 -3.7037E-6 L 0.28211 0.0002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05 -1.11111E-6 L 0.25658 -1.11111E-6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84 -3.7037E-6 L 0.31336 -3.7037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96 -1.11111E-6 L 0.29396 -1.11111E-6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8 -3.7037E-6 L 0.34566 -3.7037E-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43 -1.11111E-6 L 0.32795 -1.11111E-6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42 -1.11111E-6 L 0.36442 -1.11111E-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97 -1.11111E-6 L 0.40245 -1.11111E-6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0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6" grpId="0"/>
      <p:bldP spid="22" grpId="0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8" grpId="8" animBg="1"/>
      <p:bldP spid="68" grpId="9" animBg="1"/>
      <p:bldP spid="68" grpId="10" animBg="1"/>
      <p:bldP spid="68" grpId="11" animBg="1"/>
      <p:bldP spid="68" grpId="12" animBg="1"/>
      <p:bldP spid="68" grpId="13" animBg="1"/>
      <p:bldP spid="68" grpId="14" animBg="1"/>
      <p:bldP spid="71" grpId="0" animBg="1"/>
      <p:bldP spid="83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99" grpId="0" animBg="1"/>
      <p:bldP spid="105" grpId="0" animBg="1"/>
      <p:bldP spid="1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169" y="19480"/>
            <a:ext cx="9782801" cy="731837"/>
          </a:xfrm>
        </p:spPr>
        <p:txBody>
          <a:bodyPr>
            <a:normAutofit/>
          </a:bodyPr>
          <a:lstStyle/>
          <a:p>
            <a:r>
              <a:rPr lang="es-ES" dirty="0"/>
              <a:t>Salida de caracteres a archivo (</a:t>
            </a:r>
            <a:r>
              <a:rPr lang="es-ES" dirty="0" err="1"/>
              <a:t>fputc</a:t>
            </a:r>
            <a:r>
              <a:rPr lang="es-ES" dirty="0"/>
              <a:t> y </a:t>
            </a:r>
            <a:r>
              <a:rPr lang="es-ES" dirty="0" err="1"/>
              <a:t>fputs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4998068" y="843114"/>
            <a:ext cx="486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fputs</a:t>
            </a:r>
            <a:r>
              <a:rPr lang="fr-FR" sz="2000" dirty="0">
                <a:solidFill>
                  <a:schemeClr val="tx2"/>
                </a:solidFill>
              </a:rPr>
              <a:t>(</a:t>
            </a:r>
            <a:r>
              <a:rPr lang="fr-FR" sz="2000" dirty="0" err="1">
                <a:solidFill>
                  <a:srgbClr val="0070C0"/>
                </a:solidFill>
              </a:rPr>
              <a:t>const</a:t>
            </a:r>
            <a:r>
              <a:rPr lang="fr-FR" sz="2000" dirty="0">
                <a:solidFill>
                  <a:srgbClr val="0070C0"/>
                </a:solidFill>
              </a:rPr>
              <a:t> char</a:t>
            </a:r>
            <a:r>
              <a:rPr lang="fr-FR" sz="2000" dirty="0">
                <a:solidFill>
                  <a:schemeClr val="tx2"/>
                </a:solidFill>
              </a:rPr>
              <a:t> *cad,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rgbClr val="0070C0"/>
                </a:solidFill>
              </a:rPr>
              <a:t>FILE </a:t>
            </a:r>
            <a:r>
              <a:rPr lang="fr-FR" sz="2000" dirty="0">
                <a:solidFill>
                  <a:schemeClr val="tx2"/>
                </a:solidFill>
              </a:rPr>
              <a:t>*</a:t>
            </a:r>
            <a:r>
              <a:rPr lang="fr-FR" sz="2000" dirty="0" err="1">
                <a:solidFill>
                  <a:schemeClr val="tx2"/>
                </a:solidFill>
              </a:rPr>
              <a:t>stream</a:t>
            </a:r>
            <a:r>
              <a:rPr lang="fr-FR" sz="2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861440" y="751317"/>
            <a:ext cx="2693025" cy="7421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Retorna un número positivo EOF si falla.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10094495" y="756462"/>
            <a:ext cx="1661423" cy="95803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 a escribir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54465" y="1043169"/>
            <a:ext cx="443603" cy="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>
            <a:cxnSpLocks/>
          </p:cNvCxnSpPr>
          <p:nvPr/>
        </p:nvCxnSpPr>
        <p:spPr>
          <a:xfrm flipH="1" flipV="1">
            <a:off x="9644485" y="1045406"/>
            <a:ext cx="450010" cy="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4894632D-443F-4CBF-B0DE-73AC74281F61}"/>
              </a:ext>
            </a:extLst>
          </p:cNvPr>
          <p:cNvSpPr/>
          <p:nvPr/>
        </p:nvSpPr>
        <p:spPr>
          <a:xfrm>
            <a:off x="1256563" y="1785298"/>
            <a:ext cx="4758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main</a:t>
            </a:r>
            <a:r>
              <a:rPr lang="es-ES" dirty="0">
                <a:solidFill>
                  <a:schemeClr val="tx2"/>
                </a:solidFill>
              </a:rPr>
              <a:t>() {</a:t>
            </a:r>
          </a:p>
          <a:p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msg</a:t>
            </a:r>
            <a:r>
              <a:rPr lang="es-ES" dirty="0">
                <a:solidFill>
                  <a:schemeClr val="tx2"/>
                </a:solidFill>
              </a:rPr>
              <a:t>[14] = </a:t>
            </a:r>
            <a:r>
              <a:rPr lang="es-ES" dirty="0">
                <a:solidFill>
                  <a:srgbClr val="C00000"/>
                </a:solidFill>
              </a:rPr>
              <a:t>“Informática II”</a:t>
            </a:r>
            <a:r>
              <a:rPr lang="es-ES" dirty="0">
                <a:solidFill>
                  <a:schemeClr val="dk1"/>
                </a:solidFill>
              </a:rPr>
              <a:t>; </a:t>
            </a:r>
          </a:p>
          <a:p>
            <a:r>
              <a:rPr lang="es-ES" dirty="0">
                <a:solidFill>
                  <a:schemeClr val="tx2"/>
                </a:solidFill>
              </a:rPr>
              <a:t>    FILE *archivo;</a:t>
            </a:r>
          </a:p>
          <a:p>
            <a:r>
              <a:rPr lang="es-ES" dirty="0">
                <a:solidFill>
                  <a:schemeClr val="tx2"/>
                </a:solidFill>
              </a:rPr>
              <a:t>    …    </a:t>
            </a: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    archivo = </a:t>
            </a:r>
            <a:r>
              <a:rPr lang="es-ES" dirty="0" err="1">
                <a:solidFill>
                  <a:schemeClr val="tx2"/>
                </a:solidFill>
              </a:rPr>
              <a:t>fopen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“Archivo.</a:t>
            </a:r>
            <a:r>
              <a:rPr lang="es-ES" dirty="0" err="1">
                <a:solidFill>
                  <a:srgbClr val="C00000"/>
                </a:solidFill>
              </a:rPr>
              <a:t>txt</a:t>
            </a:r>
            <a:r>
              <a:rPr lang="es-ES" dirty="0">
                <a:solidFill>
                  <a:srgbClr val="C00000"/>
                </a:solidFill>
              </a:rPr>
              <a:t>”</a:t>
            </a:r>
            <a:r>
              <a:rPr lang="es-ES" dirty="0">
                <a:solidFill>
                  <a:schemeClr val="tx2"/>
                </a:solidFill>
              </a:rPr>
              <a:t>,</a:t>
            </a:r>
            <a:r>
              <a:rPr lang="es-ES" dirty="0">
                <a:solidFill>
                  <a:srgbClr val="C00000"/>
                </a:solidFill>
              </a:rPr>
              <a:t>“w”</a:t>
            </a:r>
            <a:r>
              <a:rPr lang="es-ES" dirty="0">
                <a:solidFill>
                  <a:schemeClr val="tx2"/>
                </a:solidFill>
              </a:rPr>
              <a:t>);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(archivo != </a:t>
            </a:r>
            <a:r>
              <a:rPr lang="es-ES" dirty="0">
                <a:solidFill>
                  <a:srgbClr val="0070C0"/>
                </a:solidFill>
              </a:rPr>
              <a:t>NULL</a:t>
            </a:r>
            <a:r>
              <a:rPr lang="es-ES" dirty="0">
                <a:solidFill>
                  <a:schemeClr val="dk1"/>
                </a:solidFill>
              </a:rPr>
              <a:t>)</a:t>
            </a:r>
            <a:r>
              <a:rPr lang="es-ES" dirty="0">
                <a:solidFill>
                  <a:schemeClr val="tx2"/>
                </a:solidFill>
              </a:rPr>
              <a:t> {</a:t>
            </a:r>
          </a:p>
          <a:p>
            <a:r>
              <a:rPr lang="es-ES_tradnl" altLang="es-ES" dirty="0">
                <a:solidFill>
                  <a:schemeClr val="tx2"/>
                </a:solidFill>
              </a:rPr>
              <a:t/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_tradnl" altLang="es-ES" dirty="0">
                <a:solidFill>
                  <a:schemeClr val="tx2"/>
                </a:solidFill>
              </a:rPr>
              <a:t>       </a:t>
            </a:r>
            <a:r>
              <a:rPr lang="es-ES_tradnl" altLang="es-ES" dirty="0" err="1">
                <a:solidFill>
                  <a:schemeClr val="tx2"/>
                </a:solidFill>
              </a:rPr>
              <a:t>fputs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es-ES_tradnl" altLang="es-ES" dirty="0" err="1">
                <a:solidFill>
                  <a:schemeClr val="tx2"/>
                </a:solidFill>
              </a:rPr>
              <a:t>msg</a:t>
            </a:r>
            <a:r>
              <a:rPr lang="es-ES_tradnl" altLang="es-ES" dirty="0">
                <a:solidFill>
                  <a:schemeClr val="tx2"/>
                </a:solidFill>
              </a:rPr>
              <a:t>, archivo);</a:t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>
                <a:solidFill>
                  <a:schemeClr val="tx2"/>
                </a:solidFill>
              </a:rPr>
              <a:t>}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else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“Problemas al abrir”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fclose</a:t>
            </a:r>
            <a:r>
              <a:rPr lang="es-ES" dirty="0">
                <a:solidFill>
                  <a:schemeClr val="tx2"/>
                </a:solidFill>
              </a:rPr>
              <a:t>(archivo);</a:t>
            </a:r>
          </a:p>
          <a:p>
            <a:r>
              <a:rPr lang="es-ES" dirty="0">
                <a:solidFill>
                  <a:srgbClr val="0070C0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chemeClr val="dk1"/>
                </a:solidFill>
              </a:rPr>
              <a:t> 0;</a:t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}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="" xmlns:a16="http://schemas.microsoft.com/office/drawing/2014/main" id="{4FF25562-75FC-4545-A2D3-26441C21921E}"/>
              </a:ext>
            </a:extLst>
          </p:cNvPr>
          <p:cNvSpPr/>
          <p:nvPr/>
        </p:nvSpPr>
        <p:spPr>
          <a:xfrm>
            <a:off x="6313363" y="1471781"/>
            <a:ext cx="1470214" cy="74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Cadena a escribir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90F5B24F-5764-4595-ADBD-CD6FB596477F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7048470" y="1243224"/>
            <a:ext cx="383114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a 62">
            <a:extLst>
              <a:ext uri="{FF2B5EF4-FFF2-40B4-BE49-F238E27FC236}">
                <a16:creationId xmlns="" xmlns:a16="http://schemas.microsoft.com/office/drawing/2014/main" id="{DECBCD1F-98FE-4806-9701-CE2774F1F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17443602"/>
              </p:ext>
            </p:extLst>
          </p:nvPr>
        </p:nvGraphicFramePr>
        <p:xfrm>
          <a:off x="5480970" y="2333377"/>
          <a:ext cx="62749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80">
                  <a:extLst>
                    <a:ext uri="{9D8B030D-6E8A-4147-A177-3AD203B41FA5}">
                      <a16:colId xmlns="" xmlns:a16="http://schemas.microsoft.com/office/drawing/2014/main" val="996897599"/>
                    </a:ext>
                  </a:extLst>
                </a:gridCol>
                <a:gridCol w="328044">
                  <a:extLst>
                    <a:ext uri="{9D8B030D-6E8A-4147-A177-3AD203B41FA5}">
                      <a16:colId xmlns="" xmlns:a16="http://schemas.microsoft.com/office/drawing/2014/main" val="3177606592"/>
                    </a:ext>
                  </a:extLst>
                </a:gridCol>
                <a:gridCol w="315896">
                  <a:extLst>
                    <a:ext uri="{9D8B030D-6E8A-4147-A177-3AD203B41FA5}">
                      <a16:colId xmlns="" xmlns:a16="http://schemas.microsoft.com/office/drawing/2014/main" val="3996567460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190041493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4197621859"/>
                    </a:ext>
                  </a:extLst>
                </a:gridCol>
                <a:gridCol w="328044">
                  <a:extLst>
                    <a:ext uri="{9D8B030D-6E8A-4147-A177-3AD203B41FA5}">
                      <a16:colId xmlns="" xmlns:a16="http://schemas.microsoft.com/office/drawing/2014/main" val="2190355201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72993498"/>
                    </a:ext>
                  </a:extLst>
                </a:gridCol>
                <a:gridCol w="340196">
                  <a:extLst>
                    <a:ext uri="{9D8B030D-6E8A-4147-A177-3AD203B41FA5}">
                      <a16:colId xmlns="" xmlns:a16="http://schemas.microsoft.com/office/drawing/2014/main" val="921852858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2460733062"/>
                    </a:ext>
                  </a:extLst>
                </a:gridCol>
                <a:gridCol w="340195">
                  <a:extLst>
                    <a:ext uri="{9D8B030D-6E8A-4147-A177-3AD203B41FA5}">
                      <a16:colId xmlns="" xmlns:a16="http://schemas.microsoft.com/office/drawing/2014/main" val="1177234272"/>
                    </a:ext>
                  </a:extLst>
                </a:gridCol>
                <a:gridCol w="388795">
                  <a:extLst>
                    <a:ext uri="{9D8B030D-6E8A-4147-A177-3AD203B41FA5}">
                      <a16:colId xmlns="" xmlns:a16="http://schemas.microsoft.com/office/drawing/2014/main" val="1983373587"/>
                    </a:ext>
                  </a:extLst>
                </a:gridCol>
                <a:gridCol w="449544">
                  <a:extLst>
                    <a:ext uri="{9D8B030D-6E8A-4147-A177-3AD203B41FA5}">
                      <a16:colId xmlns="" xmlns:a16="http://schemas.microsoft.com/office/drawing/2014/main" val="1179482381"/>
                    </a:ext>
                  </a:extLst>
                </a:gridCol>
                <a:gridCol w="413094">
                  <a:extLst>
                    <a:ext uri="{9D8B030D-6E8A-4147-A177-3AD203B41FA5}">
                      <a16:colId xmlns="" xmlns:a16="http://schemas.microsoft.com/office/drawing/2014/main" val="2168508094"/>
                    </a:ext>
                  </a:extLst>
                </a:gridCol>
                <a:gridCol w="437394">
                  <a:extLst>
                    <a:ext uri="{9D8B030D-6E8A-4147-A177-3AD203B41FA5}">
                      <a16:colId xmlns="" xmlns:a16="http://schemas.microsoft.com/office/drawing/2014/main" val="1250268339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702705156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97604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>
                          <a:solidFill>
                            <a:schemeClr val="tx2"/>
                          </a:solidFill>
                        </a:rPr>
                        <a:t>msg</a:t>
                      </a:r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606547"/>
                  </a:ext>
                </a:extLst>
              </a:tr>
            </a:tbl>
          </a:graphicData>
        </a:graphic>
      </p:graphicFrame>
      <p:sp>
        <p:nvSpPr>
          <p:cNvPr id="65" name="Rectángulo: esquinas redondeadas 64">
            <a:extLst>
              <a:ext uri="{FF2B5EF4-FFF2-40B4-BE49-F238E27FC236}">
                <a16:creationId xmlns="" xmlns:a16="http://schemas.microsoft.com/office/drawing/2014/main" id="{6B105978-B69F-432A-9C5F-243E19B491E6}"/>
              </a:ext>
            </a:extLst>
          </p:cNvPr>
          <p:cNvSpPr/>
          <p:nvPr/>
        </p:nvSpPr>
        <p:spPr>
          <a:xfrm>
            <a:off x="6091634" y="5020539"/>
            <a:ext cx="1198514" cy="4924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archivo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="" xmlns:a16="http://schemas.microsoft.com/office/drawing/2014/main" id="{202AC46F-52A0-4365-B374-0BD3013A7FA6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6313363" y="4654621"/>
            <a:ext cx="377528" cy="36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o 73">
            <a:extLst>
              <a:ext uri="{FF2B5EF4-FFF2-40B4-BE49-F238E27FC236}">
                <a16:creationId xmlns="" xmlns:a16="http://schemas.microsoft.com/office/drawing/2014/main" id="{C467A579-D9A3-4BA8-BEA4-95CAA1627B4D}"/>
              </a:ext>
            </a:extLst>
          </p:cNvPr>
          <p:cNvGrpSpPr/>
          <p:nvPr/>
        </p:nvGrpSpPr>
        <p:grpSpPr>
          <a:xfrm>
            <a:off x="5293945" y="3360829"/>
            <a:ext cx="2894099" cy="636044"/>
            <a:chOff x="5148197" y="3281819"/>
            <a:chExt cx="2894099" cy="63604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="" xmlns:a16="http://schemas.microsoft.com/office/drawing/2014/main" id="{CBEE0D1E-26C2-429B-BE9E-7B1B7A1CDEB5}"/>
                </a:ext>
              </a:extLst>
            </p:cNvPr>
            <p:cNvSpPr/>
            <p:nvPr/>
          </p:nvSpPr>
          <p:spPr>
            <a:xfrm>
              <a:off x="6054642" y="3414315"/>
              <a:ext cx="1987654" cy="5035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Luego de </a:t>
              </a:r>
              <a:r>
                <a:rPr lang="es-ES" sz="1700" dirty="0" err="1"/>
                <a:t>fopen</a:t>
              </a:r>
              <a:r>
                <a:rPr lang="es-ES" sz="1700" dirty="0"/>
                <a:t>()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="" xmlns:a16="http://schemas.microsoft.com/office/drawing/2014/main" id="{098591BF-E2AD-4619-84C5-11A4648B2790}"/>
                </a:ext>
              </a:extLst>
            </p:cNvPr>
            <p:cNvCxnSpPr>
              <a:endCxn id="64" idx="1"/>
            </p:cNvCxnSpPr>
            <p:nvPr/>
          </p:nvCxnSpPr>
          <p:spPr>
            <a:xfrm>
              <a:off x="5148197" y="3281819"/>
              <a:ext cx="906445" cy="384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EE5854CD-CA82-4B4E-8B00-77AFD530FF73}"/>
              </a:ext>
            </a:extLst>
          </p:cNvPr>
          <p:cNvSpPr/>
          <p:nvPr/>
        </p:nvSpPr>
        <p:spPr>
          <a:xfrm>
            <a:off x="6091634" y="5632430"/>
            <a:ext cx="5360343" cy="840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fputs</a:t>
            </a:r>
            <a:r>
              <a:rPr lang="es-ES" dirty="0"/>
              <a:t> inserta toda la cadena SIN INCLUIR el carácter nulo \0 y coloca el cursor al final.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="" xmlns:a16="http://schemas.microsoft.com/office/drawing/2014/main" id="{2529E4AA-5C8D-4A10-A0E4-344C6A6A2018}"/>
              </a:ext>
            </a:extLst>
          </p:cNvPr>
          <p:cNvSpPr txBox="1"/>
          <p:nvPr/>
        </p:nvSpPr>
        <p:spPr>
          <a:xfrm>
            <a:off x="10383259" y="43254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="" xmlns:a16="http://schemas.microsoft.com/office/drawing/2014/main" id="{EB1DFA47-4F69-4F0E-8382-9447104A22FC}"/>
              </a:ext>
            </a:extLst>
          </p:cNvPr>
          <p:cNvSpPr/>
          <p:nvPr/>
        </p:nvSpPr>
        <p:spPr>
          <a:xfrm>
            <a:off x="3228911" y="5333271"/>
            <a:ext cx="1771657" cy="5492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Cierra </a:t>
            </a:r>
            <a:r>
              <a:rPr lang="es-ES" dirty="0"/>
              <a:t>archivo</a:t>
            </a:r>
          </a:p>
        </p:txBody>
      </p:sp>
      <p:graphicFrame>
        <p:nvGraphicFramePr>
          <p:cNvPr id="49" name="Tabla 62">
            <a:extLst>
              <a:ext uri="{FF2B5EF4-FFF2-40B4-BE49-F238E27FC236}">
                <a16:creationId xmlns="" xmlns:a16="http://schemas.microsoft.com/office/drawing/2014/main" id="{29D6726A-0A80-4A76-A7B3-CE1869FCA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91284857"/>
              </p:ext>
            </p:extLst>
          </p:nvPr>
        </p:nvGraphicFramePr>
        <p:xfrm>
          <a:off x="6107376" y="4231092"/>
          <a:ext cx="55563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44">
                  <a:extLst>
                    <a:ext uri="{9D8B030D-6E8A-4147-A177-3AD203B41FA5}">
                      <a16:colId xmlns="" xmlns:a16="http://schemas.microsoft.com/office/drawing/2014/main" val="3177606592"/>
                    </a:ext>
                  </a:extLst>
                </a:gridCol>
                <a:gridCol w="315896">
                  <a:extLst>
                    <a:ext uri="{9D8B030D-6E8A-4147-A177-3AD203B41FA5}">
                      <a16:colId xmlns="" xmlns:a16="http://schemas.microsoft.com/office/drawing/2014/main" val="3996567460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190041493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4197621859"/>
                    </a:ext>
                  </a:extLst>
                </a:gridCol>
                <a:gridCol w="328044">
                  <a:extLst>
                    <a:ext uri="{9D8B030D-6E8A-4147-A177-3AD203B41FA5}">
                      <a16:colId xmlns="" xmlns:a16="http://schemas.microsoft.com/office/drawing/2014/main" val="2190355201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72993498"/>
                    </a:ext>
                  </a:extLst>
                </a:gridCol>
                <a:gridCol w="340196">
                  <a:extLst>
                    <a:ext uri="{9D8B030D-6E8A-4147-A177-3AD203B41FA5}">
                      <a16:colId xmlns="" xmlns:a16="http://schemas.microsoft.com/office/drawing/2014/main" val="921852858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2460733062"/>
                    </a:ext>
                  </a:extLst>
                </a:gridCol>
                <a:gridCol w="340195">
                  <a:extLst>
                    <a:ext uri="{9D8B030D-6E8A-4147-A177-3AD203B41FA5}">
                      <a16:colId xmlns="" xmlns:a16="http://schemas.microsoft.com/office/drawing/2014/main" val="1177234272"/>
                    </a:ext>
                  </a:extLst>
                </a:gridCol>
                <a:gridCol w="388795">
                  <a:extLst>
                    <a:ext uri="{9D8B030D-6E8A-4147-A177-3AD203B41FA5}">
                      <a16:colId xmlns="" xmlns:a16="http://schemas.microsoft.com/office/drawing/2014/main" val="1983373587"/>
                    </a:ext>
                  </a:extLst>
                </a:gridCol>
                <a:gridCol w="449544">
                  <a:extLst>
                    <a:ext uri="{9D8B030D-6E8A-4147-A177-3AD203B41FA5}">
                      <a16:colId xmlns="" xmlns:a16="http://schemas.microsoft.com/office/drawing/2014/main" val="1179482381"/>
                    </a:ext>
                  </a:extLst>
                </a:gridCol>
                <a:gridCol w="413094">
                  <a:extLst>
                    <a:ext uri="{9D8B030D-6E8A-4147-A177-3AD203B41FA5}">
                      <a16:colId xmlns="" xmlns:a16="http://schemas.microsoft.com/office/drawing/2014/main" val="2168508094"/>
                    </a:ext>
                  </a:extLst>
                </a:gridCol>
                <a:gridCol w="437394">
                  <a:extLst>
                    <a:ext uri="{9D8B030D-6E8A-4147-A177-3AD203B41FA5}">
                      <a16:colId xmlns="" xmlns:a16="http://schemas.microsoft.com/office/drawing/2014/main" val="1250268339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702705156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97604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606547"/>
                  </a:ext>
                </a:extLst>
              </a:tr>
            </a:tbl>
          </a:graphicData>
        </a:graphic>
      </p:graphicFrame>
      <p:graphicFrame>
        <p:nvGraphicFramePr>
          <p:cNvPr id="50" name="Tabla 62">
            <a:extLst>
              <a:ext uri="{FF2B5EF4-FFF2-40B4-BE49-F238E27FC236}">
                <a16:creationId xmlns="" xmlns:a16="http://schemas.microsoft.com/office/drawing/2014/main" id="{C46579F4-DF1B-4642-83E2-C6D5FE116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5075264"/>
              </p:ext>
            </p:extLst>
          </p:nvPr>
        </p:nvGraphicFramePr>
        <p:xfrm>
          <a:off x="6107376" y="4231092"/>
          <a:ext cx="55563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44">
                  <a:extLst>
                    <a:ext uri="{9D8B030D-6E8A-4147-A177-3AD203B41FA5}">
                      <a16:colId xmlns="" xmlns:a16="http://schemas.microsoft.com/office/drawing/2014/main" val="3177606592"/>
                    </a:ext>
                  </a:extLst>
                </a:gridCol>
                <a:gridCol w="315896">
                  <a:extLst>
                    <a:ext uri="{9D8B030D-6E8A-4147-A177-3AD203B41FA5}">
                      <a16:colId xmlns="" xmlns:a16="http://schemas.microsoft.com/office/drawing/2014/main" val="3996567460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190041493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4197621859"/>
                    </a:ext>
                  </a:extLst>
                </a:gridCol>
                <a:gridCol w="328044">
                  <a:extLst>
                    <a:ext uri="{9D8B030D-6E8A-4147-A177-3AD203B41FA5}">
                      <a16:colId xmlns="" xmlns:a16="http://schemas.microsoft.com/office/drawing/2014/main" val="2190355201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72993498"/>
                    </a:ext>
                  </a:extLst>
                </a:gridCol>
                <a:gridCol w="340196">
                  <a:extLst>
                    <a:ext uri="{9D8B030D-6E8A-4147-A177-3AD203B41FA5}">
                      <a16:colId xmlns="" xmlns:a16="http://schemas.microsoft.com/office/drawing/2014/main" val="921852858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2460733062"/>
                    </a:ext>
                  </a:extLst>
                </a:gridCol>
                <a:gridCol w="340195">
                  <a:extLst>
                    <a:ext uri="{9D8B030D-6E8A-4147-A177-3AD203B41FA5}">
                      <a16:colId xmlns="" xmlns:a16="http://schemas.microsoft.com/office/drawing/2014/main" val="1177234272"/>
                    </a:ext>
                  </a:extLst>
                </a:gridCol>
                <a:gridCol w="388795">
                  <a:extLst>
                    <a:ext uri="{9D8B030D-6E8A-4147-A177-3AD203B41FA5}">
                      <a16:colId xmlns="" xmlns:a16="http://schemas.microsoft.com/office/drawing/2014/main" val="1983373587"/>
                    </a:ext>
                  </a:extLst>
                </a:gridCol>
                <a:gridCol w="449544">
                  <a:extLst>
                    <a:ext uri="{9D8B030D-6E8A-4147-A177-3AD203B41FA5}">
                      <a16:colId xmlns="" xmlns:a16="http://schemas.microsoft.com/office/drawing/2014/main" val="1179482381"/>
                    </a:ext>
                  </a:extLst>
                </a:gridCol>
                <a:gridCol w="413094">
                  <a:extLst>
                    <a:ext uri="{9D8B030D-6E8A-4147-A177-3AD203B41FA5}">
                      <a16:colId xmlns="" xmlns:a16="http://schemas.microsoft.com/office/drawing/2014/main" val="2168508094"/>
                    </a:ext>
                  </a:extLst>
                </a:gridCol>
                <a:gridCol w="437394">
                  <a:extLst>
                    <a:ext uri="{9D8B030D-6E8A-4147-A177-3AD203B41FA5}">
                      <a16:colId xmlns="" xmlns:a16="http://schemas.microsoft.com/office/drawing/2014/main" val="1250268339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702705156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97604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606547"/>
                  </a:ext>
                </a:extLst>
              </a:tr>
            </a:tbl>
          </a:graphicData>
        </a:graphic>
      </p:graphicFrame>
      <p:grpSp>
        <p:nvGrpSpPr>
          <p:cNvPr id="51" name="Grupo 50">
            <a:extLst>
              <a:ext uri="{FF2B5EF4-FFF2-40B4-BE49-F238E27FC236}">
                <a16:creationId xmlns="" xmlns:a16="http://schemas.microsoft.com/office/drawing/2014/main" id="{21ECC743-D48D-4541-83B2-DE1CA0626ED6}"/>
              </a:ext>
            </a:extLst>
          </p:cNvPr>
          <p:cNvGrpSpPr/>
          <p:nvPr/>
        </p:nvGrpSpPr>
        <p:grpSpPr>
          <a:xfrm>
            <a:off x="4212736" y="3488141"/>
            <a:ext cx="3974462" cy="503548"/>
            <a:chOff x="4067834" y="3414315"/>
            <a:chExt cx="3974462" cy="503548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="" xmlns:a16="http://schemas.microsoft.com/office/drawing/2014/main" id="{2166EAAD-D67D-4989-A620-27B7EEC022BC}"/>
                </a:ext>
              </a:extLst>
            </p:cNvPr>
            <p:cNvSpPr/>
            <p:nvPr/>
          </p:nvSpPr>
          <p:spPr>
            <a:xfrm>
              <a:off x="6054642" y="3414315"/>
              <a:ext cx="1987654" cy="5035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Luego de </a:t>
              </a:r>
              <a:r>
                <a:rPr lang="es-ES" sz="1700" dirty="0" err="1"/>
                <a:t>fputs</a:t>
              </a:r>
              <a:endParaRPr lang="es-ES" sz="1700" dirty="0"/>
            </a:p>
          </p:txBody>
        </p:sp>
        <p:cxnSp>
          <p:nvCxnSpPr>
            <p:cNvPr id="53" name="Conector recto de flecha 52">
              <a:extLst>
                <a:ext uri="{FF2B5EF4-FFF2-40B4-BE49-F238E27FC236}">
                  <a16:creationId xmlns="" xmlns:a16="http://schemas.microsoft.com/office/drawing/2014/main" id="{916845AC-9115-417D-9418-732620B8AEF2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4067834" y="3666089"/>
              <a:ext cx="1986808" cy="153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ector recto de flecha 12">
            <a:extLst>
              <a:ext uri="{FF2B5EF4-FFF2-40B4-BE49-F238E27FC236}">
                <a16:creationId xmlns="" xmlns:a16="http://schemas.microsoft.com/office/drawing/2014/main" id="{2C89352A-7960-434A-ADF4-B1E11CFBCB0C}"/>
              </a:ext>
            </a:extLst>
          </p:cNvPr>
          <p:cNvCxnSpPr/>
          <p:nvPr/>
        </p:nvCxnSpPr>
        <p:spPr>
          <a:xfrm flipV="1">
            <a:off x="11072003" y="4601932"/>
            <a:ext cx="379974" cy="42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781358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4 4.44444E-6 L 0.36624 4.44444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6" grpId="0"/>
      <p:bldP spid="22" grpId="0" animBg="1"/>
      <p:bldP spid="65" grpId="0" animBg="1"/>
      <p:bldP spid="65" grpId="1" animBg="1"/>
      <p:bldP spid="65" grpId="2" animBg="1"/>
      <p:bldP spid="71" grpId="0" animBg="1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169" y="19480"/>
            <a:ext cx="9782801" cy="731837"/>
          </a:xfrm>
        </p:spPr>
        <p:txBody>
          <a:bodyPr>
            <a:normAutofit fontScale="90000"/>
          </a:bodyPr>
          <a:lstStyle/>
          <a:p>
            <a:r>
              <a:rPr lang="es-ES" dirty="0"/>
              <a:t>Entrada de caracteres desde archivo (</a:t>
            </a:r>
            <a:r>
              <a:rPr lang="es-ES" dirty="0" err="1"/>
              <a:t>fgetc</a:t>
            </a:r>
            <a:r>
              <a:rPr lang="es-ES" dirty="0"/>
              <a:t> y </a:t>
            </a:r>
            <a:r>
              <a:rPr lang="es-ES" dirty="0" err="1"/>
              <a:t>fgets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5046196" y="843114"/>
            <a:ext cx="4004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err="1">
                <a:solidFill>
                  <a:schemeClr val="dk1"/>
                </a:solidFill>
              </a:rPr>
              <a:t>fgetc</a:t>
            </a:r>
            <a:r>
              <a:rPr lang="fr-FR" sz="2000" dirty="0">
                <a:solidFill>
                  <a:schemeClr val="dk1"/>
                </a:solidFill>
              </a:rPr>
              <a:t>(</a:t>
            </a:r>
            <a:r>
              <a:rPr lang="fr-FR" sz="2000" dirty="0">
                <a:solidFill>
                  <a:srgbClr val="0070C0"/>
                </a:solidFill>
              </a:rPr>
              <a:t>FILE </a:t>
            </a:r>
            <a:r>
              <a:rPr lang="fr-FR" sz="2000" dirty="0">
                <a:solidFill>
                  <a:schemeClr val="dk1"/>
                </a:solidFill>
              </a:rPr>
              <a:t>*</a:t>
            </a:r>
            <a:r>
              <a:rPr lang="fr-FR" sz="2000" dirty="0" err="1">
                <a:solidFill>
                  <a:schemeClr val="dk1"/>
                </a:solidFill>
              </a:rPr>
              <a:t>stream</a:t>
            </a:r>
            <a:r>
              <a:rPr lang="fr-FR" sz="20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861440" y="751317"/>
            <a:ext cx="2693025" cy="7421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Retorna el </a:t>
            </a:r>
            <a:r>
              <a:rPr lang="es-ES" sz="1700" dirty="0" err="1"/>
              <a:t>caracter</a:t>
            </a:r>
            <a:r>
              <a:rPr lang="es-ES" sz="1700" dirty="0"/>
              <a:t> leído o EOF si falla.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8276966" y="774470"/>
            <a:ext cx="1928392" cy="7318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 a leer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54465" y="1043169"/>
            <a:ext cx="491731" cy="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>
            <a:cxnSpLocks/>
          </p:cNvCxnSpPr>
          <p:nvPr/>
        </p:nvCxnSpPr>
        <p:spPr>
          <a:xfrm flipH="1" flipV="1">
            <a:off x="7828963" y="1100782"/>
            <a:ext cx="450010" cy="3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4894632D-443F-4CBF-B0DE-73AC74281F61}"/>
              </a:ext>
            </a:extLst>
          </p:cNvPr>
          <p:cNvSpPr/>
          <p:nvPr/>
        </p:nvSpPr>
        <p:spPr>
          <a:xfrm>
            <a:off x="1256563" y="1785298"/>
            <a:ext cx="47586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main</a:t>
            </a:r>
            <a:r>
              <a:rPr lang="es-ES" dirty="0">
                <a:solidFill>
                  <a:schemeClr val="tx2"/>
                </a:solidFill>
              </a:rPr>
              <a:t>() {</a:t>
            </a:r>
          </a:p>
          <a:p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msg</a:t>
            </a:r>
            <a:r>
              <a:rPr lang="es-ES" dirty="0">
                <a:solidFill>
                  <a:schemeClr val="tx2"/>
                </a:solidFill>
              </a:rPr>
              <a:t>[14]</a:t>
            </a:r>
            <a:r>
              <a:rPr lang="es-ES" dirty="0">
                <a:solidFill>
                  <a:schemeClr val="dk1"/>
                </a:solidFill>
              </a:rPr>
              <a:t>;</a:t>
            </a:r>
          </a:p>
          <a:p>
            <a:r>
              <a:rPr lang="es-ES" dirty="0">
                <a:solidFill>
                  <a:schemeClr val="tx2"/>
                </a:solidFill>
              </a:rPr>
              <a:t>    FILE *archivo;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 i = 0;</a:t>
            </a: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    …    </a:t>
            </a: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    archivo = </a:t>
            </a:r>
            <a:r>
              <a:rPr lang="es-ES" dirty="0" err="1">
                <a:solidFill>
                  <a:schemeClr val="tx2"/>
                </a:solidFill>
              </a:rPr>
              <a:t>fopen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“Archivo.</a:t>
            </a:r>
            <a:r>
              <a:rPr lang="es-ES" dirty="0" err="1">
                <a:solidFill>
                  <a:srgbClr val="C00000"/>
                </a:solidFill>
              </a:rPr>
              <a:t>txt</a:t>
            </a:r>
            <a:r>
              <a:rPr lang="es-ES" dirty="0">
                <a:solidFill>
                  <a:srgbClr val="C00000"/>
                </a:solidFill>
              </a:rPr>
              <a:t>”</a:t>
            </a:r>
            <a:r>
              <a:rPr lang="es-ES" dirty="0">
                <a:solidFill>
                  <a:schemeClr val="tx2"/>
                </a:solidFill>
              </a:rPr>
              <a:t>,</a:t>
            </a:r>
            <a:r>
              <a:rPr lang="es-ES" dirty="0">
                <a:solidFill>
                  <a:srgbClr val="C00000"/>
                </a:solidFill>
              </a:rPr>
              <a:t>“r”</a:t>
            </a:r>
            <a:r>
              <a:rPr lang="es-ES" dirty="0">
                <a:solidFill>
                  <a:schemeClr val="tx2"/>
                </a:solidFill>
              </a:rPr>
              <a:t>);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(archivo != </a:t>
            </a:r>
            <a:r>
              <a:rPr lang="es-ES" dirty="0">
                <a:solidFill>
                  <a:srgbClr val="0070C0"/>
                </a:solidFill>
              </a:rPr>
              <a:t>NULL</a:t>
            </a:r>
            <a:r>
              <a:rPr lang="es-ES" dirty="0">
                <a:solidFill>
                  <a:schemeClr val="dk1"/>
                </a:solidFill>
              </a:rPr>
              <a:t>)</a:t>
            </a:r>
            <a:r>
              <a:rPr lang="es-ES" dirty="0">
                <a:solidFill>
                  <a:schemeClr val="tx2"/>
                </a:solidFill>
              </a:rPr>
              <a:t> {</a:t>
            </a:r>
          </a:p>
          <a:p>
            <a:r>
              <a:rPr lang="es-ES" dirty="0">
                <a:solidFill>
                  <a:schemeClr val="dk1"/>
                </a:solidFill>
              </a:rPr>
              <a:t>        </a:t>
            </a:r>
            <a:r>
              <a:rPr lang="es-ES_tradnl" altLang="es-ES" dirty="0" err="1">
                <a:solidFill>
                  <a:srgbClr val="0070C0"/>
                </a:solidFill>
              </a:rPr>
              <a:t>while</a:t>
            </a:r>
            <a:r>
              <a:rPr lang="es-ES_tradnl" altLang="es-ES" dirty="0">
                <a:solidFill>
                  <a:schemeClr val="tx2"/>
                </a:solidFill>
              </a:rPr>
              <a:t>( !</a:t>
            </a:r>
            <a:r>
              <a:rPr lang="es-ES_tradnl" altLang="es-ES" dirty="0" err="1">
                <a:solidFill>
                  <a:srgbClr val="0070C0"/>
                </a:solidFill>
              </a:rPr>
              <a:t>feof</a:t>
            </a:r>
            <a:r>
              <a:rPr lang="es-ES_tradnl" altLang="es-ES" dirty="0">
                <a:solidFill>
                  <a:schemeClr val="tx2"/>
                </a:solidFill>
              </a:rPr>
              <a:t>(archivo) ) {</a:t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_tradnl" altLang="es-ES" dirty="0">
                <a:solidFill>
                  <a:schemeClr val="tx2"/>
                </a:solidFill>
              </a:rPr>
              <a:t>          </a:t>
            </a:r>
            <a:r>
              <a:rPr lang="es-ES_tradnl" altLang="es-ES" dirty="0" err="1">
                <a:solidFill>
                  <a:schemeClr val="tx2"/>
                </a:solidFill>
              </a:rPr>
              <a:t>msg</a:t>
            </a:r>
            <a:r>
              <a:rPr lang="es-ES_tradnl" altLang="es-ES" dirty="0">
                <a:solidFill>
                  <a:schemeClr val="tx2"/>
                </a:solidFill>
              </a:rPr>
              <a:t>[i]=</a:t>
            </a:r>
            <a:r>
              <a:rPr lang="es-ES_tradnl" altLang="es-ES" dirty="0" err="1">
                <a:solidFill>
                  <a:schemeClr val="tx2"/>
                </a:solidFill>
              </a:rPr>
              <a:t>fgetc</a:t>
            </a:r>
            <a:r>
              <a:rPr lang="es-ES_tradnl" altLang="es-ES" dirty="0">
                <a:solidFill>
                  <a:schemeClr val="tx2"/>
                </a:solidFill>
              </a:rPr>
              <a:t>(archivo);</a:t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_tradnl" altLang="es-ES" dirty="0">
                <a:solidFill>
                  <a:schemeClr val="tx2"/>
                </a:solidFill>
              </a:rPr>
              <a:t>          i++;</a:t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_tradnl" altLang="es-ES" dirty="0">
                <a:solidFill>
                  <a:schemeClr val="tx2"/>
                </a:solidFill>
              </a:rPr>
              <a:t>        }</a:t>
            </a:r>
          </a:p>
          <a:p>
            <a:r>
              <a:rPr lang="es-ES" dirty="0">
                <a:solidFill>
                  <a:schemeClr val="dk1"/>
                </a:solidFill>
              </a:rPr>
              <a:t>        </a:t>
            </a:r>
            <a:r>
              <a:rPr lang="es-ES_tradnl" altLang="es-ES" dirty="0" err="1">
                <a:solidFill>
                  <a:schemeClr val="tx2"/>
                </a:solidFill>
              </a:rPr>
              <a:t>msg</a:t>
            </a:r>
            <a:r>
              <a:rPr lang="es-ES_tradnl" altLang="es-ES" dirty="0">
                <a:solidFill>
                  <a:schemeClr val="tx2"/>
                </a:solidFill>
              </a:rPr>
              <a:t>[i]=</a:t>
            </a:r>
            <a:r>
              <a:rPr lang="es-ES_tradnl" altLang="es-ES" dirty="0">
                <a:solidFill>
                  <a:srgbClr val="7030A0"/>
                </a:solidFill>
              </a:rPr>
              <a:t>‘\0’</a:t>
            </a:r>
            <a:r>
              <a:rPr lang="es-ES_tradnl" altLang="es-ES" dirty="0">
                <a:solidFill>
                  <a:schemeClr val="tx2"/>
                </a:solidFill>
              </a:rPr>
              <a:t>;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>
                <a:solidFill>
                  <a:schemeClr val="tx2"/>
                </a:solidFill>
              </a:rPr>
              <a:t>}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else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“Problemas al abrir</a:t>
            </a:r>
            <a:r>
              <a:rPr lang="es-ES" dirty="0">
                <a:solidFill>
                  <a:schemeClr val="tx2"/>
                </a:solidFill>
              </a:rPr>
              <a:t>”);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fclose</a:t>
            </a:r>
            <a:r>
              <a:rPr lang="es-ES" dirty="0">
                <a:solidFill>
                  <a:schemeClr val="tx2"/>
                </a:solidFill>
              </a:rPr>
              <a:t>(archivo);</a:t>
            </a:r>
          </a:p>
          <a:p>
            <a:r>
              <a:rPr lang="es-ES" dirty="0">
                <a:solidFill>
                  <a:srgbClr val="0070C0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chemeClr val="dk1"/>
                </a:solidFill>
              </a:rPr>
              <a:t> 0;</a:t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}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endParaRPr lang="es-ES" dirty="0">
              <a:solidFill>
                <a:schemeClr val="dk1"/>
              </a:solidFill>
            </a:endParaRPr>
          </a:p>
        </p:txBody>
      </p:sp>
      <p:graphicFrame>
        <p:nvGraphicFramePr>
          <p:cNvPr id="30" name="Tabla 31">
            <a:extLst>
              <a:ext uri="{FF2B5EF4-FFF2-40B4-BE49-F238E27FC236}">
                <a16:creationId xmlns="" xmlns:a16="http://schemas.microsoft.com/office/drawing/2014/main" id="{F2C817BF-4A67-4830-972D-35293D4CB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2378675"/>
              </p:ext>
            </p:extLst>
          </p:nvPr>
        </p:nvGraphicFramePr>
        <p:xfrm>
          <a:off x="5875064" y="4283781"/>
          <a:ext cx="5397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24">
                  <a:extLst>
                    <a:ext uri="{9D8B030D-6E8A-4147-A177-3AD203B41FA5}">
                      <a16:colId xmlns="" xmlns:a16="http://schemas.microsoft.com/office/drawing/2014/main" val="470076399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3667971723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2167400658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648549323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1906802430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3273283599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2135125446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3712494450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535904430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1377008752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2996455564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1100850558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1206419076"/>
                    </a:ext>
                  </a:extLst>
                </a:gridCol>
                <a:gridCol w="385524">
                  <a:extLst>
                    <a:ext uri="{9D8B030D-6E8A-4147-A177-3AD203B41FA5}">
                      <a16:colId xmlns="" xmlns:a16="http://schemas.microsoft.com/office/drawing/2014/main" val="4128746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6166505"/>
                  </a:ext>
                </a:extLst>
              </a:tr>
            </a:tbl>
          </a:graphicData>
        </a:graphic>
      </p:graphicFrame>
      <p:graphicFrame>
        <p:nvGraphicFramePr>
          <p:cNvPr id="62" name="Tabla 62">
            <a:extLst>
              <a:ext uri="{FF2B5EF4-FFF2-40B4-BE49-F238E27FC236}">
                <a16:creationId xmlns="" xmlns:a16="http://schemas.microsoft.com/office/drawing/2014/main" id="{DECBCD1F-98FE-4806-9701-CE2774F1F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65763010"/>
              </p:ext>
            </p:extLst>
          </p:nvPr>
        </p:nvGraphicFramePr>
        <p:xfrm>
          <a:off x="5438274" y="2309583"/>
          <a:ext cx="64007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882">
                  <a:extLst>
                    <a:ext uri="{9D8B030D-6E8A-4147-A177-3AD203B41FA5}">
                      <a16:colId xmlns="" xmlns:a16="http://schemas.microsoft.com/office/drawing/2014/main" val="996897599"/>
                    </a:ext>
                  </a:extLst>
                </a:gridCol>
                <a:gridCol w="339594">
                  <a:extLst>
                    <a:ext uri="{9D8B030D-6E8A-4147-A177-3AD203B41FA5}">
                      <a16:colId xmlns="" xmlns:a16="http://schemas.microsoft.com/office/drawing/2014/main" val="3177606592"/>
                    </a:ext>
                  </a:extLst>
                </a:gridCol>
                <a:gridCol w="327020">
                  <a:extLst>
                    <a:ext uri="{9D8B030D-6E8A-4147-A177-3AD203B41FA5}">
                      <a16:colId xmlns="" xmlns:a16="http://schemas.microsoft.com/office/drawing/2014/main" val="3996567460"/>
                    </a:ext>
                  </a:extLst>
                </a:gridCol>
                <a:gridCol w="364754">
                  <a:extLst>
                    <a:ext uri="{9D8B030D-6E8A-4147-A177-3AD203B41FA5}">
                      <a16:colId xmlns="" xmlns:a16="http://schemas.microsoft.com/office/drawing/2014/main" val="190041493"/>
                    </a:ext>
                  </a:extLst>
                </a:gridCol>
                <a:gridCol w="339595">
                  <a:extLst>
                    <a:ext uri="{9D8B030D-6E8A-4147-A177-3AD203B41FA5}">
                      <a16:colId xmlns="" xmlns:a16="http://schemas.microsoft.com/office/drawing/2014/main" val="4197621859"/>
                    </a:ext>
                  </a:extLst>
                </a:gridCol>
                <a:gridCol w="339594">
                  <a:extLst>
                    <a:ext uri="{9D8B030D-6E8A-4147-A177-3AD203B41FA5}">
                      <a16:colId xmlns="" xmlns:a16="http://schemas.microsoft.com/office/drawing/2014/main" val="2190355201"/>
                    </a:ext>
                  </a:extLst>
                </a:gridCol>
                <a:gridCol w="364754">
                  <a:extLst>
                    <a:ext uri="{9D8B030D-6E8A-4147-A177-3AD203B41FA5}">
                      <a16:colId xmlns="" xmlns:a16="http://schemas.microsoft.com/office/drawing/2014/main" val="72993498"/>
                    </a:ext>
                  </a:extLst>
                </a:gridCol>
                <a:gridCol w="352175">
                  <a:extLst>
                    <a:ext uri="{9D8B030D-6E8A-4147-A177-3AD203B41FA5}">
                      <a16:colId xmlns="" xmlns:a16="http://schemas.microsoft.com/office/drawing/2014/main" val="921852858"/>
                    </a:ext>
                  </a:extLst>
                </a:gridCol>
                <a:gridCol w="339595">
                  <a:extLst>
                    <a:ext uri="{9D8B030D-6E8A-4147-A177-3AD203B41FA5}">
                      <a16:colId xmlns="" xmlns:a16="http://schemas.microsoft.com/office/drawing/2014/main" val="2460733062"/>
                    </a:ext>
                  </a:extLst>
                </a:gridCol>
                <a:gridCol w="352174">
                  <a:extLst>
                    <a:ext uri="{9D8B030D-6E8A-4147-A177-3AD203B41FA5}">
                      <a16:colId xmlns="" xmlns:a16="http://schemas.microsoft.com/office/drawing/2014/main" val="1177234272"/>
                    </a:ext>
                  </a:extLst>
                </a:gridCol>
                <a:gridCol w="402485">
                  <a:extLst>
                    <a:ext uri="{9D8B030D-6E8A-4147-A177-3AD203B41FA5}">
                      <a16:colId xmlns="" xmlns:a16="http://schemas.microsoft.com/office/drawing/2014/main" val="1983373587"/>
                    </a:ext>
                  </a:extLst>
                </a:gridCol>
                <a:gridCol w="465373">
                  <a:extLst>
                    <a:ext uri="{9D8B030D-6E8A-4147-A177-3AD203B41FA5}">
                      <a16:colId xmlns="" xmlns:a16="http://schemas.microsoft.com/office/drawing/2014/main" val="1179482381"/>
                    </a:ext>
                  </a:extLst>
                </a:gridCol>
                <a:gridCol w="427640">
                  <a:extLst>
                    <a:ext uri="{9D8B030D-6E8A-4147-A177-3AD203B41FA5}">
                      <a16:colId xmlns="" xmlns:a16="http://schemas.microsoft.com/office/drawing/2014/main" val="2168508094"/>
                    </a:ext>
                  </a:extLst>
                </a:gridCol>
                <a:gridCol w="452798">
                  <a:extLst>
                    <a:ext uri="{9D8B030D-6E8A-4147-A177-3AD203B41FA5}">
                      <a16:colId xmlns="" xmlns:a16="http://schemas.microsoft.com/office/drawing/2014/main" val="1250268339"/>
                    </a:ext>
                  </a:extLst>
                </a:gridCol>
                <a:gridCol w="442237">
                  <a:extLst>
                    <a:ext uri="{9D8B030D-6E8A-4147-A177-3AD203B41FA5}">
                      <a16:colId xmlns="" xmlns:a16="http://schemas.microsoft.com/office/drawing/2014/main" val="2702705156"/>
                    </a:ext>
                  </a:extLst>
                </a:gridCol>
                <a:gridCol w="347129">
                  <a:extLst>
                    <a:ext uri="{9D8B030D-6E8A-4147-A177-3AD203B41FA5}">
                      <a16:colId xmlns="" xmlns:a16="http://schemas.microsoft.com/office/drawing/2014/main" val="1584147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78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>
                          <a:solidFill>
                            <a:schemeClr val="tx2"/>
                          </a:solidFill>
                        </a:rPr>
                        <a:t>msg</a:t>
                      </a:r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606547"/>
                  </a:ext>
                </a:extLst>
              </a:tr>
            </a:tbl>
          </a:graphicData>
        </a:graphic>
      </p:graphicFrame>
      <p:grpSp>
        <p:nvGrpSpPr>
          <p:cNvPr id="73" name="Grupo 72">
            <a:extLst>
              <a:ext uri="{FF2B5EF4-FFF2-40B4-BE49-F238E27FC236}">
                <a16:creationId xmlns="" xmlns:a16="http://schemas.microsoft.com/office/drawing/2014/main" id="{1A6D1F45-9E1B-43B3-B7DA-865F1C60F7F0}"/>
              </a:ext>
            </a:extLst>
          </p:cNvPr>
          <p:cNvGrpSpPr/>
          <p:nvPr/>
        </p:nvGrpSpPr>
        <p:grpSpPr>
          <a:xfrm>
            <a:off x="5875064" y="4654621"/>
            <a:ext cx="1198514" cy="858341"/>
            <a:chOff x="6091634" y="4654621"/>
            <a:chExt cx="1198514" cy="858341"/>
          </a:xfrm>
        </p:grpSpPr>
        <p:sp>
          <p:nvSpPr>
            <p:cNvPr id="65" name="Rectángulo: esquinas redondeadas 64">
              <a:extLst>
                <a:ext uri="{FF2B5EF4-FFF2-40B4-BE49-F238E27FC236}">
                  <a16:creationId xmlns="" xmlns:a16="http://schemas.microsoft.com/office/drawing/2014/main" id="{6B105978-B69F-432A-9C5F-243E19B491E6}"/>
                </a:ext>
              </a:extLst>
            </p:cNvPr>
            <p:cNvSpPr/>
            <p:nvPr/>
          </p:nvSpPr>
          <p:spPr>
            <a:xfrm>
              <a:off x="6091634" y="5020539"/>
              <a:ext cx="1198514" cy="49242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archivo</a:t>
              </a:r>
            </a:p>
          </p:txBody>
        </p:sp>
        <p:cxnSp>
          <p:nvCxnSpPr>
            <p:cNvPr id="67" name="Conector recto de flecha 66">
              <a:extLst>
                <a:ext uri="{FF2B5EF4-FFF2-40B4-BE49-F238E27FC236}">
                  <a16:creationId xmlns="" xmlns:a16="http://schemas.microsoft.com/office/drawing/2014/main" id="{202AC46F-52A0-4365-B374-0BD3013A7FA6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6313363" y="4654621"/>
              <a:ext cx="377528" cy="365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Elipse 67">
            <a:extLst>
              <a:ext uri="{FF2B5EF4-FFF2-40B4-BE49-F238E27FC236}">
                <a16:creationId xmlns="" xmlns:a16="http://schemas.microsoft.com/office/drawing/2014/main" id="{6852A6FC-3DAD-41CD-9665-D1EFA6453965}"/>
              </a:ext>
            </a:extLst>
          </p:cNvPr>
          <p:cNvSpPr/>
          <p:nvPr/>
        </p:nvSpPr>
        <p:spPr>
          <a:xfrm>
            <a:off x="6173740" y="2310055"/>
            <a:ext cx="377528" cy="716156"/>
          </a:xfrm>
          <a:prstGeom prst="ellipse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4" name="Grupo 73">
            <a:extLst>
              <a:ext uri="{FF2B5EF4-FFF2-40B4-BE49-F238E27FC236}">
                <a16:creationId xmlns="" xmlns:a16="http://schemas.microsoft.com/office/drawing/2014/main" id="{C467A579-D9A3-4BA8-BEA4-95CAA1627B4D}"/>
              </a:ext>
            </a:extLst>
          </p:cNvPr>
          <p:cNvGrpSpPr/>
          <p:nvPr/>
        </p:nvGrpSpPr>
        <p:grpSpPr>
          <a:xfrm>
            <a:off x="5293945" y="3360829"/>
            <a:ext cx="2894099" cy="636044"/>
            <a:chOff x="5148197" y="3281819"/>
            <a:chExt cx="2894099" cy="636044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="" xmlns:a16="http://schemas.microsoft.com/office/drawing/2014/main" id="{CBEE0D1E-26C2-429B-BE9E-7B1B7A1CDEB5}"/>
                </a:ext>
              </a:extLst>
            </p:cNvPr>
            <p:cNvSpPr/>
            <p:nvPr/>
          </p:nvSpPr>
          <p:spPr>
            <a:xfrm>
              <a:off x="6054642" y="3414315"/>
              <a:ext cx="1987654" cy="5035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Luego de </a:t>
              </a:r>
              <a:r>
                <a:rPr lang="es-ES" sz="1700" dirty="0" err="1"/>
                <a:t>fopen</a:t>
              </a:r>
              <a:r>
                <a:rPr lang="es-ES" sz="1700" dirty="0"/>
                <a:t>()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="" xmlns:a16="http://schemas.microsoft.com/office/drawing/2014/main" id="{098591BF-E2AD-4619-84C5-11A4648B2790}"/>
                </a:ext>
              </a:extLst>
            </p:cNvPr>
            <p:cNvCxnSpPr>
              <a:endCxn id="64" idx="1"/>
            </p:cNvCxnSpPr>
            <p:nvPr/>
          </p:nvCxnSpPr>
          <p:spPr>
            <a:xfrm>
              <a:off x="5148197" y="3281819"/>
              <a:ext cx="906445" cy="3842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EE5854CD-CA82-4B4E-8B00-77AFD530FF73}"/>
              </a:ext>
            </a:extLst>
          </p:cNvPr>
          <p:cNvSpPr/>
          <p:nvPr/>
        </p:nvSpPr>
        <p:spPr>
          <a:xfrm>
            <a:off x="5875064" y="5632430"/>
            <a:ext cx="5360343" cy="840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fgetc</a:t>
            </a:r>
            <a:r>
              <a:rPr lang="es-ES" dirty="0"/>
              <a:t> lee el carácter y desplaza la posición del “cursor” un lugar cada vez que es llamado.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="" xmlns:a16="http://schemas.microsoft.com/office/drawing/2014/main" id="{2CD8E1AF-D732-4900-972D-0DB9DF1A00CA}"/>
              </a:ext>
            </a:extLst>
          </p:cNvPr>
          <p:cNvGrpSpPr/>
          <p:nvPr/>
        </p:nvGrpSpPr>
        <p:grpSpPr>
          <a:xfrm>
            <a:off x="4830846" y="3493325"/>
            <a:ext cx="3801302" cy="642041"/>
            <a:chOff x="4830846" y="3493325"/>
            <a:chExt cx="3801302" cy="642041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="" xmlns:a16="http://schemas.microsoft.com/office/drawing/2014/main" id="{383BDD7C-D813-4F3C-92A7-122B4C7DE477}"/>
                </a:ext>
              </a:extLst>
            </p:cNvPr>
            <p:cNvSpPr/>
            <p:nvPr/>
          </p:nvSpPr>
          <p:spPr>
            <a:xfrm>
              <a:off x="6200390" y="3493325"/>
              <a:ext cx="2431758" cy="5035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Cada llamada a </a:t>
              </a:r>
              <a:r>
                <a:rPr lang="es-ES" sz="1700" dirty="0" err="1"/>
                <a:t>fgetc</a:t>
              </a:r>
              <a:endParaRPr lang="es-ES" sz="1700" dirty="0"/>
            </a:p>
          </p:txBody>
        </p:sp>
        <p:cxnSp>
          <p:nvCxnSpPr>
            <p:cNvPr id="77" name="Conector recto de flecha 76">
              <a:extLst>
                <a:ext uri="{FF2B5EF4-FFF2-40B4-BE49-F238E27FC236}">
                  <a16:creationId xmlns="" xmlns:a16="http://schemas.microsoft.com/office/drawing/2014/main" id="{0F9BA117-5ED9-4C8E-8078-C5946185AE74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 flipV="1">
              <a:off x="4830846" y="3745099"/>
              <a:ext cx="1369544" cy="390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CuadroTexto 82">
            <a:extLst>
              <a:ext uri="{FF2B5EF4-FFF2-40B4-BE49-F238E27FC236}">
                <a16:creationId xmlns="" xmlns:a16="http://schemas.microsoft.com/office/drawing/2014/main" id="{C66A8CBE-8256-444C-B611-441A0423BC70}"/>
              </a:ext>
            </a:extLst>
          </p:cNvPr>
          <p:cNvSpPr txBox="1"/>
          <p:nvPr/>
        </p:nvSpPr>
        <p:spPr>
          <a:xfrm>
            <a:off x="6248020" y="26858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="" xmlns:a16="http://schemas.microsoft.com/office/drawing/2014/main" id="{5E756203-81BD-41DD-ABFB-D95968C2C2DC}"/>
              </a:ext>
            </a:extLst>
          </p:cNvPr>
          <p:cNvSpPr txBox="1"/>
          <p:nvPr/>
        </p:nvSpPr>
        <p:spPr>
          <a:xfrm>
            <a:off x="6544258" y="26831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="" xmlns:a16="http://schemas.microsoft.com/office/drawing/2014/main" id="{DF073C34-9DC0-4F3A-B8E9-FC45C87EF4E9}"/>
              </a:ext>
            </a:extLst>
          </p:cNvPr>
          <p:cNvSpPr txBox="1"/>
          <p:nvPr/>
        </p:nvSpPr>
        <p:spPr>
          <a:xfrm>
            <a:off x="6941494" y="2703187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="" xmlns:a16="http://schemas.microsoft.com/office/drawing/2014/main" id="{03C404DF-1681-44E1-9580-752939729974}"/>
              </a:ext>
            </a:extLst>
          </p:cNvPr>
          <p:cNvSpPr txBox="1"/>
          <p:nvPr/>
        </p:nvSpPr>
        <p:spPr>
          <a:xfrm>
            <a:off x="7290766" y="270318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="" xmlns:a16="http://schemas.microsoft.com/office/drawing/2014/main" id="{9E6969ED-A65F-4CD3-9C94-3DCD32ECD546}"/>
              </a:ext>
            </a:extLst>
          </p:cNvPr>
          <p:cNvSpPr txBox="1"/>
          <p:nvPr/>
        </p:nvSpPr>
        <p:spPr>
          <a:xfrm>
            <a:off x="7679293" y="270318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="" xmlns:a16="http://schemas.microsoft.com/office/drawing/2014/main" id="{029A4812-5465-4F0F-9668-B5A5D2DAF6EA}"/>
              </a:ext>
            </a:extLst>
          </p:cNvPr>
          <p:cNvSpPr txBox="1"/>
          <p:nvPr/>
        </p:nvSpPr>
        <p:spPr>
          <a:xfrm>
            <a:off x="7922414" y="269066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="" xmlns:a16="http://schemas.microsoft.com/office/drawing/2014/main" id="{D6DAF26D-B691-461D-AE8E-D8A165895350}"/>
              </a:ext>
            </a:extLst>
          </p:cNvPr>
          <p:cNvSpPr txBox="1"/>
          <p:nvPr/>
        </p:nvSpPr>
        <p:spPr>
          <a:xfrm>
            <a:off x="8315639" y="26976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á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="" xmlns:a16="http://schemas.microsoft.com/office/drawing/2014/main" id="{7F43AB2C-C8C7-4387-A302-F84A4818DE85}"/>
              </a:ext>
            </a:extLst>
          </p:cNvPr>
          <p:cNvSpPr txBox="1"/>
          <p:nvPr/>
        </p:nvSpPr>
        <p:spPr>
          <a:xfrm>
            <a:off x="8697089" y="270755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="" xmlns:a16="http://schemas.microsoft.com/office/drawing/2014/main" id="{2F21C9CE-A0C2-458A-B6E0-3E4EEC4DE665}"/>
              </a:ext>
            </a:extLst>
          </p:cNvPr>
          <p:cNvSpPr txBox="1"/>
          <p:nvPr/>
        </p:nvSpPr>
        <p:spPr>
          <a:xfrm>
            <a:off x="9046197" y="2702494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="" xmlns:a16="http://schemas.microsoft.com/office/drawing/2014/main" id="{09DC9DDF-90C0-480B-B442-6A5E0A5D2D84}"/>
              </a:ext>
            </a:extLst>
          </p:cNvPr>
          <p:cNvSpPr txBox="1"/>
          <p:nvPr/>
        </p:nvSpPr>
        <p:spPr>
          <a:xfrm>
            <a:off x="9359379" y="27024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="" xmlns:a16="http://schemas.microsoft.com/office/drawing/2014/main" id="{F8F2ED34-EA5F-4311-B340-DD9A41195777}"/>
              </a:ext>
            </a:extLst>
          </p:cNvPr>
          <p:cNvSpPr txBox="1"/>
          <p:nvPr/>
        </p:nvSpPr>
        <p:spPr>
          <a:xfrm>
            <a:off x="9771969" y="270249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="" xmlns:a16="http://schemas.microsoft.com/office/drawing/2014/main" id="{2529E4AA-5C8D-4A10-A0E4-344C6A6A2018}"/>
              </a:ext>
            </a:extLst>
          </p:cNvPr>
          <p:cNvSpPr txBox="1"/>
          <p:nvPr/>
        </p:nvSpPr>
        <p:spPr>
          <a:xfrm>
            <a:off x="10436699" y="27275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="" xmlns:a16="http://schemas.microsoft.com/office/drawing/2014/main" id="{B6ECAEF7-7D5F-4473-8564-F13ABE589EF8}"/>
              </a:ext>
            </a:extLst>
          </p:cNvPr>
          <p:cNvSpPr txBox="1"/>
          <p:nvPr/>
        </p:nvSpPr>
        <p:spPr>
          <a:xfrm>
            <a:off x="10430051" y="26700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="" xmlns:a16="http://schemas.microsoft.com/office/drawing/2014/main" id="{00B4478E-A004-47C9-966E-77C0628923EF}"/>
              </a:ext>
            </a:extLst>
          </p:cNvPr>
          <p:cNvSpPr txBox="1"/>
          <p:nvPr/>
        </p:nvSpPr>
        <p:spPr>
          <a:xfrm>
            <a:off x="10707879" y="271412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="" xmlns:a16="http://schemas.microsoft.com/office/drawing/2014/main" id="{433C5EE6-559F-417B-9EC4-5B20B942E796}"/>
              </a:ext>
            </a:extLst>
          </p:cNvPr>
          <p:cNvSpPr txBox="1"/>
          <p:nvPr/>
        </p:nvSpPr>
        <p:spPr>
          <a:xfrm>
            <a:off x="11115408" y="271685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="" xmlns:a16="http://schemas.microsoft.com/office/drawing/2014/main" id="{A4BDA488-CB63-4AE2-9069-10E7750150E0}"/>
              </a:ext>
            </a:extLst>
          </p:cNvPr>
          <p:cNvSpPr/>
          <p:nvPr/>
        </p:nvSpPr>
        <p:spPr>
          <a:xfrm>
            <a:off x="7284416" y="4637291"/>
            <a:ext cx="4316099" cy="387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1" name="Conector recto de flecha 100">
            <a:extLst>
              <a:ext uri="{FF2B5EF4-FFF2-40B4-BE49-F238E27FC236}">
                <a16:creationId xmlns="" xmlns:a16="http://schemas.microsoft.com/office/drawing/2014/main" id="{60FBD54F-E86A-4437-8F5E-62579277F207}"/>
              </a:ext>
            </a:extLst>
          </p:cNvPr>
          <p:cNvCxnSpPr>
            <a:cxnSpLocks/>
          </p:cNvCxnSpPr>
          <p:nvPr/>
        </p:nvCxnSpPr>
        <p:spPr>
          <a:xfrm flipV="1">
            <a:off x="10715692" y="4637291"/>
            <a:ext cx="0" cy="38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="" xmlns:a16="http://schemas.microsoft.com/office/drawing/2014/main" id="{E739047F-D63B-413E-AC37-17B93A99D9D2}"/>
              </a:ext>
            </a:extLst>
          </p:cNvPr>
          <p:cNvSpPr/>
          <p:nvPr/>
        </p:nvSpPr>
        <p:spPr>
          <a:xfrm>
            <a:off x="11281777" y="4295615"/>
            <a:ext cx="529576" cy="336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EOF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="" xmlns:a16="http://schemas.microsoft.com/office/drawing/2014/main" id="{E0001AEC-2DA5-4E4C-8457-07AF4B33754F}"/>
              </a:ext>
            </a:extLst>
          </p:cNvPr>
          <p:cNvCxnSpPr/>
          <p:nvPr/>
        </p:nvCxnSpPr>
        <p:spPr>
          <a:xfrm flipV="1">
            <a:off x="10715692" y="4631692"/>
            <a:ext cx="358038" cy="38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="" xmlns:a16="http://schemas.microsoft.com/office/drawing/2014/main" id="{EB9C70F7-B0DC-4671-8937-E5F3C1C8520A}"/>
              </a:ext>
            </a:extLst>
          </p:cNvPr>
          <p:cNvCxnSpPr/>
          <p:nvPr/>
        </p:nvCxnSpPr>
        <p:spPr>
          <a:xfrm flipV="1">
            <a:off x="10715692" y="4631692"/>
            <a:ext cx="719988" cy="38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="" xmlns:a16="http://schemas.microsoft.com/office/drawing/2014/main" id="{461B742A-AEEA-4835-BDE0-D08BFF4F27CB}"/>
              </a:ext>
            </a:extLst>
          </p:cNvPr>
          <p:cNvSpPr txBox="1"/>
          <p:nvPr/>
        </p:nvSpPr>
        <p:spPr>
          <a:xfrm>
            <a:off x="11450517" y="269769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\0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="" xmlns:a16="http://schemas.microsoft.com/office/drawing/2014/main" id="{466EE769-3AB7-4121-8768-EA68D8B344DA}"/>
              </a:ext>
            </a:extLst>
          </p:cNvPr>
          <p:cNvSpPr/>
          <p:nvPr/>
        </p:nvSpPr>
        <p:spPr>
          <a:xfrm>
            <a:off x="11476140" y="2332583"/>
            <a:ext cx="377528" cy="716156"/>
          </a:xfrm>
          <a:prstGeom prst="ellipse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>
            <a:extLst>
              <a:ext uri="{FF2B5EF4-FFF2-40B4-BE49-F238E27FC236}">
                <a16:creationId xmlns="" xmlns:a16="http://schemas.microsoft.com/office/drawing/2014/main" id="{0E63829B-2C4C-4562-AF5A-3CF74F38FBBB}"/>
              </a:ext>
            </a:extLst>
          </p:cNvPr>
          <p:cNvSpPr/>
          <p:nvPr/>
        </p:nvSpPr>
        <p:spPr>
          <a:xfrm>
            <a:off x="2198201" y="4766051"/>
            <a:ext cx="1591745" cy="456958"/>
          </a:xfrm>
          <a:prstGeom prst="ellipse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: esquinas diagonales cortadas 48">
            <a:extLst>
              <a:ext uri="{FF2B5EF4-FFF2-40B4-BE49-F238E27FC236}">
                <a16:creationId xmlns="" xmlns:a16="http://schemas.microsoft.com/office/drawing/2014/main" id="{4CFC97EC-0655-48F9-8051-DA71AF28508A}"/>
              </a:ext>
            </a:extLst>
          </p:cNvPr>
          <p:cNvSpPr/>
          <p:nvPr/>
        </p:nvSpPr>
        <p:spPr>
          <a:xfrm>
            <a:off x="1601743" y="6256990"/>
            <a:ext cx="4088133" cy="54920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Archivo.txt contiene: “Informática II”</a:t>
            </a:r>
          </a:p>
        </p:txBody>
      </p:sp>
    </p:spTree>
    <p:extLst>
      <p:ext uri="{BB962C8B-B14F-4D97-AF65-F5344CB8AC3E}">
        <p14:creationId xmlns="" xmlns:p14="http://schemas.microsoft.com/office/powerpoint/2010/main" val="7368162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3 -3.7037E-6 L 0.02813 0.00024 " pathEditMode="fixed" rAng="0" ptsTypes="AA">
                                      <p:cBhvr>
                                        <p:cTn id="6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35 1.11111E-6 L 0.02735 0.0002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7 -3.7037E-6 L 0.05991 -3.7037E-6 " pathEditMode="fixed" rAng="0" ptsTypes="AA">
                                      <p:cBhvr>
                                        <p:cTn id="6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4 1.11111E-6 L 0.0564 0.0002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6 -3.7037E-6 L 0.0956 0.000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57 1.11111E-6 L 0.08557 0.0002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5 -3.7037E-6 L 0.12295 0.0002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27 0.00092 L 0.11279 0.0009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9 -3.7037E-6 L 0.15551 -3.7037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49 1.11111E-6 L 0.13949 0.0002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7 -3.7037E-6 L 0.18729 -3.7037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01 1.11111E-6 L 0.16853 1.11111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55 -3.7037E-6 L 0.21555 0.00024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23 1.11111E-6 L 0.19823 0.0002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 -3.7037E-6 L 0.25006 -3.7037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92 1.11111E-6 L 0.2274 1.11111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 -3.7037E-6 L 0.2821 0.00024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06 1.11111E-6 L 0.25658 1.11111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284 -3.7037E-6 L 0.31336 -3.7037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96 1.11111E-6 L 0.29396 0.0002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18 -3.7037E-6 L 0.34566 -3.7037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43 1.11111E-6 L 0.32795 1.11111E-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42 1.11111E-6 L 0.36442 0.00023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297 1.11111E-6 L 0.40245 1.11111E-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6" grpId="0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8" grpId="8" animBg="1"/>
      <p:bldP spid="68" grpId="9" animBg="1"/>
      <p:bldP spid="68" grpId="10" animBg="1"/>
      <p:bldP spid="68" grpId="11" animBg="1"/>
      <p:bldP spid="68" grpId="12" animBg="1"/>
      <p:bldP spid="68" grpId="13" animBg="1"/>
      <p:bldP spid="68" grpId="14" animBg="1"/>
      <p:bldP spid="71" grpId="0" animBg="1"/>
      <p:bldP spid="83" grpId="0"/>
      <p:bldP spid="84" grpId="0"/>
      <p:bldP spid="85" grpId="0"/>
      <p:bldP spid="86" grpId="0"/>
      <p:bldP spid="87" grpId="0"/>
      <p:bldP spid="89" grpId="0"/>
      <p:bldP spid="90" grpId="0"/>
      <p:bldP spid="91" grpId="0"/>
      <p:bldP spid="92" grpId="0"/>
      <p:bldP spid="93" grpId="0"/>
      <p:bldP spid="94" grpId="0"/>
      <p:bldP spid="96" grpId="0"/>
      <p:bldP spid="97" grpId="0"/>
      <p:bldP spid="98" grpId="0"/>
      <p:bldP spid="99" grpId="0" animBg="1"/>
      <p:bldP spid="105" grpId="0" animBg="1"/>
      <p:bldP spid="46" grpId="0"/>
      <p:bldP spid="47" grpId="0" animBg="1"/>
      <p:bldP spid="48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169" y="19480"/>
            <a:ext cx="9782801" cy="731837"/>
          </a:xfrm>
        </p:spPr>
        <p:txBody>
          <a:bodyPr>
            <a:normAutofit fontScale="90000"/>
          </a:bodyPr>
          <a:lstStyle/>
          <a:p>
            <a:r>
              <a:rPr lang="es-ES" dirty="0"/>
              <a:t>Entrada de caracteres desde archivo (</a:t>
            </a:r>
            <a:r>
              <a:rPr lang="es-ES" dirty="0" err="1"/>
              <a:t>fgetc</a:t>
            </a:r>
            <a:r>
              <a:rPr lang="es-ES" dirty="0"/>
              <a:t> y </a:t>
            </a:r>
            <a:r>
              <a:rPr lang="es-ES" dirty="0" err="1"/>
              <a:t>fgets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4776266" y="843114"/>
            <a:ext cx="5096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70C0"/>
                </a:solidFill>
              </a:rPr>
              <a:t>char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*</a:t>
            </a:r>
            <a:r>
              <a:rPr lang="fr-FR" sz="2000" dirty="0" err="1">
                <a:solidFill>
                  <a:schemeClr val="tx2"/>
                </a:solidFill>
              </a:rPr>
              <a:t>fgets</a:t>
            </a:r>
            <a:r>
              <a:rPr lang="fr-FR" sz="2000" dirty="0">
                <a:solidFill>
                  <a:schemeClr val="tx2"/>
                </a:solidFill>
              </a:rPr>
              <a:t>(</a:t>
            </a:r>
            <a:r>
              <a:rPr lang="fr-FR" sz="2000" dirty="0">
                <a:solidFill>
                  <a:srgbClr val="0070C0"/>
                </a:solidFill>
              </a:rPr>
              <a:t>char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*cad, </a:t>
            </a:r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rgbClr val="0070C0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n </a:t>
            </a:r>
            <a:r>
              <a:rPr lang="fr-FR" sz="2000" dirty="0">
                <a:solidFill>
                  <a:srgbClr val="0070C0"/>
                </a:solidFill>
              </a:rPr>
              <a:t>FILE </a:t>
            </a:r>
            <a:r>
              <a:rPr lang="fr-FR" sz="2000" dirty="0">
                <a:solidFill>
                  <a:schemeClr val="tx2"/>
                </a:solidFill>
              </a:rPr>
              <a:t>*</a:t>
            </a:r>
            <a:r>
              <a:rPr lang="fr-FR" sz="2000" dirty="0" err="1">
                <a:solidFill>
                  <a:schemeClr val="tx2"/>
                </a:solidFill>
              </a:rPr>
              <a:t>stream</a:t>
            </a:r>
            <a:r>
              <a:rPr lang="fr-FR" sz="2000" dirty="0">
                <a:solidFill>
                  <a:schemeClr val="tx2"/>
                </a:solidFill>
              </a:rPr>
              <a:t>);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861440" y="751317"/>
            <a:ext cx="2693025" cy="7421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Retorna un puntero al primer elemento de </a:t>
            </a:r>
            <a:r>
              <a:rPr lang="es-ES" sz="1700" dirty="0" err="1"/>
              <a:t>cad</a:t>
            </a:r>
            <a:r>
              <a:rPr lang="es-ES" sz="1700" dirty="0"/>
              <a:t> o NULL en error.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10094495" y="756463"/>
            <a:ext cx="1661423" cy="73183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 a leer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54465" y="1043169"/>
            <a:ext cx="221801" cy="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>
            <a:cxnSpLocks/>
          </p:cNvCxnSpPr>
          <p:nvPr/>
        </p:nvCxnSpPr>
        <p:spPr>
          <a:xfrm flipH="1" flipV="1">
            <a:off x="9673389" y="1059820"/>
            <a:ext cx="421106" cy="2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4894632D-443F-4CBF-B0DE-73AC74281F61}"/>
              </a:ext>
            </a:extLst>
          </p:cNvPr>
          <p:cNvSpPr/>
          <p:nvPr/>
        </p:nvSpPr>
        <p:spPr>
          <a:xfrm>
            <a:off x="1256563" y="1785298"/>
            <a:ext cx="505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main</a:t>
            </a:r>
            <a:r>
              <a:rPr lang="es-ES" dirty="0">
                <a:solidFill>
                  <a:schemeClr val="tx2"/>
                </a:solidFill>
              </a:rPr>
              <a:t>() {</a:t>
            </a:r>
          </a:p>
          <a:p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cad</a:t>
            </a:r>
            <a:r>
              <a:rPr lang="es-ES" dirty="0">
                <a:solidFill>
                  <a:schemeClr val="tx2"/>
                </a:solidFill>
              </a:rPr>
              <a:t>[14] = </a:t>
            </a:r>
            <a:r>
              <a:rPr lang="es-ES" dirty="0">
                <a:solidFill>
                  <a:srgbClr val="C00000"/>
                </a:solidFill>
              </a:rPr>
              <a:t>“Informática II”</a:t>
            </a:r>
            <a:r>
              <a:rPr lang="es-ES" dirty="0">
                <a:solidFill>
                  <a:schemeClr val="dk1"/>
                </a:solidFill>
              </a:rPr>
              <a:t>; </a:t>
            </a:r>
          </a:p>
          <a:p>
            <a:r>
              <a:rPr lang="es-ES" dirty="0">
                <a:solidFill>
                  <a:schemeClr val="tx2"/>
                </a:solidFill>
              </a:rPr>
              <a:t>    FILE *archivo;</a:t>
            </a:r>
          </a:p>
          <a:p>
            <a:r>
              <a:rPr lang="es-ES" dirty="0">
                <a:solidFill>
                  <a:schemeClr val="tx2"/>
                </a:solidFill>
              </a:rPr>
              <a:t>    …    </a:t>
            </a: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    archivo = </a:t>
            </a:r>
            <a:r>
              <a:rPr lang="es-ES" dirty="0" err="1">
                <a:solidFill>
                  <a:schemeClr val="tx2"/>
                </a:solidFill>
              </a:rPr>
              <a:t>fopen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“Archivo.</a:t>
            </a:r>
            <a:r>
              <a:rPr lang="es-ES" dirty="0" err="1">
                <a:solidFill>
                  <a:srgbClr val="C00000"/>
                </a:solidFill>
              </a:rPr>
              <a:t>txt</a:t>
            </a:r>
            <a:r>
              <a:rPr lang="es-ES" dirty="0">
                <a:solidFill>
                  <a:srgbClr val="C00000"/>
                </a:solidFill>
              </a:rPr>
              <a:t>”</a:t>
            </a:r>
            <a:r>
              <a:rPr lang="es-ES" dirty="0">
                <a:solidFill>
                  <a:schemeClr val="tx2"/>
                </a:solidFill>
              </a:rPr>
              <a:t>,</a:t>
            </a:r>
            <a:r>
              <a:rPr lang="es-ES" dirty="0">
                <a:solidFill>
                  <a:srgbClr val="C00000"/>
                </a:solidFill>
              </a:rPr>
              <a:t>“w”</a:t>
            </a:r>
            <a:r>
              <a:rPr lang="es-ES" dirty="0">
                <a:solidFill>
                  <a:schemeClr val="tx2"/>
                </a:solidFill>
              </a:rPr>
              <a:t>);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(archivo != </a:t>
            </a:r>
            <a:r>
              <a:rPr lang="es-ES" dirty="0">
                <a:solidFill>
                  <a:srgbClr val="0070C0"/>
                </a:solidFill>
              </a:rPr>
              <a:t>NULL</a:t>
            </a:r>
            <a:r>
              <a:rPr lang="es-ES" dirty="0">
                <a:solidFill>
                  <a:schemeClr val="dk1"/>
                </a:solidFill>
              </a:rPr>
              <a:t>)</a:t>
            </a:r>
            <a:r>
              <a:rPr lang="es-ES" dirty="0">
                <a:solidFill>
                  <a:schemeClr val="tx2"/>
                </a:solidFill>
              </a:rPr>
              <a:t> {</a:t>
            </a:r>
          </a:p>
          <a:p>
            <a:r>
              <a:rPr lang="es-ES_tradnl" altLang="es-ES" dirty="0">
                <a:solidFill>
                  <a:schemeClr val="tx2"/>
                </a:solidFill>
              </a:rPr>
              <a:t>      </a:t>
            </a:r>
            <a:r>
              <a:rPr lang="es-ES_tradnl" altLang="es-ES" dirty="0" err="1">
                <a:solidFill>
                  <a:srgbClr val="0070C0"/>
                </a:solidFill>
              </a:rPr>
              <a:t>if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fr-FR" dirty="0" err="1">
                <a:solidFill>
                  <a:schemeClr val="tx2"/>
                </a:solidFill>
              </a:rPr>
              <a:t>fgets</a:t>
            </a:r>
            <a:r>
              <a:rPr lang="fr-FR" dirty="0">
                <a:solidFill>
                  <a:schemeClr val="tx2"/>
                </a:solidFill>
              </a:rPr>
              <a:t>(</a:t>
            </a:r>
            <a:r>
              <a:rPr lang="fr-FR" dirty="0">
                <a:solidFill>
                  <a:srgbClr val="0070C0"/>
                </a:solidFill>
              </a:rPr>
              <a:t>char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>
                <a:solidFill>
                  <a:schemeClr val="tx2"/>
                </a:solidFill>
              </a:rPr>
              <a:t>*cad, 14, </a:t>
            </a:r>
            <a:r>
              <a:rPr lang="fr-FR" dirty="0" err="1">
                <a:solidFill>
                  <a:schemeClr val="tx2"/>
                </a:solidFill>
              </a:rPr>
              <a:t>archivo</a:t>
            </a:r>
            <a:r>
              <a:rPr lang="fr-FR" dirty="0">
                <a:solidFill>
                  <a:schemeClr val="tx2"/>
                </a:solidFill>
              </a:rPr>
              <a:t>)¨!=</a:t>
            </a:r>
            <a:r>
              <a:rPr lang="fr-FR" dirty="0">
                <a:solidFill>
                  <a:srgbClr val="0070C0"/>
                </a:solidFill>
              </a:rPr>
              <a:t>NULL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es-ES_tradnl" altLang="es-ES" dirty="0">
                <a:solidFill>
                  <a:schemeClr val="tx2"/>
                </a:solidFill>
              </a:rPr>
              <a:t>)</a:t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_tradnl" altLang="es-ES" dirty="0">
                <a:solidFill>
                  <a:schemeClr val="tx2"/>
                </a:solidFill>
              </a:rPr>
              <a:t>         </a:t>
            </a:r>
            <a:r>
              <a:rPr lang="es-ES_tradnl" altLang="es-ES" dirty="0" err="1">
                <a:solidFill>
                  <a:schemeClr val="tx2"/>
                </a:solidFill>
              </a:rPr>
              <a:t>printf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es-ES_tradnl" altLang="es-ES" dirty="0">
                <a:solidFill>
                  <a:srgbClr val="C00000"/>
                </a:solidFill>
              </a:rPr>
              <a:t>“Cadena cargada”</a:t>
            </a:r>
            <a:r>
              <a:rPr lang="es-ES_tradnl" altLang="es-ES" dirty="0">
                <a:solidFill>
                  <a:schemeClr val="tx2"/>
                </a:solidFill>
              </a:rPr>
              <a:t>);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dk1"/>
                </a:solidFill>
              </a:rPr>
              <a:t>    </a:t>
            </a:r>
            <a:r>
              <a:rPr lang="es-ES" dirty="0">
                <a:solidFill>
                  <a:schemeClr val="tx2"/>
                </a:solidFill>
              </a:rPr>
              <a:t>}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else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“Problemas al abrir”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fclose</a:t>
            </a:r>
            <a:r>
              <a:rPr lang="es-ES" dirty="0">
                <a:solidFill>
                  <a:schemeClr val="tx2"/>
                </a:solidFill>
              </a:rPr>
              <a:t>(archivo);</a:t>
            </a:r>
          </a:p>
          <a:p>
            <a:r>
              <a:rPr lang="es-ES" dirty="0">
                <a:solidFill>
                  <a:srgbClr val="0070C0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chemeClr val="dk1"/>
                </a:solidFill>
              </a:rPr>
              <a:t> 0;</a:t>
            </a:r>
            <a:br>
              <a:rPr lang="es-ES" dirty="0">
                <a:solidFill>
                  <a:schemeClr val="dk1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}</a:t>
            </a:r>
            <a:r>
              <a:rPr lang="es-ES" dirty="0">
                <a:solidFill>
                  <a:schemeClr val="dk1"/>
                </a:solidFill>
              </a:rPr>
              <a:t/>
            </a:r>
            <a:br>
              <a:rPr lang="es-ES" dirty="0">
                <a:solidFill>
                  <a:schemeClr val="dk1"/>
                </a:solidFill>
              </a:rPr>
            </a:br>
            <a:endParaRPr lang="es-ES" dirty="0">
              <a:solidFill>
                <a:schemeClr val="dk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="" xmlns:a16="http://schemas.microsoft.com/office/drawing/2014/main" id="{4FF25562-75FC-4545-A2D3-26441C21921E}"/>
              </a:ext>
            </a:extLst>
          </p:cNvPr>
          <p:cNvSpPr/>
          <p:nvPr/>
        </p:nvSpPr>
        <p:spPr>
          <a:xfrm>
            <a:off x="5578256" y="1377678"/>
            <a:ext cx="1470214" cy="74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Cadena a escribir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90F5B24F-5764-4595-ADBD-CD6FB596477F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313363" y="1199339"/>
            <a:ext cx="592763" cy="17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a 62">
            <a:extLst>
              <a:ext uri="{FF2B5EF4-FFF2-40B4-BE49-F238E27FC236}">
                <a16:creationId xmlns="" xmlns:a16="http://schemas.microsoft.com/office/drawing/2014/main" id="{DECBCD1F-98FE-4806-9701-CE2774F1F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69860749"/>
              </p:ext>
            </p:extLst>
          </p:nvPr>
        </p:nvGraphicFramePr>
        <p:xfrm>
          <a:off x="5480970" y="2333377"/>
          <a:ext cx="62749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80">
                  <a:extLst>
                    <a:ext uri="{9D8B030D-6E8A-4147-A177-3AD203B41FA5}">
                      <a16:colId xmlns="" xmlns:a16="http://schemas.microsoft.com/office/drawing/2014/main" val="996897599"/>
                    </a:ext>
                  </a:extLst>
                </a:gridCol>
                <a:gridCol w="328044">
                  <a:extLst>
                    <a:ext uri="{9D8B030D-6E8A-4147-A177-3AD203B41FA5}">
                      <a16:colId xmlns="" xmlns:a16="http://schemas.microsoft.com/office/drawing/2014/main" val="3177606592"/>
                    </a:ext>
                  </a:extLst>
                </a:gridCol>
                <a:gridCol w="315896">
                  <a:extLst>
                    <a:ext uri="{9D8B030D-6E8A-4147-A177-3AD203B41FA5}">
                      <a16:colId xmlns="" xmlns:a16="http://schemas.microsoft.com/office/drawing/2014/main" val="3996567460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190041493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4197621859"/>
                    </a:ext>
                  </a:extLst>
                </a:gridCol>
                <a:gridCol w="328044">
                  <a:extLst>
                    <a:ext uri="{9D8B030D-6E8A-4147-A177-3AD203B41FA5}">
                      <a16:colId xmlns="" xmlns:a16="http://schemas.microsoft.com/office/drawing/2014/main" val="2190355201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72993498"/>
                    </a:ext>
                  </a:extLst>
                </a:gridCol>
                <a:gridCol w="340196">
                  <a:extLst>
                    <a:ext uri="{9D8B030D-6E8A-4147-A177-3AD203B41FA5}">
                      <a16:colId xmlns="" xmlns:a16="http://schemas.microsoft.com/office/drawing/2014/main" val="921852858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2460733062"/>
                    </a:ext>
                  </a:extLst>
                </a:gridCol>
                <a:gridCol w="340195">
                  <a:extLst>
                    <a:ext uri="{9D8B030D-6E8A-4147-A177-3AD203B41FA5}">
                      <a16:colId xmlns="" xmlns:a16="http://schemas.microsoft.com/office/drawing/2014/main" val="1177234272"/>
                    </a:ext>
                  </a:extLst>
                </a:gridCol>
                <a:gridCol w="388795">
                  <a:extLst>
                    <a:ext uri="{9D8B030D-6E8A-4147-A177-3AD203B41FA5}">
                      <a16:colId xmlns="" xmlns:a16="http://schemas.microsoft.com/office/drawing/2014/main" val="1983373587"/>
                    </a:ext>
                  </a:extLst>
                </a:gridCol>
                <a:gridCol w="449544">
                  <a:extLst>
                    <a:ext uri="{9D8B030D-6E8A-4147-A177-3AD203B41FA5}">
                      <a16:colId xmlns="" xmlns:a16="http://schemas.microsoft.com/office/drawing/2014/main" val="1179482381"/>
                    </a:ext>
                  </a:extLst>
                </a:gridCol>
                <a:gridCol w="413094">
                  <a:extLst>
                    <a:ext uri="{9D8B030D-6E8A-4147-A177-3AD203B41FA5}">
                      <a16:colId xmlns="" xmlns:a16="http://schemas.microsoft.com/office/drawing/2014/main" val="2168508094"/>
                    </a:ext>
                  </a:extLst>
                </a:gridCol>
                <a:gridCol w="437394">
                  <a:extLst>
                    <a:ext uri="{9D8B030D-6E8A-4147-A177-3AD203B41FA5}">
                      <a16:colId xmlns="" xmlns:a16="http://schemas.microsoft.com/office/drawing/2014/main" val="1250268339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702705156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97604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>
                          <a:solidFill>
                            <a:schemeClr val="tx2"/>
                          </a:solidFill>
                        </a:rPr>
                        <a:t>cad</a:t>
                      </a:r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606547"/>
                  </a:ext>
                </a:extLst>
              </a:tr>
            </a:tbl>
          </a:graphicData>
        </a:graphic>
      </p:graphicFrame>
      <p:sp>
        <p:nvSpPr>
          <p:cNvPr id="65" name="Rectángulo: esquinas redondeadas 64">
            <a:extLst>
              <a:ext uri="{FF2B5EF4-FFF2-40B4-BE49-F238E27FC236}">
                <a16:creationId xmlns="" xmlns:a16="http://schemas.microsoft.com/office/drawing/2014/main" id="{6B105978-B69F-432A-9C5F-243E19B491E6}"/>
              </a:ext>
            </a:extLst>
          </p:cNvPr>
          <p:cNvSpPr/>
          <p:nvPr/>
        </p:nvSpPr>
        <p:spPr>
          <a:xfrm>
            <a:off x="6091634" y="5020539"/>
            <a:ext cx="1198514" cy="4924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archivo</a:t>
            </a: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="" xmlns:a16="http://schemas.microsoft.com/office/drawing/2014/main" id="{202AC46F-52A0-4365-B374-0BD3013A7FA6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6313363" y="4654621"/>
            <a:ext cx="377528" cy="36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upo 73">
            <a:extLst>
              <a:ext uri="{FF2B5EF4-FFF2-40B4-BE49-F238E27FC236}">
                <a16:creationId xmlns="" xmlns:a16="http://schemas.microsoft.com/office/drawing/2014/main" id="{C467A579-D9A3-4BA8-BEA4-95CAA1627B4D}"/>
              </a:ext>
            </a:extLst>
          </p:cNvPr>
          <p:cNvGrpSpPr/>
          <p:nvPr/>
        </p:nvGrpSpPr>
        <p:grpSpPr>
          <a:xfrm>
            <a:off x="5261825" y="3071737"/>
            <a:ext cx="3296461" cy="922155"/>
            <a:chOff x="4745835" y="2995708"/>
            <a:chExt cx="3296461" cy="922155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="" xmlns:a16="http://schemas.microsoft.com/office/drawing/2014/main" id="{CBEE0D1E-26C2-429B-BE9E-7B1B7A1CDEB5}"/>
                </a:ext>
              </a:extLst>
            </p:cNvPr>
            <p:cNvSpPr/>
            <p:nvPr/>
          </p:nvSpPr>
          <p:spPr>
            <a:xfrm>
              <a:off x="6054642" y="3414315"/>
              <a:ext cx="1987654" cy="5035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Luego de </a:t>
              </a:r>
              <a:r>
                <a:rPr lang="es-ES" sz="1700" dirty="0" err="1"/>
                <a:t>fopen</a:t>
              </a:r>
              <a:r>
                <a:rPr lang="es-ES" sz="1700" dirty="0"/>
                <a:t>()</a:t>
              </a:r>
            </a:p>
          </p:txBody>
        </p:sp>
        <p:cxnSp>
          <p:nvCxnSpPr>
            <p:cNvPr id="70" name="Conector recto de flecha 69">
              <a:extLst>
                <a:ext uri="{FF2B5EF4-FFF2-40B4-BE49-F238E27FC236}">
                  <a16:creationId xmlns="" xmlns:a16="http://schemas.microsoft.com/office/drawing/2014/main" id="{098591BF-E2AD-4619-84C5-11A4648B2790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4745835" y="2995708"/>
              <a:ext cx="1308807" cy="670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EE5854CD-CA82-4B4E-8B00-77AFD530FF73}"/>
              </a:ext>
            </a:extLst>
          </p:cNvPr>
          <p:cNvSpPr/>
          <p:nvPr/>
        </p:nvSpPr>
        <p:spPr>
          <a:xfrm>
            <a:off x="6091634" y="5632430"/>
            <a:ext cx="5360343" cy="8407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fgets</a:t>
            </a:r>
            <a:r>
              <a:rPr lang="es-ES" dirty="0"/>
              <a:t> lee los siguientes n caracteres del archivo </a:t>
            </a:r>
            <a:r>
              <a:rPr lang="es-ES" dirty="0" err="1"/>
              <a:t>ó</a:t>
            </a:r>
            <a:r>
              <a:rPr lang="es-ES" dirty="0"/>
              <a:t> hasta encontrar EOF y los guarda en </a:t>
            </a:r>
            <a:r>
              <a:rPr lang="es-ES" dirty="0" err="1"/>
              <a:t>cad</a:t>
            </a:r>
            <a:r>
              <a:rPr lang="es-ES" dirty="0"/>
              <a:t> insertando el carácter nulo al final.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="" xmlns:a16="http://schemas.microsoft.com/office/drawing/2014/main" id="{2529E4AA-5C8D-4A10-A0E4-344C6A6A2018}"/>
              </a:ext>
            </a:extLst>
          </p:cNvPr>
          <p:cNvSpPr txBox="1"/>
          <p:nvPr/>
        </p:nvSpPr>
        <p:spPr>
          <a:xfrm>
            <a:off x="10383259" y="43254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 </a:t>
            </a:r>
          </a:p>
        </p:txBody>
      </p:sp>
      <p:graphicFrame>
        <p:nvGraphicFramePr>
          <p:cNvPr id="49" name="Tabla 62">
            <a:extLst>
              <a:ext uri="{FF2B5EF4-FFF2-40B4-BE49-F238E27FC236}">
                <a16:creationId xmlns="" xmlns:a16="http://schemas.microsoft.com/office/drawing/2014/main" id="{29D6726A-0A80-4A76-A7B3-CE1869FCA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4850357"/>
              </p:ext>
            </p:extLst>
          </p:nvPr>
        </p:nvGraphicFramePr>
        <p:xfrm>
          <a:off x="6199550" y="2329189"/>
          <a:ext cx="55612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44">
                  <a:extLst>
                    <a:ext uri="{9D8B030D-6E8A-4147-A177-3AD203B41FA5}">
                      <a16:colId xmlns="" xmlns:a16="http://schemas.microsoft.com/office/drawing/2014/main" val="3177606592"/>
                    </a:ext>
                  </a:extLst>
                </a:gridCol>
                <a:gridCol w="315896">
                  <a:extLst>
                    <a:ext uri="{9D8B030D-6E8A-4147-A177-3AD203B41FA5}">
                      <a16:colId xmlns="" xmlns:a16="http://schemas.microsoft.com/office/drawing/2014/main" val="3996567460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190041493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4197621859"/>
                    </a:ext>
                  </a:extLst>
                </a:gridCol>
                <a:gridCol w="328044">
                  <a:extLst>
                    <a:ext uri="{9D8B030D-6E8A-4147-A177-3AD203B41FA5}">
                      <a16:colId xmlns="" xmlns:a16="http://schemas.microsoft.com/office/drawing/2014/main" val="2190355201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72993498"/>
                    </a:ext>
                  </a:extLst>
                </a:gridCol>
                <a:gridCol w="340196">
                  <a:extLst>
                    <a:ext uri="{9D8B030D-6E8A-4147-A177-3AD203B41FA5}">
                      <a16:colId xmlns="" xmlns:a16="http://schemas.microsoft.com/office/drawing/2014/main" val="921852858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2460733062"/>
                    </a:ext>
                  </a:extLst>
                </a:gridCol>
                <a:gridCol w="340195">
                  <a:extLst>
                    <a:ext uri="{9D8B030D-6E8A-4147-A177-3AD203B41FA5}">
                      <a16:colId xmlns="" xmlns:a16="http://schemas.microsoft.com/office/drawing/2014/main" val="1177234272"/>
                    </a:ext>
                  </a:extLst>
                </a:gridCol>
                <a:gridCol w="388795">
                  <a:extLst>
                    <a:ext uri="{9D8B030D-6E8A-4147-A177-3AD203B41FA5}">
                      <a16:colId xmlns="" xmlns:a16="http://schemas.microsoft.com/office/drawing/2014/main" val="1983373587"/>
                    </a:ext>
                  </a:extLst>
                </a:gridCol>
                <a:gridCol w="449544">
                  <a:extLst>
                    <a:ext uri="{9D8B030D-6E8A-4147-A177-3AD203B41FA5}">
                      <a16:colId xmlns="" xmlns:a16="http://schemas.microsoft.com/office/drawing/2014/main" val="1179482381"/>
                    </a:ext>
                  </a:extLst>
                </a:gridCol>
                <a:gridCol w="413094">
                  <a:extLst>
                    <a:ext uri="{9D8B030D-6E8A-4147-A177-3AD203B41FA5}">
                      <a16:colId xmlns="" xmlns:a16="http://schemas.microsoft.com/office/drawing/2014/main" val="2168508094"/>
                    </a:ext>
                  </a:extLst>
                </a:gridCol>
                <a:gridCol w="437394">
                  <a:extLst>
                    <a:ext uri="{9D8B030D-6E8A-4147-A177-3AD203B41FA5}">
                      <a16:colId xmlns="" xmlns:a16="http://schemas.microsoft.com/office/drawing/2014/main" val="1250268339"/>
                    </a:ext>
                  </a:extLst>
                </a:gridCol>
                <a:gridCol w="432118">
                  <a:extLst>
                    <a:ext uri="{9D8B030D-6E8A-4147-A177-3AD203B41FA5}">
                      <a16:colId xmlns="" xmlns:a16="http://schemas.microsoft.com/office/drawing/2014/main" val="2702705156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97604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\0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606547"/>
                  </a:ext>
                </a:extLst>
              </a:tr>
            </a:tbl>
          </a:graphicData>
        </a:graphic>
      </p:graphicFrame>
      <p:graphicFrame>
        <p:nvGraphicFramePr>
          <p:cNvPr id="50" name="Tabla 62">
            <a:extLst>
              <a:ext uri="{FF2B5EF4-FFF2-40B4-BE49-F238E27FC236}">
                <a16:creationId xmlns="" xmlns:a16="http://schemas.microsoft.com/office/drawing/2014/main" id="{C46579F4-DF1B-4642-83E2-C6D5FE116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7813611"/>
              </p:ext>
            </p:extLst>
          </p:nvPr>
        </p:nvGraphicFramePr>
        <p:xfrm>
          <a:off x="6107376" y="4231092"/>
          <a:ext cx="55563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44">
                  <a:extLst>
                    <a:ext uri="{9D8B030D-6E8A-4147-A177-3AD203B41FA5}">
                      <a16:colId xmlns="" xmlns:a16="http://schemas.microsoft.com/office/drawing/2014/main" val="3177606592"/>
                    </a:ext>
                  </a:extLst>
                </a:gridCol>
                <a:gridCol w="315896">
                  <a:extLst>
                    <a:ext uri="{9D8B030D-6E8A-4147-A177-3AD203B41FA5}">
                      <a16:colId xmlns="" xmlns:a16="http://schemas.microsoft.com/office/drawing/2014/main" val="3996567460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190041493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4197621859"/>
                    </a:ext>
                  </a:extLst>
                </a:gridCol>
                <a:gridCol w="328044">
                  <a:extLst>
                    <a:ext uri="{9D8B030D-6E8A-4147-A177-3AD203B41FA5}">
                      <a16:colId xmlns="" xmlns:a16="http://schemas.microsoft.com/office/drawing/2014/main" val="2190355201"/>
                    </a:ext>
                  </a:extLst>
                </a:gridCol>
                <a:gridCol w="352345">
                  <a:extLst>
                    <a:ext uri="{9D8B030D-6E8A-4147-A177-3AD203B41FA5}">
                      <a16:colId xmlns="" xmlns:a16="http://schemas.microsoft.com/office/drawing/2014/main" val="72993498"/>
                    </a:ext>
                  </a:extLst>
                </a:gridCol>
                <a:gridCol w="340196">
                  <a:extLst>
                    <a:ext uri="{9D8B030D-6E8A-4147-A177-3AD203B41FA5}">
                      <a16:colId xmlns="" xmlns:a16="http://schemas.microsoft.com/office/drawing/2014/main" val="921852858"/>
                    </a:ext>
                  </a:extLst>
                </a:gridCol>
                <a:gridCol w="328045">
                  <a:extLst>
                    <a:ext uri="{9D8B030D-6E8A-4147-A177-3AD203B41FA5}">
                      <a16:colId xmlns="" xmlns:a16="http://schemas.microsoft.com/office/drawing/2014/main" val="2460733062"/>
                    </a:ext>
                  </a:extLst>
                </a:gridCol>
                <a:gridCol w="340195">
                  <a:extLst>
                    <a:ext uri="{9D8B030D-6E8A-4147-A177-3AD203B41FA5}">
                      <a16:colId xmlns="" xmlns:a16="http://schemas.microsoft.com/office/drawing/2014/main" val="1177234272"/>
                    </a:ext>
                  </a:extLst>
                </a:gridCol>
                <a:gridCol w="388795">
                  <a:extLst>
                    <a:ext uri="{9D8B030D-6E8A-4147-A177-3AD203B41FA5}">
                      <a16:colId xmlns="" xmlns:a16="http://schemas.microsoft.com/office/drawing/2014/main" val="1983373587"/>
                    </a:ext>
                  </a:extLst>
                </a:gridCol>
                <a:gridCol w="449544">
                  <a:extLst>
                    <a:ext uri="{9D8B030D-6E8A-4147-A177-3AD203B41FA5}">
                      <a16:colId xmlns="" xmlns:a16="http://schemas.microsoft.com/office/drawing/2014/main" val="1179482381"/>
                    </a:ext>
                  </a:extLst>
                </a:gridCol>
                <a:gridCol w="413094">
                  <a:extLst>
                    <a:ext uri="{9D8B030D-6E8A-4147-A177-3AD203B41FA5}">
                      <a16:colId xmlns="" xmlns:a16="http://schemas.microsoft.com/office/drawing/2014/main" val="2168508094"/>
                    </a:ext>
                  </a:extLst>
                </a:gridCol>
                <a:gridCol w="437394">
                  <a:extLst>
                    <a:ext uri="{9D8B030D-6E8A-4147-A177-3AD203B41FA5}">
                      <a16:colId xmlns="" xmlns:a16="http://schemas.microsoft.com/office/drawing/2014/main" val="1250268339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702705156"/>
                    </a:ext>
                  </a:extLst>
                </a:gridCol>
                <a:gridCol w="427193">
                  <a:extLst>
                    <a:ext uri="{9D8B030D-6E8A-4147-A177-3AD203B41FA5}">
                      <a16:colId xmlns="" xmlns:a16="http://schemas.microsoft.com/office/drawing/2014/main" val="2976043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6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solidFill>
                            <a:schemeClr val="tx2"/>
                          </a:solidFill>
                        </a:rPr>
                        <a:t>EOF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5606547"/>
                  </a:ext>
                </a:extLst>
              </a:tr>
            </a:tbl>
          </a:graphicData>
        </a:graphic>
      </p:graphicFrame>
      <p:grpSp>
        <p:nvGrpSpPr>
          <p:cNvPr id="51" name="Grupo 50">
            <a:extLst>
              <a:ext uri="{FF2B5EF4-FFF2-40B4-BE49-F238E27FC236}">
                <a16:creationId xmlns="" xmlns:a16="http://schemas.microsoft.com/office/drawing/2014/main" id="{21ECC743-D48D-4541-83B2-DE1CA0626ED6}"/>
              </a:ext>
            </a:extLst>
          </p:cNvPr>
          <p:cNvGrpSpPr/>
          <p:nvPr/>
        </p:nvGrpSpPr>
        <p:grpSpPr>
          <a:xfrm>
            <a:off x="6074056" y="3492994"/>
            <a:ext cx="2484230" cy="503548"/>
            <a:chOff x="5558066" y="3414315"/>
            <a:chExt cx="2484230" cy="503548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="" xmlns:a16="http://schemas.microsoft.com/office/drawing/2014/main" id="{2166EAAD-D67D-4989-A620-27B7EEC022BC}"/>
                </a:ext>
              </a:extLst>
            </p:cNvPr>
            <p:cNvSpPr/>
            <p:nvPr/>
          </p:nvSpPr>
          <p:spPr>
            <a:xfrm>
              <a:off x="6054642" y="3414315"/>
              <a:ext cx="1987654" cy="5035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700" dirty="0"/>
                <a:t>Luego de </a:t>
              </a:r>
              <a:r>
                <a:rPr lang="es-ES" sz="1700" dirty="0" err="1"/>
                <a:t>fgets</a:t>
              </a:r>
              <a:endParaRPr lang="es-ES" sz="1700" dirty="0"/>
            </a:p>
          </p:txBody>
        </p:sp>
        <p:cxnSp>
          <p:nvCxnSpPr>
            <p:cNvPr id="53" name="Conector recto de flecha 52">
              <a:extLst>
                <a:ext uri="{FF2B5EF4-FFF2-40B4-BE49-F238E27FC236}">
                  <a16:creationId xmlns="" xmlns:a16="http://schemas.microsoft.com/office/drawing/2014/main" id="{916845AC-9115-417D-9418-732620B8AEF2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5558066" y="3571742"/>
              <a:ext cx="496576" cy="943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ector recto de flecha 12">
            <a:extLst>
              <a:ext uri="{FF2B5EF4-FFF2-40B4-BE49-F238E27FC236}">
                <a16:creationId xmlns="" xmlns:a16="http://schemas.microsoft.com/office/drawing/2014/main" id="{2C89352A-7960-434A-ADF4-B1E11CFBCB0C}"/>
              </a:ext>
            </a:extLst>
          </p:cNvPr>
          <p:cNvCxnSpPr/>
          <p:nvPr/>
        </p:nvCxnSpPr>
        <p:spPr>
          <a:xfrm flipV="1">
            <a:off x="11072003" y="4601932"/>
            <a:ext cx="379974" cy="42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="" xmlns:a16="http://schemas.microsoft.com/office/drawing/2014/main" id="{6AA57A30-210C-4ACD-810F-AA78FE05CA37}"/>
              </a:ext>
            </a:extLst>
          </p:cNvPr>
          <p:cNvSpPr/>
          <p:nvPr/>
        </p:nvSpPr>
        <p:spPr>
          <a:xfrm>
            <a:off x="7654301" y="1400141"/>
            <a:ext cx="2019087" cy="74212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Cantidad de caracteres máximos a leer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="" xmlns:a16="http://schemas.microsoft.com/office/drawing/2014/main" id="{F7705225-8270-4E84-9B5D-7FE5C55856BF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940842" y="1199339"/>
            <a:ext cx="723003" cy="20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: esquinas diagonales cortadas 23">
            <a:extLst>
              <a:ext uri="{FF2B5EF4-FFF2-40B4-BE49-F238E27FC236}">
                <a16:creationId xmlns="" xmlns:a16="http://schemas.microsoft.com/office/drawing/2014/main" id="{74106249-A4D8-4A29-A179-755A6D20DB05}"/>
              </a:ext>
            </a:extLst>
          </p:cNvPr>
          <p:cNvSpPr/>
          <p:nvPr/>
        </p:nvSpPr>
        <p:spPr>
          <a:xfrm>
            <a:off x="1419726" y="5512962"/>
            <a:ext cx="3936801" cy="96023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Archivo.txt contiene:</a:t>
            </a:r>
            <a:br>
              <a:rPr lang="es-ES" dirty="0"/>
            </a:br>
            <a:r>
              <a:rPr lang="es-ES" dirty="0"/>
              <a:t>“Informática II”</a:t>
            </a:r>
          </a:p>
        </p:txBody>
      </p:sp>
    </p:spTree>
    <p:extLst>
      <p:ext uri="{BB962C8B-B14F-4D97-AF65-F5344CB8AC3E}">
        <p14:creationId xmlns="" xmlns:p14="http://schemas.microsoft.com/office/powerpoint/2010/main" val="3463771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24 4.44444E-6 L 0.36624 4.44444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6" grpId="0"/>
      <p:bldP spid="22" grpId="0" animBg="1"/>
      <p:bldP spid="65" grpId="0" animBg="1"/>
      <p:bldP spid="65" grpId="1" animBg="1"/>
      <p:bldP spid="65" grpId="2" animBg="1"/>
      <p:bldP spid="71" grpId="0" animBg="1"/>
      <p:bldP spid="3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83" y="7408"/>
            <a:ext cx="5079642" cy="731837"/>
          </a:xfrm>
        </p:spPr>
        <p:txBody>
          <a:bodyPr>
            <a:normAutofit fontScale="90000"/>
          </a:bodyPr>
          <a:lstStyle/>
          <a:p>
            <a:r>
              <a:rPr lang="es-ES" dirty="0"/>
              <a:t>Salida formateada (</a:t>
            </a:r>
            <a:r>
              <a:rPr lang="es-ES" dirty="0" err="1"/>
              <a:t>fprintf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3446812" y="2366834"/>
            <a:ext cx="6427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fprintf</a:t>
            </a:r>
            <a:r>
              <a:rPr lang="fr-FR" sz="2000" dirty="0">
                <a:solidFill>
                  <a:schemeClr val="tx2"/>
                </a:solidFill>
              </a:rPr>
              <a:t>(</a:t>
            </a:r>
            <a:r>
              <a:rPr lang="fr-FR" sz="2000" dirty="0">
                <a:solidFill>
                  <a:srgbClr val="0070C0"/>
                </a:solidFill>
              </a:rPr>
              <a:t>FILE </a:t>
            </a:r>
            <a:r>
              <a:rPr lang="fr-FR" sz="2000" dirty="0">
                <a:solidFill>
                  <a:schemeClr val="tx2"/>
                </a:solidFill>
              </a:rPr>
              <a:t>*</a:t>
            </a:r>
            <a:r>
              <a:rPr lang="fr-FR" sz="2400" dirty="0" err="1">
                <a:solidFill>
                  <a:schemeClr val="tx2"/>
                </a:solidFill>
              </a:rPr>
              <a:t>stream</a:t>
            </a:r>
            <a:r>
              <a:rPr lang="fr-FR" sz="2000" dirty="0">
                <a:solidFill>
                  <a:schemeClr val="tx2"/>
                </a:solidFill>
              </a:rPr>
              <a:t>, </a:t>
            </a:r>
            <a:r>
              <a:rPr lang="fr-FR" sz="2000" dirty="0" err="1">
                <a:solidFill>
                  <a:srgbClr val="0070C0"/>
                </a:solidFill>
              </a:rPr>
              <a:t>const</a:t>
            </a:r>
            <a:r>
              <a:rPr lang="fr-FR" sz="2000" dirty="0">
                <a:solidFill>
                  <a:srgbClr val="0070C0"/>
                </a:solidFill>
              </a:rPr>
              <a:t> char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*</a:t>
            </a:r>
            <a:r>
              <a:rPr lang="fr-FR" sz="2000" dirty="0" err="1">
                <a:solidFill>
                  <a:schemeClr val="tx2"/>
                </a:solidFill>
              </a:rPr>
              <a:t>formato</a:t>
            </a:r>
            <a:r>
              <a:rPr lang="fr-FR" sz="2000" dirty="0">
                <a:solidFill>
                  <a:schemeClr val="tx2"/>
                </a:solidFill>
              </a:rPr>
              <a:t>, …);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632748" y="1133854"/>
            <a:ext cx="2693025" cy="8383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Retorna la cantidad de caracteres escritos o un negativo si falla.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3133679" y="3322699"/>
            <a:ext cx="2169866" cy="8574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 a escribir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>
            <a:off x="2979261" y="1972224"/>
            <a:ext cx="467551" cy="62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620636" y="2410147"/>
            <a:ext cx="510528" cy="13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="" xmlns:a16="http://schemas.microsoft.com/office/drawing/2014/main" id="{4FF25562-75FC-4545-A2D3-26441C21921E}"/>
              </a:ext>
            </a:extLst>
          </p:cNvPr>
          <p:cNvSpPr/>
          <p:nvPr/>
        </p:nvSpPr>
        <p:spPr>
          <a:xfrm>
            <a:off x="6331729" y="3205442"/>
            <a:ext cx="5191405" cy="7421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Texto a escribir en </a:t>
            </a:r>
            <a:r>
              <a:rPr lang="es-ES" sz="1700" dirty="0" err="1"/>
              <a:t>stream</a:t>
            </a:r>
            <a:r>
              <a:rPr lang="es-ES" sz="1700" dirty="0"/>
              <a:t>, puede contener </a:t>
            </a:r>
            <a:r>
              <a:rPr lang="es-ES" sz="1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etiquetas </a:t>
            </a:r>
            <a:r>
              <a:rPr lang="es-ES" sz="1700" dirty="0"/>
              <a:t>de formato que serán reemplazadas por parámetros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90F5B24F-5764-4595-ADBD-CD6FB596477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289758" y="2828499"/>
            <a:ext cx="637674" cy="3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="" xmlns:a16="http://schemas.microsoft.com/office/drawing/2014/main" id="{7B6507CD-20C8-45ED-B60A-71D030998586}"/>
              </a:ext>
            </a:extLst>
          </p:cNvPr>
          <p:cNvSpPr/>
          <p:nvPr/>
        </p:nvSpPr>
        <p:spPr>
          <a:xfrm>
            <a:off x="7676147" y="1097225"/>
            <a:ext cx="2693025" cy="7421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Tantos parámetros como etiquetas tenga formato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="" xmlns:a16="http://schemas.microsoft.com/office/drawing/2014/main" id="{F9307742-FE14-44F4-A477-4BEAB23652EC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927432" y="1839354"/>
            <a:ext cx="95228" cy="75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="" xmlns:a16="http://schemas.microsoft.com/office/drawing/2014/main" id="{8B18A1CD-E8B8-4480-90BD-E9D7151D1CE2}"/>
              </a:ext>
            </a:extLst>
          </p:cNvPr>
          <p:cNvSpPr/>
          <p:nvPr/>
        </p:nvSpPr>
        <p:spPr>
          <a:xfrm>
            <a:off x="1673444" y="4319601"/>
            <a:ext cx="6603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altLang="es-ES" dirty="0">
                <a:solidFill>
                  <a:schemeClr val="tx2"/>
                </a:solidFill>
              </a:rPr>
              <a:t>Ejemplo:</a:t>
            </a:r>
          </a:p>
          <a:p>
            <a:r>
              <a:rPr lang="es-ES_tradnl" altLang="es-ES" dirty="0" err="1">
                <a:solidFill>
                  <a:schemeClr val="tx2"/>
                </a:solidFill>
              </a:rPr>
              <a:t>fprintf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es-ES_tradnl" altLang="es-ES" dirty="0" err="1">
                <a:solidFill>
                  <a:schemeClr val="tx2"/>
                </a:solidFill>
              </a:rPr>
              <a:t>stdout</a:t>
            </a:r>
            <a:r>
              <a:rPr lang="es-ES_tradnl" altLang="es-ES" dirty="0">
                <a:solidFill>
                  <a:schemeClr val="tx2"/>
                </a:solidFill>
              </a:rPr>
              <a:t>, </a:t>
            </a:r>
            <a:r>
              <a:rPr lang="es-ES_tradnl" altLang="es-ES" dirty="0">
                <a:solidFill>
                  <a:srgbClr val="C00000"/>
                </a:solidFill>
              </a:rPr>
              <a:t>“Entero: %d\</a:t>
            </a:r>
            <a:r>
              <a:rPr lang="es-ES_tradnl" altLang="es-ES" dirty="0" err="1">
                <a:solidFill>
                  <a:srgbClr val="C00000"/>
                </a:solidFill>
              </a:rPr>
              <a:t>nDecimal</a:t>
            </a:r>
            <a:r>
              <a:rPr lang="es-ES_tradnl" altLang="es-ES" dirty="0">
                <a:solidFill>
                  <a:srgbClr val="C00000"/>
                </a:solidFill>
              </a:rPr>
              <a:t>: %0+*.4f"</a:t>
            </a:r>
            <a:r>
              <a:rPr lang="es-ES_tradnl" altLang="es-ES" dirty="0">
                <a:solidFill>
                  <a:schemeClr val="tx2"/>
                </a:solidFill>
              </a:rPr>
              <a:t>, 50, 10, 35.7);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84" name="Imagen 83">
            <a:extLst>
              <a:ext uri="{FF2B5EF4-FFF2-40B4-BE49-F238E27FC236}">
                <a16:creationId xmlns="" xmlns:a16="http://schemas.microsoft.com/office/drawing/2014/main" id="{B0310344-199D-4D97-ACD4-5BD58CD77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60" y="5072044"/>
            <a:ext cx="3195898" cy="1290651"/>
          </a:xfrm>
          <a:prstGeom prst="rect">
            <a:avLst/>
          </a:prstGeom>
        </p:spPr>
      </p:pic>
      <p:sp>
        <p:nvSpPr>
          <p:cNvPr id="85" name="Rectángulo 84">
            <a:extLst>
              <a:ext uri="{FF2B5EF4-FFF2-40B4-BE49-F238E27FC236}">
                <a16:creationId xmlns="" xmlns:a16="http://schemas.microsoft.com/office/drawing/2014/main" id="{C6A861C3-A05C-4E39-9A91-A6E1EDC31BD6}"/>
              </a:ext>
            </a:extLst>
          </p:cNvPr>
          <p:cNvSpPr/>
          <p:nvPr/>
        </p:nvSpPr>
        <p:spPr>
          <a:xfrm>
            <a:off x="1863136" y="5013173"/>
            <a:ext cx="926432" cy="44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Salida:</a:t>
            </a:r>
          </a:p>
        </p:txBody>
      </p:sp>
    </p:spTree>
    <p:extLst>
      <p:ext uri="{BB962C8B-B14F-4D97-AF65-F5344CB8AC3E}">
        <p14:creationId xmlns="" xmlns:p14="http://schemas.microsoft.com/office/powerpoint/2010/main" val="2541115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36" y="182239"/>
            <a:ext cx="1702349" cy="731837"/>
          </a:xfrm>
        </p:spPr>
        <p:txBody>
          <a:bodyPr>
            <a:normAutofit/>
          </a:bodyPr>
          <a:lstStyle/>
          <a:p>
            <a:r>
              <a:rPr lang="es-ES" dirty="0" err="1"/>
              <a:t>fprintf</a:t>
            </a:r>
            <a:r>
              <a:rPr lang="es-ES" dirty="0"/>
              <a:t>: </a:t>
            </a:r>
          </a:p>
        </p:txBody>
      </p:sp>
      <p:sp>
        <p:nvSpPr>
          <p:cNvPr id="54" name="Rectángulo: esquinas diagonales cortadas 53">
            <a:extLst>
              <a:ext uri="{FF2B5EF4-FFF2-40B4-BE49-F238E27FC236}">
                <a16:creationId xmlns="" xmlns:a16="http://schemas.microsoft.com/office/drawing/2014/main" id="{470F15CA-11CD-4E87-AC9D-EA60EC1A2F10}"/>
              </a:ext>
            </a:extLst>
          </p:cNvPr>
          <p:cNvSpPr/>
          <p:nvPr/>
        </p:nvSpPr>
        <p:spPr>
          <a:xfrm>
            <a:off x="3140237" y="372166"/>
            <a:ext cx="7490277" cy="40011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</a:rPr>
              <a:t>Formato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b="1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etiquetas</a:t>
            </a:r>
            <a:r>
              <a:rPr lang="en-US" dirty="0">
                <a:solidFill>
                  <a:schemeClr val="tx2"/>
                </a:solidFill>
              </a:rPr>
              <a:t>: %[flags][ancho][.</a:t>
            </a:r>
            <a:r>
              <a:rPr lang="en-US" dirty="0" err="1">
                <a:solidFill>
                  <a:schemeClr val="tx2"/>
                </a:solidFill>
              </a:rPr>
              <a:t>precisión</a:t>
            </a:r>
            <a:r>
              <a:rPr lang="en-US" dirty="0">
                <a:solidFill>
                  <a:schemeClr val="tx2"/>
                </a:solidFill>
              </a:rPr>
              <a:t>][largo]</a:t>
            </a:r>
            <a:r>
              <a:rPr lang="en-US" dirty="0" err="1">
                <a:solidFill>
                  <a:schemeClr val="tx2"/>
                </a:solidFill>
              </a:rPr>
              <a:t>especificador</a:t>
            </a:r>
            <a:endParaRPr lang="es-ES" dirty="0">
              <a:solidFill>
                <a:schemeClr val="tx2"/>
              </a:solidFill>
            </a:endParaRPr>
          </a:p>
        </p:txBody>
      </p:sp>
      <p:graphicFrame>
        <p:nvGraphicFramePr>
          <p:cNvPr id="3" name="Tabla 6">
            <a:extLst>
              <a:ext uri="{FF2B5EF4-FFF2-40B4-BE49-F238E27FC236}">
                <a16:creationId xmlns="" xmlns:a16="http://schemas.microsoft.com/office/drawing/2014/main" id="{2272D5FB-688C-4350-A257-D36E45759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241273886"/>
              </p:ext>
            </p:extLst>
          </p:nvPr>
        </p:nvGraphicFramePr>
        <p:xfrm>
          <a:off x="1345357" y="914076"/>
          <a:ext cx="542842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11">
                  <a:extLst>
                    <a:ext uri="{9D8B030D-6E8A-4147-A177-3AD203B41FA5}">
                      <a16:colId xmlns="" xmlns:a16="http://schemas.microsoft.com/office/drawing/2014/main" val="1510728212"/>
                    </a:ext>
                  </a:extLst>
                </a:gridCol>
                <a:gridCol w="4957011">
                  <a:extLst>
                    <a:ext uri="{9D8B030D-6E8A-4147-A177-3AD203B41FA5}">
                      <a16:colId xmlns="" xmlns:a16="http://schemas.microsoft.com/office/drawing/2014/main" val="1542133638"/>
                    </a:ext>
                  </a:extLst>
                </a:gridCol>
              </a:tblGrid>
              <a:tr h="180655">
                <a:tc gridSpan="2"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Especificadores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9208885"/>
                  </a:ext>
                </a:extLst>
              </a:tr>
              <a:tr h="147770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Caracter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(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char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0198328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d,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Entero con signo (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28236049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Notación científica mantisa/exponente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3822598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Notación científica mantisa/exponente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28361590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Punto flotante decimal (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float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70367156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  <a:effectLst/>
                        </a:rPr>
                        <a:t>La opción más corta entre "%e" y "%f"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1962662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2"/>
                          </a:solidFill>
                          <a:effectLst/>
                        </a:rPr>
                        <a:t>La opción más corta entre "%E" y "%f"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0681141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Octal con signo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6934849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Cadena de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4824328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Entero sin signo (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unsigned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2830480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Entero sin signo 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0024924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Entero sin signo hexadecimal en mayúsculas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357871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Dirección de puntero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8699045"/>
                  </a:ext>
                </a:extLst>
              </a:tr>
              <a:tr h="180655"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tx2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No imprimir 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8447228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="" xmlns:a16="http://schemas.microsoft.com/office/drawing/2014/main" id="{F6AF1FE6-C788-457F-89E6-08CBC8D6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7073799"/>
              </p:ext>
            </p:extLst>
          </p:nvPr>
        </p:nvGraphicFramePr>
        <p:xfrm>
          <a:off x="6885375" y="908116"/>
          <a:ext cx="4862230" cy="495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751">
                  <a:extLst>
                    <a:ext uri="{9D8B030D-6E8A-4147-A177-3AD203B41FA5}">
                      <a16:colId xmlns="" xmlns:a16="http://schemas.microsoft.com/office/drawing/2014/main" val="2889839000"/>
                    </a:ext>
                  </a:extLst>
                </a:gridCol>
                <a:gridCol w="3698479">
                  <a:extLst>
                    <a:ext uri="{9D8B030D-6E8A-4147-A177-3AD203B41FA5}">
                      <a16:colId xmlns="" xmlns:a16="http://schemas.microsoft.com/office/drawing/2014/main" val="32896358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 err="1"/>
                        <a:t>Flags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288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Alinear a la izquierda.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78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Mostrar el signo + o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385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espacio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Coloca espacio si no hay signo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188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Usado con ‘o’, ‘x’, ‘X’: Los valores son precedidos con 0, 0x o 0X.</a:t>
                      </a:r>
                      <a:br>
                        <a:rPr lang="es-ES" dirty="0">
                          <a:solidFill>
                            <a:schemeClr val="tx2"/>
                          </a:solidFill>
                        </a:rPr>
                      </a:b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/>
                      </a:r>
                      <a:br>
                        <a:rPr lang="es-ES" dirty="0">
                          <a:solidFill>
                            <a:schemeClr val="tx2"/>
                          </a:solidFill>
                        </a:rPr>
                      </a:b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Usado con: ‘e’, ‘E’, ‘f’: Fuerza la salida a contener punto decimal.</a:t>
                      </a:r>
                    </a:p>
                    <a:p>
                      <a:endParaRPr lang="es-ES" dirty="0">
                        <a:solidFill>
                          <a:schemeClr val="tx2"/>
                        </a:solidFill>
                      </a:endParaRPr>
                    </a:p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Usado con: ‘g’, ‘G’: El mismo resultado que con e o E pero no se eliminan los ceros.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8002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Rellena con 0 a la izquierda si hace falta para completar el ancho definido (ver tabla ancho)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669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139421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36" y="182239"/>
            <a:ext cx="1702349" cy="731837"/>
          </a:xfrm>
        </p:spPr>
        <p:txBody>
          <a:bodyPr>
            <a:normAutofit/>
          </a:bodyPr>
          <a:lstStyle/>
          <a:p>
            <a:r>
              <a:rPr lang="es-ES" dirty="0" err="1"/>
              <a:t>fprintf</a:t>
            </a:r>
            <a:r>
              <a:rPr lang="es-ES" dirty="0"/>
              <a:t>: </a:t>
            </a:r>
          </a:p>
        </p:txBody>
      </p:sp>
      <p:sp>
        <p:nvSpPr>
          <p:cNvPr id="54" name="Rectángulo: esquinas diagonales cortadas 53">
            <a:extLst>
              <a:ext uri="{FF2B5EF4-FFF2-40B4-BE49-F238E27FC236}">
                <a16:creationId xmlns="" xmlns:a16="http://schemas.microsoft.com/office/drawing/2014/main" id="{470F15CA-11CD-4E87-AC9D-EA60EC1A2F10}"/>
              </a:ext>
            </a:extLst>
          </p:cNvPr>
          <p:cNvSpPr/>
          <p:nvPr/>
        </p:nvSpPr>
        <p:spPr>
          <a:xfrm>
            <a:off x="3140237" y="372165"/>
            <a:ext cx="7490277" cy="731837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2"/>
                </a:solidFill>
              </a:rPr>
              <a:t>Formato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b="1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etiquetas</a:t>
            </a:r>
            <a:r>
              <a:rPr lang="en-US" dirty="0">
                <a:solidFill>
                  <a:schemeClr val="tx2"/>
                </a:solidFill>
              </a:rPr>
              <a:t>: %[flags][ancho][.</a:t>
            </a:r>
            <a:r>
              <a:rPr lang="en-US" dirty="0" err="1">
                <a:solidFill>
                  <a:schemeClr val="tx2"/>
                </a:solidFill>
              </a:rPr>
              <a:t>precisión</a:t>
            </a:r>
            <a:r>
              <a:rPr lang="en-US" dirty="0">
                <a:solidFill>
                  <a:schemeClr val="tx2"/>
                </a:solidFill>
              </a:rPr>
              <a:t>][largo]</a:t>
            </a:r>
            <a:r>
              <a:rPr lang="en-US" dirty="0" err="1">
                <a:solidFill>
                  <a:schemeClr val="tx2"/>
                </a:solidFill>
              </a:rPr>
              <a:t>especificador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err="1">
                <a:solidFill>
                  <a:schemeClr val="tx2"/>
                </a:solidFill>
              </a:rPr>
              <a:t>Ej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err="1">
                <a:solidFill>
                  <a:schemeClr val="tx2"/>
                </a:solidFill>
              </a:rPr>
              <a:t>fprintf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stdout</a:t>
            </a:r>
            <a:r>
              <a:rPr lang="en-US" dirty="0">
                <a:solidFill>
                  <a:schemeClr val="tx2"/>
                </a:solidFill>
              </a:rPr>
              <a:t>, “</a:t>
            </a:r>
            <a:r>
              <a:rPr lang="en-US" dirty="0" err="1">
                <a:solidFill>
                  <a:schemeClr val="tx2"/>
                </a:solidFill>
              </a:rPr>
              <a:t>Entero</a:t>
            </a:r>
            <a:r>
              <a:rPr lang="en-US" dirty="0">
                <a:solidFill>
                  <a:schemeClr val="tx2"/>
                </a:solidFill>
              </a:rPr>
              <a:t>: %+06d”, 50);   --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2"/>
                </a:solidFill>
                <a:sym typeface="Wingdings" panose="05000000000000000000" pitchFamily="2" charset="2"/>
              </a:rPr>
              <a:t>Entero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: +00050</a:t>
            </a:r>
            <a:endParaRPr lang="es-ES" dirty="0">
              <a:solidFill>
                <a:schemeClr val="tx2"/>
              </a:solidFill>
            </a:endParaRPr>
          </a:p>
        </p:txBody>
      </p:sp>
      <p:graphicFrame>
        <p:nvGraphicFramePr>
          <p:cNvPr id="17" name="Tabla 8">
            <a:extLst>
              <a:ext uri="{FF2B5EF4-FFF2-40B4-BE49-F238E27FC236}">
                <a16:creationId xmlns="" xmlns:a16="http://schemas.microsoft.com/office/drawing/2014/main" id="{3276894D-9550-420B-B5C0-8B7AC3A9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02241174"/>
              </p:ext>
            </p:extLst>
          </p:nvPr>
        </p:nvGraphicFramePr>
        <p:xfrm>
          <a:off x="1286441" y="1175256"/>
          <a:ext cx="4807971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685">
                  <a:extLst>
                    <a:ext uri="{9D8B030D-6E8A-4147-A177-3AD203B41FA5}">
                      <a16:colId xmlns="" xmlns:a16="http://schemas.microsoft.com/office/drawing/2014/main" val="2889839000"/>
                    </a:ext>
                  </a:extLst>
                </a:gridCol>
                <a:gridCol w="3760286">
                  <a:extLst>
                    <a:ext uri="{9D8B030D-6E8A-4147-A177-3AD203B41FA5}">
                      <a16:colId xmlns="" xmlns:a16="http://schemas.microsoft.com/office/drawing/2014/main" val="32896358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Ancho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288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Número mínimo de caracteres a ser impreso. Por defecto se rellena con espacios. No trunca el número.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78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El ancho es especificado por parámetro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3859548"/>
                  </a:ext>
                </a:extLst>
              </a:tr>
            </a:tbl>
          </a:graphicData>
        </a:graphic>
      </p:graphicFrame>
      <p:graphicFrame>
        <p:nvGraphicFramePr>
          <p:cNvPr id="19" name="Tabla 8">
            <a:extLst>
              <a:ext uri="{FF2B5EF4-FFF2-40B4-BE49-F238E27FC236}">
                <a16:creationId xmlns="" xmlns:a16="http://schemas.microsoft.com/office/drawing/2014/main" id="{2DE32527-37A0-4037-A0F0-94403E392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38641197"/>
              </p:ext>
            </p:extLst>
          </p:nvPr>
        </p:nvGraphicFramePr>
        <p:xfrm>
          <a:off x="6389603" y="1175256"/>
          <a:ext cx="539466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332">
                  <a:extLst>
                    <a:ext uri="{9D8B030D-6E8A-4147-A177-3AD203B41FA5}">
                      <a16:colId xmlns="" xmlns:a16="http://schemas.microsoft.com/office/drawing/2014/main" val="2889839000"/>
                    </a:ext>
                  </a:extLst>
                </a:gridCol>
                <a:gridCol w="4262328">
                  <a:extLst>
                    <a:ext uri="{9D8B030D-6E8A-4147-A177-3AD203B41FA5}">
                      <a16:colId xmlns="" xmlns:a16="http://schemas.microsoft.com/office/drawing/2014/main" val="32896358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Precisión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2885368"/>
                  </a:ext>
                </a:extLst>
              </a:tr>
              <a:tr h="51879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.número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Usado con ‘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d’, ‘I’, ‘o’, ‘u’, ‘x’, ‘X’: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Especifica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el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mínimo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números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a ser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escrito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y rellena con 0. No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trunca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Usado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con ‘e’, ‘E’, ‘f’: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Número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decimales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despúes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de la coma.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Usado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con ‘g’, ‘G’: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Máximo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número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cifras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significativas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Usado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con ‘s’: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máximo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número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de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caracteres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a ser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impreso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Usado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con ‘c’: No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tiene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efecto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endParaRPr lang="en-US" dirty="0">
                        <a:solidFill>
                          <a:schemeClr val="tx2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Si se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usa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 el . sin </a:t>
                      </a:r>
                      <a:r>
                        <a:rPr lang="en-US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número</a:t>
                      </a:r>
                      <a:r>
                        <a:rPr lang="en-US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</a:rPr>
                        <a:t>, se assume 0</a:t>
                      </a:r>
                      <a:endParaRPr lang="es-E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78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La precisión es especificada por parámetro.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3859548"/>
                  </a:ext>
                </a:extLst>
              </a:tr>
            </a:tbl>
          </a:graphicData>
        </a:graphic>
      </p:graphicFrame>
      <p:graphicFrame>
        <p:nvGraphicFramePr>
          <p:cNvPr id="21" name="Tabla 8">
            <a:extLst>
              <a:ext uri="{FF2B5EF4-FFF2-40B4-BE49-F238E27FC236}">
                <a16:creationId xmlns="" xmlns:a16="http://schemas.microsoft.com/office/drawing/2014/main" id="{A039315C-9D63-44A7-B608-071042F15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2381160"/>
              </p:ext>
            </p:extLst>
          </p:nvPr>
        </p:nvGraphicFramePr>
        <p:xfrm>
          <a:off x="1286441" y="3636076"/>
          <a:ext cx="4807971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2">
                  <a:extLst>
                    <a:ext uri="{9D8B030D-6E8A-4147-A177-3AD203B41FA5}">
                      <a16:colId xmlns="" xmlns:a16="http://schemas.microsoft.com/office/drawing/2014/main" val="2889839000"/>
                    </a:ext>
                  </a:extLst>
                </a:gridCol>
                <a:gridCol w="4470149">
                  <a:extLst>
                    <a:ext uri="{9D8B030D-6E8A-4147-A177-3AD203B41FA5}">
                      <a16:colId xmlns="" xmlns:a16="http://schemas.microsoft.com/office/drawing/2014/main" val="32896358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largo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6288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El argumento es interpretado como short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o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unsigned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short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(solo aplica a 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78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El argumento es interpretado como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long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o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unsigned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long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int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(solo aplica a 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385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El argumento es interpretado como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long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tx2"/>
                          </a:solidFill>
                        </a:rPr>
                        <a:t>double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 (solo aplica a ‘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‘E’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‘f’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‘g’</a:t>
                      </a:r>
                      <a:r>
                        <a:rPr lang="pl-PL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‘G’</a:t>
                      </a:r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9188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485811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628" y="195370"/>
            <a:ext cx="6113230" cy="731837"/>
          </a:xfrm>
        </p:spPr>
        <p:txBody>
          <a:bodyPr>
            <a:normAutofit/>
          </a:bodyPr>
          <a:lstStyle/>
          <a:p>
            <a:r>
              <a:rPr lang="es-ES" dirty="0"/>
              <a:t>Entrada formateada (</a:t>
            </a:r>
            <a:r>
              <a:rPr lang="es-ES" dirty="0" err="1"/>
              <a:t>fscanf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3367299" y="2863791"/>
            <a:ext cx="6427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fscanf</a:t>
            </a:r>
            <a:r>
              <a:rPr lang="fr-FR" sz="2000" dirty="0">
                <a:solidFill>
                  <a:schemeClr val="tx2"/>
                </a:solidFill>
              </a:rPr>
              <a:t>(</a:t>
            </a:r>
            <a:r>
              <a:rPr lang="fr-FR" sz="2000" dirty="0">
                <a:solidFill>
                  <a:srgbClr val="0070C0"/>
                </a:solidFill>
              </a:rPr>
              <a:t>FILE </a:t>
            </a:r>
            <a:r>
              <a:rPr lang="fr-FR" sz="2000" dirty="0">
                <a:solidFill>
                  <a:schemeClr val="tx2"/>
                </a:solidFill>
              </a:rPr>
              <a:t>*</a:t>
            </a:r>
            <a:r>
              <a:rPr lang="fr-FR" sz="2400" dirty="0" err="1">
                <a:solidFill>
                  <a:schemeClr val="tx2"/>
                </a:solidFill>
              </a:rPr>
              <a:t>stream</a:t>
            </a:r>
            <a:r>
              <a:rPr lang="fr-FR" sz="2000" dirty="0">
                <a:solidFill>
                  <a:schemeClr val="tx2"/>
                </a:solidFill>
              </a:rPr>
              <a:t>, </a:t>
            </a:r>
            <a:r>
              <a:rPr lang="fr-FR" sz="2000" dirty="0" err="1">
                <a:solidFill>
                  <a:srgbClr val="0070C0"/>
                </a:solidFill>
              </a:rPr>
              <a:t>const</a:t>
            </a:r>
            <a:r>
              <a:rPr lang="fr-FR" sz="2000" dirty="0">
                <a:solidFill>
                  <a:srgbClr val="0070C0"/>
                </a:solidFill>
              </a:rPr>
              <a:t> char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*</a:t>
            </a:r>
            <a:r>
              <a:rPr lang="fr-FR" sz="2000" dirty="0" err="1">
                <a:solidFill>
                  <a:schemeClr val="tx2"/>
                </a:solidFill>
              </a:rPr>
              <a:t>formato</a:t>
            </a:r>
            <a:r>
              <a:rPr lang="fr-FR" sz="2000" dirty="0">
                <a:solidFill>
                  <a:schemeClr val="tx2"/>
                </a:solidFill>
              </a:rPr>
              <a:t>, …);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593931" y="1669337"/>
            <a:ext cx="3670797" cy="96362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Retorna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elementos</a:t>
            </a:r>
            <a:r>
              <a:rPr lang="en-US" dirty="0"/>
              <a:t> de entrada que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emparejados</a:t>
            </a:r>
            <a:r>
              <a:rPr lang="en-US" dirty="0"/>
              <a:t> y </a:t>
            </a:r>
            <a:r>
              <a:rPr lang="en-US" dirty="0" err="1"/>
              <a:t>asignados</a:t>
            </a:r>
            <a:endParaRPr lang="es-ES" sz="17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3054166" y="3835985"/>
            <a:ext cx="2169866" cy="5215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 a leer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29330" y="2632959"/>
            <a:ext cx="201766" cy="37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139099" y="3325456"/>
            <a:ext cx="1314576" cy="5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="" xmlns:a16="http://schemas.microsoft.com/office/drawing/2014/main" id="{4FF25562-75FC-4545-A2D3-26441C21921E}"/>
              </a:ext>
            </a:extLst>
          </p:cNvPr>
          <p:cNvSpPr/>
          <p:nvPr/>
        </p:nvSpPr>
        <p:spPr>
          <a:xfrm>
            <a:off x="6252216" y="3702399"/>
            <a:ext cx="5191405" cy="7421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Especifica el formato de la cadena a leer, puede contener espacios u otros caracteres así como especificadores de formato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90F5B24F-5764-4595-ADBD-CD6FB596477F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8210245" y="3325456"/>
            <a:ext cx="637674" cy="3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="" xmlns:a16="http://schemas.microsoft.com/office/drawing/2014/main" id="{7B6507CD-20C8-45ED-B60A-71D030998586}"/>
              </a:ext>
            </a:extLst>
          </p:cNvPr>
          <p:cNvSpPr/>
          <p:nvPr/>
        </p:nvSpPr>
        <p:spPr>
          <a:xfrm>
            <a:off x="7596634" y="1594182"/>
            <a:ext cx="2693025" cy="7421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Tantos parámetros como especificadores de formato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="" xmlns:a16="http://schemas.microsoft.com/office/drawing/2014/main" id="{F9307742-FE14-44F4-A477-4BEAB23652EC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8847919" y="2336311"/>
            <a:ext cx="95228" cy="75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diagonales cortadas 13">
            <a:extLst>
              <a:ext uri="{FF2B5EF4-FFF2-40B4-BE49-F238E27FC236}">
                <a16:creationId xmlns="" xmlns:a16="http://schemas.microsoft.com/office/drawing/2014/main" id="{3E947B4F-8655-4E8C-82EB-98366E714D8D}"/>
              </a:ext>
            </a:extLst>
          </p:cNvPr>
          <p:cNvSpPr/>
          <p:nvPr/>
        </p:nvSpPr>
        <p:spPr>
          <a:xfrm>
            <a:off x="6474055" y="4504636"/>
            <a:ext cx="4969566" cy="36731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%[</a:t>
            </a:r>
            <a:r>
              <a:rPr lang="es-ES" dirty="0" err="1">
                <a:solidFill>
                  <a:schemeClr val="tx2"/>
                </a:solidFill>
              </a:rPr>
              <a:t>flags</a:t>
            </a:r>
            <a:r>
              <a:rPr lang="es-ES" dirty="0">
                <a:solidFill>
                  <a:schemeClr val="tx2"/>
                </a:solidFill>
              </a:rPr>
              <a:t>][ancho][prefijo]tipo</a:t>
            </a:r>
          </a:p>
        </p:txBody>
      </p:sp>
    </p:spTree>
    <p:extLst>
      <p:ext uri="{BB962C8B-B14F-4D97-AF65-F5344CB8AC3E}">
        <p14:creationId xmlns="" xmlns:p14="http://schemas.microsoft.com/office/powerpoint/2010/main" val="32418593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9E4D7B5-103A-4CFF-B7B8-93F14C011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275" y="2854597"/>
            <a:ext cx="1800225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2400" dirty="0">
                <a:solidFill>
                  <a:schemeClr val="tx2"/>
                </a:solidFill>
              </a:rPr>
              <a:t>Teclado</a:t>
            </a:r>
            <a:endParaRPr lang="es-ES_tradnl" altLang="es-ES" sz="18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DCFAF85-F535-489B-A016-01D94C67F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275" y="3862659"/>
            <a:ext cx="180022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2400" dirty="0">
                <a:solidFill>
                  <a:schemeClr val="tx2"/>
                </a:solidFill>
              </a:rPr>
              <a:t>Monitor</a:t>
            </a:r>
            <a:endParaRPr lang="es-ES_tradnl" altLang="es-ES" sz="18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D1D274D-0F20-4621-9B13-C8DE944F3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275" y="4797697"/>
            <a:ext cx="180022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2400" dirty="0">
                <a:solidFill>
                  <a:schemeClr val="tx2"/>
                </a:solidFill>
              </a:rPr>
              <a:t>Archivo</a:t>
            </a:r>
            <a:endParaRPr lang="es-ES_tradnl" altLang="es-ES" sz="1800" dirty="0">
              <a:solidFill>
                <a:schemeClr val="tx2"/>
              </a:solidFill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="" xmlns:a16="http://schemas.microsoft.com/office/drawing/2014/main" id="{227A70D3-2662-4E45-84F7-BE9F7D61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190" y="4797697"/>
            <a:ext cx="1800225" cy="7191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2400" dirty="0" err="1">
                <a:solidFill>
                  <a:schemeClr val="tx2"/>
                </a:solidFill>
              </a:rPr>
              <a:t>fp</a:t>
            </a:r>
            <a:endParaRPr lang="es-ES_tradnl" altLang="es-ES" sz="1800" dirty="0">
              <a:solidFill>
                <a:schemeClr val="tx2"/>
              </a:solidFill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="" xmlns:a16="http://schemas.microsoft.com/office/drawing/2014/main" id="{7CD1D660-AFB7-4B62-938A-FDED0FDA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190" y="3862659"/>
            <a:ext cx="1800225" cy="7191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2400" dirty="0" err="1">
                <a:solidFill>
                  <a:schemeClr val="tx2"/>
                </a:solidFill>
              </a:rPr>
              <a:t>stdout</a:t>
            </a:r>
            <a:endParaRPr lang="es-ES_tradnl" altLang="es-ES" sz="1800" dirty="0">
              <a:solidFill>
                <a:schemeClr val="tx2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="" xmlns:a16="http://schemas.microsoft.com/office/drawing/2014/main" id="{AA778F2A-B7E3-4517-AC79-E5403BC1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190" y="2854597"/>
            <a:ext cx="1800225" cy="7191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2400" dirty="0" err="1">
                <a:solidFill>
                  <a:schemeClr val="tx2"/>
                </a:solidFill>
              </a:rPr>
              <a:t>stdin</a:t>
            </a:r>
            <a:endParaRPr lang="es-ES_tradnl" altLang="es-ES" sz="2400" dirty="0">
              <a:solidFill>
                <a:schemeClr val="tx2"/>
              </a:solidFill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="" xmlns:a16="http://schemas.microsoft.com/office/drawing/2014/main" id="{1B49EA69-1872-4AD3-8AD9-714D6BFE8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384" y="2851422"/>
            <a:ext cx="2592388" cy="26654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_tradnl" altLang="es-ES" sz="2800">
                <a:solidFill>
                  <a:schemeClr val="tx2"/>
                </a:solidFill>
              </a:rPr>
              <a:t>Programa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="" xmlns:a16="http://schemas.microsoft.com/office/drawing/2014/main" id="{5A7E2DA9-169F-4858-A7C4-EDF0FA6C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881" y="-68436"/>
            <a:ext cx="7889566" cy="1239837"/>
          </a:xfrm>
        </p:spPr>
        <p:txBody>
          <a:bodyPr/>
          <a:lstStyle/>
          <a:p>
            <a:pPr algn="ctr"/>
            <a:r>
              <a:rPr lang="es-ES" dirty="0"/>
              <a:t>Archivos de disco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="" xmlns:a16="http://schemas.microsoft.com/office/drawing/2014/main" id="{2F0F0EB1-5FC7-4E4C-AA75-7DD0D9BD8354}"/>
              </a:ext>
            </a:extLst>
          </p:cNvPr>
          <p:cNvSpPr/>
          <p:nvPr/>
        </p:nvSpPr>
        <p:spPr>
          <a:xfrm>
            <a:off x="4139578" y="1651843"/>
            <a:ext cx="4161183" cy="7191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altLang="es-ES" sz="2400" dirty="0">
                <a:solidFill>
                  <a:schemeClr val="tx2"/>
                </a:solidFill>
              </a:rPr>
              <a:t>Flujos de datos</a:t>
            </a:r>
            <a:endParaRPr lang="es-ES" sz="2400" dirty="0">
              <a:solidFill>
                <a:schemeClr val="tx2"/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5378E609-82FB-4CFA-8572-6BDE5EDE796C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>
            <a:off x="7919415" y="3214166"/>
            <a:ext cx="63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="" xmlns:a16="http://schemas.microsoft.com/office/drawing/2014/main" id="{5A081D25-CA10-42CA-B664-7F6F7DE3BA43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5435772" y="3214165"/>
            <a:ext cx="683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="" xmlns:a16="http://schemas.microsoft.com/office/drawing/2014/main" id="{19C9B6D5-D57D-4D0E-B468-92C91C207DE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00592" y="4222228"/>
            <a:ext cx="81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="" xmlns:a16="http://schemas.microsoft.com/office/drawing/2014/main" id="{BDD6EC9B-98AF-4060-9F01-101F8BE442FD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7919415" y="4222228"/>
            <a:ext cx="63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="" xmlns:a16="http://schemas.microsoft.com/office/drawing/2014/main" id="{1E3A08B0-D737-4432-9EC1-1F217479E123}"/>
              </a:ext>
            </a:extLst>
          </p:cNvPr>
          <p:cNvCxnSpPr>
            <a:cxnSpLocks/>
          </p:cNvCxnSpPr>
          <p:nvPr/>
        </p:nvCxnSpPr>
        <p:spPr>
          <a:xfrm>
            <a:off x="5435772" y="5004725"/>
            <a:ext cx="6834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="" xmlns:a16="http://schemas.microsoft.com/office/drawing/2014/main" id="{D4489070-422D-4B66-8405-0B2889CAC792}"/>
              </a:ext>
            </a:extLst>
          </p:cNvPr>
          <p:cNvCxnSpPr>
            <a:cxnSpLocks/>
          </p:cNvCxnSpPr>
          <p:nvPr/>
        </p:nvCxnSpPr>
        <p:spPr>
          <a:xfrm flipH="1">
            <a:off x="5435772" y="5229099"/>
            <a:ext cx="683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="" xmlns:a16="http://schemas.microsoft.com/office/drawing/2014/main" id="{13AC37A0-073B-4043-BD2C-597D6F253AF5}"/>
              </a:ext>
            </a:extLst>
          </p:cNvPr>
          <p:cNvCxnSpPr>
            <a:cxnSpLocks/>
          </p:cNvCxnSpPr>
          <p:nvPr/>
        </p:nvCxnSpPr>
        <p:spPr>
          <a:xfrm flipV="1">
            <a:off x="7919415" y="5022989"/>
            <a:ext cx="632860" cy="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="" xmlns:a16="http://schemas.microsoft.com/office/drawing/2014/main" id="{8F6CF5B0-D7C0-4AF1-9208-1FA5B4A899EA}"/>
              </a:ext>
            </a:extLst>
          </p:cNvPr>
          <p:cNvCxnSpPr>
            <a:cxnSpLocks/>
          </p:cNvCxnSpPr>
          <p:nvPr/>
        </p:nvCxnSpPr>
        <p:spPr>
          <a:xfrm flipH="1">
            <a:off x="7919415" y="5248282"/>
            <a:ext cx="632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56389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4CECB9-2F2C-4F86-98A4-9CC48DE722E1}"/>
              </a:ext>
            </a:extLst>
          </p:cNvPr>
          <p:cNvSpPr txBox="1">
            <a:spLocks/>
          </p:cNvSpPr>
          <p:nvPr/>
        </p:nvSpPr>
        <p:spPr>
          <a:xfrm>
            <a:off x="2525675" y="128588"/>
            <a:ext cx="6789775" cy="6677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/>
                <a:ea typeface="+mj-ea"/>
                <a:cs typeface="+mj-cs"/>
              </a:rPr>
              <a:t>Conclusiones: Ficheros parte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389BC46-B84B-4D7F-B3EB-9AE9BA5CA680}"/>
              </a:ext>
            </a:extLst>
          </p:cNvPr>
          <p:cNvSpPr txBox="1">
            <a:spLocks/>
          </p:cNvSpPr>
          <p:nvPr/>
        </p:nvSpPr>
        <p:spPr>
          <a:xfrm>
            <a:off x="1203011" y="871537"/>
            <a:ext cx="9782801" cy="5857875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Para escribir caracteres a un archivo usamos las funciones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/>
                <a:ea typeface="+mn-ea"/>
                <a:cs typeface="+mn-cs"/>
              </a:rPr>
              <a:t>fputc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, que inserta un </a:t>
            </a:r>
            <a:r>
              <a:rPr lang="es-ES" sz="2400" dirty="0" err="1">
                <a:solidFill>
                  <a:srgbClr val="000000"/>
                </a:solidFill>
                <a:latin typeface="Euphemia"/>
              </a:rPr>
              <a:t>caracter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 o </a:t>
            </a:r>
            <a:r>
              <a:rPr lang="es-E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/>
              </a:rPr>
              <a:t>fputs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 que inserta toda una cadena.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De la misma manera podemos leer caracteres con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/>
                <a:ea typeface="+mn-ea"/>
                <a:cs typeface="+mn-cs"/>
              </a:rPr>
              <a:t>fgetc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que lee un carácter por llamada o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/>
                <a:ea typeface="+mn-ea"/>
                <a:cs typeface="+mn-cs"/>
              </a:rPr>
              <a:t>fgets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que lee n caracteres.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Si necesitamos almacenar texto con un formato específico (como números enteros o de punto flotante) podemos usar la salida formateada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utlizando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 la función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fprintf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</a:t>
            </a:r>
          </a:p>
          <a:p>
            <a:pPr marL="365760" lvl="1" indent="0">
              <a:spcBef>
                <a:spcPts val="1400"/>
              </a:spcBef>
              <a:buNone/>
            </a:pPr>
            <a:r>
              <a:rPr lang="fr-FR" sz="2000" dirty="0">
                <a:solidFill>
                  <a:srgbClr val="0070C0"/>
                </a:solidFill>
              </a:rPr>
              <a:t> </a:t>
            </a:r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fprintf</a:t>
            </a:r>
            <a:r>
              <a:rPr lang="fr-FR" sz="2000" dirty="0">
                <a:solidFill>
                  <a:schemeClr val="tx2"/>
                </a:solidFill>
              </a:rPr>
              <a:t>(</a:t>
            </a:r>
            <a:r>
              <a:rPr lang="fr-FR" sz="2000" dirty="0">
                <a:solidFill>
                  <a:srgbClr val="0070C0"/>
                </a:solidFill>
              </a:rPr>
              <a:t>FILE </a:t>
            </a:r>
            <a:r>
              <a:rPr lang="fr-FR" sz="2000" dirty="0">
                <a:solidFill>
                  <a:schemeClr val="tx2"/>
                </a:solidFill>
              </a:rPr>
              <a:t>*</a:t>
            </a:r>
            <a:r>
              <a:rPr lang="fr-FR" dirty="0" err="1">
                <a:solidFill>
                  <a:schemeClr val="tx2"/>
                </a:solidFill>
              </a:rPr>
              <a:t>stream</a:t>
            </a:r>
            <a:r>
              <a:rPr lang="fr-FR" sz="2000" dirty="0">
                <a:solidFill>
                  <a:schemeClr val="tx2"/>
                </a:solidFill>
              </a:rPr>
              <a:t>, </a:t>
            </a:r>
            <a:r>
              <a:rPr lang="fr-FR" sz="2000" dirty="0" err="1">
                <a:solidFill>
                  <a:srgbClr val="0070C0"/>
                </a:solidFill>
              </a:rPr>
              <a:t>const</a:t>
            </a:r>
            <a:r>
              <a:rPr lang="fr-FR" sz="2000" dirty="0">
                <a:solidFill>
                  <a:srgbClr val="0070C0"/>
                </a:solidFill>
              </a:rPr>
              <a:t> char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*</a:t>
            </a:r>
            <a:r>
              <a:rPr lang="fr-FR" sz="2000" dirty="0" err="1">
                <a:solidFill>
                  <a:schemeClr val="tx2"/>
                </a:solidFill>
              </a:rPr>
              <a:t>formato</a:t>
            </a:r>
            <a:r>
              <a:rPr lang="fr-FR" sz="2000" dirty="0">
                <a:solidFill>
                  <a:schemeClr val="tx2"/>
                </a:solidFill>
              </a:rPr>
              <a:t>, …);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s-ES" sz="2400" dirty="0">
                <a:solidFill>
                  <a:srgbClr val="000000"/>
                </a:solidFill>
                <a:latin typeface="Euphemia"/>
              </a:rPr>
              <a:t>En cambio para leer datos con un formato de tipos específico de un archivo de texto usamos </a:t>
            </a:r>
            <a:r>
              <a:rPr lang="es-ES" sz="2400" dirty="0" err="1">
                <a:solidFill>
                  <a:srgbClr val="000000"/>
                </a:solidFill>
                <a:latin typeface="Euphemia"/>
              </a:rPr>
              <a:t>fscanf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: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70C0"/>
                </a:solidFill>
              </a:rPr>
              <a:t>   </a:t>
            </a:r>
            <a:r>
              <a:rPr lang="fr-FR" sz="2400" dirty="0" err="1">
                <a:solidFill>
                  <a:srgbClr val="0070C0"/>
                </a:solidFill>
              </a:rPr>
              <a:t>int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fscanf</a:t>
            </a:r>
            <a:r>
              <a:rPr lang="fr-FR" sz="2400" dirty="0">
                <a:solidFill>
                  <a:schemeClr val="tx2"/>
                </a:solidFill>
              </a:rPr>
              <a:t>(</a:t>
            </a:r>
            <a:r>
              <a:rPr lang="fr-FR" sz="2400" dirty="0">
                <a:solidFill>
                  <a:srgbClr val="0070C0"/>
                </a:solidFill>
              </a:rPr>
              <a:t>FILE </a:t>
            </a:r>
            <a:r>
              <a:rPr lang="fr-FR" sz="2400" dirty="0">
                <a:solidFill>
                  <a:schemeClr val="tx2"/>
                </a:solidFill>
              </a:rPr>
              <a:t>*</a:t>
            </a:r>
            <a:r>
              <a:rPr lang="fr-FR" sz="2400" dirty="0" err="1">
                <a:solidFill>
                  <a:schemeClr val="tx2"/>
                </a:solidFill>
              </a:rPr>
              <a:t>stream</a:t>
            </a:r>
            <a:r>
              <a:rPr lang="fr-FR" sz="2400" dirty="0">
                <a:solidFill>
                  <a:schemeClr val="tx2"/>
                </a:solidFill>
              </a:rPr>
              <a:t>, </a:t>
            </a:r>
            <a:r>
              <a:rPr lang="fr-FR" sz="2400" dirty="0" err="1">
                <a:solidFill>
                  <a:srgbClr val="0070C0"/>
                </a:solidFill>
              </a:rPr>
              <a:t>const</a:t>
            </a:r>
            <a:r>
              <a:rPr lang="fr-FR" sz="2400" dirty="0">
                <a:solidFill>
                  <a:srgbClr val="0070C0"/>
                </a:solidFill>
              </a:rPr>
              <a:t> char</a:t>
            </a:r>
            <a:r>
              <a:rPr lang="fr-FR" sz="2400" dirty="0">
                <a:solidFill>
                  <a:schemeClr val="dk1"/>
                </a:solidFill>
              </a:rPr>
              <a:t> </a:t>
            </a:r>
            <a:r>
              <a:rPr lang="fr-FR" sz="2400" dirty="0">
                <a:solidFill>
                  <a:schemeClr val="tx2"/>
                </a:solidFill>
              </a:rPr>
              <a:t>*</a:t>
            </a:r>
            <a:r>
              <a:rPr lang="fr-FR" sz="2400" dirty="0" err="1">
                <a:solidFill>
                  <a:schemeClr val="tx2"/>
                </a:solidFill>
              </a:rPr>
              <a:t>formato</a:t>
            </a:r>
            <a:r>
              <a:rPr lang="fr-FR" sz="2400" dirty="0">
                <a:solidFill>
                  <a:schemeClr val="tx2"/>
                </a:solidFill>
              </a:rPr>
              <a:t>, …);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s-ES" sz="2400" dirty="0">
                <a:solidFill>
                  <a:srgbClr val="000000"/>
                </a:solidFill>
                <a:latin typeface="Euphemia"/>
              </a:rPr>
              <a:t>Tanto </a:t>
            </a:r>
            <a:r>
              <a:rPr lang="es-ES" sz="2400" dirty="0" err="1">
                <a:solidFill>
                  <a:srgbClr val="000000"/>
                </a:solidFill>
                <a:latin typeface="Euphemia"/>
              </a:rPr>
              <a:t>fprintf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 como </a:t>
            </a:r>
            <a:r>
              <a:rPr lang="es-ES" sz="2400" dirty="0" err="1">
                <a:solidFill>
                  <a:srgbClr val="000000"/>
                </a:solidFill>
                <a:latin typeface="Euphemia"/>
              </a:rPr>
              <a:t>fscanf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 utilizan etiquetas de formato para determinar el tipo de dato que se va a leer o escribir.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5580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D3EE2AF-4D3C-4E6C-BDE1-F0658C11C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697" y="0"/>
            <a:ext cx="9658388" cy="1756229"/>
          </a:xfrm>
          <a:solidFill>
            <a:schemeClr val="bg1"/>
          </a:solidFill>
        </p:spPr>
        <p:txBody>
          <a:bodyPr/>
          <a:lstStyle/>
          <a:p>
            <a:r>
              <a:rPr lang="es-ES" dirty="0"/>
              <a:t>Ficheros – Parte </a:t>
            </a:r>
            <a:r>
              <a:rPr lang="es-ES" dirty="0" smtClean="0"/>
              <a:t>3</a:t>
            </a:r>
            <a:r>
              <a:rPr lang="es-ES" dirty="0"/>
              <a:t/>
            </a:r>
            <a:br>
              <a:rPr lang="es-ES" dirty="0"/>
            </a:br>
            <a:r>
              <a:rPr lang="es-ES" sz="4000" dirty="0" smtClean="0"/>
              <a:t>Entrada Salida binaria y acceso directo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CC8E940-D1F6-49D5-8A6E-E7E893647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9047" y="2446204"/>
            <a:ext cx="8528089" cy="3687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Salida directa o binaria (</a:t>
            </a:r>
            <a:r>
              <a:rPr lang="es-ES" sz="2800" dirty="0" err="1" smtClean="0"/>
              <a:t>fwrite</a:t>
            </a:r>
            <a:r>
              <a:rPr lang="es-E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Entrada directa o binaria (</a:t>
            </a:r>
            <a:r>
              <a:rPr lang="es-ES" sz="2800" dirty="0" err="1" smtClean="0"/>
              <a:t>fread</a:t>
            </a:r>
            <a:r>
              <a:rPr lang="es-E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smtClean="0"/>
              <a:t>Acceso directo en archivos (</a:t>
            </a:r>
            <a:r>
              <a:rPr lang="es-ES" sz="2800" dirty="0" err="1" smtClean="0"/>
              <a:t>fseek</a:t>
            </a:r>
            <a:r>
              <a:rPr lang="es-ES" sz="2800" dirty="0" smtClean="0"/>
              <a:t>, </a:t>
            </a:r>
            <a:r>
              <a:rPr lang="es-ES" sz="2800" dirty="0" err="1" smtClean="0"/>
              <a:t>ftell</a:t>
            </a:r>
            <a:r>
              <a:rPr lang="es-ES" sz="2800" dirty="0" smtClean="0"/>
              <a:t>, </a:t>
            </a:r>
            <a:r>
              <a:rPr lang="es-ES" sz="2800" dirty="0" err="1" smtClean="0"/>
              <a:t>rewind</a:t>
            </a:r>
            <a:r>
              <a:rPr lang="es-ES" sz="2800" dirty="0" smtClean="0"/>
              <a:t>)</a:t>
            </a:r>
            <a:endParaRPr lang="es-E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2600" y="4123192"/>
            <a:ext cx="4543425" cy="2124075"/>
          </a:xfrm>
          <a:prstGeom prst="round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616956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812" y="66698"/>
            <a:ext cx="6172865" cy="731837"/>
          </a:xfrm>
        </p:spPr>
        <p:txBody>
          <a:bodyPr>
            <a:normAutofit fontScale="90000"/>
          </a:bodyPr>
          <a:lstStyle/>
          <a:p>
            <a:r>
              <a:rPr lang="es-ES" dirty="0"/>
              <a:t>Salida directa o binaria (</a:t>
            </a:r>
            <a:r>
              <a:rPr lang="es-ES" dirty="0" err="1"/>
              <a:t>fwrite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2789568" y="3023601"/>
            <a:ext cx="830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fwrite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const void </a:t>
            </a:r>
            <a:r>
              <a:rPr lang="en-US" sz="2000" dirty="0">
                <a:solidFill>
                  <a:schemeClr val="tx2"/>
                </a:solidFill>
              </a:rPr>
              <a:t>*</a:t>
            </a:r>
            <a:r>
              <a:rPr lang="en-US" sz="2000" dirty="0" err="1">
                <a:solidFill>
                  <a:schemeClr val="tx2"/>
                </a:solidFill>
              </a:rPr>
              <a:t>ptr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size,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numElem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FILE </a:t>
            </a:r>
            <a:r>
              <a:rPr lang="en-US" sz="2000" dirty="0">
                <a:solidFill>
                  <a:schemeClr val="tx2"/>
                </a:solidFill>
              </a:rPr>
              <a:t>*stream)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632748" y="1710326"/>
            <a:ext cx="2693025" cy="8383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Retorna el tamaño de los elementos escritos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2246243" y="3915500"/>
            <a:ext cx="3057302" cy="1048386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>
                <a:solidFill>
                  <a:schemeClr val="tx2"/>
                </a:solidFill>
              </a:rPr>
              <a:t>Puntero </a:t>
            </a:r>
            <a:r>
              <a:rPr lang="es-ES" sz="1700" dirty="0" smtClean="0">
                <a:solidFill>
                  <a:schemeClr val="tx2"/>
                </a:solidFill>
              </a:rPr>
              <a:t>a los </a:t>
            </a:r>
          </a:p>
          <a:p>
            <a:pPr algn="ctr"/>
            <a:r>
              <a:rPr lang="es-ES" sz="1700" dirty="0" smtClean="0">
                <a:solidFill>
                  <a:schemeClr val="tx2"/>
                </a:solidFill>
              </a:rPr>
              <a:t>datos a </a:t>
            </a:r>
            <a:r>
              <a:rPr lang="es-ES" sz="1700" dirty="0">
                <a:solidFill>
                  <a:schemeClr val="tx2"/>
                </a:solidFill>
              </a:rPr>
              <a:t>escribir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79261" y="2548696"/>
            <a:ext cx="282132" cy="60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398777" y="2781089"/>
            <a:ext cx="510528" cy="17582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="" xmlns:a16="http://schemas.microsoft.com/office/drawing/2014/main" id="{4FF25562-75FC-4545-A2D3-26441C21921E}"/>
              </a:ext>
            </a:extLst>
          </p:cNvPr>
          <p:cNvSpPr/>
          <p:nvPr/>
        </p:nvSpPr>
        <p:spPr>
          <a:xfrm>
            <a:off x="5657425" y="3898616"/>
            <a:ext cx="4037443" cy="123944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>
                <a:solidFill>
                  <a:schemeClr val="tx2"/>
                </a:solidFill>
              </a:rPr>
              <a:t>Tamaño en bytes de cada elemento a escribir (se suele usar </a:t>
            </a:r>
            <a:r>
              <a:rPr lang="es-ES" sz="1700" dirty="0" err="1">
                <a:solidFill>
                  <a:schemeClr val="tx2"/>
                </a:solidFill>
              </a:rPr>
              <a:t>sizeof</a:t>
            </a:r>
            <a:r>
              <a:rPr lang="es-ES" sz="1700" dirty="0">
                <a:solidFill>
                  <a:schemeClr val="tx2"/>
                </a:solidFill>
              </a:rPr>
              <a:t>() para </a:t>
            </a:r>
            <a:r>
              <a:rPr lang="es-ES" sz="1700" dirty="0" err="1">
                <a:solidFill>
                  <a:schemeClr val="tx2"/>
                </a:solidFill>
              </a:rPr>
              <a:t>detrminarlo</a:t>
            </a:r>
            <a:r>
              <a:rPr lang="es-ES" sz="1700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90F5B24F-5764-4595-ADBD-CD6FB596477F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rot="16200000" flipV="1">
            <a:off x="7072072" y="3294540"/>
            <a:ext cx="474905" cy="7332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="" xmlns:a16="http://schemas.microsoft.com/office/drawing/2014/main" id="{7B6507CD-20C8-45ED-B60A-71D030998586}"/>
              </a:ext>
            </a:extLst>
          </p:cNvPr>
          <p:cNvSpPr/>
          <p:nvPr/>
        </p:nvSpPr>
        <p:spPr>
          <a:xfrm>
            <a:off x="6516540" y="1838670"/>
            <a:ext cx="2693025" cy="742129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>
                <a:solidFill>
                  <a:schemeClr val="tx2"/>
                </a:solidFill>
              </a:rPr>
              <a:t>Número de elementos a escribir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="" xmlns:a16="http://schemas.microsoft.com/office/drawing/2014/main" id="{F9307742-FE14-44F4-A477-4BEAB23652EC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863053" y="2580799"/>
            <a:ext cx="783990" cy="4749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="" xmlns:a16="http://schemas.microsoft.com/office/drawing/2014/main" id="{9CA08FB6-1785-4395-A038-8E84F104ED69}"/>
              </a:ext>
            </a:extLst>
          </p:cNvPr>
          <p:cNvSpPr/>
          <p:nvPr/>
        </p:nvSpPr>
        <p:spPr>
          <a:xfrm>
            <a:off x="9475921" y="1789683"/>
            <a:ext cx="2192618" cy="7421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 a escribir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="" xmlns:a16="http://schemas.microsoft.com/office/drawing/2014/main" id="{17914716-779F-41E6-8EFB-EA593A5F073A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0438128" y="2531812"/>
            <a:ext cx="134102" cy="52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351700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="" xmlns:a16="http://schemas.microsoft.com/office/drawing/2014/main" id="{0A5F9986-F37A-4C63-99D9-FE893862FD8C}"/>
              </a:ext>
            </a:extLst>
          </p:cNvPr>
          <p:cNvSpPr/>
          <p:nvPr/>
        </p:nvSpPr>
        <p:spPr>
          <a:xfrm>
            <a:off x="1351127" y="1001206"/>
            <a:ext cx="4992315" cy="4474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332" y="-129973"/>
            <a:ext cx="6172865" cy="731837"/>
          </a:xfrm>
        </p:spPr>
        <p:txBody>
          <a:bodyPr>
            <a:normAutofit fontScale="90000"/>
          </a:bodyPr>
          <a:lstStyle/>
          <a:p>
            <a:r>
              <a:rPr lang="es-ES" dirty="0"/>
              <a:t>Salida directa o binaria (</a:t>
            </a:r>
            <a:r>
              <a:rPr lang="es-ES" dirty="0" err="1"/>
              <a:t>fwrite</a:t>
            </a:r>
            <a:r>
              <a:rPr lang="es-ES" dirty="0"/>
              <a:t>)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="" xmlns:a16="http://schemas.microsoft.com/office/drawing/2014/main" id="{F680C9F7-C059-41F4-86B7-D9F72D3CA1E8}"/>
              </a:ext>
            </a:extLst>
          </p:cNvPr>
          <p:cNvSpPr/>
          <p:nvPr/>
        </p:nvSpPr>
        <p:spPr>
          <a:xfrm>
            <a:off x="1375658" y="656329"/>
            <a:ext cx="2693025" cy="3081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Ejemplos de uso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755A1B8F-E0AC-4758-83F0-556FAA4DF62D}"/>
              </a:ext>
            </a:extLst>
          </p:cNvPr>
          <p:cNvSpPr/>
          <p:nvPr/>
        </p:nvSpPr>
        <p:spPr>
          <a:xfrm>
            <a:off x="1375658" y="951519"/>
            <a:ext cx="54345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#</a:t>
            </a:r>
            <a:r>
              <a:rPr lang="es-ES" dirty="0" err="1">
                <a:solidFill>
                  <a:srgbClr val="92D050"/>
                </a:solidFill>
              </a:rPr>
              <a:t>include</a:t>
            </a:r>
            <a:r>
              <a:rPr lang="es-ES" dirty="0">
                <a:solidFill>
                  <a:srgbClr val="92D050"/>
                </a:solidFill>
              </a:rPr>
              <a:t> &lt;</a:t>
            </a:r>
            <a:r>
              <a:rPr lang="es-ES" dirty="0" err="1">
                <a:solidFill>
                  <a:srgbClr val="92D050"/>
                </a:solidFill>
              </a:rPr>
              <a:t>stdio.h</a:t>
            </a:r>
            <a:r>
              <a:rPr lang="es-ES" dirty="0">
                <a:solidFill>
                  <a:srgbClr val="92D050"/>
                </a:solidFill>
              </a:rPr>
              <a:t>&gt;</a:t>
            </a:r>
          </a:p>
          <a:p>
            <a:r>
              <a:rPr lang="es-ES" dirty="0">
                <a:solidFill>
                  <a:srgbClr val="92D050"/>
                </a:solidFill>
              </a:rPr>
              <a:t>#define MAX 20</a:t>
            </a:r>
          </a:p>
          <a:p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main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argc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tx2"/>
                </a:solidFill>
              </a:rPr>
              <a:t> *</a:t>
            </a:r>
            <a:r>
              <a:rPr lang="es-ES" dirty="0" err="1">
                <a:solidFill>
                  <a:schemeClr val="tx2"/>
                </a:solidFill>
              </a:rPr>
              <a:t>argv</a:t>
            </a:r>
            <a:r>
              <a:rPr lang="es-ES" dirty="0">
                <a:solidFill>
                  <a:schemeClr val="tx2"/>
                </a:solidFill>
              </a:rPr>
              <a:t>[]) {</a:t>
            </a:r>
          </a:p>
          <a:p>
            <a:r>
              <a:rPr lang="es-ES" dirty="0">
                <a:solidFill>
                  <a:schemeClr val="tx2"/>
                </a:solidFill>
              </a:rPr>
              <a:t>    FILE *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 x = 56;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cadena[MAX]=</a:t>
            </a:r>
            <a:r>
              <a:rPr lang="es-ES" dirty="0">
                <a:solidFill>
                  <a:srgbClr val="C00000"/>
                </a:solidFill>
              </a:rPr>
              <a:t>"Informática II"</a:t>
            </a:r>
            <a:r>
              <a:rPr lang="es-ES" dirty="0">
                <a:solidFill>
                  <a:schemeClr val="tx2"/>
                </a:solidFill>
              </a:rPr>
              <a:t>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 = </a:t>
            </a:r>
            <a:r>
              <a:rPr lang="es-ES" dirty="0" err="1">
                <a:solidFill>
                  <a:schemeClr val="tx2"/>
                </a:solidFill>
              </a:rPr>
              <a:t>fopen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"</a:t>
            </a:r>
            <a:r>
              <a:rPr lang="es-ES" dirty="0" err="1">
                <a:solidFill>
                  <a:srgbClr val="C00000"/>
                </a:solidFill>
              </a:rPr>
              <a:t>Archivo.bin</a:t>
            </a:r>
            <a:r>
              <a:rPr lang="es-ES" dirty="0">
                <a:solidFill>
                  <a:srgbClr val="C00000"/>
                </a:solidFill>
              </a:rPr>
              <a:t>",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</a:rPr>
              <a:t>“</a:t>
            </a:r>
            <a:r>
              <a:rPr lang="es-ES" dirty="0" err="1">
                <a:solidFill>
                  <a:srgbClr val="C00000"/>
                </a:solidFill>
              </a:rPr>
              <a:t>wb</a:t>
            </a:r>
            <a:r>
              <a:rPr lang="es-ES" dirty="0">
                <a:solidFill>
                  <a:srgbClr val="C00000"/>
                </a:solidFill>
              </a:rPr>
              <a:t>"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 != </a:t>
            </a:r>
            <a:r>
              <a:rPr lang="es-ES" dirty="0">
                <a:solidFill>
                  <a:srgbClr val="0070C0"/>
                </a:solidFill>
              </a:rPr>
              <a:t>NULL</a:t>
            </a:r>
            <a:r>
              <a:rPr lang="es-ES" dirty="0">
                <a:solidFill>
                  <a:schemeClr val="tx2"/>
                </a:solidFill>
              </a:rPr>
              <a:t>) {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"Apertura exitosa"</a:t>
            </a:r>
            <a:r>
              <a:rPr lang="es-ES" dirty="0">
                <a:solidFill>
                  <a:schemeClr val="tx2"/>
                </a:solidFill>
              </a:rPr>
              <a:t>);		</a:t>
            </a:r>
          </a:p>
          <a:p>
            <a:r>
              <a:rPr lang="es-ES" dirty="0">
                <a:solidFill>
                  <a:schemeClr val="tx2"/>
                </a:solidFill>
              </a:rPr>
              <a:t>     </a:t>
            </a:r>
            <a:r>
              <a:rPr lang="es-ES" dirty="0">
                <a:solidFill>
                  <a:srgbClr val="92D050"/>
                </a:solidFill>
              </a:rPr>
              <a:t>/*Arreglo de caracteres Cadena[MAX]*/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fwrite</a:t>
            </a:r>
            <a:r>
              <a:rPr lang="es-ES" dirty="0">
                <a:solidFill>
                  <a:schemeClr val="tx2"/>
                </a:solidFill>
              </a:rPr>
              <a:t> (cadena, </a:t>
            </a:r>
            <a:r>
              <a:rPr lang="es-ES" dirty="0" err="1">
                <a:solidFill>
                  <a:srgbClr val="0070C0"/>
                </a:solidFill>
              </a:rPr>
              <a:t>sizeof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tx2"/>
                </a:solidFill>
              </a:rPr>
              <a:t>), MAX,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rgbClr val="92D050"/>
                </a:solidFill>
              </a:rPr>
              <a:t>      /*Variable de tipo </a:t>
            </a:r>
            <a:r>
              <a:rPr lang="es-ES" dirty="0" err="1">
                <a:solidFill>
                  <a:srgbClr val="92D050"/>
                </a:solidFill>
              </a:rPr>
              <a:t>int</a:t>
            </a:r>
            <a:r>
              <a:rPr lang="es-ES" dirty="0">
                <a:solidFill>
                  <a:srgbClr val="92D050"/>
                </a:solidFill>
              </a:rPr>
              <a:t>*/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fwrite</a:t>
            </a:r>
            <a:r>
              <a:rPr lang="es-ES" dirty="0">
                <a:solidFill>
                  <a:schemeClr val="tx2"/>
                </a:solidFill>
              </a:rPr>
              <a:t> (&amp;x, </a:t>
            </a:r>
            <a:r>
              <a:rPr lang="es-ES" dirty="0" err="1">
                <a:solidFill>
                  <a:srgbClr val="0070C0"/>
                </a:solidFill>
              </a:rPr>
              <a:t>sizeof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), 1,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	</a:t>
            </a:r>
          </a:p>
          <a:p>
            <a:r>
              <a:rPr lang="es-ES" dirty="0">
                <a:solidFill>
                  <a:schemeClr val="tx2"/>
                </a:solidFill>
              </a:rPr>
              <a:t>	} </a:t>
            </a:r>
            <a:r>
              <a:rPr lang="es-ES" dirty="0" err="1">
                <a:solidFill>
                  <a:srgbClr val="0070C0"/>
                </a:solidFill>
              </a:rPr>
              <a:t>else</a:t>
            </a:r>
            <a:r>
              <a:rPr lang="es-ES" dirty="0">
                <a:solidFill>
                  <a:schemeClr val="tx2"/>
                </a:solidFill>
              </a:rPr>
              <a:t> 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"Problemas al abrir"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fclose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	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chemeClr val="tx2"/>
                </a:solidFill>
              </a:rPr>
              <a:t> 0;</a:t>
            </a:r>
          </a:p>
          <a:p>
            <a:r>
              <a:rPr lang="es-E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86C386CB-C5DE-424A-B21A-94AEED8F4087}"/>
              </a:ext>
            </a:extLst>
          </p:cNvPr>
          <p:cNvSpPr/>
          <p:nvPr/>
        </p:nvSpPr>
        <p:spPr>
          <a:xfrm>
            <a:off x="6426700" y="1002442"/>
            <a:ext cx="5295333" cy="4619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24772EB6-4C3C-47B0-A4B9-2A7AF82371D1}"/>
              </a:ext>
            </a:extLst>
          </p:cNvPr>
          <p:cNvSpPr/>
          <p:nvPr/>
        </p:nvSpPr>
        <p:spPr>
          <a:xfrm>
            <a:off x="6479178" y="976230"/>
            <a:ext cx="543457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altLang="es-ES" sz="2000" dirty="0">
                <a:solidFill>
                  <a:srgbClr val="92D050"/>
                </a:solidFill>
              </a:rPr>
              <a:t>/*Con estructuras*/</a:t>
            </a:r>
          </a:p>
          <a:p>
            <a:r>
              <a:rPr lang="es-ES_tradnl" altLang="es-ES" sz="2000" dirty="0" err="1">
                <a:solidFill>
                  <a:srgbClr val="0070C0"/>
                </a:solidFill>
              </a:rPr>
              <a:t>typedef</a:t>
            </a:r>
            <a:r>
              <a:rPr lang="es-ES_tradnl" altLang="es-ES" sz="2000" dirty="0">
                <a:solidFill>
                  <a:srgbClr val="0070C0"/>
                </a:solidFill>
              </a:rPr>
              <a:t> </a:t>
            </a:r>
            <a:r>
              <a:rPr lang="es-ES_tradnl" altLang="es-ES" sz="2000" dirty="0" err="1">
                <a:solidFill>
                  <a:srgbClr val="0070C0"/>
                </a:solidFill>
              </a:rPr>
              <a:t>struct</a:t>
            </a:r>
            <a:r>
              <a:rPr lang="es-ES_tradnl" altLang="es-ES" sz="2000" dirty="0">
                <a:solidFill>
                  <a:srgbClr val="0070C0"/>
                </a:solidFill>
              </a:rPr>
              <a:t> </a:t>
            </a:r>
            <a:r>
              <a:rPr lang="es-ES_tradnl" altLang="es-ES" sz="2000" dirty="0">
                <a:solidFill>
                  <a:schemeClr val="tx2"/>
                </a:solidFill>
              </a:rPr>
              <a:t>asignatura {</a:t>
            </a:r>
          </a:p>
          <a:p>
            <a:r>
              <a:rPr lang="es-ES_tradnl" altLang="es-ES" sz="2000" dirty="0">
                <a:solidFill>
                  <a:srgbClr val="92D050"/>
                </a:solidFill>
              </a:rPr>
              <a:t>   </a:t>
            </a:r>
            <a:r>
              <a:rPr lang="es-ES_tradnl" altLang="es-ES" sz="2000" dirty="0" err="1">
                <a:solidFill>
                  <a:srgbClr val="0070C0"/>
                </a:solidFill>
              </a:rPr>
              <a:t>char</a:t>
            </a:r>
            <a:r>
              <a:rPr lang="es-ES_tradnl" altLang="es-ES" sz="2000" dirty="0">
                <a:solidFill>
                  <a:srgbClr val="92D050"/>
                </a:solidFill>
              </a:rPr>
              <a:t> </a:t>
            </a:r>
            <a:r>
              <a:rPr lang="es-ES_tradnl" altLang="es-ES" sz="2000" dirty="0">
                <a:solidFill>
                  <a:schemeClr val="tx2"/>
                </a:solidFill>
              </a:rPr>
              <a:t>nombre[20];</a:t>
            </a:r>
          </a:p>
          <a:p>
            <a:r>
              <a:rPr lang="es-ES_tradnl" altLang="es-ES" sz="2000" dirty="0">
                <a:solidFill>
                  <a:srgbClr val="0070C0"/>
                </a:solidFill>
              </a:rPr>
              <a:t>   </a:t>
            </a:r>
            <a:r>
              <a:rPr lang="es-ES_tradnl" altLang="es-ES" sz="2000" dirty="0" err="1">
                <a:solidFill>
                  <a:srgbClr val="0070C0"/>
                </a:solidFill>
              </a:rPr>
              <a:t>int</a:t>
            </a:r>
            <a:r>
              <a:rPr lang="es-ES_tradnl" altLang="es-ES" sz="2000" dirty="0">
                <a:solidFill>
                  <a:srgbClr val="92D050"/>
                </a:solidFill>
              </a:rPr>
              <a:t> </a:t>
            </a:r>
            <a:r>
              <a:rPr lang="es-ES_tradnl" altLang="es-ES" sz="2000" dirty="0">
                <a:solidFill>
                  <a:schemeClr val="tx2"/>
                </a:solidFill>
              </a:rPr>
              <a:t>id;</a:t>
            </a:r>
          </a:p>
          <a:p>
            <a:r>
              <a:rPr lang="es-ES_tradnl" altLang="es-ES" sz="2000" dirty="0">
                <a:solidFill>
                  <a:schemeClr val="tx2"/>
                </a:solidFill>
              </a:rPr>
              <a:t>}Asignatura;</a:t>
            </a:r>
          </a:p>
          <a:p>
            <a:r>
              <a:rPr lang="es-ES" sz="2000" dirty="0" err="1">
                <a:solidFill>
                  <a:srgbClr val="0070C0"/>
                </a:solidFill>
              </a:rPr>
              <a:t>int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chemeClr val="tx2"/>
                </a:solidFill>
              </a:rPr>
              <a:t>main</a:t>
            </a:r>
            <a:r>
              <a:rPr lang="es-ES" sz="2000" dirty="0">
                <a:solidFill>
                  <a:schemeClr val="tx2"/>
                </a:solidFill>
              </a:rPr>
              <a:t>(</a:t>
            </a:r>
            <a:r>
              <a:rPr lang="es-ES" sz="2000" dirty="0" err="1">
                <a:solidFill>
                  <a:srgbClr val="0070C0"/>
                </a:solidFill>
              </a:rPr>
              <a:t>int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chemeClr val="tx2"/>
                </a:solidFill>
              </a:rPr>
              <a:t>argc</a:t>
            </a:r>
            <a:r>
              <a:rPr lang="es-ES" sz="2000" dirty="0">
                <a:solidFill>
                  <a:schemeClr val="tx2"/>
                </a:solidFill>
              </a:rPr>
              <a:t>, </a:t>
            </a:r>
            <a:r>
              <a:rPr lang="es-ES" sz="2000" dirty="0" err="1">
                <a:solidFill>
                  <a:srgbClr val="0070C0"/>
                </a:solidFill>
              </a:rPr>
              <a:t>char</a:t>
            </a:r>
            <a:r>
              <a:rPr lang="es-ES" sz="2000" dirty="0">
                <a:solidFill>
                  <a:schemeClr val="tx2"/>
                </a:solidFill>
              </a:rPr>
              <a:t> *</a:t>
            </a:r>
            <a:r>
              <a:rPr lang="es-ES" sz="2000" dirty="0" err="1">
                <a:solidFill>
                  <a:schemeClr val="tx2"/>
                </a:solidFill>
              </a:rPr>
              <a:t>argv</a:t>
            </a:r>
            <a:r>
              <a:rPr lang="es-ES" sz="2000" dirty="0">
                <a:solidFill>
                  <a:schemeClr val="tx2"/>
                </a:solidFill>
              </a:rPr>
              <a:t>[]) {</a:t>
            </a:r>
          </a:p>
          <a:p>
            <a:r>
              <a:rPr lang="es-ES_tradnl" altLang="es-ES" sz="2000" dirty="0">
                <a:solidFill>
                  <a:schemeClr val="tx2"/>
                </a:solidFill>
              </a:rPr>
              <a:t>   </a:t>
            </a:r>
            <a:r>
              <a:rPr lang="es-ES" sz="2000" dirty="0">
                <a:solidFill>
                  <a:schemeClr val="tx2"/>
                </a:solidFill>
              </a:rPr>
              <a:t>FILE *</a:t>
            </a:r>
            <a:r>
              <a:rPr lang="es-ES" sz="2000" dirty="0" err="1">
                <a:solidFill>
                  <a:schemeClr val="tx2"/>
                </a:solidFill>
              </a:rPr>
              <a:t>fp</a:t>
            </a:r>
            <a:r>
              <a:rPr lang="es-ES" sz="2000" dirty="0">
                <a:solidFill>
                  <a:schemeClr val="tx2"/>
                </a:solidFill>
              </a:rPr>
              <a:t>;</a:t>
            </a:r>
          </a:p>
          <a:p>
            <a:r>
              <a:rPr lang="es-ES" sz="2000" dirty="0">
                <a:solidFill>
                  <a:schemeClr val="tx2"/>
                </a:solidFill>
              </a:rPr>
              <a:t>   Asignatura </a:t>
            </a:r>
            <a:r>
              <a:rPr lang="es-ES" sz="2000" dirty="0" err="1">
                <a:solidFill>
                  <a:schemeClr val="tx2"/>
                </a:solidFill>
              </a:rPr>
              <a:t>info</a:t>
            </a:r>
            <a:r>
              <a:rPr lang="es-ES" sz="2000" dirty="0">
                <a:solidFill>
                  <a:schemeClr val="tx2"/>
                </a:solidFill>
              </a:rPr>
              <a:t>;</a:t>
            </a:r>
          </a:p>
          <a:p>
            <a:r>
              <a:rPr lang="es-ES" sz="2000" dirty="0">
                <a:solidFill>
                  <a:schemeClr val="tx2"/>
                </a:solidFill>
              </a:rPr>
              <a:t>   </a:t>
            </a:r>
            <a:r>
              <a:rPr lang="es-ES" sz="2000" dirty="0" err="1">
                <a:solidFill>
                  <a:schemeClr val="tx2"/>
                </a:solidFill>
              </a:rPr>
              <a:t>strcpy</a:t>
            </a:r>
            <a:r>
              <a:rPr lang="es-ES" sz="2000" dirty="0">
                <a:solidFill>
                  <a:schemeClr val="tx2"/>
                </a:solidFill>
              </a:rPr>
              <a:t>(</a:t>
            </a:r>
            <a:r>
              <a:rPr lang="es-ES" sz="2000" dirty="0" err="1">
                <a:solidFill>
                  <a:schemeClr val="tx2"/>
                </a:solidFill>
              </a:rPr>
              <a:t>info.nombre</a:t>
            </a:r>
            <a:r>
              <a:rPr lang="es-ES" sz="2000" dirty="0">
                <a:solidFill>
                  <a:schemeClr val="tx2"/>
                </a:solidFill>
              </a:rPr>
              <a:t>, </a:t>
            </a:r>
            <a:r>
              <a:rPr lang="es-ES" sz="2000" dirty="0">
                <a:solidFill>
                  <a:srgbClr val="C00000"/>
                </a:solidFill>
              </a:rPr>
              <a:t>"Informática II"</a:t>
            </a:r>
            <a:r>
              <a:rPr lang="es-ES" sz="2000" dirty="0">
                <a:solidFill>
                  <a:schemeClr val="tx2"/>
                </a:solidFill>
              </a:rPr>
              <a:t>);</a:t>
            </a:r>
          </a:p>
          <a:p>
            <a:r>
              <a:rPr lang="es-ES" sz="2000" dirty="0">
                <a:solidFill>
                  <a:schemeClr val="tx2"/>
                </a:solidFill>
              </a:rPr>
              <a:t>   </a:t>
            </a:r>
            <a:r>
              <a:rPr lang="es-ES" sz="2000" dirty="0" err="1">
                <a:solidFill>
                  <a:schemeClr val="tx2"/>
                </a:solidFill>
              </a:rPr>
              <a:t>info.id</a:t>
            </a:r>
            <a:r>
              <a:rPr lang="es-ES" sz="2000" dirty="0">
                <a:solidFill>
                  <a:schemeClr val="tx2"/>
                </a:solidFill>
              </a:rPr>
              <a:t> = 56;</a:t>
            </a:r>
            <a:r>
              <a:rPr lang="es-ES_tradnl" altLang="es-ES" sz="2000" dirty="0">
                <a:solidFill>
                  <a:schemeClr val="tx2"/>
                </a:solidFill>
              </a:rPr>
              <a:t> </a:t>
            </a:r>
          </a:p>
          <a:p>
            <a:r>
              <a:rPr lang="es-ES_tradnl" altLang="es-ES" sz="2000" dirty="0">
                <a:solidFill>
                  <a:schemeClr val="tx2"/>
                </a:solidFill>
              </a:rPr>
              <a:t>   </a:t>
            </a:r>
            <a:r>
              <a:rPr lang="es-ES" sz="2000" dirty="0" err="1">
                <a:solidFill>
                  <a:schemeClr val="tx2"/>
                </a:solidFill>
              </a:rPr>
              <a:t>fp</a:t>
            </a:r>
            <a:r>
              <a:rPr lang="es-ES" sz="2000" dirty="0">
                <a:solidFill>
                  <a:schemeClr val="tx2"/>
                </a:solidFill>
              </a:rPr>
              <a:t> = </a:t>
            </a:r>
            <a:r>
              <a:rPr lang="es-ES" sz="2000" dirty="0" err="1">
                <a:solidFill>
                  <a:schemeClr val="tx2"/>
                </a:solidFill>
              </a:rPr>
              <a:t>fopen</a:t>
            </a:r>
            <a:r>
              <a:rPr lang="es-ES" sz="2000" dirty="0">
                <a:solidFill>
                  <a:schemeClr val="tx2"/>
                </a:solidFill>
              </a:rPr>
              <a:t>(</a:t>
            </a:r>
            <a:r>
              <a:rPr lang="es-ES" sz="2000" dirty="0">
                <a:solidFill>
                  <a:srgbClr val="C00000"/>
                </a:solidFill>
              </a:rPr>
              <a:t>"</a:t>
            </a:r>
            <a:r>
              <a:rPr lang="es-ES" sz="2000" dirty="0" err="1">
                <a:solidFill>
                  <a:srgbClr val="C00000"/>
                </a:solidFill>
              </a:rPr>
              <a:t>Archivo.bin</a:t>
            </a:r>
            <a:r>
              <a:rPr lang="es-ES" sz="2000" dirty="0">
                <a:solidFill>
                  <a:srgbClr val="C00000"/>
                </a:solidFill>
              </a:rPr>
              <a:t>",</a:t>
            </a:r>
            <a:r>
              <a:rPr lang="es-ES" sz="2000" dirty="0">
                <a:solidFill>
                  <a:schemeClr val="tx2"/>
                </a:solidFill>
              </a:rPr>
              <a:t> </a:t>
            </a:r>
            <a:r>
              <a:rPr lang="es-ES" sz="2000" dirty="0">
                <a:solidFill>
                  <a:srgbClr val="C00000"/>
                </a:solidFill>
              </a:rPr>
              <a:t>“</a:t>
            </a:r>
            <a:r>
              <a:rPr lang="es-ES" sz="2000" dirty="0" err="1">
                <a:solidFill>
                  <a:srgbClr val="C00000"/>
                </a:solidFill>
              </a:rPr>
              <a:t>wb</a:t>
            </a:r>
            <a:r>
              <a:rPr lang="es-ES" sz="2000" dirty="0">
                <a:solidFill>
                  <a:srgbClr val="C00000"/>
                </a:solidFill>
              </a:rPr>
              <a:t>"</a:t>
            </a:r>
            <a:r>
              <a:rPr lang="es-ES" sz="2000" dirty="0">
                <a:solidFill>
                  <a:schemeClr val="tx2"/>
                </a:solidFill>
              </a:rPr>
              <a:t>);</a:t>
            </a:r>
            <a:r>
              <a:rPr lang="es-ES_tradnl" altLang="es-ES" sz="2000" dirty="0">
                <a:solidFill>
                  <a:schemeClr val="tx2"/>
                </a:solidFill>
              </a:rPr>
              <a:t/>
            </a:r>
            <a:br>
              <a:rPr lang="es-ES_tradnl" altLang="es-ES" sz="2000" dirty="0">
                <a:solidFill>
                  <a:schemeClr val="tx2"/>
                </a:solidFill>
              </a:rPr>
            </a:br>
            <a:r>
              <a:rPr lang="es-ES_tradnl" altLang="es-ES" sz="2000" dirty="0">
                <a:solidFill>
                  <a:schemeClr val="tx2"/>
                </a:solidFill>
              </a:rPr>
              <a:t>   </a:t>
            </a:r>
            <a:r>
              <a:rPr lang="es-ES_tradnl" altLang="es-ES" dirty="0" err="1">
                <a:solidFill>
                  <a:schemeClr val="tx2"/>
                </a:solidFill>
              </a:rPr>
              <a:t>fwrite</a:t>
            </a:r>
            <a:r>
              <a:rPr lang="es-ES_tradnl" altLang="es-ES" dirty="0">
                <a:solidFill>
                  <a:schemeClr val="tx2"/>
                </a:solidFill>
              </a:rPr>
              <a:t> (&amp;</a:t>
            </a:r>
            <a:r>
              <a:rPr lang="es-ES_tradnl" altLang="es-ES" dirty="0" err="1">
                <a:solidFill>
                  <a:schemeClr val="tx2"/>
                </a:solidFill>
              </a:rPr>
              <a:t>info</a:t>
            </a:r>
            <a:r>
              <a:rPr lang="es-ES_tradnl" altLang="es-ES" dirty="0">
                <a:solidFill>
                  <a:schemeClr val="tx2"/>
                </a:solidFill>
              </a:rPr>
              <a:t>, </a:t>
            </a:r>
            <a:r>
              <a:rPr lang="es-ES_tradnl" altLang="es-ES" dirty="0" err="1" smtClean="0">
                <a:solidFill>
                  <a:srgbClr val="0070C0"/>
                </a:solidFill>
              </a:rPr>
              <a:t>sizeof</a:t>
            </a:r>
            <a:r>
              <a:rPr lang="es-ES_tradnl" altLang="es-ES" dirty="0" smtClean="0">
                <a:solidFill>
                  <a:schemeClr val="tx2"/>
                </a:solidFill>
              </a:rPr>
              <a:t>(Asignatura</a:t>
            </a:r>
            <a:r>
              <a:rPr lang="es-ES_tradnl" altLang="es-ES" dirty="0">
                <a:solidFill>
                  <a:schemeClr val="tx2"/>
                </a:solidFill>
              </a:rPr>
              <a:t>), 1, </a:t>
            </a:r>
            <a:r>
              <a:rPr lang="es-ES_tradnl" altLang="es-ES" dirty="0" err="1">
                <a:solidFill>
                  <a:schemeClr val="tx2"/>
                </a:solidFill>
              </a:rPr>
              <a:t>fp</a:t>
            </a:r>
            <a:r>
              <a:rPr lang="es-ES_tradnl" alt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_tradnl" altLang="es-ES" dirty="0">
                <a:solidFill>
                  <a:schemeClr val="tx2"/>
                </a:solidFill>
              </a:rPr>
              <a:t>   </a:t>
            </a:r>
            <a:r>
              <a:rPr lang="es-ES_tradnl" altLang="es-ES" dirty="0" err="1">
                <a:solidFill>
                  <a:schemeClr val="tx2"/>
                </a:solidFill>
              </a:rPr>
              <a:t>fclose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es-ES_tradnl" altLang="es-ES" dirty="0" err="1">
                <a:solidFill>
                  <a:schemeClr val="tx2"/>
                </a:solidFill>
              </a:rPr>
              <a:t>fp</a:t>
            </a:r>
            <a:r>
              <a:rPr lang="es-ES_tradnl" alt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sz="2000" dirty="0">
                <a:solidFill>
                  <a:schemeClr val="tx2"/>
                </a:solidFill>
              </a:rPr>
              <a:t>   </a:t>
            </a:r>
            <a:r>
              <a:rPr lang="es-ES" sz="2000" dirty="0" err="1">
                <a:solidFill>
                  <a:srgbClr val="0070C0"/>
                </a:solidFill>
              </a:rPr>
              <a:t>return</a:t>
            </a:r>
            <a:r>
              <a:rPr lang="es-ES" sz="2000" dirty="0">
                <a:solidFill>
                  <a:schemeClr val="tx2"/>
                </a:solidFill>
              </a:rPr>
              <a:t> 0;</a:t>
            </a:r>
          </a:p>
          <a:p>
            <a:r>
              <a:rPr lang="es-ES" sz="2000" dirty="0">
                <a:solidFill>
                  <a:schemeClr val="tx2"/>
                </a:solidFill>
              </a:rPr>
              <a:t>}</a:t>
            </a:r>
          </a:p>
          <a:p>
            <a:endParaRPr lang="fr-FR" sz="2000" dirty="0">
              <a:solidFill>
                <a:schemeClr val="tx2"/>
              </a:solidFill>
            </a:endParaRPr>
          </a:p>
        </p:txBody>
      </p:sp>
      <p:grpSp>
        <p:nvGrpSpPr>
          <p:cNvPr id="18" name="17 Grupo"/>
          <p:cNvGrpSpPr/>
          <p:nvPr/>
        </p:nvGrpSpPr>
        <p:grpSpPr>
          <a:xfrm>
            <a:off x="2011680" y="2136373"/>
            <a:ext cx="9626139" cy="2044929"/>
            <a:chOff x="1662545" y="2028306"/>
            <a:chExt cx="9626139" cy="2044929"/>
          </a:xfrm>
        </p:grpSpPr>
        <p:sp>
          <p:nvSpPr>
            <p:cNvPr id="17" name="16 Rectángulo"/>
            <p:cNvSpPr/>
            <p:nvPr/>
          </p:nvSpPr>
          <p:spPr>
            <a:xfrm>
              <a:off x="1662545" y="2028306"/>
              <a:ext cx="9626139" cy="204492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6" name="15 Grupo"/>
            <p:cNvGrpSpPr/>
            <p:nvPr/>
          </p:nvGrpSpPr>
          <p:grpSpPr>
            <a:xfrm>
              <a:off x="1729048" y="2261061"/>
              <a:ext cx="9426633" cy="1670859"/>
              <a:chOff x="1963435" y="5355069"/>
              <a:chExt cx="8677391" cy="1333102"/>
            </a:xfrm>
          </p:grpSpPr>
          <p:pic>
            <p:nvPicPr>
              <p:cNvPr id="8" name="Imagen 7">
                <a:extLst>
                  <a:ext uri="{FF2B5EF4-FFF2-40B4-BE49-F238E27FC236}">
                    <a16:creationId xmlns="" xmlns:a16="http://schemas.microsoft.com/office/drawing/2014/main" id="{28428448-0D8A-450D-AB12-70A9B4092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3435" y="5355069"/>
                <a:ext cx="8677391" cy="1316472"/>
              </a:xfrm>
              <a:prstGeom prst="rect">
                <a:avLst/>
              </a:prstGeom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</p:pic>
          <p:sp>
            <p:nvSpPr>
              <p:cNvPr id="9" name="Rectángulo 8">
                <a:extLst>
                  <a:ext uri="{FF2B5EF4-FFF2-40B4-BE49-F238E27FC236}">
                    <a16:creationId xmlns="" xmlns:a16="http://schemas.microsoft.com/office/drawing/2014/main" id="{A6359546-FA7E-4BA9-AFA1-70FEE9FE43B5}"/>
                  </a:ext>
                </a:extLst>
              </p:cNvPr>
              <p:cNvSpPr/>
              <p:nvPr/>
            </p:nvSpPr>
            <p:spPr>
              <a:xfrm>
                <a:off x="3330054" y="6013305"/>
                <a:ext cx="5434576" cy="289586"/>
              </a:xfrm>
              <a:prstGeom prst="rect">
                <a:avLst/>
              </a:prstGeom>
              <a:solidFill>
                <a:schemeClr val="accent5">
                  <a:lumMod val="75000"/>
                  <a:alpha val="38824"/>
                </a:schemeClr>
              </a:solidFill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="" xmlns:a16="http://schemas.microsoft.com/office/drawing/2014/main" id="{C68FCA26-551F-456F-88FC-500531A1B999}"/>
                  </a:ext>
                </a:extLst>
              </p:cNvPr>
              <p:cNvSpPr/>
              <p:nvPr/>
            </p:nvSpPr>
            <p:spPr>
              <a:xfrm>
                <a:off x="3330054" y="6322764"/>
                <a:ext cx="1351128" cy="289586"/>
              </a:xfrm>
              <a:prstGeom prst="rect">
                <a:avLst/>
              </a:prstGeom>
              <a:solidFill>
                <a:schemeClr val="accent5">
                  <a:lumMod val="75000"/>
                  <a:alpha val="38824"/>
                </a:schemeClr>
              </a:solidFill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="" xmlns:a16="http://schemas.microsoft.com/office/drawing/2014/main" id="{D9D3FC53-A893-482C-A38E-30533B04369C}"/>
                  </a:ext>
                </a:extLst>
              </p:cNvPr>
              <p:cNvSpPr/>
              <p:nvPr/>
            </p:nvSpPr>
            <p:spPr>
              <a:xfrm>
                <a:off x="4681182" y="6322764"/>
                <a:ext cx="1351128" cy="289586"/>
              </a:xfrm>
              <a:prstGeom prst="rect">
                <a:avLst/>
              </a:prstGeom>
              <a:solidFill>
                <a:schemeClr val="accent2">
                  <a:lumMod val="75000"/>
                  <a:alpha val="38824"/>
                </a:schemeClr>
              </a:solidFill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: esquinas redondeadas 10">
                <a:extLst>
                  <a:ext uri="{FF2B5EF4-FFF2-40B4-BE49-F238E27FC236}">
                    <a16:creationId xmlns="" xmlns:a16="http://schemas.microsoft.com/office/drawing/2014/main" id="{07F1CB06-4170-4C25-A12F-A2867A6F8043}"/>
                  </a:ext>
                </a:extLst>
              </p:cNvPr>
              <p:cNvSpPr/>
              <p:nvPr/>
            </p:nvSpPr>
            <p:spPr>
              <a:xfrm>
                <a:off x="6864826" y="6344336"/>
                <a:ext cx="1842448" cy="343835"/>
              </a:xfrm>
              <a:prstGeom prst="roundRect">
                <a:avLst/>
              </a:prstGeom>
              <a:solidFill>
                <a:schemeClr val="accent5">
                  <a:lumMod val="75000"/>
                  <a:alpha val="38824"/>
                </a:schemeClr>
              </a:solidFill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dirty="0"/>
                  <a:t>cadena</a:t>
                </a:r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="" xmlns:a16="http://schemas.microsoft.com/office/drawing/2014/main" id="{9EC3B1E4-F905-4A7D-8103-AE92FB3C8F3A}"/>
                  </a:ext>
                </a:extLst>
              </p:cNvPr>
              <p:cNvSpPr/>
              <p:nvPr/>
            </p:nvSpPr>
            <p:spPr>
              <a:xfrm>
                <a:off x="6103298" y="6342933"/>
                <a:ext cx="348584" cy="343835"/>
              </a:xfrm>
              <a:prstGeom prst="roundRect">
                <a:avLst/>
              </a:prstGeom>
              <a:solidFill>
                <a:schemeClr val="accent2">
                  <a:lumMod val="75000"/>
                  <a:alpha val="38824"/>
                </a:schemeClr>
              </a:solidFill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5582941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812" y="66698"/>
            <a:ext cx="6172865" cy="731837"/>
          </a:xfrm>
        </p:spPr>
        <p:txBody>
          <a:bodyPr>
            <a:normAutofit fontScale="90000"/>
          </a:bodyPr>
          <a:lstStyle/>
          <a:p>
            <a:r>
              <a:rPr lang="es-ES" dirty="0"/>
              <a:t>Entrada directa o binaria (</a:t>
            </a:r>
            <a:r>
              <a:rPr lang="es-ES" dirty="0" err="1"/>
              <a:t>fread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2789568" y="3023601"/>
            <a:ext cx="830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fread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const void </a:t>
            </a:r>
            <a:r>
              <a:rPr lang="en-US" sz="2000" dirty="0">
                <a:solidFill>
                  <a:schemeClr val="tx2"/>
                </a:solidFill>
              </a:rPr>
              <a:t>*</a:t>
            </a:r>
            <a:r>
              <a:rPr lang="en-US" sz="2000" dirty="0" err="1">
                <a:solidFill>
                  <a:schemeClr val="tx2"/>
                </a:solidFill>
              </a:rPr>
              <a:t>ptr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size,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numElem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FILE </a:t>
            </a:r>
            <a:r>
              <a:rPr lang="en-US" sz="2000" dirty="0">
                <a:solidFill>
                  <a:schemeClr val="tx2"/>
                </a:solidFill>
              </a:rPr>
              <a:t>*stream)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632748" y="1710326"/>
            <a:ext cx="2693025" cy="8383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Retorna el tamaño de los elementos leídos con éxito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2246243" y="3797300"/>
            <a:ext cx="3057302" cy="1092200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>
                <a:solidFill>
                  <a:schemeClr val="tx2"/>
                </a:solidFill>
              </a:rPr>
              <a:t>Puntero a un espacio de memoria con un tamaño mínimo de </a:t>
            </a:r>
            <a:r>
              <a:rPr lang="es-ES" sz="1700" dirty="0" err="1">
                <a:solidFill>
                  <a:schemeClr val="tx2"/>
                </a:solidFill>
              </a:rPr>
              <a:t>size</a:t>
            </a:r>
            <a:r>
              <a:rPr lang="es-ES" sz="1700" dirty="0">
                <a:solidFill>
                  <a:schemeClr val="tx2"/>
                </a:solidFill>
              </a:rPr>
              <a:t>*</a:t>
            </a:r>
            <a:r>
              <a:rPr lang="es-ES" sz="1700" dirty="0" err="1">
                <a:solidFill>
                  <a:schemeClr val="tx2"/>
                </a:solidFill>
              </a:rPr>
              <a:t>numElem</a:t>
            </a:r>
            <a:endParaRPr lang="es-ES" sz="1700" dirty="0">
              <a:solidFill>
                <a:schemeClr val="tx2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79261" y="2548696"/>
            <a:ext cx="282132" cy="60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457877" y="2721989"/>
            <a:ext cx="392328" cy="17582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="" xmlns:a16="http://schemas.microsoft.com/office/drawing/2014/main" id="{4FF25562-75FC-4545-A2D3-26441C21921E}"/>
              </a:ext>
            </a:extLst>
          </p:cNvPr>
          <p:cNvSpPr/>
          <p:nvPr/>
        </p:nvSpPr>
        <p:spPr>
          <a:xfrm>
            <a:off x="5657425" y="3898616"/>
            <a:ext cx="4037443" cy="93939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>
                <a:solidFill>
                  <a:schemeClr val="tx2"/>
                </a:solidFill>
              </a:rPr>
              <a:t>Tamaño en bytes de cada elemento a leer (se suele usar </a:t>
            </a:r>
            <a:r>
              <a:rPr lang="es-ES" sz="1700" dirty="0" err="1">
                <a:solidFill>
                  <a:schemeClr val="tx2"/>
                </a:solidFill>
              </a:rPr>
              <a:t>sizeof</a:t>
            </a:r>
            <a:r>
              <a:rPr lang="es-ES" sz="1700" dirty="0">
                <a:solidFill>
                  <a:schemeClr val="tx2"/>
                </a:solidFill>
              </a:rPr>
              <a:t>() para </a:t>
            </a:r>
            <a:r>
              <a:rPr lang="es-ES" sz="1700" dirty="0" smtClean="0">
                <a:solidFill>
                  <a:schemeClr val="tx2"/>
                </a:solidFill>
              </a:rPr>
              <a:t>determinarlo</a:t>
            </a:r>
            <a:r>
              <a:rPr lang="es-ES" sz="1700" dirty="0">
                <a:solidFill>
                  <a:schemeClr val="tx2"/>
                </a:solidFill>
              </a:rPr>
              <a:t>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="" xmlns:a16="http://schemas.microsoft.com/office/drawing/2014/main" id="{90F5B24F-5764-4595-ADBD-CD6FB596477F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rot="16200000" flipV="1">
            <a:off x="7072072" y="3294540"/>
            <a:ext cx="474905" cy="7332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="" xmlns:a16="http://schemas.microsoft.com/office/drawing/2014/main" id="{7B6507CD-20C8-45ED-B60A-71D030998586}"/>
              </a:ext>
            </a:extLst>
          </p:cNvPr>
          <p:cNvSpPr/>
          <p:nvPr/>
        </p:nvSpPr>
        <p:spPr>
          <a:xfrm>
            <a:off x="6516540" y="1838670"/>
            <a:ext cx="2693025" cy="742129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>
                <a:solidFill>
                  <a:schemeClr val="tx2"/>
                </a:solidFill>
              </a:rPr>
              <a:t>Número de elementos a leer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="" xmlns:a16="http://schemas.microsoft.com/office/drawing/2014/main" id="{F9307742-FE14-44F4-A477-4BEAB23652EC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7863053" y="2580799"/>
            <a:ext cx="783990" cy="4749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="" xmlns:a16="http://schemas.microsoft.com/office/drawing/2014/main" id="{9CA08FB6-1785-4395-A038-8E84F104ED69}"/>
              </a:ext>
            </a:extLst>
          </p:cNvPr>
          <p:cNvSpPr/>
          <p:nvPr/>
        </p:nvSpPr>
        <p:spPr>
          <a:xfrm>
            <a:off x="9475921" y="1789683"/>
            <a:ext cx="2192618" cy="7421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 a leer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="" xmlns:a16="http://schemas.microsoft.com/office/drawing/2014/main" id="{17914716-779F-41E6-8EFB-EA593A5F073A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0438128" y="2531812"/>
            <a:ext cx="134102" cy="52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echa: doblada hacia arriba 10">
            <a:extLst>
              <a:ext uri="{FF2B5EF4-FFF2-40B4-BE49-F238E27FC236}">
                <a16:creationId xmlns="" xmlns:a16="http://schemas.microsoft.com/office/drawing/2014/main" id="{D62086CE-ECE2-45EE-9A37-DDBE8313053B}"/>
              </a:ext>
            </a:extLst>
          </p:cNvPr>
          <p:cNvSpPr/>
          <p:nvPr/>
        </p:nvSpPr>
        <p:spPr>
          <a:xfrm rot="5400000">
            <a:off x="3368601" y="5183722"/>
            <a:ext cx="1057564" cy="545319"/>
          </a:xfrm>
          <a:prstGeom prst="bentUpArrow">
            <a:avLst>
              <a:gd name="adj1" fmla="val 25000"/>
              <a:gd name="adj2" fmla="val 2589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="" xmlns:a16="http://schemas.microsoft.com/office/drawing/2014/main" id="{30F8F0C4-2BF6-4765-A557-406844B39562}"/>
              </a:ext>
            </a:extLst>
          </p:cNvPr>
          <p:cNvSpPr/>
          <p:nvPr/>
        </p:nvSpPr>
        <p:spPr>
          <a:xfrm>
            <a:off x="4186670" y="5178324"/>
            <a:ext cx="3057302" cy="1355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700" dirty="0"/>
              <a:t>Aquí se almacenará la información leída, de ahí la importancia del tamaño mínimo</a:t>
            </a:r>
          </a:p>
        </p:txBody>
      </p:sp>
    </p:spTree>
    <p:extLst>
      <p:ext uri="{BB962C8B-B14F-4D97-AF65-F5344CB8AC3E}">
        <p14:creationId xmlns="" xmlns:p14="http://schemas.microsoft.com/office/powerpoint/2010/main" val="2973190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="" xmlns:a16="http://schemas.microsoft.com/office/drawing/2014/main" id="{0A5F9986-F37A-4C63-99D9-FE893862FD8C}"/>
              </a:ext>
            </a:extLst>
          </p:cNvPr>
          <p:cNvSpPr/>
          <p:nvPr/>
        </p:nvSpPr>
        <p:spPr>
          <a:xfrm>
            <a:off x="1351128" y="1001206"/>
            <a:ext cx="5976730" cy="4474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01" y="54592"/>
            <a:ext cx="6172865" cy="559414"/>
          </a:xfrm>
        </p:spPr>
        <p:txBody>
          <a:bodyPr>
            <a:normAutofit fontScale="90000"/>
          </a:bodyPr>
          <a:lstStyle/>
          <a:p>
            <a:r>
              <a:rPr lang="es-ES" dirty="0"/>
              <a:t>Entrada directa o binaria (</a:t>
            </a:r>
            <a:r>
              <a:rPr lang="es-ES" dirty="0" err="1"/>
              <a:t>fread</a:t>
            </a:r>
            <a:r>
              <a:rPr lang="es-ES" dirty="0"/>
              <a:t>)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="" xmlns:a16="http://schemas.microsoft.com/office/drawing/2014/main" id="{F680C9F7-C059-41F4-86B7-D9F72D3CA1E8}"/>
              </a:ext>
            </a:extLst>
          </p:cNvPr>
          <p:cNvSpPr/>
          <p:nvPr/>
        </p:nvSpPr>
        <p:spPr>
          <a:xfrm>
            <a:off x="1375658" y="656329"/>
            <a:ext cx="2693025" cy="3081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Ejemplos de uso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="" xmlns:a16="http://schemas.microsoft.com/office/drawing/2014/main" id="{755A1B8F-E0AC-4758-83F0-556FAA4DF62D}"/>
              </a:ext>
            </a:extLst>
          </p:cNvPr>
          <p:cNvSpPr/>
          <p:nvPr/>
        </p:nvSpPr>
        <p:spPr>
          <a:xfrm>
            <a:off x="1375658" y="951519"/>
            <a:ext cx="59767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#</a:t>
            </a:r>
            <a:r>
              <a:rPr lang="es-ES" dirty="0" err="1">
                <a:solidFill>
                  <a:srgbClr val="92D050"/>
                </a:solidFill>
              </a:rPr>
              <a:t>include</a:t>
            </a:r>
            <a:r>
              <a:rPr lang="es-ES" dirty="0">
                <a:solidFill>
                  <a:srgbClr val="92D050"/>
                </a:solidFill>
              </a:rPr>
              <a:t> &lt;</a:t>
            </a:r>
            <a:r>
              <a:rPr lang="es-ES" dirty="0" err="1">
                <a:solidFill>
                  <a:srgbClr val="92D050"/>
                </a:solidFill>
              </a:rPr>
              <a:t>stdio.h</a:t>
            </a:r>
            <a:r>
              <a:rPr lang="es-ES" dirty="0">
                <a:solidFill>
                  <a:srgbClr val="92D050"/>
                </a:solidFill>
              </a:rPr>
              <a:t>&gt;</a:t>
            </a:r>
          </a:p>
          <a:p>
            <a:r>
              <a:rPr lang="es-ES" dirty="0">
                <a:solidFill>
                  <a:srgbClr val="92D050"/>
                </a:solidFill>
              </a:rPr>
              <a:t>#define MAX 20</a:t>
            </a:r>
          </a:p>
          <a:p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main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argc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tx2"/>
                </a:solidFill>
              </a:rPr>
              <a:t> *</a:t>
            </a:r>
            <a:r>
              <a:rPr lang="es-ES" dirty="0" err="1">
                <a:solidFill>
                  <a:schemeClr val="tx2"/>
                </a:solidFill>
              </a:rPr>
              <a:t>argv</a:t>
            </a:r>
            <a:r>
              <a:rPr lang="es-ES" dirty="0">
                <a:solidFill>
                  <a:schemeClr val="tx2"/>
                </a:solidFill>
              </a:rPr>
              <a:t>[]) {		</a:t>
            </a:r>
          </a:p>
          <a:p>
            <a:r>
              <a:rPr lang="es-ES" dirty="0">
                <a:solidFill>
                  <a:schemeClr val="tx2"/>
                </a:solidFill>
              </a:rPr>
              <a:t>    FILE *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 x;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tx2"/>
                </a:solidFill>
              </a:rPr>
              <a:t> cadena[MAX];   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chemeClr val="tx2"/>
                </a:solidFill>
              </a:rPr>
              <a:t> ((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 = </a:t>
            </a:r>
            <a:r>
              <a:rPr lang="es-ES" dirty="0" err="1">
                <a:solidFill>
                  <a:schemeClr val="tx2"/>
                </a:solidFill>
              </a:rPr>
              <a:t>fopen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"</a:t>
            </a:r>
            <a:r>
              <a:rPr lang="es-ES" dirty="0" err="1">
                <a:solidFill>
                  <a:srgbClr val="C00000"/>
                </a:solidFill>
              </a:rPr>
              <a:t>Archivo.bin</a:t>
            </a:r>
            <a:r>
              <a:rPr lang="es-ES" dirty="0">
                <a:solidFill>
                  <a:srgbClr val="C00000"/>
                </a:solidFill>
              </a:rPr>
              <a:t>"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>
                <a:solidFill>
                  <a:srgbClr val="C00000"/>
                </a:solidFill>
              </a:rPr>
              <a:t>"</a:t>
            </a:r>
            <a:r>
              <a:rPr lang="es-ES" dirty="0" err="1">
                <a:solidFill>
                  <a:srgbClr val="C00000"/>
                </a:solidFill>
              </a:rPr>
              <a:t>rb</a:t>
            </a:r>
            <a:r>
              <a:rPr lang="es-ES" dirty="0">
                <a:solidFill>
                  <a:srgbClr val="C00000"/>
                </a:solidFill>
              </a:rPr>
              <a:t>"</a:t>
            </a:r>
            <a:r>
              <a:rPr lang="es-ES" dirty="0">
                <a:solidFill>
                  <a:schemeClr val="tx2"/>
                </a:solidFill>
              </a:rPr>
              <a:t>)) != NULL) {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fread</a:t>
            </a:r>
            <a:r>
              <a:rPr lang="es-ES" dirty="0">
                <a:solidFill>
                  <a:schemeClr val="tx2"/>
                </a:solidFill>
              </a:rPr>
              <a:t> (cadena, </a:t>
            </a:r>
            <a:r>
              <a:rPr lang="es-ES" dirty="0" err="1">
                <a:solidFill>
                  <a:srgbClr val="0070C0"/>
                </a:solidFill>
              </a:rPr>
              <a:t>sizeof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tx2"/>
                </a:solidFill>
              </a:rPr>
              <a:t>), MAX,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fread</a:t>
            </a:r>
            <a:r>
              <a:rPr lang="es-ES" dirty="0">
                <a:solidFill>
                  <a:schemeClr val="tx2"/>
                </a:solidFill>
              </a:rPr>
              <a:t> (&amp;x, </a:t>
            </a:r>
            <a:r>
              <a:rPr lang="es-ES" dirty="0" err="1">
                <a:solidFill>
                  <a:srgbClr val="0070C0"/>
                </a:solidFill>
              </a:rPr>
              <a:t>sizeof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), 1,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	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"Cadena: %s\</a:t>
            </a:r>
            <a:r>
              <a:rPr lang="es-ES" dirty="0" err="1">
                <a:solidFill>
                  <a:srgbClr val="C00000"/>
                </a:solidFill>
              </a:rPr>
              <a:t>nEntero</a:t>
            </a:r>
            <a:r>
              <a:rPr lang="es-ES" dirty="0">
                <a:solidFill>
                  <a:srgbClr val="C00000"/>
                </a:solidFill>
              </a:rPr>
              <a:t>: %d"</a:t>
            </a:r>
            <a:r>
              <a:rPr lang="es-ES" dirty="0">
                <a:solidFill>
                  <a:schemeClr val="tx2"/>
                </a:solidFill>
              </a:rPr>
              <a:t>, cadena , x);</a:t>
            </a:r>
          </a:p>
          <a:p>
            <a:r>
              <a:rPr lang="es-ES" dirty="0">
                <a:solidFill>
                  <a:schemeClr val="tx2"/>
                </a:solidFill>
              </a:rPr>
              <a:t>    } </a:t>
            </a:r>
            <a:r>
              <a:rPr lang="es-ES" dirty="0" err="1">
                <a:solidFill>
                  <a:srgbClr val="0070C0"/>
                </a:solidFill>
              </a:rPr>
              <a:t>else</a:t>
            </a:r>
            <a:r>
              <a:rPr lang="es-ES" dirty="0">
                <a:solidFill>
                  <a:schemeClr val="tx2"/>
                </a:solidFill>
              </a:rPr>
              <a:t> 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"Problemas al abrir"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fclose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chemeClr val="tx2"/>
                </a:solidFill>
              </a:rPr>
              <a:t> 0;	</a:t>
            </a:r>
          </a:p>
          <a:p>
            <a:r>
              <a:rPr lang="es-ES" dirty="0">
                <a:solidFill>
                  <a:schemeClr val="tx2"/>
                </a:solidFill>
              </a:rPr>
              <a:t>}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="" xmlns:a16="http://schemas.microsoft.com/office/drawing/2014/main" id="{5A6C7622-5FF8-496A-8574-520AC773C344}"/>
              </a:ext>
            </a:extLst>
          </p:cNvPr>
          <p:cNvCxnSpPr>
            <a:stCxn id="15" idx="3"/>
          </p:cNvCxnSpPr>
          <p:nvPr/>
        </p:nvCxnSpPr>
        <p:spPr>
          <a:xfrm flipV="1">
            <a:off x="4068683" y="808383"/>
            <a:ext cx="612499" cy="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75286F61-68A8-4ADB-994C-4874FB2F5907}"/>
              </a:ext>
            </a:extLst>
          </p:cNvPr>
          <p:cNvSpPr/>
          <p:nvPr/>
        </p:nvSpPr>
        <p:spPr>
          <a:xfrm>
            <a:off x="4775119" y="659041"/>
            <a:ext cx="5976730" cy="30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Partimos con el archivo escrito anteriormente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CD3FBEA-B2C8-4759-82EB-69E29F1BC08B}"/>
              </a:ext>
            </a:extLst>
          </p:cNvPr>
          <p:cNvSpPr/>
          <p:nvPr/>
        </p:nvSpPr>
        <p:spPr>
          <a:xfrm>
            <a:off x="7406391" y="1296216"/>
            <a:ext cx="926432" cy="44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Salida: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="" xmlns:a16="http://schemas.microsoft.com/office/drawing/2014/main" id="{3996136D-9C8E-4278-9E95-42A485CAAAE9}"/>
              </a:ext>
            </a:extLst>
          </p:cNvPr>
          <p:cNvSpPr/>
          <p:nvPr/>
        </p:nvSpPr>
        <p:spPr>
          <a:xfrm>
            <a:off x="7406391" y="1850507"/>
            <a:ext cx="4006699" cy="16565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Cadena: Informática II</a:t>
            </a:r>
            <a:br>
              <a:rPr lang="es-ES" dirty="0"/>
            </a:br>
            <a:r>
              <a:rPr lang="es-ES" dirty="0"/>
              <a:t>Entero: 56</a:t>
            </a:r>
          </a:p>
        </p:txBody>
      </p:sp>
      <p:grpSp>
        <p:nvGrpSpPr>
          <p:cNvPr id="22" name="21 Grupo"/>
          <p:cNvGrpSpPr/>
          <p:nvPr/>
        </p:nvGrpSpPr>
        <p:grpSpPr>
          <a:xfrm>
            <a:off x="266007" y="3325092"/>
            <a:ext cx="9144000" cy="2144683"/>
            <a:chOff x="399011" y="2759826"/>
            <a:chExt cx="9144000" cy="2144683"/>
          </a:xfrm>
        </p:grpSpPr>
        <p:sp>
          <p:nvSpPr>
            <p:cNvPr id="19" name="18 Rectángulo"/>
            <p:cNvSpPr/>
            <p:nvPr/>
          </p:nvSpPr>
          <p:spPr>
            <a:xfrm>
              <a:off x="399011" y="2759826"/>
              <a:ext cx="9144000" cy="21446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17" name="16 Grupo"/>
            <p:cNvGrpSpPr/>
            <p:nvPr/>
          </p:nvGrpSpPr>
          <p:grpSpPr>
            <a:xfrm>
              <a:off x="583523" y="3097623"/>
              <a:ext cx="8677391" cy="1534854"/>
              <a:chOff x="1963435" y="5275557"/>
              <a:chExt cx="8677391" cy="1534854"/>
            </a:xfrm>
          </p:grpSpPr>
          <p:pic>
            <p:nvPicPr>
              <p:cNvPr id="8" name="Imagen 7">
                <a:extLst>
                  <a:ext uri="{FF2B5EF4-FFF2-40B4-BE49-F238E27FC236}">
                    <a16:creationId xmlns="" xmlns:a16="http://schemas.microsoft.com/office/drawing/2014/main" id="{28428448-0D8A-450D-AB12-70A9B4092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63435" y="5275557"/>
                <a:ext cx="8677391" cy="1316472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9" name="Rectángulo 8">
                <a:extLst>
                  <a:ext uri="{FF2B5EF4-FFF2-40B4-BE49-F238E27FC236}">
                    <a16:creationId xmlns="" xmlns:a16="http://schemas.microsoft.com/office/drawing/2014/main" id="{A6359546-FA7E-4BA9-AFA1-70FEE9FE43B5}"/>
                  </a:ext>
                </a:extLst>
              </p:cNvPr>
              <p:cNvSpPr/>
              <p:nvPr/>
            </p:nvSpPr>
            <p:spPr>
              <a:xfrm>
                <a:off x="3330054" y="5933793"/>
                <a:ext cx="5434576" cy="289586"/>
              </a:xfrm>
              <a:prstGeom prst="rect">
                <a:avLst/>
              </a:prstGeom>
              <a:solidFill>
                <a:schemeClr val="accent5">
                  <a:lumMod val="75000"/>
                  <a:alpha val="38824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>
                <a:extLst>
                  <a:ext uri="{FF2B5EF4-FFF2-40B4-BE49-F238E27FC236}">
                    <a16:creationId xmlns="" xmlns:a16="http://schemas.microsoft.com/office/drawing/2014/main" id="{C68FCA26-551F-456F-88FC-500531A1B999}"/>
                  </a:ext>
                </a:extLst>
              </p:cNvPr>
              <p:cNvSpPr/>
              <p:nvPr/>
            </p:nvSpPr>
            <p:spPr>
              <a:xfrm>
                <a:off x="3330054" y="6243252"/>
                <a:ext cx="1351128" cy="289586"/>
              </a:xfrm>
              <a:prstGeom prst="rect">
                <a:avLst/>
              </a:prstGeom>
              <a:solidFill>
                <a:schemeClr val="accent5">
                  <a:lumMod val="75000"/>
                  <a:alpha val="38824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="" xmlns:a16="http://schemas.microsoft.com/office/drawing/2014/main" id="{D9D3FC53-A893-482C-A38E-30533B04369C}"/>
                  </a:ext>
                </a:extLst>
              </p:cNvPr>
              <p:cNvSpPr/>
              <p:nvPr/>
            </p:nvSpPr>
            <p:spPr>
              <a:xfrm>
                <a:off x="4681182" y="6243252"/>
                <a:ext cx="1351128" cy="289586"/>
              </a:xfrm>
              <a:prstGeom prst="rect">
                <a:avLst/>
              </a:prstGeom>
              <a:solidFill>
                <a:schemeClr val="accent2">
                  <a:lumMod val="75000"/>
                  <a:alpha val="38824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: esquinas redondeadas 10">
                <a:extLst>
                  <a:ext uri="{FF2B5EF4-FFF2-40B4-BE49-F238E27FC236}">
                    <a16:creationId xmlns="" xmlns:a16="http://schemas.microsoft.com/office/drawing/2014/main" id="{07F1CB06-4170-4C25-A12F-A2867A6F8043}"/>
                  </a:ext>
                </a:extLst>
              </p:cNvPr>
              <p:cNvSpPr/>
              <p:nvPr/>
            </p:nvSpPr>
            <p:spPr>
              <a:xfrm>
                <a:off x="6346201" y="6281530"/>
                <a:ext cx="2334894" cy="528881"/>
              </a:xfrm>
              <a:prstGeom prst="roundRect">
                <a:avLst/>
              </a:prstGeom>
              <a:solidFill>
                <a:schemeClr val="accent5">
                  <a:lumMod val="75000"/>
                  <a:alpha val="38824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s-ES" dirty="0">
                    <a:solidFill>
                      <a:schemeClr val="tx2"/>
                    </a:solidFill>
                  </a:rPr>
                  <a:t>Informática II\0\0</a:t>
                </a:r>
                <a:br>
                  <a:rPr lang="es-ES" dirty="0">
                    <a:solidFill>
                      <a:schemeClr val="tx2"/>
                    </a:solidFill>
                  </a:rPr>
                </a:br>
                <a:r>
                  <a:rPr lang="es-ES" dirty="0">
                    <a:solidFill>
                      <a:schemeClr val="tx2"/>
                    </a:solidFill>
                  </a:rPr>
                  <a:t>\0\0\0\0</a:t>
                </a:r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="" xmlns:a16="http://schemas.microsoft.com/office/drawing/2014/main" id="{9EC3B1E4-F905-4A7D-8103-AE92FB3C8F3A}"/>
                  </a:ext>
                </a:extLst>
              </p:cNvPr>
              <p:cNvSpPr/>
              <p:nvPr/>
            </p:nvSpPr>
            <p:spPr>
              <a:xfrm>
                <a:off x="4876800" y="6577873"/>
                <a:ext cx="965825" cy="225535"/>
              </a:xfrm>
              <a:prstGeom prst="roundRect">
                <a:avLst/>
              </a:prstGeom>
              <a:solidFill>
                <a:schemeClr val="accent2">
                  <a:lumMod val="75000"/>
                  <a:alpha val="38824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s-ES" dirty="0">
                    <a:solidFill>
                      <a:schemeClr val="tx2"/>
                    </a:solidFill>
                  </a:rPr>
                  <a:t>int:56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6007186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26">
            <a:extLst>
              <a:ext uri="{FF2B5EF4-FFF2-40B4-BE49-F238E27FC236}">
                <a16:creationId xmlns="" xmlns:a16="http://schemas.microsoft.com/office/drawing/2014/main" id="{0A5F9986-F37A-4C63-99D9-FE893862FD8C}"/>
              </a:ext>
            </a:extLst>
          </p:cNvPr>
          <p:cNvSpPr/>
          <p:nvPr/>
        </p:nvSpPr>
        <p:spPr>
          <a:xfrm>
            <a:off x="1351128" y="1001206"/>
            <a:ext cx="5976730" cy="4937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01" y="54592"/>
            <a:ext cx="6172865" cy="559414"/>
          </a:xfrm>
        </p:spPr>
        <p:txBody>
          <a:bodyPr>
            <a:normAutofit fontScale="90000"/>
          </a:bodyPr>
          <a:lstStyle/>
          <a:p>
            <a:r>
              <a:rPr lang="es-ES" dirty="0"/>
              <a:t>Entrada directa o binaria (</a:t>
            </a:r>
            <a:r>
              <a:rPr lang="es-ES" dirty="0" err="1"/>
              <a:t>fread</a:t>
            </a:r>
            <a:r>
              <a:rPr lang="es-ES" dirty="0"/>
              <a:t>)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="" xmlns:a16="http://schemas.microsoft.com/office/drawing/2014/main" id="{F680C9F7-C059-41F4-86B7-D9F72D3CA1E8}"/>
              </a:ext>
            </a:extLst>
          </p:cNvPr>
          <p:cNvSpPr/>
          <p:nvPr/>
        </p:nvSpPr>
        <p:spPr>
          <a:xfrm>
            <a:off x="1375658" y="656329"/>
            <a:ext cx="2693025" cy="3081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Ejemplos de uso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="" xmlns:a16="http://schemas.microsoft.com/office/drawing/2014/main" id="{5A6C7622-5FF8-496A-8574-520AC773C344}"/>
              </a:ext>
            </a:extLst>
          </p:cNvPr>
          <p:cNvCxnSpPr>
            <a:stCxn id="15" idx="3"/>
          </p:cNvCxnSpPr>
          <p:nvPr/>
        </p:nvCxnSpPr>
        <p:spPr>
          <a:xfrm flipV="1">
            <a:off x="4068683" y="808383"/>
            <a:ext cx="612499" cy="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75286F61-68A8-4ADB-994C-4874FB2F5907}"/>
              </a:ext>
            </a:extLst>
          </p:cNvPr>
          <p:cNvSpPr/>
          <p:nvPr/>
        </p:nvSpPr>
        <p:spPr>
          <a:xfrm>
            <a:off x="4775119" y="659041"/>
            <a:ext cx="5976730" cy="305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Partimos con el archivo escrito anteriormente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6CD3FBEA-B2C8-4759-82EB-69E29F1BC08B}"/>
              </a:ext>
            </a:extLst>
          </p:cNvPr>
          <p:cNvSpPr/>
          <p:nvPr/>
        </p:nvSpPr>
        <p:spPr>
          <a:xfrm>
            <a:off x="7406391" y="1296216"/>
            <a:ext cx="926432" cy="44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Salida: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="" xmlns:a16="http://schemas.microsoft.com/office/drawing/2014/main" id="{3996136D-9C8E-4278-9E95-42A485CAAAE9}"/>
              </a:ext>
            </a:extLst>
          </p:cNvPr>
          <p:cNvSpPr/>
          <p:nvPr/>
        </p:nvSpPr>
        <p:spPr>
          <a:xfrm>
            <a:off x="7406391" y="1850507"/>
            <a:ext cx="4006699" cy="16565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dirty="0"/>
              <a:t>ID: 56</a:t>
            </a:r>
          </a:p>
          <a:p>
            <a:r>
              <a:rPr lang="es-ES" dirty="0"/>
              <a:t>Nombre: Informática II</a:t>
            </a:r>
            <a:br>
              <a:rPr lang="es-ES" dirty="0"/>
            </a:br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="" xmlns:a16="http://schemas.microsoft.com/office/drawing/2014/main" id="{B1201B44-D2B5-4247-9507-77AD1C0C08D6}"/>
              </a:ext>
            </a:extLst>
          </p:cNvPr>
          <p:cNvSpPr/>
          <p:nvPr/>
        </p:nvSpPr>
        <p:spPr>
          <a:xfrm>
            <a:off x="1375657" y="996060"/>
            <a:ext cx="6172865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es-ES" sz="2000" dirty="0">
                <a:solidFill>
                  <a:srgbClr val="92D050"/>
                </a:solidFill>
              </a:rPr>
              <a:t>#include &lt;stdio.h&gt;</a:t>
            </a:r>
          </a:p>
          <a:p>
            <a:r>
              <a:rPr lang="it-IT" altLang="es-ES" sz="2000" dirty="0">
                <a:solidFill>
                  <a:srgbClr val="92D050"/>
                </a:solidFill>
              </a:rPr>
              <a:t>#define MAX 20</a:t>
            </a:r>
          </a:p>
          <a:p>
            <a:r>
              <a:rPr lang="es-ES_tradnl" altLang="es-ES" sz="2000" dirty="0" err="1">
                <a:solidFill>
                  <a:srgbClr val="0070C0"/>
                </a:solidFill>
              </a:rPr>
              <a:t>typedef</a:t>
            </a:r>
            <a:r>
              <a:rPr lang="es-ES_tradnl" altLang="es-ES" sz="2000" dirty="0">
                <a:solidFill>
                  <a:srgbClr val="0070C0"/>
                </a:solidFill>
              </a:rPr>
              <a:t> </a:t>
            </a:r>
            <a:r>
              <a:rPr lang="es-ES_tradnl" altLang="es-ES" sz="2000" dirty="0" err="1">
                <a:solidFill>
                  <a:srgbClr val="0070C0"/>
                </a:solidFill>
              </a:rPr>
              <a:t>struct</a:t>
            </a:r>
            <a:r>
              <a:rPr lang="es-ES_tradnl" altLang="es-ES" sz="2000" dirty="0">
                <a:solidFill>
                  <a:srgbClr val="0070C0"/>
                </a:solidFill>
              </a:rPr>
              <a:t> </a:t>
            </a:r>
            <a:r>
              <a:rPr lang="es-ES_tradnl" altLang="es-ES" sz="2000" dirty="0">
                <a:solidFill>
                  <a:schemeClr val="tx2"/>
                </a:solidFill>
              </a:rPr>
              <a:t>asignatura {</a:t>
            </a:r>
          </a:p>
          <a:p>
            <a:r>
              <a:rPr lang="es-ES_tradnl" altLang="es-ES" sz="2000" dirty="0">
                <a:solidFill>
                  <a:srgbClr val="92D050"/>
                </a:solidFill>
              </a:rPr>
              <a:t>   </a:t>
            </a:r>
            <a:r>
              <a:rPr lang="es-ES_tradnl" altLang="es-ES" sz="2000" dirty="0" err="1">
                <a:solidFill>
                  <a:srgbClr val="0070C0"/>
                </a:solidFill>
              </a:rPr>
              <a:t>char</a:t>
            </a:r>
            <a:r>
              <a:rPr lang="es-ES_tradnl" altLang="es-ES" sz="2000" dirty="0">
                <a:solidFill>
                  <a:srgbClr val="92D050"/>
                </a:solidFill>
              </a:rPr>
              <a:t> </a:t>
            </a:r>
            <a:r>
              <a:rPr lang="es-ES_tradnl" altLang="es-ES" sz="2000" dirty="0">
                <a:solidFill>
                  <a:schemeClr val="tx2"/>
                </a:solidFill>
              </a:rPr>
              <a:t>nombre[MAX];</a:t>
            </a:r>
          </a:p>
          <a:p>
            <a:r>
              <a:rPr lang="es-ES_tradnl" altLang="es-ES" sz="2000" dirty="0">
                <a:solidFill>
                  <a:srgbClr val="0070C0"/>
                </a:solidFill>
              </a:rPr>
              <a:t>   </a:t>
            </a:r>
            <a:r>
              <a:rPr lang="es-ES_tradnl" altLang="es-ES" sz="2000" dirty="0" err="1">
                <a:solidFill>
                  <a:srgbClr val="0070C0"/>
                </a:solidFill>
              </a:rPr>
              <a:t>int</a:t>
            </a:r>
            <a:r>
              <a:rPr lang="es-ES_tradnl" altLang="es-ES" sz="2000" dirty="0">
                <a:solidFill>
                  <a:srgbClr val="92D050"/>
                </a:solidFill>
              </a:rPr>
              <a:t> </a:t>
            </a:r>
            <a:r>
              <a:rPr lang="es-ES_tradnl" altLang="es-ES" sz="2000" dirty="0">
                <a:solidFill>
                  <a:schemeClr val="tx2"/>
                </a:solidFill>
              </a:rPr>
              <a:t>id;</a:t>
            </a:r>
          </a:p>
          <a:p>
            <a:r>
              <a:rPr lang="es-ES_tradnl" altLang="es-ES" sz="2000" dirty="0">
                <a:solidFill>
                  <a:schemeClr val="tx2"/>
                </a:solidFill>
              </a:rPr>
              <a:t>}Asignatura;</a:t>
            </a:r>
          </a:p>
          <a:p>
            <a:r>
              <a:rPr lang="es-ES" sz="2000" dirty="0" err="1">
                <a:solidFill>
                  <a:srgbClr val="0070C0"/>
                </a:solidFill>
              </a:rPr>
              <a:t>int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chemeClr val="tx2"/>
                </a:solidFill>
              </a:rPr>
              <a:t>main</a:t>
            </a:r>
            <a:r>
              <a:rPr lang="es-ES" sz="2000" dirty="0">
                <a:solidFill>
                  <a:schemeClr val="tx2"/>
                </a:solidFill>
              </a:rPr>
              <a:t>(</a:t>
            </a:r>
            <a:r>
              <a:rPr lang="es-ES" sz="2000" dirty="0" err="1">
                <a:solidFill>
                  <a:srgbClr val="0070C0"/>
                </a:solidFill>
              </a:rPr>
              <a:t>int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chemeClr val="tx2"/>
                </a:solidFill>
              </a:rPr>
              <a:t>argc</a:t>
            </a:r>
            <a:r>
              <a:rPr lang="es-ES" sz="2000" dirty="0">
                <a:solidFill>
                  <a:schemeClr val="tx2"/>
                </a:solidFill>
              </a:rPr>
              <a:t>, </a:t>
            </a:r>
            <a:r>
              <a:rPr lang="es-ES" sz="2000" dirty="0" err="1">
                <a:solidFill>
                  <a:srgbClr val="0070C0"/>
                </a:solidFill>
              </a:rPr>
              <a:t>char</a:t>
            </a:r>
            <a:r>
              <a:rPr lang="es-ES" sz="2000" dirty="0">
                <a:solidFill>
                  <a:schemeClr val="tx2"/>
                </a:solidFill>
              </a:rPr>
              <a:t> *</a:t>
            </a:r>
            <a:r>
              <a:rPr lang="es-ES" sz="2000" dirty="0" err="1">
                <a:solidFill>
                  <a:schemeClr val="tx2"/>
                </a:solidFill>
              </a:rPr>
              <a:t>argv</a:t>
            </a:r>
            <a:r>
              <a:rPr lang="es-ES" sz="2000" dirty="0">
                <a:solidFill>
                  <a:schemeClr val="tx2"/>
                </a:solidFill>
              </a:rPr>
              <a:t>[]) {</a:t>
            </a:r>
          </a:p>
          <a:p>
            <a:r>
              <a:rPr lang="es-ES_tradnl" altLang="es-ES" sz="2000" dirty="0">
                <a:solidFill>
                  <a:schemeClr val="tx2"/>
                </a:solidFill>
              </a:rPr>
              <a:t>   FILE *</a:t>
            </a:r>
            <a:r>
              <a:rPr lang="es-ES_tradnl" altLang="es-ES" sz="2000" dirty="0" err="1">
                <a:solidFill>
                  <a:schemeClr val="tx2"/>
                </a:solidFill>
              </a:rPr>
              <a:t>fp</a:t>
            </a:r>
            <a:r>
              <a:rPr lang="es-ES_tradnl" altLang="es-ES" sz="2000" dirty="0">
                <a:solidFill>
                  <a:schemeClr val="tx2"/>
                </a:solidFill>
              </a:rPr>
              <a:t>;</a:t>
            </a:r>
          </a:p>
          <a:p>
            <a:r>
              <a:rPr lang="es-ES" sz="2000" dirty="0">
                <a:solidFill>
                  <a:schemeClr val="tx2"/>
                </a:solidFill>
              </a:rPr>
              <a:t>   Asignatura </a:t>
            </a:r>
            <a:r>
              <a:rPr lang="es-ES" sz="2000" dirty="0" err="1">
                <a:solidFill>
                  <a:schemeClr val="tx2"/>
                </a:solidFill>
              </a:rPr>
              <a:t>info</a:t>
            </a:r>
            <a:r>
              <a:rPr lang="es-ES" sz="2000" dirty="0">
                <a:solidFill>
                  <a:schemeClr val="tx2"/>
                </a:solidFill>
              </a:rPr>
              <a:t>;</a:t>
            </a:r>
            <a:r>
              <a:rPr lang="es-ES_tradnl" altLang="es-ES" sz="2000" dirty="0">
                <a:solidFill>
                  <a:schemeClr val="tx2"/>
                </a:solidFill>
              </a:rPr>
              <a:t> </a:t>
            </a:r>
          </a:p>
          <a:p>
            <a:r>
              <a:rPr lang="es-ES_tradnl" altLang="es-ES" sz="2000" dirty="0">
                <a:solidFill>
                  <a:schemeClr val="tx2"/>
                </a:solidFill>
              </a:rPr>
              <a:t>   </a:t>
            </a:r>
            <a:r>
              <a:rPr lang="es-ES_tradnl" altLang="es-ES" sz="2000" dirty="0" err="1">
                <a:solidFill>
                  <a:srgbClr val="0070C0"/>
                </a:solidFill>
              </a:rPr>
              <a:t>if</a:t>
            </a:r>
            <a:r>
              <a:rPr lang="es-ES_tradnl" altLang="es-ES" sz="2000" dirty="0">
                <a:solidFill>
                  <a:srgbClr val="0070C0"/>
                </a:solidFill>
              </a:rPr>
              <a:t> </a:t>
            </a:r>
            <a:r>
              <a:rPr lang="es-ES_tradnl" altLang="es-ES" sz="2000" dirty="0">
                <a:solidFill>
                  <a:schemeClr val="tx2"/>
                </a:solidFill>
              </a:rPr>
              <a:t>((</a:t>
            </a:r>
            <a:r>
              <a:rPr lang="es-ES_tradnl" altLang="es-ES" sz="2000" dirty="0" err="1">
                <a:solidFill>
                  <a:schemeClr val="tx2"/>
                </a:solidFill>
              </a:rPr>
              <a:t>fp</a:t>
            </a:r>
            <a:r>
              <a:rPr lang="es-ES_tradnl" altLang="es-ES" sz="2000" dirty="0">
                <a:solidFill>
                  <a:schemeClr val="tx2"/>
                </a:solidFill>
              </a:rPr>
              <a:t> = </a:t>
            </a:r>
            <a:r>
              <a:rPr lang="es-ES_tradnl" altLang="es-ES" sz="2000" dirty="0" err="1">
                <a:solidFill>
                  <a:schemeClr val="tx2"/>
                </a:solidFill>
              </a:rPr>
              <a:t>fopen</a:t>
            </a:r>
            <a:r>
              <a:rPr lang="es-ES_tradnl" altLang="es-ES" sz="2000" dirty="0">
                <a:solidFill>
                  <a:schemeClr val="tx2"/>
                </a:solidFill>
              </a:rPr>
              <a:t>(</a:t>
            </a:r>
            <a:r>
              <a:rPr lang="es-ES_tradnl" altLang="es-ES" sz="2000" dirty="0">
                <a:solidFill>
                  <a:srgbClr val="C00000"/>
                </a:solidFill>
              </a:rPr>
              <a:t>"</a:t>
            </a:r>
            <a:r>
              <a:rPr lang="es-ES_tradnl" altLang="es-ES" sz="2000" dirty="0" err="1">
                <a:solidFill>
                  <a:srgbClr val="C00000"/>
                </a:solidFill>
              </a:rPr>
              <a:t>Archivo.bin</a:t>
            </a:r>
            <a:r>
              <a:rPr lang="es-ES_tradnl" altLang="es-ES" sz="2000" dirty="0">
                <a:solidFill>
                  <a:srgbClr val="C00000"/>
                </a:solidFill>
              </a:rPr>
              <a:t>"</a:t>
            </a:r>
            <a:r>
              <a:rPr lang="es-ES_tradnl" altLang="es-ES" sz="2000" dirty="0">
                <a:solidFill>
                  <a:schemeClr val="tx2"/>
                </a:solidFill>
              </a:rPr>
              <a:t>, </a:t>
            </a:r>
            <a:r>
              <a:rPr lang="es-ES_tradnl" altLang="es-ES" sz="2000" dirty="0">
                <a:solidFill>
                  <a:srgbClr val="C00000"/>
                </a:solidFill>
              </a:rPr>
              <a:t>"</a:t>
            </a:r>
            <a:r>
              <a:rPr lang="es-ES_tradnl" altLang="es-ES" sz="2000" dirty="0" err="1">
                <a:solidFill>
                  <a:srgbClr val="C00000"/>
                </a:solidFill>
              </a:rPr>
              <a:t>rb</a:t>
            </a:r>
            <a:r>
              <a:rPr lang="es-ES_tradnl" altLang="es-ES" sz="2000" dirty="0">
                <a:solidFill>
                  <a:srgbClr val="C00000"/>
                </a:solidFill>
              </a:rPr>
              <a:t>"</a:t>
            </a:r>
            <a:r>
              <a:rPr lang="es-ES_tradnl" altLang="es-ES" sz="2000" dirty="0">
                <a:solidFill>
                  <a:schemeClr val="tx2"/>
                </a:solidFill>
              </a:rPr>
              <a:t>)) != NULL)</a:t>
            </a:r>
          </a:p>
          <a:p>
            <a:r>
              <a:rPr lang="es-ES_tradnl" altLang="es-ES" sz="2000" dirty="0">
                <a:solidFill>
                  <a:schemeClr val="tx2"/>
                </a:solidFill>
              </a:rPr>
              <a:t>      </a:t>
            </a:r>
            <a:r>
              <a:rPr lang="es-ES_tradnl" altLang="es-ES" dirty="0" err="1">
                <a:solidFill>
                  <a:schemeClr val="tx2"/>
                </a:solidFill>
              </a:rPr>
              <a:t>fread</a:t>
            </a:r>
            <a:r>
              <a:rPr lang="es-ES_tradnl" altLang="es-ES" dirty="0">
                <a:solidFill>
                  <a:schemeClr val="tx2"/>
                </a:solidFill>
              </a:rPr>
              <a:t> (&amp;</a:t>
            </a:r>
            <a:r>
              <a:rPr lang="es-ES_tradnl" altLang="es-ES" dirty="0" err="1">
                <a:solidFill>
                  <a:schemeClr val="tx2"/>
                </a:solidFill>
              </a:rPr>
              <a:t>info</a:t>
            </a:r>
            <a:r>
              <a:rPr lang="es-ES_tradnl" altLang="es-ES" dirty="0">
                <a:solidFill>
                  <a:schemeClr val="tx2"/>
                </a:solidFill>
              </a:rPr>
              <a:t>, </a:t>
            </a:r>
            <a:r>
              <a:rPr lang="es-ES_tradnl" altLang="es-ES" dirty="0" err="1">
                <a:solidFill>
                  <a:srgbClr val="0070C0"/>
                </a:solidFill>
              </a:rPr>
              <a:t>sizeof</a:t>
            </a:r>
            <a:r>
              <a:rPr lang="es-ES_tradnl" altLang="es-ES" dirty="0">
                <a:solidFill>
                  <a:schemeClr val="tx2"/>
                </a:solidFill>
              </a:rPr>
              <a:t>(Asignatura), 1, </a:t>
            </a:r>
            <a:r>
              <a:rPr lang="es-ES_tradnl" altLang="es-ES" dirty="0" err="1">
                <a:solidFill>
                  <a:schemeClr val="tx2"/>
                </a:solidFill>
              </a:rPr>
              <a:t>fp</a:t>
            </a:r>
            <a:r>
              <a:rPr lang="es-ES_tradnl" alt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_tradnl" altLang="es-ES" dirty="0">
                <a:solidFill>
                  <a:schemeClr val="tx2"/>
                </a:solidFill>
              </a:rPr>
              <a:t>   </a:t>
            </a:r>
            <a:r>
              <a:rPr lang="es-ES_tradnl" altLang="es-ES" dirty="0" err="1">
                <a:solidFill>
                  <a:srgbClr val="0070C0"/>
                </a:solidFill>
              </a:rPr>
              <a:t>else</a:t>
            </a:r>
            <a:r>
              <a:rPr lang="es-ES_tradnl" altLang="es-ES" dirty="0">
                <a:solidFill>
                  <a:schemeClr val="tx2"/>
                </a:solidFill>
              </a:rPr>
              <a:t> </a:t>
            </a:r>
            <a:r>
              <a:rPr lang="es-ES_tradnl" altLang="es-ES" dirty="0" err="1">
                <a:solidFill>
                  <a:schemeClr val="tx2"/>
                </a:solidFill>
              </a:rPr>
              <a:t>printf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es-ES_tradnl" altLang="es-ES" dirty="0">
                <a:solidFill>
                  <a:srgbClr val="C00000"/>
                </a:solidFill>
              </a:rPr>
              <a:t>“Error al abrir archivo”</a:t>
            </a:r>
            <a:r>
              <a:rPr lang="es-ES_tradnl" alt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_tradnl" altLang="es-ES" dirty="0">
                <a:solidFill>
                  <a:schemeClr val="tx2"/>
                </a:solidFill>
              </a:rPr>
              <a:t>   </a:t>
            </a:r>
            <a:r>
              <a:rPr lang="es-ES_tradnl" altLang="es-ES" dirty="0" err="1">
                <a:solidFill>
                  <a:schemeClr val="tx2"/>
                </a:solidFill>
              </a:rPr>
              <a:t>printf</a:t>
            </a:r>
            <a:r>
              <a:rPr lang="es-ES_tradnl" altLang="es-ES" dirty="0">
                <a:solidFill>
                  <a:schemeClr val="tx2"/>
                </a:solidFill>
              </a:rPr>
              <a:t> (</a:t>
            </a:r>
            <a:r>
              <a:rPr lang="es-ES_tradnl" altLang="es-ES" dirty="0">
                <a:solidFill>
                  <a:srgbClr val="C00000"/>
                </a:solidFill>
              </a:rPr>
              <a:t>“ID:%d\</a:t>
            </a:r>
            <a:r>
              <a:rPr lang="es-ES_tradnl" altLang="es-ES" dirty="0" err="1">
                <a:solidFill>
                  <a:srgbClr val="C00000"/>
                </a:solidFill>
              </a:rPr>
              <a:t>nNombre</a:t>
            </a:r>
            <a:r>
              <a:rPr lang="es-ES_tradnl" altLang="es-ES" dirty="0">
                <a:solidFill>
                  <a:srgbClr val="C00000"/>
                </a:solidFill>
              </a:rPr>
              <a:t>: %s”</a:t>
            </a:r>
            <a:r>
              <a:rPr lang="es-ES_tradnl" altLang="es-ES" dirty="0">
                <a:solidFill>
                  <a:schemeClr val="tx2"/>
                </a:solidFill>
              </a:rPr>
              <a:t>,</a:t>
            </a:r>
            <a:r>
              <a:rPr lang="es-ES_tradnl" altLang="es-ES" dirty="0" err="1">
                <a:solidFill>
                  <a:schemeClr val="tx2"/>
                </a:solidFill>
              </a:rPr>
              <a:t>info.id</a:t>
            </a:r>
            <a:r>
              <a:rPr lang="es-ES_tradnl" altLang="es-ES" dirty="0">
                <a:solidFill>
                  <a:schemeClr val="tx2"/>
                </a:solidFill>
              </a:rPr>
              <a:t>, </a:t>
            </a:r>
            <a:r>
              <a:rPr lang="es-ES_tradnl" altLang="es-ES" dirty="0" err="1">
                <a:solidFill>
                  <a:schemeClr val="tx2"/>
                </a:solidFill>
              </a:rPr>
              <a:t>info.nombre</a:t>
            </a:r>
            <a:r>
              <a:rPr lang="es-ES_tradnl" alt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_tradnl" altLang="es-ES" dirty="0">
                <a:solidFill>
                  <a:schemeClr val="tx2"/>
                </a:solidFill>
              </a:rPr>
              <a:t>   </a:t>
            </a:r>
            <a:r>
              <a:rPr lang="es-ES_tradnl" altLang="es-ES" dirty="0" err="1">
                <a:solidFill>
                  <a:schemeClr val="tx2"/>
                </a:solidFill>
              </a:rPr>
              <a:t>fclose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es-ES_tradnl" altLang="es-ES" dirty="0" err="1">
                <a:solidFill>
                  <a:schemeClr val="tx2"/>
                </a:solidFill>
              </a:rPr>
              <a:t>fp</a:t>
            </a:r>
            <a:r>
              <a:rPr lang="es-ES_tradnl" alt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sz="2000" dirty="0">
                <a:solidFill>
                  <a:schemeClr val="tx2"/>
                </a:solidFill>
              </a:rPr>
              <a:t>   </a:t>
            </a:r>
            <a:r>
              <a:rPr lang="es-ES" sz="2000" dirty="0" err="1">
                <a:solidFill>
                  <a:srgbClr val="0070C0"/>
                </a:solidFill>
              </a:rPr>
              <a:t>return</a:t>
            </a:r>
            <a:r>
              <a:rPr lang="es-ES" sz="2000" dirty="0">
                <a:solidFill>
                  <a:schemeClr val="tx2"/>
                </a:solidFill>
              </a:rPr>
              <a:t> 0;</a:t>
            </a:r>
          </a:p>
          <a:p>
            <a:r>
              <a:rPr lang="es-ES" sz="2000" dirty="0">
                <a:solidFill>
                  <a:schemeClr val="tx2"/>
                </a:solidFill>
              </a:rPr>
              <a:t>}</a:t>
            </a:r>
          </a:p>
          <a:p>
            <a:endParaRPr lang="fr-FR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311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812" y="212470"/>
            <a:ext cx="6172865" cy="731837"/>
          </a:xfrm>
        </p:spPr>
        <p:txBody>
          <a:bodyPr>
            <a:normAutofit/>
          </a:bodyPr>
          <a:lstStyle/>
          <a:p>
            <a:r>
              <a:rPr lang="es-ES" dirty="0"/>
              <a:t>Acceso directo en archivos</a:t>
            </a:r>
          </a:p>
        </p:txBody>
      </p:sp>
      <p:grpSp>
        <p:nvGrpSpPr>
          <p:cNvPr id="13" name="12 Grupo"/>
          <p:cNvGrpSpPr/>
          <p:nvPr/>
        </p:nvGrpSpPr>
        <p:grpSpPr>
          <a:xfrm>
            <a:off x="1549401" y="2730378"/>
            <a:ext cx="2881293" cy="2708065"/>
            <a:chOff x="1549401" y="2730378"/>
            <a:chExt cx="2881293" cy="2708065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="" xmlns:a16="http://schemas.microsoft.com/office/drawing/2014/main" id="{E8CBA6AB-182D-42AE-9C8E-6D14CF9E497D}"/>
                </a:ext>
              </a:extLst>
            </p:cNvPr>
            <p:cNvSpPr/>
            <p:nvPr/>
          </p:nvSpPr>
          <p:spPr>
            <a:xfrm>
              <a:off x="1619502" y="2730378"/>
              <a:ext cx="2693025" cy="739141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dirty="0" err="1"/>
                <a:t>fseek</a:t>
              </a:r>
              <a:endParaRPr lang="es-ES" sz="3600" dirty="0"/>
            </a:p>
          </p:txBody>
        </p:sp>
        <p:sp>
          <p:nvSpPr>
            <p:cNvPr id="9" name="Flecha: hacia abajo 8">
              <a:extLst>
                <a:ext uri="{FF2B5EF4-FFF2-40B4-BE49-F238E27FC236}">
                  <a16:creationId xmlns="" xmlns:a16="http://schemas.microsoft.com/office/drawing/2014/main" id="{83F406CA-F3FB-41BD-BA29-482F16D925B9}"/>
                </a:ext>
              </a:extLst>
            </p:cNvPr>
            <p:cNvSpPr/>
            <p:nvPr/>
          </p:nvSpPr>
          <p:spPr>
            <a:xfrm>
              <a:off x="2210640" y="3469519"/>
              <a:ext cx="1510747" cy="939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: esquinas diagonales cortadas 9">
              <a:extLst>
                <a:ext uri="{FF2B5EF4-FFF2-40B4-BE49-F238E27FC236}">
                  <a16:creationId xmlns="" xmlns:a16="http://schemas.microsoft.com/office/drawing/2014/main" id="{E559B681-146A-4CE3-824E-B2794AB41AB4}"/>
                </a:ext>
              </a:extLst>
            </p:cNvPr>
            <p:cNvSpPr/>
            <p:nvPr/>
          </p:nvSpPr>
          <p:spPr>
            <a:xfrm>
              <a:off x="1549401" y="4409206"/>
              <a:ext cx="2881293" cy="1029237"/>
            </a:xfrm>
            <a:prstGeom prst="snip2Diag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Posiciona el “cursor” dentro del archivo</a:t>
              </a: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5078110" y="2744016"/>
            <a:ext cx="2881293" cy="2711053"/>
            <a:chOff x="5028234" y="2727390"/>
            <a:chExt cx="2881293" cy="2711053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="" xmlns:a16="http://schemas.microsoft.com/office/drawing/2014/main" id="{7B6507CD-20C8-45ED-B60A-71D030998586}"/>
                </a:ext>
              </a:extLst>
            </p:cNvPr>
            <p:cNvSpPr/>
            <p:nvPr/>
          </p:nvSpPr>
          <p:spPr>
            <a:xfrm>
              <a:off x="5122370" y="2727390"/>
              <a:ext cx="2693025" cy="74212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dirty="0" err="1"/>
                <a:t>rewind</a:t>
              </a:r>
              <a:endParaRPr lang="es-ES" sz="3600" dirty="0"/>
            </a:p>
          </p:txBody>
        </p:sp>
        <p:sp>
          <p:nvSpPr>
            <p:cNvPr id="24" name="Flecha: hacia abajo 23">
              <a:extLst>
                <a:ext uri="{FF2B5EF4-FFF2-40B4-BE49-F238E27FC236}">
                  <a16:creationId xmlns="" xmlns:a16="http://schemas.microsoft.com/office/drawing/2014/main" id="{40B49E30-0977-4CD3-B8DE-23703115CAFE}"/>
                </a:ext>
              </a:extLst>
            </p:cNvPr>
            <p:cNvSpPr/>
            <p:nvPr/>
          </p:nvSpPr>
          <p:spPr>
            <a:xfrm>
              <a:off x="5713508" y="3469518"/>
              <a:ext cx="1510747" cy="939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Rectángulo: esquinas diagonales cortadas 25">
              <a:extLst>
                <a:ext uri="{FF2B5EF4-FFF2-40B4-BE49-F238E27FC236}">
                  <a16:creationId xmlns="" xmlns:a16="http://schemas.microsoft.com/office/drawing/2014/main" id="{21999FB6-E37B-44CE-B2B3-55C90E9F3DE0}"/>
                </a:ext>
              </a:extLst>
            </p:cNvPr>
            <p:cNvSpPr/>
            <p:nvPr/>
          </p:nvSpPr>
          <p:spPr>
            <a:xfrm>
              <a:off x="5028234" y="4409206"/>
              <a:ext cx="2881293" cy="1029237"/>
            </a:xfrm>
            <a:prstGeom prst="snip2Diag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Coloca el “cursor” al principio del archivo</a:t>
              </a: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8507067" y="2727390"/>
            <a:ext cx="2881293" cy="2738013"/>
            <a:chOff x="8507067" y="2727390"/>
            <a:chExt cx="2881293" cy="2738013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="" xmlns:a16="http://schemas.microsoft.com/office/drawing/2014/main" id="{9CA08FB6-1785-4395-A038-8E84F104ED69}"/>
                </a:ext>
              </a:extLst>
            </p:cNvPr>
            <p:cNvSpPr/>
            <p:nvPr/>
          </p:nvSpPr>
          <p:spPr>
            <a:xfrm>
              <a:off x="8625238" y="2727390"/>
              <a:ext cx="2693024" cy="74212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600" dirty="0" err="1"/>
                <a:t>ftell</a:t>
              </a:r>
              <a:endParaRPr lang="es-ES" sz="3600" dirty="0"/>
            </a:p>
          </p:txBody>
        </p:sp>
        <p:sp>
          <p:nvSpPr>
            <p:cNvPr id="25" name="Flecha: hacia abajo 24">
              <a:extLst>
                <a:ext uri="{FF2B5EF4-FFF2-40B4-BE49-F238E27FC236}">
                  <a16:creationId xmlns="" xmlns:a16="http://schemas.microsoft.com/office/drawing/2014/main" id="{5BFA18DE-B3CB-4F10-929C-71AE0FA7B9EB}"/>
                </a:ext>
              </a:extLst>
            </p:cNvPr>
            <p:cNvSpPr/>
            <p:nvPr/>
          </p:nvSpPr>
          <p:spPr>
            <a:xfrm>
              <a:off x="9216376" y="3469517"/>
              <a:ext cx="1510747" cy="96664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7" name="Rectángulo: esquinas diagonales cortadas 26">
              <a:extLst>
                <a:ext uri="{FF2B5EF4-FFF2-40B4-BE49-F238E27FC236}">
                  <a16:creationId xmlns="" xmlns:a16="http://schemas.microsoft.com/office/drawing/2014/main" id="{862EEE62-224F-494E-8FC0-DE9E5DC4A72A}"/>
                </a:ext>
              </a:extLst>
            </p:cNvPr>
            <p:cNvSpPr/>
            <p:nvPr/>
          </p:nvSpPr>
          <p:spPr>
            <a:xfrm>
              <a:off x="8507067" y="4436166"/>
              <a:ext cx="2881293" cy="1029237"/>
            </a:xfrm>
            <a:prstGeom prst="snip2Diag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Devuelve la posición actual del “cursor en el archivo</a:t>
              </a:r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69928C89-EB69-4492-B6B6-9064B296937F}"/>
              </a:ext>
            </a:extLst>
          </p:cNvPr>
          <p:cNvSpPr/>
          <p:nvPr/>
        </p:nvSpPr>
        <p:spPr>
          <a:xfrm>
            <a:off x="4929731" y="1387232"/>
            <a:ext cx="3207026" cy="742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/>
              <a:t>FUNCIONES</a:t>
            </a:r>
          </a:p>
        </p:txBody>
      </p:sp>
    </p:spTree>
    <p:extLst>
      <p:ext uri="{BB962C8B-B14F-4D97-AF65-F5344CB8AC3E}">
        <p14:creationId xmlns="" xmlns:p14="http://schemas.microsoft.com/office/powerpoint/2010/main" val="1985651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31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812" y="212470"/>
            <a:ext cx="6172865" cy="731837"/>
          </a:xfrm>
        </p:spPr>
        <p:txBody>
          <a:bodyPr>
            <a:normAutofit/>
          </a:bodyPr>
          <a:lstStyle/>
          <a:p>
            <a:r>
              <a:rPr lang="es-ES" dirty="0"/>
              <a:t>Acceso directo en archivos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69928C89-EB69-4492-B6B6-9064B296937F}"/>
              </a:ext>
            </a:extLst>
          </p:cNvPr>
          <p:cNvSpPr/>
          <p:nvPr/>
        </p:nvSpPr>
        <p:spPr>
          <a:xfrm>
            <a:off x="1455260" y="967798"/>
            <a:ext cx="3207026" cy="742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fseek</a:t>
            </a:r>
            <a:endParaRPr lang="es-ES" sz="3200" dirty="0"/>
          </a:p>
        </p:txBody>
      </p:sp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09DD97C1-0E78-4012-BD6D-B35539B4B842}"/>
              </a:ext>
            </a:extLst>
          </p:cNvPr>
          <p:cNvSpPr/>
          <p:nvPr/>
        </p:nvSpPr>
        <p:spPr>
          <a:xfrm>
            <a:off x="2776316" y="3429000"/>
            <a:ext cx="830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int </a:t>
            </a:r>
            <a:r>
              <a:rPr lang="en-US" sz="2000" dirty="0" err="1">
                <a:solidFill>
                  <a:schemeClr val="tx2"/>
                </a:solidFill>
              </a:rPr>
              <a:t>fseek</a:t>
            </a:r>
            <a:r>
              <a:rPr lang="en-US" sz="2000" dirty="0">
                <a:solidFill>
                  <a:schemeClr val="tx2"/>
                </a:solidFill>
              </a:rPr>
              <a:t>( FILE *stream, </a:t>
            </a:r>
            <a:r>
              <a:rPr lang="en-US" sz="2000" dirty="0">
                <a:solidFill>
                  <a:srgbClr val="0070C0"/>
                </a:solidFill>
              </a:rPr>
              <a:t>long int </a:t>
            </a:r>
            <a:r>
              <a:rPr lang="en-US" sz="2000" dirty="0">
                <a:solidFill>
                  <a:schemeClr val="tx2"/>
                </a:solidFill>
              </a:rPr>
              <a:t>offset, </a:t>
            </a:r>
            <a:r>
              <a:rPr lang="en-US" sz="2000" dirty="0">
                <a:solidFill>
                  <a:srgbClr val="0070C0"/>
                </a:solidFill>
              </a:rPr>
              <a:t>int </a:t>
            </a:r>
            <a:r>
              <a:rPr lang="en-US" sz="2000" dirty="0" err="1">
                <a:solidFill>
                  <a:schemeClr val="tx2"/>
                </a:solidFill>
              </a:rPr>
              <a:t>deDonde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="" xmlns:a16="http://schemas.microsoft.com/office/drawing/2014/main" id="{89A32086-7159-4459-938F-2F84CCC22831}"/>
              </a:ext>
            </a:extLst>
          </p:cNvPr>
          <p:cNvSpPr/>
          <p:nvPr/>
        </p:nvSpPr>
        <p:spPr>
          <a:xfrm>
            <a:off x="1712261" y="1982855"/>
            <a:ext cx="2693025" cy="8383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Retorna 0 si tiene éxito u otro entero si falla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="" xmlns:a16="http://schemas.microsoft.com/office/drawing/2014/main" id="{003E973B-A629-4066-82FF-A42369DCD4F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058774" y="2821225"/>
            <a:ext cx="282132" cy="60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="" xmlns:a16="http://schemas.microsoft.com/office/drawing/2014/main" id="{8E7C460E-22EB-40B1-B75E-C661977D079D}"/>
              </a:ext>
            </a:extLst>
          </p:cNvPr>
          <p:cNvSpPr/>
          <p:nvPr/>
        </p:nvSpPr>
        <p:spPr>
          <a:xfrm>
            <a:off x="3058774" y="4394041"/>
            <a:ext cx="2056566" cy="5546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="" xmlns:a16="http://schemas.microsoft.com/office/drawing/2014/main" id="{AE85EA7B-BA41-4EFC-A884-AC30A487269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087057" y="3859773"/>
            <a:ext cx="615444" cy="53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="" xmlns:a16="http://schemas.microsoft.com/office/drawing/2014/main" id="{D7BD1D42-8CCD-4273-BA72-068BB6A32FE3}"/>
              </a:ext>
            </a:extLst>
          </p:cNvPr>
          <p:cNvSpPr/>
          <p:nvPr/>
        </p:nvSpPr>
        <p:spPr>
          <a:xfrm>
            <a:off x="5216502" y="2044775"/>
            <a:ext cx="2693025" cy="8383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Cuántos bytes nos desplazamos desde </a:t>
            </a:r>
            <a:r>
              <a:rPr lang="es-ES" sz="1700" dirty="0" err="1" smtClean="0"/>
              <a:t>deDonde</a:t>
            </a:r>
            <a:endParaRPr lang="es-ES" sz="1700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="" xmlns:a16="http://schemas.microsoft.com/office/drawing/2014/main" id="{B57E5A72-41E3-42B3-9516-1705085C1C9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563015" y="2883145"/>
            <a:ext cx="116081" cy="54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="" xmlns:a16="http://schemas.microsoft.com/office/drawing/2014/main" id="{D43746FC-5C2B-4AFB-B935-5CA8CAC07467}"/>
              </a:ext>
            </a:extLst>
          </p:cNvPr>
          <p:cNvSpPr/>
          <p:nvPr/>
        </p:nvSpPr>
        <p:spPr>
          <a:xfrm>
            <a:off x="8872919" y="2328532"/>
            <a:ext cx="2693025" cy="5546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Desde donde nos desplazamos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="" xmlns:a16="http://schemas.microsoft.com/office/drawing/2014/main" id="{A77C1337-57B3-45B4-AC6F-12817ECF8C71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203096" y="2605839"/>
            <a:ext cx="669823" cy="82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3">
            <a:extLst>
              <a:ext uri="{FF2B5EF4-FFF2-40B4-BE49-F238E27FC236}">
                <a16:creationId xmlns="" xmlns:a16="http://schemas.microsoft.com/office/drawing/2014/main" id="{D74B5D30-BD40-4F14-A55D-15112583E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2923988"/>
              </p:ext>
            </p:extLst>
          </p:nvPr>
        </p:nvGraphicFramePr>
        <p:xfrm>
          <a:off x="6682730" y="4372372"/>
          <a:ext cx="45948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293">
                  <a:extLst>
                    <a:ext uri="{9D8B030D-6E8A-4147-A177-3AD203B41FA5}">
                      <a16:colId xmlns="" xmlns:a16="http://schemas.microsoft.com/office/drawing/2014/main" val="2048135365"/>
                    </a:ext>
                  </a:extLst>
                </a:gridCol>
                <a:gridCol w="3153577">
                  <a:extLst>
                    <a:ext uri="{9D8B030D-6E8A-4147-A177-3AD203B41FA5}">
                      <a16:colId xmlns="" xmlns:a16="http://schemas.microsoft.com/office/drawing/2014/main" val="258287479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3 posibles constantes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643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Parámetro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Descripción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49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SEEK_SET</a:t>
                      </a:r>
                      <a:endParaRPr lang="es-ES" b="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Principio del 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511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SEEK_CUR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Posición actual del puntero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337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SEEK_END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tx2"/>
                          </a:solidFill>
                        </a:rPr>
                        <a:t>Final del 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2261075"/>
                  </a:ext>
                </a:extLst>
              </a:tr>
            </a:tbl>
          </a:graphicData>
        </a:graphic>
      </p:graphicFrame>
      <p:sp>
        <p:nvSpPr>
          <p:cNvPr id="36" name="Flecha: hacia abajo 35">
            <a:extLst>
              <a:ext uri="{FF2B5EF4-FFF2-40B4-BE49-F238E27FC236}">
                <a16:creationId xmlns="" xmlns:a16="http://schemas.microsoft.com/office/drawing/2014/main" id="{1A9B8503-FA60-4810-85E7-AFAE8DF9CDD6}"/>
              </a:ext>
            </a:extLst>
          </p:cNvPr>
          <p:cNvSpPr/>
          <p:nvPr/>
        </p:nvSpPr>
        <p:spPr>
          <a:xfrm>
            <a:off x="7868184" y="3815858"/>
            <a:ext cx="669823" cy="53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035626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="" xmlns:a16="http://schemas.microsoft.com/office/drawing/2014/main" id="{C926812A-86BC-4558-B149-77C16DDFC7EC}"/>
              </a:ext>
            </a:extLst>
          </p:cNvPr>
          <p:cNvSpPr/>
          <p:nvPr/>
        </p:nvSpPr>
        <p:spPr>
          <a:xfrm>
            <a:off x="4736313" y="944308"/>
            <a:ext cx="7087175" cy="5740032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312" y="23775"/>
            <a:ext cx="6172865" cy="731837"/>
          </a:xfrm>
        </p:spPr>
        <p:txBody>
          <a:bodyPr>
            <a:normAutofit/>
          </a:bodyPr>
          <a:lstStyle/>
          <a:p>
            <a:r>
              <a:rPr lang="es-ES" dirty="0"/>
              <a:t>Acceso directo en archivos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69928C89-EB69-4492-B6B6-9064B296937F}"/>
              </a:ext>
            </a:extLst>
          </p:cNvPr>
          <p:cNvSpPr/>
          <p:nvPr/>
        </p:nvSpPr>
        <p:spPr>
          <a:xfrm>
            <a:off x="1455719" y="1067190"/>
            <a:ext cx="3207026" cy="742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fseek</a:t>
            </a:r>
            <a:endParaRPr lang="es-ES" sz="3200" dirty="0"/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CC22C08D-9127-427C-8ECD-758816630713}"/>
              </a:ext>
            </a:extLst>
          </p:cNvPr>
          <p:cNvSpPr/>
          <p:nvPr/>
        </p:nvSpPr>
        <p:spPr>
          <a:xfrm>
            <a:off x="4730985" y="944307"/>
            <a:ext cx="6924203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#</a:t>
            </a:r>
            <a:r>
              <a:rPr lang="es-ES" dirty="0" err="1">
                <a:solidFill>
                  <a:srgbClr val="92D050"/>
                </a:solidFill>
              </a:rPr>
              <a:t>include</a:t>
            </a:r>
            <a:r>
              <a:rPr lang="es-ES" dirty="0">
                <a:solidFill>
                  <a:srgbClr val="92D050"/>
                </a:solidFill>
              </a:rPr>
              <a:t>&lt;</a:t>
            </a:r>
            <a:r>
              <a:rPr lang="es-ES" dirty="0" err="1">
                <a:solidFill>
                  <a:srgbClr val="92D050"/>
                </a:solidFill>
              </a:rPr>
              <a:t>stdio.h</a:t>
            </a:r>
            <a:r>
              <a:rPr lang="es-ES" dirty="0">
                <a:solidFill>
                  <a:srgbClr val="92D050"/>
                </a:solidFill>
              </a:rPr>
              <a:t>&gt;</a:t>
            </a:r>
          </a:p>
          <a:p>
            <a:r>
              <a:rPr lang="es-ES" dirty="0">
                <a:solidFill>
                  <a:srgbClr val="92D050"/>
                </a:solidFill>
              </a:rPr>
              <a:t>#</a:t>
            </a:r>
            <a:r>
              <a:rPr lang="es-ES" dirty="0" err="1">
                <a:solidFill>
                  <a:srgbClr val="92D050"/>
                </a:solidFill>
              </a:rPr>
              <a:t>include</a:t>
            </a:r>
            <a:r>
              <a:rPr lang="es-ES" dirty="0">
                <a:solidFill>
                  <a:srgbClr val="92D050"/>
                </a:solidFill>
              </a:rPr>
              <a:t>&lt;</a:t>
            </a:r>
            <a:r>
              <a:rPr lang="es-ES" dirty="0" err="1">
                <a:solidFill>
                  <a:srgbClr val="92D050"/>
                </a:solidFill>
              </a:rPr>
              <a:t>stdlib.h</a:t>
            </a:r>
            <a:r>
              <a:rPr lang="es-ES" dirty="0">
                <a:solidFill>
                  <a:srgbClr val="92D050"/>
                </a:solidFill>
              </a:rPr>
              <a:t>&gt; </a:t>
            </a:r>
          </a:p>
          <a:p>
            <a:r>
              <a:rPr lang="es-ES" dirty="0">
                <a:solidFill>
                  <a:srgbClr val="92D050"/>
                </a:solidFill>
              </a:rPr>
              <a:t> </a:t>
            </a:r>
          </a:p>
          <a:p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main</a:t>
            </a:r>
            <a:r>
              <a:rPr lang="es-ES" dirty="0">
                <a:solidFill>
                  <a:schemeClr val="tx2"/>
                </a:solidFill>
              </a:rPr>
              <a:t>(){  </a:t>
            </a:r>
          </a:p>
          <a:p>
            <a:r>
              <a:rPr lang="es-ES" dirty="0">
                <a:solidFill>
                  <a:schemeClr val="tx2"/>
                </a:solidFill>
              </a:rPr>
              <a:t>    FILE *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;  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( 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=</a:t>
            </a:r>
            <a:r>
              <a:rPr lang="es-ES" dirty="0" err="1">
                <a:solidFill>
                  <a:schemeClr val="tx2"/>
                </a:solidFill>
              </a:rPr>
              <a:t>fopen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“archivo.</a:t>
            </a:r>
            <a:r>
              <a:rPr lang="es-ES" dirty="0" err="1">
                <a:solidFill>
                  <a:srgbClr val="C00000"/>
                </a:solidFill>
              </a:rPr>
              <a:t>txt</a:t>
            </a:r>
            <a:r>
              <a:rPr lang="es-ES" dirty="0">
                <a:solidFill>
                  <a:srgbClr val="C00000"/>
                </a:solidFill>
              </a:rPr>
              <a:t>"</a:t>
            </a:r>
            <a:r>
              <a:rPr lang="es-ES" dirty="0">
                <a:solidFill>
                  <a:schemeClr val="tx2"/>
                </a:solidFill>
              </a:rPr>
              <a:t>,</a:t>
            </a:r>
            <a:r>
              <a:rPr lang="es-ES" dirty="0">
                <a:solidFill>
                  <a:srgbClr val="C00000"/>
                </a:solidFill>
              </a:rPr>
              <a:t>"w+"</a:t>
            </a:r>
            <a:r>
              <a:rPr lang="es-ES" dirty="0">
                <a:solidFill>
                  <a:schemeClr val="tx2"/>
                </a:solidFill>
              </a:rPr>
              <a:t>)) != NULL ) {  </a:t>
            </a:r>
          </a:p>
          <a:p>
            <a:endParaRPr lang="es-ES" sz="700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fputs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“Cursamos Química.”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fseek</a:t>
            </a:r>
            <a:r>
              <a:rPr lang="es-ES" dirty="0">
                <a:solidFill>
                  <a:schemeClr val="tx2"/>
                </a:solidFill>
              </a:rPr>
              <a:t>(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, 9, SEEK_SET ); </a:t>
            </a:r>
          </a:p>
          <a:p>
            <a:r>
              <a:rPr lang="es-ES" dirty="0">
                <a:solidFill>
                  <a:schemeClr val="tx2"/>
                </a:solidFill>
              </a:rPr>
              <a:t>	</a:t>
            </a:r>
            <a:r>
              <a:rPr lang="es-ES" dirty="0" err="1">
                <a:solidFill>
                  <a:schemeClr val="tx2"/>
                </a:solidFill>
              </a:rPr>
              <a:t>fputs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“Informática II.”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        </a:t>
            </a:r>
            <a:r>
              <a:rPr lang="en-US" dirty="0" err="1">
                <a:solidFill>
                  <a:schemeClr val="tx2"/>
                </a:solidFill>
              </a:rPr>
              <a:t>fseek</a:t>
            </a:r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, 0, SEEK_SET ); 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	</a:t>
            </a:r>
            <a:r>
              <a:rPr lang="es-ES_tradnl" altLang="es-ES" dirty="0" err="1">
                <a:solidFill>
                  <a:srgbClr val="0070C0"/>
                </a:solidFill>
              </a:rPr>
              <a:t>while</a:t>
            </a:r>
            <a:r>
              <a:rPr lang="es-ES_tradnl" altLang="es-ES" dirty="0">
                <a:solidFill>
                  <a:schemeClr val="tx2"/>
                </a:solidFill>
              </a:rPr>
              <a:t>( !</a:t>
            </a:r>
            <a:r>
              <a:rPr lang="es-ES_tradnl" altLang="es-ES" dirty="0" err="1">
                <a:solidFill>
                  <a:srgbClr val="0070C0"/>
                </a:solidFill>
              </a:rPr>
              <a:t>feof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es-ES_tradnl" altLang="es-ES" dirty="0" err="1">
                <a:solidFill>
                  <a:schemeClr val="tx2"/>
                </a:solidFill>
              </a:rPr>
              <a:t>fp</a:t>
            </a:r>
            <a:r>
              <a:rPr lang="es-ES_tradnl" altLang="es-ES" dirty="0">
                <a:solidFill>
                  <a:schemeClr val="tx2"/>
                </a:solidFill>
              </a:rPr>
              <a:t>) ) </a:t>
            </a:r>
            <a:br>
              <a:rPr lang="es-ES_tradnl" altLang="es-ES" dirty="0">
                <a:solidFill>
                  <a:schemeClr val="tx2"/>
                </a:solidFill>
              </a:rPr>
            </a:br>
            <a:r>
              <a:rPr lang="es-ES_tradnl" altLang="es-ES" dirty="0">
                <a:solidFill>
                  <a:schemeClr val="tx2"/>
                </a:solidFill>
              </a:rPr>
              <a:t> 	    f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_tradnl" altLang="es-ES" dirty="0">
                <a:solidFill>
                  <a:schemeClr val="tx2"/>
                </a:solidFill>
              </a:rPr>
              <a:t>(</a:t>
            </a:r>
            <a:r>
              <a:rPr lang="es-ES_tradnl" altLang="es-ES" dirty="0" err="1">
                <a:solidFill>
                  <a:schemeClr val="tx2"/>
                </a:solidFill>
              </a:rPr>
              <a:t>stdout</a:t>
            </a:r>
            <a:r>
              <a:rPr lang="es-ES_tradnl" altLang="es-ES" dirty="0">
                <a:solidFill>
                  <a:schemeClr val="tx2"/>
                </a:solidFill>
              </a:rPr>
              <a:t>, </a:t>
            </a:r>
            <a:r>
              <a:rPr lang="es-ES" altLang="es-ES" dirty="0">
                <a:solidFill>
                  <a:srgbClr val="C00000"/>
                </a:solidFill>
              </a:rPr>
              <a:t>“</a:t>
            </a:r>
            <a:r>
              <a:rPr lang="es-ES" dirty="0">
                <a:solidFill>
                  <a:srgbClr val="C00000"/>
                </a:solidFill>
              </a:rPr>
              <a:t>%c”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 err="1">
                <a:solidFill>
                  <a:schemeClr val="tx2"/>
                </a:solidFill>
              </a:rPr>
              <a:t>fgetc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}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else</a:t>
            </a:r>
            <a:r>
              <a:rPr lang="es-ES" dirty="0">
                <a:solidFill>
                  <a:schemeClr val="tx2"/>
                </a:solidFill>
              </a:rPr>
              <a:t> {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“Error al abrir el archivo.”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      </a:t>
            </a:r>
            <a:r>
              <a:rPr lang="es-ES" dirty="0" err="1">
                <a:solidFill>
                  <a:schemeClr val="tx2"/>
                </a:solidFill>
              </a:rPr>
              <a:t>exit</a:t>
            </a:r>
            <a:r>
              <a:rPr lang="es-ES" dirty="0">
                <a:solidFill>
                  <a:schemeClr val="tx2"/>
                </a:solidFill>
              </a:rPr>
              <a:t>(1); }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fclose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  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chemeClr val="tx2"/>
                </a:solidFill>
              </a:rPr>
              <a:t> 0;</a:t>
            </a:r>
          </a:p>
          <a:p>
            <a:r>
              <a:rPr lang="es-ES" dirty="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2D99656E-E056-4BD8-BFD9-31FDF48702E6}"/>
              </a:ext>
            </a:extLst>
          </p:cNvPr>
          <p:cNvSpPr/>
          <p:nvPr/>
        </p:nvSpPr>
        <p:spPr>
          <a:xfrm>
            <a:off x="7371613" y="694718"/>
            <a:ext cx="4270755" cy="1084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EJEMPLO: </a:t>
            </a:r>
            <a:endParaRPr lang="es-ES" b="1" dirty="0" smtClean="0">
              <a:solidFill>
                <a:schemeClr val="tx2"/>
              </a:solidFill>
            </a:endParaRPr>
          </a:p>
          <a:p>
            <a:pPr algn="ctr"/>
            <a:r>
              <a:rPr lang="es-ES" b="1" dirty="0" smtClean="0">
                <a:solidFill>
                  <a:schemeClr val="tx2"/>
                </a:solidFill>
              </a:rPr>
              <a:t>Corrección </a:t>
            </a:r>
            <a:r>
              <a:rPr lang="es-ES" b="1" dirty="0">
                <a:solidFill>
                  <a:schemeClr val="tx2"/>
                </a:solidFill>
              </a:rPr>
              <a:t>de un gran error</a:t>
            </a:r>
          </a:p>
        </p:txBody>
      </p:sp>
      <p:sp>
        <p:nvSpPr>
          <p:cNvPr id="25" name="Rectángulo: esquinas superiores, una redondeada y la otra cortada 24">
            <a:extLst>
              <a:ext uri="{FF2B5EF4-FFF2-40B4-BE49-F238E27FC236}">
                <a16:creationId xmlns="" xmlns:a16="http://schemas.microsoft.com/office/drawing/2014/main" id="{7DB0E335-E53F-4A44-BC11-BD295B9FC84F}"/>
              </a:ext>
            </a:extLst>
          </p:cNvPr>
          <p:cNvSpPr/>
          <p:nvPr/>
        </p:nvSpPr>
        <p:spPr>
          <a:xfrm>
            <a:off x="1331670" y="3008031"/>
            <a:ext cx="1772950" cy="40011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Salida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072B3937-0A7F-43E1-A97B-FB7CEAB377F5}"/>
              </a:ext>
            </a:extLst>
          </p:cNvPr>
          <p:cNvSpPr/>
          <p:nvPr/>
        </p:nvSpPr>
        <p:spPr>
          <a:xfrm>
            <a:off x="1345033" y="3408396"/>
            <a:ext cx="3349167" cy="122093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32A0F213-D626-428A-8A3E-5CEFE4FCF9F3}"/>
              </a:ext>
            </a:extLst>
          </p:cNvPr>
          <p:cNvSpPr txBox="1"/>
          <p:nvPr/>
        </p:nvSpPr>
        <p:spPr>
          <a:xfrm>
            <a:off x="1381818" y="3429000"/>
            <a:ext cx="33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Cursamos Informática II</a:t>
            </a:r>
          </a:p>
        </p:txBody>
      </p:sp>
      <p:sp>
        <p:nvSpPr>
          <p:cNvPr id="23" name="Rectángulo: esquinas superiores, una redondeada y la otra cortada 22">
            <a:extLst>
              <a:ext uri="{FF2B5EF4-FFF2-40B4-BE49-F238E27FC236}">
                <a16:creationId xmlns="" xmlns:a16="http://schemas.microsoft.com/office/drawing/2014/main" id="{3CF7429E-9EA9-4AD4-A4C2-69B68C69FA14}"/>
              </a:ext>
            </a:extLst>
          </p:cNvPr>
          <p:cNvSpPr/>
          <p:nvPr/>
        </p:nvSpPr>
        <p:spPr>
          <a:xfrm>
            <a:off x="1331670" y="4844272"/>
            <a:ext cx="1446507" cy="208863"/>
          </a:xfrm>
          <a:prstGeom prst="snip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NOTA: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="" xmlns:a16="http://schemas.microsoft.com/office/drawing/2014/main" id="{EA89FD5C-93D2-44F6-926E-E2FFB27AA3B6}"/>
              </a:ext>
            </a:extLst>
          </p:cNvPr>
          <p:cNvSpPr/>
          <p:nvPr/>
        </p:nvSpPr>
        <p:spPr>
          <a:xfrm>
            <a:off x="1331670" y="5066388"/>
            <a:ext cx="3312382" cy="161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/>
              <a:t>fputs</a:t>
            </a:r>
            <a:r>
              <a:rPr lang="es-ES" sz="1600" dirty="0"/>
              <a:t> sobrescribe la información, por eso al posicionarnos donde comienza la palabra “Química.” e insertar la cadena “Informática II.” que es más larga. “</a:t>
            </a:r>
            <a:r>
              <a:rPr lang="es-ES" sz="1600" dirty="0" err="1"/>
              <a:t>Químic</a:t>
            </a:r>
            <a:r>
              <a:rPr lang="es-ES" sz="1600" dirty="0"/>
              <a:t>.” desaparece totalmente.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="" xmlns:a16="http://schemas.microsoft.com/office/drawing/2014/main" id="{D87FA152-9F18-4517-A703-8783DF604914}"/>
              </a:ext>
            </a:extLst>
          </p:cNvPr>
          <p:cNvSpPr/>
          <p:nvPr/>
        </p:nvSpPr>
        <p:spPr>
          <a:xfrm>
            <a:off x="8943833" y="2959331"/>
            <a:ext cx="2995610" cy="8716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Posición </a:t>
            </a:r>
            <a:r>
              <a:rPr lang="es-ES" sz="1700" dirty="0"/>
              <a:t>después de “Cursamos” e </a:t>
            </a:r>
            <a:r>
              <a:rPr lang="es-ES" sz="1700" dirty="0" smtClean="0"/>
              <a:t>insertamos “Informática </a:t>
            </a:r>
            <a:r>
              <a:rPr lang="es-ES" sz="1700" dirty="0"/>
              <a:t>II”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="" xmlns:a16="http://schemas.microsoft.com/office/drawing/2014/main" id="{B0A875C0-1B6D-49C6-884A-E66372FC8CDB}"/>
              </a:ext>
            </a:extLst>
          </p:cNvPr>
          <p:cNvSpPr/>
          <p:nvPr/>
        </p:nvSpPr>
        <p:spPr>
          <a:xfrm>
            <a:off x="8279899" y="3995246"/>
            <a:ext cx="3412074" cy="525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…al </a:t>
            </a:r>
            <a:r>
              <a:rPr lang="es-ES" sz="1700" dirty="0"/>
              <a:t>principio </a:t>
            </a:r>
            <a:r>
              <a:rPr lang="es-ES" sz="1700" dirty="0" smtClean="0"/>
              <a:t>y empezar </a:t>
            </a:r>
            <a:r>
              <a:rPr lang="es-ES" sz="1700" dirty="0"/>
              <a:t>a leer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="" xmlns:a16="http://schemas.microsoft.com/office/drawing/2014/main" id="{D9855023-C30A-4178-98F8-7BB1B0C64D66}"/>
              </a:ext>
            </a:extLst>
          </p:cNvPr>
          <p:cNvSpPr/>
          <p:nvPr/>
        </p:nvSpPr>
        <p:spPr>
          <a:xfrm>
            <a:off x="9468720" y="4677960"/>
            <a:ext cx="2468357" cy="62556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Se muestra </a:t>
            </a:r>
            <a:r>
              <a:rPr lang="es-ES" sz="1700" dirty="0"/>
              <a:t>cada </a:t>
            </a:r>
            <a:r>
              <a:rPr lang="es-ES" sz="1700" dirty="0" err="1"/>
              <a:t>caracter</a:t>
            </a:r>
            <a:r>
              <a:rPr lang="es-ES" sz="1700" dirty="0"/>
              <a:t> encontrado</a:t>
            </a:r>
          </a:p>
        </p:txBody>
      </p:sp>
    </p:spTree>
    <p:extLst>
      <p:ext uri="{BB962C8B-B14F-4D97-AF65-F5344CB8AC3E}">
        <p14:creationId xmlns="" xmlns:p14="http://schemas.microsoft.com/office/powerpoint/2010/main" val="12238227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08946F-7F02-4388-905B-F35C6F1E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Ficheros: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3F79122-9A1F-4828-9FF6-F86383A2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107" y="2057400"/>
            <a:ext cx="9782801" cy="3187700"/>
          </a:xfrm>
        </p:spPr>
        <p:txBody>
          <a:bodyPr/>
          <a:lstStyle/>
          <a:p>
            <a:r>
              <a:rPr lang="es-ES" dirty="0"/>
              <a:t>Hasta ahora hemos trabajado con programas que funcionan completamente “en memoria”, es decir que al finalizar la ejecución, la información introducida o procesada se pierde.</a:t>
            </a:r>
          </a:p>
          <a:p>
            <a:r>
              <a:rPr lang="es-ES" dirty="0"/>
              <a:t>Los ficheros permiten guardar información en un dispositivo de almacenamiento de modo que ésta “sobreviva” a la ejecución de un programa.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784071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="" xmlns:a16="http://schemas.microsoft.com/office/drawing/2014/main" id="{C926812A-86BC-4558-B149-77C16DDFC7EC}"/>
              </a:ext>
            </a:extLst>
          </p:cNvPr>
          <p:cNvSpPr/>
          <p:nvPr/>
        </p:nvSpPr>
        <p:spPr>
          <a:xfrm>
            <a:off x="4736313" y="944307"/>
            <a:ext cx="7087175" cy="574003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312" y="23775"/>
            <a:ext cx="6172865" cy="731837"/>
          </a:xfrm>
        </p:spPr>
        <p:txBody>
          <a:bodyPr>
            <a:normAutofit/>
          </a:bodyPr>
          <a:lstStyle/>
          <a:p>
            <a:r>
              <a:rPr lang="es-ES" dirty="0"/>
              <a:t>Acceso directo en archivos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69928C89-EB69-4492-B6B6-9064B296937F}"/>
              </a:ext>
            </a:extLst>
          </p:cNvPr>
          <p:cNvSpPr/>
          <p:nvPr/>
        </p:nvSpPr>
        <p:spPr>
          <a:xfrm>
            <a:off x="1455719" y="1067190"/>
            <a:ext cx="3207026" cy="742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rewind</a:t>
            </a:r>
            <a:endParaRPr lang="es-ES" sz="3200" dirty="0"/>
          </a:p>
        </p:txBody>
      </p:sp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09DD97C1-0E78-4012-BD6D-B35539B4B842}"/>
              </a:ext>
            </a:extLst>
          </p:cNvPr>
          <p:cNvSpPr/>
          <p:nvPr/>
        </p:nvSpPr>
        <p:spPr>
          <a:xfrm>
            <a:off x="1614971" y="2133591"/>
            <a:ext cx="3207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void </a:t>
            </a:r>
            <a:r>
              <a:rPr lang="en-US" sz="2000" dirty="0">
                <a:solidFill>
                  <a:schemeClr val="tx2"/>
                </a:solidFill>
              </a:rPr>
              <a:t>rewind( FILE *stream)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="" xmlns:a16="http://schemas.microsoft.com/office/drawing/2014/main" id="{8E7C460E-22EB-40B1-B75E-C661977D079D}"/>
              </a:ext>
            </a:extLst>
          </p:cNvPr>
          <p:cNvSpPr/>
          <p:nvPr/>
        </p:nvSpPr>
        <p:spPr>
          <a:xfrm>
            <a:off x="1664483" y="2898279"/>
            <a:ext cx="2056566" cy="55461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="" xmlns:a16="http://schemas.microsoft.com/office/drawing/2014/main" id="{B57E5A72-41E3-42B3-9516-1705085C1C90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692766" y="2533701"/>
            <a:ext cx="814709" cy="36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CC22C08D-9127-427C-8ECD-758816630713}"/>
              </a:ext>
            </a:extLst>
          </p:cNvPr>
          <p:cNvSpPr/>
          <p:nvPr/>
        </p:nvSpPr>
        <p:spPr>
          <a:xfrm>
            <a:off x="4730985" y="944307"/>
            <a:ext cx="6924203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#</a:t>
            </a:r>
            <a:r>
              <a:rPr lang="es-ES" dirty="0" err="1">
                <a:solidFill>
                  <a:srgbClr val="92D050"/>
                </a:solidFill>
              </a:rPr>
              <a:t>include</a:t>
            </a:r>
            <a:r>
              <a:rPr lang="es-ES" dirty="0">
                <a:solidFill>
                  <a:srgbClr val="92D050"/>
                </a:solidFill>
              </a:rPr>
              <a:t>&lt;</a:t>
            </a:r>
            <a:r>
              <a:rPr lang="es-ES" dirty="0" err="1">
                <a:solidFill>
                  <a:srgbClr val="92D050"/>
                </a:solidFill>
              </a:rPr>
              <a:t>stdio.h</a:t>
            </a:r>
            <a:r>
              <a:rPr lang="es-ES" dirty="0">
                <a:solidFill>
                  <a:srgbClr val="92D050"/>
                </a:solidFill>
              </a:rPr>
              <a:t>&gt;  </a:t>
            </a:r>
          </a:p>
          <a:p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main</a:t>
            </a:r>
            <a:r>
              <a:rPr lang="es-ES" dirty="0">
                <a:solidFill>
                  <a:schemeClr val="tx2"/>
                </a:solidFill>
              </a:rPr>
              <a:t>(){  </a:t>
            </a:r>
          </a:p>
          <a:p>
            <a:r>
              <a:rPr lang="es-ES" dirty="0">
                <a:solidFill>
                  <a:schemeClr val="tx2"/>
                </a:solidFill>
              </a:rPr>
              <a:t>    FILE *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;  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unsigned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a = 255, b;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tx2"/>
                </a:solidFill>
              </a:rPr>
              <a:t> c;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if</a:t>
            </a:r>
            <a:r>
              <a:rPr lang="es-ES" dirty="0">
                <a:solidFill>
                  <a:schemeClr val="tx2"/>
                </a:solidFill>
              </a:rPr>
              <a:t> ( 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=</a:t>
            </a:r>
            <a:r>
              <a:rPr lang="es-ES" dirty="0" err="1">
                <a:solidFill>
                  <a:schemeClr val="tx2"/>
                </a:solidFill>
              </a:rPr>
              <a:t>fopen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“archivo.</a:t>
            </a:r>
            <a:r>
              <a:rPr lang="es-ES" dirty="0" err="1">
                <a:solidFill>
                  <a:srgbClr val="C00000"/>
                </a:solidFill>
              </a:rPr>
              <a:t>bin</a:t>
            </a:r>
            <a:r>
              <a:rPr lang="es-ES" dirty="0">
                <a:solidFill>
                  <a:srgbClr val="C00000"/>
                </a:solidFill>
              </a:rPr>
              <a:t>"</a:t>
            </a:r>
            <a:r>
              <a:rPr lang="es-ES" dirty="0">
                <a:solidFill>
                  <a:schemeClr val="tx2"/>
                </a:solidFill>
              </a:rPr>
              <a:t>,</a:t>
            </a:r>
            <a:r>
              <a:rPr lang="es-ES" dirty="0">
                <a:solidFill>
                  <a:srgbClr val="C00000"/>
                </a:solidFill>
              </a:rPr>
              <a:t>"wb+"</a:t>
            </a:r>
            <a:r>
              <a:rPr lang="es-ES" dirty="0">
                <a:solidFill>
                  <a:schemeClr val="tx2"/>
                </a:solidFill>
              </a:rPr>
              <a:t>)) != NULL ) {  </a:t>
            </a:r>
          </a:p>
          <a:p>
            <a:endParaRPr lang="es-ES" sz="700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fwrite</a:t>
            </a:r>
            <a:r>
              <a:rPr lang="es-ES" dirty="0">
                <a:solidFill>
                  <a:schemeClr val="tx2"/>
                </a:solidFill>
              </a:rPr>
              <a:t>(&amp;a, </a:t>
            </a:r>
            <a:r>
              <a:rPr lang="es-ES" dirty="0" err="1">
                <a:solidFill>
                  <a:srgbClr val="0070C0"/>
                </a:solidFill>
              </a:rPr>
              <a:t>sizeof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unsigned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tx2"/>
                </a:solidFill>
              </a:rPr>
              <a:t>), 1,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rewind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fread</a:t>
            </a:r>
            <a:r>
              <a:rPr lang="es-ES" dirty="0">
                <a:solidFill>
                  <a:schemeClr val="tx2"/>
                </a:solidFill>
              </a:rPr>
              <a:t>(&amp;</a:t>
            </a:r>
            <a:r>
              <a:rPr lang="es-ES" dirty="0" err="1">
                <a:solidFill>
                  <a:schemeClr val="tx2"/>
                </a:solidFill>
              </a:rPr>
              <a:t>b,</a:t>
            </a:r>
            <a:r>
              <a:rPr lang="es-ES" dirty="0" err="1">
                <a:solidFill>
                  <a:srgbClr val="0070C0"/>
                </a:solidFill>
              </a:rPr>
              <a:t>sizeof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unsigned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tx2"/>
                </a:solidFill>
              </a:rPr>
              <a:t>), 1,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rewind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fread</a:t>
            </a:r>
            <a:r>
              <a:rPr lang="es-ES" dirty="0">
                <a:solidFill>
                  <a:schemeClr val="tx2"/>
                </a:solidFill>
              </a:rPr>
              <a:t>(&amp;</a:t>
            </a:r>
            <a:r>
              <a:rPr lang="es-ES" dirty="0" err="1">
                <a:solidFill>
                  <a:schemeClr val="tx2"/>
                </a:solidFill>
              </a:rPr>
              <a:t>c,</a:t>
            </a:r>
            <a:r>
              <a:rPr lang="es-ES" dirty="0" err="1">
                <a:solidFill>
                  <a:srgbClr val="0070C0"/>
                </a:solidFill>
              </a:rPr>
              <a:t>sizeof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chemeClr val="tx2"/>
                </a:solidFill>
              </a:rPr>
              <a:t>), 1,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}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“Valores enteros equivalentes\n"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“Original </a:t>
            </a:r>
            <a:r>
              <a:rPr lang="es-ES" dirty="0" err="1">
                <a:solidFill>
                  <a:srgbClr val="C00000"/>
                </a:solidFill>
              </a:rPr>
              <a:t>unsigned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char</a:t>
            </a:r>
            <a:r>
              <a:rPr lang="es-ES" dirty="0">
                <a:solidFill>
                  <a:srgbClr val="C00000"/>
                </a:solidFill>
              </a:rPr>
              <a:t> a:%d\nunsigned </a:t>
            </a:r>
            <a:r>
              <a:rPr lang="es-ES" dirty="0" err="1">
                <a:solidFill>
                  <a:srgbClr val="C00000"/>
                </a:solidFill>
              </a:rPr>
              <a:t>char</a:t>
            </a:r>
            <a:r>
              <a:rPr lang="es-ES" dirty="0">
                <a:solidFill>
                  <a:srgbClr val="C00000"/>
                </a:solidFill>
              </a:rPr>
              <a:t> b:%d”</a:t>
            </a:r>
          </a:p>
          <a:p>
            <a:r>
              <a:rPr lang="es-ES" dirty="0">
                <a:solidFill>
                  <a:srgbClr val="C00000"/>
                </a:solidFill>
              </a:rPr>
              <a:t>	  “\nchar c:%d"</a:t>
            </a:r>
            <a:r>
              <a:rPr lang="es-ES" dirty="0">
                <a:solidFill>
                  <a:schemeClr val="tx2"/>
                </a:solidFill>
              </a:rPr>
              <a:t>,</a:t>
            </a:r>
            <a:r>
              <a:rPr lang="es-ES" dirty="0" err="1">
                <a:solidFill>
                  <a:schemeClr val="tx2"/>
                </a:solidFill>
              </a:rPr>
              <a:t>a,b,c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fclose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  </a:t>
            </a:r>
          </a:p>
          <a:p>
            <a:r>
              <a:rPr lang="es-ES" dirty="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2D99656E-E056-4BD8-BFD9-31FDF48702E6}"/>
              </a:ext>
            </a:extLst>
          </p:cNvPr>
          <p:cNvSpPr/>
          <p:nvPr/>
        </p:nvSpPr>
        <p:spPr>
          <a:xfrm>
            <a:off x="8220479" y="432844"/>
            <a:ext cx="3603009" cy="1730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EJEMPLO: Anteriormente nos preguntábamos qué sucedía si </a:t>
            </a:r>
            <a:r>
              <a:rPr lang="es-ES" dirty="0" smtClean="0"/>
              <a:t>leíamos </a:t>
            </a:r>
            <a:r>
              <a:rPr lang="es-ES" dirty="0"/>
              <a:t>un dato de un archivo binario como un tipo diferente al que se intentó guardar originalmente…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="" xmlns:a16="http://schemas.microsoft.com/office/drawing/2014/main" id="{8F64022D-28B4-4C65-A812-8E1C20888BF8}"/>
              </a:ext>
            </a:extLst>
          </p:cNvPr>
          <p:cNvSpPr/>
          <p:nvPr/>
        </p:nvSpPr>
        <p:spPr>
          <a:xfrm>
            <a:off x="9803618" y="2780574"/>
            <a:ext cx="1851570" cy="2918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Guardo a (FF)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="" xmlns:a16="http://schemas.microsoft.com/office/drawing/2014/main" id="{3847809B-F86F-4966-944A-640EA0C8C980}"/>
              </a:ext>
            </a:extLst>
          </p:cNvPr>
          <p:cNvSpPr/>
          <p:nvPr/>
        </p:nvSpPr>
        <p:spPr>
          <a:xfrm>
            <a:off x="4231842" y="3262949"/>
            <a:ext cx="1398666" cy="2918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Rebobino</a:t>
            </a:r>
            <a:endParaRPr lang="es-ES" sz="1700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="" xmlns:a16="http://schemas.microsoft.com/office/drawing/2014/main" id="{FA1D951A-DE37-45C9-AFDB-0DF7544FCFE4}"/>
              </a:ext>
            </a:extLst>
          </p:cNvPr>
          <p:cNvSpPr/>
          <p:nvPr/>
        </p:nvSpPr>
        <p:spPr>
          <a:xfrm>
            <a:off x="9679308" y="3459882"/>
            <a:ext cx="2144180" cy="525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Lee </a:t>
            </a:r>
            <a:r>
              <a:rPr lang="es-ES" sz="1700" dirty="0"/>
              <a:t>y </a:t>
            </a:r>
            <a:r>
              <a:rPr lang="es-ES" sz="1700" dirty="0" smtClean="0"/>
              <a:t>guarda en </a:t>
            </a:r>
            <a:r>
              <a:rPr lang="es-ES" sz="1700" dirty="0"/>
              <a:t>b (mismo tipo)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="" xmlns:a16="http://schemas.microsoft.com/office/drawing/2014/main" id="{8021C9C8-019D-4718-8179-AA1769B3DA9E}"/>
              </a:ext>
            </a:extLst>
          </p:cNvPr>
          <p:cNvSpPr/>
          <p:nvPr/>
        </p:nvSpPr>
        <p:spPr>
          <a:xfrm>
            <a:off x="4231842" y="4088790"/>
            <a:ext cx="1398666" cy="29188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Rebobino</a:t>
            </a:r>
            <a:endParaRPr lang="es-ES" sz="1700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="" xmlns:a16="http://schemas.microsoft.com/office/drawing/2014/main" id="{4D5169F6-E971-4B2B-AECB-D1AB01B146EC}"/>
              </a:ext>
            </a:extLst>
          </p:cNvPr>
          <p:cNvSpPr/>
          <p:nvPr/>
        </p:nvSpPr>
        <p:spPr>
          <a:xfrm>
            <a:off x="8629814" y="4275677"/>
            <a:ext cx="2144180" cy="52526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 smtClean="0"/>
              <a:t>Lee </a:t>
            </a:r>
            <a:r>
              <a:rPr lang="es-ES" sz="1700" dirty="0"/>
              <a:t>y </a:t>
            </a:r>
            <a:r>
              <a:rPr lang="es-ES" sz="1700" dirty="0" smtClean="0"/>
              <a:t>guarda </a:t>
            </a:r>
            <a:r>
              <a:rPr lang="es-ES" sz="1700" dirty="0"/>
              <a:t>en c (diferente tipo)</a:t>
            </a:r>
          </a:p>
        </p:txBody>
      </p:sp>
      <p:sp>
        <p:nvSpPr>
          <p:cNvPr id="25" name="Rectángulo: esquinas superiores, una redondeada y la otra cortada 24">
            <a:extLst>
              <a:ext uri="{FF2B5EF4-FFF2-40B4-BE49-F238E27FC236}">
                <a16:creationId xmlns="" xmlns:a16="http://schemas.microsoft.com/office/drawing/2014/main" id="{7DB0E335-E53F-4A44-BC11-BD295B9FC84F}"/>
              </a:ext>
            </a:extLst>
          </p:cNvPr>
          <p:cNvSpPr/>
          <p:nvPr/>
        </p:nvSpPr>
        <p:spPr>
          <a:xfrm>
            <a:off x="1278073" y="4084028"/>
            <a:ext cx="1772950" cy="40011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Salida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072B3937-0A7F-43E1-A97B-FB7CEAB377F5}"/>
              </a:ext>
            </a:extLst>
          </p:cNvPr>
          <p:cNvSpPr/>
          <p:nvPr/>
        </p:nvSpPr>
        <p:spPr>
          <a:xfrm>
            <a:off x="1291436" y="4484393"/>
            <a:ext cx="3349167" cy="122093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32A0F213-D626-428A-8A3E-5CEFE4FCF9F3}"/>
              </a:ext>
            </a:extLst>
          </p:cNvPr>
          <p:cNvSpPr txBox="1"/>
          <p:nvPr/>
        </p:nvSpPr>
        <p:spPr>
          <a:xfrm>
            <a:off x="1328221" y="4504997"/>
            <a:ext cx="3349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Valores enteros equivalentes Original </a:t>
            </a:r>
            <a:r>
              <a:rPr lang="es-ES" dirty="0" err="1">
                <a:solidFill>
                  <a:schemeClr val="bg1"/>
                </a:solidFill>
              </a:rPr>
              <a:t>unsigned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char</a:t>
            </a:r>
            <a:r>
              <a:rPr lang="es-ES" dirty="0">
                <a:solidFill>
                  <a:schemeClr val="bg1"/>
                </a:solidFill>
              </a:rPr>
              <a:t> a: 255</a:t>
            </a:r>
          </a:p>
          <a:p>
            <a:r>
              <a:rPr lang="es-ES" dirty="0" err="1">
                <a:solidFill>
                  <a:schemeClr val="bg1"/>
                </a:solidFill>
              </a:rPr>
              <a:t>unsigned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char</a:t>
            </a:r>
            <a:r>
              <a:rPr lang="es-ES" dirty="0">
                <a:solidFill>
                  <a:schemeClr val="bg1"/>
                </a:solidFill>
              </a:rPr>
              <a:t> b: 255</a:t>
            </a:r>
          </a:p>
          <a:p>
            <a:r>
              <a:rPr lang="es-ES" dirty="0" err="1">
                <a:solidFill>
                  <a:schemeClr val="bg1"/>
                </a:solidFill>
              </a:rPr>
              <a:t>char</a:t>
            </a:r>
            <a:r>
              <a:rPr lang="es-ES" dirty="0">
                <a:solidFill>
                  <a:schemeClr val="bg1"/>
                </a:solidFill>
              </a:rPr>
              <a:t> c: -1</a:t>
            </a:r>
          </a:p>
        </p:txBody>
      </p:sp>
      <p:sp>
        <p:nvSpPr>
          <p:cNvPr id="28" name="Rectángulo: esquinas superiores, una redondeada y la otra cortada 27">
            <a:extLst>
              <a:ext uri="{FF2B5EF4-FFF2-40B4-BE49-F238E27FC236}">
                <a16:creationId xmlns="" xmlns:a16="http://schemas.microsoft.com/office/drawing/2014/main" id="{98292643-C1AF-4EC3-9D40-2D6C234E31E5}"/>
              </a:ext>
            </a:extLst>
          </p:cNvPr>
          <p:cNvSpPr/>
          <p:nvPr/>
        </p:nvSpPr>
        <p:spPr>
          <a:xfrm>
            <a:off x="1328221" y="5751054"/>
            <a:ext cx="1446507" cy="208863"/>
          </a:xfrm>
          <a:prstGeom prst="snip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NOTA: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="" xmlns:a16="http://schemas.microsoft.com/office/drawing/2014/main" id="{A185C1A3-AA40-47CD-AA81-812C90972B79}"/>
              </a:ext>
            </a:extLst>
          </p:cNvPr>
          <p:cNvSpPr/>
          <p:nvPr/>
        </p:nvSpPr>
        <p:spPr>
          <a:xfrm>
            <a:off x="1328221" y="5959918"/>
            <a:ext cx="3312382" cy="72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FF representa el valor 255 como </a:t>
            </a:r>
            <a:r>
              <a:rPr lang="es-ES" sz="1600" dirty="0" err="1"/>
              <a:t>unsigned</a:t>
            </a:r>
            <a:r>
              <a:rPr lang="es-ES" sz="1600" dirty="0"/>
              <a:t> </a:t>
            </a:r>
            <a:r>
              <a:rPr lang="es-ES" sz="1600" dirty="0" err="1"/>
              <a:t>char</a:t>
            </a:r>
            <a:r>
              <a:rPr lang="es-ES" sz="1600" dirty="0"/>
              <a:t>, pero -1 en un </a:t>
            </a:r>
            <a:r>
              <a:rPr lang="es-ES" sz="1600" dirty="0" err="1"/>
              <a:t>char</a:t>
            </a:r>
            <a:r>
              <a:rPr lang="es-ES" sz="1600" dirty="0"/>
              <a:t> con signo</a:t>
            </a:r>
          </a:p>
        </p:txBody>
      </p:sp>
    </p:spTree>
    <p:extLst>
      <p:ext uri="{BB962C8B-B14F-4D97-AF65-F5344CB8AC3E}">
        <p14:creationId xmlns="" xmlns:p14="http://schemas.microsoft.com/office/powerpoint/2010/main" val="14596789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="" xmlns:a16="http://schemas.microsoft.com/office/drawing/2014/main" id="{C926812A-86BC-4558-B149-77C16DDFC7EC}"/>
              </a:ext>
            </a:extLst>
          </p:cNvPr>
          <p:cNvSpPr/>
          <p:nvPr/>
        </p:nvSpPr>
        <p:spPr>
          <a:xfrm>
            <a:off x="4736313" y="1328619"/>
            <a:ext cx="7087175" cy="5164946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312" y="23775"/>
            <a:ext cx="6172865" cy="731837"/>
          </a:xfrm>
        </p:spPr>
        <p:txBody>
          <a:bodyPr>
            <a:normAutofit/>
          </a:bodyPr>
          <a:lstStyle/>
          <a:p>
            <a:r>
              <a:rPr lang="es-ES" dirty="0"/>
              <a:t>Acceso directo en archivos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="" xmlns:a16="http://schemas.microsoft.com/office/drawing/2014/main" id="{69928C89-EB69-4492-B6B6-9064B296937F}"/>
              </a:ext>
            </a:extLst>
          </p:cNvPr>
          <p:cNvSpPr/>
          <p:nvPr/>
        </p:nvSpPr>
        <p:spPr>
          <a:xfrm>
            <a:off x="1455719" y="1067190"/>
            <a:ext cx="3207026" cy="74212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ftell</a:t>
            </a:r>
            <a:endParaRPr lang="es-ES" sz="3200" dirty="0"/>
          </a:p>
        </p:txBody>
      </p:sp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09DD97C1-0E78-4012-BD6D-B35539B4B842}"/>
              </a:ext>
            </a:extLst>
          </p:cNvPr>
          <p:cNvSpPr/>
          <p:nvPr/>
        </p:nvSpPr>
        <p:spPr>
          <a:xfrm>
            <a:off x="1278073" y="1907136"/>
            <a:ext cx="3800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long int </a:t>
            </a:r>
            <a:r>
              <a:rPr lang="en-US" sz="2000" dirty="0" err="1">
                <a:solidFill>
                  <a:schemeClr val="tx2"/>
                </a:solidFill>
              </a:rPr>
              <a:t>ftell</a:t>
            </a:r>
            <a:r>
              <a:rPr lang="en-US" sz="2000" dirty="0">
                <a:solidFill>
                  <a:schemeClr val="tx2"/>
                </a:solidFill>
              </a:rPr>
              <a:t>( FILE *stream )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="" xmlns:a16="http://schemas.microsoft.com/office/drawing/2014/main" id="{8E7C460E-22EB-40B1-B75E-C661977D079D}"/>
              </a:ext>
            </a:extLst>
          </p:cNvPr>
          <p:cNvSpPr/>
          <p:nvPr/>
        </p:nvSpPr>
        <p:spPr>
          <a:xfrm>
            <a:off x="3322750" y="2380716"/>
            <a:ext cx="1398667" cy="49358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Puntero al archivo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="" xmlns:a16="http://schemas.microsoft.com/office/drawing/2014/main" id="{B57E5A72-41E3-42B3-9516-1705085C1C90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3882770" y="2225198"/>
            <a:ext cx="139314" cy="15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CC22C08D-9127-427C-8ECD-758816630713}"/>
              </a:ext>
            </a:extLst>
          </p:cNvPr>
          <p:cNvSpPr/>
          <p:nvPr/>
        </p:nvSpPr>
        <p:spPr>
          <a:xfrm>
            <a:off x="4730985" y="1447890"/>
            <a:ext cx="69242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#</a:t>
            </a:r>
            <a:r>
              <a:rPr lang="es-ES" dirty="0" err="1">
                <a:solidFill>
                  <a:srgbClr val="92D050"/>
                </a:solidFill>
              </a:rPr>
              <a:t>include</a:t>
            </a:r>
            <a:r>
              <a:rPr lang="es-ES" dirty="0">
                <a:solidFill>
                  <a:srgbClr val="92D050"/>
                </a:solidFill>
              </a:rPr>
              <a:t>&lt;</a:t>
            </a:r>
            <a:r>
              <a:rPr lang="es-ES" dirty="0" err="1">
                <a:solidFill>
                  <a:srgbClr val="92D050"/>
                </a:solidFill>
              </a:rPr>
              <a:t>stdio.h</a:t>
            </a:r>
            <a:r>
              <a:rPr lang="es-ES" dirty="0">
                <a:solidFill>
                  <a:srgbClr val="92D050"/>
                </a:solidFill>
              </a:rPr>
              <a:t>&gt;  </a:t>
            </a:r>
          </a:p>
          <a:p>
            <a:r>
              <a:rPr lang="es-ES" dirty="0">
                <a:solidFill>
                  <a:srgbClr val="92D050"/>
                </a:solidFill>
              </a:rPr>
              <a:t>#</a:t>
            </a:r>
            <a:r>
              <a:rPr lang="es-ES" dirty="0" err="1">
                <a:solidFill>
                  <a:srgbClr val="92D050"/>
                </a:solidFill>
              </a:rPr>
              <a:t>include</a:t>
            </a:r>
            <a:r>
              <a:rPr lang="es-ES" dirty="0">
                <a:solidFill>
                  <a:srgbClr val="92D050"/>
                </a:solidFill>
              </a:rPr>
              <a:t>&lt;</a:t>
            </a:r>
            <a:r>
              <a:rPr lang="es-ES" dirty="0" err="1">
                <a:solidFill>
                  <a:srgbClr val="92D050"/>
                </a:solidFill>
              </a:rPr>
              <a:t>stdlib.h</a:t>
            </a:r>
            <a:r>
              <a:rPr lang="es-ES" dirty="0">
                <a:solidFill>
                  <a:srgbClr val="92D050"/>
                </a:solidFill>
              </a:rPr>
              <a:t>&gt;  </a:t>
            </a:r>
          </a:p>
          <a:p>
            <a:endParaRPr lang="es-ES" dirty="0">
              <a:solidFill>
                <a:srgbClr val="92D050"/>
              </a:solidFill>
            </a:endParaRPr>
          </a:p>
          <a:p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main</a:t>
            </a:r>
            <a:r>
              <a:rPr lang="es-ES" dirty="0">
                <a:solidFill>
                  <a:schemeClr val="tx2"/>
                </a:solidFill>
              </a:rPr>
              <a:t>(){  </a:t>
            </a:r>
          </a:p>
          <a:p>
            <a:r>
              <a:rPr lang="es-ES" dirty="0">
                <a:solidFill>
                  <a:schemeClr val="tx2"/>
                </a:solidFill>
              </a:rPr>
              <a:t>    FILE *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;  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chemeClr val="tx2"/>
                </a:solidFill>
              </a:rPr>
              <a:t>largo;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rgbClr val="0070C0"/>
                </a:solidFill>
              </a:rPr>
              <a:t>if</a:t>
            </a:r>
            <a:r>
              <a:rPr lang="es-ES" dirty="0">
                <a:solidFill>
                  <a:schemeClr val="tx2"/>
                </a:solidFill>
              </a:rPr>
              <a:t> ( 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=</a:t>
            </a:r>
            <a:r>
              <a:rPr lang="es-ES" dirty="0" err="1">
                <a:solidFill>
                  <a:schemeClr val="tx2"/>
                </a:solidFill>
              </a:rPr>
              <a:t>fopen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“archivo.</a:t>
            </a:r>
            <a:r>
              <a:rPr lang="es-ES" dirty="0" err="1">
                <a:solidFill>
                  <a:srgbClr val="C00000"/>
                </a:solidFill>
              </a:rPr>
              <a:t>txt</a:t>
            </a:r>
            <a:r>
              <a:rPr lang="es-ES" dirty="0">
                <a:solidFill>
                  <a:srgbClr val="C00000"/>
                </a:solidFill>
              </a:rPr>
              <a:t>"</a:t>
            </a:r>
            <a:r>
              <a:rPr lang="es-ES" dirty="0">
                <a:solidFill>
                  <a:schemeClr val="tx2"/>
                </a:solidFill>
              </a:rPr>
              <a:t>,</a:t>
            </a:r>
            <a:r>
              <a:rPr lang="es-ES" dirty="0">
                <a:solidFill>
                  <a:srgbClr val="C00000"/>
                </a:solidFill>
              </a:rPr>
              <a:t>“r"</a:t>
            </a:r>
            <a:r>
              <a:rPr lang="es-ES" dirty="0">
                <a:solidFill>
                  <a:schemeClr val="tx2"/>
                </a:solidFill>
              </a:rPr>
              <a:t>)) != NULL ) {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</a:p>
          <a:p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fseek</a:t>
            </a:r>
            <a:r>
              <a:rPr lang="es-ES" dirty="0">
                <a:solidFill>
                  <a:schemeClr val="tx2"/>
                </a:solidFill>
              </a:rPr>
              <a:t>( 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, 0, SEEK_END ); </a:t>
            </a:r>
          </a:p>
          <a:p>
            <a:r>
              <a:rPr lang="es-ES" dirty="0">
                <a:solidFill>
                  <a:schemeClr val="tx2"/>
                </a:solidFill>
              </a:rPr>
              <a:t>       </a:t>
            </a:r>
          </a:p>
          <a:p>
            <a:r>
              <a:rPr lang="es-ES" dirty="0">
                <a:solidFill>
                  <a:schemeClr val="tx2"/>
                </a:solidFill>
              </a:rPr>
              <a:t>        largo = </a:t>
            </a:r>
            <a:r>
              <a:rPr lang="es-ES" dirty="0" err="1">
                <a:solidFill>
                  <a:schemeClr val="tx2"/>
                </a:solidFill>
              </a:rPr>
              <a:t>ftell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    } </a:t>
            </a:r>
            <a:r>
              <a:rPr lang="es-ES" dirty="0" err="1">
                <a:solidFill>
                  <a:srgbClr val="0070C0"/>
                </a:solidFill>
              </a:rPr>
              <a:t>else</a:t>
            </a:r>
            <a:r>
              <a:rPr lang="es-ES" dirty="0">
                <a:solidFill>
                  <a:schemeClr val="tx2"/>
                </a:solidFill>
              </a:rPr>
              <a:t> {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“Error al abrir el archivo”</a:t>
            </a:r>
            <a:r>
              <a:rPr lang="es-ES" dirty="0">
                <a:solidFill>
                  <a:schemeClr val="tx2"/>
                </a:solidFill>
              </a:rPr>
              <a:t>);</a:t>
            </a:r>
          </a:p>
          <a:p>
            <a:r>
              <a:rPr lang="es-ES" dirty="0">
                <a:solidFill>
                  <a:schemeClr val="tx2"/>
                </a:solidFill>
              </a:rPr>
              <a:t>          </a:t>
            </a:r>
            <a:r>
              <a:rPr lang="es-ES" dirty="0" err="1">
                <a:solidFill>
                  <a:schemeClr val="tx2"/>
                </a:solidFill>
              </a:rPr>
              <a:t>exit</a:t>
            </a:r>
            <a:r>
              <a:rPr lang="es-ES" dirty="0">
                <a:solidFill>
                  <a:schemeClr val="tx2"/>
                </a:solidFill>
              </a:rPr>
              <a:t>(1);</a:t>
            </a:r>
          </a:p>
          <a:p>
            <a:r>
              <a:rPr lang="es-ES" dirty="0">
                <a:solidFill>
                  <a:schemeClr val="tx2"/>
                </a:solidFill>
              </a:rPr>
              <a:t>    }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fclose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fp</a:t>
            </a:r>
            <a:r>
              <a:rPr lang="es-ES" dirty="0">
                <a:solidFill>
                  <a:schemeClr val="tx2"/>
                </a:solidFill>
              </a:rPr>
              <a:t>);  </a:t>
            </a:r>
          </a:p>
          <a:p>
            <a:r>
              <a:rPr lang="es-ES" dirty="0">
                <a:solidFill>
                  <a:schemeClr val="tx2"/>
                </a:solidFill>
              </a:rPr>
              <a:t>    </a:t>
            </a:r>
            <a:r>
              <a:rPr lang="es-ES" dirty="0" err="1">
                <a:solidFill>
                  <a:schemeClr val="tx2"/>
                </a:solidFill>
              </a:rPr>
              <a:t>printf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>
                <a:solidFill>
                  <a:srgbClr val="C00000"/>
                </a:solidFill>
              </a:rPr>
              <a:t>“El largo del archivo es: %d“</a:t>
            </a:r>
            <a:r>
              <a:rPr lang="es-ES" dirty="0">
                <a:solidFill>
                  <a:schemeClr val="tx2"/>
                </a:solidFill>
              </a:rPr>
              <a:t>, largo);</a:t>
            </a:r>
          </a:p>
          <a:p>
            <a:r>
              <a:rPr lang="es-ES" dirty="0">
                <a:solidFill>
                  <a:schemeClr val="tx2"/>
                </a:solidFill>
              </a:rPr>
              <a:t>}  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2D99656E-E056-4BD8-BFD9-31FDF48702E6}"/>
              </a:ext>
            </a:extLst>
          </p:cNvPr>
          <p:cNvSpPr/>
          <p:nvPr/>
        </p:nvSpPr>
        <p:spPr>
          <a:xfrm>
            <a:off x="8220479" y="936427"/>
            <a:ext cx="3603009" cy="731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EJEMPLO: Obtener el largo de un archivo de texto.</a:t>
            </a:r>
          </a:p>
        </p:txBody>
      </p:sp>
      <p:sp>
        <p:nvSpPr>
          <p:cNvPr id="25" name="Rectángulo: esquinas superiores, una redondeada y la otra cortada 24">
            <a:extLst>
              <a:ext uri="{FF2B5EF4-FFF2-40B4-BE49-F238E27FC236}">
                <a16:creationId xmlns="" xmlns:a16="http://schemas.microsoft.com/office/drawing/2014/main" id="{7DB0E335-E53F-4A44-BC11-BD295B9FC84F}"/>
              </a:ext>
            </a:extLst>
          </p:cNvPr>
          <p:cNvSpPr/>
          <p:nvPr/>
        </p:nvSpPr>
        <p:spPr>
          <a:xfrm>
            <a:off x="1263430" y="3760454"/>
            <a:ext cx="1772950" cy="400110"/>
          </a:xfrm>
          <a:prstGeom prst="snip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Salida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072B3937-0A7F-43E1-A97B-FB7CEAB377F5}"/>
              </a:ext>
            </a:extLst>
          </p:cNvPr>
          <p:cNvSpPr/>
          <p:nvPr/>
        </p:nvSpPr>
        <p:spPr>
          <a:xfrm>
            <a:off x="1276793" y="4160819"/>
            <a:ext cx="3349167" cy="122093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32A0F213-D626-428A-8A3E-5CEFE4FCF9F3}"/>
              </a:ext>
            </a:extLst>
          </p:cNvPr>
          <p:cNvSpPr txBox="1"/>
          <p:nvPr/>
        </p:nvSpPr>
        <p:spPr>
          <a:xfrm>
            <a:off x="1313578" y="4181423"/>
            <a:ext cx="334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largo del archivo es: 14</a:t>
            </a:r>
          </a:p>
        </p:txBody>
      </p:sp>
      <p:sp>
        <p:nvSpPr>
          <p:cNvPr id="28" name="Rectángulo: esquinas superiores, una redondeada y la otra cortada 27">
            <a:extLst>
              <a:ext uri="{FF2B5EF4-FFF2-40B4-BE49-F238E27FC236}">
                <a16:creationId xmlns="" xmlns:a16="http://schemas.microsoft.com/office/drawing/2014/main" id="{98292643-C1AF-4EC3-9D40-2D6C234E31E5}"/>
              </a:ext>
            </a:extLst>
          </p:cNvPr>
          <p:cNvSpPr/>
          <p:nvPr/>
        </p:nvSpPr>
        <p:spPr>
          <a:xfrm>
            <a:off x="1313578" y="5427480"/>
            <a:ext cx="1446507" cy="208863"/>
          </a:xfrm>
          <a:prstGeom prst="snip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NOTA: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="" xmlns:a16="http://schemas.microsoft.com/office/drawing/2014/main" id="{A185C1A3-AA40-47CD-AA81-812C90972B79}"/>
              </a:ext>
            </a:extLst>
          </p:cNvPr>
          <p:cNvSpPr/>
          <p:nvPr/>
        </p:nvSpPr>
        <p:spPr>
          <a:xfrm>
            <a:off x="1313578" y="5636344"/>
            <a:ext cx="3312382" cy="72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Si contamos los caracteres en “Informática II” podemos verificar que el largo es 14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="" xmlns:a16="http://schemas.microsoft.com/office/drawing/2014/main" id="{48B60CB7-66F2-4A28-B754-C3368E9B0533}"/>
              </a:ext>
            </a:extLst>
          </p:cNvPr>
          <p:cNvSpPr/>
          <p:nvPr/>
        </p:nvSpPr>
        <p:spPr>
          <a:xfrm>
            <a:off x="1283014" y="2379477"/>
            <a:ext cx="1871435" cy="4930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dirty="0"/>
              <a:t>Retorna la posición actual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="" xmlns:a16="http://schemas.microsoft.com/office/drawing/2014/main" id="{3E71DCD0-3B18-48CD-AD30-803BE58C0A3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121664" y="2223961"/>
            <a:ext cx="97068" cy="15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D26A5A30-FCCF-4AB3-AAD3-9C9C786172C8}"/>
              </a:ext>
            </a:extLst>
          </p:cNvPr>
          <p:cNvSpPr/>
          <p:nvPr/>
        </p:nvSpPr>
        <p:spPr>
          <a:xfrm>
            <a:off x="8193086" y="1720088"/>
            <a:ext cx="3603009" cy="64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Contenido de archivo.</a:t>
            </a:r>
            <a:r>
              <a:rPr lang="es-ES" dirty="0" err="1"/>
              <a:t>txt</a:t>
            </a:r>
            <a:r>
              <a:rPr lang="es-ES" dirty="0"/>
              <a:t>:</a:t>
            </a:r>
            <a:r>
              <a:rPr lang="es-ES" dirty="0">
                <a:solidFill>
                  <a:srgbClr val="C00000"/>
                </a:solidFill>
              </a:rPr>
              <a:t>“Informática II”</a:t>
            </a:r>
            <a:endParaRPr lang="es-ES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="" xmlns:a16="http://schemas.microsoft.com/office/drawing/2014/main" id="{7B777591-9B35-4649-8D68-E183EBAA75C5}"/>
              </a:ext>
            </a:extLst>
          </p:cNvPr>
          <p:cNvSpPr/>
          <p:nvPr/>
        </p:nvSpPr>
        <p:spPr>
          <a:xfrm>
            <a:off x="8279900" y="3429000"/>
            <a:ext cx="3465670" cy="6403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…colocamos </a:t>
            </a:r>
            <a:r>
              <a:rPr lang="es-ES" dirty="0"/>
              <a:t>el puntero </a:t>
            </a:r>
            <a:endParaRPr lang="es-ES" dirty="0" smtClean="0"/>
          </a:p>
          <a:p>
            <a:pPr algn="ctr"/>
            <a:r>
              <a:rPr lang="es-ES" dirty="0" smtClean="0"/>
              <a:t>al </a:t>
            </a:r>
            <a:r>
              <a:rPr lang="es-ES" dirty="0"/>
              <a:t>final del archivo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="" xmlns:a16="http://schemas.microsoft.com/office/drawing/2014/main" id="{0C5B279E-FF05-4CD1-AB17-B6D5E253013C}"/>
              </a:ext>
            </a:extLst>
          </p:cNvPr>
          <p:cNvSpPr/>
          <p:nvPr/>
        </p:nvSpPr>
        <p:spPr>
          <a:xfrm>
            <a:off x="7439691" y="4186606"/>
            <a:ext cx="4049944" cy="6520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Guardamos en </a:t>
            </a:r>
            <a:r>
              <a:rPr lang="es-ES" dirty="0"/>
              <a:t>largo </a:t>
            </a:r>
            <a:endParaRPr lang="es-ES" dirty="0" smtClean="0"/>
          </a:p>
          <a:p>
            <a:pPr algn="ctr"/>
            <a:r>
              <a:rPr lang="es-ES" dirty="0" smtClean="0"/>
              <a:t>la </a:t>
            </a:r>
            <a:r>
              <a:rPr lang="es-ES" dirty="0"/>
              <a:t>posición actual</a:t>
            </a:r>
          </a:p>
        </p:txBody>
      </p:sp>
    </p:spTree>
    <p:extLst>
      <p:ext uri="{BB962C8B-B14F-4D97-AF65-F5344CB8AC3E}">
        <p14:creationId xmlns="" xmlns:p14="http://schemas.microsoft.com/office/powerpoint/2010/main" val="38664401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4CECB9-2F2C-4F86-98A4-9CC48DE722E1}"/>
              </a:ext>
            </a:extLst>
          </p:cNvPr>
          <p:cNvSpPr txBox="1">
            <a:spLocks/>
          </p:cNvSpPr>
          <p:nvPr/>
        </p:nvSpPr>
        <p:spPr>
          <a:xfrm>
            <a:off x="2525675" y="128588"/>
            <a:ext cx="7261263" cy="6677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/>
                <a:ea typeface="+mj-ea"/>
                <a:cs typeface="+mj-cs"/>
              </a:rPr>
              <a:t>Conclusiones: Ficheros parte 3.1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389BC46-B84B-4D7F-B3EB-9AE9BA5CA680}"/>
              </a:ext>
            </a:extLst>
          </p:cNvPr>
          <p:cNvSpPr txBox="1">
            <a:spLocks/>
          </p:cNvSpPr>
          <p:nvPr/>
        </p:nvSpPr>
        <p:spPr>
          <a:xfrm>
            <a:off x="1203011" y="1371599"/>
            <a:ext cx="9782801" cy="4267201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s-ES" sz="2400" dirty="0">
                <a:solidFill>
                  <a:srgbClr val="000000"/>
                </a:solidFill>
                <a:latin typeface="Euphemia"/>
              </a:rPr>
              <a:t>Podemos almacenar información directamente como la trabajaríamos en memoria, a esto se le llama entrada/salida directa y para ello usamos archivos binarios.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Para escribir 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usamos</a:t>
            </a:r>
            <a:r>
              <a:rPr lang="es-ES" sz="2400" dirty="0" smtClean="0">
                <a:solidFill>
                  <a:srgbClr val="000000"/>
                </a:solidFill>
                <a:latin typeface="Euphemia"/>
              </a:rPr>
              <a:t>:</a:t>
            </a:r>
            <a:endParaRPr lang="es-ES" sz="2400" dirty="0">
              <a:solidFill>
                <a:srgbClr val="000000"/>
              </a:solidFill>
              <a:latin typeface="Euphemia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fwrite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const void </a:t>
            </a:r>
            <a:r>
              <a:rPr lang="en-US" sz="2000" dirty="0">
                <a:solidFill>
                  <a:schemeClr val="tx2"/>
                </a:solidFill>
              </a:rPr>
              <a:t>*</a:t>
            </a:r>
            <a:r>
              <a:rPr lang="en-US" sz="2000" dirty="0" err="1">
                <a:solidFill>
                  <a:schemeClr val="tx2"/>
                </a:solidFill>
              </a:rPr>
              <a:t>ptr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size,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numElem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FILE </a:t>
            </a:r>
            <a:r>
              <a:rPr lang="en-US" sz="2000" dirty="0">
                <a:solidFill>
                  <a:schemeClr val="tx2"/>
                </a:solidFill>
              </a:rPr>
              <a:t>*stream)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s-ES" sz="2400" dirty="0">
                <a:solidFill>
                  <a:srgbClr val="000000"/>
                </a:solidFill>
                <a:latin typeface="Euphemia"/>
              </a:rPr>
              <a:t>Para leer </a:t>
            </a:r>
            <a:r>
              <a:rPr lang="es-ES" sz="2400" dirty="0" smtClean="0">
                <a:solidFill>
                  <a:srgbClr val="000000"/>
                </a:solidFill>
                <a:latin typeface="Euphemia"/>
              </a:rPr>
              <a:t>usamos:</a:t>
            </a:r>
            <a:endParaRPr lang="es-ES" sz="2400" dirty="0">
              <a:solidFill>
                <a:srgbClr val="000000"/>
              </a:solidFill>
              <a:latin typeface="Euphemia"/>
            </a:endParaRPr>
          </a:p>
          <a:p>
            <a:pPr marL="0" indent="0">
              <a:buNone/>
            </a:pPr>
            <a:r>
              <a:rPr lang="es-ES" sz="2000" dirty="0">
                <a:solidFill>
                  <a:srgbClr val="000000"/>
                </a:solidFill>
                <a:latin typeface="Euphemia"/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fread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const void </a:t>
            </a:r>
            <a:r>
              <a:rPr lang="en-US" sz="2000" dirty="0">
                <a:solidFill>
                  <a:schemeClr val="tx2"/>
                </a:solidFill>
              </a:rPr>
              <a:t>*</a:t>
            </a:r>
            <a:r>
              <a:rPr lang="en-US" sz="2000" dirty="0" err="1">
                <a:solidFill>
                  <a:schemeClr val="tx2"/>
                </a:solidFill>
              </a:rPr>
              <a:t>ptr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size, </a:t>
            </a:r>
            <a:r>
              <a:rPr lang="en-US" sz="2000" dirty="0" err="1">
                <a:solidFill>
                  <a:srgbClr val="0070C0"/>
                </a:solidFill>
              </a:rPr>
              <a:t>size_t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numElem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0070C0"/>
                </a:solidFill>
              </a:rPr>
              <a:t>FILE </a:t>
            </a:r>
            <a:r>
              <a:rPr lang="en-US" sz="2000" dirty="0">
                <a:solidFill>
                  <a:schemeClr val="tx2"/>
                </a:solidFill>
              </a:rPr>
              <a:t>*stream)</a:t>
            </a: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s-ES" sz="2400" dirty="0">
                <a:solidFill>
                  <a:srgbClr val="000000"/>
                </a:solidFill>
                <a:latin typeface="Euphemia"/>
              </a:rPr>
              <a:t>Debemos tener especial cuidado con la estructura del archivo al momento de leerlo.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97986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54CECB9-2F2C-4F86-98A4-9CC48DE722E1}"/>
              </a:ext>
            </a:extLst>
          </p:cNvPr>
          <p:cNvSpPr txBox="1">
            <a:spLocks/>
          </p:cNvSpPr>
          <p:nvPr/>
        </p:nvSpPr>
        <p:spPr>
          <a:xfrm>
            <a:off x="2347875" y="369888"/>
            <a:ext cx="7261263" cy="6677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/>
                <a:ea typeface="+mj-ea"/>
                <a:cs typeface="+mj-cs"/>
              </a:rPr>
              <a:t>Conclusiones: Ficheros parte 3</a:t>
            </a:r>
            <a:r>
              <a:rPr lang="es-E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/>
              </a:rPr>
              <a:t>.</a:t>
            </a:r>
            <a:r>
              <a:rPr kumimoji="0" lang="es-E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uphemia"/>
                <a:ea typeface="+mj-ea"/>
                <a:cs typeface="+mj-cs"/>
              </a:rPr>
              <a:t>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389BC46-B84B-4D7F-B3EB-9AE9BA5CA680}"/>
              </a:ext>
            </a:extLst>
          </p:cNvPr>
          <p:cNvSpPr txBox="1">
            <a:spLocks/>
          </p:cNvSpPr>
          <p:nvPr/>
        </p:nvSpPr>
        <p:spPr>
          <a:xfrm>
            <a:off x="1101411" y="1418641"/>
            <a:ext cx="9782801" cy="4385259"/>
          </a:xfrm>
          <a:prstGeom prst="rect">
            <a:avLst/>
          </a:prstGeom>
        </p:spPr>
        <p:txBody>
          <a:bodyPr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s-ES" sz="2400" dirty="0">
                <a:solidFill>
                  <a:srgbClr val="000000"/>
                </a:solidFill>
                <a:latin typeface="Euphemia"/>
              </a:rPr>
              <a:t>Podemos desplazarnos por el contenido de un archivo utilizando las funciones </a:t>
            </a:r>
            <a:r>
              <a:rPr lang="es-E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/>
              </a:rPr>
              <a:t>fseek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, </a:t>
            </a:r>
            <a:r>
              <a:rPr lang="es-E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/>
              </a:rPr>
              <a:t>rewind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 y </a:t>
            </a:r>
            <a:r>
              <a:rPr lang="es-E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/>
              </a:rPr>
              <a:t>ftell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.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s-E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/>
              </a:rPr>
              <a:t>fseek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 nos permite desplazarnos a una posición específica de un archivo, comenzando en la posición actual del cursor, el final del archivo o el principio del mismo.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s-E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/>
              </a:rPr>
              <a:t>rewind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 nos permite desplazar el apuntador del archivo al comienzo del mismo.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s-E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uphemia"/>
              </a:rPr>
              <a:t>ftell</a:t>
            </a:r>
            <a:r>
              <a:rPr lang="es-ES" sz="2400" dirty="0">
                <a:solidFill>
                  <a:srgbClr val="000000"/>
                </a:solidFill>
                <a:latin typeface="Euphemia"/>
              </a:rPr>
              <a:t> nos permite saber la posición actual del apuntador al archivo respecto del inicio del mismo.</a:t>
            </a:r>
          </a:p>
        </p:txBody>
      </p:sp>
    </p:spTree>
    <p:extLst>
      <p:ext uri="{BB962C8B-B14F-4D97-AF65-F5344CB8AC3E}">
        <p14:creationId xmlns="" xmlns:p14="http://schemas.microsoft.com/office/powerpoint/2010/main" val="35474031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08946F-7F02-4388-905B-F35C6F1E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99" y="168965"/>
            <a:ext cx="5225880" cy="1239837"/>
          </a:xfrm>
        </p:spPr>
        <p:txBody>
          <a:bodyPr/>
          <a:lstStyle/>
          <a:p>
            <a:r>
              <a:rPr lang="es-ES" dirty="0"/>
              <a:t>Tipos de ficheros en C.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1822968" y="1808922"/>
            <a:ext cx="4271443" cy="3637721"/>
            <a:chOff x="1822968" y="1808922"/>
            <a:chExt cx="4271443" cy="3637721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="" xmlns:a16="http://schemas.microsoft.com/office/drawing/2014/main" id="{776EA07F-43B2-416A-8D55-D34A3EF608B0}"/>
                </a:ext>
              </a:extLst>
            </p:cNvPr>
            <p:cNvSpPr/>
            <p:nvPr/>
          </p:nvSpPr>
          <p:spPr>
            <a:xfrm>
              <a:off x="1822969" y="1808922"/>
              <a:ext cx="2544418" cy="755374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De texto</a:t>
              </a: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="" xmlns:a16="http://schemas.microsoft.com/office/drawing/2014/main" id="{3ED43820-58D3-460A-B6A0-2577001D57CA}"/>
                </a:ext>
              </a:extLst>
            </p:cNvPr>
            <p:cNvSpPr/>
            <p:nvPr/>
          </p:nvSpPr>
          <p:spPr>
            <a:xfrm>
              <a:off x="1822968" y="2736574"/>
              <a:ext cx="4271443" cy="271006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Contiene datos legibles por una persona.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Se pueden generar o editar con cualquier editor de texto.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Necesitan un separador para guardar múltiples elementos.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dirty="0"/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6878672" y="1808922"/>
            <a:ext cx="4271443" cy="3637721"/>
            <a:chOff x="6878672" y="1808922"/>
            <a:chExt cx="4271443" cy="3637721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="" xmlns:a16="http://schemas.microsoft.com/office/drawing/2014/main" id="{6268DC28-BCF7-4734-A99C-A6A5FBED5BAF}"/>
                </a:ext>
              </a:extLst>
            </p:cNvPr>
            <p:cNvSpPr/>
            <p:nvPr/>
          </p:nvSpPr>
          <p:spPr>
            <a:xfrm>
              <a:off x="6878672" y="1808922"/>
              <a:ext cx="2544418" cy="755374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/>
                <a:t>Binarios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="" xmlns:a16="http://schemas.microsoft.com/office/drawing/2014/main" id="{5F0340B2-22A2-4A27-BC90-6612BE1D397E}"/>
                </a:ext>
              </a:extLst>
            </p:cNvPr>
            <p:cNvSpPr/>
            <p:nvPr/>
          </p:nvSpPr>
          <p:spPr>
            <a:xfrm>
              <a:off x="6878672" y="2736573"/>
              <a:ext cx="4271443" cy="271007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No están pensados para ser leídos directamente por una persona.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Requieren una mayor precisión en la determinación de la codificación de la </a:t>
              </a:r>
              <a:r>
                <a:rPr lang="es-ES" dirty="0" err="1"/>
                <a:t>informaci´on</a:t>
              </a:r>
              <a:r>
                <a:rPr lang="es-ES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Se usa la misma secuencia de bits que guardamos normalmente en memoria.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0409183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08946F-7F02-4388-905B-F35C6F1E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373" y="-67053"/>
            <a:ext cx="7889566" cy="1239837"/>
          </a:xfrm>
        </p:spPr>
        <p:txBody>
          <a:bodyPr/>
          <a:lstStyle/>
          <a:p>
            <a:r>
              <a:rPr lang="es-ES" dirty="0"/>
              <a:t>Ficheros de texto: Funcionamiento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5F0340B2-22A2-4A27-BC90-6612BE1D397E}"/>
              </a:ext>
            </a:extLst>
          </p:cNvPr>
          <p:cNvSpPr/>
          <p:nvPr/>
        </p:nvSpPr>
        <p:spPr>
          <a:xfrm>
            <a:off x="1296450" y="2191120"/>
            <a:ext cx="2544419" cy="9210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dirty="0"/>
              <a:t>Si queremos guardar los enteros 54 y 200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="" xmlns:a16="http://schemas.microsoft.com/office/drawing/2014/main" id="{08F3B401-6B52-4BD3-A454-DD3F617946D9}"/>
              </a:ext>
            </a:extLst>
          </p:cNvPr>
          <p:cNvSpPr/>
          <p:nvPr/>
        </p:nvSpPr>
        <p:spPr>
          <a:xfrm>
            <a:off x="1347199" y="1405155"/>
            <a:ext cx="2544418" cy="4302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Uso de separadores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="" xmlns:a16="http://schemas.microsoft.com/office/drawing/2014/main" id="{60218848-9198-4DB8-98FC-37263241942C}"/>
              </a:ext>
            </a:extLst>
          </p:cNvPr>
          <p:cNvSpPr/>
          <p:nvPr/>
        </p:nvSpPr>
        <p:spPr>
          <a:xfrm>
            <a:off x="4059530" y="2148035"/>
            <a:ext cx="1948070" cy="92102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Sin separador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01E68D6C-621C-4397-B2DF-CBA2BB902D5C}"/>
              </a:ext>
            </a:extLst>
          </p:cNvPr>
          <p:cNvSpPr/>
          <p:nvPr/>
        </p:nvSpPr>
        <p:spPr>
          <a:xfrm>
            <a:off x="6484678" y="2439599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72092C37-1C88-429A-BCE0-8436FD4CDFD4}"/>
              </a:ext>
            </a:extLst>
          </p:cNvPr>
          <p:cNvSpPr/>
          <p:nvPr/>
        </p:nvSpPr>
        <p:spPr>
          <a:xfrm>
            <a:off x="6922000" y="2439599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D4E818F2-E3F7-4BCF-AF7D-EA9C14A66924}"/>
              </a:ext>
            </a:extLst>
          </p:cNvPr>
          <p:cNvSpPr/>
          <p:nvPr/>
        </p:nvSpPr>
        <p:spPr>
          <a:xfrm>
            <a:off x="7359322" y="2439599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4AA34111-6727-4BDB-8523-990D19966BE8}"/>
              </a:ext>
            </a:extLst>
          </p:cNvPr>
          <p:cNvSpPr/>
          <p:nvPr/>
        </p:nvSpPr>
        <p:spPr>
          <a:xfrm>
            <a:off x="7796644" y="2439599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="" xmlns:a16="http://schemas.microsoft.com/office/drawing/2014/main" id="{AA974C5F-CB42-4045-96FA-752EEAA444D2}"/>
              </a:ext>
            </a:extLst>
          </p:cNvPr>
          <p:cNvSpPr/>
          <p:nvPr/>
        </p:nvSpPr>
        <p:spPr>
          <a:xfrm>
            <a:off x="8233966" y="2439599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EC927A42-E89D-454F-BCD9-ACCEC75A7BE0}"/>
              </a:ext>
            </a:extLst>
          </p:cNvPr>
          <p:cNvSpPr/>
          <p:nvPr/>
        </p:nvSpPr>
        <p:spPr>
          <a:xfrm>
            <a:off x="8671288" y="2439599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6A9404E-81C6-44CB-ADBE-4EA77409D6F3}"/>
              </a:ext>
            </a:extLst>
          </p:cNvPr>
          <p:cNvSpPr txBox="1"/>
          <p:nvPr/>
        </p:nvSpPr>
        <p:spPr>
          <a:xfrm>
            <a:off x="6564191" y="2884396"/>
            <a:ext cx="254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guardamos?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="" xmlns:a16="http://schemas.microsoft.com/office/drawing/2014/main" id="{9801397A-9CD4-41AA-84AB-49C065337F92}"/>
              </a:ext>
            </a:extLst>
          </p:cNvPr>
          <p:cNvSpPr txBox="1"/>
          <p:nvPr/>
        </p:nvSpPr>
        <p:spPr>
          <a:xfrm>
            <a:off x="6564191" y="3253728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¿El número 54200? ¿el 54 y el 200? ¿otra combinación?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DA333854-07F3-4FB1-BC99-8BAFB761549C}"/>
              </a:ext>
            </a:extLst>
          </p:cNvPr>
          <p:cNvSpPr/>
          <p:nvPr/>
        </p:nvSpPr>
        <p:spPr>
          <a:xfrm>
            <a:off x="6365408" y="4814171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="" xmlns:a16="http://schemas.microsoft.com/office/drawing/2014/main" id="{7D37B25E-6744-4857-9362-A48780AB1410}"/>
              </a:ext>
            </a:extLst>
          </p:cNvPr>
          <p:cNvSpPr/>
          <p:nvPr/>
        </p:nvSpPr>
        <p:spPr>
          <a:xfrm>
            <a:off x="6802730" y="4814171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="" xmlns:a16="http://schemas.microsoft.com/office/drawing/2014/main" id="{3B3FEE9B-C76F-4A50-9D8F-FB9C6232F749}"/>
              </a:ext>
            </a:extLst>
          </p:cNvPr>
          <p:cNvSpPr/>
          <p:nvPr/>
        </p:nvSpPr>
        <p:spPr>
          <a:xfrm>
            <a:off x="7677374" y="4814171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="" xmlns:a16="http://schemas.microsoft.com/office/drawing/2014/main" id="{6C028CA1-7C6E-431B-8D30-E158D4C63B27}"/>
              </a:ext>
            </a:extLst>
          </p:cNvPr>
          <p:cNvSpPr/>
          <p:nvPr/>
        </p:nvSpPr>
        <p:spPr>
          <a:xfrm>
            <a:off x="8114696" y="4814171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="" xmlns:a16="http://schemas.microsoft.com/office/drawing/2014/main" id="{2AFD1006-123D-4E36-9519-32F83C473262}"/>
              </a:ext>
            </a:extLst>
          </p:cNvPr>
          <p:cNvSpPr/>
          <p:nvPr/>
        </p:nvSpPr>
        <p:spPr>
          <a:xfrm>
            <a:off x="8552018" y="4814171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="" xmlns:a16="http://schemas.microsoft.com/office/drawing/2014/main" id="{6B2A8B1D-C365-4222-81E4-4843C1521FE6}"/>
              </a:ext>
            </a:extLst>
          </p:cNvPr>
          <p:cNvSpPr/>
          <p:nvPr/>
        </p:nvSpPr>
        <p:spPr>
          <a:xfrm>
            <a:off x="8989340" y="4814171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/>
              </a:solidFill>
            </a:endParaRPr>
          </a:p>
        </p:txBody>
      </p:sp>
      <p:sp>
        <p:nvSpPr>
          <p:cNvPr id="24" name="Flecha: a la derecha 23">
            <a:extLst>
              <a:ext uri="{FF2B5EF4-FFF2-40B4-BE49-F238E27FC236}">
                <a16:creationId xmlns="" xmlns:a16="http://schemas.microsoft.com/office/drawing/2014/main" id="{B3C7C985-806E-496E-AF6D-75C46E811DBA}"/>
              </a:ext>
            </a:extLst>
          </p:cNvPr>
          <p:cNvSpPr/>
          <p:nvPr/>
        </p:nvSpPr>
        <p:spPr>
          <a:xfrm>
            <a:off x="4159784" y="4635585"/>
            <a:ext cx="1992193" cy="921027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 separador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7B5F96AC-510D-4F80-9D0E-8428C398058A}"/>
              </a:ext>
            </a:extLst>
          </p:cNvPr>
          <p:cNvSpPr/>
          <p:nvPr/>
        </p:nvSpPr>
        <p:spPr>
          <a:xfrm>
            <a:off x="7240052" y="4814171"/>
            <a:ext cx="437322" cy="424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,</a:t>
            </a:r>
          </a:p>
        </p:txBody>
      </p:sp>
      <p:sp>
        <p:nvSpPr>
          <p:cNvPr id="27" name="Flecha: hacia abajo 26">
            <a:extLst>
              <a:ext uri="{FF2B5EF4-FFF2-40B4-BE49-F238E27FC236}">
                <a16:creationId xmlns="" xmlns:a16="http://schemas.microsoft.com/office/drawing/2014/main" id="{78115D04-920A-4B40-B9B4-BACAE6BB45B0}"/>
              </a:ext>
            </a:extLst>
          </p:cNvPr>
          <p:cNvSpPr/>
          <p:nvPr/>
        </p:nvSpPr>
        <p:spPr>
          <a:xfrm>
            <a:off x="2058449" y="3132792"/>
            <a:ext cx="1020418" cy="1420096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="" xmlns:a16="http://schemas.microsoft.com/office/drawing/2014/main" id="{AB91D0C8-A3BC-4F1F-A57C-08567FFA5E16}"/>
              </a:ext>
            </a:extLst>
          </p:cNvPr>
          <p:cNvSpPr/>
          <p:nvPr/>
        </p:nvSpPr>
        <p:spPr>
          <a:xfrm>
            <a:off x="1296449" y="4565693"/>
            <a:ext cx="2595168" cy="9210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dirty="0"/>
              <a:t>Usando un separador como: ‘</a:t>
            </a:r>
            <a:r>
              <a:rPr lang="es-ES" sz="3200" b="1" dirty="0"/>
              <a:t>,</a:t>
            </a:r>
            <a:r>
              <a:rPr lang="es-ES" dirty="0"/>
              <a:t>’, ‘\t’, ‘\n’, etc. 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="" xmlns:a16="http://schemas.microsoft.com/office/drawing/2014/main" id="{1696A90D-961D-4254-B993-8DBCEDE99502}"/>
              </a:ext>
            </a:extLst>
          </p:cNvPr>
          <p:cNvSpPr txBox="1"/>
          <p:nvPr/>
        </p:nvSpPr>
        <p:spPr>
          <a:xfrm>
            <a:off x="6305773" y="5302054"/>
            <a:ext cx="42032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sabemos que el primer elemento llega hasta la [ ,</a:t>
            </a:r>
            <a:r>
              <a:rPr lang="es-ES" sz="2400" b="1" dirty="0"/>
              <a:t> </a:t>
            </a:r>
            <a:r>
              <a:rPr lang="es-ES" dirty="0"/>
              <a:t>]: 54</a:t>
            </a:r>
            <a:br>
              <a:rPr lang="es-ES" dirty="0"/>
            </a:br>
            <a:r>
              <a:rPr lang="es-ES" dirty="0"/>
              <a:t>Y el último elemento llega hasta el fin de archivo: 200</a:t>
            </a:r>
          </a:p>
        </p:txBody>
      </p:sp>
    </p:spTree>
    <p:extLst>
      <p:ext uri="{BB962C8B-B14F-4D97-AF65-F5344CB8AC3E}">
        <p14:creationId xmlns="" xmlns:p14="http://schemas.microsoft.com/office/powerpoint/2010/main" val="2843197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08946F-7F02-4388-905B-F35C6F1E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695" y="266242"/>
            <a:ext cx="7889566" cy="808422"/>
          </a:xfrm>
        </p:spPr>
        <p:txBody>
          <a:bodyPr/>
          <a:lstStyle/>
          <a:p>
            <a:r>
              <a:rPr lang="es-ES" dirty="0"/>
              <a:t>Ficheros Binarios: Funcionamiento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="" xmlns:a16="http://schemas.microsoft.com/office/drawing/2014/main" id="{5F0340B2-22A2-4A27-BC90-6612BE1D397E}"/>
              </a:ext>
            </a:extLst>
          </p:cNvPr>
          <p:cNvSpPr/>
          <p:nvPr/>
        </p:nvSpPr>
        <p:spPr>
          <a:xfrm>
            <a:off x="1391719" y="2486874"/>
            <a:ext cx="2544418" cy="87794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dirty="0"/>
              <a:t>Si queremos guardar el número 255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="" xmlns:a16="http://schemas.microsoft.com/office/drawing/2014/main" id="{08F3B401-6B52-4BD3-A454-DD3F617946D9}"/>
              </a:ext>
            </a:extLst>
          </p:cNvPr>
          <p:cNvSpPr/>
          <p:nvPr/>
        </p:nvSpPr>
        <p:spPr>
          <a:xfrm>
            <a:off x="1328738" y="1110520"/>
            <a:ext cx="3871900" cy="60247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Especificar el tipo de dato que se pretende escribir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96A9404E-81C6-44CB-ADBE-4EA77409D6F3}"/>
              </a:ext>
            </a:extLst>
          </p:cNvPr>
          <p:cNvSpPr txBox="1"/>
          <p:nvPr/>
        </p:nvSpPr>
        <p:spPr>
          <a:xfrm>
            <a:off x="6385282" y="1513586"/>
            <a:ext cx="420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tipo </a:t>
            </a:r>
            <a:r>
              <a:rPr lang="es-ES" dirty="0" err="1">
                <a:solidFill>
                  <a:srgbClr val="0070C0"/>
                </a:solidFill>
              </a:rPr>
              <a:t>unsigned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/>
              <a:t> usa 8bits (1byte)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="" xmlns:a16="http://schemas.microsoft.com/office/drawing/2014/main" id="{1696A90D-961D-4254-B993-8DBCEDE99502}"/>
              </a:ext>
            </a:extLst>
          </p:cNvPr>
          <p:cNvSpPr txBox="1"/>
          <p:nvPr/>
        </p:nvSpPr>
        <p:spPr>
          <a:xfrm>
            <a:off x="6389389" y="2476137"/>
            <a:ext cx="33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tipo </a:t>
            </a:r>
            <a:r>
              <a:rPr lang="es-ES" dirty="0" err="1">
                <a:solidFill>
                  <a:srgbClr val="0070C0"/>
                </a:solidFill>
              </a:rPr>
              <a:t>int</a:t>
            </a:r>
            <a:r>
              <a:rPr lang="es-ES" dirty="0"/>
              <a:t> usa 16bits (4bytes)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="" xmlns:a16="http://schemas.microsoft.com/office/drawing/2014/main" id="{E6617EEA-EC14-4D44-9DB0-B7BE86BEF1FB}"/>
              </a:ext>
            </a:extLst>
          </p:cNvPr>
          <p:cNvSpPr/>
          <p:nvPr/>
        </p:nvSpPr>
        <p:spPr>
          <a:xfrm>
            <a:off x="1301318" y="4385251"/>
            <a:ext cx="2544418" cy="63107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Cuidado al leer el archivo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="" xmlns:a16="http://schemas.microsoft.com/office/drawing/2014/main" id="{7DF98DA2-B0FC-46D9-8230-28FADD9F22A1}"/>
              </a:ext>
            </a:extLst>
          </p:cNvPr>
          <p:cNvSpPr/>
          <p:nvPr/>
        </p:nvSpPr>
        <p:spPr>
          <a:xfrm>
            <a:off x="1301317" y="5173719"/>
            <a:ext cx="3136401" cy="105899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dirty="0"/>
              <a:t>Si intentamos leer el número como </a:t>
            </a:r>
            <a:r>
              <a:rPr lang="es-ES" dirty="0" err="1">
                <a:solidFill>
                  <a:srgbClr val="0070C0"/>
                </a:solidFill>
              </a:rPr>
              <a:t>unsigned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es diferente a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="" xmlns:a16="http://schemas.microsoft.com/office/drawing/2014/main" id="{F76F8294-4A8F-45D8-9516-AB4920820DE7}"/>
              </a:ext>
            </a:extLst>
          </p:cNvPr>
          <p:cNvSpPr txBox="1"/>
          <p:nvPr/>
        </p:nvSpPr>
        <p:spPr>
          <a:xfrm>
            <a:off x="6094412" y="4777027"/>
            <a:ext cx="420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unsigned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/>
              <a:t> 255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="" xmlns:a16="http://schemas.microsoft.com/office/drawing/2014/main" id="{4B46A670-7E44-4486-98FA-9DF7D9B6E023}"/>
              </a:ext>
            </a:extLst>
          </p:cNvPr>
          <p:cNvSpPr txBox="1"/>
          <p:nvPr/>
        </p:nvSpPr>
        <p:spPr>
          <a:xfrm>
            <a:off x="6101039" y="5640185"/>
            <a:ext cx="100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char</a:t>
            </a:r>
            <a:r>
              <a:rPr lang="es-ES" dirty="0"/>
              <a:t> -1</a:t>
            </a:r>
          </a:p>
        </p:txBody>
      </p:sp>
      <p:sp>
        <p:nvSpPr>
          <p:cNvPr id="67" name="Flecha: a la derecha 66">
            <a:extLst>
              <a:ext uri="{FF2B5EF4-FFF2-40B4-BE49-F238E27FC236}">
                <a16:creationId xmlns="" xmlns:a16="http://schemas.microsoft.com/office/drawing/2014/main" id="{078CDD76-3C03-4928-8A67-AA75DE61A742}"/>
              </a:ext>
            </a:extLst>
          </p:cNvPr>
          <p:cNvSpPr/>
          <p:nvPr/>
        </p:nvSpPr>
        <p:spPr>
          <a:xfrm>
            <a:off x="4447440" y="5173718"/>
            <a:ext cx="1531728" cy="105899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="" xmlns:a16="http://schemas.microsoft.com/office/drawing/2014/main" id="{50D9C21A-B2D3-45EF-83FA-41BA4DE4B450}"/>
              </a:ext>
            </a:extLst>
          </p:cNvPr>
          <p:cNvSpPr txBox="1"/>
          <p:nvPr/>
        </p:nvSpPr>
        <p:spPr>
          <a:xfrm>
            <a:off x="9884728" y="5051385"/>
            <a:ext cx="1891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pasa si intento leerlo como un tipo diferente al que escribí?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="" xmlns:a16="http://schemas.microsoft.com/office/drawing/2014/main" id="{B1D12911-86B5-4C96-8951-208075343BA3}"/>
              </a:ext>
            </a:extLst>
          </p:cNvPr>
          <p:cNvGrpSpPr/>
          <p:nvPr/>
        </p:nvGrpSpPr>
        <p:grpSpPr>
          <a:xfrm>
            <a:off x="3264688" y="1604703"/>
            <a:ext cx="2961570" cy="1058991"/>
            <a:chOff x="3264688" y="1604703"/>
            <a:chExt cx="2961570" cy="1058991"/>
          </a:xfrm>
        </p:grpSpPr>
        <p:sp>
          <p:nvSpPr>
            <p:cNvPr id="3" name="Flecha: a la derecha 2">
              <a:extLst>
                <a:ext uri="{FF2B5EF4-FFF2-40B4-BE49-F238E27FC236}">
                  <a16:creationId xmlns="" xmlns:a16="http://schemas.microsoft.com/office/drawing/2014/main" id="{60218848-9198-4DB8-98FC-37263241942C}"/>
                </a:ext>
              </a:extLst>
            </p:cNvPr>
            <p:cNvSpPr/>
            <p:nvPr/>
          </p:nvSpPr>
          <p:spPr>
            <a:xfrm>
              <a:off x="3915103" y="1604703"/>
              <a:ext cx="2311155" cy="1058991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Como </a:t>
              </a:r>
              <a:br>
                <a:rPr lang="es-ES" dirty="0"/>
              </a:br>
              <a:r>
                <a:rPr lang="es-ES" dirty="0" err="1">
                  <a:solidFill>
                    <a:srgbClr val="0070C0"/>
                  </a:solidFill>
                </a:rPr>
                <a:t>unsigned</a:t>
              </a:r>
              <a:r>
                <a:rPr lang="es-ES" dirty="0">
                  <a:solidFill>
                    <a:srgbClr val="0070C0"/>
                  </a:solidFill>
                </a:rPr>
                <a:t> </a:t>
              </a:r>
              <a:r>
                <a:rPr lang="es-ES" dirty="0" err="1">
                  <a:solidFill>
                    <a:srgbClr val="0070C0"/>
                  </a:solidFill>
                </a:rPr>
                <a:t>char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6" name="Paralelogramo 5">
              <a:extLst>
                <a:ext uri="{FF2B5EF4-FFF2-40B4-BE49-F238E27FC236}">
                  <a16:creationId xmlns="" xmlns:a16="http://schemas.microsoft.com/office/drawing/2014/main" id="{CA3810CD-07EC-49EE-897D-F21CDB88A0C3}"/>
                </a:ext>
              </a:extLst>
            </p:cNvPr>
            <p:cNvSpPr/>
            <p:nvPr/>
          </p:nvSpPr>
          <p:spPr>
            <a:xfrm>
              <a:off x="3264688" y="1868207"/>
              <a:ext cx="1064538" cy="621392"/>
            </a:xfrm>
            <a:prstGeom prst="parallelogram">
              <a:avLst>
                <a:gd name="adj" fmla="val 7831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="" xmlns:a16="http://schemas.microsoft.com/office/drawing/2014/main" id="{11FB0A14-9A5D-414B-8A9C-22D4C6CB64E9}"/>
              </a:ext>
            </a:extLst>
          </p:cNvPr>
          <p:cNvGrpSpPr/>
          <p:nvPr/>
        </p:nvGrpSpPr>
        <p:grpSpPr>
          <a:xfrm>
            <a:off x="3229296" y="3196264"/>
            <a:ext cx="2996961" cy="1058991"/>
            <a:chOff x="3229296" y="3196264"/>
            <a:chExt cx="2996961" cy="1058991"/>
          </a:xfrm>
        </p:grpSpPr>
        <p:sp>
          <p:nvSpPr>
            <p:cNvPr id="24" name="Flecha: a la derecha 23">
              <a:extLst>
                <a:ext uri="{FF2B5EF4-FFF2-40B4-BE49-F238E27FC236}">
                  <a16:creationId xmlns="" xmlns:a16="http://schemas.microsoft.com/office/drawing/2014/main" id="{B3C7C985-806E-496E-AF6D-75C46E811DBA}"/>
                </a:ext>
              </a:extLst>
            </p:cNvPr>
            <p:cNvSpPr/>
            <p:nvPr/>
          </p:nvSpPr>
          <p:spPr>
            <a:xfrm>
              <a:off x="3873157" y="3196264"/>
              <a:ext cx="2353100" cy="1058991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Como </a:t>
              </a:r>
              <a:r>
                <a:rPr lang="es-ES" dirty="0" err="1">
                  <a:solidFill>
                    <a:srgbClr val="0070C0"/>
                  </a:solidFill>
                </a:rPr>
                <a:t>int</a:t>
              </a:r>
              <a:endParaRPr lang="es-ES" dirty="0">
                <a:solidFill>
                  <a:srgbClr val="0070C0"/>
                </a:solidFill>
              </a:endParaRPr>
            </a:p>
          </p:txBody>
        </p:sp>
        <p:sp>
          <p:nvSpPr>
            <p:cNvPr id="86" name="Paralelogramo 85">
              <a:extLst>
                <a:ext uri="{FF2B5EF4-FFF2-40B4-BE49-F238E27FC236}">
                  <a16:creationId xmlns="" xmlns:a16="http://schemas.microsoft.com/office/drawing/2014/main" id="{866CBDBF-A606-4C72-9918-BC5B385486A1}"/>
                </a:ext>
              </a:extLst>
            </p:cNvPr>
            <p:cNvSpPr/>
            <p:nvPr/>
          </p:nvSpPr>
          <p:spPr>
            <a:xfrm flipV="1">
              <a:off x="3229296" y="3371787"/>
              <a:ext cx="1064538" cy="621392"/>
            </a:xfrm>
            <a:prstGeom prst="parallelogram">
              <a:avLst>
                <a:gd name="adj" fmla="val 7831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87" name="Tabla 87">
            <a:extLst>
              <a:ext uri="{FF2B5EF4-FFF2-40B4-BE49-F238E27FC236}">
                <a16:creationId xmlns="" xmlns:a16="http://schemas.microsoft.com/office/drawing/2014/main" id="{D1CC056B-0F47-49EE-AC2E-531DEAD1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05907411"/>
              </p:ext>
            </p:extLst>
          </p:nvPr>
        </p:nvGraphicFramePr>
        <p:xfrm>
          <a:off x="6483026" y="2828992"/>
          <a:ext cx="1749292" cy="1686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323">
                  <a:extLst>
                    <a:ext uri="{9D8B030D-6E8A-4147-A177-3AD203B41FA5}">
                      <a16:colId xmlns="" xmlns:a16="http://schemas.microsoft.com/office/drawing/2014/main" val="3856554729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2398740153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1254169377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442180659"/>
                    </a:ext>
                  </a:extLst>
                </a:gridCol>
              </a:tblGrid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5795345"/>
                  </a:ext>
                </a:extLst>
              </a:tr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7566701"/>
                  </a:ext>
                </a:extLst>
              </a:tr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435313"/>
                  </a:ext>
                </a:extLst>
              </a:tr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7708293"/>
                  </a:ext>
                </a:extLst>
              </a:tr>
            </a:tbl>
          </a:graphicData>
        </a:graphic>
      </p:graphicFrame>
      <p:graphicFrame>
        <p:nvGraphicFramePr>
          <p:cNvPr id="89" name="Tabla 87">
            <a:extLst>
              <a:ext uri="{FF2B5EF4-FFF2-40B4-BE49-F238E27FC236}">
                <a16:creationId xmlns="" xmlns:a16="http://schemas.microsoft.com/office/drawing/2014/main" id="{FF7A1A41-E1BB-458F-91C2-D83AB4D4B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6985317"/>
              </p:ext>
            </p:extLst>
          </p:nvPr>
        </p:nvGraphicFramePr>
        <p:xfrm>
          <a:off x="8325956" y="2828992"/>
          <a:ext cx="1749292" cy="1686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323">
                  <a:extLst>
                    <a:ext uri="{9D8B030D-6E8A-4147-A177-3AD203B41FA5}">
                      <a16:colId xmlns="" xmlns:a16="http://schemas.microsoft.com/office/drawing/2014/main" val="3856554729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2398740153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1254169377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442180659"/>
                    </a:ext>
                  </a:extLst>
                </a:gridCol>
              </a:tblGrid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35795345"/>
                  </a:ext>
                </a:extLst>
              </a:tr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7566701"/>
                  </a:ext>
                </a:extLst>
              </a:tr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435313"/>
                  </a:ext>
                </a:extLst>
              </a:tr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7708293"/>
                  </a:ext>
                </a:extLst>
              </a:tr>
            </a:tbl>
          </a:graphicData>
        </a:graphic>
      </p:graphicFrame>
      <p:graphicFrame>
        <p:nvGraphicFramePr>
          <p:cNvPr id="90" name="Tabla 87">
            <a:extLst>
              <a:ext uri="{FF2B5EF4-FFF2-40B4-BE49-F238E27FC236}">
                <a16:creationId xmlns="" xmlns:a16="http://schemas.microsoft.com/office/drawing/2014/main" id="{F9974A9B-7C72-4FC3-B9D4-B5A039D29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3812916"/>
              </p:ext>
            </p:extLst>
          </p:nvPr>
        </p:nvGraphicFramePr>
        <p:xfrm>
          <a:off x="6483026" y="1912314"/>
          <a:ext cx="1749292" cy="421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323">
                  <a:extLst>
                    <a:ext uri="{9D8B030D-6E8A-4147-A177-3AD203B41FA5}">
                      <a16:colId xmlns="" xmlns:a16="http://schemas.microsoft.com/office/drawing/2014/main" val="3856554729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2398740153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1254169377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442180659"/>
                    </a:ext>
                  </a:extLst>
                </a:gridCol>
              </a:tblGrid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7708293"/>
                  </a:ext>
                </a:extLst>
              </a:tr>
            </a:tbl>
          </a:graphicData>
        </a:graphic>
      </p:graphicFrame>
      <p:graphicFrame>
        <p:nvGraphicFramePr>
          <p:cNvPr id="91" name="Tabla 87">
            <a:extLst>
              <a:ext uri="{FF2B5EF4-FFF2-40B4-BE49-F238E27FC236}">
                <a16:creationId xmlns="" xmlns:a16="http://schemas.microsoft.com/office/drawing/2014/main" id="{4084DDF3-A031-4FD4-AB33-E1CF437A7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1970349"/>
              </p:ext>
            </p:extLst>
          </p:nvPr>
        </p:nvGraphicFramePr>
        <p:xfrm>
          <a:off x="8317313" y="1909317"/>
          <a:ext cx="1749292" cy="421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323">
                  <a:extLst>
                    <a:ext uri="{9D8B030D-6E8A-4147-A177-3AD203B41FA5}">
                      <a16:colId xmlns="" xmlns:a16="http://schemas.microsoft.com/office/drawing/2014/main" val="3856554729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2398740153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1254169377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442180659"/>
                    </a:ext>
                  </a:extLst>
                </a:gridCol>
              </a:tblGrid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7708293"/>
                  </a:ext>
                </a:extLst>
              </a:tr>
            </a:tbl>
          </a:graphicData>
        </a:graphic>
      </p:graphicFrame>
      <p:graphicFrame>
        <p:nvGraphicFramePr>
          <p:cNvPr id="92" name="Tabla 87">
            <a:extLst>
              <a:ext uri="{FF2B5EF4-FFF2-40B4-BE49-F238E27FC236}">
                <a16:creationId xmlns="" xmlns:a16="http://schemas.microsoft.com/office/drawing/2014/main" id="{70EFEFA8-8264-48E4-94E0-813F79550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92475341"/>
              </p:ext>
            </p:extLst>
          </p:nvPr>
        </p:nvGraphicFramePr>
        <p:xfrm>
          <a:off x="6162782" y="5171596"/>
          <a:ext cx="1749292" cy="421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323">
                  <a:extLst>
                    <a:ext uri="{9D8B030D-6E8A-4147-A177-3AD203B41FA5}">
                      <a16:colId xmlns="" xmlns:a16="http://schemas.microsoft.com/office/drawing/2014/main" val="3856554729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2398740153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1254169377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442180659"/>
                    </a:ext>
                  </a:extLst>
                </a:gridCol>
              </a:tblGrid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7708293"/>
                  </a:ext>
                </a:extLst>
              </a:tr>
            </a:tbl>
          </a:graphicData>
        </a:graphic>
      </p:graphicFrame>
      <p:graphicFrame>
        <p:nvGraphicFramePr>
          <p:cNvPr id="93" name="Tabla 87">
            <a:extLst>
              <a:ext uri="{FF2B5EF4-FFF2-40B4-BE49-F238E27FC236}">
                <a16:creationId xmlns="" xmlns:a16="http://schemas.microsoft.com/office/drawing/2014/main" id="{720C4CD0-88E0-43BF-9FE7-F90EAA38A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470414783"/>
              </p:ext>
            </p:extLst>
          </p:nvPr>
        </p:nvGraphicFramePr>
        <p:xfrm>
          <a:off x="7997069" y="5168599"/>
          <a:ext cx="1749292" cy="421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323">
                  <a:extLst>
                    <a:ext uri="{9D8B030D-6E8A-4147-A177-3AD203B41FA5}">
                      <a16:colId xmlns="" xmlns:a16="http://schemas.microsoft.com/office/drawing/2014/main" val="3856554729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2398740153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1254169377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442180659"/>
                    </a:ext>
                  </a:extLst>
                </a:gridCol>
              </a:tblGrid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7708293"/>
                  </a:ext>
                </a:extLst>
              </a:tr>
            </a:tbl>
          </a:graphicData>
        </a:graphic>
      </p:graphicFrame>
      <p:graphicFrame>
        <p:nvGraphicFramePr>
          <p:cNvPr id="94" name="Tabla 87">
            <a:extLst>
              <a:ext uri="{FF2B5EF4-FFF2-40B4-BE49-F238E27FC236}">
                <a16:creationId xmlns="" xmlns:a16="http://schemas.microsoft.com/office/drawing/2014/main" id="{E95863EC-09B2-4F96-8E80-7A2CC6EE4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08856399"/>
              </p:ext>
            </p:extLst>
          </p:nvPr>
        </p:nvGraphicFramePr>
        <p:xfrm>
          <a:off x="6162782" y="6038908"/>
          <a:ext cx="1749292" cy="421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323">
                  <a:extLst>
                    <a:ext uri="{9D8B030D-6E8A-4147-A177-3AD203B41FA5}">
                      <a16:colId xmlns="" xmlns:a16="http://schemas.microsoft.com/office/drawing/2014/main" val="3856554729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2398740153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1254169377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442180659"/>
                    </a:ext>
                  </a:extLst>
                </a:gridCol>
              </a:tblGrid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7708293"/>
                  </a:ext>
                </a:extLst>
              </a:tr>
            </a:tbl>
          </a:graphicData>
        </a:graphic>
      </p:graphicFrame>
      <p:graphicFrame>
        <p:nvGraphicFramePr>
          <p:cNvPr id="95" name="Tabla 87">
            <a:extLst>
              <a:ext uri="{FF2B5EF4-FFF2-40B4-BE49-F238E27FC236}">
                <a16:creationId xmlns="" xmlns:a16="http://schemas.microsoft.com/office/drawing/2014/main" id="{6C1B7A71-62AF-4DA5-A562-0C2953592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8158973"/>
              </p:ext>
            </p:extLst>
          </p:nvPr>
        </p:nvGraphicFramePr>
        <p:xfrm>
          <a:off x="7997069" y="6035911"/>
          <a:ext cx="1749292" cy="421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323">
                  <a:extLst>
                    <a:ext uri="{9D8B030D-6E8A-4147-A177-3AD203B41FA5}">
                      <a16:colId xmlns="" xmlns:a16="http://schemas.microsoft.com/office/drawing/2014/main" val="3856554729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2398740153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1254169377"/>
                    </a:ext>
                  </a:extLst>
                </a:gridCol>
                <a:gridCol w="437323">
                  <a:extLst>
                    <a:ext uri="{9D8B030D-6E8A-4147-A177-3AD203B41FA5}">
                      <a16:colId xmlns="" xmlns:a16="http://schemas.microsoft.com/office/drawing/2014/main" val="442180659"/>
                    </a:ext>
                  </a:extLst>
                </a:gridCol>
              </a:tblGrid>
              <a:tr h="42156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0770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20505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5" y="319881"/>
            <a:ext cx="9782801" cy="731837"/>
          </a:xfrm>
        </p:spPr>
        <p:txBody>
          <a:bodyPr/>
          <a:lstStyle/>
          <a:p>
            <a:r>
              <a:rPr lang="es-ES" dirty="0"/>
              <a:t>Funcionamiento: Apertura de archivos (</a:t>
            </a:r>
            <a:r>
              <a:rPr lang="es-ES" dirty="0" err="1"/>
              <a:t>fopen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1756721" y="2054927"/>
            <a:ext cx="7342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dk1"/>
                </a:solidFill>
              </a:rPr>
              <a:t>FILE *</a:t>
            </a:r>
            <a:r>
              <a:rPr lang="fr-FR" sz="2000" dirty="0" err="1">
                <a:solidFill>
                  <a:schemeClr val="dk1"/>
                </a:solidFill>
              </a:rPr>
              <a:t>fopen</a:t>
            </a:r>
            <a:r>
              <a:rPr lang="fr-FR" sz="2000" dirty="0">
                <a:solidFill>
                  <a:schemeClr val="dk1"/>
                </a:solidFill>
              </a:rPr>
              <a:t>(</a:t>
            </a:r>
            <a:r>
              <a:rPr lang="fr-FR" sz="2000" dirty="0" err="1">
                <a:solidFill>
                  <a:srgbClr val="0070C0"/>
                </a:solidFill>
              </a:rPr>
              <a:t>const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rgbClr val="0070C0"/>
                </a:solidFill>
              </a:rPr>
              <a:t>char</a:t>
            </a:r>
            <a:r>
              <a:rPr lang="fr-FR" sz="2000" dirty="0">
                <a:solidFill>
                  <a:schemeClr val="dk1"/>
                </a:solidFill>
              </a:rPr>
              <a:t> *nombre, </a:t>
            </a:r>
            <a:r>
              <a:rPr lang="fr-FR" sz="2000" dirty="0" err="1">
                <a:solidFill>
                  <a:srgbClr val="0070C0"/>
                </a:solidFill>
              </a:rPr>
              <a:t>const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>
                <a:solidFill>
                  <a:srgbClr val="0070C0"/>
                </a:solidFill>
              </a:rPr>
              <a:t>char</a:t>
            </a:r>
            <a:r>
              <a:rPr lang="fr-FR" sz="2000" dirty="0">
                <a:solidFill>
                  <a:schemeClr val="dk1"/>
                </a:solidFill>
              </a:rPr>
              <a:t> *modo))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756721" y="2820159"/>
            <a:ext cx="2864265" cy="113135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Tipo FILE específico para trabajar con archivos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5099178" y="2820159"/>
            <a:ext cx="2317039" cy="80478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Nombre y dirección del archivo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="" xmlns:a16="http://schemas.microsoft.com/office/drawing/2014/main" id="{76F3A83C-99A7-496B-8D14-6DCBF6B55ECB}"/>
              </a:ext>
            </a:extLst>
          </p:cNvPr>
          <p:cNvSpPr/>
          <p:nvPr/>
        </p:nvSpPr>
        <p:spPr>
          <a:xfrm>
            <a:off x="8309875" y="2200612"/>
            <a:ext cx="2317039" cy="6426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Modo de apertura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="" xmlns:a16="http://schemas.microsoft.com/office/drawing/2014/main" id="{6175BC28-6C63-4F5F-9F28-E89F7FDD70D9}"/>
              </a:ext>
            </a:extLst>
          </p:cNvPr>
          <p:cNvSpPr/>
          <p:nvPr/>
        </p:nvSpPr>
        <p:spPr>
          <a:xfrm>
            <a:off x="9152991" y="3169332"/>
            <a:ext cx="988182" cy="6469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Texto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="" xmlns:a16="http://schemas.microsoft.com/office/drawing/2014/main" id="{0FABCD8F-EDC9-4277-B793-85E01CD9D14B}"/>
              </a:ext>
            </a:extLst>
          </p:cNvPr>
          <p:cNvSpPr/>
          <p:nvPr/>
        </p:nvSpPr>
        <p:spPr>
          <a:xfrm>
            <a:off x="10158427" y="3185661"/>
            <a:ext cx="940802" cy="6426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Binario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="" xmlns:a16="http://schemas.microsoft.com/office/drawing/2014/main" id="{CD2F8DDA-2B3F-4797-B6D6-13B9B6D1C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18296368"/>
              </p:ext>
            </p:extLst>
          </p:nvPr>
        </p:nvGraphicFramePr>
        <p:xfrm>
          <a:off x="1823012" y="3825240"/>
          <a:ext cx="9347282" cy="303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390144">
                  <a:extLst>
                    <a:ext uri="{9D8B030D-6E8A-4147-A177-3AD203B41FA5}">
                      <a16:colId xmlns="" xmlns:a16="http://schemas.microsoft.com/office/drawing/2014/main" val="830178564"/>
                    </a:ext>
                  </a:extLst>
                </a:gridCol>
                <a:gridCol w="1010653">
                  <a:extLst>
                    <a:ext uri="{9D8B030D-6E8A-4147-A177-3AD203B41FA5}">
                      <a16:colId xmlns="" xmlns:a16="http://schemas.microsoft.com/office/drawing/2014/main" val="3704850872"/>
                    </a:ext>
                  </a:extLst>
                </a:gridCol>
                <a:gridCol w="946485">
                  <a:extLst>
                    <a:ext uri="{9D8B030D-6E8A-4147-A177-3AD203B41FA5}">
                      <a16:colId xmlns="" xmlns:a16="http://schemas.microsoft.com/office/drawing/2014/main" val="128044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Abre un archivo </a:t>
                      </a:r>
                      <a:r>
                        <a:rPr lang="es-ES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existente</a:t>
                      </a:r>
                      <a:r>
                        <a:rPr lang="es-ES" dirty="0"/>
                        <a:t>, 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lectura de los datos.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“r”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s-E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r>
                        <a:rPr lang="es-E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910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Abre el archivo para escritura vaciando su contenido. Si no existe lo crea.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“w”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</a:t>
                      </a:r>
                      <a:r>
                        <a:rPr lang="es-ES" dirty="0" err="1"/>
                        <a:t>wb</a:t>
                      </a:r>
                      <a:r>
                        <a:rPr lang="es-ES" dirty="0"/>
                        <a:t>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77284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Abre el archivo para escribir al final del mismo. Si no existe lo crea.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“a”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“ab”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43856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Abre un archivo </a:t>
                      </a:r>
                      <a:r>
                        <a:rPr lang="es-ES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existente</a:t>
                      </a:r>
                      <a:r>
                        <a:rPr lang="es-ES" dirty="0"/>
                        <a:t>, permitiendo tanto lectura como escritura.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“r+”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</a:t>
                      </a:r>
                      <a:r>
                        <a:rPr lang="es-ES" dirty="0" err="1"/>
                        <a:t>rb</a:t>
                      </a:r>
                      <a:r>
                        <a:rPr lang="es-ES" dirty="0"/>
                        <a:t>+”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302879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Abre el archivo para escritura y lectura, vaciando su contenido. Si no existe lo crea.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“w+”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</a:t>
                      </a:r>
                      <a:r>
                        <a:rPr lang="es-ES" dirty="0" err="1"/>
                        <a:t>wb</a:t>
                      </a:r>
                      <a:r>
                        <a:rPr lang="es-ES" dirty="0"/>
                        <a:t>+”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25324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Abre un archivo para leer del mismo en cualquier posición y escribir solo al final del mismo. Si no existe lo crea.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“a+”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“ab+”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55388599"/>
                  </a:ext>
                </a:extLst>
              </a:tr>
            </a:tbl>
          </a:graphicData>
        </a:graphic>
      </p:graphicFrame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/>
          <p:nvPr/>
        </p:nvCxnSpPr>
        <p:spPr>
          <a:xfrm flipH="1" flipV="1">
            <a:off x="2154924" y="2455037"/>
            <a:ext cx="488515" cy="36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/>
          <p:nvPr/>
        </p:nvCxnSpPr>
        <p:spPr>
          <a:xfrm flipH="1" flipV="1">
            <a:off x="4873072" y="2455037"/>
            <a:ext cx="1139869" cy="36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="" xmlns:a16="http://schemas.microsoft.com/office/drawing/2014/main" id="{E6D8D7C7-73D4-4D66-A2F0-7117250802CF}"/>
              </a:ext>
            </a:extLst>
          </p:cNvPr>
          <p:cNvCxnSpPr/>
          <p:nvPr/>
        </p:nvCxnSpPr>
        <p:spPr>
          <a:xfrm flipH="1" flipV="1">
            <a:off x="7541116" y="2455037"/>
            <a:ext cx="765093" cy="10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echa: hacia abajo 22">
            <a:extLst>
              <a:ext uri="{FF2B5EF4-FFF2-40B4-BE49-F238E27FC236}">
                <a16:creationId xmlns="" xmlns:a16="http://schemas.microsoft.com/office/drawing/2014/main" id="{533D6AF8-8F17-4D8A-AB69-34D3E996E26D}"/>
              </a:ext>
            </a:extLst>
          </p:cNvPr>
          <p:cNvSpPr/>
          <p:nvPr/>
        </p:nvSpPr>
        <p:spPr>
          <a:xfrm>
            <a:off x="9517402" y="2854936"/>
            <a:ext cx="1282050" cy="31012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368089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5" y="319881"/>
            <a:ext cx="9782801" cy="731837"/>
          </a:xfrm>
        </p:spPr>
        <p:txBody>
          <a:bodyPr/>
          <a:lstStyle/>
          <a:p>
            <a:r>
              <a:rPr lang="es-ES" dirty="0"/>
              <a:t>Funcionamiento: Apertura de archivos (</a:t>
            </a:r>
            <a:r>
              <a:rPr lang="es-ES" dirty="0" err="1"/>
              <a:t>fopen</a:t>
            </a:r>
            <a:r>
              <a:rPr lang="es-ES" dirty="0"/>
              <a:t>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="" xmlns:a16="http://schemas.microsoft.com/office/drawing/2014/main" id="{3FF1998F-1CD7-4E36-92AE-3966C49E041B}"/>
              </a:ext>
            </a:extLst>
          </p:cNvPr>
          <p:cNvSpPr/>
          <p:nvPr/>
        </p:nvSpPr>
        <p:spPr>
          <a:xfrm>
            <a:off x="2682263" y="1387929"/>
            <a:ext cx="7049566" cy="466974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ES" sz="2200" dirty="0" err="1">
                <a:solidFill>
                  <a:srgbClr val="0070C0"/>
                </a:solidFill>
              </a:rPr>
              <a:t>int</a:t>
            </a:r>
            <a:r>
              <a:rPr lang="es-ES" sz="2200" dirty="0">
                <a:solidFill>
                  <a:schemeClr val="dk1"/>
                </a:solidFill>
              </a:rPr>
              <a:t> </a:t>
            </a:r>
            <a:r>
              <a:rPr lang="es-ES" sz="2200" dirty="0" err="1">
                <a:solidFill>
                  <a:schemeClr val="dk1"/>
                </a:solidFill>
              </a:rPr>
              <a:t>main</a:t>
            </a:r>
            <a:r>
              <a:rPr lang="es-ES" sz="2200" dirty="0">
                <a:solidFill>
                  <a:schemeClr val="dk1"/>
                </a:solidFill>
              </a:rPr>
              <a:t>() {</a:t>
            </a:r>
            <a:br>
              <a:rPr lang="es-ES" sz="2200" dirty="0">
                <a:solidFill>
                  <a:schemeClr val="dk1"/>
                </a:solidFill>
              </a:rPr>
            </a:br>
            <a:r>
              <a:rPr lang="es-ES" sz="2200" dirty="0">
                <a:solidFill>
                  <a:schemeClr val="dk1"/>
                </a:solidFill>
              </a:rPr>
              <a:t>    FILE *archivo;</a:t>
            </a:r>
            <a:br>
              <a:rPr lang="es-ES" sz="2200" dirty="0">
                <a:solidFill>
                  <a:schemeClr val="dk1"/>
                </a:solidFill>
              </a:rPr>
            </a:br>
            <a:r>
              <a:rPr lang="es-ES" sz="2200" dirty="0">
                <a:solidFill>
                  <a:schemeClr val="dk1"/>
                </a:solidFill>
              </a:rPr>
              <a:t>    </a:t>
            </a:r>
            <a:r>
              <a:rPr lang="es-ES" sz="2200" dirty="0" err="1">
                <a:solidFill>
                  <a:srgbClr val="0070C0"/>
                </a:solidFill>
              </a:rPr>
              <a:t>char</a:t>
            </a:r>
            <a:r>
              <a:rPr lang="es-ES" sz="2200" dirty="0">
                <a:solidFill>
                  <a:schemeClr val="dk1"/>
                </a:solidFill>
              </a:rPr>
              <a:t> nombre [40] =</a:t>
            </a:r>
            <a:r>
              <a:rPr lang="es-ES" sz="2200" dirty="0">
                <a:solidFill>
                  <a:srgbClr val="C00000"/>
                </a:solidFill>
              </a:rPr>
              <a:t> “Archivo.txt”</a:t>
            </a:r>
            <a:r>
              <a:rPr lang="es-ES" sz="2200" dirty="0">
                <a:solidFill>
                  <a:schemeClr val="dk1"/>
                </a:solidFill>
              </a:rPr>
              <a:t>, modo[3]=</a:t>
            </a:r>
            <a:r>
              <a:rPr lang="es-ES" sz="2200" dirty="0">
                <a:solidFill>
                  <a:srgbClr val="C00000"/>
                </a:solidFill>
              </a:rPr>
              <a:t>“w”</a:t>
            </a:r>
            <a:r>
              <a:rPr lang="es-ES" sz="2200" dirty="0">
                <a:solidFill>
                  <a:schemeClr val="dk1"/>
                </a:solidFill>
              </a:rPr>
              <a:t>;</a:t>
            </a:r>
            <a:br>
              <a:rPr lang="es-ES" sz="2200" dirty="0">
                <a:solidFill>
                  <a:schemeClr val="dk1"/>
                </a:solidFill>
              </a:rPr>
            </a:br>
            <a:r>
              <a:rPr lang="es-ES" sz="2200" dirty="0">
                <a:solidFill>
                  <a:schemeClr val="dk1"/>
                </a:solidFill>
              </a:rPr>
              <a:t>    …</a:t>
            </a:r>
            <a:br>
              <a:rPr lang="es-ES" sz="2200" dirty="0">
                <a:solidFill>
                  <a:schemeClr val="dk1"/>
                </a:solidFill>
              </a:rPr>
            </a:br>
            <a:r>
              <a:rPr lang="es-ES" sz="2200" dirty="0">
                <a:solidFill>
                  <a:schemeClr val="dk1"/>
                </a:solidFill>
              </a:rPr>
              <a:t>    archivo = </a:t>
            </a:r>
            <a:r>
              <a:rPr lang="es-ES" sz="2200" dirty="0" err="1">
                <a:solidFill>
                  <a:schemeClr val="dk1"/>
                </a:solidFill>
              </a:rPr>
              <a:t>fopen</a:t>
            </a:r>
            <a:r>
              <a:rPr lang="es-ES" sz="2200" dirty="0">
                <a:solidFill>
                  <a:schemeClr val="dk1"/>
                </a:solidFill>
              </a:rPr>
              <a:t>(nombre, modo);</a:t>
            </a:r>
            <a:br>
              <a:rPr lang="es-ES" sz="2200" dirty="0">
                <a:solidFill>
                  <a:schemeClr val="dk1"/>
                </a:solidFill>
              </a:rPr>
            </a:br>
            <a:r>
              <a:rPr lang="es-ES" sz="2200" dirty="0">
                <a:solidFill>
                  <a:schemeClr val="dk1"/>
                </a:solidFill>
              </a:rPr>
              <a:t>    </a:t>
            </a:r>
            <a:r>
              <a:rPr lang="es-ES" sz="2200" dirty="0" err="1">
                <a:solidFill>
                  <a:srgbClr val="0070C0"/>
                </a:solidFill>
              </a:rPr>
              <a:t>if</a:t>
            </a:r>
            <a:r>
              <a:rPr lang="es-ES" sz="2200" dirty="0">
                <a:solidFill>
                  <a:schemeClr val="dk1"/>
                </a:solidFill>
              </a:rPr>
              <a:t> (archivo != </a:t>
            </a:r>
            <a:r>
              <a:rPr lang="es-ES" sz="2200" dirty="0">
                <a:solidFill>
                  <a:srgbClr val="0070C0"/>
                </a:solidFill>
              </a:rPr>
              <a:t>NULL</a:t>
            </a:r>
            <a:r>
              <a:rPr lang="es-ES" sz="2200" dirty="0">
                <a:solidFill>
                  <a:schemeClr val="dk1"/>
                </a:solidFill>
              </a:rPr>
              <a:t>) {</a:t>
            </a:r>
            <a:br>
              <a:rPr lang="es-ES" sz="2200" dirty="0">
                <a:solidFill>
                  <a:schemeClr val="dk1"/>
                </a:solidFill>
              </a:rPr>
            </a:br>
            <a:r>
              <a:rPr lang="es-ES" sz="2200" dirty="0">
                <a:solidFill>
                  <a:schemeClr val="dk1"/>
                </a:solidFill>
              </a:rPr>
              <a:t>        </a:t>
            </a:r>
            <a:r>
              <a:rPr lang="es-ES" sz="2200" dirty="0" err="1">
                <a:solidFill>
                  <a:schemeClr val="dk1"/>
                </a:solidFill>
              </a:rPr>
              <a:t>printf</a:t>
            </a:r>
            <a:r>
              <a:rPr lang="es-ES" sz="2200" dirty="0">
                <a:solidFill>
                  <a:schemeClr val="dk1"/>
                </a:solidFill>
              </a:rPr>
              <a:t>(</a:t>
            </a:r>
            <a:r>
              <a:rPr lang="es-ES" sz="2200" dirty="0">
                <a:solidFill>
                  <a:srgbClr val="C00000"/>
                </a:solidFill>
              </a:rPr>
              <a:t>“Apertura exitosa”</a:t>
            </a:r>
            <a:r>
              <a:rPr lang="es-ES" sz="2200" dirty="0">
                <a:solidFill>
                  <a:schemeClr val="dk1"/>
                </a:solidFill>
              </a:rPr>
              <a:t>);</a:t>
            </a:r>
            <a:br>
              <a:rPr lang="es-ES" sz="2200" dirty="0">
                <a:solidFill>
                  <a:schemeClr val="dk1"/>
                </a:solidFill>
              </a:rPr>
            </a:br>
            <a:r>
              <a:rPr lang="es-ES" sz="2200" dirty="0">
                <a:solidFill>
                  <a:schemeClr val="dk1"/>
                </a:solidFill>
              </a:rPr>
              <a:t>    } </a:t>
            </a:r>
            <a:r>
              <a:rPr lang="es-ES" sz="2200" dirty="0" err="1">
                <a:solidFill>
                  <a:srgbClr val="0070C0"/>
                </a:solidFill>
              </a:rPr>
              <a:t>else</a:t>
            </a:r>
            <a:r>
              <a:rPr lang="es-ES" sz="2200" dirty="0">
                <a:solidFill>
                  <a:schemeClr val="dk1"/>
                </a:solidFill>
              </a:rPr>
              <a:t> {</a:t>
            </a:r>
          </a:p>
          <a:p>
            <a:r>
              <a:rPr lang="es-ES" sz="2200" dirty="0">
                <a:solidFill>
                  <a:schemeClr val="dk1"/>
                </a:solidFill>
              </a:rPr>
              <a:t>        </a:t>
            </a:r>
            <a:r>
              <a:rPr lang="es-ES" sz="2200" dirty="0" err="1">
                <a:solidFill>
                  <a:schemeClr val="dk1"/>
                </a:solidFill>
              </a:rPr>
              <a:t>printf</a:t>
            </a:r>
            <a:r>
              <a:rPr lang="es-ES" sz="2200" dirty="0">
                <a:solidFill>
                  <a:schemeClr val="dk1"/>
                </a:solidFill>
              </a:rPr>
              <a:t>(</a:t>
            </a:r>
            <a:r>
              <a:rPr lang="es-ES" sz="2200" dirty="0">
                <a:solidFill>
                  <a:srgbClr val="C00000"/>
                </a:solidFill>
              </a:rPr>
              <a:t>“Problemas al abrir”</a:t>
            </a:r>
            <a:r>
              <a:rPr lang="es-ES" sz="2200" dirty="0">
                <a:solidFill>
                  <a:schemeClr val="dk1"/>
                </a:solidFill>
              </a:rPr>
              <a:t>);</a:t>
            </a:r>
          </a:p>
          <a:p>
            <a:r>
              <a:rPr lang="es-ES" sz="2200" dirty="0">
                <a:solidFill>
                  <a:schemeClr val="dk1"/>
                </a:solidFill>
              </a:rPr>
              <a:t>    …</a:t>
            </a:r>
          </a:p>
          <a:p>
            <a:r>
              <a:rPr lang="es-ES" sz="2200" dirty="0">
                <a:solidFill>
                  <a:schemeClr val="dk1"/>
                </a:solidFill>
              </a:rPr>
              <a:t>    </a:t>
            </a:r>
            <a:r>
              <a:rPr lang="es-ES" sz="2200" dirty="0" err="1">
                <a:solidFill>
                  <a:srgbClr val="0070C0"/>
                </a:solidFill>
              </a:rPr>
              <a:t>return</a:t>
            </a:r>
            <a:r>
              <a:rPr lang="es-ES" sz="2200" dirty="0">
                <a:solidFill>
                  <a:schemeClr val="dk1"/>
                </a:solidFill>
              </a:rPr>
              <a:t> 0;</a:t>
            </a:r>
            <a:br>
              <a:rPr lang="es-ES" sz="2200" dirty="0">
                <a:solidFill>
                  <a:schemeClr val="dk1"/>
                </a:solidFill>
              </a:rPr>
            </a:br>
            <a:r>
              <a:rPr lang="es-ES" sz="2200" dirty="0">
                <a:solidFill>
                  <a:schemeClr val="dk1"/>
                </a:solidFill>
              </a:rPr>
              <a:t>}</a:t>
            </a:r>
            <a:br>
              <a:rPr lang="es-ES" sz="2200" dirty="0">
                <a:solidFill>
                  <a:schemeClr val="dk1"/>
                </a:solidFill>
              </a:rPr>
            </a:br>
            <a:endParaRPr lang="es-ES" sz="2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7635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9EC292A-5CAE-48B5-919C-782A9D1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5" y="82232"/>
            <a:ext cx="9782801" cy="731837"/>
          </a:xfrm>
        </p:spPr>
        <p:txBody>
          <a:bodyPr>
            <a:normAutofit/>
          </a:bodyPr>
          <a:lstStyle/>
          <a:p>
            <a:r>
              <a:rPr lang="es-ES" dirty="0"/>
              <a:t>Cierre de archivos: (</a:t>
            </a:r>
            <a:r>
              <a:rPr lang="es-ES" dirty="0" err="1"/>
              <a:t>fclose</a:t>
            </a:r>
            <a:r>
              <a:rPr lang="es-ES" dirty="0"/>
              <a:t> y </a:t>
            </a:r>
            <a:r>
              <a:rPr lang="es-ES" dirty="0" err="1"/>
              <a:t>fcloseall</a:t>
            </a:r>
            <a:r>
              <a:rPr lang="es-ES" dirty="0"/>
              <a:t>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6F9B997F-65FE-4B7B-89A3-E70BFFB43EDF}"/>
              </a:ext>
            </a:extLst>
          </p:cNvPr>
          <p:cNvSpPr/>
          <p:nvPr/>
        </p:nvSpPr>
        <p:spPr>
          <a:xfrm>
            <a:off x="1593435" y="882849"/>
            <a:ext cx="29409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err="1">
                <a:solidFill>
                  <a:schemeClr val="dk1"/>
                </a:solidFill>
              </a:rPr>
              <a:t>fclose</a:t>
            </a:r>
            <a:r>
              <a:rPr lang="fr-FR" sz="2000" dirty="0">
                <a:solidFill>
                  <a:schemeClr val="dk1"/>
                </a:solidFill>
              </a:rPr>
              <a:t>(</a:t>
            </a:r>
            <a:r>
              <a:rPr lang="fr-FR" sz="2000" dirty="0">
                <a:solidFill>
                  <a:srgbClr val="0070C0"/>
                </a:solidFill>
              </a:rPr>
              <a:t>FILE </a:t>
            </a:r>
            <a:r>
              <a:rPr lang="fr-FR" sz="2000" dirty="0">
                <a:solidFill>
                  <a:schemeClr val="dk1"/>
                </a:solidFill>
              </a:rPr>
              <a:t>*</a:t>
            </a:r>
            <a:r>
              <a:rPr lang="fr-FR" sz="2000" dirty="0" err="1">
                <a:solidFill>
                  <a:schemeClr val="dk1"/>
                </a:solidFill>
              </a:rPr>
              <a:t>stream</a:t>
            </a:r>
            <a:r>
              <a:rPr lang="fr-FR" sz="2000" dirty="0">
                <a:solidFill>
                  <a:schemeClr val="dk1"/>
                </a:solidFill>
              </a:rPr>
              <a:t>);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="" xmlns:a16="http://schemas.microsoft.com/office/drawing/2014/main" id="{E8CBA6AB-182D-42AE-9C8E-6D14CF9E497D}"/>
              </a:ext>
            </a:extLst>
          </p:cNvPr>
          <p:cNvSpPr/>
          <p:nvPr/>
        </p:nvSpPr>
        <p:spPr>
          <a:xfrm>
            <a:off x="1274671" y="1532757"/>
            <a:ext cx="2144934" cy="8785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Retorna 0 si cerró con éxito o EOF si falla.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="" xmlns:a16="http://schemas.microsoft.com/office/drawing/2014/main" id="{ACD58384-80FA-4864-B688-5C3E57FCEDE3}"/>
              </a:ext>
            </a:extLst>
          </p:cNvPr>
          <p:cNvSpPr/>
          <p:nvPr/>
        </p:nvSpPr>
        <p:spPr>
          <a:xfrm>
            <a:off x="3764847" y="1532756"/>
            <a:ext cx="1771657" cy="878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Puntero al archivo a cerrar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="" xmlns:a16="http://schemas.microsoft.com/office/drawing/2014/main" id="{371888C6-FD24-40AE-A870-61175077D73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966586" y="1259809"/>
            <a:ext cx="380552" cy="27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="" xmlns:a16="http://schemas.microsoft.com/office/drawing/2014/main" id="{D5ABF003-661D-48A8-B222-F4D16AC4106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532340" y="1259809"/>
            <a:ext cx="1118336" cy="27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="" xmlns:a16="http://schemas.microsoft.com/office/drawing/2014/main" id="{F3B0DF61-9EB7-4010-8EC0-2B1439AFF423}"/>
              </a:ext>
            </a:extLst>
          </p:cNvPr>
          <p:cNvSpPr/>
          <p:nvPr/>
        </p:nvSpPr>
        <p:spPr>
          <a:xfrm>
            <a:off x="6444096" y="865726"/>
            <a:ext cx="3778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>
                <a:solidFill>
                  <a:srgbClr val="0070C0"/>
                </a:solidFill>
              </a:rPr>
              <a:t>int</a:t>
            </a:r>
            <a:r>
              <a:rPr lang="fr-FR" sz="2000" dirty="0">
                <a:solidFill>
                  <a:schemeClr val="dk1"/>
                </a:solidFill>
              </a:rPr>
              <a:t> </a:t>
            </a:r>
            <a:r>
              <a:rPr lang="fr-FR" sz="2000" dirty="0" err="1">
                <a:solidFill>
                  <a:schemeClr val="dk1"/>
                </a:solidFill>
              </a:rPr>
              <a:t>fcloseall</a:t>
            </a:r>
            <a:r>
              <a:rPr lang="fr-FR" sz="2000" dirty="0">
                <a:solidFill>
                  <a:schemeClr val="dk1"/>
                </a:solidFill>
              </a:rPr>
              <a:t>();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="" xmlns:a16="http://schemas.microsoft.com/office/drawing/2014/main" id="{EA9E19B2-F3C4-433A-BFA4-440C68F1D1BC}"/>
              </a:ext>
            </a:extLst>
          </p:cNvPr>
          <p:cNvSpPr/>
          <p:nvPr/>
        </p:nvSpPr>
        <p:spPr>
          <a:xfrm>
            <a:off x="6158289" y="1538994"/>
            <a:ext cx="2144934" cy="8785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Retorna 0 si cerró con éxito o EOF si falla.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="" xmlns:a16="http://schemas.microsoft.com/office/drawing/2014/main" id="{E67CCCB3-8B43-433D-BD25-892034F5391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142891" y="1305091"/>
            <a:ext cx="87865" cy="23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4894632D-443F-4CBF-B0DE-73AC74281F61}"/>
              </a:ext>
            </a:extLst>
          </p:cNvPr>
          <p:cNvSpPr/>
          <p:nvPr/>
        </p:nvSpPr>
        <p:spPr>
          <a:xfrm>
            <a:off x="1203749" y="2447286"/>
            <a:ext cx="452064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rgbClr val="0070C0"/>
                </a:solidFill>
              </a:rPr>
              <a:t>int</a:t>
            </a:r>
            <a:r>
              <a:rPr lang="es-ES" sz="2000" dirty="0">
                <a:solidFill>
                  <a:schemeClr val="dk1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main</a:t>
            </a:r>
            <a:r>
              <a:rPr lang="es-ES" sz="2000" dirty="0">
                <a:solidFill>
                  <a:schemeClr val="dk1"/>
                </a:solidFill>
              </a:rPr>
              <a:t>() {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FILE *archivo;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</a:t>
            </a:r>
            <a:r>
              <a:rPr lang="es-ES" sz="2000" dirty="0" err="1">
                <a:solidFill>
                  <a:srgbClr val="0070C0"/>
                </a:solidFill>
              </a:rPr>
              <a:t>char</a:t>
            </a:r>
            <a:r>
              <a:rPr lang="es-ES" sz="2000" dirty="0">
                <a:solidFill>
                  <a:schemeClr val="dk1"/>
                </a:solidFill>
              </a:rPr>
              <a:t> nombre [40] =</a:t>
            </a:r>
            <a:r>
              <a:rPr lang="es-ES" sz="2000" dirty="0">
                <a:solidFill>
                  <a:srgbClr val="C00000"/>
                </a:solidFill>
              </a:rPr>
              <a:t> “Archivo.txt”</a:t>
            </a:r>
            <a:r>
              <a:rPr lang="es-ES" sz="2000" dirty="0">
                <a:solidFill>
                  <a:schemeClr val="dk1"/>
                </a:solidFill>
              </a:rPr>
              <a:t>;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…    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archivo = </a:t>
            </a:r>
            <a:r>
              <a:rPr lang="es-ES" sz="2000" dirty="0" err="1">
                <a:solidFill>
                  <a:schemeClr val="dk1"/>
                </a:solidFill>
              </a:rPr>
              <a:t>fopen</a:t>
            </a:r>
            <a:r>
              <a:rPr lang="es-ES" sz="2000" dirty="0">
                <a:solidFill>
                  <a:schemeClr val="dk1"/>
                </a:solidFill>
              </a:rPr>
              <a:t>(nombre, </a:t>
            </a:r>
            <a:r>
              <a:rPr lang="es-ES" sz="2000" dirty="0">
                <a:solidFill>
                  <a:srgbClr val="C00000"/>
                </a:solidFill>
              </a:rPr>
              <a:t>“r”</a:t>
            </a:r>
            <a:r>
              <a:rPr lang="es-ES" sz="2000" dirty="0">
                <a:solidFill>
                  <a:schemeClr val="dk1"/>
                </a:solidFill>
              </a:rPr>
              <a:t>);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</a:t>
            </a:r>
            <a:r>
              <a:rPr lang="es-ES" sz="2000" dirty="0" err="1">
                <a:solidFill>
                  <a:srgbClr val="0070C0"/>
                </a:solidFill>
              </a:rPr>
              <a:t>if</a:t>
            </a:r>
            <a:r>
              <a:rPr lang="es-ES" sz="2000" dirty="0">
                <a:solidFill>
                  <a:schemeClr val="dk1"/>
                </a:solidFill>
              </a:rPr>
              <a:t> (archivo != </a:t>
            </a:r>
            <a:r>
              <a:rPr lang="es-ES" sz="2000" dirty="0">
                <a:solidFill>
                  <a:srgbClr val="0070C0"/>
                </a:solidFill>
              </a:rPr>
              <a:t>NULL</a:t>
            </a:r>
            <a:r>
              <a:rPr lang="es-ES" sz="2000" dirty="0">
                <a:solidFill>
                  <a:schemeClr val="dk1"/>
                </a:solidFill>
              </a:rPr>
              <a:t>) {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    </a:t>
            </a:r>
            <a:r>
              <a:rPr lang="es-ES" sz="2000" dirty="0" err="1">
                <a:solidFill>
                  <a:schemeClr val="dk1"/>
                </a:solidFill>
              </a:rPr>
              <a:t>printf</a:t>
            </a:r>
            <a:r>
              <a:rPr lang="es-ES" sz="2000" dirty="0">
                <a:solidFill>
                  <a:schemeClr val="dk1"/>
                </a:solidFill>
              </a:rPr>
              <a:t>(</a:t>
            </a:r>
            <a:r>
              <a:rPr lang="es-ES" sz="2000" dirty="0">
                <a:solidFill>
                  <a:srgbClr val="C00000"/>
                </a:solidFill>
              </a:rPr>
              <a:t>“Apertura exitosa”</a:t>
            </a:r>
            <a:r>
              <a:rPr lang="es-ES" sz="2000" dirty="0">
                <a:solidFill>
                  <a:schemeClr val="dk1"/>
                </a:solidFill>
              </a:rPr>
              <a:t>);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} </a:t>
            </a:r>
            <a:r>
              <a:rPr lang="es-ES" sz="2000" dirty="0" err="1">
                <a:solidFill>
                  <a:srgbClr val="0070C0"/>
                </a:solidFill>
              </a:rPr>
              <a:t>else</a:t>
            </a:r>
            <a:r>
              <a:rPr lang="es-ES" sz="2000" dirty="0">
                <a:solidFill>
                  <a:schemeClr val="dk1"/>
                </a:solidFill>
              </a:rPr>
              <a:t> {</a:t>
            </a:r>
          </a:p>
          <a:p>
            <a:r>
              <a:rPr lang="es-ES" sz="2000" dirty="0">
                <a:solidFill>
                  <a:schemeClr val="dk1"/>
                </a:solidFill>
              </a:rPr>
              <a:t>        </a:t>
            </a:r>
            <a:r>
              <a:rPr lang="es-ES" sz="2000" dirty="0" err="1">
                <a:solidFill>
                  <a:schemeClr val="dk1"/>
                </a:solidFill>
              </a:rPr>
              <a:t>printf</a:t>
            </a:r>
            <a:r>
              <a:rPr lang="es-ES" sz="2000" dirty="0">
                <a:solidFill>
                  <a:schemeClr val="dk1"/>
                </a:solidFill>
              </a:rPr>
              <a:t>(</a:t>
            </a:r>
            <a:r>
              <a:rPr lang="es-ES" sz="2000" dirty="0">
                <a:solidFill>
                  <a:srgbClr val="C00000"/>
                </a:solidFill>
              </a:rPr>
              <a:t>“Problemas al abrir”</a:t>
            </a:r>
            <a:r>
              <a:rPr lang="es-ES" sz="2000" dirty="0">
                <a:solidFill>
                  <a:schemeClr val="dk1"/>
                </a:solidFill>
              </a:rPr>
              <a:t>);</a:t>
            </a:r>
          </a:p>
          <a:p>
            <a:r>
              <a:rPr lang="es-ES" sz="2000" dirty="0">
                <a:solidFill>
                  <a:schemeClr val="dk1"/>
                </a:solidFill>
              </a:rPr>
              <a:t>    …</a:t>
            </a:r>
          </a:p>
          <a:p>
            <a:endParaRPr lang="es-ES" sz="2000" dirty="0">
              <a:solidFill>
                <a:schemeClr val="dk1"/>
              </a:solidFill>
            </a:endParaRPr>
          </a:p>
          <a:p>
            <a:r>
              <a:rPr lang="es-ES" sz="2000" dirty="0">
                <a:solidFill>
                  <a:schemeClr val="dk1"/>
                </a:solidFill>
              </a:rPr>
              <a:t>    </a:t>
            </a:r>
            <a:r>
              <a:rPr lang="es-ES" sz="2000" dirty="0" err="1">
                <a:solidFill>
                  <a:schemeClr val="dk1"/>
                </a:solidFill>
              </a:rPr>
              <a:t>fclose</a:t>
            </a:r>
            <a:r>
              <a:rPr lang="es-ES" sz="2000" dirty="0">
                <a:solidFill>
                  <a:schemeClr val="dk1"/>
                </a:solidFill>
              </a:rPr>
              <a:t>(archivo);</a:t>
            </a:r>
          </a:p>
          <a:p>
            <a:r>
              <a:rPr lang="es-ES" sz="2000" dirty="0">
                <a:solidFill>
                  <a:srgbClr val="0070C0"/>
                </a:solidFill>
              </a:rPr>
              <a:t>    </a:t>
            </a:r>
            <a:r>
              <a:rPr lang="es-ES" sz="2000" dirty="0" err="1">
                <a:solidFill>
                  <a:srgbClr val="0070C0"/>
                </a:solidFill>
              </a:rPr>
              <a:t>return</a:t>
            </a:r>
            <a:r>
              <a:rPr lang="es-ES" sz="2000" dirty="0">
                <a:solidFill>
                  <a:schemeClr val="dk1"/>
                </a:solidFill>
              </a:rPr>
              <a:t> 0;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}</a:t>
            </a:r>
            <a:br>
              <a:rPr lang="es-ES" sz="2000" dirty="0">
                <a:solidFill>
                  <a:schemeClr val="dk1"/>
                </a:solidFill>
              </a:rPr>
            </a:br>
            <a:endParaRPr lang="es-ES" sz="2000" dirty="0">
              <a:solidFill>
                <a:schemeClr val="dk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="" xmlns:a16="http://schemas.microsoft.com/office/drawing/2014/main" id="{94CB779C-8A30-4921-A7C2-1C1EE796FD08}"/>
              </a:ext>
            </a:extLst>
          </p:cNvPr>
          <p:cNvSpPr/>
          <p:nvPr/>
        </p:nvSpPr>
        <p:spPr>
          <a:xfrm>
            <a:off x="6679710" y="2456795"/>
            <a:ext cx="525759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rgbClr val="0070C0"/>
                </a:solidFill>
              </a:rPr>
              <a:t>int</a:t>
            </a:r>
            <a:r>
              <a:rPr lang="es-ES" sz="2000" dirty="0">
                <a:solidFill>
                  <a:schemeClr val="dk1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main</a:t>
            </a:r>
            <a:r>
              <a:rPr lang="es-ES" sz="2000" dirty="0">
                <a:solidFill>
                  <a:schemeClr val="dk1"/>
                </a:solidFill>
              </a:rPr>
              <a:t>() {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FILE *archivo1, *archivo2, *archivo3;</a:t>
            </a:r>
          </a:p>
          <a:p>
            <a:r>
              <a:rPr lang="es-ES" sz="2000" dirty="0">
                <a:solidFill>
                  <a:schemeClr val="dk1"/>
                </a:solidFill>
              </a:rPr>
              <a:t/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archivo1 = </a:t>
            </a:r>
            <a:r>
              <a:rPr lang="es-ES" sz="2000" dirty="0" err="1">
                <a:solidFill>
                  <a:schemeClr val="dk1"/>
                </a:solidFill>
              </a:rPr>
              <a:t>fopen</a:t>
            </a:r>
            <a:r>
              <a:rPr lang="es-ES" sz="2000" dirty="0">
                <a:solidFill>
                  <a:schemeClr val="dk1"/>
                </a:solidFill>
              </a:rPr>
              <a:t>(</a:t>
            </a:r>
            <a:r>
              <a:rPr lang="es-ES" sz="2000" dirty="0">
                <a:solidFill>
                  <a:srgbClr val="C00000"/>
                </a:solidFill>
              </a:rPr>
              <a:t>“Archivo1.txt”</a:t>
            </a:r>
            <a:r>
              <a:rPr lang="es-ES" sz="2000" dirty="0">
                <a:solidFill>
                  <a:schemeClr val="tx2"/>
                </a:solidFill>
              </a:rPr>
              <a:t>, </a:t>
            </a:r>
            <a:r>
              <a:rPr lang="es-ES" sz="2000" dirty="0">
                <a:solidFill>
                  <a:srgbClr val="C00000"/>
                </a:solidFill>
              </a:rPr>
              <a:t>“w”</a:t>
            </a:r>
            <a:r>
              <a:rPr lang="es-ES" sz="2000" dirty="0">
                <a:solidFill>
                  <a:schemeClr val="dk1"/>
                </a:solidFill>
              </a:rPr>
              <a:t>);</a:t>
            </a:r>
          </a:p>
          <a:p>
            <a:r>
              <a:rPr lang="es-ES" sz="2000" dirty="0">
                <a:solidFill>
                  <a:schemeClr val="dk1"/>
                </a:solidFill>
              </a:rPr>
              <a:t>    archivo2 = </a:t>
            </a:r>
            <a:r>
              <a:rPr lang="es-ES" sz="2000" dirty="0" err="1">
                <a:solidFill>
                  <a:schemeClr val="dk1"/>
                </a:solidFill>
              </a:rPr>
              <a:t>fopen</a:t>
            </a:r>
            <a:r>
              <a:rPr lang="es-ES" sz="2000" dirty="0">
                <a:solidFill>
                  <a:schemeClr val="dk1"/>
                </a:solidFill>
              </a:rPr>
              <a:t>(</a:t>
            </a:r>
            <a:r>
              <a:rPr lang="es-ES" sz="2000" dirty="0">
                <a:solidFill>
                  <a:srgbClr val="C00000"/>
                </a:solidFill>
              </a:rPr>
              <a:t>“Archivo2.bin”</a:t>
            </a:r>
            <a:r>
              <a:rPr lang="es-ES" sz="2000" dirty="0">
                <a:solidFill>
                  <a:schemeClr val="tx2"/>
                </a:solidFill>
              </a:rPr>
              <a:t>, </a:t>
            </a:r>
            <a:r>
              <a:rPr lang="es-ES" sz="2000" dirty="0">
                <a:solidFill>
                  <a:srgbClr val="C00000"/>
                </a:solidFill>
              </a:rPr>
              <a:t>“ab+”</a:t>
            </a:r>
            <a:r>
              <a:rPr lang="es-ES" sz="2000" dirty="0">
                <a:solidFill>
                  <a:schemeClr val="dk1"/>
                </a:solidFill>
              </a:rPr>
              <a:t>);</a:t>
            </a:r>
          </a:p>
          <a:p>
            <a:r>
              <a:rPr lang="es-ES" sz="2000" dirty="0">
                <a:solidFill>
                  <a:schemeClr val="dk1"/>
                </a:solidFill>
              </a:rPr>
              <a:t>    archivo3 = </a:t>
            </a:r>
            <a:r>
              <a:rPr lang="es-ES" sz="2000" dirty="0" err="1">
                <a:solidFill>
                  <a:schemeClr val="dk1"/>
                </a:solidFill>
              </a:rPr>
              <a:t>fopen</a:t>
            </a:r>
            <a:r>
              <a:rPr lang="es-ES" sz="2000" dirty="0">
                <a:solidFill>
                  <a:schemeClr val="dk1"/>
                </a:solidFill>
              </a:rPr>
              <a:t>(</a:t>
            </a:r>
            <a:r>
              <a:rPr lang="es-ES" sz="2000" dirty="0">
                <a:solidFill>
                  <a:srgbClr val="C00000"/>
                </a:solidFill>
              </a:rPr>
              <a:t>“Archivo3.txt”</a:t>
            </a:r>
            <a:r>
              <a:rPr lang="es-ES" sz="2000" dirty="0">
                <a:solidFill>
                  <a:schemeClr val="tx2"/>
                </a:solidFill>
              </a:rPr>
              <a:t>, </a:t>
            </a:r>
            <a:r>
              <a:rPr lang="es-ES" sz="2000" dirty="0">
                <a:solidFill>
                  <a:srgbClr val="C00000"/>
                </a:solidFill>
              </a:rPr>
              <a:t>“w+”</a:t>
            </a:r>
            <a:r>
              <a:rPr lang="es-ES" sz="2000" dirty="0">
                <a:solidFill>
                  <a:schemeClr val="dk1"/>
                </a:solidFill>
              </a:rPr>
              <a:t>);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    </a:t>
            </a:r>
            <a:r>
              <a:rPr lang="es-ES" sz="2000" dirty="0" err="1">
                <a:solidFill>
                  <a:srgbClr val="0070C0"/>
                </a:solidFill>
              </a:rPr>
              <a:t>if</a:t>
            </a:r>
            <a:r>
              <a:rPr lang="es-ES" sz="2000" dirty="0">
                <a:solidFill>
                  <a:schemeClr val="dk1"/>
                </a:solidFill>
              </a:rPr>
              <a:t>(archivo1 &amp;&amp; archivo2 &amp;&amp; archivo3)</a:t>
            </a:r>
          </a:p>
          <a:p>
            <a:r>
              <a:rPr lang="es-ES" sz="2000" dirty="0">
                <a:solidFill>
                  <a:schemeClr val="dk1"/>
                </a:solidFill>
              </a:rPr>
              <a:t>	</a:t>
            </a:r>
            <a:r>
              <a:rPr lang="es-ES" sz="2000" dirty="0" err="1">
                <a:solidFill>
                  <a:schemeClr val="dk1"/>
                </a:solidFill>
              </a:rPr>
              <a:t>printf</a:t>
            </a:r>
            <a:r>
              <a:rPr lang="es-ES" sz="2000" dirty="0">
                <a:solidFill>
                  <a:schemeClr val="dk1"/>
                </a:solidFill>
              </a:rPr>
              <a:t>(</a:t>
            </a:r>
            <a:r>
              <a:rPr lang="es-ES" sz="2000" dirty="0">
                <a:solidFill>
                  <a:srgbClr val="C00000"/>
                </a:solidFill>
              </a:rPr>
              <a:t>“Apertura exitosa”</a:t>
            </a:r>
            <a:r>
              <a:rPr lang="es-ES" sz="2000" dirty="0">
                <a:solidFill>
                  <a:schemeClr val="dk1"/>
                </a:solidFill>
              </a:rPr>
              <a:t>);</a:t>
            </a:r>
          </a:p>
          <a:p>
            <a:r>
              <a:rPr lang="es-ES" sz="2000" dirty="0">
                <a:solidFill>
                  <a:schemeClr val="dk1"/>
                </a:solidFill>
              </a:rPr>
              <a:t>    </a:t>
            </a:r>
            <a:r>
              <a:rPr lang="es-ES" sz="2000" dirty="0" err="1">
                <a:solidFill>
                  <a:srgbClr val="0070C0"/>
                </a:solidFill>
              </a:rPr>
              <a:t>else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 err="1">
                <a:solidFill>
                  <a:schemeClr val="dk1"/>
                </a:solidFill>
              </a:rPr>
              <a:t>printf</a:t>
            </a:r>
            <a:r>
              <a:rPr lang="es-ES" sz="2000" dirty="0">
                <a:solidFill>
                  <a:schemeClr val="dk1"/>
                </a:solidFill>
              </a:rPr>
              <a:t>(</a:t>
            </a:r>
            <a:r>
              <a:rPr lang="es-ES" sz="2000" dirty="0">
                <a:solidFill>
                  <a:srgbClr val="C00000"/>
                </a:solidFill>
              </a:rPr>
              <a:t>“Problemas al abrir”</a:t>
            </a:r>
            <a:r>
              <a:rPr lang="es-ES" sz="2000" dirty="0">
                <a:solidFill>
                  <a:schemeClr val="dk1"/>
                </a:solidFill>
              </a:rPr>
              <a:t>);</a:t>
            </a:r>
          </a:p>
          <a:p>
            <a:r>
              <a:rPr lang="es-ES" sz="2000" dirty="0">
                <a:solidFill>
                  <a:schemeClr val="tx2"/>
                </a:solidFill>
              </a:rPr>
              <a:t>    …</a:t>
            </a:r>
          </a:p>
          <a:p>
            <a:endParaRPr lang="es-ES" sz="2000" dirty="0">
              <a:solidFill>
                <a:schemeClr val="tx2"/>
              </a:solidFill>
            </a:endParaRPr>
          </a:p>
          <a:p>
            <a:r>
              <a:rPr lang="es-ES" sz="2000" dirty="0">
                <a:solidFill>
                  <a:schemeClr val="dk1"/>
                </a:solidFill>
              </a:rPr>
              <a:t>    </a:t>
            </a:r>
            <a:r>
              <a:rPr lang="es-ES" sz="2000" dirty="0" err="1">
                <a:solidFill>
                  <a:schemeClr val="dk1"/>
                </a:solidFill>
              </a:rPr>
              <a:t>fcloseall</a:t>
            </a:r>
            <a:r>
              <a:rPr lang="es-ES" sz="2000" dirty="0">
                <a:solidFill>
                  <a:schemeClr val="dk1"/>
                </a:solidFill>
              </a:rPr>
              <a:t>();</a:t>
            </a:r>
          </a:p>
          <a:p>
            <a:r>
              <a:rPr lang="es-ES" sz="2000" dirty="0">
                <a:solidFill>
                  <a:srgbClr val="0070C0"/>
                </a:solidFill>
              </a:rPr>
              <a:t>    </a:t>
            </a:r>
            <a:r>
              <a:rPr lang="es-ES" sz="2000" dirty="0" err="1">
                <a:solidFill>
                  <a:srgbClr val="0070C0"/>
                </a:solidFill>
              </a:rPr>
              <a:t>return</a:t>
            </a:r>
            <a:r>
              <a:rPr lang="es-ES" sz="2000" dirty="0">
                <a:solidFill>
                  <a:schemeClr val="dk1"/>
                </a:solidFill>
              </a:rPr>
              <a:t> 0;</a:t>
            </a: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}</a:t>
            </a:r>
            <a:br>
              <a:rPr lang="es-ES" sz="2000" dirty="0">
                <a:solidFill>
                  <a:schemeClr val="dk1"/>
                </a:solidFill>
              </a:rPr>
            </a:br>
            <a:endParaRPr lang="es-ES" sz="2000" dirty="0">
              <a:solidFill>
                <a:schemeClr val="dk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E51B7CCF-801C-4151-935A-4FB3C57DF108}"/>
              </a:ext>
            </a:extLst>
          </p:cNvPr>
          <p:cNvSpPr/>
          <p:nvPr/>
        </p:nvSpPr>
        <p:spPr>
          <a:xfrm>
            <a:off x="5793882" y="882849"/>
            <a:ext cx="168507" cy="59751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3073664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CInfo2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CInfo2" id="{CC048E81-39C4-433A-96AE-4A6DE0AB7023}" vid="{954D7438-E738-4E67-B185-BA331447DC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21845</TotalTime>
  <Words>3196</Words>
  <Application>Microsoft Office PowerPoint</Application>
  <PresentationFormat>Personalizado</PresentationFormat>
  <Paragraphs>744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TemaCInfo2</vt:lpstr>
      <vt:lpstr>Ficheros – Parte 1 Introducción</vt:lpstr>
      <vt:lpstr>Archivos de disco</vt:lpstr>
      <vt:lpstr>Ficheros: Introducción</vt:lpstr>
      <vt:lpstr>Tipos de ficheros en C.</vt:lpstr>
      <vt:lpstr>Ficheros de texto: Funcionamiento</vt:lpstr>
      <vt:lpstr>Ficheros Binarios: Funcionamiento</vt:lpstr>
      <vt:lpstr>Funcionamiento: Apertura de archivos (fopen)</vt:lpstr>
      <vt:lpstr>Funcionamiento: Apertura de archivos (fopen)</vt:lpstr>
      <vt:lpstr>Cierre de archivos: (fclose y fcloseall)</vt:lpstr>
      <vt:lpstr>Diapositiva 10</vt:lpstr>
      <vt:lpstr>Ficheros – Parte 2 Ficheros de texto</vt:lpstr>
      <vt:lpstr>Salida de caracteres a archivo (fputc y fputs)</vt:lpstr>
      <vt:lpstr>Salida de caracteres a archivo (fputc y fputs)</vt:lpstr>
      <vt:lpstr>Entrada de caracteres desde archivo (fgetc y fgets)</vt:lpstr>
      <vt:lpstr>Entrada de caracteres desde archivo (fgetc y fgets)</vt:lpstr>
      <vt:lpstr>Salida formateada (fprintf)</vt:lpstr>
      <vt:lpstr>fprintf: </vt:lpstr>
      <vt:lpstr>fprintf: </vt:lpstr>
      <vt:lpstr>Entrada formateada (fscanf)</vt:lpstr>
      <vt:lpstr>Diapositiva 20</vt:lpstr>
      <vt:lpstr>Ficheros – Parte 3 Entrada Salida binaria y acceso directo</vt:lpstr>
      <vt:lpstr>Salida directa o binaria (fwrite)</vt:lpstr>
      <vt:lpstr>Salida directa o binaria (fwrite)</vt:lpstr>
      <vt:lpstr>Entrada directa o binaria (fread)</vt:lpstr>
      <vt:lpstr>Entrada directa o binaria (fread)</vt:lpstr>
      <vt:lpstr>Entrada directa o binaria (fread)</vt:lpstr>
      <vt:lpstr>Acceso directo en archivos</vt:lpstr>
      <vt:lpstr>Acceso directo en archivos</vt:lpstr>
      <vt:lpstr>Acceso directo en archivos</vt:lpstr>
      <vt:lpstr>Acceso directo en archivos</vt:lpstr>
      <vt:lpstr>Acceso directo en archivos</vt:lpstr>
      <vt:lpstr>Diapositiva 32</vt:lpstr>
      <vt:lpstr>Diapositiva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Emiliano Terra Prieto</dc:creator>
  <cp:lastModifiedBy>GraMar</cp:lastModifiedBy>
  <cp:revision>215</cp:revision>
  <dcterms:created xsi:type="dcterms:W3CDTF">2020-05-10T02:03:27Z</dcterms:created>
  <dcterms:modified xsi:type="dcterms:W3CDTF">2020-06-22T21:50:56Z</dcterms:modified>
</cp:coreProperties>
</file>