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68" r:id="rId14"/>
    <p:sldId id="270" r:id="rId15"/>
    <p:sldId id="269"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F808A6-DE7D-44C5-A5AD-6EE20211142B}" type="datetimeFigureOut">
              <a:rPr lang="en-IN" smtClean="0"/>
              <a:t>17-02-2021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F5C175F-BC2B-4323-8FCE-54FDB657C595}" type="slidenum">
              <a:rPr lang="en-IN" smtClean="0"/>
              <a:t>‹#›</a:t>
            </a:fld>
            <a:endParaRPr lang="en-IN"/>
          </a:p>
        </p:txBody>
      </p:sp>
    </p:spTree>
  </p:cSld>
  <p:clrMapOvr>
    <a:masterClrMapping/>
  </p:clrMapOvr>
  <p:transition spd="med">
    <p:circl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F5C175F-BC2B-4323-8FCE-54FDB657C595}" type="slidenum">
              <a:rPr lang="en-IN" smtClean="0"/>
              <a:t>‹#›</a:t>
            </a:fld>
            <a:endParaRPr lang="en-IN"/>
          </a:p>
        </p:txBody>
      </p:sp>
    </p:spTree>
  </p:cSld>
  <p:clrMapOvr>
    <a:masterClrMapping/>
  </p:clrMapOvr>
  <p:transition spd="med">
    <p:circl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F5C175F-BC2B-4323-8FCE-54FDB657C595}" type="slidenum">
              <a:rPr lang="en-IN" smtClean="0"/>
              <a:t>‹#›</a:t>
            </a:fld>
            <a:endParaRPr lang="en-IN"/>
          </a:p>
        </p:txBody>
      </p:sp>
    </p:spTree>
  </p:cSld>
  <p:clrMapOvr>
    <a:masterClrMapping/>
  </p:clrMapOvr>
  <p:transition spd="med">
    <p:circl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F5C175F-BC2B-4323-8FCE-54FDB657C59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med">
    <p:circl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F5C175F-BC2B-4323-8FCE-54FDB657C59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circl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F5C175F-BC2B-4323-8FCE-54FDB657C59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circl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F5C175F-BC2B-4323-8FCE-54FDB657C59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med">
    <p:circl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F5C175F-BC2B-4323-8FCE-54FDB657C59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circl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7F808A6-DE7D-44C5-A5AD-6EE20211142B}" type="datetimeFigureOut">
              <a:rPr lang="en-IN" smtClean="0"/>
              <a:t>17-02-2021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F5C175F-BC2B-4323-8FCE-54FDB657C595}" type="slidenum">
              <a:rPr lang="en-IN" smtClean="0"/>
              <a:t>‹#›</a:t>
            </a:fld>
            <a:endParaRPr lang="en-IN"/>
          </a:p>
        </p:txBody>
      </p:sp>
    </p:spTree>
  </p:cSld>
  <p:clrMapOvr>
    <a:masterClrMapping/>
  </p:clrMapOvr>
  <p:transition spd="med">
    <p:circl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7F808A6-DE7D-44C5-A5AD-6EE20211142B}" type="datetimeFigureOut">
              <a:rPr lang="en-IN" smtClean="0"/>
              <a:t>17-02-2021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F5C175F-BC2B-4323-8FCE-54FDB657C59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med">
    <p:circl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F808A6-DE7D-44C5-A5AD-6EE20211142B}" type="datetimeFigureOut">
              <a:rPr lang="en-IN" smtClean="0"/>
              <a:t>17-02-2021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F5C175F-BC2B-4323-8FCE-54FDB657C59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circl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F808A6-DE7D-44C5-A5AD-6EE20211142B}" type="datetimeFigureOut">
              <a:rPr lang="en-IN" smtClean="0"/>
              <a:t>17-02-2021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5C175F-BC2B-4323-8FCE-54FDB657C59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spd="med">
    <p:circl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hukra.cedt.iisc.ernet.in/edwiki/File:Bbb_wireless.png" TargetMode="External"/><Relationship Id="rId2" Type="http://schemas.openxmlformats.org/officeDocument/2006/relationships/hyperlink" Target="https://beagleboard.org/blog/2016-09-26-meet-beaglebone-black-wireless" TargetMode="External"/><Relationship Id="rId1" Type="http://schemas.openxmlformats.org/officeDocument/2006/relationships/slideLayout" Target="../slideLayouts/slideLayout2.xml"/><Relationship Id="rId4" Type="http://schemas.openxmlformats.org/officeDocument/2006/relationships/hyperlink" Target="https://store.arduino.cc/usa/arduino-uno-rev3"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components101.com/16x2-lcd-pinout-datasheet" TargetMode="External"/><Relationship Id="rId2" Type="http://schemas.openxmlformats.org/officeDocument/2006/relationships/hyperlink" Target="https://lastminuteengineers.com/sim900-gsm-shield-arduino-tutoria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circuitdigest.com/microcontroller-projects/rain-detector-using-arduino" TargetMode="External"/><Relationship Id="rId2" Type="http://schemas.openxmlformats.org/officeDocument/2006/relationships/hyperlink" Target="https://www.adafruit.com/product/386" TargetMode="External"/><Relationship Id="rId1" Type="http://schemas.openxmlformats.org/officeDocument/2006/relationships/slideLayout" Target="../slideLayouts/slideLayout2.xml"/><Relationship Id="rId4" Type="http://schemas.openxmlformats.org/officeDocument/2006/relationships/hyperlink" Target="https://www.adafruit.com/product/1777"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Resistor" TargetMode="External"/><Relationship Id="rId2" Type="http://schemas.openxmlformats.org/officeDocument/2006/relationships/hyperlink" Target="https://en.wikipedia.org/wiki/Breadboard" TargetMode="External"/><Relationship Id="rId1" Type="http://schemas.openxmlformats.org/officeDocument/2006/relationships/slideLayout" Target="../slideLayouts/slideLayout2.xml"/><Relationship Id="rId4" Type="http://schemas.openxmlformats.org/officeDocument/2006/relationships/hyperlink" Target="https://en.wikipedia.org/wiki/Printed_circuit_board"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IN" sz="4400" dirty="0" smtClean="0">
                <a:effectLst/>
                <a:latin typeface="Times New Roman" pitchFamily="18" charset="0"/>
                <a:cs typeface="Times New Roman" pitchFamily="18" charset="0"/>
              </a:rPr>
              <a:t>IOT BASED WEATHER STATION</a:t>
            </a:r>
            <a:endParaRPr lang="en-IN" sz="4400" dirty="0">
              <a:effectLst/>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20000"/>
          </a:bodyPr>
          <a:lstStyle/>
          <a:p>
            <a:r>
              <a:rPr lang="en-IN" dirty="0" smtClean="0">
                <a:latin typeface="Times New Roman" pitchFamily="18" charset="0"/>
                <a:cs typeface="Times New Roman" pitchFamily="18" charset="0"/>
              </a:rPr>
              <a:t>SUBMITTED TO : PROF. MIKE ALESHAMS</a:t>
            </a:r>
          </a:p>
          <a:p>
            <a:r>
              <a:rPr lang="en-IN" dirty="0" smtClean="0">
                <a:latin typeface="Times New Roman" pitchFamily="18" charset="0"/>
                <a:cs typeface="Times New Roman" pitchFamily="18" charset="0"/>
              </a:rPr>
              <a:t>SUBMITTED BY :AJAY KUMAR VATTIKONDA</a:t>
            </a:r>
          </a:p>
          <a:p>
            <a:r>
              <a:rPr lang="en-IN" dirty="0" smtClean="0">
                <a:latin typeface="Times New Roman" pitchFamily="18" charset="0"/>
                <a:cs typeface="Times New Roman" pitchFamily="18" charset="0"/>
              </a:rPr>
              <a:t>FROM GROUP1</a:t>
            </a:r>
            <a:endParaRPr lang="en-IN" dirty="0" smtClean="0">
              <a:latin typeface="Times New Roman" pitchFamily="18" charset="0"/>
              <a:cs typeface="Times New Roman" pitchFamily="18" charset="0"/>
            </a:endParaRPr>
          </a:p>
        </p:txBody>
      </p:sp>
    </p:spTree>
  </p:cSld>
  <p:clrMapOvr>
    <a:masterClrMapping/>
  </p:clrMapOvr>
  <p:transition spd="med">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processor used is OSD3358 which is AM335x </a:t>
            </a:r>
            <a:r>
              <a:rPr lang="en-IN" dirty="0" smtClean="0"/>
              <a:t>1GHz ARM® </a:t>
            </a:r>
            <a:r>
              <a:rPr lang="en-IN" dirty="0" smtClean="0"/>
              <a:t>Cortex-A8</a:t>
            </a:r>
          </a:p>
          <a:p>
            <a:pPr>
              <a:buNone/>
            </a:pPr>
            <a:r>
              <a:rPr lang="en-IN" dirty="0" smtClean="0"/>
              <a:t>Memory</a:t>
            </a:r>
          </a:p>
          <a:p>
            <a:r>
              <a:rPr lang="en-IN" dirty="0" smtClean="0"/>
              <a:t>12MB DDR3 800MHz RAM (Integrated in the OSD3358)</a:t>
            </a:r>
          </a:p>
          <a:p>
            <a:r>
              <a:rPr lang="en-IN" dirty="0" smtClean="0"/>
              <a:t>4GB 8-bit </a:t>
            </a:r>
            <a:r>
              <a:rPr lang="en-IN" dirty="0" err="1" smtClean="0"/>
              <a:t>eMMC</a:t>
            </a:r>
            <a:r>
              <a:rPr lang="en-IN" dirty="0" smtClean="0"/>
              <a:t> on-board flash storage with </a:t>
            </a:r>
            <a:r>
              <a:rPr lang="en-IN" dirty="0" err="1" smtClean="0"/>
              <a:t>Debian</a:t>
            </a:r>
            <a:r>
              <a:rPr lang="en-IN" dirty="0" smtClean="0"/>
              <a:t> pre-installed</a:t>
            </a:r>
          </a:p>
          <a:p>
            <a:r>
              <a:rPr lang="en-IN" dirty="0" err="1" smtClean="0"/>
              <a:t>microSD</a:t>
            </a:r>
            <a:r>
              <a:rPr lang="en-IN" dirty="0" smtClean="0"/>
              <a:t> card slot</a:t>
            </a:r>
          </a:p>
          <a:p>
            <a:pPr>
              <a:buNone/>
            </a:pPr>
            <a:endParaRPr lang="en-IN" dirty="0"/>
          </a:p>
        </p:txBody>
      </p:sp>
      <p:sp>
        <p:nvSpPr>
          <p:cNvPr id="3" name="Title 2"/>
          <p:cNvSpPr>
            <a:spLocks noGrp="1"/>
          </p:cNvSpPr>
          <p:nvPr>
            <p:ph type="title"/>
          </p:nvPr>
        </p:nvSpPr>
        <p:spPr/>
        <p:txBody>
          <a:bodyPr>
            <a:normAutofit fontScale="90000"/>
          </a:bodyPr>
          <a:lstStyle/>
          <a:p>
            <a:r>
              <a:rPr lang="en-IN" dirty="0" smtClean="0">
                <a:effectLst/>
              </a:rPr>
              <a:t>Beagle bone wireless specifications</a:t>
            </a:r>
            <a:endParaRPr lang="en-IN" dirty="0">
              <a:effectLst/>
            </a:endParaRPr>
          </a:p>
        </p:txBody>
      </p:sp>
    </p:spTree>
  </p:cSld>
  <p:clrMapOvr>
    <a:masterClrMapping/>
  </p:clrMapOvr>
  <p:transition spd="med">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dirty="0" smtClean="0"/>
              <a:t>Software compatibility</a:t>
            </a:r>
            <a:r>
              <a:rPr lang="en-IN" dirty="0" smtClean="0"/>
              <a:t>:</a:t>
            </a:r>
          </a:p>
          <a:p>
            <a:r>
              <a:rPr lang="en-IN" dirty="0" err="1" smtClean="0"/>
              <a:t>Debian</a:t>
            </a:r>
            <a:r>
              <a:rPr lang="en-IN" dirty="0" smtClean="0"/>
              <a:t> </a:t>
            </a:r>
            <a:r>
              <a:rPr lang="en-IN" dirty="0" smtClean="0"/>
              <a:t>pre-configured with Cloud9 IDE on Node.js with </a:t>
            </a:r>
            <a:r>
              <a:rPr lang="en-IN" dirty="0" err="1" smtClean="0"/>
              <a:t>BoneScript</a:t>
            </a:r>
            <a:r>
              <a:rPr lang="en-IN" dirty="0" smtClean="0"/>
              <a:t> library</a:t>
            </a:r>
          </a:p>
          <a:p>
            <a:r>
              <a:rPr lang="en-IN" dirty="0" smtClean="0"/>
              <a:t>Third-party support of Android, </a:t>
            </a:r>
            <a:r>
              <a:rPr lang="en-IN" dirty="0" err="1" smtClean="0"/>
              <a:t>Ubuntu</a:t>
            </a:r>
            <a:r>
              <a:rPr lang="en-IN" dirty="0" smtClean="0"/>
              <a:t> and many more upon open source Linux </a:t>
            </a:r>
            <a:r>
              <a:rPr lang="en-IN" dirty="0" smtClean="0"/>
              <a:t>kernel</a:t>
            </a:r>
          </a:p>
          <a:p>
            <a:pPr>
              <a:buNone/>
            </a:pPr>
            <a:r>
              <a:rPr lang="en-IN" dirty="0" smtClean="0"/>
              <a:t>Connectivity: </a:t>
            </a:r>
            <a:endParaRPr lang="en-IN" dirty="0" smtClean="0"/>
          </a:p>
          <a:p>
            <a:pPr>
              <a:buNone/>
            </a:pPr>
            <a:r>
              <a:rPr lang="en-IN" dirty="0" smtClean="0"/>
              <a:t>802.11b/g/n </a:t>
            </a:r>
            <a:r>
              <a:rPr lang="en-IN" dirty="0" smtClean="0"/>
              <a:t>2.4GHz </a:t>
            </a:r>
            <a:r>
              <a:rPr lang="en-IN" dirty="0" err="1" smtClean="0"/>
              <a:t>WiFi</a:t>
            </a:r>
            <a:r>
              <a:rPr lang="en-IN" dirty="0" smtClean="0"/>
              <a:t>, Bluetooth, and Bluetooth Smart </a:t>
            </a:r>
            <a:r>
              <a:rPr lang="en-IN" dirty="0" smtClean="0"/>
              <a:t>Module</a:t>
            </a:r>
          </a:p>
          <a:p>
            <a:pPr>
              <a:buNone/>
            </a:pPr>
            <a:endParaRPr lang="en-IN" dirty="0" smtClean="0"/>
          </a:p>
          <a:p>
            <a:endParaRPr lang="en-IN" dirty="0"/>
          </a:p>
        </p:txBody>
      </p:sp>
      <p:sp>
        <p:nvSpPr>
          <p:cNvPr id="3" name="Title 2"/>
          <p:cNvSpPr>
            <a:spLocks noGrp="1"/>
          </p:cNvSpPr>
          <p:nvPr>
            <p:ph type="title"/>
          </p:nvPr>
        </p:nvSpPr>
        <p:spPr>
          <a:xfrm>
            <a:off x="395536" y="260648"/>
            <a:ext cx="8229600" cy="1143000"/>
          </a:xfrm>
        </p:spPr>
        <p:txBody>
          <a:bodyPr>
            <a:normAutofit fontScale="90000"/>
          </a:bodyPr>
          <a:lstStyle/>
          <a:p>
            <a:r>
              <a:rPr lang="en-IN" dirty="0" smtClean="0">
                <a:effectLst/>
              </a:rPr>
              <a:t>Beagle bone wireless specifications</a:t>
            </a:r>
            <a:endParaRPr lang="en-IN" dirty="0">
              <a:effectLst/>
            </a:endParaRPr>
          </a:p>
        </p:txBody>
      </p:sp>
    </p:spTree>
  </p:cSld>
  <p:clrMapOvr>
    <a:masterClrMapping/>
  </p:clrMapOvr>
  <p:transition spd="med">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High-speed USB 2.0 client port for serving files, network connections and more to a host PC providing both power and a development </a:t>
            </a:r>
            <a:r>
              <a:rPr lang="en-IN" dirty="0" smtClean="0"/>
              <a:t>interface</a:t>
            </a:r>
          </a:p>
          <a:p>
            <a:r>
              <a:rPr lang="en-IN" dirty="0" smtClean="0"/>
              <a:t>Serial </a:t>
            </a:r>
            <a:r>
              <a:rPr lang="en-IN" dirty="0" smtClean="0"/>
              <a:t>port access for UART0 with populated 6-pin 3.3V TTL </a:t>
            </a:r>
            <a:r>
              <a:rPr lang="en-IN" dirty="0" smtClean="0"/>
              <a:t>header</a:t>
            </a:r>
          </a:p>
          <a:p>
            <a:r>
              <a:rPr lang="en-IN" dirty="0" smtClean="0"/>
              <a:t>Audio/video </a:t>
            </a:r>
            <a:r>
              <a:rPr lang="en-IN" dirty="0" smtClean="0"/>
              <a:t>output </a:t>
            </a:r>
          </a:p>
          <a:p>
            <a:r>
              <a:rPr lang="en-IN" dirty="0" smtClean="0"/>
              <a:t>HDMI </a:t>
            </a:r>
            <a:r>
              <a:rPr lang="en-IN" dirty="0" smtClean="0"/>
              <a:t>type-D (</a:t>
            </a:r>
            <a:r>
              <a:rPr lang="en-IN" dirty="0" err="1" smtClean="0"/>
              <a:t>microHDMI</a:t>
            </a:r>
            <a:r>
              <a:rPr lang="en-IN" dirty="0" smtClean="0"/>
              <a:t>) connector</a:t>
            </a:r>
          </a:p>
          <a:p>
            <a:r>
              <a:rPr lang="en-IN" dirty="0" smtClean="0"/>
              <a:t>Stereo/multi-channel audio over HDMI</a:t>
            </a:r>
          </a:p>
          <a:p>
            <a:r>
              <a:rPr lang="en-IN" dirty="0" smtClean="0"/>
              <a:t>Parallel LCD interface, I2S digital audio signals and touch screen controller via cape expansion headers</a:t>
            </a:r>
          </a:p>
          <a:p>
            <a:endParaRPr lang="en-IN" dirty="0" smtClean="0"/>
          </a:p>
          <a:p>
            <a:endParaRPr lang="en-IN" dirty="0" smtClean="0"/>
          </a:p>
          <a:p>
            <a:endParaRPr lang="en-IN" dirty="0"/>
          </a:p>
        </p:txBody>
      </p:sp>
      <p:sp>
        <p:nvSpPr>
          <p:cNvPr id="3" name="Title 2"/>
          <p:cNvSpPr>
            <a:spLocks noGrp="1"/>
          </p:cNvSpPr>
          <p:nvPr>
            <p:ph type="title"/>
          </p:nvPr>
        </p:nvSpPr>
        <p:spPr/>
        <p:txBody>
          <a:bodyPr>
            <a:normAutofit fontScale="90000"/>
          </a:bodyPr>
          <a:lstStyle/>
          <a:p>
            <a:r>
              <a:rPr lang="en-IN" dirty="0" smtClean="0"/>
              <a:t> </a:t>
            </a:r>
            <a:r>
              <a:rPr lang="en-IN" dirty="0" smtClean="0">
                <a:effectLst/>
              </a:rPr>
              <a:t>Beagle bone </a:t>
            </a:r>
            <a:r>
              <a:rPr lang="en-IN" dirty="0" smtClean="0">
                <a:effectLst/>
              </a:rPr>
              <a:t>wireless         				specifications</a:t>
            </a:r>
            <a:endParaRPr lang="en-IN" dirty="0"/>
          </a:p>
        </p:txBody>
      </p:sp>
    </p:spTree>
  </p:cSld>
  <p:clrMapOvr>
    <a:masterClrMapping/>
  </p:clrMapOvr>
  <p:transition spd="med">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Input is given via </a:t>
            </a:r>
            <a:r>
              <a:rPr lang="en-IN" dirty="0" err="1" smtClean="0"/>
              <a:t>usb</a:t>
            </a:r>
            <a:r>
              <a:rPr lang="en-IN" dirty="0" smtClean="0"/>
              <a:t> </a:t>
            </a:r>
            <a:r>
              <a:rPr lang="en-IN" dirty="0" smtClean="0"/>
              <a:t>cable or 5v dc expansion header</a:t>
            </a:r>
            <a:endParaRPr lang="en-IN" dirty="0" smtClean="0"/>
          </a:p>
          <a:p>
            <a:r>
              <a:rPr lang="en-IN" dirty="0" smtClean="0"/>
              <a:t>Debug </a:t>
            </a:r>
            <a:r>
              <a:rPr lang="en-IN" dirty="0" smtClean="0"/>
              <a:t>support: optional 20-pin </a:t>
            </a:r>
            <a:r>
              <a:rPr lang="en-IN" dirty="0" err="1" smtClean="0"/>
              <a:t>cTI</a:t>
            </a:r>
            <a:r>
              <a:rPr lang="en-IN" dirty="0" smtClean="0"/>
              <a:t> JTAG header and serial </a:t>
            </a:r>
            <a:r>
              <a:rPr lang="en-IN" dirty="0" smtClean="0"/>
              <a:t>header</a:t>
            </a:r>
          </a:p>
          <a:p>
            <a:endParaRPr lang="en-IN" dirty="0" smtClean="0"/>
          </a:p>
          <a:p>
            <a:endParaRPr lang="en-IN" dirty="0"/>
          </a:p>
        </p:txBody>
      </p:sp>
      <p:sp>
        <p:nvSpPr>
          <p:cNvPr id="3" name="Title 2"/>
          <p:cNvSpPr>
            <a:spLocks noGrp="1"/>
          </p:cNvSpPr>
          <p:nvPr>
            <p:ph type="title"/>
          </p:nvPr>
        </p:nvSpPr>
        <p:spPr/>
        <p:txBody>
          <a:bodyPr>
            <a:normAutofit fontScale="90000"/>
          </a:bodyPr>
          <a:lstStyle/>
          <a:p>
            <a:r>
              <a:rPr lang="en-IN" dirty="0" smtClean="0"/>
              <a:t>Beagle bone wireless specifications</a:t>
            </a:r>
            <a:endParaRPr lang="en-IN" dirty="0"/>
          </a:p>
        </p:txBody>
      </p:sp>
    </p:spTree>
  </p:cSld>
  <p:clrMapOvr>
    <a:masterClrMapping/>
  </p:clrMapOvr>
  <p:transition spd="med">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User input/output:</a:t>
            </a:r>
          </a:p>
          <a:p>
            <a:pPr lvl="1"/>
            <a:r>
              <a:rPr lang="en-IN" dirty="0" smtClean="0"/>
              <a:t>Reset button</a:t>
            </a:r>
          </a:p>
          <a:p>
            <a:pPr lvl="1"/>
            <a:r>
              <a:rPr lang="en-IN" dirty="0" smtClean="0"/>
              <a:t>Boot button</a:t>
            </a:r>
          </a:p>
          <a:p>
            <a:pPr lvl="1"/>
            <a:r>
              <a:rPr lang="en-IN" dirty="0" smtClean="0"/>
              <a:t>Power button</a:t>
            </a:r>
          </a:p>
          <a:p>
            <a:pPr lvl="1"/>
            <a:r>
              <a:rPr lang="en-IN" dirty="0" smtClean="0"/>
              <a:t>4 user configurable LEDs; </a:t>
            </a:r>
            <a:r>
              <a:rPr lang="en-IN" dirty="0" err="1" smtClean="0"/>
              <a:t>WiFi</a:t>
            </a:r>
            <a:r>
              <a:rPr lang="en-IN" dirty="0" smtClean="0"/>
              <a:t> and BT enable LEDs; power LED</a:t>
            </a:r>
          </a:p>
          <a:p>
            <a:r>
              <a:rPr lang="en-IN" dirty="0" smtClean="0"/>
              <a:t>Expansion header (cape header — </a:t>
            </a:r>
            <a:r>
              <a:rPr lang="en-IN" dirty="0" err="1" smtClean="0"/>
              <a:t>BeagleBone</a:t>
            </a:r>
            <a:r>
              <a:rPr lang="en-IN" dirty="0" smtClean="0"/>
              <a:t> Black compatible):</a:t>
            </a:r>
          </a:p>
          <a:p>
            <a:pPr lvl="1"/>
            <a:r>
              <a:rPr lang="en-IN" dirty="0" smtClean="0"/>
              <a:t>65 digital I/O with general purpose I/O, SPI, I2C, PWM, CAN, UART, SD, </a:t>
            </a:r>
            <a:r>
              <a:rPr lang="en-IN" dirty="0" err="1" smtClean="0"/>
              <a:t>quadrature</a:t>
            </a:r>
            <a:r>
              <a:rPr lang="en-IN" dirty="0" smtClean="0"/>
              <a:t> encoders and more</a:t>
            </a:r>
          </a:p>
          <a:p>
            <a:pPr lvl="1"/>
            <a:r>
              <a:rPr lang="en-IN" dirty="0" smtClean="0"/>
              <a:t>7 </a:t>
            </a:r>
            <a:r>
              <a:rPr lang="en-IN" dirty="0" err="1" smtClean="0"/>
              <a:t>analog</a:t>
            </a:r>
            <a:r>
              <a:rPr lang="en-IN" dirty="0" smtClean="0"/>
              <a:t> inputs</a:t>
            </a:r>
          </a:p>
          <a:p>
            <a:pPr lvl="1"/>
            <a:r>
              <a:rPr lang="en-IN" dirty="0" smtClean="0"/>
              <a:t>Power in/out</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transition spd="med">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Ordered through </a:t>
            </a:r>
            <a:r>
              <a:rPr lang="en-IN" dirty="0" err="1" smtClean="0"/>
              <a:t>digikey</a:t>
            </a:r>
            <a:r>
              <a:rPr lang="en-IN" dirty="0" smtClean="0"/>
              <a:t> and is yet to receive </a:t>
            </a:r>
          </a:p>
          <a:p>
            <a:pPr>
              <a:buNone/>
            </a:pPr>
            <a:endParaRPr lang="en-IN" dirty="0"/>
          </a:p>
        </p:txBody>
      </p:sp>
      <p:sp>
        <p:nvSpPr>
          <p:cNvPr id="3" name="Title 2"/>
          <p:cNvSpPr>
            <a:spLocks noGrp="1"/>
          </p:cNvSpPr>
          <p:nvPr>
            <p:ph type="title"/>
          </p:nvPr>
        </p:nvSpPr>
        <p:spPr/>
        <p:txBody>
          <a:bodyPr/>
          <a:lstStyle/>
          <a:p>
            <a:r>
              <a:rPr lang="en-IN" dirty="0" smtClean="0"/>
              <a:t>Order status</a:t>
            </a:r>
            <a:endParaRPr lang="en-IN" dirty="0"/>
          </a:p>
        </p:txBody>
      </p:sp>
      <p:pic>
        <p:nvPicPr>
          <p:cNvPr id="4" name="Picture 3" descr="2021-02-17 20_43_39-Digi-Key Invoice #78837615 - vattikondaajaykumar@gmail.com - Gmail.png"/>
          <p:cNvPicPr>
            <a:picLocks noChangeAspect="1"/>
          </p:cNvPicPr>
          <p:nvPr/>
        </p:nvPicPr>
        <p:blipFill>
          <a:blip r:embed="rId2" cstate="print"/>
          <a:stretch>
            <a:fillRect/>
          </a:stretch>
        </p:blipFill>
        <p:spPr>
          <a:xfrm>
            <a:off x="423283" y="2564903"/>
            <a:ext cx="8297434" cy="3402863"/>
          </a:xfrm>
          <a:prstGeom prst="rect">
            <a:avLst/>
          </a:prstGeom>
        </p:spPr>
      </p:pic>
    </p:spTree>
  </p:cSld>
  <p:clrMapOvr>
    <a:masterClrMapping/>
  </p:clrMapOvr>
  <p:transition spd="med">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duino uno.jpg"/>
          <p:cNvPicPr>
            <a:picLocks noGrp="1" noChangeAspect="1"/>
          </p:cNvPicPr>
          <p:nvPr>
            <p:ph idx="1"/>
          </p:nvPr>
        </p:nvPicPr>
        <p:blipFill>
          <a:blip r:embed="rId2" cstate="print"/>
          <a:stretch>
            <a:fillRect/>
          </a:stretch>
        </p:blipFill>
        <p:spPr>
          <a:xfrm>
            <a:off x="1763688" y="1844824"/>
            <a:ext cx="6220916" cy="3816424"/>
          </a:xfrm>
        </p:spPr>
      </p:pic>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endParaRPr lang="en-IN" dirty="0"/>
          </a:p>
        </p:txBody>
      </p:sp>
    </p:spTree>
  </p:cSld>
  <p:clrMapOvr>
    <a:masterClrMapping/>
  </p:clrMapOvr>
  <p:transition spd="med">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This is the second micro controller used in this project</a:t>
            </a:r>
          </a:p>
          <a:p>
            <a:r>
              <a:rPr lang="en-IN" dirty="0" smtClean="0"/>
              <a:t>The </a:t>
            </a:r>
            <a:r>
              <a:rPr lang="en-IN" dirty="0" err="1" smtClean="0"/>
              <a:t>arduino</a:t>
            </a:r>
            <a:r>
              <a:rPr lang="en-IN" dirty="0" smtClean="0"/>
              <a:t> </a:t>
            </a:r>
            <a:r>
              <a:rPr lang="en-IN" dirty="0" err="1" smtClean="0"/>
              <a:t>uno</a:t>
            </a:r>
            <a:r>
              <a:rPr lang="en-IN" dirty="0" smtClean="0"/>
              <a:t> is an open source microcontroller board based on the microchip ATmega328p microcontroller and developed by Arduino.cc</a:t>
            </a:r>
          </a:p>
        </p:txBody>
      </p:sp>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endParaRPr lang="en-IN" dirty="0"/>
          </a:p>
        </p:txBody>
      </p:sp>
    </p:spTree>
  </p:cSld>
  <p:clrMapOvr>
    <a:masterClrMapping/>
  </p:clrMapOvr>
  <p:transition spd="med">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nout-UNOrev3_latest.png"/>
          <p:cNvPicPr>
            <a:picLocks noGrp="1" noChangeAspect="1"/>
          </p:cNvPicPr>
          <p:nvPr>
            <p:ph idx="1"/>
          </p:nvPr>
        </p:nvPicPr>
        <p:blipFill>
          <a:blip r:embed="rId2" cstate="print"/>
          <a:stretch>
            <a:fillRect/>
          </a:stretch>
        </p:blipFill>
        <p:spPr>
          <a:xfrm>
            <a:off x="1259632" y="1481138"/>
            <a:ext cx="6840759" cy="4525962"/>
          </a:xfrm>
        </p:spPr>
      </p:pic>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endParaRPr lang="en-IN" dirty="0"/>
          </a:p>
        </p:txBody>
      </p:sp>
    </p:spTree>
  </p:cSld>
  <p:clrMapOvr>
    <a:masterClrMapping/>
  </p:clrMapOvr>
  <p:transition spd="med">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a:t>
            </a:r>
            <a:r>
              <a:rPr lang="en-IN" dirty="0" smtClean="0"/>
              <a:t>It has 14 digital input/output pins (of which 6 can be used as PWM outputs), 6 </a:t>
            </a:r>
            <a:r>
              <a:rPr lang="en-IN" dirty="0" err="1" smtClean="0"/>
              <a:t>analog</a:t>
            </a:r>
            <a:r>
              <a:rPr lang="en-IN" dirty="0" smtClean="0"/>
              <a:t> inputs, a 16 MHz ceramic resonator (CSTCE16M0V53-R0), a USB connection, a power jack, an ICSP header and a reset </a:t>
            </a:r>
            <a:r>
              <a:rPr lang="en-IN" dirty="0" smtClean="0"/>
              <a:t>button</a:t>
            </a:r>
          </a:p>
          <a:p>
            <a:r>
              <a:rPr lang="en-IN" dirty="0" smtClean="0"/>
              <a:t>Microcontroller      - ATmega328p</a:t>
            </a:r>
          </a:p>
          <a:p>
            <a:r>
              <a:rPr lang="en-IN" dirty="0" smtClean="0"/>
              <a:t>Operating </a:t>
            </a:r>
            <a:r>
              <a:rPr lang="en-IN" dirty="0" smtClean="0"/>
              <a:t>Voltage   - 5V</a:t>
            </a:r>
          </a:p>
          <a:p>
            <a:r>
              <a:rPr lang="en-IN" dirty="0" smtClean="0"/>
              <a:t>Digital </a:t>
            </a:r>
            <a:r>
              <a:rPr lang="en-IN" dirty="0" smtClean="0"/>
              <a:t>I/O </a:t>
            </a:r>
            <a:r>
              <a:rPr lang="en-IN" dirty="0" smtClean="0"/>
              <a:t>Pins         -14 </a:t>
            </a:r>
            <a:r>
              <a:rPr lang="en-IN" dirty="0" smtClean="0"/>
              <a:t>(of which 6 provide PWM output)</a:t>
            </a:r>
            <a:endParaRPr lang="en-IN" dirty="0" smtClean="0"/>
          </a:p>
          <a:p>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r>
              <a:rPr lang="en-IN" dirty="0" smtClean="0"/>
              <a:t> specifications</a:t>
            </a:r>
            <a:endParaRPr lang="en-IN" dirty="0"/>
          </a:p>
        </p:txBody>
      </p:sp>
    </p:spTree>
  </p:cSld>
  <p:clrMapOvr>
    <a:masterClrMapping/>
  </p:clrMapOvr>
  <p:transition spd="med">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r>
              <a:rPr lang="en-IN" dirty="0" smtClean="0"/>
              <a:t>THIS PRESENTATION IS ABOUT FINALIZING AND ORDERING HARDWARE COMPONENTS REQUIRED FOR THIS PROJECT</a:t>
            </a:r>
          </a:p>
          <a:p>
            <a:pPr>
              <a:buNone/>
            </a:pPr>
            <a:endParaRPr lang="en-IN" dirty="0" smtClean="0"/>
          </a:p>
          <a:p>
            <a:endParaRPr lang="en-IN" dirty="0"/>
          </a:p>
        </p:txBody>
      </p:sp>
      <p:sp>
        <p:nvSpPr>
          <p:cNvPr id="3" name="Title 2"/>
          <p:cNvSpPr>
            <a:spLocks noGrp="1"/>
          </p:cNvSpPr>
          <p:nvPr>
            <p:ph type="title"/>
          </p:nvPr>
        </p:nvSpPr>
        <p:spPr/>
        <p:txBody>
          <a:bodyPr/>
          <a:lstStyle/>
          <a:p>
            <a:r>
              <a:rPr lang="en-IN" dirty="0" smtClean="0"/>
              <a:t>ABOUT</a:t>
            </a:r>
            <a:endParaRPr lang="en-IN" dirty="0"/>
          </a:p>
        </p:txBody>
      </p:sp>
    </p:spTree>
  </p:cSld>
  <p:clrMapOvr>
    <a:masterClrMapping/>
  </p:clrMapOvr>
  <p:transition spd="med">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Current- 50 </a:t>
            </a:r>
            <a:r>
              <a:rPr lang="en-US" sz="2800" dirty="0" err="1" smtClean="0"/>
              <a:t>mA</a:t>
            </a:r>
            <a:r>
              <a:rPr lang="en-US" sz="2800" dirty="0" smtClean="0"/>
              <a:t> max</a:t>
            </a:r>
          </a:p>
          <a:p>
            <a:r>
              <a:rPr lang="en-IN" dirty="0" err="1" smtClean="0"/>
              <a:t>flashMemory</a:t>
            </a:r>
            <a:r>
              <a:rPr lang="en-IN" dirty="0" smtClean="0"/>
              <a:t>     -32 </a:t>
            </a:r>
            <a:r>
              <a:rPr lang="en-IN" dirty="0" smtClean="0"/>
              <a:t>KB </a:t>
            </a:r>
            <a:endParaRPr lang="en-IN" dirty="0" smtClean="0"/>
          </a:p>
          <a:p>
            <a:r>
              <a:rPr lang="en-IN" dirty="0" smtClean="0"/>
              <a:t>(</a:t>
            </a:r>
            <a:r>
              <a:rPr lang="en-IN" dirty="0" smtClean="0"/>
              <a:t>ATmega328P) of which 0.5 KB used by </a:t>
            </a:r>
            <a:r>
              <a:rPr lang="en-IN" dirty="0" err="1" smtClean="0"/>
              <a:t>bootloader</a:t>
            </a:r>
            <a:endParaRPr lang="en-IN" dirty="0" smtClean="0"/>
          </a:p>
          <a:p>
            <a:r>
              <a:rPr lang="en-IN" dirty="0" smtClean="0"/>
              <a:t>SRAM               -2 </a:t>
            </a:r>
            <a:r>
              <a:rPr lang="en-IN" dirty="0" smtClean="0"/>
              <a:t>KB </a:t>
            </a:r>
          </a:p>
          <a:p>
            <a:r>
              <a:rPr lang="en-IN" dirty="0" smtClean="0"/>
              <a:t>Clock Speed    -16 MHz</a:t>
            </a:r>
            <a:endParaRPr lang="en-IN" dirty="0"/>
          </a:p>
        </p:txBody>
      </p:sp>
      <p:sp>
        <p:nvSpPr>
          <p:cNvPr id="3" name="Title 2"/>
          <p:cNvSpPr>
            <a:spLocks noGrp="1"/>
          </p:cNvSpPr>
          <p:nvPr>
            <p:ph type="title"/>
          </p:nvPr>
        </p:nvSpPr>
        <p:spPr/>
        <p:txBody>
          <a:bodyPr/>
          <a:lstStyle/>
          <a:p>
            <a:r>
              <a:rPr lang="en-IN" dirty="0" err="1" smtClean="0"/>
              <a:t>Arduino</a:t>
            </a:r>
            <a:r>
              <a:rPr lang="en-IN" dirty="0" smtClean="0"/>
              <a:t> </a:t>
            </a:r>
            <a:r>
              <a:rPr lang="en-IN" dirty="0" err="1" smtClean="0"/>
              <a:t>uno</a:t>
            </a:r>
            <a:r>
              <a:rPr lang="en-IN" dirty="0" smtClean="0"/>
              <a:t> specifications</a:t>
            </a:r>
            <a:endParaRPr lang="en-IN" dirty="0"/>
          </a:p>
        </p:txBody>
      </p:sp>
    </p:spTree>
  </p:cSld>
  <p:clrMapOvr>
    <a:masterClrMapping/>
  </p:clrMapOvr>
  <p:transition spd="med">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has been ordered through </a:t>
            </a:r>
            <a:r>
              <a:rPr lang="en-IN" dirty="0" err="1" smtClean="0"/>
              <a:t>digikey</a:t>
            </a:r>
            <a:r>
              <a:rPr lang="en-IN" dirty="0" smtClean="0"/>
              <a:t> and is received</a:t>
            </a:r>
          </a:p>
          <a:p>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pic>
        <p:nvPicPr>
          <p:cNvPr id="4" name="Picture 3" descr="for arduino 2021-02-18 10_14_35-Digi-Key Invoice #76486824 - vattikondaajaykumar@gmail.com - Gmail.png"/>
          <p:cNvPicPr>
            <a:picLocks noChangeAspect="1"/>
          </p:cNvPicPr>
          <p:nvPr/>
        </p:nvPicPr>
        <p:blipFill>
          <a:blip r:embed="rId2" cstate="print"/>
          <a:stretch>
            <a:fillRect/>
          </a:stretch>
        </p:blipFill>
        <p:spPr>
          <a:xfrm>
            <a:off x="323256" y="2636911"/>
            <a:ext cx="8497487" cy="3528393"/>
          </a:xfrm>
          <a:prstGeom prst="rect">
            <a:avLst/>
          </a:prstGeom>
        </p:spPr>
      </p:pic>
    </p:spTree>
  </p:cSld>
  <p:clrMapOvr>
    <a:masterClrMapping/>
  </p:clrMapOvr>
  <p:transition spd="med">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sm moudule.jpg"/>
          <p:cNvPicPr>
            <a:picLocks noGrp="1" noChangeAspect="1"/>
          </p:cNvPicPr>
          <p:nvPr>
            <p:ph idx="1"/>
          </p:nvPr>
        </p:nvPicPr>
        <p:blipFill>
          <a:blip r:embed="rId2" cstate="print"/>
          <a:stretch>
            <a:fillRect/>
          </a:stretch>
        </p:blipFill>
        <p:spPr>
          <a:xfrm>
            <a:off x="2547937" y="1720056"/>
            <a:ext cx="4048125" cy="4048125"/>
          </a:xfrm>
        </p:spPr>
      </p:pic>
      <p:sp>
        <p:nvSpPr>
          <p:cNvPr id="3" name="Title 2"/>
          <p:cNvSpPr>
            <a:spLocks noGrp="1"/>
          </p:cNvSpPr>
          <p:nvPr>
            <p:ph type="title"/>
          </p:nvPr>
        </p:nvSpPr>
        <p:spPr/>
        <p:txBody>
          <a:bodyPr/>
          <a:lstStyle/>
          <a:p>
            <a:r>
              <a:rPr lang="en-IN" dirty="0" err="1" smtClean="0"/>
              <a:t>Gsm</a:t>
            </a:r>
            <a:r>
              <a:rPr lang="en-IN" dirty="0" smtClean="0"/>
              <a:t> </a:t>
            </a:r>
            <a:r>
              <a:rPr lang="en-IN" dirty="0" smtClean="0"/>
              <a:t>module (900) shield</a:t>
            </a:r>
            <a:endParaRPr lang="en-IN" dirty="0"/>
          </a:p>
        </p:txBody>
      </p:sp>
    </p:spTree>
  </p:cSld>
  <p:clrMapOvr>
    <a:masterClrMapping/>
  </p:clrMapOvr>
  <p:transition spd="med">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SIM900 GSM/GPRS shield is a GSM modem, which can be integrated into a great number of </a:t>
            </a:r>
            <a:r>
              <a:rPr lang="en-IN" dirty="0" err="1" smtClean="0"/>
              <a:t>IoT</a:t>
            </a:r>
            <a:r>
              <a:rPr lang="en-IN" dirty="0" smtClean="0"/>
              <a:t> projects. </a:t>
            </a:r>
            <a:endParaRPr lang="en-IN" dirty="0" smtClean="0"/>
          </a:p>
          <a:p>
            <a:r>
              <a:rPr lang="en-IN" dirty="0" smtClean="0"/>
              <a:t>You </a:t>
            </a:r>
            <a:r>
              <a:rPr lang="en-IN" dirty="0" smtClean="0"/>
              <a:t>can use this shield to accomplish almost anything a normal cell phone can; SMS text messages, Make or receive phone calls, connecting to internet through GPRS, TCP/IP, and more</a:t>
            </a:r>
            <a:r>
              <a:rPr lang="en-IN" dirty="0" smtClean="0"/>
              <a:t>!</a:t>
            </a:r>
          </a:p>
          <a:p>
            <a:r>
              <a:rPr lang="en-IN" dirty="0" smtClean="0"/>
              <a:t> </a:t>
            </a:r>
            <a:r>
              <a:rPr lang="en-IN" dirty="0" smtClean="0"/>
              <a:t>To top it off, the shield supports quad-band GSM/GPRS network, meaning it works pretty much anywhere in the world.</a:t>
            </a:r>
            <a:endParaRPr lang="en-IN" dirty="0"/>
          </a:p>
        </p:txBody>
      </p:sp>
      <p:sp>
        <p:nvSpPr>
          <p:cNvPr id="3" name="Title 2"/>
          <p:cNvSpPr>
            <a:spLocks noGrp="1"/>
          </p:cNvSpPr>
          <p:nvPr>
            <p:ph type="title"/>
          </p:nvPr>
        </p:nvSpPr>
        <p:spPr/>
        <p:txBody>
          <a:bodyPr/>
          <a:lstStyle/>
          <a:p>
            <a:r>
              <a:rPr lang="en-IN" dirty="0" smtClean="0"/>
              <a:t>GSM module 900 shield</a:t>
            </a:r>
            <a:endParaRPr lang="en-IN" dirty="0"/>
          </a:p>
        </p:txBody>
      </p:sp>
    </p:spTree>
  </p:cSld>
  <p:clrMapOvr>
    <a:masterClrMapping/>
  </p:clrMapOvr>
  <p:transition spd="med">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M900-GSM-GPRS-Shield-Top-Hardware-Overview.jpg"/>
          <p:cNvPicPr>
            <a:picLocks noGrp="1" noChangeAspect="1"/>
          </p:cNvPicPr>
          <p:nvPr>
            <p:ph idx="1"/>
          </p:nvPr>
        </p:nvPicPr>
        <p:blipFill>
          <a:blip r:embed="rId2" cstate="print"/>
          <a:stretch>
            <a:fillRect/>
          </a:stretch>
        </p:blipFill>
        <p:spPr>
          <a:xfrm>
            <a:off x="683568" y="1484784"/>
            <a:ext cx="3528392" cy="3778716"/>
          </a:xfrm>
        </p:spPr>
      </p:pic>
      <p:sp>
        <p:nvSpPr>
          <p:cNvPr id="3" name="Title 2"/>
          <p:cNvSpPr>
            <a:spLocks noGrp="1"/>
          </p:cNvSpPr>
          <p:nvPr>
            <p:ph type="title"/>
          </p:nvPr>
        </p:nvSpPr>
        <p:spPr/>
        <p:txBody>
          <a:bodyPr/>
          <a:lstStyle/>
          <a:p>
            <a:r>
              <a:rPr lang="en-IN" dirty="0" err="1" smtClean="0"/>
              <a:t>Gsm</a:t>
            </a:r>
            <a:r>
              <a:rPr lang="en-IN" dirty="0" smtClean="0"/>
              <a:t> module 900 shield</a:t>
            </a:r>
            <a:endParaRPr lang="en-IN" dirty="0"/>
          </a:p>
        </p:txBody>
      </p:sp>
      <p:pic>
        <p:nvPicPr>
          <p:cNvPr id="5" name="Picture 4" descr="SIM900-GSM-GPRS-Shield-Bottom-Hardware-Overview.jpg"/>
          <p:cNvPicPr>
            <a:picLocks noChangeAspect="1"/>
          </p:cNvPicPr>
          <p:nvPr/>
        </p:nvPicPr>
        <p:blipFill>
          <a:blip r:embed="rId3" cstate="print"/>
          <a:stretch>
            <a:fillRect/>
          </a:stretch>
        </p:blipFill>
        <p:spPr>
          <a:xfrm rot="16200000">
            <a:off x="4657914" y="2046942"/>
            <a:ext cx="3024336" cy="2908132"/>
          </a:xfrm>
          <a:prstGeom prst="rect">
            <a:avLst/>
          </a:prstGeom>
        </p:spPr>
      </p:pic>
    </p:spTree>
  </p:cSld>
  <p:clrMapOvr>
    <a:masterClrMapping/>
  </p:clrMapOvr>
  <p:transition spd="med">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The SIM900 shield packs a surprising amount of features into its little frame. Some of them are listed below:</a:t>
            </a:r>
          </a:p>
          <a:p>
            <a:r>
              <a:rPr lang="en-IN" dirty="0" smtClean="0"/>
              <a:t>Supports Quad-band: GSM850, EGSM900, DCS1800 and PCS1900</a:t>
            </a:r>
          </a:p>
          <a:p>
            <a:r>
              <a:rPr lang="en-IN" dirty="0" smtClean="0"/>
              <a:t>Connect onto any global GSM network with any 2G SIM</a:t>
            </a:r>
          </a:p>
          <a:p>
            <a:r>
              <a:rPr lang="en-IN" dirty="0" smtClean="0"/>
              <a:t>Make and receive voice calls using an external earphone &amp; </a:t>
            </a:r>
            <a:r>
              <a:rPr lang="en-IN" dirty="0" err="1" smtClean="0"/>
              <a:t>electret</a:t>
            </a:r>
            <a:r>
              <a:rPr lang="en-IN" dirty="0" smtClean="0"/>
              <a:t> microphone</a:t>
            </a:r>
          </a:p>
          <a:p>
            <a:r>
              <a:rPr lang="en-IN" dirty="0" smtClean="0"/>
              <a:t>Send and receive SMS messages</a:t>
            </a:r>
          </a:p>
          <a:p>
            <a:r>
              <a:rPr lang="en-IN" dirty="0" smtClean="0"/>
              <a:t>Send and receive GPRS data (TCP/IP, HTTP, etc.)</a:t>
            </a:r>
          </a:p>
          <a:p>
            <a:r>
              <a:rPr lang="en-IN" dirty="0" smtClean="0"/>
              <a:t>Scan and receive FM radio broadcasts</a:t>
            </a:r>
          </a:p>
          <a:p>
            <a:endParaRPr lang="en-IN" dirty="0"/>
          </a:p>
        </p:txBody>
      </p:sp>
      <p:sp>
        <p:nvSpPr>
          <p:cNvPr id="3" name="Title 2"/>
          <p:cNvSpPr>
            <a:spLocks noGrp="1"/>
          </p:cNvSpPr>
          <p:nvPr>
            <p:ph type="title"/>
          </p:nvPr>
        </p:nvSpPr>
        <p:spPr/>
        <p:txBody>
          <a:bodyPr>
            <a:normAutofit fontScale="90000"/>
          </a:bodyPr>
          <a:lstStyle/>
          <a:p>
            <a:r>
              <a:rPr lang="en-IN" dirty="0" err="1" smtClean="0"/>
              <a:t>Gsm</a:t>
            </a:r>
            <a:r>
              <a:rPr lang="en-IN" dirty="0" smtClean="0"/>
              <a:t> module 900 shield features</a:t>
            </a:r>
            <a:endParaRPr lang="en-IN" dirty="0"/>
          </a:p>
        </p:txBody>
      </p:sp>
    </p:spTree>
  </p:cSld>
  <p:clrMapOvr>
    <a:masterClrMapping/>
  </p:clrMapOvr>
  <p:transition spd="med">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The operating voltage of SIM900 chip is from 3.4V to 4.4V. To keep supply voltage safe at 4.1V, the shield comes with a high current, high accuracy, low-dropout voltage regulator MIC29302WU from </a:t>
            </a:r>
            <a:r>
              <a:rPr lang="en-IN" dirty="0" err="1" smtClean="0"/>
              <a:t>Micrel</a:t>
            </a:r>
            <a:r>
              <a:rPr lang="en-IN" dirty="0" smtClean="0"/>
              <a:t> – capable of handling load currents up to 3A</a:t>
            </a:r>
            <a:r>
              <a:rPr lang="en-IN" dirty="0" smtClean="0"/>
              <a:t>.</a:t>
            </a:r>
          </a:p>
          <a:p>
            <a:r>
              <a:rPr lang="en-IN" dirty="0" smtClean="0"/>
              <a:t>You can add an external power supply to the shield with the 5.5mm DC jack, to which you can connect any 5V-9V DC wall adapter you have</a:t>
            </a:r>
            <a:r>
              <a:rPr lang="en-IN" dirty="0" smtClean="0"/>
              <a:t>.</a:t>
            </a:r>
          </a:p>
          <a:p>
            <a:r>
              <a:rPr lang="en-IN" dirty="0" smtClean="0"/>
              <a:t>The power supply should be able to source minimum 2A of surge current, otherwise the chip will keep shutting down.</a:t>
            </a:r>
            <a:endParaRPr lang="en-IN" dirty="0"/>
          </a:p>
        </p:txBody>
      </p:sp>
      <p:sp>
        <p:nvSpPr>
          <p:cNvPr id="3" name="Title 2"/>
          <p:cNvSpPr>
            <a:spLocks noGrp="1"/>
          </p:cNvSpPr>
          <p:nvPr>
            <p:ph type="title"/>
          </p:nvPr>
        </p:nvSpPr>
        <p:spPr/>
        <p:txBody>
          <a:bodyPr>
            <a:normAutofit fontScale="90000"/>
          </a:bodyPr>
          <a:lstStyle/>
          <a:p>
            <a:r>
              <a:rPr lang="en-IN" dirty="0" err="1" smtClean="0"/>
              <a:t>GSm</a:t>
            </a:r>
            <a:r>
              <a:rPr lang="en-IN" dirty="0" smtClean="0"/>
              <a:t> module shield general specifications</a:t>
            </a:r>
            <a:endParaRPr lang="en-IN" dirty="0"/>
          </a:p>
        </p:txBody>
      </p:sp>
    </p:spTree>
  </p:cSld>
  <p:clrMapOvr>
    <a:masterClrMapping/>
  </p:clrMapOvr>
  <p:transition spd="med">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a:t>
            </a:r>
            <a:r>
              <a:rPr lang="en-IN" dirty="0" err="1" smtClean="0"/>
              <a:t>gsm</a:t>
            </a:r>
            <a:r>
              <a:rPr lang="en-IN" dirty="0" smtClean="0"/>
              <a:t> module 900 shield has been ordered through </a:t>
            </a:r>
            <a:r>
              <a:rPr lang="en-IN" dirty="0" err="1" smtClean="0"/>
              <a:t>amazon</a:t>
            </a:r>
            <a:r>
              <a:rPr lang="en-IN" dirty="0" smtClean="0"/>
              <a:t> and the it is </a:t>
            </a:r>
            <a:r>
              <a:rPr lang="en-IN" dirty="0" err="1" smtClean="0"/>
              <a:t>recieved</a:t>
            </a:r>
            <a:endParaRPr lang="en-IN" dirty="0"/>
          </a:p>
        </p:txBody>
      </p:sp>
      <p:sp>
        <p:nvSpPr>
          <p:cNvPr id="3" name="Title 2"/>
          <p:cNvSpPr>
            <a:spLocks noGrp="1"/>
          </p:cNvSpPr>
          <p:nvPr>
            <p:ph type="title"/>
          </p:nvPr>
        </p:nvSpPr>
        <p:spPr/>
        <p:txBody>
          <a:bodyPr/>
          <a:lstStyle/>
          <a:p>
            <a:r>
              <a:rPr lang="en-IN" dirty="0" smtClean="0"/>
              <a:t>Status of the component order</a:t>
            </a:r>
            <a:endParaRPr lang="en-IN" dirty="0"/>
          </a:p>
        </p:txBody>
      </p:sp>
      <p:pic>
        <p:nvPicPr>
          <p:cNvPr id="4" name="Picture 3" descr="gsm module order 2021-02-18 10_39_16-Your Orders.png"/>
          <p:cNvPicPr>
            <a:picLocks noChangeAspect="1"/>
          </p:cNvPicPr>
          <p:nvPr/>
        </p:nvPicPr>
        <p:blipFill>
          <a:blip r:embed="rId2" cstate="print"/>
          <a:stretch>
            <a:fillRect/>
          </a:stretch>
        </p:blipFill>
        <p:spPr>
          <a:xfrm>
            <a:off x="246408" y="2636912"/>
            <a:ext cx="8897592" cy="3372321"/>
          </a:xfrm>
          <a:prstGeom prst="rect">
            <a:avLst/>
          </a:prstGeom>
        </p:spPr>
      </p:pic>
    </p:spTree>
  </p:cSld>
  <p:clrMapOvr>
    <a:masterClrMapping/>
  </p:clrMapOvr>
  <p:transition spd="med">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16*2 LCD display</a:t>
            </a:r>
            <a:endParaRPr lang="en-IN" dirty="0"/>
          </a:p>
        </p:txBody>
      </p:sp>
      <p:pic>
        <p:nvPicPr>
          <p:cNvPr id="6" name="Content Placeholder 5" descr="lcd.jpg"/>
          <p:cNvPicPr>
            <a:picLocks noGrp="1" noChangeAspect="1"/>
          </p:cNvPicPr>
          <p:nvPr>
            <p:ph idx="1"/>
          </p:nvPr>
        </p:nvPicPr>
        <p:blipFill>
          <a:blip r:embed="rId2" cstate="print"/>
          <a:stretch>
            <a:fillRect/>
          </a:stretch>
        </p:blipFill>
        <p:spPr>
          <a:xfrm>
            <a:off x="683568" y="1772816"/>
            <a:ext cx="7992888" cy="4464495"/>
          </a:xfrm>
        </p:spPr>
      </p:pic>
    </p:spTree>
  </p:cSld>
  <p:clrMapOvr>
    <a:masterClrMapping/>
  </p:clrMapOvr>
  <p:transition spd="med">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 LCD is an electronic display module that uses liquid crystal to produce a visible image. The 16×2 LCD display is </a:t>
            </a:r>
            <a:r>
              <a:rPr lang="en-IN" dirty="0" smtClean="0"/>
              <a:t>a </a:t>
            </a:r>
            <a:r>
              <a:rPr lang="en-IN" dirty="0" smtClean="0"/>
              <a:t>module commonly used </a:t>
            </a:r>
            <a:r>
              <a:rPr lang="en-IN" dirty="0" smtClean="0"/>
              <a:t>in </a:t>
            </a:r>
            <a:r>
              <a:rPr lang="en-IN" dirty="0" smtClean="0"/>
              <a:t>circuits. The 16×2 translates o a display 16 characters per line in 2 such lines</a:t>
            </a:r>
            <a:endParaRPr lang="en-IN" dirty="0"/>
          </a:p>
        </p:txBody>
      </p:sp>
      <p:sp>
        <p:nvSpPr>
          <p:cNvPr id="3" name="Title 2"/>
          <p:cNvSpPr>
            <a:spLocks noGrp="1"/>
          </p:cNvSpPr>
          <p:nvPr>
            <p:ph type="title"/>
          </p:nvPr>
        </p:nvSpPr>
        <p:spPr/>
        <p:txBody>
          <a:bodyPr/>
          <a:lstStyle/>
          <a:p>
            <a:r>
              <a:rPr lang="en-IN" dirty="0" smtClean="0"/>
              <a:t>16*2 </a:t>
            </a:r>
            <a:r>
              <a:rPr lang="en-IN" dirty="0" err="1" smtClean="0"/>
              <a:t>lcd</a:t>
            </a:r>
            <a:r>
              <a:rPr lang="en-IN" dirty="0" smtClean="0"/>
              <a:t> display </a:t>
            </a:r>
            <a:endParaRPr lang="en-IN" dirty="0"/>
          </a:p>
        </p:txBody>
      </p:sp>
    </p:spTree>
  </p:cSld>
  <p:clrMapOvr>
    <a:masterClrMapping/>
  </p:clrMapOvr>
  <p:transition spd="med">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LIST OF HARDWARE COMPONENTS USED IN THIS PROJECT</a:t>
            </a:r>
          </a:p>
          <a:p>
            <a:r>
              <a:rPr lang="en-IN" dirty="0" smtClean="0"/>
              <a:t>SPECIFICATIONS </a:t>
            </a:r>
          </a:p>
          <a:p>
            <a:r>
              <a:rPr lang="en-IN" dirty="0" smtClean="0"/>
              <a:t>STATUS OF THE ORDER SHIPPING</a:t>
            </a:r>
          </a:p>
          <a:p>
            <a:endParaRPr lang="en-IN" dirty="0"/>
          </a:p>
        </p:txBody>
      </p:sp>
      <p:sp>
        <p:nvSpPr>
          <p:cNvPr id="3" name="Title 2"/>
          <p:cNvSpPr>
            <a:spLocks noGrp="1"/>
          </p:cNvSpPr>
          <p:nvPr>
            <p:ph type="title"/>
          </p:nvPr>
        </p:nvSpPr>
        <p:spPr/>
        <p:txBody>
          <a:bodyPr/>
          <a:lstStyle/>
          <a:p>
            <a:r>
              <a:rPr lang="en-IN" dirty="0" smtClean="0"/>
              <a:t>CONTENTS</a:t>
            </a:r>
            <a:endParaRPr lang="en-IN" dirty="0"/>
          </a:p>
        </p:txBody>
      </p:sp>
    </p:spTree>
  </p:cSld>
  <p:clrMapOvr>
    <a:masterClrMapping/>
  </p:clrMapOvr>
  <p:transition spd="med">
    <p:circl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6x2-LCD-Pinout.png"/>
          <p:cNvPicPr>
            <a:picLocks noGrp="1" noChangeAspect="1"/>
          </p:cNvPicPr>
          <p:nvPr>
            <p:ph idx="1"/>
          </p:nvPr>
        </p:nvPicPr>
        <p:blipFill>
          <a:blip r:embed="rId2" cstate="print"/>
          <a:stretch>
            <a:fillRect/>
          </a:stretch>
        </p:blipFill>
        <p:spPr>
          <a:xfrm>
            <a:off x="467544" y="1484784"/>
            <a:ext cx="7848872" cy="4032051"/>
          </a:xfrm>
        </p:spPr>
      </p:pic>
      <p:sp>
        <p:nvSpPr>
          <p:cNvPr id="3" name="Title 2"/>
          <p:cNvSpPr>
            <a:spLocks noGrp="1"/>
          </p:cNvSpPr>
          <p:nvPr>
            <p:ph type="title"/>
          </p:nvPr>
        </p:nvSpPr>
        <p:spPr/>
        <p:txBody>
          <a:bodyPr/>
          <a:lstStyle/>
          <a:p>
            <a:r>
              <a:rPr lang="en-IN" dirty="0" smtClean="0"/>
              <a:t>16*2 </a:t>
            </a:r>
            <a:r>
              <a:rPr lang="en-IN" dirty="0" err="1" smtClean="0"/>
              <a:t>lcd</a:t>
            </a:r>
            <a:r>
              <a:rPr lang="en-IN" dirty="0" smtClean="0"/>
              <a:t> display</a:t>
            </a:r>
            <a:endParaRPr lang="en-IN" dirty="0"/>
          </a:p>
        </p:txBody>
      </p:sp>
    </p:spTree>
  </p:cSld>
  <p:clrMapOvr>
    <a:masterClrMapping/>
  </p:clrMapOvr>
  <p:transition spd="med">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Operating Voltage is 4.7V to 5.3V</a:t>
            </a:r>
          </a:p>
          <a:p>
            <a:r>
              <a:rPr lang="en-IN" dirty="0" smtClean="0"/>
              <a:t>Current consumption is 1mA without backlight</a:t>
            </a:r>
          </a:p>
          <a:p>
            <a:r>
              <a:rPr lang="en-IN" dirty="0" smtClean="0"/>
              <a:t>Alphanumeric LCD display module, meaning can display alphabets and numbers</a:t>
            </a:r>
          </a:p>
          <a:p>
            <a:r>
              <a:rPr lang="en-IN" dirty="0" smtClean="0"/>
              <a:t>Consists of two rows and each row can print 16 characters.</a:t>
            </a:r>
          </a:p>
          <a:p>
            <a:r>
              <a:rPr lang="en-IN" dirty="0" smtClean="0"/>
              <a:t>Each character is build by a 5×8 pixel box</a:t>
            </a:r>
          </a:p>
          <a:p>
            <a:r>
              <a:rPr lang="en-IN" dirty="0" smtClean="0"/>
              <a:t>Can work on both 8-bit and 4-bit mode</a:t>
            </a:r>
          </a:p>
          <a:p>
            <a:r>
              <a:rPr lang="en-IN" dirty="0" smtClean="0"/>
              <a:t>It can also display any custom generated characters</a:t>
            </a:r>
          </a:p>
          <a:p>
            <a:r>
              <a:rPr lang="en-IN" dirty="0" smtClean="0"/>
              <a:t>Available in Green and Blue Backlight</a:t>
            </a:r>
          </a:p>
          <a:p>
            <a:endParaRPr lang="en-IN" dirty="0"/>
          </a:p>
        </p:txBody>
      </p:sp>
      <p:sp>
        <p:nvSpPr>
          <p:cNvPr id="3" name="Title 2"/>
          <p:cNvSpPr>
            <a:spLocks noGrp="1"/>
          </p:cNvSpPr>
          <p:nvPr>
            <p:ph type="title"/>
          </p:nvPr>
        </p:nvSpPr>
        <p:spPr/>
        <p:txBody>
          <a:bodyPr/>
          <a:lstStyle/>
          <a:p>
            <a:r>
              <a:rPr lang="en-IN" dirty="0" smtClean="0"/>
              <a:t>16*2 </a:t>
            </a:r>
            <a:r>
              <a:rPr lang="en-IN" dirty="0" err="1" smtClean="0"/>
              <a:t>lcd</a:t>
            </a:r>
            <a:r>
              <a:rPr lang="en-IN" dirty="0" smtClean="0"/>
              <a:t> display features</a:t>
            </a:r>
            <a:endParaRPr lang="en-IN" dirty="0"/>
          </a:p>
        </p:txBody>
      </p:sp>
    </p:spTree>
  </p:cSld>
  <p:clrMapOvr>
    <a:masterClrMapping/>
  </p:clrMapOvr>
  <p:transition spd="med">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is ordered from </a:t>
            </a:r>
            <a:r>
              <a:rPr lang="en-IN" dirty="0" err="1" smtClean="0"/>
              <a:t>amazon</a:t>
            </a:r>
            <a:r>
              <a:rPr lang="en-IN" dirty="0" smtClean="0"/>
              <a:t> and it is received</a:t>
            </a:r>
          </a:p>
          <a:p>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pic>
        <p:nvPicPr>
          <p:cNvPr id="4" name="Picture 3" descr="lcd display 2021-02-18 11_04_43-Your Orders.png"/>
          <p:cNvPicPr>
            <a:picLocks noChangeAspect="1"/>
          </p:cNvPicPr>
          <p:nvPr/>
        </p:nvPicPr>
        <p:blipFill>
          <a:blip r:embed="rId2" cstate="print"/>
          <a:stretch>
            <a:fillRect/>
          </a:stretch>
        </p:blipFill>
        <p:spPr>
          <a:xfrm>
            <a:off x="247046" y="2895525"/>
            <a:ext cx="8649908" cy="1066949"/>
          </a:xfrm>
          <a:prstGeom prst="rect">
            <a:avLst/>
          </a:prstGeom>
        </p:spPr>
      </p:pic>
    </p:spTree>
  </p:cSld>
  <p:clrMapOvr>
    <a:masterClrMapping/>
  </p:clrMapOvr>
  <p:transition spd="med">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Temperature and humidity sensor</a:t>
            </a:r>
          </a:p>
          <a:p>
            <a:r>
              <a:rPr lang="en-IN" dirty="0" smtClean="0"/>
              <a:t>Rain detection sensor</a:t>
            </a:r>
          </a:p>
          <a:p>
            <a:r>
              <a:rPr lang="en-IN" dirty="0" err="1" smtClean="0"/>
              <a:t>Uv</a:t>
            </a:r>
            <a:r>
              <a:rPr lang="en-IN" dirty="0" smtClean="0"/>
              <a:t> index sensor</a:t>
            </a:r>
            <a:endParaRPr lang="en-IN" dirty="0"/>
          </a:p>
        </p:txBody>
      </p:sp>
      <p:sp>
        <p:nvSpPr>
          <p:cNvPr id="3" name="Title 2"/>
          <p:cNvSpPr>
            <a:spLocks noGrp="1"/>
          </p:cNvSpPr>
          <p:nvPr>
            <p:ph type="title"/>
          </p:nvPr>
        </p:nvSpPr>
        <p:spPr/>
        <p:txBody>
          <a:bodyPr/>
          <a:lstStyle/>
          <a:p>
            <a:r>
              <a:rPr lang="en-IN" dirty="0" smtClean="0"/>
              <a:t>Sensors used in this project</a:t>
            </a:r>
            <a:endParaRPr lang="en-IN" dirty="0"/>
          </a:p>
        </p:txBody>
      </p:sp>
    </p:spTree>
  </p:cSld>
  <p:clrMapOvr>
    <a:masterClrMapping/>
  </p:clrMapOvr>
  <p:transition spd="med">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DHT11 sensor is temperature and humidity sensor</a:t>
            </a:r>
          </a:p>
          <a:p>
            <a:r>
              <a:rPr lang="en-IN" dirty="0" smtClean="0"/>
              <a:t>The DHT11 is a basic, low-cost digital temperature and humidity sensor. It uses a capacitive humidity sensor and a </a:t>
            </a:r>
            <a:r>
              <a:rPr lang="en-IN" dirty="0" err="1" smtClean="0"/>
              <a:t>thermistor</a:t>
            </a:r>
            <a:r>
              <a:rPr lang="en-IN" dirty="0" smtClean="0"/>
              <a:t> to measure the surrounding air, and spits out a digital signal on the data </a:t>
            </a:r>
            <a:r>
              <a:rPr lang="en-IN" dirty="0" err="1" smtClean="0"/>
              <a:t>pin.In</a:t>
            </a:r>
            <a:r>
              <a:rPr lang="en-IN" dirty="0" smtClean="0"/>
              <a:t> this Temperature will display in Celsius. Humidity (H) will display in %.</a:t>
            </a:r>
          </a:p>
          <a:p>
            <a:pPr>
              <a:buNone/>
            </a:pPr>
            <a:endParaRPr lang="en-IN" dirty="0"/>
          </a:p>
        </p:txBody>
      </p:sp>
      <p:sp>
        <p:nvSpPr>
          <p:cNvPr id="3" name="Title 2"/>
          <p:cNvSpPr>
            <a:spLocks noGrp="1"/>
          </p:cNvSpPr>
          <p:nvPr>
            <p:ph type="title"/>
          </p:nvPr>
        </p:nvSpPr>
        <p:spPr/>
        <p:txBody>
          <a:bodyPr>
            <a:normAutofit fontScale="90000"/>
          </a:bodyPr>
          <a:lstStyle/>
          <a:p>
            <a:r>
              <a:rPr lang="en-IN" dirty="0" smtClean="0"/>
              <a:t>Temperature and humidity sensor</a:t>
            </a:r>
            <a:endParaRPr lang="en-IN" dirty="0"/>
          </a:p>
        </p:txBody>
      </p:sp>
    </p:spTree>
  </p:cSld>
  <p:clrMapOvr>
    <a:masterClrMapping/>
  </p:clrMapOvr>
  <p:transition spd="med">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11 sensor.jpg"/>
          <p:cNvPicPr>
            <a:picLocks noGrp="1" noChangeAspect="1"/>
          </p:cNvPicPr>
          <p:nvPr>
            <p:ph idx="1"/>
          </p:nvPr>
        </p:nvPicPr>
        <p:blipFill>
          <a:blip r:embed="rId2" cstate="print"/>
          <a:stretch>
            <a:fillRect/>
          </a:stretch>
        </p:blipFill>
        <p:spPr>
          <a:xfrm>
            <a:off x="5364088" y="1412776"/>
            <a:ext cx="3159251" cy="4525962"/>
          </a:xfrm>
        </p:spPr>
      </p:pic>
      <p:sp>
        <p:nvSpPr>
          <p:cNvPr id="3" name="Title 2"/>
          <p:cNvSpPr>
            <a:spLocks noGrp="1"/>
          </p:cNvSpPr>
          <p:nvPr>
            <p:ph type="title"/>
          </p:nvPr>
        </p:nvSpPr>
        <p:spPr/>
        <p:txBody>
          <a:bodyPr/>
          <a:lstStyle/>
          <a:p>
            <a:r>
              <a:rPr lang="en-IN" dirty="0" smtClean="0"/>
              <a:t>DHT11 sensor</a:t>
            </a:r>
            <a:endParaRPr lang="en-IN" dirty="0"/>
          </a:p>
        </p:txBody>
      </p:sp>
      <p:pic>
        <p:nvPicPr>
          <p:cNvPr id="5" name="Picture 4" descr="DHT11–Temperature-Sensor-Pinout.jpg"/>
          <p:cNvPicPr>
            <a:picLocks noChangeAspect="1"/>
          </p:cNvPicPr>
          <p:nvPr/>
        </p:nvPicPr>
        <p:blipFill>
          <a:blip r:embed="rId3" cstate="print"/>
          <a:stretch>
            <a:fillRect/>
          </a:stretch>
        </p:blipFill>
        <p:spPr>
          <a:xfrm>
            <a:off x="899592" y="1484784"/>
            <a:ext cx="4139952" cy="4333875"/>
          </a:xfrm>
          <a:prstGeom prst="rect">
            <a:avLst/>
          </a:prstGeom>
        </p:spPr>
      </p:pic>
    </p:spTree>
  </p:cSld>
  <p:clrMapOvr>
    <a:masterClrMapping/>
  </p:clrMapOvr>
  <p:transition spd="med">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Low cost</a:t>
            </a:r>
          </a:p>
          <a:p>
            <a:r>
              <a:rPr lang="en-IN" dirty="0" smtClean="0"/>
              <a:t>3 to 5V power and </a:t>
            </a:r>
            <a:r>
              <a:rPr lang="en-IN" dirty="0" smtClean="0"/>
              <a:t>I/O</a:t>
            </a:r>
          </a:p>
          <a:p>
            <a:r>
              <a:rPr lang="en-IN" dirty="0" smtClean="0"/>
              <a:t>2.5mA max current use during conversion (while requesting data</a:t>
            </a:r>
            <a:r>
              <a:rPr lang="en-IN" dirty="0" smtClean="0"/>
              <a:t>)</a:t>
            </a:r>
            <a:endParaRPr lang="en-IN" dirty="0" smtClean="0"/>
          </a:p>
          <a:p>
            <a:r>
              <a:rPr lang="en-IN" dirty="0" smtClean="0"/>
              <a:t>Good for </a:t>
            </a:r>
            <a:r>
              <a:rPr lang="en-IN" dirty="0" smtClean="0"/>
              <a:t>20-80</a:t>
            </a:r>
            <a:r>
              <a:rPr lang="en-IN" dirty="0" smtClean="0"/>
              <a:t>% humidity readings with 2-5% accuracy</a:t>
            </a:r>
          </a:p>
          <a:p>
            <a:r>
              <a:rPr lang="en-IN" dirty="0" smtClean="0"/>
              <a:t>Good for 0</a:t>
            </a:r>
            <a:r>
              <a:rPr lang="en-IN" dirty="0" smtClean="0"/>
              <a:t> </a:t>
            </a:r>
            <a:r>
              <a:rPr lang="en-IN" dirty="0" smtClean="0"/>
              <a:t>to </a:t>
            </a:r>
            <a:r>
              <a:rPr lang="en-IN" dirty="0" smtClean="0"/>
              <a:t>50°C </a:t>
            </a:r>
            <a:r>
              <a:rPr lang="en-IN" dirty="0" smtClean="0"/>
              <a:t>temperature readings ±0.5°C accuracy</a:t>
            </a:r>
          </a:p>
          <a:p>
            <a:r>
              <a:rPr lang="en-IN" dirty="0" smtClean="0"/>
              <a:t>Body size 15.1mm x 25mm x 7.7mm</a:t>
            </a:r>
          </a:p>
          <a:p>
            <a:r>
              <a:rPr lang="en-IN" dirty="0" smtClean="0"/>
              <a:t>4 pins with 0.1" spacing</a:t>
            </a:r>
            <a:endParaRPr lang="en-IN" dirty="0"/>
          </a:p>
        </p:txBody>
      </p:sp>
      <p:sp>
        <p:nvSpPr>
          <p:cNvPr id="3" name="Title 2"/>
          <p:cNvSpPr>
            <a:spLocks noGrp="1"/>
          </p:cNvSpPr>
          <p:nvPr>
            <p:ph type="title"/>
          </p:nvPr>
        </p:nvSpPr>
        <p:spPr/>
        <p:txBody>
          <a:bodyPr/>
          <a:lstStyle/>
          <a:p>
            <a:r>
              <a:rPr lang="en-IN" dirty="0" smtClean="0"/>
              <a:t>DHT11 sensor specifications</a:t>
            </a:r>
            <a:endParaRPr lang="en-IN" dirty="0"/>
          </a:p>
        </p:txBody>
      </p:sp>
    </p:spTree>
  </p:cSld>
  <p:clrMapOvr>
    <a:masterClrMapping/>
  </p:clrMapOvr>
  <p:transition spd="med">
    <p:circl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is ordered from </a:t>
            </a:r>
            <a:r>
              <a:rPr lang="en-IN" dirty="0" err="1" smtClean="0"/>
              <a:t>adafruit</a:t>
            </a:r>
            <a:r>
              <a:rPr lang="en-IN" dirty="0" smtClean="0"/>
              <a:t> website and has not been shipped yet</a:t>
            </a:r>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pic>
        <p:nvPicPr>
          <p:cNvPr id="4" name="Picture 3" descr="dht11 2021-02-18 11_26_09-Order Confirmation No_ 2486175-8036505760 - vattikondaajaykumar@gmail.com - Gmai.png"/>
          <p:cNvPicPr>
            <a:picLocks noChangeAspect="1"/>
          </p:cNvPicPr>
          <p:nvPr/>
        </p:nvPicPr>
        <p:blipFill>
          <a:blip r:embed="rId2" cstate="print"/>
          <a:stretch>
            <a:fillRect/>
          </a:stretch>
        </p:blipFill>
        <p:spPr>
          <a:xfrm>
            <a:off x="0" y="2564904"/>
            <a:ext cx="9144000" cy="4034636"/>
          </a:xfrm>
          <a:prstGeom prst="rect">
            <a:avLst/>
          </a:prstGeom>
        </p:spPr>
      </p:pic>
    </p:spTree>
  </p:cSld>
  <p:clrMapOvr>
    <a:masterClrMapping/>
  </p:clrMapOvr>
  <p:transition spd="med">
    <p:circl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1-02-18 11_30_51-Willwin 2 Pcs Water Sensor Rainwater Module Rain Detection Module 3.3V-5V_ Amazo.png"/>
          <p:cNvPicPr>
            <a:picLocks noGrp="1" noChangeAspect="1"/>
          </p:cNvPicPr>
          <p:nvPr>
            <p:ph idx="1"/>
          </p:nvPr>
        </p:nvPicPr>
        <p:blipFill>
          <a:blip r:embed="rId2" cstate="print"/>
          <a:stretch>
            <a:fillRect/>
          </a:stretch>
        </p:blipFill>
        <p:spPr>
          <a:xfrm>
            <a:off x="1279584" y="1481138"/>
            <a:ext cx="6584832" cy="4525962"/>
          </a:xfrm>
        </p:spPr>
      </p:pic>
      <p:sp>
        <p:nvSpPr>
          <p:cNvPr id="3" name="Title 2"/>
          <p:cNvSpPr>
            <a:spLocks noGrp="1"/>
          </p:cNvSpPr>
          <p:nvPr>
            <p:ph type="title"/>
          </p:nvPr>
        </p:nvSpPr>
        <p:spPr/>
        <p:txBody>
          <a:bodyPr/>
          <a:lstStyle/>
          <a:p>
            <a:r>
              <a:rPr lang="en-IN" dirty="0" smtClean="0"/>
              <a:t>Rain detection sensor module</a:t>
            </a:r>
            <a:endParaRPr lang="en-IN" dirty="0"/>
          </a:p>
        </p:txBody>
      </p:sp>
    </p:spTree>
  </p:cSld>
  <p:clrMapOvr>
    <a:masterClrMapping/>
  </p:clrMapOvr>
  <p:transition spd="med">
    <p:circl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a:t>
            </a:r>
            <a:r>
              <a:rPr lang="en-IN" b="1" dirty="0" smtClean="0"/>
              <a:t>Rain board</a:t>
            </a:r>
            <a:r>
              <a:rPr lang="en-IN" dirty="0" smtClean="0"/>
              <a:t> module consists of two copper tracks, designed in such a way that under the dry conditions they provide high resistance to the supply voltage, and this output voltage of this module will be 5V. </a:t>
            </a:r>
            <a:endParaRPr lang="en-IN" dirty="0" smtClean="0"/>
          </a:p>
          <a:p>
            <a:r>
              <a:rPr lang="en-IN" dirty="0" smtClean="0"/>
              <a:t>This </a:t>
            </a:r>
            <a:r>
              <a:rPr lang="en-IN" dirty="0" smtClean="0"/>
              <a:t>module’s resistance gradually decreases with respect to an increase in the wetness on the board</a:t>
            </a:r>
            <a:r>
              <a:rPr lang="en-IN" dirty="0" smtClean="0"/>
              <a:t>. </a:t>
            </a:r>
            <a:endParaRPr lang="en-IN" dirty="0"/>
          </a:p>
        </p:txBody>
      </p:sp>
      <p:sp>
        <p:nvSpPr>
          <p:cNvPr id="3" name="Title 2"/>
          <p:cNvSpPr>
            <a:spLocks noGrp="1"/>
          </p:cNvSpPr>
          <p:nvPr>
            <p:ph type="title"/>
          </p:nvPr>
        </p:nvSpPr>
        <p:spPr/>
        <p:txBody>
          <a:bodyPr/>
          <a:lstStyle/>
          <a:p>
            <a:r>
              <a:rPr lang="en-IN" dirty="0" smtClean="0"/>
              <a:t>Rain detection sensor module</a:t>
            </a:r>
            <a:endParaRPr lang="en-IN" dirty="0"/>
          </a:p>
        </p:txBody>
      </p:sp>
    </p:spTree>
  </p:cSld>
  <p:clrMapOvr>
    <a:masterClrMapping/>
  </p:clrMapOvr>
  <p:transition spd="med">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BEAGLE BONE WIRELESS</a:t>
            </a:r>
          </a:p>
          <a:p>
            <a:r>
              <a:rPr lang="en-IN" dirty="0" smtClean="0"/>
              <a:t>ARDUINO UNO</a:t>
            </a:r>
          </a:p>
          <a:p>
            <a:r>
              <a:rPr lang="en-IN" dirty="0" smtClean="0"/>
              <a:t>16*2 LCD DISPLAY</a:t>
            </a:r>
          </a:p>
          <a:p>
            <a:r>
              <a:rPr lang="en-IN" dirty="0" smtClean="0"/>
              <a:t>TEMPERATURE AND HUMIDITY SENSOR</a:t>
            </a:r>
          </a:p>
          <a:p>
            <a:r>
              <a:rPr lang="en-IN" dirty="0" smtClean="0"/>
              <a:t>RAIN FALL DETECTION SENSOR</a:t>
            </a:r>
          </a:p>
          <a:p>
            <a:r>
              <a:rPr lang="en-IN" dirty="0" smtClean="0"/>
              <a:t>UV INDEX SENSOR</a:t>
            </a:r>
          </a:p>
          <a:p>
            <a:r>
              <a:rPr lang="en-IN" dirty="0" smtClean="0"/>
              <a:t>GSM MODULE</a:t>
            </a:r>
          </a:p>
        </p:txBody>
      </p:sp>
      <p:sp>
        <p:nvSpPr>
          <p:cNvPr id="3" name="Title 2"/>
          <p:cNvSpPr>
            <a:spLocks noGrp="1"/>
          </p:cNvSpPr>
          <p:nvPr>
            <p:ph type="title"/>
          </p:nvPr>
        </p:nvSpPr>
        <p:spPr/>
        <p:txBody>
          <a:bodyPr>
            <a:normAutofit fontScale="90000"/>
          </a:bodyPr>
          <a:lstStyle/>
          <a:p>
            <a:r>
              <a:rPr lang="en-IN" dirty="0" smtClean="0">
                <a:effectLst/>
              </a:rPr>
              <a:t>LIST OF HARDWARE COMPONENTS</a:t>
            </a:r>
            <a:endParaRPr lang="en-IN" dirty="0">
              <a:effectLst/>
            </a:endParaRPr>
          </a:p>
        </p:txBody>
      </p:sp>
    </p:spTree>
  </p:cSld>
  <p:clrMapOvr>
    <a:masterClrMapping/>
  </p:clrMapOvr>
  <p:transition spd="med">
    <p:circl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As the </a:t>
            </a:r>
            <a:r>
              <a:rPr lang="en-IN" b="1" dirty="0" smtClean="0"/>
              <a:t>resistance decreases, its output voltage also decreases</a:t>
            </a:r>
            <a:r>
              <a:rPr lang="en-IN" dirty="0" smtClean="0"/>
              <a:t> with respect to the wetness on the module</a:t>
            </a:r>
            <a:r>
              <a:rPr lang="en-IN" dirty="0" smtClean="0"/>
              <a:t>.</a:t>
            </a:r>
          </a:p>
          <a:p>
            <a:r>
              <a:rPr lang="en-IN" dirty="0" smtClean="0"/>
              <a:t>The </a:t>
            </a:r>
            <a:r>
              <a:rPr lang="en-IN" b="1" dirty="0" smtClean="0"/>
              <a:t>Rain board module</a:t>
            </a:r>
            <a:r>
              <a:rPr lang="en-IN" dirty="0" smtClean="0"/>
              <a:t> consists of two pins used to connect to the control </a:t>
            </a:r>
            <a:r>
              <a:rPr lang="en-IN" dirty="0" smtClean="0"/>
              <a:t>board.</a:t>
            </a:r>
          </a:p>
          <a:p>
            <a:endParaRPr lang="en-IN" dirty="0"/>
          </a:p>
        </p:txBody>
      </p:sp>
      <p:sp>
        <p:nvSpPr>
          <p:cNvPr id="3" name="Title 2"/>
          <p:cNvSpPr>
            <a:spLocks noGrp="1"/>
          </p:cNvSpPr>
          <p:nvPr>
            <p:ph type="title"/>
          </p:nvPr>
        </p:nvSpPr>
        <p:spPr/>
        <p:txBody>
          <a:bodyPr/>
          <a:lstStyle/>
          <a:p>
            <a:r>
              <a:rPr lang="en-IN" dirty="0" smtClean="0"/>
              <a:t>Rain detection sensor module</a:t>
            </a:r>
            <a:endParaRPr lang="en-IN" dirty="0"/>
          </a:p>
        </p:txBody>
      </p:sp>
      <p:pic>
        <p:nvPicPr>
          <p:cNvPr id="4" name="Picture 3" descr="2021-02-18 11_36_27-Willwin 2 Pcs Water Sensor Rainwater Module Rain Detection Module 3.3V-5V_ Amazo.png"/>
          <p:cNvPicPr>
            <a:picLocks noChangeAspect="1"/>
          </p:cNvPicPr>
          <p:nvPr/>
        </p:nvPicPr>
        <p:blipFill>
          <a:blip r:embed="rId2" cstate="print"/>
          <a:stretch>
            <a:fillRect/>
          </a:stretch>
        </p:blipFill>
        <p:spPr>
          <a:xfrm>
            <a:off x="1907704" y="3861048"/>
            <a:ext cx="5020376" cy="2583877"/>
          </a:xfrm>
          <a:prstGeom prst="rect">
            <a:avLst/>
          </a:prstGeom>
        </p:spPr>
      </p:pic>
    </p:spTree>
  </p:cSld>
  <p:clrMapOvr>
    <a:masterClrMapping/>
  </p:clrMapOvr>
  <p:transition spd="med">
    <p:circl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has been ordered through </a:t>
            </a:r>
            <a:r>
              <a:rPr lang="en-IN" dirty="0" err="1" smtClean="0"/>
              <a:t>amazon</a:t>
            </a:r>
            <a:r>
              <a:rPr lang="en-IN" dirty="0" smtClean="0"/>
              <a:t> and has been received</a:t>
            </a:r>
          </a:p>
          <a:p>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pic>
        <p:nvPicPr>
          <p:cNvPr id="4" name="Picture 3" descr="rain 2021-02-18 11_40_26-Your Orders.png"/>
          <p:cNvPicPr>
            <a:picLocks noChangeAspect="1"/>
          </p:cNvPicPr>
          <p:nvPr/>
        </p:nvPicPr>
        <p:blipFill>
          <a:blip r:embed="rId2" cstate="print"/>
          <a:stretch>
            <a:fillRect/>
          </a:stretch>
        </p:blipFill>
        <p:spPr>
          <a:xfrm>
            <a:off x="539552" y="2636912"/>
            <a:ext cx="8287153" cy="3200847"/>
          </a:xfrm>
          <a:prstGeom prst="rect">
            <a:avLst/>
          </a:prstGeom>
        </p:spPr>
      </p:pic>
    </p:spTree>
  </p:cSld>
  <p:clrMapOvr>
    <a:masterClrMapping/>
  </p:clrMapOvr>
  <p:transition spd="med">
    <p:circl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v index 1777-00.jpg"/>
          <p:cNvPicPr>
            <a:picLocks noGrp="1" noChangeAspect="1"/>
          </p:cNvPicPr>
          <p:nvPr>
            <p:ph idx="1"/>
          </p:nvPr>
        </p:nvPicPr>
        <p:blipFill>
          <a:blip r:embed="rId2" cstate="print"/>
          <a:stretch>
            <a:fillRect/>
          </a:stretch>
        </p:blipFill>
        <p:spPr>
          <a:xfrm>
            <a:off x="1556764" y="1481138"/>
            <a:ext cx="6030471" cy="4525962"/>
          </a:xfrm>
        </p:spPr>
      </p:pic>
      <p:sp>
        <p:nvSpPr>
          <p:cNvPr id="3" name="Title 2"/>
          <p:cNvSpPr>
            <a:spLocks noGrp="1"/>
          </p:cNvSpPr>
          <p:nvPr>
            <p:ph type="title"/>
          </p:nvPr>
        </p:nvSpPr>
        <p:spPr/>
        <p:txBody>
          <a:bodyPr/>
          <a:lstStyle/>
          <a:p>
            <a:r>
              <a:rPr lang="en-IN" dirty="0" err="1" smtClean="0"/>
              <a:t>Uv</a:t>
            </a:r>
            <a:r>
              <a:rPr lang="en-IN" dirty="0" smtClean="0"/>
              <a:t> index sensor </a:t>
            </a:r>
            <a:endParaRPr lang="en-IN" dirty="0"/>
          </a:p>
        </p:txBody>
      </p:sp>
    </p:spTree>
  </p:cSld>
  <p:clrMapOvr>
    <a:masterClrMapping/>
  </p:clrMapOvr>
  <p:transition spd="med">
    <p:circl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The SI1145 is a new sensor from </a:t>
            </a:r>
            <a:r>
              <a:rPr lang="en-IN" dirty="0" err="1" smtClean="0"/>
              <a:t>SiLabs</a:t>
            </a:r>
            <a:r>
              <a:rPr lang="en-IN" dirty="0" smtClean="0"/>
              <a:t> with a calibrated light sensing algorithm that can calculate UV Index. </a:t>
            </a:r>
            <a:endParaRPr lang="en-IN" dirty="0" smtClean="0"/>
          </a:p>
          <a:p>
            <a:r>
              <a:rPr lang="en-IN" dirty="0" smtClean="0"/>
              <a:t>It </a:t>
            </a:r>
            <a:r>
              <a:rPr lang="en-IN" dirty="0" smtClean="0"/>
              <a:t>doesn't contain an actual UV sensing element, instead it approximates it based on visible &amp; IR light from the sun. </a:t>
            </a:r>
            <a:endParaRPr lang="en-IN" dirty="0" smtClean="0"/>
          </a:p>
        </p:txBody>
      </p:sp>
      <p:sp>
        <p:nvSpPr>
          <p:cNvPr id="3" name="Title 2"/>
          <p:cNvSpPr>
            <a:spLocks noGrp="1"/>
          </p:cNvSpPr>
          <p:nvPr>
            <p:ph type="title"/>
          </p:nvPr>
        </p:nvSpPr>
        <p:spPr/>
        <p:txBody>
          <a:bodyPr/>
          <a:lstStyle/>
          <a:p>
            <a:r>
              <a:rPr lang="en-IN" dirty="0" err="1" smtClean="0"/>
              <a:t>Uv</a:t>
            </a:r>
            <a:r>
              <a:rPr lang="en-IN" dirty="0" smtClean="0"/>
              <a:t> index sensor </a:t>
            </a:r>
            <a:endParaRPr lang="en-IN" dirty="0"/>
          </a:p>
        </p:txBody>
      </p:sp>
    </p:spTree>
  </p:cSld>
  <p:clrMapOvr>
    <a:masterClrMapping/>
  </p:clrMapOvr>
  <p:transition spd="med">
    <p:circl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We took this outside a couple days and compared the calculated UV index with the news-reported index and found it was very accurate! It's a digital sensor that works over I2C so just about any microcontroller can use it. </a:t>
            </a:r>
          </a:p>
          <a:p>
            <a:r>
              <a:rPr lang="en-IN" dirty="0" smtClean="0"/>
              <a:t>The sensor also has individual visible and IR sensing elements so you can measure just about any kind of light - we only wrote our library to printout the 'counts' rather than the calculate the exact values of IR and Visible light so if you need precision </a:t>
            </a:r>
            <a:r>
              <a:rPr lang="en-IN" dirty="0" err="1" smtClean="0"/>
              <a:t>Lux</a:t>
            </a:r>
            <a:r>
              <a:rPr lang="en-IN" dirty="0" smtClean="0"/>
              <a:t> measurement check out the TSL2561. </a:t>
            </a:r>
          </a:p>
          <a:p>
            <a:endParaRPr lang="en-IN" dirty="0"/>
          </a:p>
        </p:txBody>
      </p:sp>
      <p:sp>
        <p:nvSpPr>
          <p:cNvPr id="3" name="Title 2"/>
          <p:cNvSpPr>
            <a:spLocks noGrp="1"/>
          </p:cNvSpPr>
          <p:nvPr>
            <p:ph type="title"/>
          </p:nvPr>
        </p:nvSpPr>
        <p:spPr/>
        <p:txBody>
          <a:bodyPr/>
          <a:lstStyle/>
          <a:p>
            <a:endParaRPr lang="en-IN" dirty="0"/>
          </a:p>
        </p:txBody>
      </p:sp>
    </p:spTree>
  </p:cSld>
  <p:clrMapOvr>
    <a:masterClrMapping/>
  </p:clrMapOvr>
  <p:transition spd="med">
    <p:circl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Voltage Supply: Power with 3-5VDC</a:t>
            </a:r>
          </a:p>
          <a:p>
            <a:r>
              <a:rPr lang="en-IN" dirty="0" smtClean="0"/>
              <a:t>Output Type: I2C address 0x60 (7-bit)</a:t>
            </a:r>
          </a:p>
          <a:p>
            <a:r>
              <a:rPr lang="en-IN" dirty="0" smtClean="0"/>
              <a:t>Operating Temperature: -40°C ~ 85°C</a:t>
            </a:r>
          </a:p>
          <a:p>
            <a:pPr>
              <a:buNone/>
            </a:pPr>
            <a:endParaRPr lang="en-IN" dirty="0"/>
          </a:p>
        </p:txBody>
      </p:sp>
      <p:sp>
        <p:nvSpPr>
          <p:cNvPr id="3" name="Title 2"/>
          <p:cNvSpPr>
            <a:spLocks noGrp="1"/>
          </p:cNvSpPr>
          <p:nvPr>
            <p:ph type="title"/>
          </p:nvPr>
        </p:nvSpPr>
        <p:spPr/>
        <p:txBody>
          <a:bodyPr>
            <a:normAutofit fontScale="90000"/>
          </a:bodyPr>
          <a:lstStyle/>
          <a:p>
            <a:r>
              <a:rPr lang="en-IN" dirty="0" err="1" smtClean="0"/>
              <a:t>Uv</a:t>
            </a:r>
            <a:r>
              <a:rPr lang="en-IN" dirty="0" smtClean="0"/>
              <a:t> index sensor general specifications</a:t>
            </a:r>
            <a:endParaRPr lang="en-IN" dirty="0"/>
          </a:p>
        </p:txBody>
      </p:sp>
      <p:pic>
        <p:nvPicPr>
          <p:cNvPr id="4" name="Picture 3" descr="uv index SI1145-pinouts.jpg"/>
          <p:cNvPicPr>
            <a:picLocks noChangeAspect="1"/>
          </p:cNvPicPr>
          <p:nvPr/>
        </p:nvPicPr>
        <p:blipFill>
          <a:blip r:embed="rId2" cstate="print"/>
          <a:stretch>
            <a:fillRect/>
          </a:stretch>
        </p:blipFill>
        <p:spPr>
          <a:xfrm>
            <a:off x="971600" y="2996952"/>
            <a:ext cx="6840760" cy="3024336"/>
          </a:xfrm>
          <a:prstGeom prst="rect">
            <a:avLst/>
          </a:prstGeom>
        </p:spPr>
      </p:pic>
    </p:spTree>
  </p:cSld>
  <p:clrMapOvr>
    <a:masterClrMapping/>
  </p:clrMapOvr>
  <p:transition spd="med">
    <p:circl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has been ordered through </a:t>
            </a:r>
            <a:r>
              <a:rPr lang="en-IN" dirty="0" err="1" smtClean="0"/>
              <a:t>adafruit</a:t>
            </a:r>
            <a:r>
              <a:rPr lang="en-IN" dirty="0" smtClean="0"/>
              <a:t> website and has not been received </a:t>
            </a:r>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pic>
        <p:nvPicPr>
          <p:cNvPr id="4" name="Picture 3" descr="dht11 2021-02-18 11_26_09-Order Confirmation No_ 2486175-8036505760 - vattikondaajaykumar@gmail.com - Gmai.png"/>
          <p:cNvPicPr>
            <a:picLocks noChangeAspect="1"/>
          </p:cNvPicPr>
          <p:nvPr/>
        </p:nvPicPr>
        <p:blipFill>
          <a:blip r:embed="rId2" cstate="print"/>
          <a:stretch>
            <a:fillRect/>
          </a:stretch>
        </p:blipFill>
        <p:spPr>
          <a:xfrm>
            <a:off x="467544" y="2564904"/>
            <a:ext cx="8424936" cy="3744416"/>
          </a:xfrm>
          <a:prstGeom prst="rect">
            <a:avLst/>
          </a:prstGeom>
        </p:spPr>
      </p:pic>
    </p:spTree>
  </p:cSld>
  <p:clrMapOvr>
    <a:masterClrMapping/>
  </p:clrMapOvr>
  <p:transition spd="med">
    <p:circl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SD card</a:t>
            </a:r>
          </a:p>
          <a:p>
            <a:r>
              <a:rPr lang="en-IN" dirty="0" smtClean="0"/>
              <a:t>Breadboard</a:t>
            </a:r>
          </a:p>
          <a:p>
            <a:r>
              <a:rPr lang="en-IN" dirty="0" smtClean="0"/>
              <a:t>Power adaptor</a:t>
            </a:r>
          </a:p>
          <a:p>
            <a:r>
              <a:rPr lang="en-IN" dirty="0" smtClean="0"/>
              <a:t>Soldering kit with </a:t>
            </a:r>
            <a:r>
              <a:rPr lang="en-IN" dirty="0" err="1" smtClean="0"/>
              <a:t>multimeter</a:t>
            </a:r>
            <a:endParaRPr lang="en-IN" dirty="0" smtClean="0"/>
          </a:p>
          <a:p>
            <a:r>
              <a:rPr lang="en-IN" dirty="0" smtClean="0"/>
              <a:t>Resistor kit</a:t>
            </a:r>
          </a:p>
          <a:p>
            <a:r>
              <a:rPr lang="en-IN" dirty="0" smtClean="0"/>
              <a:t>Zero </a:t>
            </a:r>
            <a:r>
              <a:rPr lang="en-IN" dirty="0" err="1" smtClean="0"/>
              <a:t>pcb</a:t>
            </a:r>
            <a:endParaRPr lang="en-IN" dirty="0"/>
          </a:p>
        </p:txBody>
      </p:sp>
      <p:sp>
        <p:nvSpPr>
          <p:cNvPr id="3" name="Title 2"/>
          <p:cNvSpPr>
            <a:spLocks noGrp="1"/>
          </p:cNvSpPr>
          <p:nvPr>
            <p:ph type="title"/>
          </p:nvPr>
        </p:nvSpPr>
        <p:spPr/>
        <p:txBody>
          <a:bodyPr>
            <a:normAutofit fontScale="90000"/>
          </a:bodyPr>
          <a:lstStyle/>
          <a:p>
            <a:r>
              <a:rPr lang="en-IN" dirty="0" smtClean="0"/>
              <a:t>Other equipment needed for project</a:t>
            </a:r>
            <a:endParaRPr lang="en-IN" dirty="0"/>
          </a:p>
        </p:txBody>
      </p:sp>
    </p:spTree>
  </p:cSld>
  <p:clrMapOvr>
    <a:masterClrMapping/>
  </p:clrMapOvr>
  <p:transition spd="med">
    <p:circl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Sd</a:t>
            </a:r>
            <a:r>
              <a:rPr lang="en-IN" dirty="0" smtClean="0"/>
              <a:t> card is used to store the latest image of </a:t>
            </a:r>
            <a:r>
              <a:rPr lang="en-IN" dirty="0" err="1" smtClean="0"/>
              <a:t>debian</a:t>
            </a:r>
            <a:r>
              <a:rPr lang="en-IN" dirty="0" smtClean="0"/>
              <a:t> </a:t>
            </a:r>
          </a:p>
          <a:p>
            <a:r>
              <a:rPr lang="en-IN" dirty="0" smtClean="0"/>
              <a:t>Then we can flash the latest image to the beagle bone</a:t>
            </a:r>
          </a:p>
          <a:p>
            <a:endParaRPr lang="en-IN" dirty="0"/>
          </a:p>
        </p:txBody>
      </p:sp>
      <p:sp>
        <p:nvSpPr>
          <p:cNvPr id="3" name="Title 2"/>
          <p:cNvSpPr>
            <a:spLocks noGrp="1"/>
          </p:cNvSpPr>
          <p:nvPr>
            <p:ph type="title"/>
          </p:nvPr>
        </p:nvSpPr>
        <p:spPr/>
        <p:txBody>
          <a:bodyPr/>
          <a:lstStyle/>
          <a:p>
            <a:r>
              <a:rPr lang="en-IN" dirty="0" smtClean="0"/>
              <a:t>SD card</a:t>
            </a:r>
            <a:endParaRPr lang="en-IN" dirty="0"/>
          </a:p>
        </p:txBody>
      </p:sp>
      <p:pic>
        <p:nvPicPr>
          <p:cNvPr id="4" name="Picture 3" descr="sd card"/>
          <p:cNvPicPr>
            <a:picLocks noChangeAspect="1"/>
          </p:cNvPicPr>
          <p:nvPr/>
        </p:nvPicPr>
        <p:blipFill>
          <a:blip r:embed="rId2" cstate="print"/>
          <a:stretch>
            <a:fillRect/>
          </a:stretch>
        </p:blipFill>
        <p:spPr>
          <a:xfrm>
            <a:off x="3059832" y="2996952"/>
            <a:ext cx="5517232" cy="3501008"/>
          </a:xfrm>
          <a:prstGeom prst="rect">
            <a:avLst/>
          </a:prstGeom>
        </p:spPr>
      </p:pic>
    </p:spTree>
  </p:cSld>
  <p:clrMapOvr>
    <a:masterClrMapping/>
  </p:clrMapOvr>
  <p:transition spd="med">
    <p:circl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has been bought from </a:t>
            </a:r>
            <a:r>
              <a:rPr lang="en-IN" dirty="0" err="1" smtClean="0"/>
              <a:t>walmart</a:t>
            </a:r>
            <a:r>
              <a:rPr lang="en-IN" dirty="0" smtClean="0"/>
              <a:t> and is received.</a:t>
            </a:r>
            <a:endParaRPr lang="en-IN" dirty="0"/>
          </a:p>
        </p:txBody>
      </p:sp>
      <p:sp>
        <p:nvSpPr>
          <p:cNvPr id="3" name="Title 2"/>
          <p:cNvSpPr>
            <a:spLocks noGrp="1"/>
          </p:cNvSpPr>
          <p:nvPr>
            <p:ph type="title"/>
          </p:nvPr>
        </p:nvSpPr>
        <p:spPr/>
        <p:txBody>
          <a:bodyPr/>
          <a:lstStyle/>
          <a:p>
            <a:r>
              <a:rPr lang="en-IN" dirty="0" smtClean="0"/>
              <a:t>Component status</a:t>
            </a:r>
            <a:endParaRPr lang="en-IN" dirty="0"/>
          </a:p>
        </p:txBody>
      </p:sp>
    </p:spTree>
  </p:cSld>
  <p:clrMapOvr>
    <a:masterClrMapping/>
  </p:clrMapOvr>
  <p:transition spd="med">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SD CARD</a:t>
            </a:r>
          </a:p>
          <a:p>
            <a:r>
              <a:rPr lang="en-IN" dirty="0" smtClean="0"/>
              <a:t>BREAD BOARD </a:t>
            </a:r>
          </a:p>
          <a:p>
            <a:r>
              <a:rPr lang="en-IN" dirty="0" smtClean="0"/>
              <a:t>RESISTOR KIT</a:t>
            </a:r>
          </a:p>
          <a:p>
            <a:r>
              <a:rPr lang="en-IN" dirty="0" smtClean="0"/>
              <a:t>POWER ADAPTOR</a:t>
            </a:r>
          </a:p>
          <a:p>
            <a:r>
              <a:rPr lang="en-IN" dirty="0" smtClean="0"/>
              <a:t>ZERO PCB</a:t>
            </a:r>
          </a:p>
          <a:p>
            <a:r>
              <a:rPr lang="en-IN" dirty="0" smtClean="0"/>
              <a:t>Soldering kit with </a:t>
            </a:r>
            <a:r>
              <a:rPr lang="en-IN" dirty="0" err="1" smtClean="0"/>
              <a:t>multimeter</a:t>
            </a:r>
            <a:endParaRPr lang="en-IN" dirty="0"/>
          </a:p>
        </p:txBody>
      </p:sp>
      <p:sp>
        <p:nvSpPr>
          <p:cNvPr id="3" name="Title 2"/>
          <p:cNvSpPr>
            <a:spLocks noGrp="1"/>
          </p:cNvSpPr>
          <p:nvPr>
            <p:ph type="title"/>
          </p:nvPr>
        </p:nvSpPr>
        <p:spPr/>
        <p:txBody>
          <a:bodyPr>
            <a:normAutofit fontScale="90000"/>
          </a:bodyPr>
          <a:lstStyle/>
          <a:p>
            <a:r>
              <a:rPr lang="en-IN" dirty="0" smtClean="0">
                <a:effectLst/>
              </a:rPr>
              <a:t>LIST OF HARWDARE COMPONENTS</a:t>
            </a:r>
            <a:endParaRPr lang="en-IN" dirty="0">
              <a:effectLst/>
            </a:endParaRPr>
          </a:p>
        </p:txBody>
      </p:sp>
    </p:spTree>
  </p:cSld>
  <p:clrMapOvr>
    <a:masterClrMapping/>
  </p:clrMapOvr>
  <p:transition spd="med">
    <p:circl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a:t>
            </a:r>
            <a:r>
              <a:rPr lang="en-IN" b="1" dirty="0" smtClean="0"/>
              <a:t>breadboard</a:t>
            </a:r>
            <a:r>
              <a:rPr lang="en-IN" dirty="0" smtClean="0"/>
              <a:t> is a construction base </a:t>
            </a:r>
            <a:r>
              <a:rPr lang="en-IN" dirty="0" smtClean="0"/>
              <a:t>for prototyping</a:t>
            </a:r>
            <a:r>
              <a:rPr lang="en-IN" dirty="0" smtClean="0"/>
              <a:t> of </a:t>
            </a:r>
            <a:r>
              <a:rPr lang="en-IN" dirty="0" smtClean="0"/>
              <a:t>electronics</a:t>
            </a:r>
          </a:p>
          <a:p>
            <a:r>
              <a:rPr lang="en-IN" dirty="0" smtClean="0"/>
              <a:t>Because the </a:t>
            </a:r>
            <a:r>
              <a:rPr lang="en-IN" dirty="0" err="1" smtClean="0"/>
              <a:t>solderless</a:t>
            </a:r>
            <a:r>
              <a:rPr lang="en-IN" dirty="0" smtClean="0"/>
              <a:t> breadboard does not require soldering, it is reusable. This makes it easy to use for creating temporary prototypes and experimenting with circuit design. For this reason, </a:t>
            </a:r>
            <a:r>
              <a:rPr lang="en-IN" dirty="0" err="1" smtClean="0"/>
              <a:t>solderless</a:t>
            </a:r>
            <a:r>
              <a:rPr lang="en-IN" dirty="0" smtClean="0"/>
              <a:t> </a:t>
            </a:r>
            <a:r>
              <a:rPr lang="en-IN" dirty="0" smtClean="0"/>
              <a:t>breadboards are also popular with students and in technological education. Older breadboard types did not have this property</a:t>
            </a:r>
            <a:endParaRPr lang="en-IN" dirty="0"/>
          </a:p>
        </p:txBody>
      </p:sp>
      <p:sp>
        <p:nvSpPr>
          <p:cNvPr id="3" name="Title 2"/>
          <p:cNvSpPr>
            <a:spLocks noGrp="1"/>
          </p:cNvSpPr>
          <p:nvPr>
            <p:ph type="title"/>
          </p:nvPr>
        </p:nvSpPr>
        <p:spPr/>
        <p:txBody>
          <a:bodyPr/>
          <a:lstStyle/>
          <a:p>
            <a:r>
              <a:rPr lang="en-IN" dirty="0" smtClean="0"/>
              <a:t>Breadboard</a:t>
            </a:r>
            <a:endParaRPr lang="en-IN" dirty="0"/>
          </a:p>
        </p:txBody>
      </p:sp>
    </p:spTree>
  </p:cSld>
  <p:clrMapOvr>
    <a:masterClrMapping/>
  </p:clrMapOvr>
  <p:transition spd="med">
    <p:circl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eadboard 2021-02-18 12_05_48-Your Orders.png"/>
          <p:cNvPicPr>
            <a:picLocks noGrp="1" noChangeAspect="1"/>
          </p:cNvPicPr>
          <p:nvPr>
            <p:ph idx="1"/>
          </p:nvPr>
        </p:nvPicPr>
        <p:blipFill>
          <a:blip r:embed="rId2" cstate="print"/>
          <a:stretch>
            <a:fillRect/>
          </a:stretch>
        </p:blipFill>
        <p:spPr>
          <a:xfrm>
            <a:off x="457200" y="2452938"/>
            <a:ext cx="8229600" cy="2582361"/>
          </a:xfrm>
        </p:spPr>
      </p:pic>
      <p:sp>
        <p:nvSpPr>
          <p:cNvPr id="3" name="Title 2"/>
          <p:cNvSpPr>
            <a:spLocks noGrp="1"/>
          </p:cNvSpPr>
          <p:nvPr>
            <p:ph type="title"/>
          </p:nvPr>
        </p:nvSpPr>
        <p:spPr/>
        <p:txBody>
          <a:bodyPr/>
          <a:lstStyle/>
          <a:p>
            <a:r>
              <a:rPr lang="en-IN" dirty="0" smtClean="0"/>
              <a:t>Component order status</a:t>
            </a:r>
            <a:endParaRPr lang="en-IN" dirty="0"/>
          </a:p>
        </p:txBody>
      </p:sp>
    </p:spTree>
  </p:cSld>
  <p:clrMapOvr>
    <a:masterClrMapping/>
  </p:clrMapOvr>
  <p:transition spd="med">
    <p:circl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adaptor is used to power the </a:t>
            </a:r>
            <a:r>
              <a:rPr lang="en-IN" dirty="0" err="1" smtClean="0"/>
              <a:t>beaglebone</a:t>
            </a:r>
            <a:r>
              <a:rPr lang="en-IN" dirty="0" smtClean="0"/>
              <a:t> wireless and its specifications are </a:t>
            </a:r>
          </a:p>
          <a:p>
            <a:r>
              <a:rPr lang="en-US" sz="2800" dirty="0" smtClean="0"/>
              <a:t>Voltage Output- 5V</a:t>
            </a:r>
          </a:p>
          <a:p>
            <a:r>
              <a:rPr lang="en-US" sz="2800" dirty="0" smtClean="0"/>
              <a:t>Current Output- 2A Max</a:t>
            </a:r>
          </a:p>
          <a:p>
            <a:r>
              <a:rPr lang="en-US" sz="2800" dirty="0" smtClean="0"/>
              <a:t>Operating Temperature- 0-40 degrees</a:t>
            </a:r>
          </a:p>
          <a:p>
            <a:r>
              <a:rPr lang="en-US" sz="2800" dirty="0" smtClean="0"/>
              <a:t>NL power consumption- 100mW max</a:t>
            </a:r>
          </a:p>
          <a:p>
            <a:r>
              <a:rPr lang="en-US" sz="2800" dirty="0" smtClean="0"/>
              <a:t>Power- 10W </a:t>
            </a:r>
          </a:p>
          <a:p>
            <a:endParaRPr lang="en-IN" dirty="0"/>
          </a:p>
        </p:txBody>
      </p:sp>
      <p:sp>
        <p:nvSpPr>
          <p:cNvPr id="3" name="Title 2"/>
          <p:cNvSpPr>
            <a:spLocks noGrp="1"/>
          </p:cNvSpPr>
          <p:nvPr>
            <p:ph type="title"/>
          </p:nvPr>
        </p:nvSpPr>
        <p:spPr/>
        <p:txBody>
          <a:bodyPr/>
          <a:lstStyle/>
          <a:p>
            <a:r>
              <a:rPr lang="en-IN" dirty="0" smtClean="0"/>
              <a:t>Power adaptor</a:t>
            </a:r>
            <a:endParaRPr lang="en-IN" dirty="0"/>
          </a:p>
        </p:txBody>
      </p:sp>
    </p:spTree>
  </p:cSld>
  <p:clrMapOvr>
    <a:masterClrMapping/>
  </p:clrMapOvr>
  <p:transition spd="med">
    <p:circl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has been ordered through </a:t>
            </a:r>
            <a:r>
              <a:rPr lang="en-IN" dirty="0" err="1" smtClean="0"/>
              <a:t>digikey</a:t>
            </a:r>
            <a:r>
              <a:rPr lang="en-IN" dirty="0" smtClean="0"/>
              <a:t> and has been not received yet.</a:t>
            </a:r>
          </a:p>
          <a:p>
            <a:endParaRPr lang="en-IN" dirty="0"/>
          </a:p>
        </p:txBody>
      </p:sp>
      <p:sp>
        <p:nvSpPr>
          <p:cNvPr id="3" name="Title 2"/>
          <p:cNvSpPr>
            <a:spLocks noGrp="1"/>
          </p:cNvSpPr>
          <p:nvPr>
            <p:ph type="title"/>
          </p:nvPr>
        </p:nvSpPr>
        <p:spPr/>
        <p:txBody>
          <a:bodyPr/>
          <a:lstStyle/>
          <a:p>
            <a:r>
              <a:rPr lang="en-IN" dirty="0" smtClean="0"/>
              <a:t>Component order status </a:t>
            </a:r>
            <a:endParaRPr lang="en-IN" dirty="0"/>
          </a:p>
        </p:txBody>
      </p:sp>
      <p:pic>
        <p:nvPicPr>
          <p:cNvPr id="4" name="Picture 3" descr="2021-02-17 20_43_39-Digi-Key Invoice #78837615 - vattikondaajaykumar@gmail.com - Gmail.png"/>
          <p:cNvPicPr>
            <a:picLocks noChangeAspect="1"/>
          </p:cNvPicPr>
          <p:nvPr/>
        </p:nvPicPr>
        <p:blipFill>
          <a:blip r:embed="rId2" cstate="print"/>
          <a:stretch>
            <a:fillRect/>
          </a:stretch>
        </p:blipFill>
        <p:spPr>
          <a:xfrm>
            <a:off x="423283" y="2564903"/>
            <a:ext cx="8297434" cy="3402863"/>
          </a:xfrm>
          <a:prstGeom prst="rect">
            <a:avLst/>
          </a:prstGeom>
        </p:spPr>
      </p:pic>
    </p:spTree>
  </p:cSld>
  <p:clrMapOvr>
    <a:masterClrMapping/>
  </p:clrMapOvr>
  <p:transition spd="med">
    <p:circl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soldering kit is used to solder the components on </a:t>
            </a:r>
            <a:r>
              <a:rPr lang="en-IN" dirty="0" err="1" smtClean="0"/>
              <a:t>pcb</a:t>
            </a:r>
            <a:r>
              <a:rPr lang="en-IN" dirty="0" smtClean="0"/>
              <a:t> board.</a:t>
            </a:r>
          </a:p>
          <a:p>
            <a:r>
              <a:rPr lang="en-IN" dirty="0" smtClean="0"/>
              <a:t>After successful prototyping on the breadboard we can transfer the design to </a:t>
            </a:r>
            <a:r>
              <a:rPr lang="en-IN" dirty="0" err="1" smtClean="0"/>
              <a:t>pcb</a:t>
            </a:r>
            <a:r>
              <a:rPr lang="en-IN" dirty="0" smtClean="0"/>
              <a:t> board and solder all the components with soldering kit</a:t>
            </a:r>
          </a:p>
          <a:p>
            <a:r>
              <a:rPr lang="en-IN" dirty="0" smtClean="0"/>
              <a:t>Digital </a:t>
            </a:r>
            <a:r>
              <a:rPr lang="en-IN" dirty="0" err="1" smtClean="0"/>
              <a:t>multimeter</a:t>
            </a:r>
            <a:r>
              <a:rPr lang="en-IN" dirty="0" smtClean="0"/>
              <a:t> is used to read the </a:t>
            </a:r>
            <a:r>
              <a:rPr lang="en-IN" dirty="0" err="1" smtClean="0"/>
              <a:t>volatge</a:t>
            </a:r>
            <a:r>
              <a:rPr lang="en-IN" dirty="0" smtClean="0"/>
              <a:t> or current in the circuit between various components</a:t>
            </a:r>
            <a:endParaRPr lang="en-IN" dirty="0"/>
          </a:p>
        </p:txBody>
      </p:sp>
      <p:sp>
        <p:nvSpPr>
          <p:cNvPr id="3" name="Title 2"/>
          <p:cNvSpPr>
            <a:spLocks noGrp="1"/>
          </p:cNvSpPr>
          <p:nvPr>
            <p:ph type="title"/>
          </p:nvPr>
        </p:nvSpPr>
        <p:spPr/>
        <p:txBody>
          <a:bodyPr/>
          <a:lstStyle/>
          <a:p>
            <a:r>
              <a:rPr lang="en-IN" dirty="0" smtClean="0"/>
              <a:t>Soldering kit with </a:t>
            </a:r>
            <a:r>
              <a:rPr lang="en-IN" dirty="0" err="1" smtClean="0"/>
              <a:t>multimeter</a:t>
            </a:r>
            <a:endParaRPr lang="en-IN" dirty="0"/>
          </a:p>
        </p:txBody>
      </p:sp>
    </p:spTree>
  </p:cSld>
  <p:clrMapOvr>
    <a:masterClrMapping/>
  </p:clrMapOvr>
  <p:transition spd="med">
    <p:circl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1-02-18 12_24_28-Soldering Kit with Digital Multimeter and 9V Battery, 60W Soldering Gun Kit with.png"/>
          <p:cNvPicPr>
            <a:picLocks noGrp="1" noChangeAspect="1"/>
          </p:cNvPicPr>
          <p:nvPr>
            <p:ph idx="1"/>
          </p:nvPr>
        </p:nvPicPr>
        <p:blipFill>
          <a:blip r:embed="rId2" cstate="print"/>
          <a:stretch>
            <a:fillRect/>
          </a:stretch>
        </p:blipFill>
        <p:spPr>
          <a:xfrm>
            <a:off x="1547664" y="1556792"/>
            <a:ext cx="5508187" cy="4536504"/>
          </a:xfrm>
        </p:spPr>
      </p:pic>
      <p:sp>
        <p:nvSpPr>
          <p:cNvPr id="3" name="Title 2"/>
          <p:cNvSpPr>
            <a:spLocks noGrp="1"/>
          </p:cNvSpPr>
          <p:nvPr>
            <p:ph type="title"/>
          </p:nvPr>
        </p:nvSpPr>
        <p:spPr/>
        <p:txBody>
          <a:bodyPr/>
          <a:lstStyle/>
          <a:p>
            <a:r>
              <a:rPr lang="en-IN" dirty="0" smtClean="0"/>
              <a:t>Soldering kit with </a:t>
            </a:r>
            <a:r>
              <a:rPr lang="en-IN" dirty="0" err="1" smtClean="0"/>
              <a:t>multimeter</a:t>
            </a:r>
            <a:endParaRPr lang="en-IN" dirty="0"/>
          </a:p>
        </p:txBody>
      </p:sp>
    </p:spTree>
  </p:cSld>
  <p:clrMapOvr>
    <a:masterClrMapping/>
  </p:clrMapOvr>
  <p:transition spd="med">
    <p:circl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has been ordered through </a:t>
            </a:r>
            <a:r>
              <a:rPr lang="en-IN" dirty="0" err="1" smtClean="0"/>
              <a:t>amazon</a:t>
            </a:r>
            <a:r>
              <a:rPr lang="en-IN" dirty="0" smtClean="0"/>
              <a:t> and will receive soon</a:t>
            </a:r>
          </a:p>
          <a:p>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pic>
        <p:nvPicPr>
          <p:cNvPr id="4" name="Picture 3" descr="soldering kit2021-02-18 12_27_11-Your Orders.png"/>
          <p:cNvPicPr>
            <a:picLocks noChangeAspect="1"/>
          </p:cNvPicPr>
          <p:nvPr/>
        </p:nvPicPr>
        <p:blipFill>
          <a:blip r:embed="rId2" cstate="print"/>
          <a:stretch>
            <a:fillRect/>
          </a:stretch>
        </p:blipFill>
        <p:spPr>
          <a:xfrm>
            <a:off x="323528" y="2708920"/>
            <a:ext cx="8382417" cy="2648320"/>
          </a:xfrm>
          <a:prstGeom prst="rect">
            <a:avLst/>
          </a:prstGeom>
        </p:spPr>
      </p:pic>
    </p:spTree>
  </p:cSld>
  <p:clrMapOvr>
    <a:masterClrMapping/>
  </p:clrMapOvr>
  <p:transition spd="med">
    <p:circl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resistor is a passive two-terminal electrical component that implements electrical resistance as a circuit </a:t>
            </a:r>
            <a:r>
              <a:rPr lang="en-IN" dirty="0" smtClean="0"/>
              <a:t>element. </a:t>
            </a:r>
          </a:p>
          <a:p>
            <a:r>
              <a:rPr lang="en-IN" dirty="0" smtClean="0"/>
              <a:t>In</a:t>
            </a:r>
            <a:r>
              <a:rPr lang="en-IN" dirty="0" smtClean="0"/>
              <a:t> electronic circuits, resistors are used to reduce current flow, adjust signal levels, to divide voltages, bias active elements, and terminate transmission lines, among other uses.</a:t>
            </a:r>
            <a:endParaRPr lang="en-IN" dirty="0"/>
          </a:p>
        </p:txBody>
      </p:sp>
      <p:sp>
        <p:nvSpPr>
          <p:cNvPr id="3" name="Title 2"/>
          <p:cNvSpPr>
            <a:spLocks noGrp="1"/>
          </p:cNvSpPr>
          <p:nvPr>
            <p:ph type="title"/>
          </p:nvPr>
        </p:nvSpPr>
        <p:spPr/>
        <p:txBody>
          <a:bodyPr/>
          <a:lstStyle/>
          <a:p>
            <a:r>
              <a:rPr lang="en-IN" dirty="0" smtClean="0"/>
              <a:t>Resistors kit</a:t>
            </a:r>
            <a:endParaRPr lang="en-IN" dirty="0"/>
          </a:p>
        </p:txBody>
      </p:sp>
    </p:spTree>
  </p:cSld>
  <p:clrMapOvr>
    <a:masterClrMapping/>
  </p:clrMapOvr>
  <p:transition spd="med">
    <p:circl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It has been ordered though </a:t>
            </a:r>
            <a:r>
              <a:rPr lang="en-IN" dirty="0" err="1" smtClean="0"/>
              <a:t>amazon</a:t>
            </a:r>
            <a:r>
              <a:rPr lang="en-IN" dirty="0" smtClean="0"/>
              <a:t> along with the breadboard kit and is </a:t>
            </a:r>
            <a:r>
              <a:rPr lang="en-IN" dirty="0" err="1" smtClean="0"/>
              <a:t>recieved</a:t>
            </a:r>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spTree>
  </p:cSld>
  <p:clrMapOvr>
    <a:masterClrMapping/>
  </p:clrMapOvr>
  <p:transition spd="med">
    <p:circl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printed circuit board (PCB) mechanically supports and electrically connects electrical or electronic components using conductive tracks, pads and other features etched from one or more sheet layers of copper laminated onto and/or between sheet layers of a non-conductive substrate.</a:t>
            </a:r>
            <a:endParaRPr lang="en-IN" dirty="0"/>
          </a:p>
        </p:txBody>
      </p:sp>
      <p:sp>
        <p:nvSpPr>
          <p:cNvPr id="3" name="Title 2"/>
          <p:cNvSpPr>
            <a:spLocks noGrp="1"/>
          </p:cNvSpPr>
          <p:nvPr>
            <p:ph type="title"/>
          </p:nvPr>
        </p:nvSpPr>
        <p:spPr/>
        <p:txBody>
          <a:bodyPr/>
          <a:lstStyle/>
          <a:p>
            <a:r>
              <a:rPr lang="en-IN" dirty="0" smtClean="0"/>
              <a:t>Zero </a:t>
            </a:r>
            <a:r>
              <a:rPr lang="en-IN" dirty="0" err="1" smtClean="0"/>
              <a:t>pcb</a:t>
            </a:r>
            <a:endParaRPr lang="en-IN" dirty="0"/>
          </a:p>
        </p:txBody>
      </p:sp>
    </p:spTree>
  </p:cSld>
  <p:clrMapOvr>
    <a:masterClrMapping/>
  </p:clrMapOvr>
  <p:transition spd="med">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bwireless.jpg"/>
          <p:cNvPicPr>
            <a:picLocks noGrp="1" noChangeAspect="1"/>
          </p:cNvPicPr>
          <p:nvPr>
            <p:ph idx="1"/>
          </p:nvPr>
        </p:nvPicPr>
        <p:blipFill>
          <a:blip r:embed="rId2" cstate="print"/>
          <a:stretch>
            <a:fillRect/>
          </a:stretch>
        </p:blipFill>
        <p:spPr>
          <a:xfrm>
            <a:off x="683568" y="1484784"/>
            <a:ext cx="7488832" cy="3960440"/>
          </a:xfrm>
        </p:spPr>
      </p:pic>
      <p:sp>
        <p:nvSpPr>
          <p:cNvPr id="3" name="Title 2"/>
          <p:cNvSpPr>
            <a:spLocks noGrp="1"/>
          </p:cNvSpPr>
          <p:nvPr>
            <p:ph type="title"/>
          </p:nvPr>
        </p:nvSpPr>
        <p:spPr/>
        <p:txBody>
          <a:bodyPr/>
          <a:lstStyle/>
          <a:p>
            <a:r>
              <a:rPr lang="en-IN" dirty="0" smtClean="0"/>
              <a:t>Beagle bone wireless</a:t>
            </a:r>
            <a:endParaRPr lang="en-IN" dirty="0"/>
          </a:p>
        </p:txBody>
      </p:sp>
    </p:spTree>
  </p:cSld>
  <p:clrMapOvr>
    <a:masterClrMapping/>
  </p:clrMapOvr>
  <p:transition spd="med">
    <p:circl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component has been ordered through </a:t>
            </a:r>
            <a:r>
              <a:rPr lang="en-IN" dirty="0" err="1" smtClean="0"/>
              <a:t>amazon</a:t>
            </a:r>
            <a:r>
              <a:rPr lang="en-IN" dirty="0" smtClean="0"/>
              <a:t> and is received.</a:t>
            </a:r>
          </a:p>
          <a:p>
            <a:endParaRPr lang="en-IN" dirty="0"/>
          </a:p>
        </p:txBody>
      </p:sp>
      <p:sp>
        <p:nvSpPr>
          <p:cNvPr id="3" name="Title 2"/>
          <p:cNvSpPr>
            <a:spLocks noGrp="1"/>
          </p:cNvSpPr>
          <p:nvPr>
            <p:ph type="title"/>
          </p:nvPr>
        </p:nvSpPr>
        <p:spPr/>
        <p:txBody>
          <a:bodyPr/>
          <a:lstStyle/>
          <a:p>
            <a:r>
              <a:rPr lang="en-IN" dirty="0" smtClean="0"/>
              <a:t>Component order status</a:t>
            </a:r>
            <a:endParaRPr lang="en-IN" dirty="0"/>
          </a:p>
        </p:txBody>
      </p:sp>
      <p:pic>
        <p:nvPicPr>
          <p:cNvPr id="4" name="Content Placeholder 3" descr="breadboard 2021-02-18 12_05_48-Your Orders.png"/>
          <p:cNvPicPr>
            <a:picLocks noChangeAspect="1"/>
          </p:cNvPicPr>
          <p:nvPr/>
        </p:nvPicPr>
        <p:blipFill>
          <a:blip r:embed="rId2" cstate="print"/>
          <a:stretch>
            <a:fillRect/>
          </a:stretch>
        </p:blipFill>
        <p:spPr>
          <a:xfrm>
            <a:off x="467544" y="2924944"/>
            <a:ext cx="8229600" cy="2582361"/>
          </a:xfrm>
          <a:prstGeom prst="rect">
            <a:avLst/>
          </a:prstGeom>
        </p:spPr>
      </p:pic>
    </p:spTree>
  </p:cSld>
  <p:clrMapOvr>
    <a:masterClrMapping/>
  </p:clrMapOvr>
  <p:transition spd="med">
    <p:circl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For Beagle bone wireless</a:t>
            </a:r>
          </a:p>
          <a:p>
            <a:r>
              <a:rPr lang="en-IN" dirty="0" smtClean="0">
                <a:hlinkClick r:id="rId2"/>
              </a:rPr>
              <a:t>https://</a:t>
            </a:r>
            <a:r>
              <a:rPr lang="en-IN" dirty="0" smtClean="0">
                <a:hlinkClick r:id="rId2"/>
              </a:rPr>
              <a:t>beagleboard.org/blog/2016-09-26-meet-beaglebone-black-wireless</a:t>
            </a:r>
            <a:endParaRPr lang="en-IN" dirty="0" smtClean="0"/>
          </a:p>
          <a:p>
            <a:r>
              <a:rPr lang="en-IN" dirty="0" smtClean="0">
                <a:hlinkClick r:id="rId3"/>
              </a:rPr>
              <a:t>http://</a:t>
            </a:r>
            <a:r>
              <a:rPr lang="en-IN" dirty="0" smtClean="0">
                <a:hlinkClick r:id="rId3"/>
              </a:rPr>
              <a:t>shukra.cedt.iisc.ernet.in/edwiki/File:Bbb_wireless.png</a:t>
            </a:r>
            <a:endParaRPr lang="en-IN" dirty="0" smtClean="0"/>
          </a:p>
          <a:p>
            <a:pPr>
              <a:buNone/>
            </a:pPr>
            <a:r>
              <a:rPr lang="en-IN" dirty="0" smtClean="0"/>
              <a:t>For </a:t>
            </a:r>
            <a:r>
              <a:rPr lang="en-IN" dirty="0" err="1" smtClean="0"/>
              <a:t>arduino</a:t>
            </a:r>
            <a:endParaRPr lang="en-IN" dirty="0" smtClean="0"/>
          </a:p>
          <a:p>
            <a:r>
              <a:rPr lang="en-IN" dirty="0" smtClean="0">
                <a:hlinkClick r:id="rId4"/>
              </a:rPr>
              <a:t>https://</a:t>
            </a:r>
            <a:r>
              <a:rPr lang="en-IN" dirty="0" smtClean="0">
                <a:hlinkClick r:id="rId4"/>
              </a:rPr>
              <a:t>store.arduino.cc/usa/arduino-uno-rev3</a:t>
            </a:r>
            <a:endParaRPr lang="en-IN" dirty="0" smtClean="0"/>
          </a:p>
          <a:p>
            <a:pPr>
              <a:buNone/>
            </a:pPr>
            <a:endParaRPr lang="en-IN" dirty="0" smtClean="0"/>
          </a:p>
          <a:p>
            <a:endParaRPr lang="en-IN" dirty="0"/>
          </a:p>
        </p:txBody>
      </p:sp>
      <p:sp>
        <p:nvSpPr>
          <p:cNvPr id="3" name="Title 2"/>
          <p:cNvSpPr>
            <a:spLocks noGrp="1"/>
          </p:cNvSpPr>
          <p:nvPr>
            <p:ph type="title"/>
          </p:nvPr>
        </p:nvSpPr>
        <p:spPr/>
        <p:txBody>
          <a:bodyPr/>
          <a:lstStyle/>
          <a:p>
            <a:r>
              <a:rPr lang="en-IN" dirty="0" smtClean="0"/>
              <a:t>Reference</a:t>
            </a:r>
            <a:endParaRPr lang="en-IN" dirty="0"/>
          </a:p>
        </p:txBody>
      </p:sp>
    </p:spTree>
  </p:cSld>
  <p:clrMapOvr>
    <a:masterClrMapping/>
  </p:clrMapOvr>
  <p:transition spd="med">
    <p:circl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For </a:t>
            </a:r>
            <a:r>
              <a:rPr lang="en-IN" dirty="0" err="1" smtClean="0"/>
              <a:t>gsm</a:t>
            </a:r>
            <a:r>
              <a:rPr lang="en-IN" dirty="0" smtClean="0"/>
              <a:t> module</a:t>
            </a:r>
          </a:p>
          <a:p>
            <a:r>
              <a:rPr lang="en-IN" dirty="0" smtClean="0">
                <a:hlinkClick r:id="rId2"/>
              </a:rPr>
              <a:t>https://lastminuteengineers.com/sim900-gsm-shield-arduino-tutorial/#:~:text=SIM900%20GSM%2FGPRS%20shield%20is,TCP%2FIP%2C%20and%20more</a:t>
            </a:r>
            <a:r>
              <a:rPr lang="en-IN" dirty="0" smtClean="0"/>
              <a:t>!</a:t>
            </a:r>
          </a:p>
          <a:p>
            <a:pPr>
              <a:buNone/>
            </a:pPr>
            <a:r>
              <a:rPr lang="en-IN" dirty="0" smtClean="0"/>
              <a:t>For 16*2 </a:t>
            </a:r>
            <a:r>
              <a:rPr lang="en-IN" dirty="0" err="1" smtClean="0"/>
              <a:t>lcd</a:t>
            </a:r>
            <a:r>
              <a:rPr lang="en-IN" dirty="0" smtClean="0"/>
              <a:t> display</a:t>
            </a:r>
          </a:p>
          <a:p>
            <a:r>
              <a:rPr lang="en-IN" dirty="0" smtClean="0">
                <a:hlinkClick r:id="rId3"/>
              </a:rPr>
              <a:t>https://</a:t>
            </a:r>
            <a:r>
              <a:rPr lang="en-IN" dirty="0" smtClean="0">
                <a:hlinkClick r:id="rId3"/>
              </a:rPr>
              <a:t>components101.com/16x2-lcd-pinout-datasheet</a:t>
            </a:r>
            <a:endParaRPr lang="en-IN" dirty="0" smtClean="0"/>
          </a:p>
          <a:p>
            <a:pPr>
              <a:buNone/>
            </a:pPr>
            <a:endParaRPr lang="en-IN" dirty="0"/>
          </a:p>
        </p:txBody>
      </p:sp>
      <p:sp>
        <p:nvSpPr>
          <p:cNvPr id="3" name="Title 2"/>
          <p:cNvSpPr>
            <a:spLocks noGrp="1"/>
          </p:cNvSpPr>
          <p:nvPr>
            <p:ph type="title"/>
          </p:nvPr>
        </p:nvSpPr>
        <p:spPr/>
        <p:txBody>
          <a:bodyPr/>
          <a:lstStyle/>
          <a:p>
            <a:r>
              <a:rPr lang="en-IN" dirty="0" smtClean="0"/>
              <a:t>Reference</a:t>
            </a:r>
            <a:endParaRPr lang="en-IN" dirty="0"/>
          </a:p>
        </p:txBody>
      </p:sp>
    </p:spTree>
  </p:cSld>
  <p:clrMapOvr>
    <a:masterClrMapping/>
  </p:clrMapOvr>
  <p:transition spd="med">
    <p:circl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For DHT11 sensor</a:t>
            </a:r>
          </a:p>
          <a:p>
            <a:r>
              <a:rPr lang="en-IN" dirty="0" smtClean="0">
                <a:hlinkClick r:id="rId2"/>
              </a:rPr>
              <a:t>https://</a:t>
            </a:r>
            <a:r>
              <a:rPr lang="en-IN" dirty="0" smtClean="0">
                <a:hlinkClick r:id="rId2"/>
              </a:rPr>
              <a:t>www.adafruit.com/product/386#tutorials</a:t>
            </a:r>
            <a:endParaRPr lang="en-IN" dirty="0" smtClean="0"/>
          </a:p>
          <a:p>
            <a:pPr>
              <a:buNone/>
            </a:pPr>
            <a:r>
              <a:rPr lang="en-IN" dirty="0" smtClean="0"/>
              <a:t>For rain detection sensor module</a:t>
            </a:r>
          </a:p>
          <a:p>
            <a:r>
              <a:rPr lang="en-IN" dirty="0" smtClean="0">
                <a:hlinkClick r:id="rId3"/>
              </a:rPr>
              <a:t>https://</a:t>
            </a:r>
            <a:r>
              <a:rPr lang="en-IN" dirty="0" smtClean="0">
                <a:hlinkClick r:id="rId3"/>
              </a:rPr>
              <a:t>circuitdigest.com/microcontroller-projects/rain-detector-using-arduino</a:t>
            </a:r>
            <a:endParaRPr lang="en-IN" dirty="0" smtClean="0"/>
          </a:p>
          <a:p>
            <a:pPr>
              <a:buNone/>
            </a:pPr>
            <a:r>
              <a:rPr lang="en-IN" dirty="0" smtClean="0"/>
              <a:t>For </a:t>
            </a:r>
            <a:r>
              <a:rPr lang="en-IN" dirty="0" err="1" smtClean="0"/>
              <a:t>uv</a:t>
            </a:r>
            <a:r>
              <a:rPr lang="en-IN" dirty="0" smtClean="0"/>
              <a:t> index sensor</a:t>
            </a:r>
          </a:p>
          <a:p>
            <a:r>
              <a:rPr lang="en-IN" dirty="0" smtClean="0">
                <a:hlinkClick r:id="rId4"/>
              </a:rPr>
              <a:t>https://</a:t>
            </a:r>
            <a:r>
              <a:rPr lang="en-IN" dirty="0" smtClean="0">
                <a:hlinkClick r:id="rId4"/>
              </a:rPr>
              <a:t>www.adafruit.com/product/1777#tutorials</a:t>
            </a:r>
            <a:endParaRPr lang="en-IN" dirty="0" smtClean="0"/>
          </a:p>
          <a:p>
            <a:r>
              <a:rPr lang="en-IN" dirty="0" smtClean="0"/>
              <a:t> </a:t>
            </a:r>
            <a:endParaRPr lang="en-IN" dirty="0"/>
          </a:p>
        </p:txBody>
      </p:sp>
      <p:sp>
        <p:nvSpPr>
          <p:cNvPr id="3" name="Title 2"/>
          <p:cNvSpPr>
            <a:spLocks noGrp="1"/>
          </p:cNvSpPr>
          <p:nvPr>
            <p:ph type="title"/>
          </p:nvPr>
        </p:nvSpPr>
        <p:spPr/>
        <p:txBody>
          <a:bodyPr/>
          <a:lstStyle/>
          <a:p>
            <a:r>
              <a:rPr lang="en-IN" dirty="0" smtClean="0"/>
              <a:t>Reference</a:t>
            </a:r>
            <a:endParaRPr lang="en-IN" dirty="0"/>
          </a:p>
        </p:txBody>
      </p:sp>
    </p:spTree>
  </p:cSld>
  <p:clrMapOvr>
    <a:masterClrMapping/>
  </p:clrMapOvr>
  <p:transition spd="med">
    <p:circl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Others</a:t>
            </a:r>
          </a:p>
          <a:p>
            <a:r>
              <a:rPr lang="en-IN" dirty="0" smtClean="0">
                <a:hlinkClick r:id="rId2"/>
              </a:rPr>
              <a:t>https://</a:t>
            </a:r>
            <a:r>
              <a:rPr lang="en-IN" dirty="0" smtClean="0">
                <a:hlinkClick r:id="rId2"/>
              </a:rPr>
              <a:t>en.wikipedia.org/wiki/Breadboard</a:t>
            </a:r>
            <a:endParaRPr lang="en-IN" dirty="0" smtClean="0"/>
          </a:p>
          <a:p>
            <a:r>
              <a:rPr lang="en-IN" dirty="0" smtClean="0">
                <a:hlinkClick r:id="rId3"/>
              </a:rPr>
              <a:t>https://</a:t>
            </a:r>
            <a:r>
              <a:rPr lang="en-IN" dirty="0" smtClean="0">
                <a:hlinkClick r:id="rId3"/>
              </a:rPr>
              <a:t>en.wikipedia.org/wiki/Resistor</a:t>
            </a:r>
            <a:endParaRPr lang="en-IN" dirty="0" smtClean="0"/>
          </a:p>
          <a:p>
            <a:r>
              <a:rPr lang="en-IN" dirty="0" smtClean="0">
                <a:hlinkClick r:id="rId4"/>
              </a:rPr>
              <a:t>https://</a:t>
            </a:r>
            <a:r>
              <a:rPr lang="en-IN" dirty="0" smtClean="0">
                <a:hlinkClick r:id="rId4"/>
              </a:rPr>
              <a:t>en.wikipedia.org/wiki/Printed_circuit_board</a:t>
            </a:r>
            <a:endParaRPr lang="en-IN" dirty="0" smtClean="0"/>
          </a:p>
          <a:p>
            <a:pPr>
              <a:buNone/>
            </a:pPr>
            <a:endParaRPr lang="en-IN" dirty="0"/>
          </a:p>
        </p:txBody>
      </p:sp>
      <p:sp>
        <p:nvSpPr>
          <p:cNvPr id="3" name="Title 2"/>
          <p:cNvSpPr>
            <a:spLocks noGrp="1"/>
          </p:cNvSpPr>
          <p:nvPr>
            <p:ph type="title"/>
          </p:nvPr>
        </p:nvSpPr>
        <p:spPr/>
        <p:txBody>
          <a:bodyPr/>
          <a:lstStyle/>
          <a:p>
            <a:r>
              <a:rPr lang="en-IN" dirty="0" err="1" smtClean="0"/>
              <a:t>Refernce</a:t>
            </a:r>
            <a:endParaRPr lang="en-IN" dirty="0"/>
          </a:p>
        </p:txBody>
      </p:sp>
    </p:spTree>
  </p:cSld>
  <p:clrMapOvr>
    <a:masterClrMapping/>
  </p:clrMapOvr>
  <p:transition spd="med">
    <p:circl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sz="8000" dirty="0" smtClean="0"/>
          </a:p>
          <a:p>
            <a:pPr>
              <a:buNone/>
            </a:pPr>
            <a:r>
              <a:rPr lang="en-IN" sz="8000" dirty="0" smtClean="0"/>
              <a:t> </a:t>
            </a:r>
            <a:r>
              <a:rPr lang="en-IN" sz="8000" dirty="0" smtClean="0"/>
              <a:t>   Thank you </a:t>
            </a:r>
            <a:endParaRPr lang="en-IN" sz="8000" dirty="0"/>
          </a:p>
        </p:txBody>
      </p:sp>
      <p:sp>
        <p:nvSpPr>
          <p:cNvPr id="3" name="Title 2"/>
          <p:cNvSpPr>
            <a:spLocks noGrp="1"/>
          </p:cNvSpPr>
          <p:nvPr>
            <p:ph type="title"/>
          </p:nvPr>
        </p:nvSpPr>
        <p:spPr/>
        <p:txBody>
          <a:bodyPr/>
          <a:lstStyle/>
          <a:p>
            <a:endParaRPr lang="en-IN" dirty="0"/>
          </a:p>
        </p:txBody>
      </p:sp>
    </p:spTree>
  </p:cSld>
  <p:clrMapOvr>
    <a:masterClrMapping/>
  </p:clrMapOvr>
  <p:transition spd="med">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Based on the extreme successful open source hardware design of the beagle bone black.</a:t>
            </a:r>
          </a:p>
          <a:p>
            <a:r>
              <a:rPr lang="en-IN" dirty="0" smtClean="0"/>
              <a:t>Beagle bone wireless is a high expansion maker focused and community supported single board computer created by the beaglebone.org foundation in partner with the octavo system which is easy to use and compact in size</a:t>
            </a:r>
            <a:endParaRPr lang="en-IN" dirty="0"/>
          </a:p>
        </p:txBody>
      </p:sp>
      <p:sp>
        <p:nvSpPr>
          <p:cNvPr id="3" name="Title 2"/>
          <p:cNvSpPr>
            <a:spLocks noGrp="1"/>
          </p:cNvSpPr>
          <p:nvPr>
            <p:ph type="title"/>
          </p:nvPr>
        </p:nvSpPr>
        <p:spPr/>
        <p:txBody>
          <a:bodyPr/>
          <a:lstStyle/>
          <a:p>
            <a:r>
              <a:rPr lang="en-IN" dirty="0" smtClean="0">
                <a:effectLst/>
              </a:rPr>
              <a:t>BEAGLE BONE WIRELESS</a:t>
            </a:r>
            <a:endParaRPr lang="en-IN" dirty="0">
              <a:effectLst/>
            </a:endParaRPr>
          </a:p>
        </p:txBody>
      </p:sp>
    </p:spTree>
  </p:cSld>
  <p:clrMapOvr>
    <a:masterClrMapping/>
  </p:clrMapOvr>
  <p:transition spd="med">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bb_wireless specs.png"/>
          <p:cNvPicPr>
            <a:picLocks noGrp="1" noChangeAspect="1"/>
          </p:cNvPicPr>
          <p:nvPr>
            <p:ph idx="1"/>
          </p:nvPr>
        </p:nvPicPr>
        <p:blipFill>
          <a:blip r:embed="rId2" cstate="print"/>
          <a:stretch>
            <a:fillRect/>
          </a:stretch>
        </p:blipFill>
        <p:spPr>
          <a:xfrm>
            <a:off x="395536" y="1484784"/>
            <a:ext cx="8064895" cy="4536504"/>
          </a:xfrm>
        </p:spPr>
      </p:pic>
      <p:sp>
        <p:nvSpPr>
          <p:cNvPr id="3" name="Title 2"/>
          <p:cNvSpPr>
            <a:spLocks noGrp="1"/>
          </p:cNvSpPr>
          <p:nvPr>
            <p:ph type="title"/>
          </p:nvPr>
        </p:nvSpPr>
        <p:spPr/>
        <p:txBody>
          <a:bodyPr/>
          <a:lstStyle/>
          <a:p>
            <a:r>
              <a:rPr lang="en-IN" dirty="0" smtClean="0">
                <a:effectLst/>
              </a:rPr>
              <a:t>Beagle bone wireless </a:t>
            </a:r>
            <a:endParaRPr lang="en-IN" dirty="0">
              <a:effectLst/>
            </a:endParaRPr>
          </a:p>
        </p:txBody>
      </p:sp>
    </p:spTree>
  </p:cSld>
  <p:clrMapOvr>
    <a:masterClrMapping/>
  </p:clrMapOvr>
  <p:transition spd="med">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IN" dirty="0" smtClean="0"/>
          </a:p>
          <a:p>
            <a:r>
              <a:rPr lang="en-IN" dirty="0" smtClean="0"/>
              <a:t>Beagle Bone </a:t>
            </a:r>
            <a:r>
              <a:rPr lang="en-IN" dirty="0" smtClean="0"/>
              <a:t>Black Wireless was designed with maximum connectivity in mind, trading in the 10/100 Ethernet port from </a:t>
            </a:r>
            <a:r>
              <a:rPr lang="en-IN" dirty="0" smtClean="0"/>
              <a:t>Beagle Bone </a:t>
            </a:r>
            <a:r>
              <a:rPr lang="en-IN" dirty="0" smtClean="0"/>
              <a:t>Black for a high-performance 802.11 b/g/n 2.4GHz </a:t>
            </a:r>
            <a:r>
              <a:rPr lang="en-IN" dirty="0" err="1" smtClean="0"/>
              <a:t>WiFi</a:t>
            </a:r>
            <a:r>
              <a:rPr lang="en-IN" dirty="0" smtClean="0"/>
              <a:t> module with Bluetooth</a:t>
            </a:r>
            <a:r>
              <a:rPr lang="en-IN" dirty="0" smtClean="0"/>
              <a:t>.</a:t>
            </a:r>
          </a:p>
          <a:p>
            <a:r>
              <a:rPr lang="en-IN" dirty="0" smtClean="0"/>
              <a:t>Beagle Bone </a:t>
            </a:r>
            <a:r>
              <a:rPr lang="en-IN" dirty="0" smtClean="0"/>
              <a:t>Black Wireless introduces the Octavo Systems OSD3358 </a:t>
            </a:r>
            <a:r>
              <a:rPr lang="en-IN" dirty="0" err="1" smtClean="0"/>
              <a:t>SiP</a:t>
            </a:r>
            <a:r>
              <a:rPr lang="en-IN" dirty="0" smtClean="0"/>
              <a:t> (system-in-package) which integrates </a:t>
            </a:r>
            <a:r>
              <a:rPr lang="en-IN" dirty="0" smtClean="0"/>
              <a:t>Beagle Bone </a:t>
            </a:r>
            <a:r>
              <a:rPr lang="en-IN" dirty="0" smtClean="0"/>
              <a:t>functionality into one easy-to-use BGA package</a:t>
            </a:r>
            <a:r>
              <a:rPr lang="en-IN" dirty="0" smtClean="0"/>
              <a:t>.</a:t>
            </a:r>
          </a:p>
          <a:p>
            <a:endParaRPr lang="en-IN" dirty="0"/>
          </a:p>
        </p:txBody>
      </p:sp>
      <p:sp>
        <p:nvSpPr>
          <p:cNvPr id="3" name="Title 2"/>
          <p:cNvSpPr>
            <a:spLocks noGrp="1"/>
          </p:cNvSpPr>
          <p:nvPr>
            <p:ph type="title"/>
          </p:nvPr>
        </p:nvSpPr>
        <p:spPr/>
        <p:txBody>
          <a:bodyPr>
            <a:normAutofit/>
          </a:bodyPr>
          <a:lstStyle/>
          <a:p>
            <a:r>
              <a:rPr lang="en-IN" dirty="0" err="1" smtClean="0">
                <a:effectLst/>
              </a:rPr>
              <a:t>Beaglebone</a:t>
            </a:r>
            <a:r>
              <a:rPr lang="en-IN" dirty="0" smtClean="0">
                <a:effectLst/>
              </a:rPr>
              <a:t> wireless </a:t>
            </a:r>
            <a:endParaRPr lang="en-IN" dirty="0">
              <a:effectLst/>
            </a:endParaRPr>
          </a:p>
        </p:txBody>
      </p:sp>
    </p:spTree>
  </p:cSld>
  <p:clrMapOvr>
    <a:masterClrMapping/>
  </p:clrMapOvr>
  <p:transition spd="med">
    <p:circl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1521</TotalTime>
  <Words>1672</Words>
  <Application>Microsoft Office PowerPoint</Application>
  <PresentationFormat>On-screen Show (4:3)</PresentationFormat>
  <Paragraphs>229</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Concourse</vt:lpstr>
      <vt:lpstr>IOT BASED WEATHER STATION</vt:lpstr>
      <vt:lpstr>ABOUT</vt:lpstr>
      <vt:lpstr>CONTENTS</vt:lpstr>
      <vt:lpstr>LIST OF HARDWARE COMPONENTS</vt:lpstr>
      <vt:lpstr>LIST OF HARWDARE COMPONENTS</vt:lpstr>
      <vt:lpstr>Beagle bone wireless</vt:lpstr>
      <vt:lpstr>BEAGLE BONE WIRELESS</vt:lpstr>
      <vt:lpstr>Beagle bone wireless </vt:lpstr>
      <vt:lpstr>Beaglebone wireless </vt:lpstr>
      <vt:lpstr>Beagle bone wireless specifications</vt:lpstr>
      <vt:lpstr>Beagle bone wireless specifications</vt:lpstr>
      <vt:lpstr> Beagle bone wireless             specifications</vt:lpstr>
      <vt:lpstr>Beagle bone wireless specifications</vt:lpstr>
      <vt:lpstr>Slide 14</vt:lpstr>
      <vt:lpstr>Order status</vt:lpstr>
      <vt:lpstr>Arduino uno</vt:lpstr>
      <vt:lpstr>Arduino uno</vt:lpstr>
      <vt:lpstr>Arduino uno</vt:lpstr>
      <vt:lpstr>Arduino uno specifications</vt:lpstr>
      <vt:lpstr>Arduino uno specifications</vt:lpstr>
      <vt:lpstr>Component order status</vt:lpstr>
      <vt:lpstr>Gsm module (900) shield</vt:lpstr>
      <vt:lpstr>GSM module 900 shield</vt:lpstr>
      <vt:lpstr>Gsm module 900 shield</vt:lpstr>
      <vt:lpstr>Gsm module 900 shield features</vt:lpstr>
      <vt:lpstr>GSm module shield general specifications</vt:lpstr>
      <vt:lpstr>Status of the component order</vt:lpstr>
      <vt:lpstr>16*2 LCD display</vt:lpstr>
      <vt:lpstr>16*2 lcd display </vt:lpstr>
      <vt:lpstr>16*2 lcd display</vt:lpstr>
      <vt:lpstr>16*2 lcd display features</vt:lpstr>
      <vt:lpstr>Component order status</vt:lpstr>
      <vt:lpstr>Sensors used in this project</vt:lpstr>
      <vt:lpstr>Temperature and humidity sensor</vt:lpstr>
      <vt:lpstr>DHT11 sensor</vt:lpstr>
      <vt:lpstr>DHT11 sensor specifications</vt:lpstr>
      <vt:lpstr>Component order status</vt:lpstr>
      <vt:lpstr>Rain detection sensor module</vt:lpstr>
      <vt:lpstr>Rain detection sensor module</vt:lpstr>
      <vt:lpstr>Rain detection sensor module</vt:lpstr>
      <vt:lpstr>Component order status</vt:lpstr>
      <vt:lpstr>Uv index sensor </vt:lpstr>
      <vt:lpstr>Uv index sensor </vt:lpstr>
      <vt:lpstr>Slide 44</vt:lpstr>
      <vt:lpstr>Uv index sensor general specifications</vt:lpstr>
      <vt:lpstr>Component order status</vt:lpstr>
      <vt:lpstr>Other equipment needed for project</vt:lpstr>
      <vt:lpstr>SD card</vt:lpstr>
      <vt:lpstr>Component status</vt:lpstr>
      <vt:lpstr>Breadboard</vt:lpstr>
      <vt:lpstr>Component order status</vt:lpstr>
      <vt:lpstr>Power adaptor</vt:lpstr>
      <vt:lpstr>Component order status </vt:lpstr>
      <vt:lpstr>Soldering kit with multimeter</vt:lpstr>
      <vt:lpstr>Soldering kit with multimeter</vt:lpstr>
      <vt:lpstr>Component order status</vt:lpstr>
      <vt:lpstr>Resistors kit</vt:lpstr>
      <vt:lpstr>Component order status</vt:lpstr>
      <vt:lpstr>Zero pcb</vt:lpstr>
      <vt:lpstr>Component order status</vt:lpstr>
      <vt:lpstr>Reference</vt:lpstr>
      <vt:lpstr>Reference</vt:lpstr>
      <vt:lpstr>Reference</vt:lpstr>
      <vt:lpstr>Refernce</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WEATHER STATION</dc:title>
  <dc:creator>SRIRAM</dc:creator>
  <cp:lastModifiedBy>SRIRAM</cp:lastModifiedBy>
  <cp:revision>86</cp:revision>
  <dcterms:created xsi:type="dcterms:W3CDTF">2021-02-17T16:27:35Z</dcterms:created>
  <dcterms:modified xsi:type="dcterms:W3CDTF">2021-02-18T17:49:13Z</dcterms:modified>
</cp:coreProperties>
</file>