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80" r:id="rId21"/>
    <p:sldId id="274" r:id="rId22"/>
    <p:sldId id="275" r:id="rId23"/>
    <p:sldId id="276" r:id="rId24"/>
    <p:sldId id="278" r:id="rId25"/>
    <p:sldId id="277"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4660"/>
  </p:normalViewPr>
  <p:slideViewPr>
    <p:cSldViewPr snapToGrid="0">
      <p:cViewPr varScale="1">
        <p:scale>
          <a:sx n="86" d="100"/>
          <a:sy n="86" d="100"/>
        </p:scale>
        <p:origin x="6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98A4-6F29-4F36-B086-09D7077CEE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18A0AB-828C-452E-8F86-C43F14812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C802A-4D2B-4A48-9D78-658B974DB37F}"/>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5" name="Footer Placeholder 4">
            <a:extLst>
              <a:ext uri="{FF2B5EF4-FFF2-40B4-BE49-F238E27FC236}">
                <a16:creationId xmlns:a16="http://schemas.microsoft.com/office/drawing/2014/main" id="{8263302A-AA53-4849-B39E-0541A1078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F64C3-A420-4E82-8FF2-6E77065BA196}"/>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393116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33D5-2493-4441-84B9-738E72443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9A7FF6-2ED0-4123-8CF1-E35B0672C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C6458C-CA1D-4884-991F-35F08E0FB5D5}"/>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5" name="Footer Placeholder 4">
            <a:extLst>
              <a:ext uri="{FF2B5EF4-FFF2-40B4-BE49-F238E27FC236}">
                <a16:creationId xmlns:a16="http://schemas.microsoft.com/office/drawing/2014/main" id="{D6468012-5AC8-48F6-A0B4-F6C0CA007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12D5B-BE01-4969-99BD-F5CED1AAA9BA}"/>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303899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5E0AA-3BA1-422F-B2E1-DC41E92B4C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01D3BB-5F5A-4334-A5CD-72AFCB3E8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EEABB-3F31-4C27-B878-3CAAAF443295}"/>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5" name="Footer Placeholder 4">
            <a:extLst>
              <a:ext uri="{FF2B5EF4-FFF2-40B4-BE49-F238E27FC236}">
                <a16:creationId xmlns:a16="http://schemas.microsoft.com/office/drawing/2014/main" id="{44A0FDB5-3582-4095-B4FA-EEFE659FA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66EBF-F7AE-4CA6-9B8C-74E919B7AE43}"/>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248009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3951-BF16-4799-9C20-6869CBB3B7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28158E-1D4E-4D23-A10C-87C4C1AF2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C1F7C-848D-485B-9866-054DDEB9A75F}"/>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5" name="Footer Placeholder 4">
            <a:extLst>
              <a:ext uri="{FF2B5EF4-FFF2-40B4-BE49-F238E27FC236}">
                <a16:creationId xmlns:a16="http://schemas.microsoft.com/office/drawing/2014/main" id="{8B3AF986-9020-48E1-AB90-E6E5961B5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40E57-EA03-41C0-8FD6-D0574A341B78}"/>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59205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982B-9D37-4A60-BB39-0CB980DC9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B2ED12-DF0A-439F-B6C9-F884B0756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E0A9F-414A-4A06-B612-A079A734D7A8}"/>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5" name="Footer Placeholder 4">
            <a:extLst>
              <a:ext uri="{FF2B5EF4-FFF2-40B4-BE49-F238E27FC236}">
                <a16:creationId xmlns:a16="http://schemas.microsoft.com/office/drawing/2014/main" id="{5C86A71C-3C80-4C99-B8C6-1C9516B99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F5D1A-6FEF-401A-81AE-AA580724B5C6}"/>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68501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F311-BFA9-4D81-8BE3-6555457841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518F24-71B4-43D8-8AA8-8A629976FB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362DB4-0751-4097-8C22-9E30D4F8B8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2C5978-2D2B-43B4-95D7-5D7A076D6116}"/>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6" name="Footer Placeholder 5">
            <a:extLst>
              <a:ext uri="{FF2B5EF4-FFF2-40B4-BE49-F238E27FC236}">
                <a16:creationId xmlns:a16="http://schemas.microsoft.com/office/drawing/2014/main" id="{6B4F6354-B649-43F4-AED8-34A369B75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48403-CE00-45F3-9493-2745011D8C07}"/>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22454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93C0-505C-4AAE-8C59-080EA613DA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97CE35-664F-4588-A6B1-BA55C0E05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BC4A1E-2CCA-491C-BE67-7D3F0B1B3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20E579-CA6F-45B6-9EA1-C90A6E205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BBE3E-D20A-4510-9D21-CBAA30246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BC1403-DEB8-4DC4-9874-B20FE8F4A70D}"/>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8" name="Footer Placeholder 7">
            <a:extLst>
              <a:ext uri="{FF2B5EF4-FFF2-40B4-BE49-F238E27FC236}">
                <a16:creationId xmlns:a16="http://schemas.microsoft.com/office/drawing/2014/main" id="{13706F48-FD37-4BFC-906F-88D9AD5183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DBBEA2-083E-4B9C-A455-F91849DF96B3}"/>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234902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8119-8AC6-4DEE-A2BD-6A77F0959F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1EDF2-938E-4B9D-B035-444289C80FAF}"/>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4" name="Footer Placeholder 3">
            <a:extLst>
              <a:ext uri="{FF2B5EF4-FFF2-40B4-BE49-F238E27FC236}">
                <a16:creationId xmlns:a16="http://schemas.microsoft.com/office/drawing/2014/main" id="{1CCA224E-5322-4B7E-8A33-DAAF0E70A2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46FE97-A3D8-46DB-ACCD-CBCADB08CBC0}"/>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286848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9E844-1C99-4B51-BB21-D41548B8ACD9}"/>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3" name="Footer Placeholder 2">
            <a:extLst>
              <a:ext uri="{FF2B5EF4-FFF2-40B4-BE49-F238E27FC236}">
                <a16:creationId xmlns:a16="http://schemas.microsoft.com/office/drawing/2014/main" id="{D83953F7-C3F8-4FA2-A6A8-93AEFA374E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179488-04FD-43B2-9EF8-BCC1205A6A98}"/>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20074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5D05-057D-4574-96DE-F727A4F9C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2BE0DD-F07C-41B2-9EF7-3710A5B3A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A5670-8119-409A-A559-FA84576B3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E2E06-3BC9-45EA-902E-38530F538E53}"/>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6" name="Footer Placeholder 5">
            <a:extLst>
              <a:ext uri="{FF2B5EF4-FFF2-40B4-BE49-F238E27FC236}">
                <a16:creationId xmlns:a16="http://schemas.microsoft.com/office/drawing/2014/main" id="{6C5B545E-19F6-4EC9-8AE4-075BF8BC8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0DBD7-88B7-4846-BC42-D0541D4D3895}"/>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293382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3F57-84C4-42BD-A870-E1602B527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98C3B9-76EC-475B-B8BB-86DFBC32A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062DC-6473-482C-8CF1-48198EB70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D671F-FD68-4E09-80DE-6D29B2A760E7}"/>
              </a:ext>
            </a:extLst>
          </p:cNvPr>
          <p:cNvSpPr>
            <a:spLocks noGrp="1"/>
          </p:cNvSpPr>
          <p:nvPr>
            <p:ph type="dt" sz="half" idx="10"/>
          </p:nvPr>
        </p:nvSpPr>
        <p:spPr/>
        <p:txBody>
          <a:bodyPr/>
          <a:lstStyle/>
          <a:p>
            <a:fld id="{B72A20D1-C1F3-45AC-9081-9C1F68F0F975}" type="datetimeFigureOut">
              <a:rPr lang="en-US" smtClean="0"/>
              <a:t>3/25/2021</a:t>
            </a:fld>
            <a:endParaRPr lang="en-US"/>
          </a:p>
        </p:txBody>
      </p:sp>
      <p:sp>
        <p:nvSpPr>
          <p:cNvPr id="6" name="Footer Placeholder 5">
            <a:extLst>
              <a:ext uri="{FF2B5EF4-FFF2-40B4-BE49-F238E27FC236}">
                <a16:creationId xmlns:a16="http://schemas.microsoft.com/office/drawing/2014/main" id="{5903E91C-3752-44D6-964A-5F23B9220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A6AE7-45FE-4883-A846-5D46E5467D6B}"/>
              </a:ext>
            </a:extLst>
          </p:cNvPr>
          <p:cNvSpPr>
            <a:spLocks noGrp="1"/>
          </p:cNvSpPr>
          <p:nvPr>
            <p:ph type="sldNum" sz="quarter" idx="12"/>
          </p:nvPr>
        </p:nvSpPr>
        <p:spPr/>
        <p:txBody>
          <a:bodyPr/>
          <a:lstStyle/>
          <a:p>
            <a:fld id="{D550045D-7576-4B45-A0A2-50A272030DF1}" type="slidenum">
              <a:rPr lang="en-US" smtClean="0"/>
              <a:t>‹#›</a:t>
            </a:fld>
            <a:endParaRPr lang="en-US"/>
          </a:p>
        </p:txBody>
      </p:sp>
    </p:spTree>
    <p:extLst>
      <p:ext uri="{BB962C8B-B14F-4D97-AF65-F5344CB8AC3E}">
        <p14:creationId xmlns:p14="http://schemas.microsoft.com/office/powerpoint/2010/main" val="387369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06E00-AC6B-4FF2-A639-4FB727E4F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EAAA7-7379-4902-A730-36088186C2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A3AEF-2F84-4C07-9461-A427A0AE8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A20D1-C1F3-45AC-9081-9C1F68F0F975}" type="datetimeFigureOut">
              <a:rPr lang="en-US" smtClean="0"/>
              <a:t>3/25/2021</a:t>
            </a:fld>
            <a:endParaRPr lang="en-US"/>
          </a:p>
        </p:txBody>
      </p:sp>
      <p:sp>
        <p:nvSpPr>
          <p:cNvPr id="5" name="Footer Placeholder 4">
            <a:extLst>
              <a:ext uri="{FF2B5EF4-FFF2-40B4-BE49-F238E27FC236}">
                <a16:creationId xmlns:a16="http://schemas.microsoft.com/office/drawing/2014/main" id="{E6977C3B-22E9-4C51-9DAA-BD8143910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861CD1-0FF5-4402-9C6A-1FF279D43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0045D-7576-4B45-A0A2-50A272030DF1}" type="slidenum">
              <a:rPr lang="en-US" smtClean="0"/>
              <a:t>‹#›</a:t>
            </a:fld>
            <a:endParaRPr lang="en-US"/>
          </a:p>
        </p:txBody>
      </p:sp>
    </p:spTree>
    <p:extLst>
      <p:ext uri="{BB962C8B-B14F-4D97-AF65-F5344CB8AC3E}">
        <p14:creationId xmlns:p14="http://schemas.microsoft.com/office/powerpoint/2010/main" val="71572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1.microchip.com/downloads/en/DeviceDoc/ATmega48A-PA-88A-PA-168A-PA-328-P-DS-DS40002061A.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tore.arduino.cc/usa/arduino-uno-rev3" TargetMode="External"/><Relationship Id="rId2" Type="http://schemas.openxmlformats.org/officeDocument/2006/relationships/hyperlink" Target="https://lastminuteengineers.com/sim900-gsm-shield-arduino-tutorial/" TargetMode="External"/><Relationship Id="rId1" Type="http://schemas.openxmlformats.org/officeDocument/2006/relationships/slideLayout" Target="../slideLayouts/slideLayout2.xml"/><Relationship Id="rId4" Type="http://schemas.openxmlformats.org/officeDocument/2006/relationships/hyperlink" Target="https://en.wikipedia.org/wiki/Universal_asynchronous_receiver-transmitte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erdemarslan/GSMSim/blob/master/examples/GSMSim_SMS/GSMSim_SMS.ino" TargetMode="External"/><Relationship Id="rId2" Type="http://schemas.openxmlformats.org/officeDocument/2006/relationships/hyperlink" Target="https://github.com/erdemarslan/GSMSim" TargetMode="External"/><Relationship Id="rId1" Type="http://schemas.openxmlformats.org/officeDocument/2006/relationships/slideLayout" Target="../slideLayouts/slideLayout2.xml"/><Relationship Id="rId4" Type="http://schemas.openxmlformats.org/officeDocument/2006/relationships/hyperlink" Target="https://elementztechblog.wordpress.com/2017/02/01/sim800-vs-sim900-what-is-the-differencesimilariti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A010-B646-4E9D-B3F3-E6A9CBDD222D}"/>
              </a:ext>
            </a:extLst>
          </p:cNvPr>
          <p:cNvSpPr>
            <a:spLocks noGrp="1"/>
          </p:cNvSpPr>
          <p:nvPr>
            <p:ph type="ctrTitle"/>
          </p:nvPr>
        </p:nvSpPr>
        <p:spPr/>
        <p:txBody>
          <a:bodyPr>
            <a:normAutofit fontScale="90000"/>
          </a:bodyPr>
          <a:lstStyle/>
          <a:p>
            <a:r>
              <a:rPr lang="en-US" dirty="0">
                <a:latin typeface="+mn-lt"/>
              </a:rPr>
              <a:t>Interfacing </a:t>
            </a:r>
            <a:r>
              <a:rPr lang="en-US" dirty="0" err="1">
                <a:latin typeface="+mn-lt"/>
              </a:rPr>
              <a:t>Gsm</a:t>
            </a:r>
            <a:r>
              <a:rPr lang="en-US" dirty="0">
                <a:latin typeface="+mn-lt"/>
              </a:rPr>
              <a:t> module(sim900) with </a:t>
            </a:r>
            <a:r>
              <a:rPr lang="en-US" dirty="0" err="1">
                <a:latin typeface="+mn-lt"/>
              </a:rPr>
              <a:t>arduino</a:t>
            </a:r>
            <a:endParaRPr lang="en-US" dirty="0">
              <a:latin typeface="+mn-lt"/>
            </a:endParaRPr>
          </a:p>
        </p:txBody>
      </p:sp>
      <p:sp>
        <p:nvSpPr>
          <p:cNvPr id="3" name="Subtitle 2">
            <a:extLst>
              <a:ext uri="{FF2B5EF4-FFF2-40B4-BE49-F238E27FC236}">
                <a16:creationId xmlns:a16="http://schemas.microsoft.com/office/drawing/2014/main" id="{155497AF-6732-4FEC-B41C-1CA6F47D5718}"/>
              </a:ext>
            </a:extLst>
          </p:cNvPr>
          <p:cNvSpPr>
            <a:spLocks noGrp="1"/>
          </p:cNvSpPr>
          <p:nvPr>
            <p:ph type="subTitle" idx="1"/>
          </p:nvPr>
        </p:nvSpPr>
        <p:spPr/>
        <p:txBody>
          <a:bodyPr/>
          <a:lstStyle/>
          <a:p>
            <a:pPr algn="r"/>
            <a:r>
              <a:rPr lang="en-US" dirty="0"/>
              <a:t>Presented By:</a:t>
            </a:r>
          </a:p>
          <a:p>
            <a:pPr algn="r"/>
            <a:r>
              <a:rPr lang="en-US" dirty="0"/>
              <a:t>Ajay </a:t>
            </a:r>
            <a:r>
              <a:rPr lang="en-US" dirty="0" err="1"/>
              <a:t>kumar</a:t>
            </a:r>
            <a:r>
              <a:rPr lang="en-US" dirty="0"/>
              <a:t> </a:t>
            </a:r>
            <a:r>
              <a:rPr lang="en-US" dirty="0" err="1"/>
              <a:t>vattikonda</a:t>
            </a:r>
            <a:r>
              <a:rPr lang="en-US" dirty="0"/>
              <a:t> (C0763572)</a:t>
            </a:r>
          </a:p>
          <a:p>
            <a:pPr algn="r"/>
            <a:r>
              <a:rPr lang="en-US" dirty="0"/>
              <a:t>group1</a:t>
            </a:r>
          </a:p>
        </p:txBody>
      </p:sp>
    </p:spTree>
    <p:extLst>
      <p:ext uri="{BB962C8B-B14F-4D97-AF65-F5344CB8AC3E}">
        <p14:creationId xmlns:p14="http://schemas.microsoft.com/office/powerpoint/2010/main" val="304933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606B-E843-4E97-90DF-2F3381348288}"/>
              </a:ext>
            </a:extLst>
          </p:cNvPr>
          <p:cNvSpPr>
            <a:spLocks noGrp="1"/>
          </p:cNvSpPr>
          <p:nvPr>
            <p:ph type="title"/>
          </p:nvPr>
        </p:nvSpPr>
        <p:spPr/>
        <p:txBody>
          <a:bodyPr/>
          <a:lstStyle/>
          <a:p>
            <a:r>
              <a:rPr lang="en-US" dirty="0"/>
              <a:t>Arduino uno</a:t>
            </a:r>
          </a:p>
        </p:txBody>
      </p:sp>
      <p:sp>
        <p:nvSpPr>
          <p:cNvPr id="3" name="Content Placeholder 2">
            <a:extLst>
              <a:ext uri="{FF2B5EF4-FFF2-40B4-BE49-F238E27FC236}">
                <a16:creationId xmlns:a16="http://schemas.microsoft.com/office/drawing/2014/main" id="{E3F44A4D-FDDA-4C19-9921-0C1327191043}"/>
              </a:ext>
            </a:extLst>
          </p:cNvPr>
          <p:cNvSpPr>
            <a:spLocks noGrp="1"/>
          </p:cNvSpPr>
          <p:nvPr>
            <p:ph idx="1"/>
          </p:nvPr>
        </p:nvSpPr>
        <p:spPr/>
        <p:txBody>
          <a:bodyPr>
            <a:normAutofit lnSpcReduction="10000"/>
          </a:bodyPr>
          <a:lstStyle/>
          <a:p>
            <a:r>
              <a:rPr lang="en-US" dirty="0"/>
              <a:t>The microcontroller board used to interface with the </a:t>
            </a:r>
            <a:r>
              <a:rPr lang="en-US" dirty="0" err="1"/>
              <a:t>gsm</a:t>
            </a:r>
            <a:r>
              <a:rPr lang="en-US" dirty="0"/>
              <a:t> module in our project</a:t>
            </a:r>
          </a:p>
          <a:p>
            <a:r>
              <a:rPr lang="en-US" dirty="0"/>
              <a:t>Arduino Uno is an open-source microcontroller board based on the Microchip ATmega328P microcontroller and developed by Arduino.cc. </a:t>
            </a:r>
          </a:p>
          <a:p>
            <a:r>
              <a:rPr lang="en-US" dirty="0"/>
              <a:t>The board is equipped with sets of digital and analog input/output(I/O) pins that may be interfaced to various expansion boards (shields) and other circuits. </a:t>
            </a:r>
          </a:p>
          <a:p>
            <a:r>
              <a:rPr lang="en-US" dirty="0"/>
              <a:t>The board has 14 digital I/O pins (six capable of PWM (output), 6 analog I/O pins, and is programmable with the Arduino IDE (Integrated Development Environment), via a type B USB cable.</a:t>
            </a:r>
          </a:p>
        </p:txBody>
      </p:sp>
    </p:spTree>
    <p:extLst>
      <p:ext uri="{BB962C8B-B14F-4D97-AF65-F5344CB8AC3E}">
        <p14:creationId xmlns:p14="http://schemas.microsoft.com/office/powerpoint/2010/main" val="237072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CBAE-4EC7-4CF1-A8DC-B1337B9EBFA4}"/>
              </a:ext>
            </a:extLst>
          </p:cNvPr>
          <p:cNvSpPr>
            <a:spLocks noGrp="1"/>
          </p:cNvSpPr>
          <p:nvPr>
            <p:ph type="title"/>
          </p:nvPr>
        </p:nvSpPr>
        <p:spPr/>
        <p:txBody>
          <a:bodyPr/>
          <a:lstStyle/>
          <a:p>
            <a:r>
              <a:rPr lang="en-US" dirty="0"/>
              <a:t>Arduino uno</a:t>
            </a:r>
          </a:p>
        </p:txBody>
      </p:sp>
      <p:sp>
        <p:nvSpPr>
          <p:cNvPr id="3" name="Content Placeholder 2">
            <a:extLst>
              <a:ext uri="{FF2B5EF4-FFF2-40B4-BE49-F238E27FC236}">
                <a16:creationId xmlns:a16="http://schemas.microsoft.com/office/drawing/2014/main" id="{EEAFD611-69E1-4C1C-8934-493C22823B73}"/>
              </a:ext>
            </a:extLst>
          </p:cNvPr>
          <p:cNvSpPr>
            <a:spLocks noGrp="1"/>
          </p:cNvSpPr>
          <p:nvPr>
            <p:ph idx="1"/>
          </p:nvPr>
        </p:nvSpPr>
        <p:spPr/>
        <p:txBody>
          <a:bodyPr/>
          <a:lstStyle/>
          <a:p>
            <a:r>
              <a:rPr lang="en-US" dirty="0"/>
              <a:t>It can be powered by the USB cable or by an external 9-volt battery, though it accepts voltages between 7 and 20 volts.</a:t>
            </a:r>
          </a:p>
          <a:p>
            <a:r>
              <a:rPr lang="en-US" dirty="0"/>
              <a:t>The board has 14 digital I/O pins (six capable of PWM (output), 6 analog I/O pins, and is programmable with the Arduino IDE (Integrated Development Environment), via a type B USB cable.</a:t>
            </a:r>
          </a:p>
          <a:p>
            <a:r>
              <a:rPr lang="en-US" dirty="0"/>
              <a:t>It can be powered by the USB cable or by an external 9-volt battery, though it accepts voltages between 7 and 20 volts.</a:t>
            </a:r>
          </a:p>
        </p:txBody>
      </p:sp>
    </p:spTree>
    <p:extLst>
      <p:ext uri="{BB962C8B-B14F-4D97-AF65-F5344CB8AC3E}">
        <p14:creationId xmlns:p14="http://schemas.microsoft.com/office/powerpoint/2010/main" val="95619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6223-2691-4703-8AB7-140E79DC2E45}"/>
              </a:ext>
            </a:extLst>
          </p:cNvPr>
          <p:cNvSpPr>
            <a:spLocks noGrp="1"/>
          </p:cNvSpPr>
          <p:nvPr>
            <p:ph type="title"/>
          </p:nvPr>
        </p:nvSpPr>
        <p:spPr/>
        <p:txBody>
          <a:bodyPr/>
          <a:lstStyle/>
          <a:p>
            <a:r>
              <a:rPr lang="en-US" dirty="0"/>
              <a:t>Arduino uno</a:t>
            </a:r>
          </a:p>
        </p:txBody>
      </p:sp>
      <p:pic>
        <p:nvPicPr>
          <p:cNvPr id="4" name="Content Placeholder 3">
            <a:extLst>
              <a:ext uri="{FF2B5EF4-FFF2-40B4-BE49-F238E27FC236}">
                <a16:creationId xmlns:a16="http://schemas.microsoft.com/office/drawing/2014/main" id="{0D7C90C6-C537-48DA-A1B8-5032C8B53A79}"/>
              </a:ext>
            </a:extLst>
          </p:cNvPr>
          <p:cNvPicPr>
            <a:picLocks noGrp="1" noChangeAspect="1"/>
          </p:cNvPicPr>
          <p:nvPr>
            <p:ph idx="1"/>
          </p:nvPr>
        </p:nvPicPr>
        <p:blipFill>
          <a:blip r:embed="rId2"/>
          <a:stretch>
            <a:fillRect/>
          </a:stretch>
        </p:blipFill>
        <p:spPr>
          <a:xfrm>
            <a:off x="2327636" y="1776402"/>
            <a:ext cx="7734300" cy="4028024"/>
          </a:xfrm>
          <a:prstGeom prst="rect">
            <a:avLst/>
          </a:prstGeom>
        </p:spPr>
      </p:pic>
    </p:spTree>
    <p:extLst>
      <p:ext uri="{BB962C8B-B14F-4D97-AF65-F5344CB8AC3E}">
        <p14:creationId xmlns:p14="http://schemas.microsoft.com/office/powerpoint/2010/main" val="29573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A971-75B9-4E9C-BC29-8C4290D96AC3}"/>
              </a:ext>
            </a:extLst>
          </p:cNvPr>
          <p:cNvSpPr>
            <a:spLocks noGrp="1"/>
          </p:cNvSpPr>
          <p:nvPr>
            <p:ph type="title"/>
          </p:nvPr>
        </p:nvSpPr>
        <p:spPr/>
        <p:txBody>
          <a:bodyPr/>
          <a:lstStyle/>
          <a:p>
            <a:r>
              <a:rPr lang="en-US" dirty="0"/>
              <a:t>Arduino uno technical specifications</a:t>
            </a:r>
          </a:p>
        </p:txBody>
      </p:sp>
      <p:graphicFrame>
        <p:nvGraphicFramePr>
          <p:cNvPr id="4" name="Content Placeholder 3">
            <a:extLst>
              <a:ext uri="{FF2B5EF4-FFF2-40B4-BE49-F238E27FC236}">
                <a16:creationId xmlns:a16="http://schemas.microsoft.com/office/drawing/2014/main" id="{51186ACC-2099-42C3-9094-1C598208366C}"/>
              </a:ext>
            </a:extLst>
          </p:cNvPr>
          <p:cNvGraphicFramePr>
            <a:graphicFrameLocks noGrp="1"/>
          </p:cNvGraphicFramePr>
          <p:nvPr>
            <p:ph idx="1"/>
            <p:extLst>
              <p:ext uri="{D42A27DB-BD31-4B8C-83A1-F6EECF244321}">
                <p14:modId xmlns:p14="http://schemas.microsoft.com/office/powerpoint/2010/main" val="3304618419"/>
              </p:ext>
            </p:extLst>
          </p:nvPr>
        </p:nvGraphicFramePr>
        <p:xfrm>
          <a:off x="2271859" y="1778742"/>
          <a:ext cx="7286920" cy="4413849"/>
        </p:xfrm>
        <a:graphic>
          <a:graphicData uri="http://schemas.openxmlformats.org/drawingml/2006/table">
            <a:tbl>
              <a:tblPr/>
              <a:tblGrid>
                <a:gridCol w="3643460">
                  <a:extLst>
                    <a:ext uri="{9D8B030D-6E8A-4147-A177-3AD203B41FA5}">
                      <a16:colId xmlns:a16="http://schemas.microsoft.com/office/drawing/2014/main" val="1336589613"/>
                    </a:ext>
                  </a:extLst>
                </a:gridCol>
                <a:gridCol w="3643460">
                  <a:extLst>
                    <a:ext uri="{9D8B030D-6E8A-4147-A177-3AD203B41FA5}">
                      <a16:colId xmlns:a16="http://schemas.microsoft.com/office/drawing/2014/main" val="2462873646"/>
                    </a:ext>
                  </a:extLst>
                </a:gridCol>
              </a:tblGrid>
              <a:tr h="217567">
                <a:tc>
                  <a:txBody>
                    <a:bodyPr/>
                    <a:lstStyle/>
                    <a:p>
                      <a:r>
                        <a:rPr lang="en-US" sz="1100">
                          <a:effectLst/>
                        </a:rPr>
                        <a:t>Microcontroller</a:t>
                      </a:r>
                    </a:p>
                  </a:txBody>
                  <a:tcPr marL="54392" marR="54392" marT="27196" marB="27196" anchor="ctr">
                    <a:lnL>
                      <a:noFill/>
                    </a:lnL>
                    <a:lnR>
                      <a:noFill/>
                    </a:lnR>
                    <a:lnT>
                      <a:noFill/>
                    </a:lnT>
                    <a:lnB>
                      <a:noFill/>
                    </a:lnB>
                    <a:solidFill>
                      <a:srgbClr val="FFFFFF"/>
                    </a:solidFill>
                  </a:tcPr>
                </a:tc>
                <a:tc>
                  <a:txBody>
                    <a:bodyPr/>
                    <a:lstStyle/>
                    <a:p>
                      <a:r>
                        <a:rPr lang="en-US" sz="1100" u="none" strike="noStrike">
                          <a:solidFill>
                            <a:srgbClr val="00979D"/>
                          </a:solidFill>
                          <a:effectLst/>
                          <a:latin typeface="typonine sans pro"/>
                          <a:hlinkClick r:id="rId2"/>
                        </a:rPr>
                        <a:t>ATmega328P</a:t>
                      </a:r>
                      <a:endParaRPr lang="en-US" sz="1100">
                        <a:effectLst/>
                      </a:endParaRP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3143183979"/>
                  </a:ext>
                </a:extLst>
              </a:tr>
              <a:tr h="217567">
                <a:tc>
                  <a:txBody>
                    <a:bodyPr/>
                    <a:lstStyle/>
                    <a:p>
                      <a:r>
                        <a:rPr lang="en-US" sz="1100">
                          <a:effectLst/>
                        </a:rPr>
                        <a:t>Operating Voltage</a:t>
                      </a:r>
                    </a:p>
                  </a:txBody>
                  <a:tcPr marL="54392" marR="54392" marT="27196" marB="27196" anchor="ctr">
                    <a:lnL>
                      <a:noFill/>
                    </a:lnL>
                    <a:lnR>
                      <a:noFill/>
                    </a:lnR>
                    <a:lnT>
                      <a:noFill/>
                    </a:lnT>
                    <a:lnB>
                      <a:noFill/>
                    </a:lnB>
                    <a:solidFill>
                      <a:srgbClr val="F1F1F1"/>
                    </a:solidFill>
                  </a:tcPr>
                </a:tc>
                <a:tc>
                  <a:txBody>
                    <a:bodyPr/>
                    <a:lstStyle/>
                    <a:p>
                      <a:r>
                        <a:rPr lang="en-US" sz="1100">
                          <a:effectLst/>
                        </a:rPr>
                        <a:t>5V</a:t>
                      </a:r>
                    </a:p>
                  </a:txBody>
                  <a:tcPr marL="54392" marR="54392" marT="27196" marB="27196" anchor="ctr">
                    <a:lnL>
                      <a:noFill/>
                    </a:lnL>
                    <a:lnR>
                      <a:noFill/>
                    </a:lnR>
                    <a:lnT>
                      <a:noFill/>
                    </a:lnT>
                    <a:lnB>
                      <a:noFill/>
                    </a:lnB>
                    <a:solidFill>
                      <a:srgbClr val="F1F1F1"/>
                    </a:solidFill>
                  </a:tcPr>
                </a:tc>
                <a:extLst>
                  <a:ext uri="{0D108BD9-81ED-4DB2-BD59-A6C34878D82A}">
                    <a16:rowId xmlns:a16="http://schemas.microsoft.com/office/drawing/2014/main" val="230848492"/>
                  </a:ext>
                </a:extLst>
              </a:tr>
              <a:tr h="380742">
                <a:tc>
                  <a:txBody>
                    <a:bodyPr/>
                    <a:lstStyle/>
                    <a:p>
                      <a:r>
                        <a:rPr lang="en-US" sz="1100">
                          <a:effectLst/>
                        </a:rPr>
                        <a:t>Input Voltage (recommended)</a:t>
                      </a:r>
                    </a:p>
                  </a:txBody>
                  <a:tcPr marL="54392" marR="54392" marT="27196" marB="27196" anchor="ctr">
                    <a:lnL>
                      <a:noFill/>
                    </a:lnL>
                    <a:lnR>
                      <a:noFill/>
                    </a:lnR>
                    <a:lnT>
                      <a:noFill/>
                    </a:lnT>
                    <a:lnB>
                      <a:noFill/>
                    </a:lnB>
                    <a:solidFill>
                      <a:srgbClr val="FFFFFF"/>
                    </a:solidFill>
                  </a:tcPr>
                </a:tc>
                <a:tc>
                  <a:txBody>
                    <a:bodyPr/>
                    <a:lstStyle/>
                    <a:p>
                      <a:r>
                        <a:rPr lang="en-US" sz="1100">
                          <a:effectLst/>
                        </a:rPr>
                        <a:t>7-12V</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560046591"/>
                  </a:ext>
                </a:extLst>
              </a:tr>
              <a:tr h="217567">
                <a:tc>
                  <a:txBody>
                    <a:bodyPr/>
                    <a:lstStyle/>
                    <a:p>
                      <a:r>
                        <a:rPr lang="en-US" sz="1100">
                          <a:effectLst/>
                        </a:rPr>
                        <a:t>Input Voltage (limit)</a:t>
                      </a:r>
                    </a:p>
                  </a:txBody>
                  <a:tcPr marL="54392" marR="54392" marT="27196" marB="27196" anchor="ctr">
                    <a:lnL>
                      <a:noFill/>
                    </a:lnL>
                    <a:lnR>
                      <a:noFill/>
                    </a:lnR>
                    <a:lnT>
                      <a:noFill/>
                    </a:lnT>
                    <a:lnB>
                      <a:noFill/>
                    </a:lnB>
                    <a:solidFill>
                      <a:srgbClr val="F1F1F1"/>
                    </a:solidFill>
                  </a:tcPr>
                </a:tc>
                <a:tc>
                  <a:txBody>
                    <a:bodyPr/>
                    <a:lstStyle/>
                    <a:p>
                      <a:r>
                        <a:rPr lang="en-US" sz="1100">
                          <a:effectLst/>
                        </a:rPr>
                        <a:t>6-20V</a:t>
                      </a:r>
                    </a:p>
                  </a:txBody>
                  <a:tcPr marL="54392" marR="54392" marT="27196" marB="27196" anchor="ctr">
                    <a:lnL>
                      <a:noFill/>
                    </a:lnL>
                    <a:lnR>
                      <a:noFill/>
                    </a:lnR>
                    <a:lnT>
                      <a:noFill/>
                    </a:lnT>
                    <a:lnB>
                      <a:noFill/>
                    </a:lnB>
                    <a:solidFill>
                      <a:srgbClr val="F1F1F1"/>
                    </a:solidFill>
                  </a:tcPr>
                </a:tc>
                <a:extLst>
                  <a:ext uri="{0D108BD9-81ED-4DB2-BD59-A6C34878D82A}">
                    <a16:rowId xmlns:a16="http://schemas.microsoft.com/office/drawing/2014/main" val="3476626241"/>
                  </a:ext>
                </a:extLst>
              </a:tr>
              <a:tr h="380742">
                <a:tc>
                  <a:txBody>
                    <a:bodyPr/>
                    <a:lstStyle/>
                    <a:p>
                      <a:r>
                        <a:rPr lang="en-US" sz="1100">
                          <a:effectLst/>
                        </a:rPr>
                        <a:t>Digital I/O Pins</a:t>
                      </a:r>
                    </a:p>
                  </a:txBody>
                  <a:tcPr marL="54392" marR="54392" marT="27196" marB="27196" anchor="ctr">
                    <a:lnL>
                      <a:noFill/>
                    </a:lnL>
                    <a:lnR>
                      <a:noFill/>
                    </a:lnR>
                    <a:lnT>
                      <a:noFill/>
                    </a:lnT>
                    <a:lnB>
                      <a:noFill/>
                    </a:lnB>
                    <a:solidFill>
                      <a:srgbClr val="FFFFFF"/>
                    </a:solidFill>
                  </a:tcPr>
                </a:tc>
                <a:tc>
                  <a:txBody>
                    <a:bodyPr/>
                    <a:lstStyle/>
                    <a:p>
                      <a:r>
                        <a:rPr lang="en-US" sz="1100">
                          <a:effectLst/>
                        </a:rPr>
                        <a:t>14 (of which 6 provide PWM output)</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440662170"/>
                  </a:ext>
                </a:extLst>
              </a:tr>
              <a:tr h="217567">
                <a:tc>
                  <a:txBody>
                    <a:bodyPr/>
                    <a:lstStyle/>
                    <a:p>
                      <a:r>
                        <a:rPr lang="pt-BR" sz="1100">
                          <a:effectLst/>
                        </a:rPr>
                        <a:t>PWM Digital I/O Pins</a:t>
                      </a:r>
                    </a:p>
                  </a:txBody>
                  <a:tcPr marL="54392" marR="54392" marT="27196" marB="27196" anchor="ctr">
                    <a:lnL>
                      <a:noFill/>
                    </a:lnL>
                    <a:lnR>
                      <a:noFill/>
                    </a:lnR>
                    <a:lnT>
                      <a:noFill/>
                    </a:lnT>
                    <a:lnB>
                      <a:noFill/>
                    </a:lnB>
                    <a:solidFill>
                      <a:srgbClr val="F1F1F1"/>
                    </a:solidFill>
                  </a:tcPr>
                </a:tc>
                <a:tc>
                  <a:txBody>
                    <a:bodyPr/>
                    <a:lstStyle/>
                    <a:p>
                      <a:r>
                        <a:rPr lang="en-US" sz="1100">
                          <a:effectLst/>
                        </a:rPr>
                        <a:t>6</a:t>
                      </a:r>
                    </a:p>
                  </a:txBody>
                  <a:tcPr marL="54392" marR="54392" marT="27196" marB="27196" anchor="ctr">
                    <a:lnL>
                      <a:noFill/>
                    </a:lnL>
                    <a:lnR>
                      <a:noFill/>
                    </a:lnR>
                    <a:lnT>
                      <a:noFill/>
                    </a:lnT>
                    <a:lnB>
                      <a:noFill/>
                    </a:lnB>
                    <a:solidFill>
                      <a:srgbClr val="F1F1F1"/>
                    </a:solidFill>
                  </a:tcPr>
                </a:tc>
                <a:extLst>
                  <a:ext uri="{0D108BD9-81ED-4DB2-BD59-A6C34878D82A}">
                    <a16:rowId xmlns:a16="http://schemas.microsoft.com/office/drawing/2014/main" val="23712001"/>
                  </a:ext>
                </a:extLst>
              </a:tr>
              <a:tr h="217567">
                <a:tc>
                  <a:txBody>
                    <a:bodyPr/>
                    <a:lstStyle/>
                    <a:p>
                      <a:r>
                        <a:rPr lang="en-US" sz="1100">
                          <a:effectLst/>
                        </a:rPr>
                        <a:t>Analog Input Pins</a:t>
                      </a:r>
                    </a:p>
                  </a:txBody>
                  <a:tcPr marL="54392" marR="54392" marT="27196" marB="27196" anchor="ctr">
                    <a:lnL>
                      <a:noFill/>
                    </a:lnL>
                    <a:lnR>
                      <a:noFill/>
                    </a:lnR>
                    <a:lnT>
                      <a:noFill/>
                    </a:lnT>
                    <a:lnB>
                      <a:noFill/>
                    </a:lnB>
                    <a:solidFill>
                      <a:srgbClr val="FFFFFF"/>
                    </a:solidFill>
                  </a:tcPr>
                </a:tc>
                <a:tc>
                  <a:txBody>
                    <a:bodyPr/>
                    <a:lstStyle/>
                    <a:p>
                      <a:r>
                        <a:rPr lang="en-US" sz="1100">
                          <a:effectLst/>
                        </a:rPr>
                        <a:t>6</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213647663"/>
                  </a:ext>
                </a:extLst>
              </a:tr>
              <a:tr h="217567">
                <a:tc>
                  <a:txBody>
                    <a:bodyPr/>
                    <a:lstStyle/>
                    <a:p>
                      <a:r>
                        <a:rPr lang="it-IT" sz="1100">
                          <a:effectLst/>
                        </a:rPr>
                        <a:t>DC Current per I/O Pin</a:t>
                      </a:r>
                    </a:p>
                  </a:txBody>
                  <a:tcPr marL="54392" marR="54392" marT="27196" marB="27196" anchor="ctr">
                    <a:lnL>
                      <a:noFill/>
                    </a:lnL>
                    <a:lnR>
                      <a:noFill/>
                    </a:lnR>
                    <a:lnT>
                      <a:noFill/>
                    </a:lnT>
                    <a:lnB>
                      <a:noFill/>
                    </a:lnB>
                    <a:solidFill>
                      <a:srgbClr val="F1F1F1"/>
                    </a:solidFill>
                  </a:tcPr>
                </a:tc>
                <a:tc>
                  <a:txBody>
                    <a:bodyPr/>
                    <a:lstStyle/>
                    <a:p>
                      <a:r>
                        <a:rPr lang="en-US" sz="1100">
                          <a:effectLst/>
                        </a:rPr>
                        <a:t>20 mA</a:t>
                      </a:r>
                    </a:p>
                  </a:txBody>
                  <a:tcPr marL="54392" marR="54392" marT="27196" marB="27196" anchor="ctr">
                    <a:lnL>
                      <a:noFill/>
                    </a:lnL>
                    <a:lnR>
                      <a:noFill/>
                    </a:lnR>
                    <a:lnT>
                      <a:noFill/>
                    </a:lnT>
                    <a:lnB>
                      <a:noFill/>
                    </a:lnB>
                    <a:solidFill>
                      <a:srgbClr val="F1F1F1"/>
                    </a:solidFill>
                  </a:tcPr>
                </a:tc>
                <a:extLst>
                  <a:ext uri="{0D108BD9-81ED-4DB2-BD59-A6C34878D82A}">
                    <a16:rowId xmlns:a16="http://schemas.microsoft.com/office/drawing/2014/main" val="4141441277"/>
                  </a:ext>
                </a:extLst>
              </a:tr>
              <a:tr h="217567">
                <a:tc>
                  <a:txBody>
                    <a:bodyPr/>
                    <a:lstStyle/>
                    <a:p>
                      <a:r>
                        <a:rPr lang="en-US" sz="1100">
                          <a:effectLst/>
                        </a:rPr>
                        <a:t>DC Current for 3.3V Pin</a:t>
                      </a:r>
                    </a:p>
                  </a:txBody>
                  <a:tcPr marL="54392" marR="54392" marT="27196" marB="27196" anchor="ctr">
                    <a:lnL>
                      <a:noFill/>
                    </a:lnL>
                    <a:lnR>
                      <a:noFill/>
                    </a:lnR>
                    <a:lnT>
                      <a:noFill/>
                    </a:lnT>
                    <a:lnB>
                      <a:noFill/>
                    </a:lnB>
                    <a:solidFill>
                      <a:srgbClr val="FFFFFF"/>
                    </a:solidFill>
                  </a:tcPr>
                </a:tc>
                <a:tc>
                  <a:txBody>
                    <a:bodyPr/>
                    <a:lstStyle/>
                    <a:p>
                      <a:r>
                        <a:rPr lang="en-US" sz="1100">
                          <a:effectLst/>
                        </a:rPr>
                        <a:t>50 mA</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805476172"/>
                  </a:ext>
                </a:extLst>
              </a:tr>
              <a:tr h="543917">
                <a:tc>
                  <a:txBody>
                    <a:bodyPr/>
                    <a:lstStyle/>
                    <a:p>
                      <a:r>
                        <a:rPr lang="en-US" sz="1100" dirty="0">
                          <a:effectLst/>
                        </a:rPr>
                        <a:t>Flash Memory</a:t>
                      </a:r>
                    </a:p>
                  </a:txBody>
                  <a:tcPr marL="54392" marR="54392" marT="27196" marB="27196" anchor="ctr">
                    <a:lnL>
                      <a:noFill/>
                    </a:lnL>
                    <a:lnR>
                      <a:noFill/>
                    </a:lnR>
                    <a:lnT>
                      <a:noFill/>
                    </a:lnT>
                    <a:lnB>
                      <a:noFill/>
                    </a:lnB>
                    <a:solidFill>
                      <a:srgbClr val="F1F1F1"/>
                    </a:solidFill>
                  </a:tcPr>
                </a:tc>
                <a:tc>
                  <a:txBody>
                    <a:bodyPr/>
                    <a:lstStyle/>
                    <a:p>
                      <a:r>
                        <a:rPr lang="en-US" sz="1100">
                          <a:effectLst/>
                        </a:rPr>
                        <a:t>32 KB (ATmega328P) of which 0.5 KB used by bootloader</a:t>
                      </a:r>
                    </a:p>
                  </a:txBody>
                  <a:tcPr marL="54392" marR="54392" marT="27196" marB="27196" anchor="ctr">
                    <a:lnL>
                      <a:noFill/>
                    </a:lnL>
                    <a:lnR>
                      <a:noFill/>
                    </a:lnR>
                    <a:lnT>
                      <a:noFill/>
                    </a:lnT>
                    <a:lnB>
                      <a:noFill/>
                    </a:lnB>
                    <a:solidFill>
                      <a:srgbClr val="F1F1F1"/>
                    </a:solidFill>
                  </a:tcPr>
                </a:tc>
                <a:extLst>
                  <a:ext uri="{0D108BD9-81ED-4DB2-BD59-A6C34878D82A}">
                    <a16:rowId xmlns:a16="http://schemas.microsoft.com/office/drawing/2014/main" val="175131583"/>
                  </a:ext>
                </a:extLst>
              </a:tr>
              <a:tr h="217567">
                <a:tc>
                  <a:txBody>
                    <a:bodyPr/>
                    <a:lstStyle/>
                    <a:p>
                      <a:r>
                        <a:rPr lang="en-US" sz="1100">
                          <a:effectLst/>
                        </a:rPr>
                        <a:t>SRAM</a:t>
                      </a:r>
                    </a:p>
                  </a:txBody>
                  <a:tcPr marL="54392" marR="54392" marT="27196" marB="27196" anchor="ctr">
                    <a:lnL>
                      <a:noFill/>
                    </a:lnL>
                    <a:lnR>
                      <a:noFill/>
                    </a:lnR>
                    <a:lnT>
                      <a:noFill/>
                    </a:lnT>
                    <a:lnB>
                      <a:noFill/>
                    </a:lnB>
                    <a:solidFill>
                      <a:srgbClr val="FFFFFF"/>
                    </a:solidFill>
                  </a:tcPr>
                </a:tc>
                <a:tc>
                  <a:txBody>
                    <a:bodyPr/>
                    <a:lstStyle/>
                    <a:p>
                      <a:r>
                        <a:rPr lang="en-US" sz="1100">
                          <a:effectLst/>
                        </a:rPr>
                        <a:t>2 KB (ATmega328P)</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3579520962"/>
                  </a:ext>
                </a:extLst>
              </a:tr>
              <a:tr h="217567">
                <a:tc>
                  <a:txBody>
                    <a:bodyPr/>
                    <a:lstStyle/>
                    <a:p>
                      <a:r>
                        <a:rPr lang="en-US" sz="1100">
                          <a:effectLst/>
                        </a:rPr>
                        <a:t>EEPROM</a:t>
                      </a:r>
                    </a:p>
                  </a:txBody>
                  <a:tcPr marL="54392" marR="54392" marT="27196" marB="27196" anchor="ctr">
                    <a:lnL>
                      <a:noFill/>
                    </a:lnL>
                    <a:lnR>
                      <a:noFill/>
                    </a:lnR>
                    <a:lnT>
                      <a:noFill/>
                    </a:lnT>
                    <a:lnB>
                      <a:noFill/>
                    </a:lnB>
                    <a:solidFill>
                      <a:srgbClr val="F1F1F1"/>
                    </a:solidFill>
                  </a:tcPr>
                </a:tc>
                <a:tc>
                  <a:txBody>
                    <a:bodyPr/>
                    <a:lstStyle/>
                    <a:p>
                      <a:r>
                        <a:rPr lang="en-US" sz="1100">
                          <a:effectLst/>
                        </a:rPr>
                        <a:t>1 KB (ATmega328P)</a:t>
                      </a:r>
                    </a:p>
                  </a:txBody>
                  <a:tcPr marL="54392" marR="54392" marT="27196" marB="27196" anchor="ctr">
                    <a:lnL>
                      <a:noFill/>
                    </a:lnL>
                    <a:lnR>
                      <a:noFill/>
                    </a:lnR>
                    <a:lnT>
                      <a:noFill/>
                    </a:lnT>
                    <a:lnB>
                      <a:noFill/>
                    </a:lnB>
                    <a:solidFill>
                      <a:srgbClr val="F1F1F1"/>
                    </a:solidFill>
                  </a:tcPr>
                </a:tc>
                <a:extLst>
                  <a:ext uri="{0D108BD9-81ED-4DB2-BD59-A6C34878D82A}">
                    <a16:rowId xmlns:a16="http://schemas.microsoft.com/office/drawing/2014/main" val="3498678558"/>
                  </a:ext>
                </a:extLst>
              </a:tr>
              <a:tr h="217567">
                <a:tc>
                  <a:txBody>
                    <a:bodyPr/>
                    <a:lstStyle/>
                    <a:p>
                      <a:r>
                        <a:rPr lang="en-US" sz="1100">
                          <a:effectLst/>
                        </a:rPr>
                        <a:t>Clock Speed</a:t>
                      </a:r>
                    </a:p>
                  </a:txBody>
                  <a:tcPr marL="54392" marR="54392" marT="27196" marB="27196" anchor="ctr">
                    <a:lnL>
                      <a:noFill/>
                    </a:lnL>
                    <a:lnR>
                      <a:noFill/>
                    </a:lnR>
                    <a:lnT>
                      <a:noFill/>
                    </a:lnT>
                    <a:lnB>
                      <a:noFill/>
                    </a:lnB>
                    <a:solidFill>
                      <a:srgbClr val="FFFFFF"/>
                    </a:solidFill>
                  </a:tcPr>
                </a:tc>
                <a:tc>
                  <a:txBody>
                    <a:bodyPr/>
                    <a:lstStyle/>
                    <a:p>
                      <a:r>
                        <a:rPr lang="en-US" sz="1100">
                          <a:effectLst/>
                        </a:rPr>
                        <a:t>16 MHz</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2196177754"/>
                  </a:ext>
                </a:extLst>
              </a:tr>
              <a:tr h="217567">
                <a:tc>
                  <a:txBody>
                    <a:bodyPr/>
                    <a:lstStyle/>
                    <a:p>
                      <a:r>
                        <a:rPr lang="en-US" sz="1100">
                          <a:effectLst/>
                        </a:rPr>
                        <a:t>LED_BUILTIN</a:t>
                      </a:r>
                    </a:p>
                  </a:txBody>
                  <a:tcPr marL="54392" marR="54392" marT="27196" marB="27196" anchor="ctr">
                    <a:lnL>
                      <a:noFill/>
                    </a:lnL>
                    <a:lnR>
                      <a:noFill/>
                    </a:lnR>
                    <a:lnT>
                      <a:noFill/>
                    </a:lnT>
                    <a:lnB>
                      <a:noFill/>
                    </a:lnB>
                    <a:solidFill>
                      <a:srgbClr val="F1F1F1"/>
                    </a:solidFill>
                  </a:tcPr>
                </a:tc>
                <a:tc>
                  <a:txBody>
                    <a:bodyPr/>
                    <a:lstStyle/>
                    <a:p>
                      <a:r>
                        <a:rPr lang="en-US" sz="1100">
                          <a:effectLst/>
                        </a:rPr>
                        <a:t>13</a:t>
                      </a:r>
                    </a:p>
                  </a:txBody>
                  <a:tcPr marL="54392" marR="54392" marT="27196" marB="27196" anchor="ctr">
                    <a:lnL>
                      <a:noFill/>
                    </a:lnL>
                    <a:lnR>
                      <a:noFill/>
                    </a:lnR>
                    <a:lnT>
                      <a:noFill/>
                    </a:lnT>
                    <a:lnB>
                      <a:noFill/>
                    </a:lnB>
                    <a:solidFill>
                      <a:srgbClr val="F1F1F1"/>
                    </a:solidFill>
                  </a:tcPr>
                </a:tc>
                <a:extLst>
                  <a:ext uri="{0D108BD9-81ED-4DB2-BD59-A6C34878D82A}">
                    <a16:rowId xmlns:a16="http://schemas.microsoft.com/office/drawing/2014/main" val="4221677985"/>
                  </a:ext>
                </a:extLst>
              </a:tr>
              <a:tr h="217567">
                <a:tc>
                  <a:txBody>
                    <a:bodyPr/>
                    <a:lstStyle/>
                    <a:p>
                      <a:r>
                        <a:rPr lang="en-US" sz="1100">
                          <a:effectLst/>
                        </a:rPr>
                        <a:t>Length</a:t>
                      </a:r>
                    </a:p>
                  </a:txBody>
                  <a:tcPr marL="54392" marR="54392" marT="27196" marB="27196" anchor="ctr">
                    <a:lnL>
                      <a:noFill/>
                    </a:lnL>
                    <a:lnR>
                      <a:noFill/>
                    </a:lnR>
                    <a:lnT>
                      <a:noFill/>
                    </a:lnT>
                    <a:lnB>
                      <a:noFill/>
                    </a:lnB>
                    <a:solidFill>
                      <a:srgbClr val="FFFFFF"/>
                    </a:solidFill>
                  </a:tcPr>
                </a:tc>
                <a:tc>
                  <a:txBody>
                    <a:bodyPr/>
                    <a:lstStyle/>
                    <a:p>
                      <a:r>
                        <a:rPr lang="en-US" sz="1100">
                          <a:effectLst/>
                        </a:rPr>
                        <a:t>68.6 mm</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155881775"/>
                  </a:ext>
                </a:extLst>
              </a:tr>
              <a:tr h="217567">
                <a:tc>
                  <a:txBody>
                    <a:bodyPr/>
                    <a:lstStyle/>
                    <a:p>
                      <a:r>
                        <a:rPr lang="en-US" sz="1100">
                          <a:effectLst/>
                        </a:rPr>
                        <a:t>Width</a:t>
                      </a:r>
                    </a:p>
                  </a:txBody>
                  <a:tcPr marL="54392" marR="54392" marT="27196" marB="27196" anchor="ctr">
                    <a:lnL>
                      <a:noFill/>
                    </a:lnL>
                    <a:lnR>
                      <a:noFill/>
                    </a:lnR>
                    <a:lnT>
                      <a:noFill/>
                    </a:lnT>
                    <a:lnB>
                      <a:noFill/>
                    </a:lnB>
                    <a:solidFill>
                      <a:srgbClr val="F1F1F1"/>
                    </a:solidFill>
                  </a:tcPr>
                </a:tc>
                <a:tc>
                  <a:txBody>
                    <a:bodyPr/>
                    <a:lstStyle/>
                    <a:p>
                      <a:r>
                        <a:rPr lang="en-US" sz="1100">
                          <a:effectLst/>
                        </a:rPr>
                        <a:t>53.4 mm</a:t>
                      </a:r>
                    </a:p>
                  </a:txBody>
                  <a:tcPr marL="54392" marR="54392" marT="27196" marB="27196" anchor="ctr">
                    <a:lnL>
                      <a:noFill/>
                    </a:lnL>
                    <a:lnR>
                      <a:noFill/>
                    </a:lnR>
                    <a:lnT>
                      <a:noFill/>
                    </a:lnT>
                    <a:lnB>
                      <a:noFill/>
                    </a:lnB>
                    <a:solidFill>
                      <a:srgbClr val="F1F1F1"/>
                    </a:solidFill>
                  </a:tcPr>
                </a:tc>
                <a:extLst>
                  <a:ext uri="{0D108BD9-81ED-4DB2-BD59-A6C34878D82A}">
                    <a16:rowId xmlns:a16="http://schemas.microsoft.com/office/drawing/2014/main" val="3297159173"/>
                  </a:ext>
                </a:extLst>
              </a:tr>
              <a:tr h="217567">
                <a:tc>
                  <a:txBody>
                    <a:bodyPr/>
                    <a:lstStyle/>
                    <a:p>
                      <a:r>
                        <a:rPr lang="en-US" sz="1100">
                          <a:effectLst/>
                        </a:rPr>
                        <a:t>Weight</a:t>
                      </a:r>
                    </a:p>
                  </a:txBody>
                  <a:tcPr marL="54392" marR="54392" marT="27196" marB="27196" anchor="ctr">
                    <a:lnL>
                      <a:noFill/>
                    </a:lnL>
                    <a:lnR>
                      <a:noFill/>
                    </a:lnR>
                    <a:lnT>
                      <a:noFill/>
                    </a:lnT>
                    <a:lnB>
                      <a:noFill/>
                    </a:lnB>
                    <a:solidFill>
                      <a:srgbClr val="FFFFFF"/>
                    </a:solidFill>
                  </a:tcPr>
                </a:tc>
                <a:tc>
                  <a:txBody>
                    <a:bodyPr/>
                    <a:lstStyle/>
                    <a:p>
                      <a:r>
                        <a:rPr lang="en-US" sz="1100" dirty="0">
                          <a:effectLst/>
                        </a:rPr>
                        <a:t>25 g</a:t>
                      </a:r>
                    </a:p>
                  </a:txBody>
                  <a:tcPr marL="54392" marR="54392" marT="27196" marB="27196" anchor="ctr">
                    <a:lnL>
                      <a:noFill/>
                    </a:lnL>
                    <a:lnR>
                      <a:noFill/>
                    </a:lnR>
                    <a:lnT>
                      <a:noFill/>
                    </a:lnT>
                    <a:lnB>
                      <a:noFill/>
                    </a:lnB>
                    <a:solidFill>
                      <a:srgbClr val="FFFFFF"/>
                    </a:solidFill>
                  </a:tcPr>
                </a:tc>
                <a:extLst>
                  <a:ext uri="{0D108BD9-81ED-4DB2-BD59-A6C34878D82A}">
                    <a16:rowId xmlns:a16="http://schemas.microsoft.com/office/drawing/2014/main" val="1022225441"/>
                  </a:ext>
                </a:extLst>
              </a:tr>
            </a:tbl>
          </a:graphicData>
        </a:graphic>
      </p:graphicFrame>
    </p:spTree>
    <p:extLst>
      <p:ext uri="{BB962C8B-B14F-4D97-AF65-F5344CB8AC3E}">
        <p14:creationId xmlns:p14="http://schemas.microsoft.com/office/powerpoint/2010/main" val="69980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3047-D8F7-431D-8ED6-C9A4A1297727}"/>
              </a:ext>
            </a:extLst>
          </p:cNvPr>
          <p:cNvSpPr>
            <a:spLocks noGrp="1"/>
          </p:cNvSpPr>
          <p:nvPr>
            <p:ph type="title"/>
          </p:nvPr>
        </p:nvSpPr>
        <p:spPr/>
        <p:txBody>
          <a:bodyPr/>
          <a:lstStyle/>
          <a:p>
            <a:r>
              <a:rPr lang="en-US" dirty="0"/>
              <a:t>Arduino ide</a:t>
            </a:r>
          </a:p>
        </p:txBody>
      </p:sp>
      <p:sp>
        <p:nvSpPr>
          <p:cNvPr id="3" name="Content Placeholder 2">
            <a:extLst>
              <a:ext uri="{FF2B5EF4-FFF2-40B4-BE49-F238E27FC236}">
                <a16:creationId xmlns:a16="http://schemas.microsoft.com/office/drawing/2014/main" id="{FAD518CD-A97C-4D0A-B33E-171A36C2D582}"/>
              </a:ext>
            </a:extLst>
          </p:cNvPr>
          <p:cNvSpPr>
            <a:spLocks noGrp="1"/>
          </p:cNvSpPr>
          <p:nvPr>
            <p:ph idx="1"/>
          </p:nvPr>
        </p:nvSpPr>
        <p:spPr/>
        <p:txBody>
          <a:bodyPr>
            <a:normAutofit/>
          </a:bodyPr>
          <a:lstStyle/>
          <a:p>
            <a:r>
              <a:rPr lang="en-US" dirty="0"/>
              <a:t>The Arduino Integrated Development Environment - or Arduino Software (IDE) - contains a text editor for writing code, a message area, a text console, a toolbar with buttons for common functions and a series of menus. </a:t>
            </a:r>
          </a:p>
          <a:p>
            <a:r>
              <a:rPr lang="en-US" dirty="0"/>
              <a:t>Programs written using Arduino Software (IDE) are called sketches. These sketches are written in the text editor and are saved with the file extension .</a:t>
            </a:r>
            <a:r>
              <a:rPr lang="en-US" dirty="0" err="1"/>
              <a:t>ino</a:t>
            </a:r>
            <a:r>
              <a:rPr lang="en-US" dirty="0"/>
              <a:t>. </a:t>
            </a:r>
          </a:p>
        </p:txBody>
      </p:sp>
    </p:spTree>
    <p:extLst>
      <p:ext uri="{BB962C8B-B14F-4D97-AF65-F5344CB8AC3E}">
        <p14:creationId xmlns:p14="http://schemas.microsoft.com/office/powerpoint/2010/main" val="252138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C6FC-A5A8-4112-8230-6E9D992A69AA}"/>
              </a:ext>
            </a:extLst>
          </p:cNvPr>
          <p:cNvSpPr>
            <a:spLocks noGrp="1"/>
          </p:cNvSpPr>
          <p:nvPr>
            <p:ph type="title"/>
          </p:nvPr>
        </p:nvSpPr>
        <p:spPr/>
        <p:txBody>
          <a:bodyPr/>
          <a:lstStyle/>
          <a:p>
            <a:r>
              <a:rPr lang="en-US" dirty="0"/>
              <a:t>Arduino ide</a:t>
            </a:r>
          </a:p>
        </p:txBody>
      </p:sp>
      <p:sp>
        <p:nvSpPr>
          <p:cNvPr id="3" name="Content Placeholder 2">
            <a:extLst>
              <a:ext uri="{FF2B5EF4-FFF2-40B4-BE49-F238E27FC236}">
                <a16:creationId xmlns:a16="http://schemas.microsoft.com/office/drawing/2014/main" id="{5A12FD5A-F3D2-4B9F-96A5-28BACA5156C4}"/>
              </a:ext>
            </a:extLst>
          </p:cNvPr>
          <p:cNvSpPr>
            <a:spLocks noGrp="1"/>
          </p:cNvSpPr>
          <p:nvPr>
            <p:ph idx="1"/>
          </p:nvPr>
        </p:nvSpPr>
        <p:spPr/>
        <p:txBody>
          <a:bodyPr/>
          <a:lstStyle/>
          <a:p>
            <a:r>
              <a:rPr lang="en-US" dirty="0"/>
              <a:t>The editor has features for cutting/pasting and for searching/replacing text.</a:t>
            </a:r>
          </a:p>
          <a:p>
            <a:r>
              <a:rPr lang="en-US" dirty="0"/>
              <a:t> The message area gives feedback while saving and exporting and also displays errors. </a:t>
            </a:r>
          </a:p>
          <a:p>
            <a:r>
              <a:rPr lang="en-US" dirty="0"/>
              <a:t>The console displays text output by the Arduino Software (IDE), including complete error messages and other information. The bottom righthand corner of the window displays the configured board and serial port.</a:t>
            </a:r>
          </a:p>
          <a:p>
            <a:r>
              <a:rPr lang="en-US" dirty="0"/>
              <a:t> The toolbar buttons allow you to verify and upload programs, create, open, and save sketches, and open the serial monitor.</a:t>
            </a:r>
          </a:p>
        </p:txBody>
      </p:sp>
    </p:spTree>
    <p:extLst>
      <p:ext uri="{BB962C8B-B14F-4D97-AF65-F5344CB8AC3E}">
        <p14:creationId xmlns:p14="http://schemas.microsoft.com/office/powerpoint/2010/main" val="158864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1C76-132F-4260-9992-5E904369D415}"/>
              </a:ext>
            </a:extLst>
          </p:cNvPr>
          <p:cNvSpPr>
            <a:spLocks noGrp="1"/>
          </p:cNvSpPr>
          <p:nvPr>
            <p:ph type="title"/>
          </p:nvPr>
        </p:nvSpPr>
        <p:spPr/>
        <p:txBody>
          <a:bodyPr/>
          <a:lstStyle/>
          <a:p>
            <a:r>
              <a:rPr lang="en-US" dirty="0"/>
              <a:t>Mode of communication used</a:t>
            </a:r>
          </a:p>
        </p:txBody>
      </p:sp>
      <p:sp>
        <p:nvSpPr>
          <p:cNvPr id="3" name="Content Placeholder 2">
            <a:extLst>
              <a:ext uri="{FF2B5EF4-FFF2-40B4-BE49-F238E27FC236}">
                <a16:creationId xmlns:a16="http://schemas.microsoft.com/office/drawing/2014/main" id="{D4656F45-BE1B-4604-A06E-4F875A33EC13}"/>
              </a:ext>
            </a:extLst>
          </p:cNvPr>
          <p:cNvSpPr>
            <a:spLocks noGrp="1"/>
          </p:cNvSpPr>
          <p:nvPr>
            <p:ph idx="1"/>
          </p:nvPr>
        </p:nvSpPr>
        <p:spPr/>
        <p:txBody>
          <a:bodyPr/>
          <a:lstStyle/>
          <a:p>
            <a:r>
              <a:rPr lang="en-US" dirty="0"/>
              <a:t>The communication protocol used to interface </a:t>
            </a:r>
            <a:r>
              <a:rPr lang="en-US" dirty="0" err="1"/>
              <a:t>gsm</a:t>
            </a:r>
            <a:r>
              <a:rPr lang="en-US" dirty="0"/>
              <a:t> module and Arduino uno is UART.</a:t>
            </a:r>
          </a:p>
          <a:p>
            <a:r>
              <a:rPr lang="en-US" dirty="0"/>
              <a:t>A universal asynchronous receiver-transmitter is a compute hardware device for asynchronous serial communication in which the data format and transmission speeds are configurable. It sends data bits one by one, from the least significant to the most significant, framed by start and stop bits so that precise timing is handled by the communication channel.</a:t>
            </a:r>
          </a:p>
        </p:txBody>
      </p:sp>
    </p:spTree>
    <p:extLst>
      <p:ext uri="{BB962C8B-B14F-4D97-AF65-F5344CB8AC3E}">
        <p14:creationId xmlns:p14="http://schemas.microsoft.com/office/powerpoint/2010/main" val="390694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6EB4-6CB5-4AF6-92DB-850C4860FC12}"/>
              </a:ext>
            </a:extLst>
          </p:cNvPr>
          <p:cNvSpPr>
            <a:spLocks noGrp="1"/>
          </p:cNvSpPr>
          <p:nvPr>
            <p:ph type="title"/>
          </p:nvPr>
        </p:nvSpPr>
        <p:spPr/>
        <p:txBody>
          <a:bodyPr/>
          <a:lstStyle/>
          <a:p>
            <a:r>
              <a:rPr lang="en-US" dirty="0"/>
              <a:t>connections</a:t>
            </a:r>
          </a:p>
        </p:txBody>
      </p:sp>
      <p:sp>
        <p:nvSpPr>
          <p:cNvPr id="3" name="Content Placeholder 2">
            <a:extLst>
              <a:ext uri="{FF2B5EF4-FFF2-40B4-BE49-F238E27FC236}">
                <a16:creationId xmlns:a16="http://schemas.microsoft.com/office/drawing/2014/main" id="{79E10738-F119-4344-8A49-C677706B1178}"/>
              </a:ext>
            </a:extLst>
          </p:cNvPr>
          <p:cNvSpPr>
            <a:spLocks noGrp="1"/>
          </p:cNvSpPr>
          <p:nvPr>
            <p:ph idx="1"/>
          </p:nvPr>
        </p:nvSpPr>
        <p:spPr/>
        <p:txBody>
          <a:bodyPr/>
          <a:lstStyle/>
          <a:p>
            <a:r>
              <a:rPr lang="en-US" dirty="0"/>
              <a:t> Arduino uno                                        GSM Module</a:t>
            </a:r>
          </a:p>
          <a:p>
            <a:pPr marL="0" indent="0">
              <a:buNone/>
            </a:pPr>
            <a:r>
              <a:rPr lang="en-US" dirty="0"/>
              <a:t>     </a:t>
            </a:r>
          </a:p>
          <a:p>
            <a:pPr marL="0" indent="0">
              <a:buNone/>
            </a:pPr>
            <a:r>
              <a:rPr lang="en-US" dirty="0"/>
              <a:t>       PIN 2                                                    RX</a:t>
            </a:r>
          </a:p>
          <a:p>
            <a:pPr marL="0" indent="0">
              <a:buNone/>
            </a:pPr>
            <a:r>
              <a:rPr lang="en-US" dirty="0"/>
              <a:t>       PIN 3                                                    TX</a:t>
            </a:r>
          </a:p>
          <a:p>
            <a:pPr marL="0" indent="0">
              <a:buNone/>
            </a:pPr>
            <a:r>
              <a:rPr lang="en-US" dirty="0"/>
              <a:t>       GND                                                      </a:t>
            </a:r>
            <a:r>
              <a:rPr lang="en-US" dirty="0" err="1"/>
              <a:t>GND</a:t>
            </a:r>
            <a:endParaRPr lang="en-US" dirty="0"/>
          </a:p>
        </p:txBody>
      </p:sp>
    </p:spTree>
    <p:extLst>
      <p:ext uri="{BB962C8B-B14F-4D97-AF65-F5344CB8AC3E}">
        <p14:creationId xmlns:p14="http://schemas.microsoft.com/office/powerpoint/2010/main" val="3096276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2666-9199-468B-AE23-4A1586E04B5B}"/>
              </a:ext>
            </a:extLst>
          </p:cNvPr>
          <p:cNvSpPr>
            <a:spLocks noGrp="1"/>
          </p:cNvSpPr>
          <p:nvPr>
            <p:ph type="title"/>
          </p:nvPr>
        </p:nvSpPr>
        <p:spPr/>
        <p:txBody>
          <a:bodyPr/>
          <a:lstStyle/>
          <a:p>
            <a:r>
              <a:rPr lang="en-US" dirty="0"/>
              <a:t>CONNECTIONS Picture</a:t>
            </a:r>
          </a:p>
        </p:txBody>
      </p:sp>
      <p:pic>
        <p:nvPicPr>
          <p:cNvPr id="5" name="Content Placeholder 4" descr="A picture containing electronics, adapter&#10;&#10;Description automatically generated">
            <a:extLst>
              <a:ext uri="{FF2B5EF4-FFF2-40B4-BE49-F238E27FC236}">
                <a16:creationId xmlns:a16="http://schemas.microsoft.com/office/drawing/2014/main" id="{8E5F279D-F1F5-4826-B48A-1D9B5DB37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614" y="1904214"/>
            <a:ext cx="7060677" cy="3996965"/>
          </a:xfrm>
        </p:spPr>
      </p:pic>
    </p:spTree>
    <p:extLst>
      <p:ext uri="{BB962C8B-B14F-4D97-AF65-F5344CB8AC3E}">
        <p14:creationId xmlns:p14="http://schemas.microsoft.com/office/powerpoint/2010/main" val="266090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3828-AFBD-41FB-815B-7B9D1F31A1DA}"/>
              </a:ext>
            </a:extLst>
          </p:cNvPr>
          <p:cNvSpPr>
            <a:spLocks noGrp="1"/>
          </p:cNvSpPr>
          <p:nvPr>
            <p:ph type="title"/>
          </p:nvPr>
        </p:nvSpPr>
        <p:spPr/>
        <p:txBody>
          <a:bodyPr/>
          <a:lstStyle/>
          <a:p>
            <a:r>
              <a:rPr lang="en-US" dirty="0"/>
              <a:t>AT commands </a:t>
            </a:r>
          </a:p>
        </p:txBody>
      </p:sp>
      <p:sp>
        <p:nvSpPr>
          <p:cNvPr id="3" name="Content Placeholder 2">
            <a:extLst>
              <a:ext uri="{FF2B5EF4-FFF2-40B4-BE49-F238E27FC236}">
                <a16:creationId xmlns:a16="http://schemas.microsoft.com/office/drawing/2014/main" id="{12DA313F-2CB9-4A8D-A136-E7E1E60DC7EA}"/>
              </a:ext>
            </a:extLst>
          </p:cNvPr>
          <p:cNvSpPr>
            <a:spLocks noGrp="1"/>
          </p:cNvSpPr>
          <p:nvPr>
            <p:ph idx="1"/>
          </p:nvPr>
        </p:nvSpPr>
        <p:spPr/>
        <p:txBody>
          <a:bodyPr>
            <a:normAutofit/>
          </a:bodyPr>
          <a:lstStyle/>
          <a:p>
            <a:r>
              <a:rPr lang="en-US" dirty="0"/>
              <a:t>For sending AT commands and communicating with the SIM900 shield.</a:t>
            </a:r>
          </a:p>
          <a:p>
            <a:r>
              <a:rPr lang="en-US" dirty="0"/>
              <a:t>It is the most basic AT command. It also initializes Auto-</a:t>
            </a:r>
            <a:r>
              <a:rPr lang="en-US" dirty="0" err="1"/>
              <a:t>baud’er</a:t>
            </a:r>
            <a:r>
              <a:rPr lang="en-US" dirty="0"/>
              <a:t>. If it works you should see the AT characters echo and then OK, telling you it’s OK and it’s understanding you correctly! You can then send some commands to query the shield and get information about it such as</a:t>
            </a:r>
          </a:p>
          <a:p>
            <a:r>
              <a:rPr lang="en-US" dirty="0"/>
              <a:t>AT+CSQ – Check the ‘signal strength’ – the first # is dB strength, it should be higher than around 5. Higher is better. Of course it depends on your antenna and location!</a:t>
            </a:r>
          </a:p>
          <a:p>
            <a:endParaRPr lang="en-US" dirty="0"/>
          </a:p>
        </p:txBody>
      </p:sp>
    </p:spTree>
    <p:extLst>
      <p:ext uri="{BB962C8B-B14F-4D97-AF65-F5344CB8AC3E}">
        <p14:creationId xmlns:p14="http://schemas.microsoft.com/office/powerpoint/2010/main" val="345976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FA9B-1FB6-42B5-9409-6F93BEFDF700}"/>
              </a:ext>
            </a:extLst>
          </p:cNvPr>
          <p:cNvSpPr>
            <a:spLocks noGrp="1"/>
          </p:cNvSpPr>
          <p:nvPr>
            <p:ph type="title"/>
          </p:nvPr>
        </p:nvSpPr>
        <p:spPr/>
        <p:txBody>
          <a:bodyPr/>
          <a:lstStyle/>
          <a:p>
            <a:r>
              <a:rPr lang="en-US" dirty="0">
                <a:latin typeface="+mn-lt"/>
              </a:rPr>
              <a:t>contents</a:t>
            </a:r>
          </a:p>
        </p:txBody>
      </p:sp>
      <p:sp>
        <p:nvSpPr>
          <p:cNvPr id="3" name="Content Placeholder 2">
            <a:extLst>
              <a:ext uri="{FF2B5EF4-FFF2-40B4-BE49-F238E27FC236}">
                <a16:creationId xmlns:a16="http://schemas.microsoft.com/office/drawing/2014/main" id="{6B625F65-D8FD-4720-B552-29A624174D7B}"/>
              </a:ext>
            </a:extLst>
          </p:cNvPr>
          <p:cNvSpPr>
            <a:spLocks noGrp="1"/>
          </p:cNvSpPr>
          <p:nvPr>
            <p:ph idx="1"/>
          </p:nvPr>
        </p:nvSpPr>
        <p:spPr/>
        <p:txBody>
          <a:bodyPr/>
          <a:lstStyle/>
          <a:p>
            <a:r>
              <a:rPr lang="en-US" dirty="0" err="1"/>
              <a:t>Gsm</a:t>
            </a:r>
            <a:r>
              <a:rPr lang="en-US" dirty="0"/>
              <a:t> sim900</a:t>
            </a:r>
          </a:p>
          <a:p>
            <a:r>
              <a:rPr lang="en-US" dirty="0"/>
              <a:t>Features of </a:t>
            </a:r>
            <a:r>
              <a:rPr lang="en-US" dirty="0" err="1"/>
              <a:t>gsm</a:t>
            </a:r>
            <a:r>
              <a:rPr lang="en-US" dirty="0"/>
              <a:t> </a:t>
            </a:r>
            <a:r>
              <a:rPr lang="en-US" dirty="0" err="1"/>
              <a:t>moduleArduino</a:t>
            </a:r>
            <a:r>
              <a:rPr lang="en-US" dirty="0"/>
              <a:t> uno</a:t>
            </a:r>
          </a:p>
          <a:p>
            <a:r>
              <a:rPr lang="en-US" dirty="0"/>
              <a:t>Arduino uno</a:t>
            </a:r>
          </a:p>
          <a:p>
            <a:r>
              <a:rPr lang="en-US" dirty="0"/>
              <a:t>Mode of communication used</a:t>
            </a:r>
          </a:p>
          <a:p>
            <a:r>
              <a:rPr lang="en-US" dirty="0"/>
              <a:t>Connections</a:t>
            </a:r>
          </a:p>
          <a:p>
            <a:r>
              <a:rPr lang="en-US" dirty="0"/>
              <a:t>Code</a:t>
            </a:r>
          </a:p>
          <a:p>
            <a:r>
              <a:rPr lang="en-US" dirty="0"/>
              <a:t>References</a:t>
            </a:r>
          </a:p>
          <a:p>
            <a:pPr marL="0" indent="0">
              <a:buNone/>
            </a:pPr>
            <a:endParaRPr lang="en-US" dirty="0"/>
          </a:p>
        </p:txBody>
      </p:sp>
    </p:spTree>
    <p:extLst>
      <p:ext uri="{BB962C8B-B14F-4D97-AF65-F5344CB8AC3E}">
        <p14:creationId xmlns:p14="http://schemas.microsoft.com/office/powerpoint/2010/main" val="151897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4623-2EFE-46A4-B664-171DC44B373A}"/>
              </a:ext>
            </a:extLst>
          </p:cNvPr>
          <p:cNvSpPr>
            <a:spLocks noGrp="1"/>
          </p:cNvSpPr>
          <p:nvPr>
            <p:ph type="title"/>
          </p:nvPr>
        </p:nvSpPr>
        <p:spPr/>
        <p:txBody>
          <a:bodyPr/>
          <a:lstStyle/>
          <a:p>
            <a:r>
              <a:rPr lang="en-US" dirty="0"/>
              <a:t>About AT commands</a:t>
            </a:r>
          </a:p>
        </p:txBody>
      </p:sp>
      <p:sp>
        <p:nvSpPr>
          <p:cNvPr id="3" name="Content Placeholder 2">
            <a:extLst>
              <a:ext uri="{FF2B5EF4-FFF2-40B4-BE49-F238E27FC236}">
                <a16:creationId xmlns:a16="http://schemas.microsoft.com/office/drawing/2014/main" id="{87A890C5-197D-469B-859E-2566124BD152}"/>
              </a:ext>
            </a:extLst>
          </p:cNvPr>
          <p:cNvSpPr>
            <a:spLocks noGrp="1"/>
          </p:cNvSpPr>
          <p:nvPr>
            <p:ph idx="1"/>
          </p:nvPr>
        </p:nvSpPr>
        <p:spPr/>
        <p:txBody>
          <a:bodyPr/>
          <a:lstStyle/>
          <a:p>
            <a:r>
              <a:rPr lang="en-US" dirty="0"/>
              <a:t>AT+CCID – get the SIM card number – this tests that the SIM card is found OK and you can verify the number is written on the card.</a:t>
            </a:r>
          </a:p>
          <a:p>
            <a:r>
              <a:rPr lang="en-US" dirty="0"/>
              <a:t>AT+CREG? Check that you’re registered on the network. The second # should be 1 or 5. 1 indicates you are registered to home network and 5 indicates roaming network. Other than these two numbers indicate you are not registered to any network.</a:t>
            </a:r>
          </a:p>
        </p:txBody>
      </p:sp>
    </p:spTree>
    <p:extLst>
      <p:ext uri="{BB962C8B-B14F-4D97-AF65-F5344CB8AC3E}">
        <p14:creationId xmlns:p14="http://schemas.microsoft.com/office/powerpoint/2010/main" val="1689363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F15C-79E9-4A75-9541-0BDC64AC28AF}"/>
              </a:ext>
            </a:extLst>
          </p:cNvPr>
          <p:cNvSpPr>
            <a:spLocks noGrp="1"/>
          </p:cNvSpPr>
          <p:nvPr>
            <p:ph type="title"/>
          </p:nvPr>
        </p:nvSpPr>
        <p:spPr/>
        <p:txBody>
          <a:bodyPr/>
          <a:lstStyle/>
          <a:p>
            <a:r>
              <a:rPr lang="en-US" dirty="0" err="1"/>
              <a:t>Arduno</a:t>
            </a:r>
            <a:r>
              <a:rPr lang="en-US" dirty="0"/>
              <a:t> uno code</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B41E8967-3BAE-4B5E-9680-12F4FC6BC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4" y="1480008"/>
            <a:ext cx="10284643" cy="4725235"/>
          </a:xfrm>
        </p:spPr>
      </p:pic>
    </p:spTree>
    <p:extLst>
      <p:ext uri="{BB962C8B-B14F-4D97-AF65-F5344CB8AC3E}">
        <p14:creationId xmlns:p14="http://schemas.microsoft.com/office/powerpoint/2010/main" val="125646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44AC-E582-4055-A856-A6E401F1942A}"/>
              </a:ext>
            </a:extLst>
          </p:cNvPr>
          <p:cNvSpPr>
            <a:spLocks noGrp="1"/>
          </p:cNvSpPr>
          <p:nvPr>
            <p:ph type="title"/>
          </p:nvPr>
        </p:nvSpPr>
        <p:spPr/>
        <p:txBody>
          <a:bodyPr/>
          <a:lstStyle/>
          <a:p>
            <a:r>
              <a:rPr lang="en-US" dirty="0"/>
              <a:t>Arduino uno code</a:t>
            </a:r>
          </a:p>
        </p:txBody>
      </p:sp>
      <p:pic>
        <p:nvPicPr>
          <p:cNvPr id="5" name="Content Placeholder 4" descr="Graphical user interface, text, email&#10;&#10;Description automatically generated">
            <a:extLst>
              <a:ext uri="{FF2B5EF4-FFF2-40B4-BE49-F238E27FC236}">
                <a16:creationId xmlns:a16="http://schemas.microsoft.com/office/drawing/2014/main" id="{F8A33762-8468-4DF7-A9AE-C3B86F2FC0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2330578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D85D-9954-478E-BD49-A84479593FD2}"/>
              </a:ext>
            </a:extLst>
          </p:cNvPr>
          <p:cNvSpPr>
            <a:spLocks noGrp="1"/>
          </p:cNvSpPr>
          <p:nvPr>
            <p:ph type="title"/>
          </p:nvPr>
        </p:nvSpPr>
        <p:spPr/>
        <p:txBody>
          <a:bodyPr/>
          <a:lstStyle/>
          <a:p>
            <a:r>
              <a:rPr lang="en-US" dirty="0"/>
              <a:t>Output on the serial monitor</a:t>
            </a:r>
          </a:p>
        </p:txBody>
      </p:sp>
      <p:pic>
        <p:nvPicPr>
          <p:cNvPr id="5" name="Content Placeholder 4" descr="Graphical user interface, text&#10;&#10;Description automatically generated">
            <a:extLst>
              <a:ext uri="{FF2B5EF4-FFF2-40B4-BE49-F238E27FC236}">
                <a16:creationId xmlns:a16="http://schemas.microsoft.com/office/drawing/2014/main" id="{9756829B-CEDA-4E20-B743-94AEE2D649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3278178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58EA-5219-4826-B3E0-EA0271FCA4AB}"/>
              </a:ext>
            </a:extLst>
          </p:cNvPr>
          <p:cNvSpPr>
            <a:spLocks noGrp="1"/>
          </p:cNvSpPr>
          <p:nvPr>
            <p:ph type="title"/>
          </p:nvPr>
        </p:nvSpPr>
        <p:spPr/>
        <p:txBody>
          <a:bodyPr/>
          <a:lstStyle/>
          <a:p>
            <a:r>
              <a:rPr lang="en-US" dirty="0"/>
              <a:t>Arduino ide library used for </a:t>
            </a:r>
            <a:r>
              <a:rPr lang="en-US" dirty="0" err="1"/>
              <a:t>gsm</a:t>
            </a:r>
            <a:r>
              <a:rPr lang="en-US" dirty="0"/>
              <a:t> module</a:t>
            </a:r>
          </a:p>
        </p:txBody>
      </p:sp>
      <p:pic>
        <p:nvPicPr>
          <p:cNvPr id="5" name="Content Placeholder 4" descr="Graphical user interface, website&#10;&#10;Description automatically generated">
            <a:extLst>
              <a:ext uri="{FF2B5EF4-FFF2-40B4-BE49-F238E27FC236}">
                <a16:creationId xmlns:a16="http://schemas.microsoft.com/office/drawing/2014/main" id="{ABF9E1BA-647C-47D4-B032-FABBE00EC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78465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2D0E-614B-437B-AFCE-5E87E5AE5C65}"/>
              </a:ext>
            </a:extLst>
          </p:cNvPr>
          <p:cNvSpPr>
            <a:spLocks noGrp="1"/>
          </p:cNvSpPr>
          <p:nvPr>
            <p:ph type="title"/>
          </p:nvPr>
        </p:nvSpPr>
        <p:spPr/>
        <p:txBody>
          <a:bodyPr/>
          <a:lstStyle/>
          <a:p>
            <a:r>
              <a:rPr lang="en-US" dirty="0"/>
              <a:t>Text message sent to user</a:t>
            </a:r>
          </a:p>
        </p:txBody>
      </p:sp>
      <p:pic>
        <p:nvPicPr>
          <p:cNvPr id="5" name="Content Placeholder 4" descr="Graphical user interface, text, application&#10;&#10;Description automatically generated">
            <a:extLst>
              <a:ext uri="{FF2B5EF4-FFF2-40B4-BE49-F238E27FC236}">
                <a16:creationId xmlns:a16="http://schemas.microsoft.com/office/drawing/2014/main" id="{B80E25AA-E98A-4990-B0B0-D7C56E2F9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3006" y="1880761"/>
            <a:ext cx="7343480" cy="4612114"/>
          </a:xfrm>
        </p:spPr>
      </p:pic>
    </p:spTree>
    <p:extLst>
      <p:ext uri="{BB962C8B-B14F-4D97-AF65-F5344CB8AC3E}">
        <p14:creationId xmlns:p14="http://schemas.microsoft.com/office/powerpoint/2010/main" val="330982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3956-29B6-4110-9DC6-234F3070C8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01D642-11BB-4103-9D72-A10AF6E04046}"/>
              </a:ext>
            </a:extLst>
          </p:cNvPr>
          <p:cNvSpPr>
            <a:spLocks noGrp="1"/>
          </p:cNvSpPr>
          <p:nvPr>
            <p:ph idx="1"/>
          </p:nvPr>
        </p:nvSpPr>
        <p:spPr/>
        <p:txBody>
          <a:bodyPr/>
          <a:lstStyle/>
          <a:p>
            <a:r>
              <a:rPr lang="en-US" dirty="0">
                <a:hlinkClick r:id="rId2"/>
              </a:rPr>
              <a:t>https://lastminuteengineers.com/sim900-gsm-shield-arduino-tutorial/</a:t>
            </a:r>
            <a:endParaRPr lang="en-US" dirty="0"/>
          </a:p>
          <a:p>
            <a:r>
              <a:rPr lang="en-US" dirty="0">
                <a:hlinkClick r:id="rId3"/>
              </a:rPr>
              <a:t>https://store.arduino.cc/usa/arduino-uno-rev3</a:t>
            </a:r>
            <a:endParaRPr lang="en-US" dirty="0"/>
          </a:p>
          <a:p>
            <a:r>
              <a:rPr lang="en-US" dirty="0">
                <a:hlinkClick r:id="rId4"/>
              </a:rPr>
              <a:t>https://en.wikipedia.org/wiki/Universal_asynchronous_receiver-transmitter#</a:t>
            </a:r>
            <a:r>
              <a:rPr lang="en-US" dirty="0"/>
              <a:t>:</a:t>
            </a:r>
          </a:p>
          <a:p>
            <a:endParaRPr lang="en-US" dirty="0"/>
          </a:p>
        </p:txBody>
      </p:sp>
    </p:spTree>
    <p:extLst>
      <p:ext uri="{BB962C8B-B14F-4D97-AF65-F5344CB8AC3E}">
        <p14:creationId xmlns:p14="http://schemas.microsoft.com/office/powerpoint/2010/main" val="3591024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E846-7226-4868-9C85-7C4ADD4CBB90}"/>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F76D4E8E-B638-4507-8F70-02522C12BF9A}"/>
              </a:ext>
            </a:extLst>
          </p:cNvPr>
          <p:cNvSpPr>
            <a:spLocks noGrp="1"/>
          </p:cNvSpPr>
          <p:nvPr>
            <p:ph idx="1"/>
          </p:nvPr>
        </p:nvSpPr>
        <p:spPr/>
        <p:txBody>
          <a:bodyPr/>
          <a:lstStyle/>
          <a:p>
            <a:r>
              <a:rPr lang="en-US" dirty="0">
                <a:hlinkClick r:id="rId2"/>
              </a:rPr>
              <a:t>https://github.com/erdemarslan/GSMSim</a:t>
            </a:r>
            <a:endParaRPr lang="en-US" dirty="0"/>
          </a:p>
          <a:p>
            <a:r>
              <a:rPr lang="en-US" dirty="0">
                <a:hlinkClick r:id="rId3"/>
              </a:rPr>
              <a:t>https://github.com/erdemarslan/GSMSim/blob/master/examples/GSMSim_SMS/GSMSim_SMS.ino</a:t>
            </a:r>
            <a:endParaRPr lang="en-US" dirty="0"/>
          </a:p>
          <a:p>
            <a:r>
              <a:rPr lang="en-US" dirty="0">
                <a:hlinkClick r:id="rId4"/>
              </a:rPr>
              <a:t>https://elementztechblog.wordpress.com/2017/02/01/sim800-vs-sim900-what-is-the-differencesimilarities/</a:t>
            </a:r>
            <a:endParaRPr lang="en-US" dirty="0"/>
          </a:p>
          <a:p>
            <a:endParaRPr lang="en-US" dirty="0"/>
          </a:p>
        </p:txBody>
      </p:sp>
    </p:spTree>
    <p:extLst>
      <p:ext uri="{BB962C8B-B14F-4D97-AF65-F5344CB8AC3E}">
        <p14:creationId xmlns:p14="http://schemas.microsoft.com/office/powerpoint/2010/main" val="2737549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EF7C-36D8-4847-96B3-D6503F0748A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F8F90C7-9333-4770-B775-18BA17314D78}"/>
              </a:ext>
            </a:extLst>
          </p:cNvPr>
          <p:cNvSpPr>
            <a:spLocks noGrp="1"/>
          </p:cNvSpPr>
          <p:nvPr>
            <p:ph idx="1"/>
          </p:nvPr>
        </p:nvSpPr>
        <p:spPr/>
        <p:txBody>
          <a:bodyPr>
            <a:normAutofit/>
          </a:bodyPr>
          <a:lstStyle/>
          <a:p>
            <a:endParaRPr lang="en-US" sz="7200" dirty="0"/>
          </a:p>
          <a:p>
            <a:pPr marL="0" indent="0">
              <a:buNone/>
            </a:pPr>
            <a:r>
              <a:rPr lang="en-US" sz="7200" dirty="0"/>
              <a:t>            THANK YOU</a:t>
            </a:r>
          </a:p>
        </p:txBody>
      </p:sp>
    </p:spTree>
    <p:extLst>
      <p:ext uri="{BB962C8B-B14F-4D97-AF65-F5344CB8AC3E}">
        <p14:creationId xmlns:p14="http://schemas.microsoft.com/office/powerpoint/2010/main" val="374958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3FEE-3C96-4C47-99F2-709744214F2A}"/>
              </a:ext>
            </a:extLst>
          </p:cNvPr>
          <p:cNvSpPr>
            <a:spLocks noGrp="1"/>
          </p:cNvSpPr>
          <p:nvPr>
            <p:ph type="title"/>
          </p:nvPr>
        </p:nvSpPr>
        <p:spPr/>
        <p:txBody>
          <a:bodyPr/>
          <a:lstStyle/>
          <a:p>
            <a:r>
              <a:rPr lang="en-US" dirty="0"/>
              <a:t>About </a:t>
            </a:r>
            <a:r>
              <a:rPr lang="en-US" dirty="0" err="1"/>
              <a:t>Gsm</a:t>
            </a:r>
            <a:r>
              <a:rPr lang="en-US" dirty="0"/>
              <a:t> module</a:t>
            </a:r>
          </a:p>
        </p:txBody>
      </p:sp>
      <p:sp>
        <p:nvSpPr>
          <p:cNvPr id="3" name="Content Placeholder 2">
            <a:extLst>
              <a:ext uri="{FF2B5EF4-FFF2-40B4-BE49-F238E27FC236}">
                <a16:creationId xmlns:a16="http://schemas.microsoft.com/office/drawing/2014/main" id="{204CE64F-F8D6-4C52-9B43-EC9281C716AE}"/>
              </a:ext>
            </a:extLst>
          </p:cNvPr>
          <p:cNvSpPr>
            <a:spLocks noGrp="1"/>
          </p:cNvSpPr>
          <p:nvPr>
            <p:ph idx="1"/>
          </p:nvPr>
        </p:nvSpPr>
        <p:spPr/>
        <p:txBody>
          <a:bodyPr/>
          <a:lstStyle/>
          <a:p>
            <a:r>
              <a:rPr lang="en-US" dirty="0"/>
              <a:t>SIM900 GSM/GPRS shield is a GSM modem, which can be integrated into a great number of IoT projects. </a:t>
            </a:r>
          </a:p>
          <a:p>
            <a:r>
              <a:rPr lang="en-US" dirty="0"/>
              <a:t>You can use this shield to accomplish almost anything a normal cell phone can; SMS text messages.</a:t>
            </a:r>
          </a:p>
          <a:p>
            <a:r>
              <a:rPr lang="en-US" dirty="0"/>
              <a:t>Make or receive phone calls, connecting to internet through GPRS, TCP/IP, and more.</a:t>
            </a:r>
          </a:p>
          <a:p>
            <a:r>
              <a:rPr lang="en-US" dirty="0"/>
              <a:t> To top it off, the shield supports quad-band GSM/GPRS network, meaning it works pretty much anywhere in the world.</a:t>
            </a:r>
          </a:p>
        </p:txBody>
      </p:sp>
    </p:spTree>
    <p:extLst>
      <p:ext uri="{BB962C8B-B14F-4D97-AF65-F5344CB8AC3E}">
        <p14:creationId xmlns:p14="http://schemas.microsoft.com/office/powerpoint/2010/main" val="320178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B9E1-7FBF-4796-88F5-C24ECCFE52A0}"/>
              </a:ext>
            </a:extLst>
          </p:cNvPr>
          <p:cNvSpPr>
            <a:spLocks noGrp="1"/>
          </p:cNvSpPr>
          <p:nvPr>
            <p:ph type="title"/>
          </p:nvPr>
        </p:nvSpPr>
        <p:spPr/>
        <p:txBody>
          <a:bodyPr/>
          <a:lstStyle/>
          <a:p>
            <a:r>
              <a:rPr lang="en-US"/>
              <a:t>Gsm module working</a:t>
            </a:r>
            <a:endParaRPr lang="en-US" dirty="0"/>
          </a:p>
        </p:txBody>
      </p:sp>
      <p:pic>
        <p:nvPicPr>
          <p:cNvPr id="4" name="Content Placeholder 3">
            <a:extLst>
              <a:ext uri="{FF2B5EF4-FFF2-40B4-BE49-F238E27FC236}">
                <a16:creationId xmlns:a16="http://schemas.microsoft.com/office/drawing/2014/main" id="{2FF18C10-AE1C-4D2D-A3BE-F3305D40EBBF}"/>
              </a:ext>
            </a:extLst>
          </p:cNvPr>
          <p:cNvPicPr>
            <a:picLocks noGrp="1" noChangeAspect="1"/>
          </p:cNvPicPr>
          <p:nvPr>
            <p:ph idx="1"/>
          </p:nvPr>
        </p:nvPicPr>
        <p:blipFill>
          <a:blip r:embed="rId2"/>
          <a:stretch>
            <a:fillRect/>
          </a:stretch>
        </p:blipFill>
        <p:spPr>
          <a:xfrm>
            <a:off x="3072040" y="1825625"/>
            <a:ext cx="6047920" cy="4351338"/>
          </a:xfrm>
          <a:prstGeom prst="rect">
            <a:avLst/>
          </a:prstGeom>
        </p:spPr>
      </p:pic>
    </p:spTree>
    <p:extLst>
      <p:ext uri="{BB962C8B-B14F-4D97-AF65-F5344CB8AC3E}">
        <p14:creationId xmlns:p14="http://schemas.microsoft.com/office/powerpoint/2010/main" val="347716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6908-800C-46BC-BF87-48010537806B}"/>
              </a:ext>
            </a:extLst>
          </p:cNvPr>
          <p:cNvSpPr>
            <a:spLocks noGrp="1"/>
          </p:cNvSpPr>
          <p:nvPr>
            <p:ph type="title"/>
          </p:nvPr>
        </p:nvSpPr>
        <p:spPr/>
        <p:txBody>
          <a:bodyPr/>
          <a:lstStyle/>
          <a:p>
            <a:r>
              <a:rPr lang="en-US" dirty="0" err="1"/>
              <a:t>Gsm</a:t>
            </a:r>
            <a:r>
              <a:rPr lang="en-US" dirty="0"/>
              <a:t> module working</a:t>
            </a:r>
          </a:p>
        </p:txBody>
      </p:sp>
      <p:sp>
        <p:nvSpPr>
          <p:cNvPr id="3" name="Content Placeholder 2">
            <a:extLst>
              <a:ext uri="{FF2B5EF4-FFF2-40B4-BE49-F238E27FC236}">
                <a16:creationId xmlns:a16="http://schemas.microsoft.com/office/drawing/2014/main" id="{54DFDA71-3D58-4B26-8170-67223A7A7644}"/>
              </a:ext>
            </a:extLst>
          </p:cNvPr>
          <p:cNvSpPr>
            <a:spLocks noGrp="1"/>
          </p:cNvSpPr>
          <p:nvPr>
            <p:ph idx="1"/>
          </p:nvPr>
        </p:nvSpPr>
        <p:spPr/>
        <p:txBody>
          <a:bodyPr>
            <a:normAutofit fontScale="70000" lnSpcReduction="20000"/>
          </a:bodyPr>
          <a:lstStyle/>
          <a:p>
            <a:r>
              <a:rPr lang="en-US" dirty="0"/>
              <a:t>There are three LEDs on the SIM900 GSM/GPRS shield which indicates connectivity or power status.</a:t>
            </a:r>
          </a:p>
          <a:p>
            <a:r>
              <a:rPr lang="en-US" dirty="0"/>
              <a:t> By seeing these LEDs one can get a visual feedback on </a:t>
            </a:r>
            <a:r>
              <a:rPr lang="en-US" dirty="0" err="1"/>
              <a:t>whats</a:t>
            </a:r>
            <a:r>
              <a:rPr lang="en-US" dirty="0"/>
              <a:t> going on with the shield.</a:t>
            </a:r>
          </a:p>
          <a:p>
            <a:r>
              <a:rPr lang="en-US" dirty="0"/>
              <a:t>PWR: This LED is connected to the shield’s power supply line. If this LED is on, the shield is receiving power.</a:t>
            </a:r>
          </a:p>
          <a:p>
            <a:r>
              <a:rPr lang="en-US" dirty="0"/>
              <a:t>Status: This LED indicates SIM900’s working status. If this LED is on, the chip is in working mode.</a:t>
            </a:r>
          </a:p>
          <a:p>
            <a:r>
              <a:rPr lang="en-US" dirty="0" err="1"/>
              <a:t>Netlight</a:t>
            </a:r>
            <a:r>
              <a:rPr lang="en-US" dirty="0"/>
              <a:t>: This LED indicates the status of your cellular network. It’ll blink at various rates to show what state it’s in.</a:t>
            </a:r>
          </a:p>
          <a:p>
            <a:r>
              <a:rPr lang="en-US" dirty="0"/>
              <a:t>off: The SIM900 chip is not running</a:t>
            </a:r>
          </a:p>
          <a:p>
            <a:r>
              <a:rPr lang="en-US" dirty="0"/>
              <a:t>64ms on, 800ms off: The SIM900 chip is running but not registered to the cellular network yet.</a:t>
            </a:r>
          </a:p>
          <a:p>
            <a:r>
              <a:rPr lang="en-US" dirty="0"/>
              <a:t>64ms on, 3 seconds off: The SIM900 chip is registered to the cellular network &amp; can send/receive voice and SMS.</a:t>
            </a:r>
          </a:p>
          <a:p>
            <a:r>
              <a:rPr lang="en-US" dirty="0"/>
              <a:t>64ms on, 300ms off: The GPRS data connection you requested is active.</a:t>
            </a:r>
          </a:p>
          <a:p>
            <a:endParaRPr lang="en-US" dirty="0"/>
          </a:p>
        </p:txBody>
      </p:sp>
    </p:spTree>
    <p:extLst>
      <p:ext uri="{BB962C8B-B14F-4D97-AF65-F5344CB8AC3E}">
        <p14:creationId xmlns:p14="http://schemas.microsoft.com/office/powerpoint/2010/main" val="386555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318D-38AF-4F8B-95AD-19759D6D4C70}"/>
              </a:ext>
            </a:extLst>
          </p:cNvPr>
          <p:cNvSpPr>
            <a:spLocks noGrp="1"/>
          </p:cNvSpPr>
          <p:nvPr>
            <p:ph type="title"/>
          </p:nvPr>
        </p:nvSpPr>
        <p:spPr/>
        <p:txBody>
          <a:bodyPr/>
          <a:lstStyle/>
          <a:p>
            <a:r>
              <a:rPr lang="en-US" dirty="0" err="1"/>
              <a:t>Gsm</a:t>
            </a:r>
            <a:r>
              <a:rPr lang="en-US" dirty="0"/>
              <a:t> module power supply voltage</a:t>
            </a:r>
          </a:p>
        </p:txBody>
      </p:sp>
      <p:sp>
        <p:nvSpPr>
          <p:cNvPr id="3" name="Content Placeholder 2">
            <a:extLst>
              <a:ext uri="{FF2B5EF4-FFF2-40B4-BE49-F238E27FC236}">
                <a16:creationId xmlns:a16="http://schemas.microsoft.com/office/drawing/2014/main" id="{B147B308-C494-43E1-A25B-6F01EEBED678}"/>
              </a:ext>
            </a:extLst>
          </p:cNvPr>
          <p:cNvSpPr>
            <a:spLocks noGrp="1"/>
          </p:cNvSpPr>
          <p:nvPr>
            <p:ph idx="1"/>
          </p:nvPr>
        </p:nvSpPr>
        <p:spPr/>
        <p:txBody>
          <a:bodyPr/>
          <a:lstStyle/>
          <a:p>
            <a:r>
              <a:rPr lang="en-US" dirty="0"/>
              <a:t>One of the most important parts of getting the SIM900 shield working is supplying it with enough power.</a:t>
            </a:r>
          </a:p>
          <a:p>
            <a:r>
              <a:rPr lang="en-US" dirty="0"/>
              <a:t>Recommended to use 5v,2A power adapter</a:t>
            </a:r>
          </a:p>
          <a:p>
            <a:r>
              <a:rPr lang="en-US" dirty="0"/>
              <a:t> Depending on which state it’s in, the SIM900 can be a relatively power-consuming device.</a:t>
            </a:r>
          </a:p>
          <a:p>
            <a:r>
              <a:rPr lang="en-US" dirty="0"/>
              <a:t> The maximum current draw of the chip is around 2A during transmission burst.</a:t>
            </a:r>
          </a:p>
          <a:p>
            <a:r>
              <a:rPr lang="en-US" dirty="0"/>
              <a:t> It usually won’t draw that </a:t>
            </a:r>
            <a:r>
              <a:rPr lang="en-US" dirty="0" err="1"/>
              <a:t>much,but</a:t>
            </a:r>
            <a:r>
              <a:rPr lang="en-US" dirty="0"/>
              <a:t> may require around 216mA during phone calls or 80mA during network transmissions. </a:t>
            </a:r>
          </a:p>
        </p:txBody>
      </p:sp>
    </p:spTree>
    <p:extLst>
      <p:ext uri="{BB962C8B-B14F-4D97-AF65-F5344CB8AC3E}">
        <p14:creationId xmlns:p14="http://schemas.microsoft.com/office/powerpoint/2010/main" val="266505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2DC1-449F-49A3-8383-27412C5C3B99}"/>
              </a:ext>
            </a:extLst>
          </p:cNvPr>
          <p:cNvSpPr>
            <a:spLocks noGrp="1"/>
          </p:cNvSpPr>
          <p:nvPr>
            <p:ph type="title"/>
          </p:nvPr>
        </p:nvSpPr>
        <p:spPr/>
        <p:txBody>
          <a:bodyPr/>
          <a:lstStyle/>
          <a:p>
            <a:r>
              <a:rPr lang="en-US" dirty="0" err="1"/>
              <a:t>Gsm</a:t>
            </a:r>
            <a:r>
              <a:rPr lang="en-US" dirty="0"/>
              <a:t> module Antenna</a:t>
            </a:r>
          </a:p>
        </p:txBody>
      </p:sp>
      <p:sp>
        <p:nvSpPr>
          <p:cNvPr id="3" name="Content Placeholder 2">
            <a:extLst>
              <a:ext uri="{FF2B5EF4-FFF2-40B4-BE49-F238E27FC236}">
                <a16:creationId xmlns:a16="http://schemas.microsoft.com/office/drawing/2014/main" id="{DBB5B28A-FE62-4283-A586-162E87F8EA28}"/>
              </a:ext>
            </a:extLst>
          </p:cNvPr>
          <p:cNvSpPr>
            <a:spLocks noGrp="1"/>
          </p:cNvSpPr>
          <p:nvPr>
            <p:ph idx="1"/>
          </p:nvPr>
        </p:nvSpPr>
        <p:spPr/>
        <p:txBody>
          <a:bodyPr/>
          <a:lstStyle/>
          <a:p>
            <a:r>
              <a:rPr lang="en-US" dirty="0"/>
              <a:t>An antenna is required to use the SIM900 for any kind of voice or data communications as well as some SIM commands.</a:t>
            </a:r>
          </a:p>
          <a:p>
            <a:r>
              <a:rPr lang="en-US" dirty="0"/>
              <a:t>The shield has two interfaces for connecting antenna viz. a U.FL connector and a SMA connector. They are connected through a patch cord.</a:t>
            </a:r>
          </a:p>
          <a:p>
            <a:endParaRPr lang="en-US" dirty="0"/>
          </a:p>
        </p:txBody>
      </p:sp>
      <p:pic>
        <p:nvPicPr>
          <p:cNvPr id="6" name="Picture 5">
            <a:extLst>
              <a:ext uri="{FF2B5EF4-FFF2-40B4-BE49-F238E27FC236}">
                <a16:creationId xmlns:a16="http://schemas.microsoft.com/office/drawing/2014/main" id="{1052BBCD-8193-43E7-A631-0BAE043CB589}"/>
              </a:ext>
            </a:extLst>
          </p:cNvPr>
          <p:cNvPicPr>
            <a:picLocks noChangeAspect="1"/>
          </p:cNvPicPr>
          <p:nvPr/>
        </p:nvPicPr>
        <p:blipFill>
          <a:blip r:embed="rId2"/>
          <a:stretch>
            <a:fillRect/>
          </a:stretch>
        </p:blipFill>
        <p:spPr>
          <a:xfrm>
            <a:off x="2971800" y="3519488"/>
            <a:ext cx="5029200" cy="2657475"/>
          </a:xfrm>
          <a:prstGeom prst="rect">
            <a:avLst/>
          </a:prstGeom>
        </p:spPr>
      </p:pic>
    </p:spTree>
    <p:extLst>
      <p:ext uri="{BB962C8B-B14F-4D97-AF65-F5344CB8AC3E}">
        <p14:creationId xmlns:p14="http://schemas.microsoft.com/office/powerpoint/2010/main" val="246226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2AD0-A10B-40B3-B32C-7322F2607D5B}"/>
              </a:ext>
            </a:extLst>
          </p:cNvPr>
          <p:cNvSpPr>
            <a:spLocks noGrp="1"/>
          </p:cNvSpPr>
          <p:nvPr>
            <p:ph type="title"/>
          </p:nvPr>
        </p:nvSpPr>
        <p:spPr/>
        <p:txBody>
          <a:bodyPr/>
          <a:lstStyle/>
          <a:p>
            <a:r>
              <a:rPr lang="en-US" dirty="0" err="1"/>
              <a:t>Gsm</a:t>
            </a:r>
            <a:r>
              <a:rPr lang="en-US" dirty="0"/>
              <a:t> module features</a:t>
            </a:r>
          </a:p>
        </p:txBody>
      </p:sp>
      <p:sp>
        <p:nvSpPr>
          <p:cNvPr id="3" name="Content Placeholder 2">
            <a:extLst>
              <a:ext uri="{FF2B5EF4-FFF2-40B4-BE49-F238E27FC236}">
                <a16:creationId xmlns:a16="http://schemas.microsoft.com/office/drawing/2014/main" id="{A34A8B25-6997-4E3D-8A44-7F88F34D06D8}"/>
              </a:ext>
            </a:extLst>
          </p:cNvPr>
          <p:cNvSpPr>
            <a:spLocks noGrp="1"/>
          </p:cNvSpPr>
          <p:nvPr>
            <p:ph idx="1"/>
          </p:nvPr>
        </p:nvSpPr>
        <p:spPr/>
        <p:txBody>
          <a:bodyPr>
            <a:normAutofit/>
          </a:bodyPr>
          <a:lstStyle/>
          <a:p>
            <a:r>
              <a:rPr lang="en-US" dirty="0"/>
              <a:t>The SIM900 shield packs with a lot of features ,Some of them are listed below:</a:t>
            </a:r>
          </a:p>
          <a:p>
            <a:r>
              <a:rPr lang="en-US" dirty="0"/>
              <a:t>Supports Quad-band: GSM850, EGSM900, DCS1800 and PCS1900</a:t>
            </a:r>
          </a:p>
          <a:p>
            <a:r>
              <a:rPr lang="en-US" dirty="0"/>
              <a:t>Connect onto any global GSM network with any 2G SIM</a:t>
            </a:r>
          </a:p>
          <a:p>
            <a:r>
              <a:rPr lang="en-US" dirty="0"/>
              <a:t>Make and receive voice calls using an external earphone &amp; electret microphone</a:t>
            </a:r>
          </a:p>
          <a:p>
            <a:r>
              <a:rPr lang="en-US" dirty="0"/>
              <a:t>Send and receive SMS messages</a:t>
            </a:r>
          </a:p>
          <a:p>
            <a:endParaRPr lang="en-US" dirty="0"/>
          </a:p>
        </p:txBody>
      </p:sp>
    </p:spTree>
    <p:extLst>
      <p:ext uri="{BB962C8B-B14F-4D97-AF65-F5344CB8AC3E}">
        <p14:creationId xmlns:p14="http://schemas.microsoft.com/office/powerpoint/2010/main" val="226289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74C5-0AFD-47DD-8DD2-6DC665965BD8}"/>
              </a:ext>
            </a:extLst>
          </p:cNvPr>
          <p:cNvSpPr>
            <a:spLocks noGrp="1"/>
          </p:cNvSpPr>
          <p:nvPr>
            <p:ph type="title"/>
          </p:nvPr>
        </p:nvSpPr>
        <p:spPr/>
        <p:txBody>
          <a:bodyPr/>
          <a:lstStyle/>
          <a:p>
            <a:r>
              <a:rPr lang="en-US" dirty="0" err="1"/>
              <a:t>Gsm</a:t>
            </a:r>
            <a:r>
              <a:rPr lang="en-US" dirty="0"/>
              <a:t> module features</a:t>
            </a:r>
          </a:p>
        </p:txBody>
      </p:sp>
      <p:sp>
        <p:nvSpPr>
          <p:cNvPr id="3" name="Content Placeholder 2">
            <a:extLst>
              <a:ext uri="{FF2B5EF4-FFF2-40B4-BE49-F238E27FC236}">
                <a16:creationId xmlns:a16="http://schemas.microsoft.com/office/drawing/2014/main" id="{50FCD20E-D501-4571-B886-0781A90FE1BB}"/>
              </a:ext>
            </a:extLst>
          </p:cNvPr>
          <p:cNvSpPr>
            <a:spLocks noGrp="1"/>
          </p:cNvSpPr>
          <p:nvPr>
            <p:ph idx="1"/>
          </p:nvPr>
        </p:nvSpPr>
        <p:spPr/>
        <p:txBody>
          <a:bodyPr/>
          <a:lstStyle/>
          <a:p>
            <a:r>
              <a:rPr lang="en-US" dirty="0"/>
              <a:t>Send and receive GPRS data (TCP/IP, HTTP, etc.)</a:t>
            </a:r>
          </a:p>
          <a:p>
            <a:r>
              <a:rPr lang="en-US" dirty="0"/>
              <a:t>Scan and receive FM radio broadcasts</a:t>
            </a:r>
          </a:p>
          <a:p>
            <a:r>
              <a:rPr lang="en-US" dirty="0"/>
              <a:t>Transmit Power:</a:t>
            </a:r>
          </a:p>
          <a:p>
            <a:pPr lvl="1"/>
            <a:r>
              <a:rPr lang="en-US" dirty="0"/>
              <a:t>Class 4 (2W) for GSM850</a:t>
            </a:r>
          </a:p>
          <a:p>
            <a:pPr lvl="1"/>
            <a:r>
              <a:rPr lang="en-US" dirty="0"/>
              <a:t>Class 1 (1W) for DCS1800</a:t>
            </a:r>
          </a:p>
          <a:p>
            <a:r>
              <a:rPr lang="en-US" dirty="0"/>
              <a:t>Serial-based AT Command Set</a:t>
            </a:r>
          </a:p>
          <a:p>
            <a:r>
              <a:rPr lang="en-US" dirty="0"/>
              <a:t>U.FL and SMA connectors for cell antenna</a:t>
            </a:r>
          </a:p>
          <a:p>
            <a:r>
              <a:rPr lang="en-US" dirty="0"/>
              <a:t>Accepts Full-size SIM Card</a:t>
            </a:r>
          </a:p>
          <a:p>
            <a:endParaRPr lang="en-US" dirty="0"/>
          </a:p>
        </p:txBody>
      </p:sp>
    </p:spTree>
    <p:extLst>
      <p:ext uri="{BB962C8B-B14F-4D97-AF65-F5344CB8AC3E}">
        <p14:creationId xmlns:p14="http://schemas.microsoft.com/office/powerpoint/2010/main" val="3734068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1436</Words>
  <Application>Microsoft Office PowerPoint</Application>
  <PresentationFormat>Widescreen</PresentationFormat>
  <Paragraphs>137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typonine sans pro</vt:lpstr>
      <vt:lpstr>Office Theme</vt:lpstr>
      <vt:lpstr>Interfacing Gsm module(sim900) with arduino</vt:lpstr>
      <vt:lpstr>contents</vt:lpstr>
      <vt:lpstr>About Gsm module</vt:lpstr>
      <vt:lpstr>Gsm module working</vt:lpstr>
      <vt:lpstr>Gsm module working</vt:lpstr>
      <vt:lpstr>Gsm module power supply voltage</vt:lpstr>
      <vt:lpstr>Gsm module Antenna</vt:lpstr>
      <vt:lpstr>Gsm module features</vt:lpstr>
      <vt:lpstr>Gsm module features</vt:lpstr>
      <vt:lpstr>Arduino uno</vt:lpstr>
      <vt:lpstr>Arduino uno</vt:lpstr>
      <vt:lpstr>Arduino uno</vt:lpstr>
      <vt:lpstr>Arduino uno technical specifications</vt:lpstr>
      <vt:lpstr>Arduino ide</vt:lpstr>
      <vt:lpstr>Arduino ide</vt:lpstr>
      <vt:lpstr>Mode of communication used</vt:lpstr>
      <vt:lpstr>connections</vt:lpstr>
      <vt:lpstr>CONNECTIONS Picture</vt:lpstr>
      <vt:lpstr>AT commands </vt:lpstr>
      <vt:lpstr>About AT commands</vt:lpstr>
      <vt:lpstr>Arduno uno code</vt:lpstr>
      <vt:lpstr>Arduino uno code</vt:lpstr>
      <vt:lpstr>Output on the serial monitor</vt:lpstr>
      <vt:lpstr>Arduino ide library used for gsm module</vt:lpstr>
      <vt:lpstr>Text message sent to user</vt:lpstr>
      <vt:lpstr>References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Gsm module(sim900) with arduino</dc:title>
  <dc:creator>Vamsi kiran</dc:creator>
  <cp:lastModifiedBy>Vamsi kiran</cp:lastModifiedBy>
  <cp:revision>10</cp:revision>
  <dcterms:created xsi:type="dcterms:W3CDTF">2021-03-26T02:48:59Z</dcterms:created>
  <dcterms:modified xsi:type="dcterms:W3CDTF">2021-03-26T04:27:22Z</dcterms:modified>
</cp:coreProperties>
</file>