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5" r:id="rId3"/>
    <p:sldId id="262" r:id="rId4"/>
    <p:sldId id="266" r:id="rId5"/>
    <p:sldId id="263" r:id="rId6"/>
    <p:sldId id="257" r:id="rId7"/>
    <p:sldId id="267" r:id="rId8"/>
    <p:sldId id="277" r:id="rId9"/>
    <p:sldId id="268" r:id="rId10"/>
    <p:sldId id="278" r:id="rId11"/>
    <p:sldId id="284" r:id="rId12"/>
    <p:sldId id="279" r:id="rId13"/>
    <p:sldId id="280" r:id="rId14"/>
    <p:sldId id="281" r:id="rId15"/>
    <p:sldId id="282" r:id="rId16"/>
    <p:sldId id="274" r:id="rId17"/>
    <p:sldId id="283" r:id="rId18"/>
    <p:sldId id="275" r:id="rId19"/>
    <p:sldId id="276" r:id="rId20"/>
    <p:sldId id="261" r:id="rId21"/>
    <p:sldId id="259" r:id="rId22"/>
    <p:sldId id="285" r:id="rId23"/>
    <p:sldId id="270" r:id="rId24"/>
    <p:sldId id="271" r:id="rId25"/>
    <p:sldId id="272" r:id="rId26"/>
    <p:sldId id="273" r:id="rId27"/>
    <p:sldId id="260" r:id="rId28"/>
    <p:sldId id="264" r:id="rId29"/>
    <p:sldId id="258" r:id="rId30"/>
    <p:sldId id="26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746911-70D8-4DC4-87FB-34F2492510D7}" v="52" dt="2021-04-13T20:47:28.194"/>
    <p1510:client id="{830A8EB7-3E47-440A-B586-1781DE183363}" v="913" dt="2021-04-14T05:10:06.831"/>
    <p1510:client id="{C914C7AC-E44B-4EB1-B52E-B91DDD195551}" v="329" dt="2021-04-14T00:49:42.5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12.xml" Id="rId13" /><Relationship Type="http://schemas.openxmlformats.org/officeDocument/2006/relationships/slide" Target="slides/slide17.xml" Id="rId18" /><Relationship Type="http://schemas.openxmlformats.org/officeDocument/2006/relationships/slide" Target="slides/slide25.xml" Id="rId26" /><Relationship Type="http://schemas.openxmlformats.org/officeDocument/2006/relationships/slide" Target="slides/slide20.xml" Id="rId21" /><Relationship Type="http://schemas.openxmlformats.org/officeDocument/2006/relationships/theme" Target="theme/theme1.xml" Id="rId34"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slide" Target="slides/slide16.xml" Id="rId17" /><Relationship Type="http://schemas.openxmlformats.org/officeDocument/2006/relationships/slide" Target="slides/slide24.xml" Id="rId25" /><Relationship Type="http://schemas.openxmlformats.org/officeDocument/2006/relationships/viewProps" Target="viewProps.xml" Id="rId33" /><Relationship Type="http://schemas.openxmlformats.org/officeDocument/2006/relationships/slide" Target="slides/slide1.xml" Id="rId2" /><Relationship Type="http://schemas.openxmlformats.org/officeDocument/2006/relationships/slide" Target="slides/slide15.xml" Id="rId16" /><Relationship Type="http://schemas.openxmlformats.org/officeDocument/2006/relationships/slide" Target="slides/slide19.xml" Id="rId20" /><Relationship Type="http://schemas.openxmlformats.org/officeDocument/2006/relationships/slide" Target="slides/slide28.xml" Id="rId29"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23.xml" Id="rId24" /><Relationship Type="http://schemas.openxmlformats.org/officeDocument/2006/relationships/presProps" Target="presProps.xml" Id="rId32" /><Relationship Type="http://schemas.microsoft.com/office/2015/10/relationships/revisionInfo" Target="revisionInfo.xml" Id="rId37" /><Relationship Type="http://schemas.openxmlformats.org/officeDocument/2006/relationships/slide" Target="slides/slide4.xml" Id="rId5" /><Relationship Type="http://schemas.openxmlformats.org/officeDocument/2006/relationships/slide" Target="slides/slide14.xml" Id="rId15" /><Relationship Type="http://schemas.openxmlformats.org/officeDocument/2006/relationships/slide" Target="slides/slide22.xml" Id="rId23" /><Relationship Type="http://schemas.openxmlformats.org/officeDocument/2006/relationships/slide" Target="slides/slide27.xml" Id="rId28" /><Relationship Type="http://schemas.openxmlformats.org/officeDocument/2006/relationships/slide" Target="slides/slide9.xml" Id="rId10" /><Relationship Type="http://schemas.openxmlformats.org/officeDocument/2006/relationships/slide" Target="slides/slide18.xml" Id="rId19" /><Relationship Type="http://schemas.openxmlformats.org/officeDocument/2006/relationships/slide" Target="slides/slide30.xml" Id="rId31"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slide" Target="slides/slide13.xml" Id="rId14" /><Relationship Type="http://schemas.openxmlformats.org/officeDocument/2006/relationships/slide" Target="slides/slide21.xml" Id="rId22" /><Relationship Type="http://schemas.openxmlformats.org/officeDocument/2006/relationships/slide" Target="slides/slide26.xml" Id="rId27" /><Relationship Type="http://schemas.openxmlformats.org/officeDocument/2006/relationships/slide" Target="slides/slide29.xml" Id="rId30" /><Relationship Type="http://schemas.openxmlformats.org/officeDocument/2006/relationships/tableStyles" Target="tableStyles.xml" Id="rId35" /><Relationship Type="http://schemas.openxmlformats.org/officeDocument/2006/relationships/slide" Target="slides/slide7.xml" Id="rId8" /><Relationship Type="http://schemas.openxmlformats.org/officeDocument/2006/relationships/slide" Target="slides/slide2.xml" Id="rId3"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4/13/2021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9198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83137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8286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87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55417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1497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7058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3648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6655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3414763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5604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4/13/2021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3177140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1822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3394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48217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7555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3285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4/13/2021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8141138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easyeda.com/orde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jlcpcb.co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instructables.com/How-to-Make-a-Circuit-Board-With-EasyEDA/" TargetMode="External"/><Relationship Id="rId2" Type="http://schemas.openxmlformats.org/officeDocument/2006/relationships/hyperlink" Target="https://docs.easyeda.com/en/Introduction/PCB-Layout/index.html" TargetMode="External"/><Relationship Id="rId1" Type="http://schemas.openxmlformats.org/officeDocument/2006/relationships/slideLayout" Target="../slideLayouts/slideLayout2.xml"/><Relationship Id="rId4" Type="http://schemas.openxmlformats.org/officeDocument/2006/relationships/hyperlink" Target="https://www.circuitbasics.com/make-custom-pcb/"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circuits-diy.com/complete-pcb-designing-tutorial-using-easyeda-pcb-design-tool/" TargetMode="External"/><Relationship Id="rId2" Type="http://schemas.openxmlformats.org/officeDocument/2006/relationships/hyperlink" Target="https://www.wellpcb.com/easyeda.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PCB Designing</a:t>
            </a:r>
            <a:endParaRPr lang="en-US"/>
          </a:p>
        </p:txBody>
      </p:sp>
      <p:sp>
        <p:nvSpPr>
          <p:cNvPr id="3" name="Subtitle 2"/>
          <p:cNvSpPr>
            <a:spLocks noGrp="1"/>
          </p:cNvSpPr>
          <p:nvPr>
            <p:ph type="subTitle" idx="1"/>
          </p:nvPr>
        </p:nvSpPr>
        <p:spPr/>
        <p:txBody>
          <a:bodyPr vert="horz" lIns="91440" tIns="45720" rIns="91440" bIns="45720" rtlCol="0" anchor="t">
            <a:normAutofit lnSpcReduction="10000"/>
          </a:bodyPr>
          <a:lstStyle/>
          <a:p>
            <a:r>
              <a:rPr lang="en-US">
                <a:cs typeface="Calibri"/>
              </a:rPr>
              <a:t>By: Prabhnoor</a:t>
            </a:r>
            <a:r>
              <a:rPr lang="en-US" dirty="0">
                <a:cs typeface="Calibri"/>
              </a:rPr>
              <a:t> Kaur</a:t>
            </a:r>
          </a:p>
          <a:p>
            <a:r>
              <a:rPr lang="en-US" dirty="0">
                <a:cs typeface="Calibri"/>
              </a:rPr>
              <a:t>Group-1</a:t>
            </a:r>
          </a:p>
          <a:p>
            <a:r>
              <a:rPr lang="en-US" dirty="0">
                <a:cs typeface="Calibri"/>
              </a:rPr>
              <a:t>C0760731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C40A1-23FA-4AD4-8B9D-0C0D0F2F6EDF}"/>
              </a:ext>
            </a:extLst>
          </p:cNvPr>
          <p:cNvSpPr>
            <a:spLocks noGrp="1"/>
          </p:cNvSpPr>
          <p:nvPr>
            <p:ph type="title"/>
          </p:nvPr>
        </p:nvSpPr>
        <p:spPr>
          <a:xfrm>
            <a:off x="1295402" y="982132"/>
            <a:ext cx="9601196" cy="552306"/>
          </a:xfrm>
        </p:spPr>
        <p:txBody>
          <a:bodyPr>
            <a:normAutofit fontScale="90000"/>
          </a:bodyPr>
          <a:lstStyle/>
          <a:p>
            <a:endParaRPr lang="en-US" dirty="0"/>
          </a:p>
        </p:txBody>
      </p:sp>
      <p:pic>
        <p:nvPicPr>
          <p:cNvPr id="4" name="Picture 4">
            <a:extLst>
              <a:ext uri="{FF2B5EF4-FFF2-40B4-BE49-F238E27FC236}">
                <a16:creationId xmlns:a16="http://schemas.microsoft.com/office/drawing/2014/main" id="{19270E73-72F4-43AB-94BB-34544B3AC74D}"/>
              </a:ext>
            </a:extLst>
          </p:cNvPr>
          <p:cNvPicPr>
            <a:picLocks noGrp="1" noChangeAspect="1"/>
          </p:cNvPicPr>
          <p:nvPr>
            <p:ph idx="1"/>
          </p:nvPr>
        </p:nvPicPr>
        <p:blipFill>
          <a:blip r:embed="rId2"/>
          <a:stretch>
            <a:fillRect/>
          </a:stretch>
        </p:blipFill>
        <p:spPr>
          <a:xfrm>
            <a:off x="630191" y="521453"/>
            <a:ext cx="11088193" cy="5771949"/>
          </a:xfrm>
        </p:spPr>
      </p:pic>
    </p:spTree>
    <p:extLst>
      <p:ext uri="{BB962C8B-B14F-4D97-AF65-F5344CB8AC3E}">
        <p14:creationId xmlns:p14="http://schemas.microsoft.com/office/powerpoint/2010/main" val="1470974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23EC-FC0B-4EBF-AF18-C80FE0928D26}"/>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202129E8-D303-4199-9979-6611B420AAD9}"/>
              </a:ext>
            </a:extLst>
          </p:cNvPr>
          <p:cNvPicPr>
            <a:picLocks noGrp="1" noChangeAspect="1"/>
          </p:cNvPicPr>
          <p:nvPr>
            <p:ph idx="1"/>
          </p:nvPr>
        </p:nvPicPr>
        <p:blipFill>
          <a:blip r:embed="rId2"/>
          <a:stretch>
            <a:fillRect/>
          </a:stretch>
        </p:blipFill>
        <p:spPr>
          <a:xfrm>
            <a:off x="619752" y="594522"/>
            <a:ext cx="11129947" cy="5688441"/>
          </a:xfrm>
        </p:spPr>
      </p:pic>
    </p:spTree>
    <p:extLst>
      <p:ext uri="{BB962C8B-B14F-4D97-AF65-F5344CB8AC3E}">
        <p14:creationId xmlns:p14="http://schemas.microsoft.com/office/powerpoint/2010/main" val="2447718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B9FDD-0FEE-47E4-A5C9-3A6D0F838B35}"/>
              </a:ext>
            </a:extLst>
          </p:cNvPr>
          <p:cNvSpPr>
            <a:spLocks noGrp="1"/>
          </p:cNvSpPr>
          <p:nvPr>
            <p:ph type="title"/>
          </p:nvPr>
        </p:nvSpPr>
        <p:spPr/>
        <p:txBody>
          <a:bodyPr/>
          <a:lstStyle/>
          <a:p>
            <a:r>
              <a:rPr lang="en-US"/>
              <a:t>Cont....</a:t>
            </a:r>
          </a:p>
        </p:txBody>
      </p:sp>
      <p:sp>
        <p:nvSpPr>
          <p:cNvPr id="3" name="Content Placeholder 2">
            <a:extLst>
              <a:ext uri="{FF2B5EF4-FFF2-40B4-BE49-F238E27FC236}">
                <a16:creationId xmlns:a16="http://schemas.microsoft.com/office/drawing/2014/main" id="{B03BCA04-38E6-4987-903B-2DF6BBE428E0}"/>
              </a:ext>
            </a:extLst>
          </p:cNvPr>
          <p:cNvSpPr>
            <a:spLocks noGrp="1"/>
          </p:cNvSpPr>
          <p:nvPr>
            <p:ph idx="1"/>
          </p:nvPr>
        </p:nvSpPr>
        <p:spPr/>
        <p:txBody>
          <a:bodyPr/>
          <a:lstStyle/>
          <a:p>
            <a:r>
              <a:rPr lang="en-US">
                <a:ea typeface="+mn-lt"/>
                <a:cs typeface="+mn-lt"/>
              </a:rPr>
              <a:t>The thin blue lines connecting the components. These are called </a:t>
            </a:r>
            <a:r>
              <a:rPr lang="en-US" i="1">
                <a:ea typeface="+mn-lt"/>
                <a:cs typeface="+mn-lt"/>
              </a:rPr>
              <a:t>ratsnest</a:t>
            </a:r>
            <a:r>
              <a:rPr lang="en-US">
                <a:ea typeface="+mn-lt"/>
                <a:cs typeface="+mn-lt"/>
              </a:rPr>
              <a:t> lines. Ratsnest lines are virtual wires that represent the connections between components. They show you where you need to route the traces according to the wiring connections you created in your schematic.</a:t>
            </a:r>
            <a:endParaRPr lang="en-US"/>
          </a:p>
        </p:txBody>
      </p:sp>
    </p:spTree>
    <p:extLst>
      <p:ext uri="{BB962C8B-B14F-4D97-AF65-F5344CB8AC3E}">
        <p14:creationId xmlns:p14="http://schemas.microsoft.com/office/powerpoint/2010/main" val="1481382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78C95-BED8-49CA-9070-2D5D869249E4}"/>
              </a:ext>
            </a:extLst>
          </p:cNvPr>
          <p:cNvSpPr>
            <a:spLocks noGrp="1"/>
          </p:cNvSpPr>
          <p:nvPr>
            <p:ph type="title"/>
          </p:nvPr>
        </p:nvSpPr>
        <p:spPr/>
        <p:txBody>
          <a:bodyPr/>
          <a:lstStyle/>
          <a:p>
            <a:r>
              <a:rPr lang="en-US"/>
              <a:t>Cont.....</a:t>
            </a:r>
          </a:p>
        </p:txBody>
      </p:sp>
      <p:sp>
        <p:nvSpPr>
          <p:cNvPr id="3" name="Content Placeholder 2">
            <a:extLst>
              <a:ext uri="{FF2B5EF4-FFF2-40B4-BE49-F238E27FC236}">
                <a16:creationId xmlns:a16="http://schemas.microsoft.com/office/drawing/2014/main" id="{08AF9E05-8963-45E8-98A2-8F891CBCA64C}"/>
              </a:ext>
            </a:extLst>
          </p:cNvPr>
          <p:cNvSpPr>
            <a:spLocks noGrp="1"/>
          </p:cNvSpPr>
          <p:nvPr>
            <p:ph idx="1"/>
          </p:nvPr>
        </p:nvSpPr>
        <p:spPr/>
        <p:txBody>
          <a:bodyPr>
            <a:normAutofit/>
          </a:bodyPr>
          <a:lstStyle/>
          <a:p>
            <a:r>
              <a:rPr lang="en-US">
                <a:ea typeface="+mn-lt"/>
                <a:cs typeface="+mn-lt"/>
              </a:rPr>
              <a:t>The last thing to do before placing the order is to run a </a:t>
            </a:r>
            <a:r>
              <a:rPr lang="en-US" i="1">
                <a:ea typeface="+mn-lt"/>
                <a:cs typeface="+mn-lt"/>
              </a:rPr>
              <a:t>design rule check</a:t>
            </a:r>
            <a:r>
              <a:rPr lang="en-US">
                <a:ea typeface="+mn-lt"/>
                <a:cs typeface="+mn-lt"/>
              </a:rPr>
              <a:t>. A design rule check will tell you if any components overlap or if traces are routed too close together. The design rule check can be found by clicking the “Design Manager” button.</a:t>
            </a:r>
          </a:p>
          <a:p>
            <a:pPr>
              <a:buSzPct val="114999"/>
            </a:pPr>
            <a:r>
              <a:rPr lang="en-US">
                <a:ea typeface="+mn-lt"/>
                <a:cs typeface="+mn-lt"/>
              </a:rPr>
              <a:t>Items that fail the design rule check will be listed below the “DRC Errors” folder. If you click on one of the errors, the problem trace or component will be highlighted in the PCB view.</a:t>
            </a:r>
            <a:br>
              <a:rPr lang="en-US" dirty="0"/>
            </a:br>
            <a:endParaRPr lang="en-US" dirty="0"/>
          </a:p>
          <a:p>
            <a:pPr>
              <a:buSzPct val="114999"/>
            </a:pPr>
            <a:endParaRPr lang="en-US" dirty="0"/>
          </a:p>
        </p:txBody>
      </p:sp>
    </p:spTree>
    <p:extLst>
      <p:ext uri="{BB962C8B-B14F-4D97-AF65-F5344CB8AC3E}">
        <p14:creationId xmlns:p14="http://schemas.microsoft.com/office/powerpoint/2010/main" val="3806907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EEDEE-E78D-4DF6-9528-2D7FC96A7E18}"/>
              </a:ext>
            </a:extLst>
          </p:cNvPr>
          <p:cNvSpPr>
            <a:spLocks noGrp="1"/>
          </p:cNvSpPr>
          <p:nvPr>
            <p:ph type="title"/>
          </p:nvPr>
        </p:nvSpPr>
        <p:spPr/>
        <p:txBody>
          <a:bodyPr/>
          <a:lstStyle/>
          <a:p>
            <a:r>
              <a:rPr lang="en-US"/>
              <a:t>Ordering the PCB</a:t>
            </a:r>
            <a:endParaRPr lang="en-US" dirty="0"/>
          </a:p>
        </p:txBody>
      </p:sp>
      <p:sp>
        <p:nvSpPr>
          <p:cNvPr id="3" name="Content Placeholder 2">
            <a:extLst>
              <a:ext uri="{FF2B5EF4-FFF2-40B4-BE49-F238E27FC236}">
                <a16:creationId xmlns:a16="http://schemas.microsoft.com/office/drawing/2014/main" id="{929335C9-3559-48A3-852E-9C8E2EC2385D}"/>
              </a:ext>
            </a:extLst>
          </p:cNvPr>
          <p:cNvSpPr>
            <a:spLocks noGrp="1"/>
          </p:cNvSpPr>
          <p:nvPr>
            <p:ph idx="1"/>
          </p:nvPr>
        </p:nvSpPr>
        <p:spPr/>
        <p:txBody>
          <a:bodyPr>
            <a:normAutofit fontScale="92500" lnSpcReduction="10000"/>
          </a:bodyPr>
          <a:lstStyle/>
          <a:p>
            <a:pPr>
              <a:buSzPct val="114999"/>
            </a:pPr>
            <a:r>
              <a:rPr lang="en-US">
                <a:ea typeface="+mn-lt"/>
                <a:cs typeface="+mn-lt"/>
              </a:rPr>
              <a:t>Start by clicking the “Fabrication Output” button in the top menu of the PCB editor.</a:t>
            </a:r>
          </a:p>
          <a:p>
            <a:pPr>
              <a:buSzPct val="114999"/>
            </a:pPr>
            <a:r>
              <a:rPr lang="en-US">
                <a:ea typeface="+mn-lt"/>
                <a:cs typeface="+mn-lt"/>
              </a:rPr>
              <a:t>This will take you to another screen where you can choose the options for your </a:t>
            </a:r>
            <a:r>
              <a:rPr lang="en-US" dirty="0">
                <a:ea typeface="+mn-lt"/>
                <a:cs typeface="+mn-lt"/>
                <a:hlinkClick r:id="rId2"/>
              </a:rPr>
              <a:t>PCB order</a:t>
            </a:r>
            <a:r>
              <a:rPr lang="en-US">
                <a:ea typeface="+mn-lt"/>
                <a:cs typeface="+mn-lt"/>
              </a:rPr>
              <a:t>.</a:t>
            </a:r>
            <a:endParaRPr lang="en-US" dirty="0">
              <a:ea typeface="+mn-lt"/>
              <a:cs typeface="+mn-lt"/>
            </a:endParaRPr>
          </a:p>
          <a:p>
            <a:pPr>
              <a:buSzPct val="114999"/>
            </a:pPr>
            <a:r>
              <a:rPr lang="en-US">
                <a:ea typeface="+mn-lt"/>
                <a:cs typeface="+mn-lt"/>
              </a:rPr>
              <a:t>You can select the number of PCBs you want to order, the number of copper layers, the PCB thickness, copper weight, and even the PCB color.</a:t>
            </a:r>
            <a:endParaRPr lang="en-US" dirty="0"/>
          </a:p>
          <a:p>
            <a:pPr>
              <a:buSzPct val="114999"/>
            </a:pPr>
            <a:r>
              <a:rPr lang="en-US">
                <a:ea typeface="+mn-lt"/>
                <a:cs typeface="+mn-lt"/>
              </a:rPr>
              <a:t>You can also download your PCB’s Gerber files if you want to send them to a different manufacturer:</a:t>
            </a:r>
            <a:br>
              <a:rPr lang="en-US" dirty="0"/>
            </a:br>
            <a:endParaRPr lang="en-US"/>
          </a:p>
          <a:p>
            <a:pPr>
              <a:buSzPct val="114999"/>
            </a:pPr>
            <a:endParaRPr lang="en-US" dirty="0"/>
          </a:p>
          <a:p>
            <a:pPr>
              <a:buSzPct val="114999"/>
            </a:pPr>
            <a:endParaRPr lang="en-US" dirty="0"/>
          </a:p>
        </p:txBody>
      </p:sp>
    </p:spTree>
    <p:extLst>
      <p:ext uri="{BB962C8B-B14F-4D97-AF65-F5344CB8AC3E}">
        <p14:creationId xmlns:p14="http://schemas.microsoft.com/office/powerpoint/2010/main" val="3759095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59D00-77CF-410B-9FC0-F230E5358715}"/>
              </a:ext>
            </a:extLst>
          </p:cNvPr>
          <p:cNvSpPr>
            <a:spLocks noGrp="1"/>
          </p:cNvSpPr>
          <p:nvPr>
            <p:ph type="title"/>
          </p:nvPr>
        </p:nvSpPr>
        <p:spPr/>
        <p:txBody>
          <a:bodyPr/>
          <a:lstStyle/>
          <a:p>
            <a:r>
              <a:rPr lang="en-US">
                <a:ea typeface="+mj-lt"/>
                <a:cs typeface="+mj-lt"/>
              </a:rPr>
              <a:t>Gerber files</a:t>
            </a:r>
            <a:endParaRPr lang="en-US"/>
          </a:p>
        </p:txBody>
      </p:sp>
      <p:sp>
        <p:nvSpPr>
          <p:cNvPr id="3" name="Content Placeholder 2">
            <a:extLst>
              <a:ext uri="{FF2B5EF4-FFF2-40B4-BE49-F238E27FC236}">
                <a16:creationId xmlns:a16="http://schemas.microsoft.com/office/drawing/2014/main" id="{DF6C1B90-BB15-4BA5-9412-0C891DD73505}"/>
              </a:ext>
            </a:extLst>
          </p:cNvPr>
          <p:cNvSpPr>
            <a:spLocks noGrp="1"/>
          </p:cNvSpPr>
          <p:nvPr>
            <p:ph idx="1"/>
          </p:nvPr>
        </p:nvSpPr>
        <p:spPr/>
        <p:txBody>
          <a:bodyPr/>
          <a:lstStyle/>
          <a:p>
            <a:r>
              <a:rPr lang="en-US">
                <a:ea typeface="+mn-lt"/>
                <a:cs typeface="+mn-lt"/>
              </a:rPr>
              <a:t>Gerber files are a set of image files that contain the patterns used to manufacture your PCB. All of the files are compressed into a single .zip file. There is a separate file for the copper traces, silk screen, and locations of drill holes and vias.</a:t>
            </a:r>
            <a:endParaRPr lang="en-US"/>
          </a:p>
        </p:txBody>
      </p:sp>
    </p:spTree>
    <p:extLst>
      <p:ext uri="{BB962C8B-B14F-4D97-AF65-F5344CB8AC3E}">
        <p14:creationId xmlns:p14="http://schemas.microsoft.com/office/powerpoint/2010/main" val="4146161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11F5B-CEB6-4A64-A4E2-435F156D328C}"/>
              </a:ext>
            </a:extLst>
          </p:cNvPr>
          <p:cNvSpPr>
            <a:spLocks noGrp="1"/>
          </p:cNvSpPr>
          <p:nvPr>
            <p:ph type="title"/>
          </p:nvPr>
        </p:nvSpPr>
        <p:spPr>
          <a:xfrm>
            <a:off x="1295402" y="982132"/>
            <a:ext cx="9601196" cy="813265"/>
          </a:xfrm>
        </p:spPr>
        <p:txBody>
          <a:bodyPr/>
          <a:lstStyle/>
          <a:p>
            <a:pPr algn="l"/>
            <a:r>
              <a:rPr lang="en-US" b="1" cap="all">
                <a:ea typeface="+mj-lt"/>
                <a:cs typeface="+mj-lt"/>
              </a:rPr>
              <a:t>                   PCB LAYERS</a:t>
            </a:r>
            <a:endParaRPr lang="en-US">
              <a:ea typeface="+mj-lt"/>
              <a:cs typeface="+mj-lt"/>
            </a:endParaRPr>
          </a:p>
          <a:p>
            <a:endParaRPr lang="en-US" dirty="0"/>
          </a:p>
        </p:txBody>
      </p:sp>
      <p:sp>
        <p:nvSpPr>
          <p:cNvPr id="3" name="Content Placeholder 2">
            <a:extLst>
              <a:ext uri="{FF2B5EF4-FFF2-40B4-BE49-F238E27FC236}">
                <a16:creationId xmlns:a16="http://schemas.microsoft.com/office/drawing/2014/main" id="{17655977-66D9-4B9F-8213-AC0FF4FB4718}"/>
              </a:ext>
            </a:extLst>
          </p:cNvPr>
          <p:cNvSpPr>
            <a:spLocks noGrp="1"/>
          </p:cNvSpPr>
          <p:nvPr>
            <p:ph idx="1"/>
          </p:nvPr>
        </p:nvSpPr>
        <p:spPr>
          <a:xfrm>
            <a:off x="1295401" y="1304330"/>
            <a:ext cx="9601196" cy="4571538"/>
          </a:xfrm>
        </p:spPr>
        <p:txBody>
          <a:bodyPr/>
          <a:lstStyle/>
          <a:p>
            <a:pPr>
              <a:buSzPct val="114999"/>
            </a:pPr>
            <a:r>
              <a:rPr lang="en-US">
                <a:ea typeface="+mn-lt"/>
                <a:cs typeface="+mn-lt"/>
              </a:rPr>
              <a:t>Larger circuits can be difficult to design on a single layer PCB because it’s hard to route the traces without intersecting one another. You might need to use two copper layers, with traces routed on both sides of the PCB.</a:t>
            </a:r>
            <a:endParaRPr lang="en-US"/>
          </a:p>
          <a:p>
            <a:pPr>
              <a:buSzPct val="114999"/>
            </a:pPr>
            <a:endParaRPr lang="en-US" dirty="0"/>
          </a:p>
        </p:txBody>
      </p:sp>
      <p:pic>
        <p:nvPicPr>
          <p:cNvPr id="4" name="Picture 4">
            <a:extLst>
              <a:ext uri="{FF2B5EF4-FFF2-40B4-BE49-F238E27FC236}">
                <a16:creationId xmlns:a16="http://schemas.microsoft.com/office/drawing/2014/main" id="{6326DE05-A796-4463-B265-DAC8061E3189}"/>
              </a:ext>
            </a:extLst>
          </p:cNvPr>
          <p:cNvPicPr>
            <a:picLocks noChangeAspect="1"/>
          </p:cNvPicPr>
          <p:nvPr/>
        </p:nvPicPr>
        <p:blipFill>
          <a:blip r:embed="rId2"/>
          <a:stretch>
            <a:fillRect/>
          </a:stretch>
        </p:blipFill>
        <p:spPr>
          <a:xfrm>
            <a:off x="3116894" y="2669109"/>
            <a:ext cx="5926897" cy="3210796"/>
          </a:xfrm>
          <a:prstGeom prst="rect">
            <a:avLst/>
          </a:prstGeom>
        </p:spPr>
      </p:pic>
    </p:spTree>
    <p:extLst>
      <p:ext uri="{BB962C8B-B14F-4D97-AF65-F5344CB8AC3E}">
        <p14:creationId xmlns:p14="http://schemas.microsoft.com/office/powerpoint/2010/main" val="2117003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52D30-AAEF-4739-966C-056FF7695E8B}"/>
              </a:ext>
            </a:extLst>
          </p:cNvPr>
          <p:cNvSpPr>
            <a:spLocks noGrp="1"/>
          </p:cNvSpPr>
          <p:nvPr>
            <p:ph type="title"/>
          </p:nvPr>
        </p:nvSpPr>
        <p:spPr/>
        <p:txBody>
          <a:bodyPr/>
          <a:lstStyle/>
          <a:p>
            <a:r>
              <a:rPr lang="en-US" b="1">
                <a:ea typeface="+mj-lt"/>
                <a:cs typeface="+mj-lt"/>
              </a:rPr>
              <a:t>Cont....</a:t>
            </a:r>
            <a:endParaRPr lang="en-US"/>
          </a:p>
        </p:txBody>
      </p:sp>
      <p:sp>
        <p:nvSpPr>
          <p:cNvPr id="3" name="Content Placeholder 2">
            <a:extLst>
              <a:ext uri="{FF2B5EF4-FFF2-40B4-BE49-F238E27FC236}">
                <a16:creationId xmlns:a16="http://schemas.microsoft.com/office/drawing/2014/main" id="{6801D2A6-8D16-4930-8BFC-21CD42E3FEFE}"/>
              </a:ext>
            </a:extLst>
          </p:cNvPr>
          <p:cNvSpPr>
            <a:spLocks noGrp="1"/>
          </p:cNvSpPr>
          <p:nvPr>
            <p:ph idx="1"/>
          </p:nvPr>
        </p:nvSpPr>
        <p:spPr/>
        <p:txBody>
          <a:bodyPr/>
          <a:lstStyle/>
          <a:p>
            <a:r>
              <a:rPr lang="en-US">
                <a:ea typeface="+mn-lt"/>
                <a:cs typeface="+mn-lt"/>
              </a:rPr>
              <a:t> To route the traces there are 2 different ways to perform this step. The easiest is to use the “Auto Router” function. </a:t>
            </a:r>
          </a:p>
          <a:p>
            <a:pPr>
              <a:buSzPct val="114999"/>
            </a:pPr>
            <a:r>
              <a:rPr lang="en-US">
                <a:ea typeface="+mn-lt"/>
                <a:cs typeface="+mn-lt"/>
              </a:rPr>
              <a:t>You can switch to the opposite layer (top/bottom) if you have to cross lines. If you have to switch to another layer for a SMD component you have to use a “via” which can also be found in the tools menu. A via is basically a copper connection between multiple layers.</a:t>
            </a:r>
          </a:p>
          <a:p>
            <a:pPr>
              <a:buSzPct val="114999"/>
            </a:pPr>
            <a:r>
              <a:rPr lang="en-US">
                <a:ea typeface="+mn-lt"/>
                <a:cs typeface="+mn-lt"/>
              </a:rPr>
              <a:t>EasyEDA supports up to 6 layer PCBs by default.</a:t>
            </a:r>
            <a:endParaRPr lang="en-US"/>
          </a:p>
        </p:txBody>
      </p:sp>
    </p:spTree>
    <p:extLst>
      <p:ext uri="{BB962C8B-B14F-4D97-AF65-F5344CB8AC3E}">
        <p14:creationId xmlns:p14="http://schemas.microsoft.com/office/powerpoint/2010/main" val="3862356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846F4-483F-4E4E-BFA6-F446649B3E3F}"/>
              </a:ext>
            </a:extLst>
          </p:cNvPr>
          <p:cNvSpPr>
            <a:spLocks noGrp="1"/>
          </p:cNvSpPr>
          <p:nvPr>
            <p:ph type="title"/>
          </p:nvPr>
        </p:nvSpPr>
        <p:spPr>
          <a:xfrm>
            <a:off x="1295402" y="710735"/>
            <a:ext cx="9601196" cy="562744"/>
          </a:xfrm>
        </p:spPr>
        <p:txBody>
          <a:bodyPr>
            <a:normAutofit fontScale="90000"/>
          </a:bodyPr>
          <a:lstStyle/>
          <a:p>
            <a:r>
              <a:rPr lang="en-US"/>
              <a:t>Cont....</a:t>
            </a:r>
          </a:p>
        </p:txBody>
      </p:sp>
      <p:sp>
        <p:nvSpPr>
          <p:cNvPr id="3" name="Content Placeholder 2">
            <a:extLst>
              <a:ext uri="{FF2B5EF4-FFF2-40B4-BE49-F238E27FC236}">
                <a16:creationId xmlns:a16="http://schemas.microsoft.com/office/drawing/2014/main" id="{51065187-AEDD-4C92-932E-7450E3534DF3}"/>
              </a:ext>
            </a:extLst>
          </p:cNvPr>
          <p:cNvSpPr>
            <a:spLocks noGrp="1"/>
          </p:cNvSpPr>
          <p:nvPr>
            <p:ph idx="1"/>
          </p:nvPr>
        </p:nvSpPr>
        <p:spPr>
          <a:xfrm>
            <a:off x="1295401" y="1210385"/>
            <a:ext cx="9601196" cy="4665483"/>
          </a:xfrm>
        </p:spPr>
        <p:txBody>
          <a:bodyPr/>
          <a:lstStyle/>
          <a:p>
            <a:r>
              <a:rPr lang="en-US">
                <a:ea typeface="+mn-lt"/>
                <a:cs typeface="+mn-lt"/>
              </a:rPr>
              <a:t>The traces on one layer can be connected to the other layer with a </a:t>
            </a:r>
            <a:r>
              <a:rPr lang="en-US" i="1">
                <a:ea typeface="+mn-lt"/>
                <a:cs typeface="+mn-lt"/>
              </a:rPr>
              <a:t>via</a:t>
            </a:r>
            <a:r>
              <a:rPr lang="en-US">
                <a:ea typeface="+mn-lt"/>
                <a:cs typeface="+mn-lt"/>
              </a:rPr>
              <a:t>. A via is a copper plated hole in the PCB that electrically connects the top layer to the bottom layer.</a:t>
            </a:r>
            <a:endParaRPr lang="en-US"/>
          </a:p>
        </p:txBody>
      </p:sp>
      <p:pic>
        <p:nvPicPr>
          <p:cNvPr id="4" name="Picture 4">
            <a:extLst>
              <a:ext uri="{FF2B5EF4-FFF2-40B4-BE49-F238E27FC236}">
                <a16:creationId xmlns:a16="http://schemas.microsoft.com/office/drawing/2014/main" id="{F1690C4C-76F6-4127-870D-82042D45BFA3}"/>
              </a:ext>
            </a:extLst>
          </p:cNvPr>
          <p:cNvPicPr>
            <a:picLocks noChangeAspect="1"/>
          </p:cNvPicPr>
          <p:nvPr/>
        </p:nvPicPr>
        <p:blipFill>
          <a:blip r:embed="rId2"/>
          <a:stretch>
            <a:fillRect/>
          </a:stretch>
        </p:blipFill>
        <p:spPr>
          <a:xfrm>
            <a:off x="3628373" y="2842929"/>
            <a:ext cx="4768240" cy="2696143"/>
          </a:xfrm>
          <a:prstGeom prst="rect">
            <a:avLst/>
          </a:prstGeom>
        </p:spPr>
      </p:pic>
    </p:spTree>
    <p:extLst>
      <p:ext uri="{BB962C8B-B14F-4D97-AF65-F5344CB8AC3E}">
        <p14:creationId xmlns:p14="http://schemas.microsoft.com/office/powerpoint/2010/main" val="1398868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94098-1D1E-45D0-B12C-99CE4A60A49A}"/>
              </a:ext>
            </a:extLst>
          </p:cNvPr>
          <p:cNvSpPr>
            <a:spLocks noGrp="1"/>
          </p:cNvSpPr>
          <p:nvPr>
            <p:ph type="title"/>
          </p:nvPr>
        </p:nvSpPr>
        <p:spPr>
          <a:xfrm>
            <a:off x="1295402" y="846433"/>
            <a:ext cx="9601196" cy="531429"/>
          </a:xfrm>
        </p:spPr>
        <p:txBody>
          <a:bodyPr>
            <a:normAutofit fontScale="90000"/>
          </a:bodyPr>
          <a:lstStyle/>
          <a:p>
            <a:r>
              <a:rPr lang="en-US">
                <a:ea typeface="+mj-lt"/>
                <a:cs typeface="+mj-lt"/>
              </a:rPr>
              <a:t>Cont....</a:t>
            </a:r>
          </a:p>
          <a:p>
            <a:endParaRPr lang="en-US" dirty="0"/>
          </a:p>
        </p:txBody>
      </p:sp>
      <p:sp>
        <p:nvSpPr>
          <p:cNvPr id="3" name="Content Placeholder 2">
            <a:extLst>
              <a:ext uri="{FF2B5EF4-FFF2-40B4-BE49-F238E27FC236}">
                <a16:creationId xmlns:a16="http://schemas.microsoft.com/office/drawing/2014/main" id="{2A5517F0-D1F4-44E2-A646-F056D7B4DCD1}"/>
              </a:ext>
            </a:extLst>
          </p:cNvPr>
          <p:cNvSpPr>
            <a:spLocks noGrp="1"/>
          </p:cNvSpPr>
          <p:nvPr>
            <p:ph idx="1"/>
          </p:nvPr>
        </p:nvSpPr>
        <p:spPr>
          <a:xfrm>
            <a:off x="1295401" y="938988"/>
            <a:ext cx="9601196" cy="4936880"/>
          </a:xfrm>
        </p:spPr>
        <p:txBody>
          <a:bodyPr/>
          <a:lstStyle/>
          <a:p>
            <a:r>
              <a:rPr lang="en-US">
                <a:ea typeface="+mn-lt"/>
                <a:cs typeface="+mn-lt"/>
              </a:rPr>
              <a:t>Most of the copper traces bend at 45° angles. One reason for this is that 45° angles shorten the electrical path between components compared to 90° angles. Another reason is that high speed logic signals can get reflected off the back of the angle, causing interference.</a:t>
            </a:r>
          </a:p>
          <a:p>
            <a:pPr>
              <a:buSzPct val="114999"/>
            </a:pPr>
            <a:endParaRPr lang="en-US" dirty="0"/>
          </a:p>
        </p:txBody>
      </p:sp>
      <p:pic>
        <p:nvPicPr>
          <p:cNvPr id="4" name="Picture 4">
            <a:extLst>
              <a:ext uri="{FF2B5EF4-FFF2-40B4-BE49-F238E27FC236}">
                <a16:creationId xmlns:a16="http://schemas.microsoft.com/office/drawing/2014/main" id="{C0DF75A2-49A7-4083-A3A0-B65CDFB5A6C7}"/>
              </a:ext>
            </a:extLst>
          </p:cNvPr>
          <p:cNvPicPr>
            <a:picLocks noChangeAspect="1"/>
          </p:cNvPicPr>
          <p:nvPr/>
        </p:nvPicPr>
        <p:blipFill>
          <a:blip r:embed="rId2"/>
          <a:stretch>
            <a:fillRect/>
          </a:stretch>
        </p:blipFill>
        <p:spPr>
          <a:xfrm>
            <a:off x="3743196" y="2743201"/>
            <a:ext cx="4768239" cy="2394558"/>
          </a:xfrm>
          <a:prstGeom prst="rect">
            <a:avLst/>
          </a:prstGeom>
        </p:spPr>
      </p:pic>
    </p:spTree>
    <p:extLst>
      <p:ext uri="{BB962C8B-B14F-4D97-AF65-F5344CB8AC3E}">
        <p14:creationId xmlns:p14="http://schemas.microsoft.com/office/powerpoint/2010/main" val="3313631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F3A8D-1CDC-4F23-90EA-DBEEFE85CF61}"/>
              </a:ext>
            </a:extLst>
          </p:cNvPr>
          <p:cNvSpPr>
            <a:spLocks noGrp="1"/>
          </p:cNvSpPr>
          <p:nvPr>
            <p:ph type="title"/>
          </p:nvPr>
        </p:nvSpPr>
        <p:spPr/>
        <p:txBody>
          <a:bodyPr/>
          <a:lstStyle/>
          <a:p>
            <a:r>
              <a:rPr lang="en-US" dirty="0"/>
              <a:t>PCB</a:t>
            </a:r>
          </a:p>
        </p:txBody>
      </p:sp>
      <p:sp>
        <p:nvSpPr>
          <p:cNvPr id="3" name="Content Placeholder 2">
            <a:extLst>
              <a:ext uri="{FF2B5EF4-FFF2-40B4-BE49-F238E27FC236}">
                <a16:creationId xmlns:a16="http://schemas.microsoft.com/office/drawing/2014/main" id="{5D368159-8761-460F-A4A3-FD2283419069}"/>
              </a:ext>
            </a:extLst>
          </p:cNvPr>
          <p:cNvSpPr>
            <a:spLocks noGrp="1"/>
          </p:cNvSpPr>
          <p:nvPr>
            <p:ph idx="1"/>
          </p:nvPr>
        </p:nvSpPr>
        <p:spPr/>
        <p:txBody>
          <a:bodyPr/>
          <a:lstStyle/>
          <a:p>
            <a:r>
              <a:rPr lang="en-US" dirty="0">
                <a:ea typeface="+mn-lt"/>
                <a:cs typeface="+mn-lt"/>
              </a:rPr>
              <a:t>PCBs or printed circuit boards serve as the backbone of any design industry, allowing you to connect passive components, active components, and embedded devices together, into a specific form to fit the design need. A number of stages are involved in proper PCB fabrications which include designing, layout, routing, etching &amp; troubleshooting.</a:t>
            </a:r>
            <a:endParaRPr lang="en-US" dirty="0"/>
          </a:p>
        </p:txBody>
      </p:sp>
    </p:spTree>
    <p:extLst>
      <p:ext uri="{BB962C8B-B14F-4D97-AF65-F5344CB8AC3E}">
        <p14:creationId xmlns:p14="http://schemas.microsoft.com/office/powerpoint/2010/main" val="821311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4F5D3-FA1E-45B5-B6D9-911E98B5B459}"/>
              </a:ext>
            </a:extLst>
          </p:cNvPr>
          <p:cNvSpPr>
            <a:spLocks noGrp="1"/>
          </p:cNvSpPr>
          <p:nvPr>
            <p:ph type="title"/>
          </p:nvPr>
        </p:nvSpPr>
        <p:spPr/>
        <p:txBody>
          <a:bodyPr/>
          <a:lstStyle/>
          <a:p>
            <a:r>
              <a:rPr lang="en-US" dirty="0"/>
              <a:t>Footprint</a:t>
            </a:r>
          </a:p>
        </p:txBody>
      </p:sp>
      <p:sp>
        <p:nvSpPr>
          <p:cNvPr id="3" name="Content Placeholder 2">
            <a:extLst>
              <a:ext uri="{FF2B5EF4-FFF2-40B4-BE49-F238E27FC236}">
                <a16:creationId xmlns:a16="http://schemas.microsoft.com/office/drawing/2014/main" id="{AF86DCC2-F1BE-48CC-8F3B-48CB63A919E7}"/>
              </a:ext>
            </a:extLst>
          </p:cNvPr>
          <p:cNvSpPr>
            <a:spLocks noGrp="1"/>
          </p:cNvSpPr>
          <p:nvPr>
            <p:ph idx="1"/>
          </p:nvPr>
        </p:nvSpPr>
        <p:spPr/>
        <p:txBody>
          <a:bodyPr/>
          <a:lstStyle/>
          <a:p>
            <a:r>
              <a:rPr lang="en-US" dirty="0">
                <a:ea typeface="+mn-lt"/>
                <a:cs typeface="+mn-lt"/>
              </a:rPr>
              <a:t>Each schematic symbol you use needs to have a PCB footprint associated with it. The PCB footprint will define the component’s physical dimensions and placement of the copper pads or through holes. </a:t>
            </a:r>
          </a:p>
          <a:p>
            <a:pPr>
              <a:buSzPct val="114999"/>
            </a:pPr>
            <a:r>
              <a:rPr lang="en-US">
                <a:ea typeface="+mn-lt"/>
                <a:cs typeface="+mn-lt"/>
              </a:rPr>
              <a:t>Searching footprints is the same as searching symbols by using </a:t>
            </a:r>
            <a:r>
              <a:rPr lang="en-US" b="1">
                <a:ea typeface="+mn-lt"/>
                <a:cs typeface="+mn-lt"/>
              </a:rPr>
              <a:t>Library</a:t>
            </a:r>
            <a:r>
              <a:rPr lang="en-US">
                <a:ea typeface="+mn-lt"/>
                <a:cs typeface="+mn-lt"/>
              </a:rPr>
              <a:t> in the Schematic.</a:t>
            </a:r>
            <a:br>
              <a:rPr lang="en-US" dirty="0">
                <a:ea typeface="+mn-lt"/>
                <a:cs typeface="+mn-lt"/>
              </a:rPr>
            </a:br>
            <a:r>
              <a:rPr lang="en-US">
                <a:ea typeface="+mn-lt"/>
                <a:cs typeface="+mn-lt"/>
              </a:rPr>
              <a:t>You can place the selected footprints in the canvas after the search.</a:t>
            </a:r>
            <a:endParaRPr lang="en-US" dirty="0">
              <a:ea typeface="+mn-lt"/>
              <a:cs typeface="+mn-lt"/>
            </a:endParaRPr>
          </a:p>
          <a:p>
            <a:pPr>
              <a:buSzPct val="114999"/>
            </a:pPr>
            <a:endParaRPr lang="en-US" dirty="0"/>
          </a:p>
        </p:txBody>
      </p:sp>
    </p:spTree>
    <p:extLst>
      <p:ext uri="{BB962C8B-B14F-4D97-AF65-F5344CB8AC3E}">
        <p14:creationId xmlns:p14="http://schemas.microsoft.com/office/powerpoint/2010/main" val="1797958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F1F27-8C8C-45F7-A905-B4CD8F2A93A8}"/>
              </a:ext>
            </a:extLst>
          </p:cNvPr>
          <p:cNvSpPr>
            <a:spLocks noGrp="1"/>
          </p:cNvSpPr>
          <p:nvPr>
            <p:ph type="title"/>
          </p:nvPr>
        </p:nvSpPr>
        <p:spPr/>
        <p:txBody>
          <a:bodyPr/>
          <a:lstStyle/>
          <a:p>
            <a:r>
              <a:rPr lang="en-US"/>
              <a:t>DRC</a:t>
            </a:r>
          </a:p>
        </p:txBody>
      </p:sp>
      <p:sp>
        <p:nvSpPr>
          <p:cNvPr id="3" name="Content Placeholder 2">
            <a:extLst>
              <a:ext uri="{FF2B5EF4-FFF2-40B4-BE49-F238E27FC236}">
                <a16:creationId xmlns:a16="http://schemas.microsoft.com/office/drawing/2014/main" id="{1515468E-FA52-416D-90E2-364DF815FF74}"/>
              </a:ext>
            </a:extLst>
          </p:cNvPr>
          <p:cNvSpPr>
            <a:spLocks noGrp="1"/>
          </p:cNvSpPr>
          <p:nvPr>
            <p:ph idx="1"/>
          </p:nvPr>
        </p:nvSpPr>
        <p:spPr/>
        <p:txBody>
          <a:bodyPr/>
          <a:lstStyle/>
          <a:p>
            <a:r>
              <a:rPr lang="en-US">
                <a:ea typeface="+mn-lt"/>
                <a:cs typeface="+mn-lt"/>
              </a:rPr>
              <a:t>While drawing the PCB, several  mistakes can occur (i.e. overlaps, very near objects .. etc).</a:t>
            </a:r>
            <a:endParaRPr lang="en-US"/>
          </a:p>
          <a:p>
            <a:pPr>
              <a:buSzPct val="114999"/>
            </a:pPr>
            <a:r>
              <a:rPr lang="en-US" dirty="0">
                <a:ea typeface="+mn-lt"/>
                <a:cs typeface="+mn-lt"/>
              </a:rPr>
              <a:t>A good thing about </a:t>
            </a:r>
            <a:r>
              <a:rPr lang="en-US" err="1">
                <a:ea typeface="+mn-lt"/>
                <a:cs typeface="+mn-lt"/>
              </a:rPr>
              <a:t>EasyEDA’s</a:t>
            </a:r>
            <a:r>
              <a:rPr lang="en-US" dirty="0">
                <a:ea typeface="+mn-lt"/>
                <a:cs typeface="+mn-lt"/>
              </a:rPr>
              <a:t> DRC (Design Rule Check) that it does the check in real-time while drawing, which is a very handy feature can’t be found in Eagle CAD.</a:t>
            </a:r>
          </a:p>
          <a:p>
            <a:pPr>
              <a:buSzPct val="114999"/>
            </a:pPr>
            <a:r>
              <a:rPr lang="en-US">
                <a:ea typeface="+mn-lt"/>
                <a:cs typeface="+mn-lt"/>
              </a:rPr>
              <a:t>Running a DRC is almost the last step in checking your PCB design before you generate </a:t>
            </a:r>
            <a:r>
              <a:rPr lang="en-US" b="1">
                <a:ea typeface="+mn-lt"/>
                <a:cs typeface="+mn-lt"/>
              </a:rPr>
              <a:t>Gerber</a:t>
            </a:r>
            <a:r>
              <a:rPr lang="en-US">
                <a:ea typeface="+mn-lt"/>
                <a:cs typeface="+mn-lt"/>
              </a:rPr>
              <a:t> and </a:t>
            </a:r>
            <a:r>
              <a:rPr lang="en-US" b="1">
                <a:ea typeface="+mn-lt"/>
                <a:cs typeface="+mn-lt"/>
              </a:rPr>
              <a:t>Drill</a:t>
            </a:r>
            <a:r>
              <a:rPr lang="en-US">
                <a:ea typeface="+mn-lt"/>
                <a:cs typeface="+mn-lt"/>
              </a:rPr>
              <a:t> files for board manufacture ready to place your order for a finished PCB.</a:t>
            </a:r>
            <a:endParaRPr lang="en-US" dirty="0"/>
          </a:p>
        </p:txBody>
      </p:sp>
    </p:spTree>
    <p:extLst>
      <p:ext uri="{BB962C8B-B14F-4D97-AF65-F5344CB8AC3E}">
        <p14:creationId xmlns:p14="http://schemas.microsoft.com/office/powerpoint/2010/main" val="912255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26908-1ADD-4FC0-8069-092AE4FD250E}"/>
              </a:ext>
            </a:extLst>
          </p:cNvPr>
          <p:cNvSpPr>
            <a:spLocks noGrp="1"/>
          </p:cNvSpPr>
          <p:nvPr>
            <p:ph type="title"/>
          </p:nvPr>
        </p:nvSpPr>
        <p:spPr/>
        <p:txBody>
          <a:bodyPr/>
          <a:lstStyle/>
          <a:p>
            <a:r>
              <a:rPr lang="en-US"/>
              <a:t>Cont....</a:t>
            </a:r>
          </a:p>
        </p:txBody>
      </p:sp>
      <p:sp>
        <p:nvSpPr>
          <p:cNvPr id="3" name="Content Placeholder 2">
            <a:extLst>
              <a:ext uri="{FF2B5EF4-FFF2-40B4-BE49-F238E27FC236}">
                <a16:creationId xmlns:a16="http://schemas.microsoft.com/office/drawing/2014/main" id="{EEA56892-1635-4583-905A-A0E208EBCF2A}"/>
              </a:ext>
            </a:extLst>
          </p:cNvPr>
          <p:cNvSpPr>
            <a:spLocks noGrp="1"/>
          </p:cNvSpPr>
          <p:nvPr>
            <p:ph idx="1"/>
          </p:nvPr>
        </p:nvSpPr>
        <p:spPr/>
        <p:txBody>
          <a:bodyPr>
            <a:normAutofit fontScale="92500"/>
          </a:bodyPr>
          <a:lstStyle/>
          <a:p>
            <a:r>
              <a:rPr lang="en-US">
                <a:ea typeface="+mn-lt"/>
                <a:cs typeface="+mn-lt"/>
              </a:rPr>
              <a:t>Some example of DRC’s in the design include:</a:t>
            </a:r>
            <a:endParaRPr lang="en-US"/>
          </a:p>
          <a:p>
            <a:pPr>
              <a:buSzPct val="114999"/>
            </a:pPr>
            <a:r>
              <a:rPr lang="en-US">
                <a:ea typeface="+mn-lt"/>
                <a:cs typeface="+mn-lt"/>
              </a:rPr>
              <a:t>The spacing between the traces, and between the trace and pads, through holes.</a:t>
            </a:r>
            <a:endParaRPr lang="en-US"/>
          </a:p>
          <a:p>
            <a:pPr>
              <a:buSzPct val="114999"/>
            </a:pPr>
            <a:r>
              <a:rPr lang="en-US">
                <a:ea typeface="+mn-lt"/>
                <a:cs typeface="+mn-lt"/>
              </a:rPr>
              <a:t>Design of the key signal lines. Trace length and guard wire length along with the required separation of input and output lines.</a:t>
            </a:r>
            <a:endParaRPr lang="en-US"/>
          </a:p>
          <a:p>
            <a:pPr>
              <a:buSzPct val="114999"/>
            </a:pPr>
            <a:r>
              <a:rPr lang="en-US">
                <a:ea typeface="+mn-lt"/>
                <a:cs typeface="+mn-lt"/>
              </a:rPr>
              <a:t>Modifying undesirable lines.</a:t>
            </a:r>
            <a:endParaRPr lang="en-US" dirty="0"/>
          </a:p>
          <a:p>
            <a:pPr>
              <a:buSzPct val="114999"/>
            </a:pPr>
            <a:r>
              <a:rPr lang="en-US">
                <a:ea typeface="+mn-lt"/>
                <a:cs typeface="+mn-lt"/>
              </a:rPr>
              <a:t>Via size and spacing.</a:t>
            </a:r>
            <a:br>
              <a:rPr lang="en-US" dirty="0"/>
            </a:br>
            <a:endParaRPr lang="en-US" dirty="0"/>
          </a:p>
          <a:p>
            <a:pPr>
              <a:buSzPct val="114999"/>
            </a:pPr>
            <a:endParaRPr lang="en-US" dirty="0"/>
          </a:p>
        </p:txBody>
      </p:sp>
    </p:spTree>
    <p:extLst>
      <p:ext uri="{BB962C8B-B14F-4D97-AF65-F5344CB8AC3E}">
        <p14:creationId xmlns:p14="http://schemas.microsoft.com/office/powerpoint/2010/main" val="995220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5EA7A-8C73-4F62-8EA1-CDABF67C3C9A}"/>
              </a:ext>
            </a:extLst>
          </p:cNvPr>
          <p:cNvSpPr>
            <a:spLocks noGrp="1"/>
          </p:cNvSpPr>
          <p:nvPr>
            <p:ph type="title"/>
          </p:nvPr>
        </p:nvSpPr>
        <p:spPr/>
        <p:txBody>
          <a:bodyPr/>
          <a:lstStyle/>
          <a:p>
            <a:r>
              <a:rPr lang="en-US"/>
              <a:t>Features</a:t>
            </a:r>
          </a:p>
        </p:txBody>
      </p:sp>
      <p:sp>
        <p:nvSpPr>
          <p:cNvPr id="3" name="Content Placeholder 2">
            <a:extLst>
              <a:ext uri="{FF2B5EF4-FFF2-40B4-BE49-F238E27FC236}">
                <a16:creationId xmlns:a16="http://schemas.microsoft.com/office/drawing/2014/main" id="{EBB3F04B-582F-49D7-92D8-F4F2A23946B4}"/>
              </a:ext>
            </a:extLst>
          </p:cNvPr>
          <p:cNvSpPr>
            <a:spLocks noGrp="1"/>
          </p:cNvSpPr>
          <p:nvPr>
            <p:ph idx="1"/>
          </p:nvPr>
        </p:nvSpPr>
        <p:spPr/>
        <p:txBody>
          <a:bodyPr>
            <a:normAutofit fontScale="92500"/>
          </a:bodyPr>
          <a:lstStyle/>
          <a:p>
            <a:pPr marL="0" indent="0">
              <a:buNone/>
            </a:pPr>
            <a:r>
              <a:rPr lang="en-US" b="1">
                <a:ea typeface="+mn-lt"/>
                <a:cs typeface="+mn-lt"/>
              </a:rPr>
              <a:t>1) Align Tool</a:t>
            </a:r>
            <a:endParaRPr lang="en-US"/>
          </a:p>
          <a:p>
            <a:pPr marL="0" indent="0">
              <a:buSzPct val="114999"/>
              <a:buNone/>
            </a:pPr>
            <a:r>
              <a:rPr lang="en-US">
                <a:ea typeface="+mn-lt"/>
                <a:cs typeface="+mn-lt"/>
              </a:rPr>
              <a:t>With one click you can make the selected components align vertically or horizontally with other many options. </a:t>
            </a:r>
          </a:p>
          <a:p>
            <a:pPr marL="0" indent="0">
              <a:buNone/>
            </a:pPr>
            <a:r>
              <a:rPr lang="en-US" b="1">
                <a:ea typeface="+mn-lt"/>
                <a:cs typeface="+mn-lt"/>
              </a:rPr>
              <a:t>2) Modules</a:t>
            </a:r>
            <a:br>
              <a:rPr lang="en-US" b="1" dirty="0">
                <a:ea typeface="+mn-lt"/>
                <a:cs typeface="+mn-lt"/>
              </a:rPr>
            </a:br>
            <a:r>
              <a:rPr lang="en-US">
                <a:ea typeface="+mn-lt"/>
                <a:cs typeface="+mn-lt"/>
              </a:rPr>
              <a:t>Many PCB CAD tools, like Eagle CAD, have added this feature recently. This feature </a:t>
            </a:r>
            <a:r>
              <a:rPr lang="en-US" dirty="0">
                <a:ea typeface="+mn-lt"/>
                <a:cs typeface="+mn-lt"/>
              </a:rPr>
              <a:t>allows designers to reuse chunks of circuits later, where some common parts of the design (module) are needed in most circuits. So modules can be added in one step instead of designing it each time. This applies for schematic and PCB.</a:t>
            </a:r>
            <a:endParaRPr lang="en-US" dirty="0"/>
          </a:p>
          <a:p>
            <a:pPr>
              <a:buSzPct val="114999"/>
            </a:pPr>
            <a:endParaRPr lang="en-US" dirty="0"/>
          </a:p>
        </p:txBody>
      </p:sp>
    </p:spTree>
    <p:extLst>
      <p:ext uri="{BB962C8B-B14F-4D97-AF65-F5344CB8AC3E}">
        <p14:creationId xmlns:p14="http://schemas.microsoft.com/office/powerpoint/2010/main" val="1185120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995B8-D65D-44D2-9AFB-A98FDE3ECFBC}"/>
              </a:ext>
            </a:extLst>
          </p:cNvPr>
          <p:cNvSpPr>
            <a:spLocks noGrp="1"/>
          </p:cNvSpPr>
          <p:nvPr>
            <p:ph type="title"/>
          </p:nvPr>
        </p:nvSpPr>
        <p:spPr/>
        <p:txBody>
          <a:bodyPr/>
          <a:lstStyle/>
          <a:p>
            <a:r>
              <a:rPr lang="en-US"/>
              <a:t>Cont....</a:t>
            </a:r>
          </a:p>
        </p:txBody>
      </p:sp>
      <p:sp>
        <p:nvSpPr>
          <p:cNvPr id="3" name="Content Placeholder 2">
            <a:extLst>
              <a:ext uri="{FF2B5EF4-FFF2-40B4-BE49-F238E27FC236}">
                <a16:creationId xmlns:a16="http://schemas.microsoft.com/office/drawing/2014/main" id="{C6640ECA-C2E6-4386-BBD4-6A0A3D68B192}"/>
              </a:ext>
            </a:extLst>
          </p:cNvPr>
          <p:cNvSpPr>
            <a:spLocks noGrp="1"/>
          </p:cNvSpPr>
          <p:nvPr>
            <p:ph idx="1"/>
          </p:nvPr>
        </p:nvSpPr>
        <p:spPr/>
        <p:txBody>
          <a:bodyPr>
            <a:normAutofit fontScale="85000" lnSpcReduction="20000"/>
          </a:bodyPr>
          <a:lstStyle/>
          <a:p>
            <a:r>
              <a:rPr lang="en-US" b="1">
                <a:ea typeface="+mn-lt"/>
                <a:cs typeface="+mn-lt"/>
              </a:rPr>
              <a:t>API/Scripts</a:t>
            </a:r>
            <a:endParaRPr lang="en-US"/>
          </a:p>
          <a:p>
            <a:pPr marL="0" indent="0">
              <a:buSzPct val="114999"/>
              <a:buNone/>
            </a:pPr>
            <a:r>
              <a:rPr lang="en-US">
                <a:ea typeface="+mn-lt"/>
                <a:cs typeface="+mn-lt"/>
              </a:rPr>
              <a:t>No matter how the programme is full of tools, a user may still want to do something tools can’t do. EasyEDA provides the mechanism to write your own tools in form of an extension or a simple script.</a:t>
            </a:r>
            <a:endParaRPr lang="en-US"/>
          </a:p>
          <a:p>
            <a:pPr>
              <a:buNone/>
            </a:pPr>
            <a:r>
              <a:rPr lang="en-US" b="1">
                <a:ea typeface="+mn-lt"/>
                <a:cs typeface="+mn-lt"/>
              </a:rPr>
              <a:t>Autorouter</a:t>
            </a:r>
            <a:endParaRPr lang="en-US"/>
          </a:p>
          <a:p>
            <a:pPr>
              <a:buNone/>
            </a:pPr>
            <a:r>
              <a:rPr lang="en-US">
                <a:ea typeface="+mn-lt"/>
                <a:cs typeface="+mn-lt"/>
              </a:rPr>
              <a:t>Like any other autorouter tool, you need to set some configuration before the routing stage and then run it.</a:t>
            </a:r>
            <a:endParaRPr lang="en-US"/>
          </a:p>
          <a:p>
            <a:pPr>
              <a:buNone/>
            </a:pPr>
            <a:r>
              <a:rPr lang="en-US">
                <a:ea typeface="+mn-lt"/>
                <a:cs typeface="+mn-lt"/>
              </a:rPr>
              <a:t>There are  two options to use online autorouter or to download the tool on your PC.It is adviced to use the local one as the online autorouter may be overloaded when many </a:t>
            </a:r>
            <a:r>
              <a:rPr lang="en-US" dirty="0">
                <a:ea typeface="+mn-lt"/>
                <a:cs typeface="+mn-lt"/>
              </a:rPr>
              <a:t>users use it which causes a failure in the output.</a:t>
            </a:r>
            <a:endParaRPr lang="en-US" dirty="0"/>
          </a:p>
          <a:p>
            <a:pPr marL="0" indent="0">
              <a:buNone/>
            </a:pPr>
            <a:endParaRPr lang="en-US" dirty="0"/>
          </a:p>
          <a:p>
            <a:pPr>
              <a:buSzPct val="114999"/>
            </a:pPr>
            <a:endParaRPr lang="en-US" dirty="0"/>
          </a:p>
        </p:txBody>
      </p:sp>
    </p:spTree>
    <p:extLst>
      <p:ext uri="{BB962C8B-B14F-4D97-AF65-F5344CB8AC3E}">
        <p14:creationId xmlns:p14="http://schemas.microsoft.com/office/powerpoint/2010/main" val="3333388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7B190-A52F-4D6F-B852-5EFCAC508D6A}"/>
              </a:ext>
            </a:extLst>
          </p:cNvPr>
          <p:cNvSpPr>
            <a:spLocks noGrp="1"/>
          </p:cNvSpPr>
          <p:nvPr>
            <p:ph type="title"/>
          </p:nvPr>
        </p:nvSpPr>
        <p:spPr/>
        <p:txBody>
          <a:bodyPr/>
          <a:lstStyle/>
          <a:p>
            <a:r>
              <a:rPr lang="en-US"/>
              <a:t>Features</a:t>
            </a:r>
          </a:p>
        </p:txBody>
      </p:sp>
      <p:sp>
        <p:nvSpPr>
          <p:cNvPr id="3" name="Content Placeholder 2">
            <a:extLst>
              <a:ext uri="{FF2B5EF4-FFF2-40B4-BE49-F238E27FC236}">
                <a16:creationId xmlns:a16="http://schemas.microsoft.com/office/drawing/2014/main" id="{C92D0048-5F1A-496D-A18E-D5DC5E2A59A3}"/>
              </a:ext>
            </a:extLst>
          </p:cNvPr>
          <p:cNvSpPr>
            <a:spLocks noGrp="1"/>
          </p:cNvSpPr>
          <p:nvPr>
            <p:ph idx="1"/>
          </p:nvPr>
        </p:nvSpPr>
        <p:spPr/>
        <p:txBody>
          <a:bodyPr>
            <a:normAutofit fontScale="92500" lnSpcReduction="20000"/>
          </a:bodyPr>
          <a:lstStyle/>
          <a:p>
            <a:r>
              <a:rPr lang="en-US" b="1">
                <a:ea typeface="+mn-lt"/>
                <a:cs typeface="+mn-lt"/>
              </a:rPr>
              <a:t>Import from Eagle CAD</a:t>
            </a:r>
            <a:br>
              <a:rPr lang="en-US" b="1" dirty="0">
                <a:ea typeface="+mn-lt"/>
                <a:cs typeface="+mn-lt"/>
              </a:rPr>
            </a:br>
            <a:r>
              <a:rPr lang="en-US">
                <a:ea typeface="+mn-lt"/>
                <a:cs typeface="+mn-lt"/>
              </a:rPr>
              <a:t>Another cool feature, which many CAD tools provide, is to import the design from another file type. EasyEDA supports importing files from Eagle CAD and even Altium.</a:t>
            </a:r>
          </a:p>
          <a:p>
            <a:pPr>
              <a:buSzPct val="114999"/>
            </a:pPr>
            <a:r>
              <a:rPr lang="en-US" b="1"/>
              <a:t>Sharing and Versions Control System Features</a:t>
            </a:r>
            <a:endParaRPr lang="en-US" dirty="0"/>
          </a:p>
          <a:p>
            <a:pPr marL="0" indent="0" algn="just">
              <a:buSzPct val="114999"/>
              <a:buNone/>
            </a:pPr>
            <a:r>
              <a:rPr lang="en-US">
                <a:ea typeface="+mn-lt"/>
                <a:cs typeface="+mn-lt"/>
              </a:rPr>
              <a:t>    First, you can add another member to view or to edit the project.</a:t>
            </a:r>
            <a:endParaRPr lang="en-US" b="1" dirty="0">
              <a:ea typeface="+mn-lt"/>
              <a:cs typeface="+mn-lt"/>
            </a:endParaRPr>
          </a:p>
          <a:p>
            <a:pPr marL="0" indent="0" algn="just">
              <a:buNone/>
            </a:pPr>
            <a:r>
              <a:rPr lang="en-US" dirty="0">
                <a:ea typeface="+mn-lt"/>
                <a:cs typeface="+mn-lt"/>
              </a:rPr>
              <a:t>   Second, EasyEDA allows you to create teams. Each team has members </a:t>
            </a:r>
            <a:r>
              <a:rPr lang="en-US">
                <a:ea typeface="+mn-lt"/>
                <a:cs typeface="+mn-lt"/>
              </a:rPr>
              <a:t>and        projects. After you create the team, you invite members to it. </a:t>
            </a:r>
            <a:endParaRPr lang="en-US"/>
          </a:p>
          <a:p>
            <a:pPr marL="0" indent="0" algn="just">
              <a:buNone/>
            </a:pPr>
            <a:r>
              <a:rPr lang="en-US">
                <a:ea typeface="+mn-lt"/>
                <a:cs typeface="+mn-lt"/>
              </a:rPr>
              <a:t> In order to show and edit team’s projects, you must switch to your team profile first. </a:t>
            </a:r>
            <a:endParaRPr lang="en-US"/>
          </a:p>
          <a:p>
            <a:pPr algn="just">
              <a:buSzPct val="114999"/>
            </a:pPr>
            <a:endParaRPr lang="en-US" dirty="0"/>
          </a:p>
        </p:txBody>
      </p:sp>
    </p:spTree>
    <p:extLst>
      <p:ext uri="{BB962C8B-B14F-4D97-AF65-F5344CB8AC3E}">
        <p14:creationId xmlns:p14="http://schemas.microsoft.com/office/powerpoint/2010/main" val="1908170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8AC83-775C-45C3-B493-FF48B1F7B584}"/>
              </a:ext>
            </a:extLst>
          </p:cNvPr>
          <p:cNvSpPr>
            <a:spLocks noGrp="1"/>
          </p:cNvSpPr>
          <p:nvPr>
            <p:ph type="title"/>
          </p:nvPr>
        </p:nvSpPr>
        <p:spPr/>
        <p:txBody>
          <a:bodyPr/>
          <a:lstStyle/>
          <a:p>
            <a:r>
              <a:rPr lang="en-US"/>
              <a:t>Cont....</a:t>
            </a:r>
          </a:p>
        </p:txBody>
      </p:sp>
      <p:sp>
        <p:nvSpPr>
          <p:cNvPr id="3" name="Content Placeholder 2">
            <a:extLst>
              <a:ext uri="{FF2B5EF4-FFF2-40B4-BE49-F238E27FC236}">
                <a16:creationId xmlns:a16="http://schemas.microsoft.com/office/drawing/2014/main" id="{AE36D8FE-4EA0-4A21-96FC-7772FEF6AEC0}"/>
              </a:ext>
            </a:extLst>
          </p:cNvPr>
          <p:cNvSpPr>
            <a:spLocks noGrp="1"/>
          </p:cNvSpPr>
          <p:nvPr>
            <p:ph idx="1"/>
          </p:nvPr>
        </p:nvSpPr>
        <p:spPr/>
        <p:txBody>
          <a:bodyPr/>
          <a:lstStyle/>
          <a:p>
            <a:r>
              <a:rPr lang="en-US" b="1"/>
              <a:t>PCB Fabrication and Components Purchase Service</a:t>
            </a:r>
            <a:endParaRPr lang="en-US"/>
          </a:p>
          <a:p>
            <a:pPr marL="0" indent="0">
              <a:buSzPct val="114999"/>
              <a:buNone/>
            </a:pPr>
            <a:r>
              <a:rPr lang="en-US" dirty="0">
                <a:ea typeface="+mn-lt"/>
                <a:cs typeface="+mn-lt"/>
              </a:rPr>
              <a:t> </a:t>
            </a:r>
            <a:r>
              <a:rPr lang="en-US">
                <a:ea typeface="+mn-lt"/>
                <a:cs typeface="+mn-lt"/>
              </a:rPr>
              <a:t>Users can order the BOM and manufacture the PCB by a partner or a sister company. EasyEDA is part of another group consists of an electronic parts distributor called LCSC and a PCB factory called </a:t>
            </a:r>
            <a:r>
              <a:rPr lang="en-US" u="sng" dirty="0">
                <a:ea typeface="+mn-lt"/>
                <a:cs typeface="+mn-lt"/>
                <a:hlinkClick r:id="rId2"/>
              </a:rPr>
              <a:t>JLCPCB</a:t>
            </a:r>
            <a:r>
              <a:rPr lang="en-US">
                <a:ea typeface="+mn-lt"/>
                <a:cs typeface="+mn-lt"/>
              </a:rPr>
              <a:t>.</a:t>
            </a:r>
            <a:endParaRPr lang="en-US" dirty="0"/>
          </a:p>
        </p:txBody>
      </p:sp>
    </p:spTree>
    <p:extLst>
      <p:ext uri="{BB962C8B-B14F-4D97-AF65-F5344CB8AC3E}">
        <p14:creationId xmlns:p14="http://schemas.microsoft.com/office/powerpoint/2010/main" val="1994267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49BB7-61AB-44A3-B65F-CC16C2CB02E7}"/>
              </a:ext>
            </a:extLst>
          </p:cNvPr>
          <p:cNvSpPr>
            <a:spLocks noGrp="1"/>
          </p:cNvSpPr>
          <p:nvPr>
            <p:ph type="title"/>
          </p:nvPr>
        </p:nvSpPr>
        <p:spPr/>
        <p:txBody>
          <a:bodyPr/>
          <a:lstStyle/>
          <a:p>
            <a:r>
              <a:rPr lang="en-US" dirty="0">
                <a:ea typeface="+mj-lt"/>
                <a:cs typeface="+mj-lt"/>
              </a:rPr>
              <a:t>Advantages </a:t>
            </a:r>
            <a:endParaRPr lang="en-US"/>
          </a:p>
        </p:txBody>
      </p:sp>
      <p:sp>
        <p:nvSpPr>
          <p:cNvPr id="3" name="Content Placeholder 2">
            <a:extLst>
              <a:ext uri="{FF2B5EF4-FFF2-40B4-BE49-F238E27FC236}">
                <a16:creationId xmlns:a16="http://schemas.microsoft.com/office/drawing/2014/main" id="{E0FD961C-DE09-4D20-838F-F9143398E318}"/>
              </a:ext>
            </a:extLst>
          </p:cNvPr>
          <p:cNvSpPr>
            <a:spLocks noGrp="1"/>
          </p:cNvSpPr>
          <p:nvPr>
            <p:ph idx="1"/>
          </p:nvPr>
        </p:nvSpPr>
        <p:spPr/>
        <p:txBody>
          <a:bodyPr>
            <a:normAutofit/>
          </a:bodyPr>
          <a:lstStyle/>
          <a:p>
            <a:pPr>
              <a:buSzPct val="114999"/>
            </a:pPr>
            <a:r>
              <a:rPr lang="en-US" dirty="0">
                <a:ea typeface="+mn-lt"/>
                <a:cs typeface="+mn-lt"/>
              </a:rPr>
              <a:t>The tool is incredibly easy to use and beginner-friendly.</a:t>
            </a:r>
            <a:endParaRPr lang="en-US" dirty="0"/>
          </a:p>
          <a:p>
            <a:pPr>
              <a:buSzPct val="114999"/>
            </a:pPr>
            <a:r>
              <a:rPr lang="en-US" dirty="0">
                <a:ea typeface="+mn-lt"/>
                <a:cs typeface="+mn-lt"/>
              </a:rPr>
              <a:t>A massive library of components that allows you to draw schematics quickly.</a:t>
            </a:r>
            <a:endParaRPr lang="en-US" dirty="0"/>
          </a:p>
          <a:p>
            <a:pPr>
              <a:buSzPct val="114999"/>
            </a:pPr>
            <a:r>
              <a:rPr lang="en-US" dirty="0">
                <a:ea typeface="+mn-lt"/>
                <a:cs typeface="+mn-lt"/>
              </a:rPr>
              <a:t>You can download a desktop client for Windows, Linux, and Mac. But if you don’t want to install it on your PC, you can also run a free Online Editor with the same functions.</a:t>
            </a:r>
            <a:endParaRPr lang="en-US" dirty="0"/>
          </a:p>
          <a:p>
            <a:pPr>
              <a:buSzPct val="114999"/>
            </a:pPr>
            <a:r>
              <a:rPr lang="en-US" dirty="0" err="1">
                <a:ea typeface="+mn-lt"/>
                <a:cs typeface="+mn-lt"/>
              </a:rPr>
              <a:t>EasyEDA</a:t>
            </a:r>
            <a:r>
              <a:rPr lang="en-US" dirty="0">
                <a:ea typeface="+mn-lt"/>
                <a:cs typeface="+mn-lt"/>
              </a:rPr>
              <a:t> allows you to import schematic and other files from </a:t>
            </a:r>
            <a:r>
              <a:rPr lang="en-US" dirty="0" err="1">
                <a:ea typeface="+mn-lt"/>
                <a:cs typeface="+mn-lt"/>
              </a:rPr>
              <a:t>KiCad</a:t>
            </a:r>
            <a:r>
              <a:rPr lang="en-US" dirty="0">
                <a:ea typeface="+mn-lt"/>
                <a:cs typeface="+mn-lt"/>
              </a:rPr>
              <a:t>, </a:t>
            </a:r>
            <a:r>
              <a:rPr lang="en-US" dirty="0" err="1">
                <a:ea typeface="+mn-lt"/>
                <a:cs typeface="+mn-lt"/>
              </a:rPr>
              <a:t>Eagle,align</a:t>
            </a:r>
            <a:r>
              <a:rPr lang="en-US" dirty="0">
                <a:ea typeface="+mn-lt"/>
                <a:cs typeface="+mn-lt"/>
              </a:rPr>
              <a:t> tool, modules feature, APIs, offline </a:t>
            </a:r>
            <a:r>
              <a:rPr lang="en-US" dirty="0" err="1">
                <a:ea typeface="+mn-lt"/>
                <a:cs typeface="+mn-lt"/>
              </a:rPr>
              <a:t>autorouter</a:t>
            </a:r>
            <a:r>
              <a:rPr lang="en-US" dirty="0">
                <a:ea typeface="+mn-lt"/>
                <a:cs typeface="+mn-lt"/>
              </a:rPr>
              <a:t> and other tools.</a:t>
            </a:r>
            <a:endParaRPr lang="en-US" dirty="0"/>
          </a:p>
          <a:p>
            <a:pPr>
              <a:buSzPct val="114999"/>
            </a:pPr>
            <a:endParaRPr lang="en-US"/>
          </a:p>
          <a:p>
            <a:pPr>
              <a:buSzPct val="114999"/>
            </a:pPr>
            <a:endParaRPr lang="en-US" dirty="0"/>
          </a:p>
        </p:txBody>
      </p:sp>
    </p:spTree>
    <p:extLst>
      <p:ext uri="{BB962C8B-B14F-4D97-AF65-F5344CB8AC3E}">
        <p14:creationId xmlns:p14="http://schemas.microsoft.com/office/powerpoint/2010/main" val="24567669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4B002-4CC3-4E01-B337-621F90A828B2}"/>
              </a:ext>
            </a:extLst>
          </p:cNvPr>
          <p:cNvSpPr>
            <a:spLocks noGrp="1"/>
          </p:cNvSpPr>
          <p:nvPr>
            <p:ph type="title"/>
          </p:nvPr>
        </p:nvSpPr>
        <p:spPr/>
        <p:txBody>
          <a:bodyPr/>
          <a:lstStyle/>
          <a:p>
            <a:r>
              <a:rPr lang="en-US" dirty="0">
                <a:ea typeface="+mj-lt"/>
                <a:cs typeface="+mj-lt"/>
              </a:rPr>
              <a:t>Disadvantages </a:t>
            </a:r>
            <a:endParaRPr lang="en-US" dirty="0"/>
          </a:p>
        </p:txBody>
      </p:sp>
      <p:sp>
        <p:nvSpPr>
          <p:cNvPr id="3" name="Content Placeholder 2">
            <a:extLst>
              <a:ext uri="{FF2B5EF4-FFF2-40B4-BE49-F238E27FC236}">
                <a16:creationId xmlns:a16="http://schemas.microsoft.com/office/drawing/2014/main" id="{5031DD43-CC76-4229-A99D-D7B3EA681E01}"/>
              </a:ext>
            </a:extLst>
          </p:cNvPr>
          <p:cNvSpPr>
            <a:spLocks noGrp="1"/>
          </p:cNvSpPr>
          <p:nvPr>
            <p:ph idx="1"/>
          </p:nvPr>
        </p:nvSpPr>
        <p:spPr/>
        <p:txBody>
          <a:bodyPr/>
          <a:lstStyle/>
          <a:p>
            <a:pPr>
              <a:buSzPct val="114999"/>
            </a:pPr>
            <a:r>
              <a:rPr lang="en-US" dirty="0">
                <a:ea typeface="+mn-lt"/>
                <a:cs typeface="+mn-lt"/>
              </a:rPr>
              <a:t>It is a relatively new software that hasn’t been around as long as </a:t>
            </a:r>
            <a:r>
              <a:rPr lang="en-US" dirty="0" err="1">
                <a:ea typeface="+mn-lt"/>
                <a:cs typeface="+mn-lt"/>
              </a:rPr>
              <a:t>KiCad</a:t>
            </a:r>
            <a:r>
              <a:rPr lang="en-US" dirty="0">
                <a:ea typeface="+mn-lt"/>
                <a:cs typeface="+mn-lt"/>
              </a:rPr>
              <a:t>. </a:t>
            </a:r>
            <a:endParaRPr lang="en-US">
              <a:ea typeface="+mn-lt"/>
              <a:cs typeface="+mn-lt"/>
            </a:endParaRPr>
          </a:p>
          <a:p>
            <a:pPr>
              <a:buSzPct val="114999"/>
            </a:pPr>
            <a:endParaRPr lang="en-US" dirty="0"/>
          </a:p>
        </p:txBody>
      </p:sp>
    </p:spTree>
    <p:extLst>
      <p:ext uri="{BB962C8B-B14F-4D97-AF65-F5344CB8AC3E}">
        <p14:creationId xmlns:p14="http://schemas.microsoft.com/office/powerpoint/2010/main" val="1422840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68464-3FAE-4623-BAF8-57FB151E87E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EE08A0B-C7CC-4EDA-9AEC-5ED3912573CC}"/>
              </a:ext>
            </a:extLst>
          </p:cNvPr>
          <p:cNvSpPr>
            <a:spLocks noGrp="1"/>
          </p:cNvSpPr>
          <p:nvPr>
            <p:ph idx="1"/>
          </p:nvPr>
        </p:nvSpPr>
        <p:spPr/>
        <p:txBody>
          <a:bodyPr>
            <a:normAutofit/>
          </a:bodyPr>
          <a:lstStyle/>
          <a:p>
            <a:r>
              <a:rPr lang="en-US" dirty="0">
                <a:ea typeface="+mn-lt"/>
                <a:cs typeface="+mn-lt"/>
                <a:hlinkClick r:id="rId2"/>
              </a:rPr>
              <a:t>https://docs.easyeda.com/en/Introduction/PCB-Layout/index.html</a:t>
            </a:r>
            <a:endParaRPr lang="en-US">
              <a:ea typeface="+mn-lt"/>
              <a:cs typeface="+mn-lt"/>
            </a:endParaRPr>
          </a:p>
          <a:p>
            <a:pPr>
              <a:buSzPct val="114999"/>
            </a:pPr>
            <a:r>
              <a:rPr lang="en-US" u="sng" dirty="0">
                <a:solidFill>
                  <a:srgbClr val="92D050"/>
                </a:solidFill>
                <a:ea typeface="+mn-lt"/>
                <a:cs typeface="+mn-lt"/>
              </a:rPr>
              <a:t>https://easyeda.com/feather/PCB_Layout_Tutorial-LztL3XfwO</a:t>
            </a:r>
          </a:p>
          <a:p>
            <a:pPr>
              <a:buSzPct val="114999"/>
            </a:pPr>
            <a:r>
              <a:rPr lang="en-US" dirty="0">
                <a:ea typeface="+mn-lt"/>
                <a:cs typeface="+mn-lt"/>
                <a:hlinkClick r:id="rId3"/>
              </a:rPr>
              <a:t>https://www.instructables.com/How-to-Make-a-Circuit-Board-With-EasyEDA/</a:t>
            </a:r>
            <a:endParaRPr lang="en-US" dirty="0"/>
          </a:p>
          <a:p>
            <a:pPr>
              <a:buSzPct val="114999"/>
            </a:pPr>
            <a:r>
              <a:rPr lang="en-US" dirty="0">
                <a:ea typeface="+mn-lt"/>
                <a:cs typeface="+mn-lt"/>
                <a:hlinkClick r:id="rId4"/>
              </a:rPr>
              <a:t>https://www.circuitbasics.com/make-custom-pcb/</a:t>
            </a:r>
            <a:endParaRPr lang="en-US" dirty="0"/>
          </a:p>
          <a:p>
            <a:pPr>
              <a:buSzPct val="114999"/>
            </a:pPr>
            <a:endParaRPr lang="en-US" dirty="0">
              <a:ea typeface="+mn-lt"/>
              <a:cs typeface="+mn-lt"/>
            </a:endParaRPr>
          </a:p>
          <a:p>
            <a:pPr>
              <a:buSzPct val="114999"/>
            </a:pPr>
            <a:endParaRPr lang="en-US" dirty="0"/>
          </a:p>
          <a:p>
            <a:pPr>
              <a:buSzPct val="114999"/>
            </a:pPr>
            <a:endParaRPr lang="en-US" dirty="0"/>
          </a:p>
          <a:p>
            <a:pPr>
              <a:buSzPct val="114999"/>
            </a:pPr>
            <a:endParaRPr lang="en-US" dirty="0"/>
          </a:p>
          <a:p>
            <a:pPr>
              <a:buSzPct val="114999"/>
            </a:pPr>
            <a:endParaRPr lang="en-US" dirty="0"/>
          </a:p>
        </p:txBody>
      </p:sp>
    </p:spTree>
    <p:extLst>
      <p:ext uri="{BB962C8B-B14F-4D97-AF65-F5344CB8AC3E}">
        <p14:creationId xmlns:p14="http://schemas.microsoft.com/office/powerpoint/2010/main" val="3068961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0ECCF-01FD-421B-85BC-2F185F9BF11A}"/>
              </a:ext>
            </a:extLst>
          </p:cNvPr>
          <p:cNvSpPr>
            <a:spLocks noGrp="1"/>
          </p:cNvSpPr>
          <p:nvPr>
            <p:ph type="title"/>
          </p:nvPr>
        </p:nvSpPr>
        <p:spPr/>
        <p:txBody>
          <a:bodyPr/>
          <a:lstStyle/>
          <a:p>
            <a:r>
              <a:rPr lang="en-US" dirty="0"/>
              <a:t>Easy EDA</a:t>
            </a:r>
          </a:p>
        </p:txBody>
      </p:sp>
      <p:sp>
        <p:nvSpPr>
          <p:cNvPr id="3" name="Content Placeholder 2">
            <a:extLst>
              <a:ext uri="{FF2B5EF4-FFF2-40B4-BE49-F238E27FC236}">
                <a16:creationId xmlns:a16="http://schemas.microsoft.com/office/drawing/2014/main" id="{352955A9-6041-4AC2-8289-E1490A0E27C7}"/>
              </a:ext>
            </a:extLst>
          </p:cNvPr>
          <p:cNvSpPr>
            <a:spLocks noGrp="1"/>
          </p:cNvSpPr>
          <p:nvPr>
            <p:ph idx="1"/>
          </p:nvPr>
        </p:nvSpPr>
        <p:spPr/>
        <p:txBody>
          <a:bodyPr>
            <a:normAutofit lnSpcReduction="10000"/>
          </a:bodyPr>
          <a:lstStyle/>
          <a:p>
            <a:r>
              <a:rPr lang="en-US" dirty="0">
                <a:ea typeface="+mn-lt"/>
                <a:cs typeface="+mn-lt"/>
              </a:rPr>
              <a:t>EDA stands for </a:t>
            </a:r>
            <a:r>
              <a:rPr lang="en-US" dirty="0" err="1">
                <a:ea typeface="+mn-lt"/>
                <a:cs typeface="+mn-lt"/>
              </a:rPr>
              <a:t>electronics</a:t>
            </a:r>
            <a:r>
              <a:rPr lang="en-US" dirty="0">
                <a:ea typeface="+mn-lt"/>
                <a:cs typeface="+mn-lt"/>
              </a:rPr>
              <a:t> design automation, and </a:t>
            </a:r>
            <a:r>
              <a:rPr lang="en-US" dirty="0" err="1">
                <a:ea typeface="+mn-lt"/>
                <a:cs typeface="+mn-lt"/>
              </a:rPr>
              <a:t>EasyEDA</a:t>
            </a:r>
            <a:r>
              <a:rPr lang="en-US" dirty="0">
                <a:ea typeface="+mn-lt"/>
                <a:cs typeface="+mn-lt"/>
              </a:rPr>
              <a:t> is a tool that will help you design the desired PCB quickly and effortlessly.</a:t>
            </a:r>
          </a:p>
          <a:p>
            <a:pPr>
              <a:buSzPct val="114999"/>
            </a:pPr>
            <a:r>
              <a:rPr lang="en-US" dirty="0" err="1">
                <a:ea typeface="+mn-lt"/>
                <a:cs typeface="+mn-lt"/>
              </a:rPr>
              <a:t>EasyEDA</a:t>
            </a:r>
            <a:r>
              <a:rPr lang="en-US" dirty="0">
                <a:ea typeface="+mn-lt"/>
                <a:cs typeface="+mn-lt"/>
              </a:rPr>
              <a:t> is the perfect PCB design software for beginners. Regardless of the effect you want to achieve with your board, you will find this tool a convenient solution for your design.</a:t>
            </a:r>
          </a:p>
          <a:p>
            <a:pPr>
              <a:buSzPct val="114999"/>
            </a:pPr>
            <a:r>
              <a:rPr lang="en-US" dirty="0">
                <a:ea typeface="+mn-lt"/>
                <a:cs typeface="+mn-lt"/>
              </a:rPr>
              <a:t>It’s compatible with windows, mac, </a:t>
            </a:r>
            <a:r>
              <a:rPr lang="en-US" dirty="0" err="1">
                <a:ea typeface="+mn-lt"/>
                <a:cs typeface="+mn-lt"/>
              </a:rPr>
              <a:t>linux</a:t>
            </a:r>
            <a:r>
              <a:rPr lang="en-US" dirty="0">
                <a:ea typeface="+mn-lt"/>
                <a:cs typeface="+mn-lt"/>
              </a:rPr>
              <a:t>, as long as there is one browser on the OS and connecting to the network. </a:t>
            </a:r>
          </a:p>
          <a:p>
            <a:pPr>
              <a:buSzPct val="114999"/>
            </a:pPr>
            <a:r>
              <a:rPr lang="en-US" dirty="0">
                <a:ea typeface="+mn-lt"/>
                <a:cs typeface="+mn-lt"/>
              </a:rPr>
              <a:t>The software is free, and you can run it online or download it.</a:t>
            </a:r>
          </a:p>
          <a:p>
            <a:pPr>
              <a:buSzPct val="114999"/>
            </a:pPr>
            <a:endParaRPr lang="en-US" dirty="0"/>
          </a:p>
        </p:txBody>
      </p:sp>
    </p:spTree>
    <p:extLst>
      <p:ext uri="{BB962C8B-B14F-4D97-AF65-F5344CB8AC3E}">
        <p14:creationId xmlns:p14="http://schemas.microsoft.com/office/powerpoint/2010/main" val="2423786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9A55-F309-4396-AF34-0A7712A3761C}"/>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46911FE5-BB0C-423B-8BD8-D6EF8EF523C1}"/>
              </a:ext>
            </a:extLst>
          </p:cNvPr>
          <p:cNvSpPr>
            <a:spLocks noGrp="1"/>
          </p:cNvSpPr>
          <p:nvPr>
            <p:ph idx="1"/>
          </p:nvPr>
        </p:nvSpPr>
        <p:spPr/>
        <p:txBody>
          <a:bodyPr/>
          <a:lstStyle/>
          <a:p>
            <a:r>
              <a:rPr lang="en-US" u="sng" dirty="0">
                <a:ea typeface="+mn-lt"/>
                <a:cs typeface="+mn-lt"/>
                <a:hlinkClick r:id="rId2"/>
              </a:rPr>
              <a:t>https://www.wellpcb.com/easyeda.html</a:t>
            </a:r>
            <a:endParaRPr lang="en-US" u="sng">
              <a:ea typeface="+mn-lt"/>
              <a:cs typeface="+mn-lt"/>
            </a:endParaRPr>
          </a:p>
          <a:p>
            <a:pPr>
              <a:buSzPct val="114999"/>
            </a:pPr>
            <a:r>
              <a:rPr lang="en-US" u="sng" dirty="0">
                <a:ea typeface="+mn-lt"/>
                <a:cs typeface="+mn-lt"/>
                <a:hlinkClick r:id="rId3"/>
              </a:rPr>
              <a:t>https://circuits-diy.com/complete-pcb-designing-tutorial-using-easyeda-pcb-design-tool/</a:t>
            </a:r>
            <a:endParaRPr lang="en-US" u="sng">
              <a:ea typeface="+mn-lt"/>
              <a:cs typeface="+mn-lt"/>
            </a:endParaRPr>
          </a:p>
          <a:p>
            <a:pPr>
              <a:buSzPct val="114999"/>
            </a:pPr>
            <a:r>
              <a:rPr lang="en-US" u="sng" dirty="0">
                <a:solidFill>
                  <a:srgbClr val="92D050"/>
                </a:solidFill>
                <a:ea typeface="+mn-lt"/>
                <a:cs typeface="+mn-lt"/>
              </a:rPr>
              <a:t>https://www.youtube.com/watch?v=bwDQtnaaywg&amp;list=PLE1qlkmzXrwSp1nBlkF8qCC2p2mUKT9Y0&amp;index=4</a:t>
            </a:r>
          </a:p>
        </p:txBody>
      </p:sp>
    </p:spTree>
    <p:extLst>
      <p:ext uri="{BB962C8B-B14F-4D97-AF65-F5344CB8AC3E}">
        <p14:creationId xmlns:p14="http://schemas.microsoft.com/office/powerpoint/2010/main" val="3006362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2CEC-B936-4642-BF51-5DFEBC01000B}"/>
              </a:ext>
            </a:extLst>
          </p:cNvPr>
          <p:cNvSpPr>
            <a:spLocks noGrp="1"/>
          </p:cNvSpPr>
          <p:nvPr>
            <p:ph type="title"/>
          </p:nvPr>
        </p:nvSpPr>
        <p:spPr/>
        <p:txBody>
          <a:bodyPr/>
          <a:lstStyle/>
          <a:p>
            <a:r>
              <a:rPr lang="en-US" dirty="0"/>
              <a:t>Easy EDA</a:t>
            </a:r>
          </a:p>
        </p:txBody>
      </p:sp>
      <p:sp>
        <p:nvSpPr>
          <p:cNvPr id="3" name="Content Placeholder 2">
            <a:extLst>
              <a:ext uri="{FF2B5EF4-FFF2-40B4-BE49-F238E27FC236}">
                <a16:creationId xmlns:a16="http://schemas.microsoft.com/office/drawing/2014/main" id="{1B195731-6448-4F6A-9C08-D8863D00BD04}"/>
              </a:ext>
            </a:extLst>
          </p:cNvPr>
          <p:cNvSpPr>
            <a:spLocks noGrp="1"/>
          </p:cNvSpPr>
          <p:nvPr>
            <p:ph idx="1"/>
          </p:nvPr>
        </p:nvSpPr>
        <p:spPr/>
        <p:txBody>
          <a:bodyPr/>
          <a:lstStyle/>
          <a:p>
            <a:r>
              <a:rPr lang="en-US" dirty="0">
                <a:ea typeface="+mn-lt"/>
                <a:cs typeface="+mn-lt"/>
              </a:rPr>
              <a:t>It offers Simple, Easier, Friendly, and Powerful general drawing capabilities along with Real-time Team Cooperation &amp; Integrated PCB Fabrication services with the collaboration of JLCPCB.</a:t>
            </a:r>
          </a:p>
          <a:p>
            <a:pPr>
              <a:buSzPct val="114999"/>
            </a:pPr>
            <a:r>
              <a:rPr lang="en-US" dirty="0">
                <a:ea typeface="+mn-lt"/>
                <a:cs typeface="+mn-lt"/>
              </a:rPr>
              <a:t>JLCPCB is the foremost PCB prototype &amp; manufacturing company in china, providing us with the best service we have ever experienced regarding (Quality, Price Service &amp; Time). </a:t>
            </a:r>
            <a:endParaRPr lang="en-US"/>
          </a:p>
        </p:txBody>
      </p:sp>
    </p:spTree>
    <p:extLst>
      <p:ext uri="{BB962C8B-B14F-4D97-AF65-F5344CB8AC3E}">
        <p14:creationId xmlns:p14="http://schemas.microsoft.com/office/powerpoint/2010/main" val="2925640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9B240-4D8E-4BF1-B480-B2E48F8BDC5A}"/>
              </a:ext>
            </a:extLst>
          </p:cNvPr>
          <p:cNvSpPr>
            <a:spLocks noGrp="1"/>
          </p:cNvSpPr>
          <p:nvPr>
            <p:ph type="title"/>
          </p:nvPr>
        </p:nvSpPr>
        <p:spPr>
          <a:xfrm>
            <a:off x="1295402" y="982132"/>
            <a:ext cx="9601196" cy="197402"/>
          </a:xfrm>
        </p:spPr>
        <p:txBody>
          <a:bodyPr>
            <a:normAutofit fontScale="90000"/>
          </a:bodyPr>
          <a:lstStyle/>
          <a:p>
            <a:endParaRPr lang="en-US" dirty="0"/>
          </a:p>
        </p:txBody>
      </p:sp>
      <p:pic>
        <p:nvPicPr>
          <p:cNvPr id="4" name="Picture 4">
            <a:extLst>
              <a:ext uri="{FF2B5EF4-FFF2-40B4-BE49-F238E27FC236}">
                <a16:creationId xmlns:a16="http://schemas.microsoft.com/office/drawing/2014/main" id="{2D59217F-C8D8-4131-8089-3F99E98BE897}"/>
              </a:ext>
            </a:extLst>
          </p:cNvPr>
          <p:cNvPicPr>
            <a:picLocks noGrp="1" noChangeAspect="1"/>
          </p:cNvPicPr>
          <p:nvPr>
            <p:ph idx="1"/>
          </p:nvPr>
        </p:nvPicPr>
        <p:blipFill rotWithShape="1">
          <a:blip r:embed="rId2"/>
          <a:srcRect r="-94" b="6071"/>
          <a:stretch/>
        </p:blipFill>
        <p:spPr>
          <a:xfrm>
            <a:off x="442301" y="500577"/>
            <a:ext cx="11338721" cy="5897237"/>
          </a:xfrm>
        </p:spPr>
      </p:pic>
    </p:spTree>
    <p:extLst>
      <p:ext uri="{BB962C8B-B14F-4D97-AF65-F5344CB8AC3E}">
        <p14:creationId xmlns:p14="http://schemas.microsoft.com/office/powerpoint/2010/main" val="3135750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53EB3-790A-4AF5-A409-6353EFBF2B78}"/>
              </a:ext>
            </a:extLst>
          </p:cNvPr>
          <p:cNvSpPr>
            <a:spLocks noGrp="1"/>
          </p:cNvSpPr>
          <p:nvPr>
            <p:ph type="title"/>
          </p:nvPr>
        </p:nvSpPr>
        <p:spPr/>
        <p:txBody>
          <a:bodyPr>
            <a:normAutofit fontScale="90000"/>
          </a:bodyPr>
          <a:lstStyle/>
          <a:p>
            <a:br>
              <a:rPr lang="en-US" dirty="0">
                <a:ea typeface="+mj-lt"/>
                <a:cs typeface="+mj-lt"/>
              </a:rPr>
            </a:br>
            <a:r>
              <a:rPr lang="en-US">
                <a:ea typeface="+mj-lt"/>
                <a:cs typeface="+mj-lt"/>
              </a:rPr>
              <a:t>PCB design and layout</a:t>
            </a:r>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745C4F24-22E8-4498-A8F4-2787E5908963}"/>
              </a:ext>
            </a:extLst>
          </p:cNvPr>
          <p:cNvSpPr>
            <a:spLocks noGrp="1"/>
          </p:cNvSpPr>
          <p:nvPr>
            <p:ph idx="1"/>
          </p:nvPr>
        </p:nvSpPr>
        <p:spPr/>
        <p:txBody>
          <a:bodyPr/>
          <a:lstStyle/>
          <a:p>
            <a:r>
              <a:rPr lang="en-US" dirty="0">
                <a:ea typeface="+mn-lt"/>
                <a:cs typeface="+mn-lt"/>
              </a:rPr>
              <a:t>The schematic will serve as a blueprint for laying out the traces and placing the components on the PCB.</a:t>
            </a:r>
          </a:p>
          <a:p>
            <a:pPr>
              <a:buSzPct val="114999"/>
            </a:pPr>
            <a:r>
              <a:rPr lang="en-US" dirty="0">
                <a:ea typeface="+mn-lt"/>
                <a:cs typeface="+mn-lt"/>
              </a:rPr>
              <a:t>It’s a good idea to label the symbols. The labels will be transferred over to the PCB layout and eventually be printed on the finished PCB. Each symbol has a name (R1, R2, C1, C2 etc.) and value (10 </a:t>
            </a:r>
            <a:r>
              <a:rPr lang="en-US" dirty="0" err="1">
                <a:ea typeface="+mn-lt"/>
                <a:cs typeface="+mn-lt"/>
              </a:rPr>
              <a:t>μF</a:t>
            </a:r>
            <a:r>
              <a:rPr lang="en-US" dirty="0">
                <a:ea typeface="+mn-lt"/>
                <a:cs typeface="+mn-lt"/>
              </a:rPr>
              <a:t>, 100 Ω, etc.) that can be edited by clicking on the label.</a:t>
            </a:r>
          </a:p>
        </p:txBody>
      </p:sp>
    </p:spTree>
    <p:extLst>
      <p:ext uri="{BB962C8B-B14F-4D97-AF65-F5344CB8AC3E}">
        <p14:creationId xmlns:p14="http://schemas.microsoft.com/office/powerpoint/2010/main" val="4247090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F8A8D-3DEF-42CE-A09F-72DBB4E7E48D}"/>
              </a:ext>
            </a:extLst>
          </p:cNvPr>
          <p:cNvSpPr>
            <a:spLocks noGrp="1"/>
          </p:cNvSpPr>
          <p:nvPr>
            <p:ph type="title"/>
          </p:nvPr>
        </p:nvSpPr>
        <p:spPr/>
        <p:txBody>
          <a:bodyPr>
            <a:normAutofit fontScale="90000"/>
          </a:bodyPr>
          <a:lstStyle/>
          <a:p>
            <a:br>
              <a:rPr lang="en-US" dirty="0"/>
            </a:br>
            <a:r>
              <a:rPr lang="en-US" dirty="0"/>
              <a:t>PCB design and </a:t>
            </a:r>
            <a:r>
              <a:rPr lang="en-US"/>
              <a:t>layout</a:t>
            </a:r>
            <a:endParaRPr lang="en-US" dirty="0"/>
          </a:p>
        </p:txBody>
      </p:sp>
      <p:sp>
        <p:nvSpPr>
          <p:cNvPr id="3" name="Content Placeholder 2">
            <a:extLst>
              <a:ext uri="{FF2B5EF4-FFF2-40B4-BE49-F238E27FC236}">
                <a16:creationId xmlns:a16="http://schemas.microsoft.com/office/drawing/2014/main" id="{34F4979D-B46B-4888-AAFE-B7FAEAC3EC72}"/>
              </a:ext>
            </a:extLst>
          </p:cNvPr>
          <p:cNvSpPr>
            <a:spLocks noGrp="1"/>
          </p:cNvSpPr>
          <p:nvPr>
            <p:ph idx="1"/>
          </p:nvPr>
        </p:nvSpPr>
        <p:spPr/>
        <p:txBody>
          <a:bodyPr>
            <a:normAutofit fontScale="85000" lnSpcReduction="20000"/>
          </a:bodyPr>
          <a:lstStyle/>
          <a:p>
            <a:r>
              <a:rPr lang="en-US">
                <a:ea typeface="+mn-lt"/>
                <a:cs typeface="+mn-lt"/>
              </a:rPr>
              <a:t>1) Convert your schematic to a PCB. </a:t>
            </a:r>
          </a:p>
          <a:p>
            <a:pPr>
              <a:buSzPct val="114999"/>
            </a:pPr>
            <a:r>
              <a:rPr lang="en-US" dirty="0">
                <a:ea typeface="+mn-lt"/>
                <a:cs typeface="+mn-lt"/>
              </a:rPr>
              <a:t>Once you’re done with your schematic, you could click on “Convert project to PCB”.</a:t>
            </a:r>
            <a:endParaRPr lang="en-US">
              <a:ea typeface="+mn-lt"/>
              <a:cs typeface="+mn-lt"/>
            </a:endParaRPr>
          </a:p>
          <a:p>
            <a:pPr>
              <a:buSzPct val="114999"/>
            </a:pPr>
            <a:r>
              <a:rPr lang="en-US">
                <a:ea typeface="+mn-lt"/>
                <a:cs typeface="+mn-lt"/>
              </a:rPr>
              <a:t>The footprints associated with each schematic symbol will be automatically transferred to the PCB editor.</a:t>
            </a:r>
            <a:endParaRPr lang="en-US" dirty="0">
              <a:ea typeface="+mn-lt"/>
              <a:cs typeface="+mn-lt"/>
            </a:endParaRPr>
          </a:p>
          <a:p>
            <a:pPr>
              <a:buSzPct val="114999"/>
            </a:pPr>
            <a:r>
              <a:rPr lang="en-US">
                <a:ea typeface="+mn-lt"/>
                <a:cs typeface="+mn-lt"/>
              </a:rPr>
              <a:t>2) You’ll see the PCB Layout screen with your circuit into a rough PCB layout outside a rectangular board </a:t>
            </a:r>
            <a:r>
              <a:rPr lang="en-US" dirty="0">
                <a:ea typeface="+mn-lt"/>
                <a:cs typeface="+mn-lt"/>
              </a:rPr>
              <a:t>outline.</a:t>
            </a:r>
            <a:endParaRPr lang="en-US">
              <a:ea typeface="+mn-lt"/>
              <a:cs typeface="+mn-lt"/>
            </a:endParaRPr>
          </a:p>
          <a:p>
            <a:pPr marL="0" indent="0">
              <a:buSzPct val="114999"/>
              <a:buNone/>
            </a:pPr>
            <a:br>
              <a:rPr lang="en-US" dirty="0"/>
            </a:br>
            <a:br>
              <a:rPr lang="en-US" dirty="0"/>
            </a:br>
            <a:br>
              <a:rPr lang="en-US" dirty="0"/>
            </a:br>
            <a:endParaRPr lang="en-US"/>
          </a:p>
          <a:p>
            <a:pPr>
              <a:buSzPct val="114999"/>
            </a:pPr>
            <a:endParaRPr lang="en-US" dirty="0">
              <a:ea typeface="+mn-lt"/>
              <a:cs typeface="+mn-lt"/>
            </a:endParaRPr>
          </a:p>
        </p:txBody>
      </p:sp>
    </p:spTree>
    <p:extLst>
      <p:ext uri="{BB962C8B-B14F-4D97-AF65-F5344CB8AC3E}">
        <p14:creationId xmlns:p14="http://schemas.microsoft.com/office/powerpoint/2010/main" val="3059360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9DDD9-D0D5-40C1-971E-6A41405AF380}"/>
              </a:ext>
            </a:extLst>
          </p:cNvPr>
          <p:cNvSpPr>
            <a:spLocks noGrp="1"/>
          </p:cNvSpPr>
          <p:nvPr>
            <p:ph type="title"/>
          </p:nvPr>
        </p:nvSpPr>
        <p:spPr/>
        <p:txBody>
          <a:bodyPr/>
          <a:lstStyle/>
          <a:p>
            <a:r>
              <a:rPr lang="en-US"/>
              <a:t>Cont....</a:t>
            </a:r>
          </a:p>
        </p:txBody>
      </p:sp>
      <p:sp>
        <p:nvSpPr>
          <p:cNvPr id="3" name="Content Placeholder 2">
            <a:extLst>
              <a:ext uri="{FF2B5EF4-FFF2-40B4-BE49-F238E27FC236}">
                <a16:creationId xmlns:a16="http://schemas.microsoft.com/office/drawing/2014/main" id="{4C009E66-C380-46C9-A509-4B2741383AC4}"/>
              </a:ext>
            </a:extLst>
          </p:cNvPr>
          <p:cNvSpPr>
            <a:spLocks noGrp="1"/>
          </p:cNvSpPr>
          <p:nvPr>
            <p:ph idx="1"/>
          </p:nvPr>
        </p:nvSpPr>
        <p:spPr/>
        <p:txBody>
          <a:bodyPr/>
          <a:lstStyle/>
          <a:p>
            <a:r>
              <a:rPr lang="en-US">
                <a:ea typeface="+mn-lt"/>
                <a:cs typeface="+mn-lt"/>
              </a:rPr>
              <a:t>3) After that, place all components within board outline.</a:t>
            </a:r>
          </a:p>
          <a:p>
            <a:pPr>
              <a:buSzPct val="114999"/>
            </a:pPr>
            <a:r>
              <a:rPr lang="en-US">
                <a:ea typeface="+mn-lt"/>
                <a:cs typeface="+mn-lt"/>
              </a:rPr>
              <a:t>4) After Placing the components, drag and drop the components to the spots where you want them to be. </a:t>
            </a:r>
          </a:p>
          <a:p>
            <a:pPr>
              <a:buSzPct val="114999"/>
            </a:pPr>
            <a:r>
              <a:rPr lang="en-US">
                <a:ea typeface="+mn-lt"/>
                <a:cs typeface="+mn-lt"/>
              </a:rPr>
              <a:t>Also make sure to leave some extra space between components because leaving some space will make the soldering a lot easier.</a:t>
            </a:r>
          </a:p>
          <a:p>
            <a:pPr>
              <a:buSzPct val="114999"/>
            </a:pPr>
            <a:endParaRPr lang="en-US" dirty="0"/>
          </a:p>
        </p:txBody>
      </p:sp>
    </p:spTree>
    <p:extLst>
      <p:ext uri="{BB962C8B-B14F-4D97-AF65-F5344CB8AC3E}">
        <p14:creationId xmlns:p14="http://schemas.microsoft.com/office/powerpoint/2010/main" val="577367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FA147-A2EC-4BD6-87ED-E70EA29306B9}"/>
              </a:ext>
            </a:extLst>
          </p:cNvPr>
          <p:cNvSpPr>
            <a:spLocks noGrp="1"/>
          </p:cNvSpPr>
          <p:nvPr>
            <p:ph type="title"/>
          </p:nvPr>
        </p:nvSpPr>
        <p:spPr/>
        <p:txBody>
          <a:bodyPr/>
          <a:lstStyle/>
          <a:p>
            <a:r>
              <a:rPr lang="en-US"/>
              <a:t>Cont....</a:t>
            </a:r>
          </a:p>
        </p:txBody>
      </p:sp>
      <p:sp>
        <p:nvSpPr>
          <p:cNvPr id="3" name="Content Placeholder 2">
            <a:extLst>
              <a:ext uri="{FF2B5EF4-FFF2-40B4-BE49-F238E27FC236}">
                <a16:creationId xmlns:a16="http://schemas.microsoft.com/office/drawing/2014/main" id="{FE0032FE-4668-4316-83ED-E13423A57A0D}"/>
              </a:ext>
            </a:extLst>
          </p:cNvPr>
          <p:cNvSpPr>
            <a:spLocks noGrp="1"/>
          </p:cNvSpPr>
          <p:nvPr>
            <p:ph idx="1"/>
          </p:nvPr>
        </p:nvSpPr>
        <p:spPr/>
        <p:txBody>
          <a:bodyPr>
            <a:normAutofit lnSpcReduction="10000"/>
          </a:bodyPr>
          <a:lstStyle/>
          <a:p>
            <a:endParaRPr lang="en-US" dirty="0">
              <a:ea typeface="+mn-lt"/>
              <a:cs typeface="+mn-lt"/>
            </a:endParaRPr>
          </a:p>
          <a:p>
            <a:pPr>
              <a:buSzPct val="114999"/>
            </a:pPr>
            <a:r>
              <a:rPr lang="en-US">
                <a:ea typeface="+mn-lt"/>
                <a:cs typeface="+mn-lt"/>
              </a:rPr>
              <a:t>5) After that, run the Auto router by selecting the router option from the drop down menu.</a:t>
            </a:r>
          </a:p>
          <a:p>
            <a:pPr>
              <a:buSzPct val="114999"/>
            </a:pPr>
            <a:r>
              <a:rPr lang="en-US">
                <a:ea typeface="+mn-lt"/>
                <a:cs typeface="+mn-lt"/>
              </a:rPr>
              <a:t>6) After completing your design, select the 3D view from the dropdown menu to view the finished PCB.</a:t>
            </a:r>
          </a:p>
          <a:p>
            <a:pPr>
              <a:buSzPct val="114999"/>
            </a:pPr>
            <a:r>
              <a:rPr lang="en-US">
                <a:ea typeface="+mn-lt"/>
                <a:cs typeface="+mn-lt"/>
              </a:rPr>
              <a:t>7) Generate gerber file:When you want to generate the gerber file from the layout editor. A new browser tab will open to download the gerber files and to offer you manufacturing the PCB using JLCPCB service.</a:t>
            </a:r>
            <a:endParaRPr lang="en-US" dirty="0"/>
          </a:p>
        </p:txBody>
      </p:sp>
    </p:spTree>
    <p:extLst>
      <p:ext uri="{BB962C8B-B14F-4D97-AF65-F5344CB8AC3E}">
        <p14:creationId xmlns:p14="http://schemas.microsoft.com/office/powerpoint/2010/main" val="96806676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Organic</vt:lpstr>
      <vt:lpstr>PCB Designing</vt:lpstr>
      <vt:lpstr>PCB</vt:lpstr>
      <vt:lpstr>Easy EDA</vt:lpstr>
      <vt:lpstr>Easy EDA</vt:lpstr>
      <vt:lpstr>PowerPoint Presentation</vt:lpstr>
      <vt:lpstr> PCB design and layout </vt:lpstr>
      <vt:lpstr> PCB design and layout</vt:lpstr>
      <vt:lpstr>Cont....</vt:lpstr>
      <vt:lpstr>Cont....</vt:lpstr>
      <vt:lpstr>PowerPoint Presentation</vt:lpstr>
      <vt:lpstr>PowerPoint Presentation</vt:lpstr>
      <vt:lpstr>Cont....</vt:lpstr>
      <vt:lpstr>Cont.....</vt:lpstr>
      <vt:lpstr>Ordering the PCB</vt:lpstr>
      <vt:lpstr>Gerber files</vt:lpstr>
      <vt:lpstr>                   PCB LAYERS </vt:lpstr>
      <vt:lpstr>Cont....</vt:lpstr>
      <vt:lpstr>Cont....</vt:lpstr>
      <vt:lpstr>Cont.... </vt:lpstr>
      <vt:lpstr>Footprint</vt:lpstr>
      <vt:lpstr>DRC</vt:lpstr>
      <vt:lpstr>Cont....</vt:lpstr>
      <vt:lpstr>Features</vt:lpstr>
      <vt:lpstr>Cont....</vt:lpstr>
      <vt:lpstr>Features</vt:lpstr>
      <vt:lpstr>Cont....</vt:lpstr>
      <vt:lpstr>Advantages </vt:lpstr>
      <vt:lpstr>Disadvantages </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297</cp:revision>
  <dcterms:created xsi:type="dcterms:W3CDTF">2021-04-13T20:09:35Z</dcterms:created>
  <dcterms:modified xsi:type="dcterms:W3CDTF">2021-04-14T05:10:07Z</dcterms:modified>
</cp:coreProperties>
</file>