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82" r:id="rId3"/>
    <p:sldId id="286" r:id="rId4"/>
    <p:sldId id="283" r:id="rId5"/>
    <p:sldId id="287" r:id="rId6"/>
    <p:sldId id="288" r:id="rId7"/>
    <p:sldId id="284" r:id="rId8"/>
    <p:sldId id="262" r:id="rId9"/>
    <p:sldId id="270" r:id="rId10"/>
    <p:sldId id="271" r:id="rId11"/>
    <p:sldId id="264" r:id="rId12"/>
    <p:sldId id="273" r:id="rId13"/>
    <p:sldId id="274" r:id="rId14"/>
    <p:sldId id="275" r:id="rId15"/>
    <p:sldId id="276" r:id="rId16"/>
    <p:sldId id="266" r:id="rId17"/>
    <p:sldId id="267" r:id="rId18"/>
    <p:sldId id="280" r:id="rId19"/>
    <p:sldId id="278" r:id="rId20"/>
    <p:sldId id="279" r:id="rId21"/>
    <p:sldId id="265" r:id="rId22"/>
    <p:sldId id="281" r:id="rId23"/>
    <p:sldId id="257" r:id="rId24"/>
    <p:sldId id="258" r:id="rId25"/>
    <p:sldId id="259" r:id="rId26"/>
    <p:sldId id="260" r:id="rId27"/>
    <p:sldId id="277" r:id="rId28"/>
    <p:sldId id="261" r:id="rId29"/>
    <p:sldId id="272"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5894A0-9421-48F0-A098-7DBE78950376}" v="376" dt="2021-03-09T09:42:20.947"/>
    <p1510:client id="{71714D92-F07E-4591-9A4B-55DBB5790E45}" v="916" dt="2021-03-09T06:37:57.885"/>
    <p1510:client id="{8B8CDC2C-EECC-4AB6-91D4-FBCA9B780ADD}" v="729" dt="2021-03-09T08:38:03.9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67836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279857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750575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61479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511295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864098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869836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249295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90856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extLst>
      <p:ext uri="{BB962C8B-B14F-4D97-AF65-F5344CB8AC3E}">
        <p14:creationId xmlns:p14="http://schemas.microsoft.com/office/powerpoint/2010/main" xmlns="" val="126753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591100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extLst>
      <p:ext uri="{BB962C8B-B14F-4D97-AF65-F5344CB8AC3E}">
        <p14:creationId xmlns:p14="http://schemas.microsoft.com/office/powerpoint/2010/main" xmlns="" val="1944484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773839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89044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75460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087328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53803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cstate="print">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cstate="print">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3/9/2021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9905748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element14.com/community/view-product.jspa?fsku=2806159&amp;nsku=&amp;COM=noscrip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shabaz123/iobb.gi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element14.com/community/community/designcenter/single-board-computers/next-genbeaglebone/blog/2019/08/15/beaglebone-black-bbb-io-gpio-spi-and-i2c-library-for-c-2019-edi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raspi.tv/2017/make-a-rain-alert-system-with-raspberry-pi" TargetMode="External"/><Relationship Id="rId2" Type="http://schemas.openxmlformats.org/officeDocument/2006/relationships/hyperlink" Target="https://microcontrollerslab.com/raindrop-sensor-arduino-detect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beagleboard.org/p/products/beaglebone-black-wireless" TargetMode="External"/><Relationship Id="rId2" Type="http://schemas.openxmlformats.org/officeDocument/2006/relationships/hyperlink" Target="https://www.mathworks.com/help/supportpkg/beagleboneio/ug/beaglebone-black-pin-map.html" TargetMode="External"/><Relationship Id="rId1" Type="http://schemas.openxmlformats.org/officeDocument/2006/relationships/slideLayout" Target="../slideLayouts/slideLayout2.xml"/><Relationship Id="rId4" Type="http://schemas.openxmlformats.org/officeDocument/2006/relationships/hyperlink" Target="https://beagleboard.org/blog/2016-09-26-meet-beaglebone-black-wireles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
            </a:r>
            <a:br>
              <a:rPr lang="en-US" sz="4400" dirty="0"/>
            </a:br>
            <a:r>
              <a:rPr lang="en-US" sz="4400" dirty="0"/>
              <a:t/>
            </a:r>
            <a:br>
              <a:rPr lang="en-US" sz="4400" dirty="0"/>
            </a:br>
            <a:r>
              <a:rPr lang="en-US" sz="4400" dirty="0"/>
              <a:t>Raindrop Sensor interfacing with </a:t>
            </a:r>
            <a:r>
              <a:rPr lang="en-US" sz="4400" dirty="0" err="1"/>
              <a:t>Beaglebone</a:t>
            </a:r>
            <a:r>
              <a:rPr lang="en-US" sz="4400" dirty="0"/>
              <a:t> Wireless</a:t>
            </a:r>
          </a:p>
        </p:txBody>
      </p:sp>
      <p:sp>
        <p:nvSpPr>
          <p:cNvPr id="3" name="Subtitle 2"/>
          <p:cNvSpPr>
            <a:spLocks noGrp="1"/>
          </p:cNvSpPr>
          <p:nvPr>
            <p:ph type="subTitle" idx="1"/>
          </p:nvPr>
        </p:nvSpPr>
        <p:spPr/>
        <p:txBody>
          <a:bodyPr>
            <a:normAutofit/>
          </a:bodyPr>
          <a:lstStyle/>
          <a:p>
            <a:r>
              <a:rPr lang="en-US" dirty="0"/>
              <a:t>Submitted </a:t>
            </a:r>
            <a:r>
              <a:rPr lang="en-US" dirty="0" err="1"/>
              <a:t>By:Ajay</a:t>
            </a:r>
            <a:r>
              <a:rPr lang="en-US" dirty="0"/>
              <a:t> Kumar </a:t>
            </a:r>
            <a:r>
              <a:rPr lang="en-US" dirty="0" err="1"/>
              <a:t>vattikonda</a:t>
            </a:r>
            <a:endParaRPr lang="en-US" dirty="0"/>
          </a:p>
          <a:p>
            <a:r>
              <a:rPr lang="en-US" dirty="0"/>
              <a:t>Group 1</a:t>
            </a:r>
            <a:br>
              <a:rPr lang="en-US" dirty="0"/>
            </a:br>
            <a:endParaRPr lang="en-US" dirty="0"/>
          </a:p>
          <a:p>
            <a:pPr algn="l"/>
            <a:endParaRPr lang="en-US" b="1" dirty="0"/>
          </a:p>
          <a:p>
            <a:endParaRPr lang="en-US" dirty="0"/>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828E78-B19F-428D-8ACA-0D54301C69B8}"/>
              </a:ext>
            </a:extLst>
          </p:cNvPr>
          <p:cNvSpPr>
            <a:spLocks noGrp="1"/>
          </p:cNvSpPr>
          <p:nvPr>
            <p:ph type="title"/>
          </p:nvPr>
        </p:nvSpPr>
        <p:spPr>
          <a:xfrm>
            <a:off x="1328059" y="982132"/>
            <a:ext cx="9568539" cy="1031725"/>
          </a:xfrm>
        </p:spPr>
        <p:txBody>
          <a:bodyPr>
            <a:normAutofit fontScale="90000"/>
          </a:bodyPr>
          <a:lstStyle/>
          <a:p>
            <a:r>
              <a:rPr lang="en-US" dirty="0">
                <a:ea typeface="+mj-lt"/>
                <a:cs typeface="+mj-lt"/>
              </a:rPr>
              <a:t/>
            </a:r>
            <a:br>
              <a:rPr lang="en-US" dirty="0">
                <a:ea typeface="+mj-lt"/>
                <a:cs typeface="+mj-lt"/>
              </a:rPr>
            </a:br>
            <a:r>
              <a:rPr lang="en-US" dirty="0">
                <a:ea typeface="+mj-lt"/>
                <a:cs typeface="+mj-lt"/>
              </a:rPr>
              <a:t>Pin configuration</a:t>
            </a:r>
          </a:p>
          <a:p>
            <a:endParaRPr lang="en-US" dirty="0"/>
          </a:p>
        </p:txBody>
      </p:sp>
      <p:sp>
        <p:nvSpPr>
          <p:cNvPr id="3" name="Content Placeholder 2">
            <a:extLst>
              <a:ext uri="{FF2B5EF4-FFF2-40B4-BE49-F238E27FC236}">
                <a16:creationId xmlns:a16="http://schemas.microsoft.com/office/drawing/2014/main" xmlns="" id="{CDD48D77-5B9E-4F41-AFFE-AA429F7CFA88}"/>
              </a:ext>
            </a:extLst>
          </p:cNvPr>
          <p:cNvSpPr>
            <a:spLocks noGrp="1"/>
          </p:cNvSpPr>
          <p:nvPr>
            <p:ph idx="1"/>
          </p:nvPr>
        </p:nvSpPr>
        <p:spPr>
          <a:xfrm>
            <a:off x="1230087" y="2015779"/>
            <a:ext cx="9666510" cy="3787020"/>
          </a:xfrm>
        </p:spPr>
        <p:txBody>
          <a:bodyPr/>
          <a:lstStyle/>
          <a:p>
            <a:pPr algn="just"/>
            <a:r>
              <a:rPr lang="en-US">
                <a:ea typeface="+mn-lt"/>
                <a:cs typeface="+mn-lt"/>
              </a:rPr>
              <a:t>Board Pins are:</a:t>
            </a:r>
            <a:endParaRPr lang="en-US"/>
          </a:p>
          <a:p>
            <a:pPr marL="0" indent="0" algn="just">
              <a:buNone/>
            </a:pPr>
            <a:r>
              <a:rPr lang="en-US">
                <a:ea typeface="+mn-lt"/>
                <a:cs typeface="+mn-lt"/>
              </a:rPr>
              <a:t>    +</a:t>
            </a:r>
            <a:endParaRPr lang="en-US"/>
          </a:p>
          <a:p>
            <a:pPr marL="0" indent="0" algn="just">
              <a:buNone/>
            </a:pPr>
            <a:r>
              <a:rPr lang="en-US">
                <a:ea typeface="+mn-lt"/>
                <a:cs typeface="+mn-lt"/>
              </a:rPr>
              <a:t>    –</a:t>
            </a:r>
            <a:endParaRPr lang="en-US"/>
          </a:p>
          <a:p>
            <a:pPr>
              <a:buSzPct val="114999"/>
            </a:pPr>
            <a:endParaRPr lang="en-US" dirty="0"/>
          </a:p>
        </p:txBody>
      </p:sp>
      <p:pic>
        <p:nvPicPr>
          <p:cNvPr id="7" name="Picture 7">
            <a:extLst>
              <a:ext uri="{FF2B5EF4-FFF2-40B4-BE49-F238E27FC236}">
                <a16:creationId xmlns:a16="http://schemas.microsoft.com/office/drawing/2014/main" xmlns="" id="{D96471BE-EC6A-41B7-B1C4-74F10E349E0C}"/>
              </a:ext>
            </a:extLst>
          </p:cNvPr>
          <p:cNvPicPr>
            <a:picLocks noChangeAspect="1"/>
          </p:cNvPicPr>
          <p:nvPr/>
        </p:nvPicPr>
        <p:blipFill>
          <a:blip r:embed="rId2" cstate="print"/>
          <a:stretch>
            <a:fillRect/>
          </a:stretch>
        </p:blipFill>
        <p:spPr>
          <a:xfrm>
            <a:off x="7043057" y="3856536"/>
            <a:ext cx="2743200" cy="1474470"/>
          </a:xfrm>
          <a:prstGeom prst="rect">
            <a:avLst/>
          </a:prstGeom>
        </p:spPr>
      </p:pic>
      <p:pic>
        <p:nvPicPr>
          <p:cNvPr id="6" name="Picture 5" descr="2021-02-18 11_30_51-Willwin 2 Pcs Water Sensor Rainwater Module Rain Detection Module 3.3V-5V_ Amazo.png"/>
          <p:cNvPicPr>
            <a:picLocks noChangeAspect="1"/>
          </p:cNvPicPr>
          <p:nvPr/>
        </p:nvPicPr>
        <p:blipFill>
          <a:blip r:embed="rId3" cstate="print"/>
          <a:stretch>
            <a:fillRect/>
          </a:stretch>
        </p:blipFill>
        <p:spPr>
          <a:xfrm>
            <a:off x="2744610" y="3082834"/>
            <a:ext cx="3656189" cy="2560320"/>
          </a:xfrm>
          <a:prstGeom prst="rect">
            <a:avLst/>
          </a:prstGeom>
        </p:spPr>
      </p:pic>
    </p:spTree>
    <p:extLst>
      <p:ext uri="{BB962C8B-B14F-4D97-AF65-F5344CB8AC3E}">
        <p14:creationId xmlns:p14="http://schemas.microsoft.com/office/powerpoint/2010/main" xmlns="" val="2484105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BB3017-0E7D-41F2-9C01-4A7EF419DCA5}"/>
              </a:ext>
            </a:extLst>
          </p:cNvPr>
          <p:cNvSpPr>
            <a:spLocks noGrp="1"/>
          </p:cNvSpPr>
          <p:nvPr>
            <p:ph type="title"/>
          </p:nvPr>
        </p:nvSpPr>
        <p:spPr/>
        <p:txBody>
          <a:bodyPr>
            <a:normAutofit fontScale="90000"/>
          </a:bodyPr>
          <a:lstStyle/>
          <a:p>
            <a:pPr algn="just"/>
            <a:r>
              <a:rPr lang="en-US" dirty="0"/>
              <a:t/>
            </a:r>
            <a:br>
              <a:rPr lang="en-US" dirty="0"/>
            </a:br>
            <a:r>
              <a:rPr lang="en-US" dirty="0"/>
              <a:t/>
            </a:r>
            <a:br>
              <a:rPr lang="en-US" dirty="0"/>
            </a:br>
            <a:r>
              <a:rPr lang="en-US" dirty="0"/>
              <a:t/>
            </a:r>
            <a:br>
              <a:rPr lang="en-US" dirty="0"/>
            </a:br>
            <a:r>
              <a:rPr lang="en-US" dirty="0"/>
              <a:t>             Raindrop Sensor Features</a:t>
            </a:r>
          </a:p>
          <a:p>
            <a:pPr algn="just"/>
            <a:r>
              <a:rPr lang="en-US" dirty="0"/>
              <a:t/>
            </a:r>
            <a:br>
              <a:rPr lang="en-US" dirty="0"/>
            </a:br>
            <a:endParaRPr lang="en-US" dirty="0"/>
          </a:p>
          <a:p>
            <a:endParaRPr lang="en-US" dirty="0"/>
          </a:p>
        </p:txBody>
      </p:sp>
      <p:sp>
        <p:nvSpPr>
          <p:cNvPr id="3" name="Content Placeholder 2">
            <a:extLst>
              <a:ext uri="{FF2B5EF4-FFF2-40B4-BE49-F238E27FC236}">
                <a16:creationId xmlns:a16="http://schemas.microsoft.com/office/drawing/2014/main" xmlns="" id="{F08C6D48-0D77-4AFE-BE6A-9F449B2D33DE}"/>
              </a:ext>
            </a:extLst>
          </p:cNvPr>
          <p:cNvSpPr>
            <a:spLocks noGrp="1"/>
          </p:cNvSpPr>
          <p:nvPr>
            <p:ph idx="1"/>
          </p:nvPr>
        </p:nvSpPr>
        <p:spPr/>
        <p:txBody>
          <a:bodyPr>
            <a:normAutofit lnSpcReduction="10000"/>
          </a:bodyPr>
          <a:lstStyle/>
          <a:p>
            <a:pPr algn="just"/>
            <a:r>
              <a:rPr lang="en-US" dirty="0">
                <a:ea typeface="+mn-lt"/>
                <a:cs typeface="+mn-lt"/>
              </a:rPr>
              <a:t>Working voltage 5V</a:t>
            </a:r>
            <a:endParaRPr lang="en-US" dirty="0"/>
          </a:p>
          <a:p>
            <a:pPr algn="just">
              <a:buSzPct val="114999"/>
            </a:pPr>
            <a:r>
              <a:rPr lang="en-US" dirty="0">
                <a:ea typeface="+mn-lt"/>
                <a:cs typeface="+mn-lt"/>
              </a:rPr>
              <a:t>Output format: Digital switching output (0 and 1), and analog voltage output </a:t>
            </a:r>
            <a:r>
              <a:rPr lang="en-US" dirty="0" smtClean="0">
                <a:ea typeface="+mn-lt"/>
                <a:cs typeface="+mn-lt"/>
              </a:rPr>
              <a:t>AO</a:t>
            </a:r>
            <a:endParaRPr lang="en-US" dirty="0">
              <a:ea typeface="+mn-lt"/>
              <a:cs typeface="+mn-lt"/>
            </a:endParaRPr>
          </a:p>
          <a:p>
            <a:pPr algn="just">
              <a:buSzPct val="114999"/>
            </a:pPr>
            <a:r>
              <a:rPr lang="en-US" dirty="0">
                <a:ea typeface="+mn-lt"/>
                <a:cs typeface="+mn-lt"/>
              </a:rPr>
              <a:t>Comparator output signal clean waveform is good, driving ability, over 15mA</a:t>
            </a:r>
            <a:endParaRPr lang="en-US" dirty="0"/>
          </a:p>
          <a:p>
            <a:pPr algn="just">
              <a:buSzPct val="114999"/>
            </a:pPr>
            <a:r>
              <a:rPr lang="en-US" dirty="0">
                <a:ea typeface="+mn-lt"/>
                <a:cs typeface="+mn-lt"/>
              </a:rPr>
              <a:t>Anti-oxidation, anti-conductivity, with long use time</a:t>
            </a:r>
            <a:endParaRPr lang="en-US" dirty="0"/>
          </a:p>
          <a:p>
            <a:pPr algn="just">
              <a:buSzPct val="114999"/>
            </a:pPr>
            <a:r>
              <a:rPr lang="en-US" dirty="0">
                <a:ea typeface="+mn-lt"/>
                <a:cs typeface="+mn-lt"/>
              </a:rPr>
              <a:t>With bolt holes for easy installation</a:t>
            </a:r>
            <a:endParaRPr lang="en-US" dirty="0"/>
          </a:p>
          <a:p>
            <a:pPr algn="just">
              <a:buSzPct val="114999"/>
            </a:pPr>
            <a:r>
              <a:rPr lang="en-US" dirty="0">
                <a:ea typeface="+mn-lt"/>
                <a:cs typeface="+mn-lt"/>
              </a:rPr>
              <a:t>Small board PCB size: 3.2cm x 1.4cm</a:t>
            </a:r>
            <a:endParaRPr lang="en-US" dirty="0"/>
          </a:p>
          <a:p>
            <a:pPr>
              <a:buSzPct val="114999"/>
            </a:pPr>
            <a:endParaRPr lang="en-US" dirty="0"/>
          </a:p>
        </p:txBody>
      </p:sp>
    </p:spTree>
    <p:extLst>
      <p:ext uri="{BB962C8B-B14F-4D97-AF65-F5344CB8AC3E}">
        <p14:creationId xmlns:p14="http://schemas.microsoft.com/office/powerpoint/2010/main" xmlns="" val="470962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736DA-914D-4840-9343-E3CA17378BE8}"/>
              </a:ext>
            </a:extLst>
          </p:cNvPr>
          <p:cNvSpPr>
            <a:spLocks noGrp="1"/>
          </p:cNvSpPr>
          <p:nvPr>
            <p:ph type="title"/>
          </p:nvPr>
        </p:nvSpPr>
        <p:spPr>
          <a:xfrm>
            <a:off x="1284516" y="709989"/>
            <a:ext cx="9601196" cy="868439"/>
          </a:xfrm>
        </p:spPr>
        <p:txBody>
          <a:bodyPr>
            <a:normAutofit fontScale="90000"/>
          </a:bodyPr>
          <a:lstStyle/>
          <a:p>
            <a:r>
              <a:rPr lang="en-US" dirty="0">
                <a:ea typeface="+mj-lt"/>
                <a:cs typeface="+mj-lt"/>
              </a:rPr>
              <a:t>circuit diagram of a raindrop sensor module</a:t>
            </a:r>
            <a:endParaRPr lang="en-US"/>
          </a:p>
        </p:txBody>
      </p:sp>
      <p:pic>
        <p:nvPicPr>
          <p:cNvPr id="14" name="Picture 14">
            <a:extLst>
              <a:ext uri="{FF2B5EF4-FFF2-40B4-BE49-F238E27FC236}">
                <a16:creationId xmlns:a16="http://schemas.microsoft.com/office/drawing/2014/main" xmlns="" id="{FACFECBB-4278-43C9-BCB2-E80BB6B5DAC7}"/>
              </a:ext>
            </a:extLst>
          </p:cNvPr>
          <p:cNvPicPr>
            <a:picLocks noGrp="1" noChangeAspect="1"/>
          </p:cNvPicPr>
          <p:nvPr>
            <p:ph idx="1"/>
          </p:nvPr>
        </p:nvPicPr>
        <p:blipFill>
          <a:blip r:embed="rId2" cstate="print"/>
          <a:stretch>
            <a:fillRect/>
          </a:stretch>
        </p:blipFill>
        <p:spPr>
          <a:xfrm>
            <a:off x="1287708" y="1511904"/>
            <a:ext cx="10019354" cy="4581678"/>
          </a:xfrm>
        </p:spPr>
      </p:pic>
    </p:spTree>
    <p:extLst>
      <p:ext uri="{BB962C8B-B14F-4D97-AF65-F5344CB8AC3E}">
        <p14:creationId xmlns:p14="http://schemas.microsoft.com/office/powerpoint/2010/main" xmlns="" val="3463066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DCBB14-3415-443B-9371-7CA3B5F1328A}"/>
              </a:ext>
            </a:extLst>
          </p:cNvPr>
          <p:cNvSpPr>
            <a:spLocks noGrp="1"/>
          </p:cNvSpPr>
          <p:nvPr>
            <p:ph type="title"/>
          </p:nvPr>
        </p:nvSpPr>
        <p:spPr/>
        <p:txBody>
          <a:bodyPr/>
          <a:lstStyle/>
          <a:p>
            <a:r>
              <a:rPr lang="en-US"/>
              <a:t>Circuit Diagram</a:t>
            </a:r>
          </a:p>
        </p:txBody>
      </p:sp>
      <p:sp>
        <p:nvSpPr>
          <p:cNvPr id="3" name="Content Placeholder 2">
            <a:extLst>
              <a:ext uri="{FF2B5EF4-FFF2-40B4-BE49-F238E27FC236}">
                <a16:creationId xmlns:a16="http://schemas.microsoft.com/office/drawing/2014/main" xmlns="" id="{E021D596-87CC-4889-BCFC-8F3FEE8BB48C}"/>
              </a:ext>
            </a:extLst>
          </p:cNvPr>
          <p:cNvSpPr>
            <a:spLocks noGrp="1"/>
          </p:cNvSpPr>
          <p:nvPr>
            <p:ph idx="1"/>
          </p:nvPr>
        </p:nvSpPr>
        <p:spPr/>
        <p:txBody>
          <a:bodyPr/>
          <a:lstStyle/>
          <a:p>
            <a:r>
              <a:rPr lang="en-US">
                <a:ea typeface="+mn-lt"/>
                <a:cs typeface="+mn-lt"/>
              </a:rPr>
              <a:t>The R1 resistor and the rain board module will act as a </a:t>
            </a:r>
            <a:r>
              <a:rPr lang="en-US" b="1">
                <a:ea typeface="+mn-lt"/>
                <a:cs typeface="+mn-lt"/>
              </a:rPr>
              <a:t>voltage divider</a:t>
            </a:r>
            <a:r>
              <a:rPr lang="en-US">
                <a:ea typeface="+mn-lt"/>
                <a:cs typeface="+mn-lt"/>
              </a:rPr>
              <a:t>. </a:t>
            </a:r>
          </a:p>
          <a:p>
            <a:pPr>
              <a:buSzPct val="114999"/>
            </a:pPr>
            <a:r>
              <a:rPr lang="en-US">
                <a:ea typeface="+mn-lt"/>
                <a:cs typeface="+mn-lt"/>
              </a:rPr>
              <a:t>Capacitors C1 and C2 are used as a biasing element.</a:t>
            </a:r>
            <a:endParaRPr lang="en-US" dirty="0">
              <a:ea typeface="+mn-lt"/>
              <a:cs typeface="+mn-lt"/>
            </a:endParaRPr>
          </a:p>
          <a:p>
            <a:pPr>
              <a:buSzPct val="114999"/>
            </a:pPr>
            <a:r>
              <a:rPr lang="en-US">
                <a:ea typeface="+mn-lt"/>
                <a:cs typeface="+mn-lt"/>
              </a:rPr>
              <a:t>The resistors R3 and R4 will act as current limiting resistors.</a:t>
            </a:r>
          </a:p>
          <a:p>
            <a:pPr>
              <a:buSzPct val="114999"/>
            </a:pPr>
            <a:r>
              <a:rPr lang="en-US">
                <a:ea typeface="+mn-lt"/>
                <a:cs typeface="+mn-lt"/>
              </a:rPr>
              <a:t>The resistor R5 will act as a pull-up resistor to keep the bus in a high state when not in use.</a:t>
            </a:r>
            <a:endParaRPr lang="en-US" dirty="0">
              <a:ea typeface="+mn-lt"/>
              <a:cs typeface="+mn-lt"/>
            </a:endParaRPr>
          </a:p>
        </p:txBody>
      </p:sp>
    </p:spTree>
    <p:extLst>
      <p:ext uri="{BB962C8B-B14F-4D97-AF65-F5344CB8AC3E}">
        <p14:creationId xmlns:p14="http://schemas.microsoft.com/office/powerpoint/2010/main" xmlns="" val="2818576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CB6984-9E3C-4672-BB0C-D8E79212953F}"/>
              </a:ext>
            </a:extLst>
          </p:cNvPr>
          <p:cNvSpPr>
            <a:spLocks noGrp="1"/>
          </p:cNvSpPr>
          <p:nvPr>
            <p:ph type="title"/>
          </p:nvPr>
        </p:nvSpPr>
        <p:spPr/>
        <p:txBody>
          <a:bodyPr/>
          <a:lstStyle/>
          <a:p>
            <a:r>
              <a:rPr lang="en-US"/>
              <a:t>Circuit diagram</a:t>
            </a:r>
          </a:p>
        </p:txBody>
      </p:sp>
      <p:sp>
        <p:nvSpPr>
          <p:cNvPr id="3" name="Content Placeholder 2">
            <a:extLst>
              <a:ext uri="{FF2B5EF4-FFF2-40B4-BE49-F238E27FC236}">
                <a16:creationId xmlns:a16="http://schemas.microsoft.com/office/drawing/2014/main" xmlns="" id="{8F8185E8-AD30-4266-B394-4A269B066487}"/>
              </a:ext>
            </a:extLst>
          </p:cNvPr>
          <p:cNvSpPr>
            <a:spLocks noGrp="1"/>
          </p:cNvSpPr>
          <p:nvPr>
            <p:ph idx="1"/>
          </p:nvPr>
        </p:nvSpPr>
        <p:spPr/>
        <p:txBody>
          <a:bodyPr/>
          <a:lstStyle/>
          <a:p>
            <a:pPr algn="just"/>
            <a:r>
              <a:rPr lang="en-US" b="1">
                <a:ea typeface="+mn-lt"/>
                <a:cs typeface="+mn-lt"/>
              </a:rPr>
              <a:t>Case1:</a:t>
            </a:r>
            <a:r>
              <a:rPr lang="en-US">
                <a:ea typeface="+mn-lt"/>
                <a:cs typeface="+mn-lt"/>
              </a:rPr>
              <a:t> When the input of the inverting terminal is higher than the input of the non-inverting terminal.</a:t>
            </a:r>
            <a:endParaRPr lang="en-US"/>
          </a:p>
          <a:p>
            <a:pPr algn="just">
              <a:buSzPct val="114999"/>
            </a:pPr>
            <a:r>
              <a:rPr lang="en-US" b="1">
                <a:ea typeface="+mn-lt"/>
                <a:cs typeface="+mn-lt"/>
              </a:rPr>
              <a:t>Case2:</a:t>
            </a:r>
            <a:r>
              <a:rPr lang="en-US">
                <a:ea typeface="+mn-lt"/>
                <a:cs typeface="+mn-lt"/>
              </a:rPr>
              <a:t> If the input of the inverting terminal is lower than the input of the non-inverting terminal.</a:t>
            </a:r>
          </a:p>
          <a:p>
            <a:pPr algn="just">
              <a:buSzPct val="114999"/>
            </a:pPr>
            <a:r>
              <a:rPr lang="en-US">
                <a:ea typeface="+mn-lt"/>
                <a:cs typeface="+mn-lt"/>
              </a:rPr>
              <a:t>When the  surface of the rainboard module will be wet, and it offers minimum resistance to the supply voltage. Due to this, the minimum voltage will be appearing at the non-inverting terminal of LM393 Op-Amp.</a:t>
            </a:r>
            <a:endParaRPr lang="en-US" dirty="0"/>
          </a:p>
        </p:txBody>
      </p:sp>
    </p:spTree>
    <p:extLst>
      <p:ext uri="{BB962C8B-B14F-4D97-AF65-F5344CB8AC3E}">
        <p14:creationId xmlns:p14="http://schemas.microsoft.com/office/powerpoint/2010/main" xmlns="" val="2227048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447E2D-892C-448C-88E7-403EFCDCDEAE}"/>
              </a:ext>
            </a:extLst>
          </p:cNvPr>
          <p:cNvSpPr>
            <a:spLocks noGrp="1"/>
          </p:cNvSpPr>
          <p:nvPr>
            <p:ph type="title"/>
          </p:nvPr>
        </p:nvSpPr>
        <p:spPr/>
        <p:txBody>
          <a:bodyPr/>
          <a:lstStyle/>
          <a:p>
            <a:r>
              <a:rPr lang="en-US"/>
              <a:t>Circuit Diagram</a:t>
            </a:r>
          </a:p>
        </p:txBody>
      </p:sp>
      <p:sp>
        <p:nvSpPr>
          <p:cNvPr id="3" name="Content Placeholder 2">
            <a:extLst>
              <a:ext uri="{FF2B5EF4-FFF2-40B4-BE49-F238E27FC236}">
                <a16:creationId xmlns:a16="http://schemas.microsoft.com/office/drawing/2014/main" xmlns="" id="{6BA9FE85-1274-401B-AC98-4BFB09E25FCC}"/>
              </a:ext>
            </a:extLst>
          </p:cNvPr>
          <p:cNvSpPr>
            <a:spLocks noGrp="1"/>
          </p:cNvSpPr>
          <p:nvPr>
            <p:ph idx="1"/>
          </p:nvPr>
        </p:nvSpPr>
        <p:spPr/>
        <p:txBody>
          <a:bodyPr/>
          <a:lstStyle/>
          <a:p>
            <a:pPr marL="0" indent="0">
              <a:buNone/>
            </a:pPr>
            <a:r>
              <a:rPr lang="en-US">
                <a:ea typeface="+mn-lt"/>
                <a:cs typeface="+mn-lt"/>
              </a:rPr>
              <a:t>The comparator compares both inverting and non-inverting terminal voltages. If the condition falls under case(1), the output of the Op-Amp will be digital LOW. If the condition falls under case(2), the output of the Op-Amp will be digital HIGH.</a:t>
            </a:r>
            <a:endParaRPr lang="en-US" dirty="0">
              <a:ea typeface="+mn-lt"/>
              <a:cs typeface="+mn-lt"/>
            </a:endParaRPr>
          </a:p>
          <a:p>
            <a:pPr>
              <a:buSzPct val="114999"/>
            </a:pPr>
            <a:endParaRPr lang="en-US" dirty="0"/>
          </a:p>
        </p:txBody>
      </p:sp>
    </p:spTree>
    <p:extLst>
      <p:ext uri="{BB962C8B-B14F-4D97-AF65-F5344CB8AC3E}">
        <p14:creationId xmlns:p14="http://schemas.microsoft.com/office/powerpoint/2010/main" xmlns="" val="38715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5C58E8-1FB7-49E1-9F8F-9F180435AC0C}"/>
              </a:ext>
            </a:extLst>
          </p:cNvPr>
          <p:cNvSpPr>
            <a:spLocks noGrp="1"/>
          </p:cNvSpPr>
          <p:nvPr>
            <p:ph type="title"/>
          </p:nvPr>
        </p:nvSpPr>
        <p:spPr/>
        <p:txBody>
          <a:bodyPr/>
          <a:lstStyle/>
          <a:p>
            <a:r>
              <a:rPr lang="en-US"/>
              <a:t>Working</a:t>
            </a:r>
          </a:p>
        </p:txBody>
      </p:sp>
      <p:sp>
        <p:nvSpPr>
          <p:cNvPr id="3" name="Content Placeholder 2">
            <a:extLst>
              <a:ext uri="{FF2B5EF4-FFF2-40B4-BE49-F238E27FC236}">
                <a16:creationId xmlns:a16="http://schemas.microsoft.com/office/drawing/2014/main" xmlns="" id="{F4EA664E-143C-428A-9329-C1131B03BEFC}"/>
              </a:ext>
            </a:extLst>
          </p:cNvPr>
          <p:cNvSpPr>
            <a:spLocks noGrp="1"/>
          </p:cNvSpPr>
          <p:nvPr>
            <p:ph idx="1"/>
          </p:nvPr>
        </p:nvSpPr>
        <p:spPr/>
        <p:txBody>
          <a:bodyPr>
            <a:normAutofit fontScale="92500" lnSpcReduction="10000"/>
          </a:bodyPr>
          <a:lstStyle/>
          <a:p>
            <a:r>
              <a:rPr lang="en-US">
                <a:ea typeface="+mn-lt"/>
                <a:cs typeface="+mn-lt"/>
              </a:rPr>
              <a:t>It works on the principal of resistance.When there is no rain drop on board. Resistance is high so we gets high voltage according to V=IR. </a:t>
            </a:r>
          </a:p>
          <a:p>
            <a:pPr>
              <a:buSzPct val="114999"/>
            </a:pPr>
            <a:r>
              <a:rPr lang="en-US">
                <a:ea typeface="+mn-lt"/>
                <a:cs typeface="+mn-lt"/>
              </a:rPr>
              <a:t>The rainboard module consists of copper tracks, which act as a </a:t>
            </a:r>
            <a:r>
              <a:rPr lang="en-US" b="1">
                <a:ea typeface="+mn-lt"/>
                <a:cs typeface="+mn-lt"/>
              </a:rPr>
              <a:t>variable resistor</a:t>
            </a:r>
            <a:r>
              <a:rPr lang="en-US">
                <a:ea typeface="+mn-lt"/>
                <a:cs typeface="+mn-lt"/>
              </a:rPr>
              <a:t>. It changes from 100K while being wet to 2M while being dry. When the board is wet, more current gets conducted. </a:t>
            </a:r>
            <a:endParaRPr lang="en-US"/>
          </a:p>
          <a:p>
            <a:pPr>
              <a:buSzPct val="114999"/>
            </a:pPr>
            <a:r>
              <a:rPr lang="en-US">
                <a:ea typeface="+mn-lt"/>
                <a:cs typeface="+mn-lt"/>
              </a:rPr>
              <a:t>Its resistance varies with respect to the wetness on the rainboard.</a:t>
            </a:r>
            <a:endParaRPr lang="en-US"/>
          </a:p>
          <a:p>
            <a:pPr>
              <a:buSzPct val="114999"/>
            </a:pPr>
            <a:r>
              <a:rPr lang="en-US">
                <a:ea typeface="+mn-lt"/>
                <a:cs typeface="+mn-lt"/>
              </a:rPr>
              <a:t>When rain drop present it reduces the resistance because water is conductor of electricity and presence of water connects nickel lines in parallel so reduced resistance and reduced voltage drop across it.</a:t>
            </a:r>
            <a:endParaRPr lang="en-US"/>
          </a:p>
          <a:p>
            <a:pPr>
              <a:buSzPct val="114999"/>
            </a:pPr>
            <a:endParaRPr lang="en-US" dirty="0"/>
          </a:p>
          <a:p>
            <a:pPr>
              <a:buSzPct val="114999"/>
            </a:pPr>
            <a:endParaRPr lang="en-US" dirty="0"/>
          </a:p>
          <a:p>
            <a:pPr>
              <a:buSzPct val="114999"/>
            </a:pPr>
            <a:endParaRPr lang="en-US" dirty="0"/>
          </a:p>
        </p:txBody>
      </p:sp>
    </p:spTree>
    <p:extLst>
      <p:ext uri="{BB962C8B-B14F-4D97-AF65-F5344CB8AC3E}">
        <p14:creationId xmlns:p14="http://schemas.microsoft.com/office/powerpoint/2010/main" xmlns="" val="1198059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09C67-F9C4-4125-A2FB-6055FF3DFFB4}"/>
              </a:ext>
            </a:extLst>
          </p:cNvPr>
          <p:cNvSpPr>
            <a:spLocks noGrp="1"/>
          </p:cNvSpPr>
          <p:nvPr>
            <p:ph type="title"/>
          </p:nvPr>
        </p:nvSpPr>
        <p:spPr/>
        <p:txBody>
          <a:bodyPr/>
          <a:lstStyle/>
          <a:p>
            <a:r>
              <a:rPr lang="en-US"/>
              <a:t>Working</a:t>
            </a:r>
          </a:p>
        </p:txBody>
      </p:sp>
      <p:sp>
        <p:nvSpPr>
          <p:cNvPr id="3" name="Content Placeholder 2">
            <a:extLst>
              <a:ext uri="{FF2B5EF4-FFF2-40B4-BE49-F238E27FC236}">
                <a16:creationId xmlns:a16="http://schemas.microsoft.com/office/drawing/2014/main" xmlns="" id="{076985DC-7982-433C-BF76-56648D83440F}"/>
              </a:ext>
            </a:extLst>
          </p:cNvPr>
          <p:cNvSpPr>
            <a:spLocks noGrp="1"/>
          </p:cNvSpPr>
          <p:nvPr>
            <p:ph idx="1"/>
          </p:nvPr>
        </p:nvSpPr>
        <p:spPr/>
        <p:txBody>
          <a:bodyPr>
            <a:normAutofit/>
          </a:bodyPr>
          <a:lstStyle/>
          <a:p>
            <a:pPr>
              <a:buSzPct val="114999"/>
            </a:pPr>
            <a:r>
              <a:rPr lang="en-US">
                <a:ea typeface="+mn-lt"/>
                <a:cs typeface="+mn-lt"/>
              </a:rPr>
              <a:t> Rain Sensor plate has two PCB tracks. These tracks are not connected. When water falls on the plate or board, resistance between tracks changes.</a:t>
            </a:r>
            <a:endParaRPr lang="en-US"/>
          </a:p>
          <a:p>
            <a:pPr>
              <a:buSzPct val="114999"/>
            </a:pPr>
            <a:r>
              <a:rPr lang="en-US">
                <a:ea typeface="+mn-lt"/>
                <a:cs typeface="+mn-lt"/>
              </a:rPr>
              <a:t>A dry rain board gives an analog output of 5V.</a:t>
            </a:r>
            <a:endParaRPr lang="en-US"/>
          </a:p>
          <a:p>
            <a:pPr>
              <a:buSzPct val="114999"/>
            </a:pPr>
            <a:endParaRPr lang="en-US" dirty="0"/>
          </a:p>
        </p:txBody>
      </p:sp>
    </p:spTree>
    <p:extLst>
      <p:ext uri="{BB962C8B-B14F-4D97-AF65-F5344CB8AC3E}">
        <p14:creationId xmlns:p14="http://schemas.microsoft.com/office/powerpoint/2010/main" xmlns="" val="1031605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BF0A81-A5CA-4E87-A891-9AD245CA026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xmlns="" id="{65D4236C-D61D-4AF3-B3EA-A083F760F4FE}"/>
              </a:ext>
            </a:extLst>
          </p:cNvPr>
          <p:cNvPicPr>
            <a:picLocks noGrp="1" noChangeAspect="1"/>
          </p:cNvPicPr>
          <p:nvPr>
            <p:ph idx="1"/>
          </p:nvPr>
        </p:nvPicPr>
        <p:blipFill>
          <a:blip r:embed="rId2" cstate="print"/>
          <a:stretch>
            <a:fillRect/>
          </a:stretch>
        </p:blipFill>
        <p:spPr>
          <a:xfrm>
            <a:off x="649626" y="531891"/>
            <a:ext cx="10934499" cy="5792826"/>
          </a:xfrm>
        </p:spPr>
      </p:pic>
    </p:spTree>
    <p:extLst>
      <p:ext uri="{BB962C8B-B14F-4D97-AF65-F5344CB8AC3E}">
        <p14:creationId xmlns:p14="http://schemas.microsoft.com/office/powerpoint/2010/main" xmlns="" val="1344718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BB614A-55BA-412F-8CA3-CD7B1BA84879}"/>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xmlns="" id="{C06E02F7-4788-4325-AA69-48CE301C1F00}"/>
              </a:ext>
            </a:extLst>
          </p:cNvPr>
          <p:cNvPicPr>
            <a:picLocks noGrp="1" noChangeAspect="1"/>
          </p:cNvPicPr>
          <p:nvPr>
            <p:ph idx="1"/>
          </p:nvPr>
        </p:nvPicPr>
        <p:blipFill>
          <a:blip r:embed="rId2" cstate="print"/>
          <a:stretch>
            <a:fillRect/>
          </a:stretch>
        </p:blipFill>
        <p:spPr>
          <a:xfrm>
            <a:off x="618311" y="542331"/>
            <a:ext cx="10965814" cy="5688441"/>
          </a:xfrm>
        </p:spPr>
      </p:pic>
    </p:spTree>
    <p:extLst>
      <p:ext uri="{BB962C8B-B14F-4D97-AF65-F5344CB8AC3E}">
        <p14:creationId xmlns:p14="http://schemas.microsoft.com/office/powerpoint/2010/main" xmlns="" val="313292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01D64E-F3A0-4675-8F1C-9EAB4DC200BC}"/>
              </a:ext>
            </a:extLst>
          </p:cNvPr>
          <p:cNvSpPr>
            <a:spLocks noGrp="1"/>
          </p:cNvSpPr>
          <p:nvPr>
            <p:ph type="title"/>
          </p:nvPr>
        </p:nvSpPr>
        <p:spPr>
          <a:xfrm>
            <a:off x="1295402" y="627228"/>
            <a:ext cx="9601196" cy="468800"/>
          </a:xfrm>
        </p:spPr>
        <p:txBody>
          <a:bodyPr>
            <a:normAutofit fontScale="90000"/>
          </a:bodyPr>
          <a:lstStyle/>
          <a:p>
            <a:r>
              <a:rPr lang="en-US"/>
              <a:t>Beaglebone Wireless</a:t>
            </a:r>
          </a:p>
        </p:txBody>
      </p:sp>
      <p:pic>
        <p:nvPicPr>
          <p:cNvPr id="6" name="Content Placeholder 5" descr="beaglebone black wireless pinout.jpg"/>
          <p:cNvPicPr>
            <a:picLocks noGrp="1" noChangeAspect="1"/>
          </p:cNvPicPr>
          <p:nvPr>
            <p:ph idx="1"/>
          </p:nvPr>
        </p:nvPicPr>
        <p:blipFill>
          <a:blip r:embed="rId2" cstate="print"/>
          <a:stretch>
            <a:fillRect/>
          </a:stretch>
        </p:blipFill>
        <p:spPr>
          <a:xfrm>
            <a:off x="2024744" y="2547256"/>
            <a:ext cx="7903029" cy="3422470"/>
          </a:xfrm>
        </p:spPr>
      </p:pic>
    </p:spTree>
    <p:extLst>
      <p:ext uri="{BB962C8B-B14F-4D97-AF65-F5344CB8AC3E}">
        <p14:creationId xmlns:p14="http://schemas.microsoft.com/office/powerpoint/2010/main" xmlns="" val="3443106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2FA9A2-6890-4A6D-866C-FEFB1E62E616}"/>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xmlns="" id="{A29DB11C-BC6D-41EB-AC76-47FFE65E19E9}"/>
              </a:ext>
            </a:extLst>
          </p:cNvPr>
          <p:cNvPicPr>
            <a:picLocks noGrp="1" noChangeAspect="1"/>
          </p:cNvPicPr>
          <p:nvPr>
            <p:ph idx="1"/>
          </p:nvPr>
        </p:nvPicPr>
        <p:blipFill>
          <a:blip r:embed="rId2" cstate="print"/>
          <a:stretch>
            <a:fillRect/>
          </a:stretch>
        </p:blipFill>
        <p:spPr>
          <a:xfrm>
            <a:off x="639188" y="511015"/>
            <a:ext cx="10944937" cy="5834578"/>
          </a:xfrm>
        </p:spPr>
      </p:pic>
    </p:spTree>
    <p:extLst>
      <p:ext uri="{BB962C8B-B14F-4D97-AF65-F5344CB8AC3E}">
        <p14:creationId xmlns:p14="http://schemas.microsoft.com/office/powerpoint/2010/main" xmlns="" val="2240453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2D3853-4327-4418-8201-C451DC38566A}"/>
              </a:ext>
            </a:extLst>
          </p:cNvPr>
          <p:cNvSpPr>
            <a:spLocks noGrp="1"/>
          </p:cNvSpPr>
          <p:nvPr>
            <p:ph type="title"/>
          </p:nvPr>
        </p:nvSpPr>
        <p:spPr/>
        <p:txBody>
          <a:bodyPr/>
          <a:lstStyle/>
          <a:p>
            <a:r>
              <a:rPr lang="en-US" dirty="0"/>
              <a:t>Pin connections</a:t>
            </a:r>
          </a:p>
        </p:txBody>
      </p:sp>
      <p:sp>
        <p:nvSpPr>
          <p:cNvPr id="3" name="Content Placeholder 2">
            <a:extLst>
              <a:ext uri="{FF2B5EF4-FFF2-40B4-BE49-F238E27FC236}">
                <a16:creationId xmlns:a16="http://schemas.microsoft.com/office/drawing/2014/main" xmlns="" id="{537F8EA3-9AAC-4E3E-B61E-E5ACEA3428A2}"/>
              </a:ext>
            </a:extLst>
          </p:cNvPr>
          <p:cNvSpPr>
            <a:spLocks noGrp="1"/>
          </p:cNvSpPr>
          <p:nvPr>
            <p:ph idx="1"/>
          </p:nvPr>
        </p:nvSpPr>
        <p:spPr/>
        <p:txBody>
          <a:bodyPr/>
          <a:lstStyle/>
          <a:p>
            <a:r>
              <a:rPr lang="en-US" dirty="0">
                <a:latin typeface="Garamond"/>
                <a:cs typeface="Times New Roman"/>
              </a:rPr>
              <a:t>Connect </a:t>
            </a:r>
            <a:r>
              <a:rPr lang="en-US" dirty="0" err="1">
                <a:latin typeface="Garamond"/>
                <a:cs typeface="Times New Roman"/>
              </a:rPr>
              <a:t>Vcc</a:t>
            </a:r>
            <a:r>
              <a:rPr lang="en-US" dirty="0">
                <a:latin typeface="Garamond"/>
                <a:cs typeface="Times New Roman"/>
              </a:rPr>
              <a:t> to pin P9.6 of </a:t>
            </a:r>
            <a:r>
              <a:rPr lang="en-US" dirty="0" err="1">
                <a:latin typeface="Garamond"/>
                <a:cs typeface="Times New Roman"/>
              </a:rPr>
              <a:t>beaglebone</a:t>
            </a:r>
            <a:r>
              <a:rPr lang="en-US" dirty="0">
                <a:latin typeface="Garamond"/>
                <a:cs typeface="Times New Roman"/>
              </a:rPr>
              <a:t> and </a:t>
            </a:r>
            <a:r>
              <a:rPr lang="en-US" dirty="0" err="1">
                <a:latin typeface="Garamond"/>
                <a:cs typeface="Times New Roman"/>
              </a:rPr>
              <a:t>gnd</a:t>
            </a:r>
            <a:r>
              <a:rPr lang="en-US" dirty="0">
                <a:latin typeface="Garamond"/>
                <a:cs typeface="Times New Roman"/>
              </a:rPr>
              <a:t> to pin P9.2.</a:t>
            </a:r>
            <a:endParaRPr lang="en-US" dirty="0">
              <a:latin typeface="Garamond"/>
            </a:endParaRPr>
          </a:p>
          <a:p>
            <a:pPr>
              <a:buSzPct val="114999"/>
            </a:pPr>
            <a:r>
              <a:rPr lang="en-US" dirty="0">
                <a:latin typeface="Garamond"/>
                <a:cs typeface="Times New Roman"/>
              </a:rPr>
              <a:t>Connect pin D0 to pin P9.11 of </a:t>
            </a:r>
            <a:r>
              <a:rPr lang="en-US" dirty="0" err="1">
                <a:latin typeface="Garamond"/>
                <a:cs typeface="Times New Roman"/>
              </a:rPr>
              <a:t>beaglebone</a:t>
            </a:r>
            <a:r>
              <a:rPr lang="en-US" dirty="0" smtClean="0">
                <a:latin typeface="Garamond"/>
                <a:cs typeface="Times New Roman"/>
              </a:rPr>
              <a:t>.</a:t>
            </a:r>
            <a:endParaRPr lang="en-US" dirty="0"/>
          </a:p>
          <a:p>
            <a:pPr>
              <a:buSzPct val="114999"/>
            </a:pPr>
            <a:endParaRPr lang="en-US" dirty="0"/>
          </a:p>
        </p:txBody>
      </p:sp>
    </p:spTree>
    <p:extLst>
      <p:ext uri="{BB962C8B-B14F-4D97-AF65-F5344CB8AC3E}">
        <p14:creationId xmlns:p14="http://schemas.microsoft.com/office/powerpoint/2010/main" xmlns="" val="3241747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602F9D-F850-4795-A0C4-8ABA31B9B715}"/>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xmlns="" id="{E6BDE065-B492-4A29-B085-E895866632DE}"/>
              </a:ext>
            </a:extLst>
          </p:cNvPr>
          <p:cNvPicPr>
            <a:picLocks noGrp="1" noChangeAspect="1"/>
          </p:cNvPicPr>
          <p:nvPr>
            <p:ph idx="1"/>
          </p:nvPr>
        </p:nvPicPr>
        <p:blipFill>
          <a:blip r:embed="rId2" cstate="print"/>
          <a:stretch>
            <a:fillRect/>
          </a:stretch>
        </p:blipFill>
        <p:spPr>
          <a:xfrm>
            <a:off x="647485" y="625837"/>
            <a:ext cx="10990973" cy="5698880"/>
          </a:xfrm>
        </p:spPr>
      </p:pic>
    </p:spTree>
    <p:extLst>
      <p:ext uri="{BB962C8B-B14F-4D97-AF65-F5344CB8AC3E}">
        <p14:creationId xmlns:p14="http://schemas.microsoft.com/office/powerpoint/2010/main" xmlns="" val="1229403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EAF1A4-FAB6-4BF1-8624-16FB830C4196}"/>
              </a:ext>
            </a:extLst>
          </p:cNvPr>
          <p:cNvSpPr>
            <a:spLocks noGrp="1"/>
          </p:cNvSpPr>
          <p:nvPr>
            <p:ph type="title"/>
          </p:nvPr>
        </p:nvSpPr>
        <p:spPr/>
        <p:txBody>
          <a:bodyPr/>
          <a:lstStyle/>
          <a:p>
            <a:r>
              <a:rPr lang="en-US" dirty="0" err="1">
                <a:ea typeface="+mj-lt"/>
                <a:cs typeface="+mj-lt"/>
              </a:rPr>
              <a:t>Iobb</a:t>
            </a:r>
            <a:r>
              <a:rPr lang="en-US" dirty="0">
                <a:ea typeface="+mj-lt"/>
                <a:cs typeface="+mj-lt"/>
              </a:rPr>
              <a:t> library</a:t>
            </a:r>
          </a:p>
        </p:txBody>
      </p:sp>
      <p:sp>
        <p:nvSpPr>
          <p:cNvPr id="3" name="Content Placeholder 2">
            <a:extLst>
              <a:ext uri="{FF2B5EF4-FFF2-40B4-BE49-F238E27FC236}">
                <a16:creationId xmlns:a16="http://schemas.microsoft.com/office/drawing/2014/main" xmlns="" id="{BF6D2CDC-4C1F-4C61-84DF-37C972377FFA}"/>
              </a:ext>
            </a:extLst>
          </p:cNvPr>
          <p:cNvSpPr>
            <a:spLocks noGrp="1"/>
          </p:cNvSpPr>
          <p:nvPr>
            <p:ph idx="1"/>
          </p:nvPr>
        </p:nvSpPr>
        <p:spPr/>
        <p:txBody>
          <a:bodyPr/>
          <a:lstStyle/>
          <a:p>
            <a:r>
              <a:rPr lang="en-US">
                <a:ea typeface="+mn-lt"/>
                <a:cs typeface="+mn-lt"/>
              </a:rPr>
              <a:t>This C library allows for easy general-purpose input/output (GPIO), SPI and I2C using the BeagleBone Black (BBB) and other BBB variants.</a:t>
            </a:r>
            <a:endParaRPr lang="en-US" dirty="0">
              <a:ea typeface="+mn-lt"/>
              <a:cs typeface="+mn-lt"/>
            </a:endParaRPr>
          </a:p>
          <a:p>
            <a:pPr>
              <a:buSzPct val="114999"/>
            </a:pPr>
            <a:r>
              <a:rPr lang="en-US">
                <a:ea typeface="+mn-lt"/>
                <a:cs typeface="+mn-lt"/>
              </a:rPr>
              <a:t>This library is also </a:t>
            </a:r>
            <a:r>
              <a:rPr lang="en-US" u="sng" dirty="0">
                <a:ea typeface="+mn-lt"/>
                <a:cs typeface="+mn-lt"/>
                <a:hlinkClick r:id="rId2"/>
              </a:rPr>
              <a:t>PocketBeagle</a:t>
            </a:r>
            <a:r>
              <a:rPr lang="en-US" dirty="0">
                <a:ea typeface="+mn-lt"/>
                <a:cs typeface="+mn-lt"/>
              </a:rPr>
              <a:t> </a:t>
            </a:r>
            <a:r>
              <a:rPr lang="en-US">
                <a:ea typeface="+mn-lt"/>
                <a:cs typeface="+mn-lt"/>
              </a:rPr>
              <a:t>friendly. </a:t>
            </a:r>
          </a:p>
          <a:p>
            <a:pPr>
              <a:buSzPct val="114999"/>
            </a:pPr>
            <a:r>
              <a:rPr lang="en-US">
                <a:ea typeface="+mn-lt"/>
                <a:cs typeface="+mn-lt"/>
              </a:rPr>
              <a:t>It is easy-to-use, quite simple, and allows for reasonably speedy I/O. </a:t>
            </a:r>
          </a:p>
          <a:p>
            <a:pPr>
              <a:buSzPct val="114999"/>
            </a:pPr>
            <a:r>
              <a:rPr lang="en-US">
                <a:ea typeface="+mn-lt"/>
                <a:cs typeface="+mn-lt"/>
              </a:rPr>
              <a:t>The library can be downloaded and built and installed in less than a minute.</a:t>
            </a:r>
            <a:endParaRPr lang="en-US" dirty="0"/>
          </a:p>
        </p:txBody>
      </p:sp>
    </p:spTree>
    <p:extLst>
      <p:ext uri="{BB962C8B-B14F-4D97-AF65-F5344CB8AC3E}">
        <p14:creationId xmlns:p14="http://schemas.microsoft.com/office/powerpoint/2010/main" xmlns="" val="811500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3663D8-40C2-4708-932A-6C5B40A7610D}"/>
              </a:ext>
            </a:extLst>
          </p:cNvPr>
          <p:cNvSpPr>
            <a:spLocks noGrp="1"/>
          </p:cNvSpPr>
          <p:nvPr>
            <p:ph type="title"/>
          </p:nvPr>
        </p:nvSpPr>
        <p:spPr/>
        <p:txBody>
          <a:bodyPr/>
          <a:lstStyle/>
          <a:p>
            <a:r>
              <a:rPr lang="en-US"/>
              <a:t>How to use iolib for GPIO</a:t>
            </a:r>
          </a:p>
        </p:txBody>
      </p:sp>
      <p:sp>
        <p:nvSpPr>
          <p:cNvPr id="3" name="Content Placeholder 2">
            <a:extLst>
              <a:ext uri="{FF2B5EF4-FFF2-40B4-BE49-F238E27FC236}">
                <a16:creationId xmlns:a16="http://schemas.microsoft.com/office/drawing/2014/main" xmlns="" id="{E638FC63-8CC2-48FC-9C5F-A77CB8216978}"/>
              </a:ext>
            </a:extLst>
          </p:cNvPr>
          <p:cNvSpPr>
            <a:spLocks noGrp="1"/>
          </p:cNvSpPr>
          <p:nvPr>
            <p:ph idx="1"/>
          </p:nvPr>
        </p:nvSpPr>
        <p:spPr>
          <a:xfrm>
            <a:off x="1295401" y="2389918"/>
            <a:ext cx="9601196" cy="3903483"/>
          </a:xfrm>
        </p:spPr>
        <p:txBody>
          <a:bodyPr>
            <a:normAutofit fontScale="85000" lnSpcReduction="10000"/>
          </a:bodyPr>
          <a:lstStyle/>
          <a:p>
            <a:pPr marL="0" indent="0">
              <a:buNone/>
            </a:pPr>
            <a:r>
              <a:rPr lang="en-US" sz="1800" dirty="0">
                <a:ea typeface="+mn-lt"/>
                <a:cs typeface="+mn-lt"/>
              </a:rPr>
              <a:t> If you include #include &lt;</a:t>
            </a:r>
            <a:r>
              <a:rPr lang="en-US" sz="1800" dirty="0" err="1">
                <a:ea typeface="+mn-lt"/>
                <a:cs typeface="+mn-lt"/>
              </a:rPr>
              <a:t>iobb.h</a:t>
            </a:r>
            <a:r>
              <a:rPr lang="en-US" sz="1800" dirty="0">
                <a:ea typeface="+mn-lt"/>
                <a:cs typeface="+mn-lt"/>
              </a:rPr>
              <a:t>&gt;  header file in your C source code then you’ll be able to do GPIO input/output using the following types of commands.</a:t>
            </a:r>
            <a:endParaRPr lang="en-US" sz="1800" dirty="0"/>
          </a:p>
          <a:p>
            <a:pPr marL="0" indent="0">
              <a:buNone/>
            </a:pPr>
            <a:endParaRPr lang="en-US" sz="1800" dirty="0">
              <a:ea typeface="+mn-lt"/>
              <a:cs typeface="+mn-lt"/>
            </a:endParaRPr>
          </a:p>
          <a:p>
            <a:pPr>
              <a:buSzPct val="114999"/>
            </a:pPr>
            <a:r>
              <a:rPr lang="en-US" sz="1800" dirty="0" err="1">
                <a:ea typeface="+mn-lt"/>
                <a:cs typeface="+mn-lt"/>
              </a:rPr>
              <a:t>iolib_init</a:t>
            </a:r>
            <a:r>
              <a:rPr lang="en-US" sz="1800" dirty="0">
                <a:ea typeface="+mn-lt"/>
                <a:cs typeface="+mn-lt"/>
              </a:rPr>
              <a:t>() is used to initialize the library.</a:t>
            </a:r>
            <a:endParaRPr lang="en-US" sz="1800">
              <a:ea typeface="+mn-lt"/>
              <a:cs typeface="+mn-lt"/>
            </a:endParaRPr>
          </a:p>
          <a:p>
            <a:pPr>
              <a:buSzPct val="114999"/>
            </a:pPr>
            <a:r>
              <a:rPr lang="en-US" sz="1800" dirty="0">
                <a:ea typeface="+mn-lt"/>
                <a:cs typeface="+mn-lt"/>
              </a:rPr>
              <a:t>To set a GPIO pin to become an input or output, use the command   </a:t>
            </a:r>
            <a:r>
              <a:rPr lang="en-US" sz="1800" dirty="0" err="1">
                <a:ea typeface="+mn-lt"/>
                <a:cs typeface="+mn-lt"/>
              </a:rPr>
              <a:t>iolib_setdir</a:t>
            </a:r>
            <a:r>
              <a:rPr lang="en-US" sz="1800" dirty="0">
                <a:ea typeface="+mn-lt"/>
                <a:cs typeface="+mn-lt"/>
              </a:rPr>
              <a:t>(8, 11, </a:t>
            </a:r>
            <a:r>
              <a:rPr lang="en-US" sz="1800" dirty="0" err="1">
                <a:ea typeface="+mn-lt"/>
                <a:cs typeface="+mn-lt"/>
              </a:rPr>
              <a:t>DigitalIn</a:t>
            </a:r>
            <a:r>
              <a:rPr lang="en-US" sz="1800" dirty="0">
                <a:ea typeface="+mn-lt"/>
                <a:cs typeface="+mn-lt"/>
              </a:rPr>
              <a:t>); </a:t>
            </a:r>
            <a:r>
              <a:rPr lang="en-US" sz="1800" i="1" dirty="0">
                <a:ea typeface="+mn-lt"/>
                <a:cs typeface="+mn-lt"/>
              </a:rPr>
              <a:t>set directions for ports .</a:t>
            </a:r>
            <a:endParaRPr lang="en-US" sz="1800" dirty="0"/>
          </a:p>
          <a:p>
            <a:pPr>
              <a:buSzPct val="114999"/>
            </a:pPr>
            <a:r>
              <a:rPr lang="en-US" sz="1800" dirty="0">
                <a:ea typeface="+mn-lt"/>
                <a:cs typeface="+mn-lt"/>
              </a:rPr>
              <a:t>The first digit is 8  to represent the connector P8, and the second digit is the physical pin number on the connector ie.11.</a:t>
            </a:r>
            <a:endParaRPr lang="en-US" sz="1800">
              <a:ea typeface="+mn-lt"/>
              <a:cs typeface="+mn-lt"/>
            </a:endParaRPr>
          </a:p>
          <a:p>
            <a:pPr>
              <a:buSzPct val="114999"/>
            </a:pPr>
            <a:r>
              <a:rPr lang="en-US" sz="1800" dirty="0" err="1"/>
              <a:t>Iobb.h</a:t>
            </a:r>
            <a:r>
              <a:rPr lang="en-US" sz="1800" dirty="0"/>
              <a:t> is simple I/o library of </a:t>
            </a:r>
            <a:r>
              <a:rPr lang="en-US" sz="1800" dirty="0" err="1"/>
              <a:t>Beaglebone</a:t>
            </a:r>
            <a:r>
              <a:rPr lang="en-US" sz="1800" dirty="0"/>
              <a:t> to access </a:t>
            </a:r>
            <a:r>
              <a:rPr lang="en-US" sz="1800" dirty="0" err="1"/>
              <a:t>gpio</a:t>
            </a:r>
            <a:r>
              <a:rPr lang="en-US" sz="1800" dirty="0"/>
              <a:t> pins.</a:t>
            </a:r>
            <a:endParaRPr lang="en-US" sz="1800"/>
          </a:p>
          <a:p>
            <a:pPr>
              <a:buSzPct val="114999"/>
            </a:pPr>
            <a:r>
              <a:rPr lang="en-US" sz="1800" dirty="0">
                <a:ea typeface="+mn-lt"/>
                <a:cs typeface="+mn-lt"/>
              </a:rPr>
              <a:t>The </a:t>
            </a:r>
            <a:r>
              <a:rPr lang="en-US" sz="1800" b="1" dirty="0" err="1">
                <a:ea typeface="+mn-lt"/>
                <a:cs typeface="+mn-lt"/>
              </a:rPr>
              <a:t>stdio.h</a:t>
            </a:r>
            <a:r>
              <a:rPr lang="en-US" sz="1800" dirty="0">
                <a:ea typeface="+mn-lt"/>
                <a:cs typeface="+mn-lt"/>
              </a:rPr>
              <a:t> header defines three variable types, several macros, and various functions for performing input and output.</a:t>
            </a:r>
            <a:r>
              <a:rPr lang="en-US" sz="1800" dirty="0"/>
              <a:t/>
            </a:r>
            <a:br>
              <a:rPr lang="en-US" sz="1800" dirty="0"/>
            </a:br>
            <a:endParaRPr lang="en-US" sz="1800" dirty="0"/>
          </a:p>
          <a:p>
            <a:pPr marL="0" indent="0">
              <a:buSzPct val="114999"/>
              <a:buNone/>
            </a:pPr>
            <a:r>
              <a:rPr lang="en-US" dirty="0"/>
              <a:t/>
            </a:r>
            <a:br>
              <a:rPr lang="en-US" dirty="0"/>
            </a:br>
            <a:endParaRPr lang="en-US" sz="1800" dirty="0"/>
          </a:p>
        </p:txBody>
      </p:sp>
    </p:spTree>
    <p:extLst>
      <p:ext uri="{BB962C8B-B14F-4D97-AF65-F5344CB8AC3E}">
        <p14:creationId xmlns:p14="http://schemas.microsoft.com/office/powerpoint/2010/main" xmlns="" val="3385308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D22A29-B917-441F-933D-31C1AE15A19C}"/>
              </a:ext>
            </a:extLst>
          </p:cNvPr>
          <p:cNvSpPr>
            <a:spLocks noGrp="1"/>
          </p:cNvSpPr>
          <p:nvPr>
            <p:ph type="title"/>
          </p:nvPr>
        </p:nvSpPr>
        <p:spPr/>
        <p:txBody>
          <a:bodyPr>
            <a:normAutofit fontScale="90000"/>
          </a:bodyPr>
          <a:lstStyle/>
          <a:p>
            <a:r>
              <a:rPr lang="en-US" dirty="0">
                <a:ea typeface="+mj-lt"/>
                <a:cs typeface="+mj-lt"/>
              </a:rPr>
              <a:t/>
            </a:r>
            <a:br>
              <a:rPr lang="en-US" dirty="0">
                <a:ea typeface="+mj-lt"/>
                <a:cs typeface="+mj-lt"/>
              </a:rPr>
            </a:br>
            <a:r>
              <a:rPr lang="en-US" dirty="0">
                <a:ea typeface="+mj-lt"/>
                <a:cs typeface="+mj-lt"/>
              </a:rPr>
              <a:t>How to use </a:t>
            </a:r>
            <a:r>
              <a:rPr lang="en-US" dirty="0" err="1">
                <a:ea typeface="+mj-lt"/>
                <a:cs typeface="+mj-lt"/>
              </a:rPr>
              <a:t>iolib</a:t>
            </a:r>
            <a:r>
              <a:rPr lang="en-US" dirty="0">
                <a:ea typeface="+mj-lt"/>
                <a:cs typeface="+mj-lt"/>
              </a:rPr>
              <a:t> for GPIO</a:t>
            </a:r>
          </a:p>
          <a:p>
            <a:endParaRPr lang="en-US" dirty="0"/>
          </a:p>
        </p:txBody>
      </p:sp>
      <p:sp>
        <p:nvSpPr>
          <p:cNvPr id="3" name="Content Placeholder 2">
            <a:extLst>
              <a:ext uri="{FF2B5EF4-FFF2-40B4-BE49-F238E27FC236}">
                <a16:creationId xmlns:a16="http://schemas.microsoft.com/office/drawing/2014/main" xmlns="" id="{46045C1E-4A55-4B72-9810-710AA4BBAC5F}"/>
              </a:ext>
            </a:extLst>
          </p:cNvPr>
          <p:cNvSpPr>
            <a:spLocks noGrp="1"/>
          </p:cNvSpPr>
          <p:nvPr>
            <p:ph idx="1"/>
          </p:nvPr>
        </p:nvSpPr>
        <p:spPr>
          <a:xfrm>
            <a:off x="1295401" y="2556932"/>
            <a:ext cx="9601196" cy="3559018"/>
          </a:xfrm>
        </p:spPr>
        <p:txBody>
          <a:bodyPr>
            <a:normAutofit fontScale="62500" lnSpcReduction="20000"/>
          </a:bodyPr>
          <a:lstStyle/>
          <a:p>
            <a:r>
              <a:rPr lang="en-US" sz="1800" dirty="0">
                <a:ea typeface="+mn-lt"/>
                <a:cs typeface="+mn-lt"/>
              </a:rPr>
              <a:t>Input can be handled with if statements, using:</a:t>
            </a:r>
            <a:endParaRPr lang="en-US" sz="1800" dirty="0"/>
          </a:p>
          <a:p>
            <a:pPr marL="0" indent="0">
              <a:buSzPct val="114999"/>
              <a:buNone/>
            </a:pPr>
            <a:r>
              <a:rPr lang="en-US" sz="1800" dirty="0">
                <a:ea typeface="+mn-lt"/>
                <a:cs typeface="+mn-lt"/>
              </a:rPr>
              <a:t>if (</a:t>
            </a:r>
            <a:r>
              <a:rPr lang="en-US" sz="1800" dirty="0" err="1">
                <a:ea typeface="+mn-lt"/>
                <a:cs typeface="+mn-lt"/>
              </a:rPr>
              <a:t>is_low</a:t>
            </a:r>
            <a:r>
              <a:rPr lang="en-US" sz="1800" dirty="0">
                <a:ea typeface="+mn-lt"/>
                <a:cs typeface="+mn-lt"/>
              </a:rPr>
              <a:t>(8, 11))  </a:t>
            </a:r>
            <a:endParaRPr lang="en-US" sz="1800" dirty="0"/>
          </a:p>
          <a:p>
            <a:pPr marL="0" indent="0">
              <a:buNone/>
            </a:pPr>
            <a:r>
              <a:rPr lang="en-US" sz="1800" dirty="0">
                <a:ea typeface="+mn-lt"/>
                <a:cs typeface="+mn-lt"/>
              </a:rPr>
              <a:t>or</a:t>
            </a:r>
            <a:endParaRPr lang="en-US" sz="1800" dirty="0"/>
          </a:p>
          <a:p>
            <a:pPr marL="0" indent="0">
              <a:buNone/>
            </a:pPr>
            <a:r>
              <a:rPr lang="en-US" sz="1800" dirty="0">
                <a:ea typeface="+mn-lt"/>
                <a:cs typeface="+mn-lt"/>
              </a:rPr>
              <a:t>if (</a:t>
            </a:r>
            <a:r>
              <a:rPr lang="en-US" sz="1800" dirty="0" err="1">
                <a:ea typeface="+mn-lt"/>
                <a:cs typeface="+mn-lt"/>
              </a:rPr>
              <a:t>is_high</a:t>
            </a:r>
            <a:r>
              <a:rPr lang="en-US" sz="1800" dirty="0">
                <a:ea typeface="+mn-lt"/>
                <a:cs typeface="+mn-lt"/>
              </a:rPr>
              <a:t>(8, 11)) </a:t>
            </a:r>
            <a:endParaRPr lang="en-US" sz="1800" dirty="0"/>
          </a:p>
          <a:p>
            <a:pPr>
              <a:buSzPct val="114999"/>
            </a:pPr>
            <a:r>
              <a:rPr lang="en-US" sz="1800" dirty="0">
                <a:ea typeface="+mn-lt"/>
                <a:cs typeface="+mn-lt"/>
              </a:rPr>
              <a:t> At the end of the program, the library resources are freed up using:</a:t>
            </a:r>
          </a:p>
          <a:p>
            <a:pPr marL="0" indent="0">
              <a:buSzPct val="114999"/>
              <a:buNone/>
            </a:pPr>
            <a:r>
              <a:rPr lang="en-US" sz="1800" dirty="0" err="1">
                <a:ea typeface="+mn-lt"/>
                <a:cs typeface="+mn-lt"/>
              </a:rPr>
              <a:t>iolib_free</a:t>
            </a:r>
            <a:r>
              <a:rPr lang="en-US" sz="1800" dirty="0">
                <a:ea typeface="+mn-lt"/>
                <a:cs typeface="+mn-lt"/>
              </a:rPr>
              <a:t>();</a:t>
            </a:r>
            <a:endParaRPr lang="en-US" sz="1800" dirty="0"/>
          </a:p>
          <a:p>
            <a:pPr>
              <a:buSzPct val="114999"/>
            </a:pPr>
            <a:r>
              <a:rPr lang="en-US" sz="1800" dirty="0">
                <a:ea typeface="+mn-lt"/>
                <a:cs typeface="+mn-lt"/>
              </a:rPr>
              <a:t> If you need a short delay (0-999 milliseconds), use the function shown below. For longer delays, use sleep():</a:t>
            </a:r>
          </a:p>
          <a:p>
            <a:pPr marL="0" indent="0">
              <a:buSzPct val="114999"/>
              <a:buNone/>
            </a:pPr>
            <a:r>
              <a:rPr lang="en-US" sz="1800" dirty="0" err="1">
                <a:ea typeface="+mn-lt"/>
                <a:cs typeface="+mn-lt"/>
              </a:rPr>
              <a:t>iolib_sdelay_ms</a:t>
            </a:r>
            <a:r>
              <a:rPr lang="en-US" sz="1800" dirty="0">
                <a:ea typeface="+mn-lt"/>
                <a:cs typeface="+mn-lt"/>
              </a:rPr>
              <a:t>(100); </a:t>
            </a:r>
          </a:p>
          <a:p>
            <a:pPr>
              <a:buSzPct val="114999"/>
            </a:pPr>
            <a:endParaRPr lang="en-US" sz="1800" dirty="0"/>
          </a:p>
          <a:p>
            <a:pPr marL="0" indent="0">
              <a:buNone/>
            </a:pPr>
            <a:r>
              <a:rPr lang="en-US" dirty="0"/>
              <a:t/>
            </a:r>
            <a:br>
              <a:rPr lang="en-US" dirty="0"/>
            </a:br>
            <a:endParaRPr lang="en-US" sz="1800" dirty="0"/>
          </a:p>
          <a:p>
            <a:pPr>
              <a:buSzPct val="114999"/>
            </a:pPr>
            <a:endParaRPr lang="en-US" sz="1800" dirty="0"/>
          </a:p>
          <a:p>
            <a:pPr marL="0" indent="0">
              <a:buNone/>
            </a:pPr>
            <a:r>
              <a:rPr lang="en-US" dirty="0"/>
              <a:t/>
            </a:r>
            <a:br>
              <a:rPr lang="en-US" dirty="0"/>
            </a:br>
            <a:r>
              <a:rPr lang="en-US" dirty="0"/>
              <a:t/>
            </a:r>
            <a:br>
              <a:rPr lang="en-US" dirty="0"/>
            </a:br>
            <a:endParaRPr lang="en-US" sz="1800" dirty="0"/>
          </a:p>
          <a:p>
            <a:pPr marL="0" indent="0">
              <a:buNone/>
            </a:pPr>
            <a:endParaRPr lang="en-US" sz="1800" dirty="0"/>
          </a:p>
          <a:p>
            <a:pPr>
              <a:buSzPct val="114999"/>
            </a:pPr>
            <a:endParaRPr lang="en-US" sz="1800" dirty="0"/>
          </a:p>
        </p:txBody>
      </p:sp>
    </p:spTree>
    <p:extLst>
      <p:ext uri="{BB962C8B-B14F-4D97-AF65-F5344CB8AC3E}">
        <p14:creationId xmlns:p14="http://schemas.microsoft.com/office/powerpoint/2010/main" xmlns="" val="775637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6CDFB-8B31-450B-B29F-3B0DC5F256A6}"/>
              </a:ext>
            </a:extLst>
          </p:cNvPr>
          <p:cNvSpPr>
            <a:spLocks noGrp="1"/>
          </p:cNvSpPr>
          <p:nvPr>
            <p:ph type="title"/>
          </p:nvPr>
        </p:nvSpPr>
        <p:spPr/>
        <p:txBody>
          <a:bodyPr>
            <a:normAutofit fontScale="90000"/>
          </a:bodyPr>
          <a:lstStyle/>
          <a:p>
            <a:r>
              <a:rPr lang="en-US" b="1" dirty="0"/>
              <a:t/>
            </a:r>
            <a:br>
              <a:rPr lang="en-US" b="1" dirty="0"/>
            </a:br>
            <a:r>
              <a:rPr lang="en-US" b="1" dirty="0"/>
              <a:t/>
            </a:r>
            <a:br>
              <a:rPr lang="en-US" b="1" dirty="0"/>
            </a:br>
            <a:r>
              <a:rPr lang="en-US" b="1"/>
              <a:t>How to Install the Library</a:t>
            </a:r>
            <a:endParaRPr lang="en-US"/>
          </a:p>
          <a:p>
            <a:r>
              <a:rPr lang="en-US" dirty="0"/>
              <a:t/>
            </a:r>
            <a:br>
              <a:rPr lang="en-US" dirty="0"/>
            </a:br>
            <a:endParaRPr lang="en-US" dirty="0"/>
          </a:p>
        </p:txBody>
      </p:sp>
      <p:sp>
        <p:nvSpPr>
          <p:cNvPr id="3" name="Content Placeholder 2">
            <a:extLst>
              <a:ext uri="{FF2B5EF4-FFF2-40B4-BE49-F238E27FC236}">
                <a16:creationId xmlns:a16="http://schemas.microsoft.com/office/drawing/2014/main" xmlns="" id="{4CF5661F-96D4-4E30-83C6-F429C827FDCA}"/>
              </a:ext>
            </a:extLst>
          </p:cNvPr>
          <p:cNvSpPr>
            <a:spLocks noGrp="1"/>
          </p:cNvSpPr>
          <p:nvPr>
            <p:ph idx="1"/>
          </p:nvPr>
        </p:nvSpPr>
        <p:spPr>
          <a:xfrm>
            <a:off x="1295401" y="2389918"/>
            <a:ext cx="9601196" cy="3830415"/>
          </a:xfrm>
        </p:spPr>
        <p:txBody>
          <a:bodyPr vert="horz" lIns="91440" tIns="45720" rIns="91440" bIns="45720" rtlCol="0" anchor="t">
            <a:noAutofit/>
          </a:bodyPr>
          <a:lstStyle/>
          <a:p>
            <a:r>
              <a:rPr lang="en-US" sz="1400" dirty="0">
                <a:ea typeface="+mn-lt"/>
                <a:cs typeface="+mn-lt"/>
              </a:rPr>
              <a:t>After you have set up your </a:t>
            </a:r>
            <a:r>
              <a:rPr lang="en-US" sz="1400" dirty="0" err="1">
                <a:ea typeface="+mn-lt"/>
                <a:cs typeface="+mn-lt"/>
              </a:rPr>
              <a:t>Beaglebone</a:t>
            </a:r>
            <a:r>
              <a:rPr lang="en-US" sz="1400" dirty="0">
                <a:ea typeface="+mn-lt"/>
                <a:cs typeface="+mn-lt"/>
              </a:rPr>
              <a:t>, log into your </a:t>
            </a:r>
            <a:r>
              <a:rPr lang="en-US" sz="1400" dirty="0" err="1">
                <a:ea typeface="+mn-lt"/>
                <a:cs typeface="+mn-lt"/>
              </a:rPr>
              <a:t>BeagleBone</a:t>
            </a:r>
            <a:r>
              <a:rPr lang="en-US" sz="1400" dirty="0">
                <a:ea typeface="+mn-lt"/>
                <a:cs typeface="+mn-lt"/>
              </a:rPr>
              <a:t> , and create a development type of folder  and then the code can be downloaded and compiled with following commands:</a:t>
            </a:r>
            <a:endParaRPr lang="en-US" sz="1400" dirty="0"/>
          </a:p>
          <a:p>
            <a:pPr marL="0" indent="0">
              <a:buSzPct val="114999"/>
              <a:buNone/>
            </a:pPr>
            <a:r>
              <a:rPr lang="en-US" sz="1400" dirty="0" err="1">
                <a:ea typeface="+mn-lt"/>
                <a:cs typeface="+mn-lt"/>
              </a:rPr>
              <a:t>mkdir</a:t>
            </a:r>
            <a:r>
              <a:rPr lang="en-US" sz="1400" dirty="0">
                <a:ea typeface="+mn-lt"/>
                <a:cs typeface="+mn-lt"/>
              </a:rPr>
              <a:t> development  </a:t>
            </a:r>
            <a:endParaRPr lang="en-US" sz="1400" dirty="0"/>
          </a:p>
          <a:p>
            <a:pPr marL="0" indent="0">
              <a:buNone/>
            </a:pPr>
            <a:r>
              <a:rPr lang="en-US" sz="1400" dirty="0">
                <a:ea typeface="+mn-lt"/>
                <a:cs typeface="+mn-lt"/>
              </a:rPr>
              <a:t>cd development  </a:t>
            </a:r>
            <a:endParaRPr lang="en-US" sz="1400" dirty="0"/>
          </a:p>
          <a:p>
            <a:pPr marL="0" indent="0">
              <a:buNone/>
            </a:pPr>
            <a:r>
              <a:rPr lang="en-US" sz="1400" dirty="0">
                <a:ea typeface="+mn-lt"/>
                <a:cs typeface="+mn-lt"/>
              </a:rPr>
              <a:t>git clone </a:t>
            </a:r>
            <a:r>
              <a:rPr lang="en-US" sz="1400" dirty="0">
                <a:ea typeface="+mn-lt"/>
                <a:cs typeface="+mn-lt"/>
                <a:hlinkClick r:id="rId2"/>
              </a:rPr>
              <a:t>https://github.com/shabaz123/iobb.git</a:t>
            </a:r>
            <a:r>
              <a:rPr lang="en-US" sz="1400" dirty="0">
                <a:ea typeface="+mn-lt"/>
                <a:cs typeface="+mn-lt"/>
              </a:rPr>
              <a:t>  </a:t>
            </a:r>
            <a:endParaRPr lang="en-US" sz="1400" dirty="0"/>
          </a:p>
          <a:p>
            <a:pPr marL="0" indent="0">
              <a:buNone/>
            </a:pPr>
            <a:r>
              <a:rPr lang="en-US" sz="1400" dirty="0">
                <a:ea typeface="+mn-lt"/>
                <a:cs typeface="+mn-lt"/>
              </a:rPr>
              <a:t>cd </a:t>
            </a:r>
            <a:r>
              <a:rPr lang="en-US" sz="1400" dirty="0" err="1">
                <a:ea typeface="+mn-lt"/>
                <a:cs typeface="+mn-lt"/>
              </a:rPr>
              <a:t>iobb</a:t>
            </a:r>
            <a:r>
              <a:rPr lang="en-US" sz="1400" dirty="0">
                <a:ea typeface="+mn-lt"/>
                <a:cs typeface="+mn-lt"/>
              </a:rPr>
              <a:t>  </a:t>
            </a:r>
            <a:endParaRPr lang="en-US" sz="1400" dirty="0"/>
          </a:p>
          <a:p>
            <a:pPr marL="0" indent="0">
              <a:buNone/>
            </a:pPr>
            <a:r>
              <a:rPr lang="en-US" sz="1400" dirty="0">
                <a:ea typeface="+mn-lt"/>
                <a:cs typeface="+mn-lt"/>
              </a:rPr>
              <a:t>make  </a:t>
            </a:r>
            <a:endParaRPr lang="en-US" sz="1400" dirty="0"/>
          </a:p>
          <a:p>
            <a:r>
              <a:rPr lang="en-US" sz="1400" dirty="0">
                <a:ea typeface="+mn-lt"/>
                <a:cs typeface="+mn-lt"/>
              </a:rPr>
              <a:t>Next, as root user (or prepend </a:t>
            </a:r>
            <a:r>
              <a:rPr lang="en-US" sz="1400" b="1" dirty="0" err="1">
                <a:ea typeface="+mn-lt"/>
                <a:cs typeface="+mn-lt"/>
              </a:rPr>
              <a:t>sudo</a:t>
            </a:r>
            <a:r>
              <a:rPr lang="en-US" sz="1400" dirty="0">
                <a:ea typeface="+mn-lt"/>
                <a:cs typeface="+mn-lt"/>
              </a:rPr>
              <a:t>) type:</a:t>
            </a:r>
            <a:endParaRPr lang="en-US" sz="1400" dirty="0"/>
          </a:p>
          <a:p>
            <a:pPr marL="0" indent="0">
              <a:buNone/>
            </a:pPr>
            <a:r>
              <a:rPr lang="en-US" sz="1400" dirty="0">
                <a:ea typeface="+mn-lt"/>
                <a:cs typeface="+mn-lt"/>
              </a:rPr>
              <a:t>make install  </a:t>
            </a:r>
            <a:endParaRPr lang="en-US" sz="1400" dirty="0"/>
          </a:p>
          <a:p>
            <a:r>
              <a:rPr lang="en-US" sz="1400" dirty="0">
                <a:ea typeface="+mn-lt"/>
                <a:cs typeface="+mn-lt"/>
              </a:rPr>
              <a:t> The code can be compiled using:</a:t>
            </a:r>
          </a:p>
          <a:p>
            <a:pPr marL="0" indent="0">
              <a:buSzPct val="114999"/>
              <a:buNone/>
            </a:pPr>
            <a:r>
              <a:rPr lang="en-US" sz="1400" dirty="0" err="1">
                <a:ea typeface="+mn-lt"/>
                <a:cs typeface="+mn-lt"/>
              </a:rPr>
              <a:t>gcc</a:t>
            </a:r>
            <a:r>
              <a:rPr lang="en-US" sz="1400" dirty="0">
                <a:ea typeface="+mn-lt"/>
                <a:cs typeface="+mn-lt"/>
              </a:rPr>
              <a:t> </a:t>
            </a:r>
            <a:r>
              <a:rPr lang="en-US" sz="1400" dirty="0" err="1">
                <a:ea typeface="+mn-lt"/>
                <a:cs typeface="+mn-lt"/>
              </a:rPr>
              <a:t>test_app.c</a:t>
            </a:r>
            <a:r>
              <a:rPr lang="en-US" sz="1400" dirty="0">
                <a:ea typeface="+mn-lt"/>
                <a:cs typeface="+mn-lt"/>
              </a:rPr>
              <a:t> –</a:t>
            </a:r>
            <a:r>
              <a:rPr lang="en-US" sz="1400" dirty="0" err="1">
                <a:ea typeface="+mn-lt"/>
                <a:cs typeface="+mn-lt"/>
              </a:rPr>
              <a:t>liofunc</a:t>
            </a:r>
            <a:r>
              <a:rPr lang="en-US" sz="1400" dirty="0">
                <a:ea typeface="+mn-lt"/>
                <a:cs typeface="+mn-lt"/>
              </a:rPr>
              <a:t> –o </a:t>
            </a:r>
            <a:r>
              <a:rPr lang="en-US" sz="1400" dirty="0" err="1">
                <a:ea typeface="+mn-lt"/>
                <a:cs typeface="+mn-lt"/>
              </a:rPr>
              <a:t>test_app</a:t>
            </a:r>
            <a:r>
              <a:rPr lang="en-US" sz="1400" dirty="0">
                <a:ea typeface="+mn-lt"/>
                <a:cs typeface="+mn-lt"/>
              </a:rPr>
              <a:t> </a:t>
            </a:r>
            <a:endParaRPr lang="en-US" sz="1400" dirty="0"/>
          </a:p>
          <a:p>
            <a:pPr>
              <a:buSzPct val="114999"/>
            </a:pPr>
            <a:endParaRPr lang="en-US" sz="1400" dirty="0"/>
          </a:p>
          <a:p>
            <a:pPr marL="0" indent="0">
              <a:buNone/>
            </a:pPr>
            <a:endParaRPr lang="en-US" sz="1400" dirty="0"/>
          </a:p>
          <a:p>
            <a:pPr>
              <a:buSzPct val="114999"/>
            </a:pPr>
            <a:endParaRPr lang="en-US" sz="1400" dirty="0"/>
          </a:p>
        </p:txBody>
      </p:sp>
    </p:spTree>
    <p:extLst>
      <p:ext uri="{BB962C8B-B14F-4D97-AF65-F5344CB8AC3E}">
        <p14:creationId xmlns:p14="http://schemas.microsoft.com/office/powerpoint/2010/main" xmlns="" val="2588339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E13372-D910-481B-BC07-F5E9A68C78A6}"/>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xmlns="" id="{4938AA7F-0255-4BA1-961A-9D126B212761}"/>
              </a:ext>
            </a:extLst>
          </p:cNvPr>
          <p:cNvPicPr>
            <a:picLocks noGrp="1" noChangeAspect="1"/>
          </p:cNvPicPr>
          <p:nvPr>
            <p:ph idx="1"/>
          </p:nvPr>
        </p:nvPicPr>
        <p:blipFill>
          <a:blip r:embed="rId2" cstate="print"/>
          <a:stretch>
            <a:fillRect/>
          </a:stretch>
        </p:blipFill>
        <p:spPr>
          <a:xfrm>
            <a:off x="639188" y="511015"/>
            <a:ext cx="10955375" cy="5740633"/>
          </a:xfrm>
        </p:spPr>
      </p:pic>
    </p:spTree>
    <p:extLst>
      <p:ext uri="{BB962C8B-B14F-4D97-AF65-F5344CB8AC3E}">
        <p14:creationId xmlns:p14="http://schemas.microsoft.com/office/powerpoint/2010/main" xmlns="" val="2450643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ADC764-842E-4144-A1B1-E7E54BA77517}"/>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xmlns="" id="{04BC5579-E652-4EA3-B8C3-1BB65C402469}"/>
              </a:ext>
            </a:extLst>
          </p:cNvPr>
          <p:cNvSpPr>
            <a:spLocks noGrp="1"/>
          </p:cNvSpPr>
          <p:nvPr>
            <p:ph idx="1"/>
          </p:nvPr>
        </p:nvSpPr>
        <p:spPr/>
        <p:txBody>
          <a:bodyPr>
            <a:normAutofit/>
          </a:bodyPr>
          <a:lstStyle/>
          <a:p>
            <a:r>
              <a:rPr lang="en-US" b="1" dirty="0" smtClean="0">
                <a:solidFill>
                  <a:schemeClr val="tx1"/>
                </a:solidFill>
                <a:hlinkClick r:id="rId2"/>
              </a:rPr>
              <a:t>For </a:t>
            </a:r>
            <a:r>
              <a:rPr lang="en-US" b="1" dirty="0" err="1" smtClean="0">
                <a:solidFill>
                  <a:schemeClr val="tx1"/>
                </a:solidFill>
                <a:hlinkClick r:id="rId2"/>
              </a:rPr>
              <a:t>iobb</a:t>
            </a:r>
            <a:r>
              <a:rPr lang="en-US" b="1" dirty="0" smtClean="0">
                <a:solidFill>
                  <a:schemeClr val="tx1"/>
                </a:solidFill>
                <a:hlinkClick r:id="rId2"/>
              </a:rPr>
              <a:t> library </a:t>
            </a:r>
          </a:p>
          <a:p>
            <a:r>
              <a:rPr lang="en-US" dirty="0" err="1" smtClean="0">
                <a:hlinkClick r:id="rId2"/>
              </a:rPr>
              <a:t>BeagleBone</a:t>
            </a:r>
            <a:r>
              <a:rPr lang="en-US" dirty="0" smtClean="0">
                <a:hlinkClick r:id="rId2"/>
              </a:rPr>
              <a:t> </a:t>
            </a:r>
            <a:r>
              <a:rPr lang="en-US" dirty="0">
                <a:hlinkClick r:id="rId2"/>
              </a:rPr>
              <a:t>Black (BBB) and PocketBeagle I/O (GPIO), SPI and I2C Library for C – 2019 Edition</a:t>
            </a:r>
            <a:endParaRPr lang="en-US" dirty="0">
              <a:ea typeface="+mn-lt"/>
              <a:cs typeface="+mn-lt"/>
            </a:endParaRPr>
          </a:p>
          <a:p>
            <a:pPr marL="0" indent="0">
              <a:buSzPct val="114999"/>
              <a:buNone/>
            </a:pPr>
            <a:r>
              <a:rPr lang="en-US" dirty="0">
                <a:ea typeface="+mn-lt"/>
                <a:cs typeface="+mn-lt"/>
                <a:hlinkClick r:id="rId2"/>
              </a:rPr>
              <a:t>https://</a:t>
            </a:r>
            <a:r>
              <a:rPr lang="en-US" dirty="0" smtClean="0">
                <a:ea typeface="+mn-lt"/>
                <a:cs typeface="+mn-lt"/>
                <a:hlinkClick r:id="rId2"/>
              </a:rPr>
              <a:t>www.element14.com/community/community/designcenter/single-board-computers/next-genbeaglebone/blog/2019/08/15/beaglebone-black-bbb-io-gpio-spi-and-i2c-library-for-c-2019-edition#jive_content_id_Summary</a:t>
            </a:r>
            <a:endParaRPr lang="en-US" dirty="0">
              <a:ea typeface="+mn-lt"/>
              <a:cs typeface="+mn-lt"/>
            </a:endParaRPr>
          </a:p>
        </p:txBody>
      </p:sp>
    </p:spTree>
    <p:extLst>
      <p:ext uri="{BB962C8B-B14F-4D97-AF65-F5344CB8AC3E}">
        <p14:creationId xmlns:p14="http://schemas.microsoft.com/office/powerpoint/2010/main" xmlns="" val="3936620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5DB750-CED4-4516-8BB0-B111C3138EC8}"/>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xmlns="" id="{4043C9A3-16B0-4A81-B16D-A693EC2B7432}"/>
              </a:ext>
            </a:extLst>
          </p:cNvPr>
          <p:cNvSpPr>
            <a:spLocks noGrp="1"/>
          </p:cNvSpPr>
          <p:nvPr>
            <p:ph idx="1"/>
          </p:nvPr>
        </p:nvSpPr>
        <p:spPr>
          <a:ln>
            <a:solidFill>
              <a:schemeClr val="tx1"/>
            </a:solidFill>
          </a:ln>
        </p:spPr>
        <p:txBody>
          <a:bodyPr>
            <a:normAutofit fontScale="92500" lnSpcReduction="20000"/>
          </a:bodyPr>
          <a:lstStyle/>
          <a:p>
            <a:r>
              <a:rPr lang="en-US" b="1"/>
              <a:t>Raindrops detector: Raindrop Sensor interfacing with Arduino</a:t>
            </a:r>
            <a:endParaRPr lang="en-US"/>
          </a:p>
          <a:p>
            <a:pPr marL="0" indent="0">
              <a:buSzPct val="114999"/>
              <a:buNone/>
            </a:pPr>
            <a:r>
              <a:rPr lang="en-US" dirty="0"/>
              <a:t>    </a:t>
            </a:r>
            <a:r>
              <a:rPr lang="en-US" dirty="0">
                <a:hlinkClick r:id="rId2"/>
              </a:rPr>
              <a:t>https</a:t>
            </a:r>
            <a:r>
              <a:rPr lang="en-US" dirty="0">
                <a:ea typeface="+mn-lt"/>
                <a:cs typeface="+mn-lt"/>
                <a:hlinkClick r:id="rId2"/>
              </a:rPr>
              <a:t>://microcontrollerslab.com/raindrop-sensor-arduino-detector/</a:t>
            </a:r>
            <a:r>
              <a:rPr lang="en-US" dirty="0">
                <a:ea typeface="+mn-lt"/>
                <a:cs typeface="+mn-lt"/>
              </a:rPr>
              <a:t>  </a:t>
            </a:r>
            <a:endParaRPr lang="en-US" dirty="0">
              <a:hlinkClick r:id="rId2"/>
            </a:endParaRPr>
          </a:p>
          <a:p>
            <a:pPr marL="0" indent="0">
              <a:buNone/>
            </a:pPr>
            <a:r>
              <a:rPr lang="en-US" dirty="0"/>
              <a:t>    Rain drop</a:t>
            </a:r>
            <a:r>
              <a:rPr lang="en-US"/>
              <a:t> Sensor Module</a:t>
            </a:r>
          </a:p>
          <a:p>
            <a:pPr marL="0" indent="0">
              <a:buNone/>
            </a:pPr>
            <a:r>
              <a:rPr lang="en-US" dirty="0">
                <a:ea typeface="+mn-lt"/>
                <a:cs typeface="+mn-lt"/>
                <a:hlinkClick r:id="" action="ppaction://noaction"/>
              </a:rPr>
              <a:t>    https://components101.com/sensors/rain-drop-sensor-module</a:t>
            </a:r>
          </a:p>
          <a:p>
            <a:pPr marL="0" indent="0">
              <a:buNone/>
            </a:pPr>
            <a:endParaRPr lang="en-US" dirty="0">
              <a:solidFill>
                <a:srgbClr val="262626"/>
              </a:solidFill>
            </a:endParaRPr>
          </a:p>
          <a:p>
            <a:pPr>
              <a:buNone/>
            </a:pPr>
            <a:r>
              <a:rPr lang="en-US" dirty="0">
                <a:solidFill>
                  <a:schemeClr val="tx1"/>
                </a:solidFill>
                <a:hlinkClick r:id="rId3">
                  <a:extLst>
                    <a:ext uri="{A12FA001-AC4F-418D-AE19-62706E023703}">
                      <ahyp:hlinkClr xmlns:ahyp="http://schemas.microsoft.com/office/drawing/2018/hyperlinkcolor" xmlns="" val="tx"/>
                    </a:ext>
                  </a:extLst>
                </a:hlinkClick>
              </a:rPr>
              <a:t>Make a Rain Alert System with Raspberry Pi</a:t>
            </a:r>
            <a:endParaRPr lang="en-US">
              <a:solidFill>
                <a:schemeClr val="tx1"/>
              </a:solidFill>
            </a:endParaRPr>
          </a:p>
          <a:p>
            <a:pPr marL="0" indent="0">
              <a:buNone/>
            </a:pPr>
            <a:endParaRPr lang="en-US" dirty="0">
              <a:ea typeface="+mn-lt"/>
              <a:cs typeface="+mn-lt"/>
            </a:endParaRPr>
          </a:p>
          <a:p>
            <a:pPr marL="0" indent="0">
              <a:buNone/>
            </a:pPr>
            <a:r>
              <a:rPr lang="en-US" dirty="0">
                <a:ea typeface="+mn-lt"/>
                <a:cs typeface="+mn-lt"/>
                <a:hlinkClick r:id="rId3"/>
              </a:rPr>
              <a:t>https://raspi.tv/2017/make-a-rain-alert-system-with-raspberry-pi</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1823664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A7AED9-F164-4B40-8458-D0DA011BB598}"/>
              </a:ext>
            </a:extLst>
          </p:cNvPr>
          <p:cNvSpPr>
            <a:spLocks noGrp="1"/>
          </p:cNvSpPr>
          <p:nvPr>
            <p:ph type="title"/>
          </p:nvPr>
        </p:nvSpPr>
        <p:spPr/>
        <p:txBody>
          <a:bodyPr/>
          <a:lstStyle/>
          <a:p>
            <a:r>
              <a:rPr lang="en-US" dirty="0" err="1">
                <a:ea typeface="+mj-lt"/>
                <a:cs typeface="+mj-lt"/>
              </a:rPr>
              <a:t>Beaglebone</a:t>
            </a:r>
            <a:r>
              <a:rPr lang="en-US" dirty="0">
                <a:ea typeface="+mj-lt"/>
                <a:cs typeface="+mj-lt"/>
              </a:rPr>
              <a:t> Wireless</a:t>
            </a:r>
          </a:p>
          <a:p>
            <a:endParaRPr lang="en-US" dirty="0"/>
          </a:p>
        </p:txBody>
      </p:sp>
      <p:sp>
        <p:nvSpPr>
          <p:cNvPr id="3" name="Content Placeholder 2">
            <a:extLst>
              <a:ext uri="{FF2B5EF4-FFF2-40B4-BE49-F238E27FC236}">
                <a16:creationId xmlns:a16="http://schemas.microsoft.com/office/drawing/2014/main" xmlns="" id="{C17FFA90-4C43-46E7-8F09-22D0EFF2C94E}"/>
              </a:ext>
            </a:extLst>
          </p:cNvPr>
          <p:cNvSpPr>
            <a:spLocks noGrp="1"/>
          </p:cNvSpPr>
          <p:nvPr>
            <p:ph idx="1"/>
          </p:nvPr>
        </p:nvSpPr>
        <p:spPr>
          <a:xfrm>
            <a:off x="1295401" y="2452548"/>
            <a:ext cx="9601196" cy="3423320"/>
          </a:xfrm>
        </p:spPr>
        <p:txBody>
          <a:bodyPr/>
          <a:lstStyle/>
          <a:p>
            <a:r>
              <a:rPr lang="en-US" dirty="0">
                <a:ea typeface="+mn-lt"/>
                <a:cs typeface="+mn-lt"/>
              </a:rPr>
              <a:t>The </a:t>
            </a:r>
            <a:r>
              <a:rPr lang="en-US" dirty="0" err="1">
                <a:ea typeface="+mn-lt"/>
                <a:cs typeface="+mn-lt"/>
              </a:rPr>
              <a:t>BeagleBones</a:t>
            </a:r>
            <a:r>
              <a:rPr lang="en-US" dirty="0">
                <a:ea typeface="+mn-lt"/>
                <a:cs typeface="+mn-lt"/>
              </a:rPr>
              <a:t> are a line of affordable single-board Linux computers (SBCs) created by Texas Instruments. </a:t>
            </a:r>
          </a:p>
          <a:p>
            <a:pPr>
              <a:buSzPct val="114999"/>
            </a:pPr>
            <a:r>
              <a:rPr lang="en-US" dirty="0">
                <a:ea typeface="+mn-lt"/>
                <a:cs typeface="+mn-lt"/>
              </a:rPr>
              <a:t>Replacing the 10/100 Ethernet port with onboard 802.11 b/g/n 2.4GHz </a:t>
            </a:r>
            <a:r>
              <a:rPr lang="en-US" dirty="0" err="1">
                <a:ea typeface="+mn-lt"/>
                <a:cs typeface="+mn-lt"/>
              </a:rPr>
              <a:t>WiFi</a:t>
            </a:r>
            <a:r>
              <a:rPr lang="en-US" dirty="0">
                <a:ea typeface="+mn-lt"/>
                <a:cs typeface="+mn-lt"/>
              </a:rPr>
              <a:t> and Bluetooth, the popular open source </a:t>
            </a:r>
            <a:r>
              <a:rPr lang="en-US" dirty="0" err="1">
                <a:ea typeface="+mn-lt"/>
                <a:cs typeface="+mn-lt"/>
              </a:rPr>
              <a:t>BeagleBone</a:t>
            </a:r>
            <a:r>
              <a:rPr lang="en-US" dirty="0">
                <a:ea typeface="+mn-lt"/>
                <a:cs typeface="+mn-lt"/>
              </a:rPr>
              <a:t>™ Black computer now comes with built-in wireless networking capability. Leveraging a partnership with Octavo Systems and designed in </a:t>
            </a:r>
            <a:r>
              <a:rPr lang="en-US" dirty="0" err="1">
                <a:ea typeface="+mn-lt"/>
                <a:cs typeface="+mn-lt"/>
              </a:rPr>
              <a:t>CadSoft</a:t>
            </a:r>
            <a:r>
              <a:rPr lang="en-US" dirty="0">
                <a:ea typeface="+mn-lt"/>
                <a:cs typeface="+mn-lt"/>
              </a:rPr>
              <a:t> Eagle, </a:t>
            </a:r>
            <a:r>
              <a:rPr lang="en-US" dirty="0" err="1">
                <a:ea typeface="+mn-lt"/>
                <a:cs typeface="+mn-lt"/>
              </a:rPr>
              <a:t>BeagleBone</a:t>
            </a:r>
            <a:r>
              <a:rPr lang="en-US" dirty="0">
                <a:ea typeface="+mn-lt"/>
                <a:cs typeface="+mn-lt"/>
              </a:rPr>
              <a:t>™ Black Wireless is the easiest to use and modify credit-card sized IoT Linux computer available.</a:t>
            </a:r>
          </a:p>
        </p:txBody>
      </p:sp>
    </p:spTree>
    <p:extLst>
      <p:ext uri="{BB962C8B-B14F-4D97-AF65-F5344CB8AC3E}">
        <p14:creationId xmlns:p14="http://schemas.microsoft.com/office/powerpoint/2010/main" xmlns="" val="571438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3E4A2E-6A3E-437E-A080-8B4A751464A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xmlns="" id="{7A4D5797-D715-4A99-B5D7-FCD714953CDE}"/>
              </a:ext>
            </a:extLst>
          </p:cNvPr>
          <p:cNvSpPr>
            <a:spLocks noGrp="1"/>
          </p:cNvSpPr>
          <p:nvPr>
            <p:ph idx="1"/>
          </p:nvPr>
        </p:nvSpPr>
        <p:spPr/>
        <p:txBody>
          <a:bodyPr/>
          <a:lstStyle/>
          <a:p>
            <a:r>
              <a:rPr lang="en-US" dirty="0">
                <a:ea typeface="+mn-lt"/>
                <a:cs typeface="+mn-lt"/>
                <a:hlinkClick r:id="rId2"/>
              </a:rPr>
              <a:t>https://www.mathworks.com/help/supportpkg/beagleboneio/ug/beaglebone-black-pin-map.html</a:t>
            </a:r>
            <a:endParaRPr lang="en-US">
              <a:ea typeface="+mn-lt"/>
              <a:cs typeface="+mn-lt"/>
            </a:endParaRPr>
          </a:p>
          <a:p>
            <a:pPr>
              <a:buSzPct val="114999"/>
            </a:pPr>
            <a:r>
              <a:rPr lang="en-US" b="1" dirty="0">
                <a:hlinkClick r:id="rId3"/>
              </a:rPr>
              <a:t>BeagleBone Black Wireless</a:t>
            </a:r>
            <a:endParaRPr lang="en-US" dirty="0"/>
          </a:p>
          <a:p>
            <a:pPr marL="0" indent="0">
              <a:buSzPct val="114999"/>
              <a:buNone/>
            </a:pPr>
            <a:r>
              <a:rPr lang="en-US" dirty="0">
                <a:ea typeface="+mn-lt"/>
                <a:cs typeface="+mn-lt"/>
              </a:rPr>
              <a:t> </a:t>
            </a:r>
            <a:r>
              <a:rPr lang="en-US" dirty="0">
                <a:ea typeface="+mn-lt"/>
                <a:cs typeface="+mn-lt"/>
                <a:hlinkClick r:id="rId3"/>
              </a:rPr>
              <a:t>https://beagleboard.org/p/products/beaglebone-black-wireless</a:t>
            </a:r>
            <a:endParaRPr lang="en-US" dirty="0">
              <a:ea typeface="+mn-lt"/>
              <a:cs typeface="+mn-lt"/>
            </a:endParaRPr>
          </a:p>
          <a:p>
            <a:pPr marL="0" indent="0">
              <a:buNone/>
            </a:pPr>
            <a:r>
              <a:rPr lang="en-US" dirty="0">
                <a:ea typeface="+mn-lt"/>
                <a:cs typeface="+mn-lt"/>
                <a:hlinkClick r:id="rId4"/>
              </a:rPr>
              <a:t>https://beagleboard.org/blog/2016-09-26-meet-beaglebone-black-wireless</a:t>
            </a:r>
            <a:endParaRPr lang="en-US">
              <a:ea typeface="+mn-lt"/>
              <a:cs typeface="+mn-lt"/>
            </a:endParaRPr>
          </a:p>
          <a:p>
            <a:pPr marL="0" indent="0">
              <a:buNone/>
            </a:pPr>
            <a:endParaRPr lang="en-US" dirty="0"/>
          </a:p>
        </p:txBody>
      </p:sp>
    </p:spTree>
    <p:extLst>
      <p:ext uri="{BB962C8B-B14F-4D97-AF65-F5344CB8AC3E}">
        <p14:creationId xmlns:p14="http://schemas.microsoft.com/office/powerpoint/2010/main" xmlns="" val="3917635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F9AD52-FA1B-410E-B0CB-B57E7774533F}"/>
              </a:ext>
            </a:extLst>
          </p:cNvPr>
          <p:cNvSpPr>
            <a:spLocks noGrp="1"/>
          </p:cNvSpPr>
          <p:nvPr>
            <p:ph type="title"/>
          </p:nvPr>
        </p:nvSpPr>
        <p:spPr/>
        <p:txBody>
          <a:bodyPr>
            <a:normAutofit fontScale="90000"/>
          </a:bodyPr>
          <a:lstStyle/>
          <a:p>
            <a:r>
              <a:rPr lang="en-US" dirty="0">
                <a:ea typeface="+mj-lt"/>
                <a:cs typeface="+mj-lt"/>
              </a:rPr>
              <a:t/>
            </a:r>
            <a:br>
              <a:rPr lang="en-US" dirty="0">
                <a:ea typeface="+mj-lt"/>
                <a:cs typeface="+mj-lt"/>
              </a:rPr>
            </a:br>
            <a:r>
              <a:rPr lang="en-US" dirty="0" err="1">
                <a:ea typeface="+mj-lt"/>
                <a:cs typeface="+mj-lt"/>
              </a:rPr>
              <a:t>Beaglebone</a:t>
            </a:r>
            <a:r>
              <a:rPr lang="en-US" dirty="0">
                <a:ea typeface="+mj-lt"/>
                <a:cs typeface="+mj-lt"/>
              </a:rPr>
              <a:t> Wireless</a:t>
            </a:r>
          </a:p>
          <a:p>
            <a:endParaRPr lang="en-US" dirty="0"/>
          </a:p>
        </p:txBody>
      </p:sp>
      <p:sp>
        <p:nvSpPr>
          <p:cNvPr id="3" name="Content Placeholder 2">
            <a:extLst>
              <a:ext uri="{FF2B5EF4-FFF2-40B4-BE49-F238E27FC236}">
                <a16:creationId xmlns:a16="http://schemas.microsoft.com/office/drawing/2014/main" xmlns="" id="{0BC50A71-002C-4FD4-8FE3-60E189E3BD31}"/>
              </a:ext>
            </a:extLst>
          </p:cNvPr>
          <p:cNvSpPr>
            <a:spLocks noGrp="1"/>
          </p:cNvSpPr>
          <p:nvPr>
            <p:ph idx="1"/>
          </p:nvPr>
        </p:nvSpPr>
        <p:spPr/>
        <p:txBody>
          <a:bodyPr>
            <a:normAutofit fontScale="77500" lnSpcReduction="20000"/>
          </a:bodyPr>
          <a:lstStyle/>
          <a:p>
            <a:r>
              <a:rPr lang="en-US" dirty="0">
                <a:ea typeface="+mn-lt"/>
                <a:cs typeface="+mn-lt"/>
              </a:rPr>
              <a:t>Leveraging a partnership with Octavo Systems, </a:t>
            </a:r>
            <a:r>
              <a:rPr lang="en-US" dirty="0" err="1">
                <a:ea typeface="+mn-lt"/>
                <a:cs typeface="+mn-lt"/>
              </a:rPr>
              <a:t>BeagleBone</a:t>
            </a:r>
            <a:r>
              <a:rPr lang="en-US" dirty="0">
                <a:ea typeface="+mn-lt"/>
                <a:cs typeface="+mn-lt"/>
              </a:rPr>
              <a:t>™ Black Wireless is the easiest to use and modify credit-card sized IoT Linux computer.</a:t>
            </a:r>
          </a:p>
          <a:p>
            <a:pPr>
              <a:buSzPct val="114999"/>
            </a:pPr>
            <a:r>
              <a:rPr lang="en-US" dirty="0">
                <a:ea typeface="+mn-lt"/>
                <a:cs typeface="+mn-lt"/>
              </a:rPr>
              <a:t>Like </a:t>
            </a:r>
            <a:r>
              <a:rPr lang="en-US" dirty="0" err="1">
                <a:ea typeface="+mn-lt"/>
                <a:cs typeface="+mn-lt"/>
              </a:rPr>
              <a:t>BeagleBone</a:t>
            </a:r>
            <a:r>
              <a:rPr lang="en-US" dirty="0">
                <a:ea typeface="+mn-lt"/>
                <a:cs typeface="+mn-lt"/>
              </a:rPr>
              <a:t> Black, Wireless retains HDMI output, serial debug port, PC USB interface, USB 2.0 host, reset and power buttons, and adds two more status LEDs for </a:t>
            </a:r>
            <a:r>
              <a:rPr lang="en-US" dirty="0" err="1">
                <a:ea typeface="+mn-lt"/>
                <a:cs typeface="+mn-lt"/>
              </a:rPr>
              <a:t>WiFi</a:t>
            </a:r>
            <a:r>
              <a:rPr lang="en-US" dirty="0">
                <a:ea typeface="+mn-lt"/>
                <a:cs typeface="+mn-lt"/>
              </a:rPr>
              <a:t> and Bluetooth.</a:t>
            </a:r>
          </a:p>
          <a:p>
            <a:pPr>
              <a:buSzPct val="114999"/>
            </a:pPr>
            <a:r>
              <a:rPr lang="en-US" dirty="0" err="1">
                <a:ea typeface="+mn-lt"/>
                <a:cs typeface="+mn-lt"/>
              </a:rPr>
              <a:t>BeagleBone</a:t>
            </a:r>
            <a:r>
              <a:rPr lang="en-US" dirty="0">
                <a:ea typeface="+mn-lt"/>
                <a:cs typeface="+mn-lt"/>
              </a:rPr>
              <a:t> Wireless supports GPIO (digital), analog (ADC), PWM, UART (serial), SPI, and I2C pins.</a:t>
            </a:r>
            <a:endParaRPr lang="en-US"/>
          </a:p>
          <a:p>
            <a:pPr>
              <a:buSzPct val="114999"/>
            </a:pPr>
            <a:r>
              <a:rPr lang="en-US" dirty="0">
                <a:ea typeface="+mn-lt"/>
                <a:cs typeface="+mn-lt"/>
              </a:rPr>
              <a:t>The pin map colors indicate possible uses for the pins. The hardware allows only one kind of use at a time.</a:t>
            </a:r>
            <a:endParaRPr lang="en-US" dirty="0"/>
          </a:p>
          <a:p>
            <a:pPr marL="0" indent="0">
              <a:buSzPct val="114999"/>
              <a:buNone/>
            </a:pPr>
            <a:r>
              <a:rPr lang="en-US" dirty="0"/>
              <a:t/>
            </a:r>
            <a:br>
              <a:rPr lang="en-US" dirty="0"/>
            </a:br>
            <a:endParaRPr lang="en-US" dirty="0"/>
          </a:p>
        </p:txBody>
      </p:sp>
    </p:spTree>
    <p:extLst>
      <p:ext uri="{BB962C8B-B14F-4D97-AF65-F5344CB8AC3E}">
        <p14:creationId xmlns:p14="http://schemas.microsoft.com/office/powerpoint/2010/main" xmlns="" val="3704729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A41A0F-F0F6-47F8-95C1-5538F6EE666C}"/>
              </a:ext>
            </a:extLst>
          </p:cNvPr>
          <p:cNvSpPr>
            <a:spLocks noGrp="1"/>
          </p:cNvSpPr>
          <p:nvPr>
            <p:ph type="title"/>
          </p:nvPr>
        </p:nvSpPr>
        <p:spPr/>
        <p:txBody>
          <a:bodyPr>
            <a:normAutofit fontScale="90000"/>
          </a:bodyPr>
          <a:lstStyle/>
          <a:p>
            <a:r>
              <a:rPr lang="en-US" dirty="0">
                <a:ea typeface="+mj-lt"/>
                <a:cs typeface="+mj-lt"/>
              </a:rPr>
              <a:t/>
            </a:r>
            <a:br>
              <a:rPr lang="en-US" dirty="0">
                <a:ea typeface="+mj-lt"/>
                <a:cs typeface="+mj-lt"/>
              </a:rPr>
            </a:br>
            <a:r>
              <a:rPr lang="en-US" dirty="0" err="1">
                <a:ea typeface="+mj-lt"/>
                <a:cs typeface="+mj-lt"/>
              </a:rPr>
              <a:t>Beaglebone</a:t>
            </a:r>
            <a:r>
              <a:rPr lang="en-US" dirty="0">
                <a:ea typeface="+mj-lt"/>
                <a:cs typeface="+mj-lt"/>
              </a:rPr>
              <a:t> Wireless</a:t>
            </a:r>
          </a:p>
          <a:p>
            <a:endParaRPr lang="en-US" dirty="0"/>
          </a:p>
        </p:txBody>
      </p:sp>
      <p:sp>
        <p:nvSpPr>
          <p:cNvPr id="3" name="Content Placeholder 2">
            <a:extLst>
              <a:ext uri="{FF2B5EF4-FFF2-40B4-BE49-F238E27FC236}">
                <a16:creationId xmlns:a16="http://schemas.microsoft.com/office/drawing/2014/main" xmlns="" id="{53B7B632-EDBA-4F55-9407-8984973DB72D}"/>
              </a:ext>
            </a:extLst>
          </p:cNvPr>
          <p:cNvSpPr>
            <a:spLocks noGrp="1"/>
          </p:cNvSpPr>
          <p:nvPr>
            <p:ph idx="1"/>
          </p:nvPr>
        </p:nvSpPr>
        <p:spPr/>
        <p:txBody>
          <a:bodyPr>
            <a:normAutofit fontScale="92500"/>
          </a:bodyPr>
          <a:lstStyle/>
          <a:p>
            <a:r>
              <a:rPr lang="en-US" dirty="0">
                <a:ea typeface="+mn-lt"/>
                <a:cs typeface="+mn-lt"/>
              </a:rPr>
              <a:t>Also retained is the 4GB of onboard eMMC memory with Debian Linux pre-installed, allowing </a:t>
            </a:r>
            <a:r>
              <a:rPr lang="en-US" dirty="0" err="1">
                <a:ea typeface="+mn-lt"/>
                <a:cs typeface="+mn-lt"/>
              </a:rPr>
              <a:t>BeagleBone</a:t>
            </a:r>
            <a:r>
              <a:rPr lang="en-US" dirty="0">
                <a:ea typeface="+mn-lt"/>
                <a:cs typeface="+mn-lt"/>
              </a:rPr>
              <a:t> Black Wireless to boot in around 10 seconds, and have you developing through your web browser in less than 5 minutes using just a single USB cable.</a:t>
            </a:r>
          </a:p>
          <a:p>
            <a:pPr>
              <a:buSzPct val="114999"/>
            </a:pPr>
            <a:r>
              <a:rPr lang="en-US" dirty="0">
                <a:ea typeface="+mn-lt"/>
                <a:cs typeface="+mn-lt"/>
              </a:rPr>
              <a:t>The board is open source and designed in </a:t>
            </a:r>
            <a:r>
              <a:rPr lang="en-US" dirty="0" err="1">
                <a:ea typeface="+mn-lt"/>
                <a:cs typeface="+mn-lt"/>
              </a:rPr>
              <a:t>CadSoft</a:t>
            </a:r>
            <a:r>
              <a:rPr lang="en-US" dirty="0">
                <a:ea typeface="+mn-lt"/>
                <a:cs typeface="+mn-lt"/>
              </a:rPr>
              <a:t> EAGLE.</a:t>
            </a:r>
          </a:p>
          <a:p>
            <a:pPr>
              <a:buSzPct val="114999"/>
            </a:pPr>
            <a:r>
              <a:rPr lang="en-US" dirty="0" err="1">
                <a:ea typeface="+mn-lt"/>
                <a:cs typeface="+mn-lt"/>
              </a:rPr>
              <a:t>BeagleBone</a:t>
            </a:r>
            <a:r>
              <a:rPr lang="en-US" dirty="0">
                <a:ea typeface="+mn-lt"/>
                <a:cs typeface="+mn-lt"/>
              </a:rPr>
              <a:t>™ Black Wireless is fully software, hardware and mechanically compatible with </a:t>
            </a:r>
            <a:r>
              <a:rPr lang="en-US" dirty="0" err="1">
                <a:ea typeface="+mn-lt"/>
                <a:cs typeface="+mn-lt"/>
              </a:rPr>
              <a:t>BeagleBone</a:t>
            </a:r>
            <a:r>
              <a:rPr lang="en-US" dirty="0">
                <a:ea typeface="+mn-lt"/>
                <a:cs typeface="+mn-lt"/>
              </a:rPr>
              <a:t>™ Black, and is even compatible with all existing </a:t>
            </a:r>
            <a:r>
              <a:rPr lang="en-US" dirty="0" err="1">
                <a:ea typeface="+mn-lt"/>
                <a:cs typeface="+mn-lt"/>
              </a:rPr>
              <a:t>BeagleBone</a:t>
            </a:r>
            <a:r>
              <a:rPr lang="en-US" dirty="0">
                <a:ea typeface="+mn-lt"/>
                <a:cs typeface="+mn-lt"/>
              </a:rPr>
              <a:t>™ Black capes for hardware expansion, integration, and peripherals.</a:t>
            </a:r>
            <a:endParaRPr lang="en-US" dirty="0"/>
          </a:p>
        </p:txBody>
      </p:sp>
    </p:spTree>
    <p:extLst>
      <p:ext uri="{BB962C8B-B14F-4D97-AF65-F5344CB8AC3E}">
        <p14:creationId xmlns:p14="http://schemas.microsoft.com/office/powerpoint/2010/main" xmlns="" val="118461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EE6290-DBFD-42EB-B8AF-6CDFA4043059}"/>
              </a:ext>
            </a:extLst>
          </p:cNvPr>
          <p:cNvSpPr>
            <a:spLocks noGrp="1"/>
          </p:cNvSpPr>
          <p:nvPr>
            <p:ph type="title"/>
          </p:nvPr>
        </p:nvSpPr>
        <p:spPr/>
        <p:txBody>
          <a:bodyPr>
            <a:normAutofit fontScale="90000"/>
          </a:bodyPr>
          <a:lstStyle/>
          <a:p>
            <a:r>
              <a:rPr lang="en-US" dirty="0">
                <a:ea typeface="+mj-lt"/>
                <a:cs typeface="+mj-lt"/>
              </a:rPr>
              <a:t/>
            </a:r>
            <a:br>
              <a:rPr lang="en-US" dirty="0">
                <a:ea typeface="+mj-lt"/>
                <a:cs typeface="+mj-lt"/>
              </a:rPr>
            </a:br>
            <a:r>
              <a:rPr lang="en-US" dirty="0">
                <a:ea typeface="+mj-lt"/>
                <a:cs typeface="+mj-lt"/>
              </a:rPr>
              <a:t/>
            </a:r>
            <a:br>
              <a:rPr lang="en-US" dirty="0">
                <a:ea typeface="+mj-lt"/>
                <a:cs typeface="+mj-lt"/>
              </a:rPr>
            </a:br>
            <a:r>
              <a:rPr lang="en-US" dirty="0">
                <a:ea typeface="+mj-lt"/>
                <a:cs typeface="+mj-lt"/>
              </a:rPr>
              <a:t/>
            </a:r>
            <a:br>
              <a:rPr lang="en-US" dirty="0">
                <a:ea typeface="+mj-lt"/>
                <a:cs typeface="+mj-lt"/>
              </a:rPr>
            </a:br>
            <a:r>
              <a:rPr lang="en-US" dirty="0">
                <a:ea typeface="+mj-lt"/>
                <a:cs typeface="+mj-lt"/>
              </a:rPr>
              <a:t>Supporting Feature List</a:t>
            </a:r>
            <a:endParaRPr lang="en-US" dirty="0"/>
          </a:p>
          <a:p>
            <a:r>
              <a:rPr lang="en-US" dirty="0"/>
              <a:t/>
            </a:r>
            <a:br>
              <a:rPr lang="en-US" dirty="0"/>
            </a:br>
            <a:endParaRPr lang="en-US" dirty="0"/>
          </a:p>
          <a:p>
            <a:endParaRPr lang="en-US" dirty="0"/>
          </a:p>
        </p:txBody>
      </p:sp>
      <p:sp>
        <p:nvSpPr>
          <p:cNvPr id="3" name="Content Placeholder 2">
            <a:extLst>
              <a:ext uri="{FF2B5EF4-FFF2-40B4-BE49-F238E27FC236}">
                <a16:creationId xmlns:a16="http://schemas.microsoft.com/office/drawing/2014/main" xmlns="" id="{20D6182E-6EEE-4BAA-A137-25D5293DA1D2}"/>
              </a:ext>
            </a:extLst>
          </p:cNvPr>
          <p:cNvSpPr>
            <a:spLocks noGrp="1"/>
          </p:cNvSpPr>
          <p:nvPr>
            <p:ph idx="1"/>
          </p:nvPr>
        </p:nvSpPr>
        <p:spPr/>
        <p:txBody>
          <a:bodyPr>
            <a:normAutofit fontScale="85000" lnSpcReduction="20000"/>
          </a:bodyPr>
          <a:lstStyle/>
          <a:p>
            <a:r>
              <a:rPr lang="en-US" dirty="0">
                <a:ea typeface="+mn-lt"/>
                <a:cs typeface="+mn-lt"/>
              </a:rPr>
              <a:t>Processor (Integrated in the OSD3358): </a:t>
            </a:r>
            <a:endParaRPr lang="en-US" dirty="0"/>
          </a:p>
          <a:p>
            <a:pPr>
              <a:buSzPct val="114999"/>
            </a:pPr>
            <a:r>
              <a:rPr lang="en-US" dirty="0">
                <a:ea typeface="+mn-lt"/>
                <a:cs typeface="+mn-lt"/>
              </a:rPr>
              <a:t>AM335x 1GHz ARM® Cortex-A8:</a:t>
            </a:r>
            <a:endParaRPr lang="en-US" dirty="0"/>
          </a:p>
          <a:p>
            <a:pPr lvl="1">
              <a:buSzPct val="114999"/>
            </a:pPr>
            <a:r>
              <a:rPr lang="en-US" dirty="0">
                <a:ea typeface="+mn-lt"/>
                <a:cs typeface="+mn-lt"/>
              </a:rPr>
              <a:t>SGS530 3D graphics accelerator</a:t>
            </a:r>
            <a:endParaRPr lang="en-US" dirty="0"/>
          </a:p>
          <a:p>
            <a:pPr lvl="1">
              <a:buSzPct val="114999"/>
            </a:pPr>
            <a:r>
              <a:rPr lang="en-US" dirty="0">
                <a:ea typeface="+mn-lt"/>
                <a:cs typeface="+mn-lt"/>
              </a:rPr>
              <a:t>NEON general-purpose SIMD engine with floating-point acceleration</a:t>
            </a:r>
            <a:endParaRPr lang="en-US" dirty="0"/>
          </a:p>
          <a:p>
            <a:pPr lvl="1">
              <a:buSzPct val="114999"/>
            </a:pPr>
            <a:r>
              <a:rPr lang="en-US" dirty="0">
                <a:ea typeface="+mn-lt"/>
                <a:cs typeface="+mn-lt"/>
              </a:rPr>
              <a:t>2x PRU 32-bit 200MHz microcontrollers</a:t>
            </a:r>
            <a:endParaRPr lang="en-US" dirty="0"/>
          </a:p>
          <a:p>
            <a:pPr>
              <a:buSzPct val="114999"/>
            </a:pPr>
            <a:r>
              <a:rPr lang="en-US" dirty="0">
                <a:ea typeface="+mn-lt"/>
                <a:cs typeface="+mn-lt"/>
              </a:rPr>
              <a:t>Memory:</a:t>
            </a:r>
            <a:endParaRPr lang="en-US" dirty="0"/>
          </a:p>
          <a:p>
            <a:pPr lvl="1">
              <a:buSzPct val="114999"/>
            </a:pPr>
            <a:r>
              <a:rPr lang="en-US" dirty="0">
                <a:ea typeface="+mn-lt"/>
                <a:cs typeface="+mn-lt"/>
              </a:rPr>
              <a:t>512MB DDR3 800MHz RAM (Integrated in the OSD3358)</a:t>
            </a:r>
            <a:endParaRPr lang="en-US" dirty="0"/>
          </a:p>
          <a:p>
            <a:pPr lvl="1">
              <a:buSzPct val="114999"/>
            </a:pPr>
            <a:r>
              <a:rPr lang="en-US" dirty="0">
                <a:ea typeface="+mn-lt"/>
                <a:cs typeface="+mn-lt"/>
              </a:rPr>
              <a:t>4GB 8-bit eMMC on-board flash storage with Debian pre-installed</a:t>
            </a:r>
            <a:endParaRPr lang="en-US" dirty="0"/>
          </a:p>
          <a:p>
            <a:pPr lvl="1">
              <a:buSzPct val="114999"/>
            </a:pPr>
            <a:r>
              <a:rPr lang="en-US" dirty="0">
                <a:ea typeface="+mn-lt"/>
                <a:cs typeface="+mn-lt"/>
              </a:rPr>
              <a:t>microSD card slot</a:t>
            </a:r>
            <a:endParaRPr lang="en-US" dirty="0"/>
          </a:p>
          <a:p>
            <a:pPr>
              <a:buSzPct val="114999"/>
            </a:pPr>
            <a:endParaRPr lang="en-US" dirty="0"/>
          </a:p>
        </p:txBody>
      </p:sp>
    </p:spTree>
    <p:extLst>
      <p:ext uri="{BB962C8B-B14F-4D97-AF65-F5344CB8AC3E}">
        <p14:creationId xmlns:p14="http://schemas.microsoft.com/office/powerpoint/2010/main" xmlns="" val="390167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F11BA9-71DF-4893-AEB9-32872FB526C0}"/>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xmlns="" id="{023EEDC4-BE14-4290-8411-9798E23AA927}"/>
              </a:ext>
            </a:extLst>
          </p:cNvPr>
          <p:cNvGraphicFramePr>
            <a:graphicFrameLocks noGrp="1"/>
          </p:cNvGraphicFramePr>
          <p:nvPr>
            <p:ph idx="1"/>
            <p:extLst>
              <p:ext uri="{D42A27DB-BD31-4B8C-83A1-F6EECF244321}">
                <p14:modId xmlns:p14="http://schemas.microsoft.com/office/powerpoint/2010/main" xmlns="" val="52168109"/>
              </p:ext>
            </p:extLst>
          </p:nvPr>
        </p:nvGraphicFramePr>
        <p:xfrm>
          <a:off x="636739" y="563671"/>
          <a:ext cx="10999011" cy="5714802"/>
        </p:xfrm>
        <a:graphic>
          <a:graphicData uri="http://schemas.openxmlformats.org/drawingml/2006/table">
            <a:tbl>
              <a:tblPr firstRow="1" bandRow="1">
                <a:tableStyleId>{5C22544A-7EE6-4342-B048-85BDC9FD1C3A}</a:tableStyleId>
              </a:tblPr>
              <a:tblGrid>
                <a:gridCol w="3666337">
                  <a:extLst>
                    <a:ext uri="{9D8B030D-6E8A-4147-A177-3AD203B41FA5}">
                      <a16:colId xmlns:a16="http://schemas.microsoft.com/office/drawing/2014/main" xmlns="" val="3135237768"/>
                    </a:ext>
                  </a:extLst>
                </a:gridCol>
                <a:gridCol w="3666337">
                  <a:extLst>
                    <a:ext uri="{9D8B030D-6E8A-4147-A177-3AD203B41FA5}">
                      <a16:colId xmlns:a16="http://schemas.microsoft.com/office/drawing/2014/main" xmlns="" val="919296067"/>
                    </a:ext>
                  </a:extLst>
                </a:gridCol>
                <a:gridCol w="3666337">
                  <a:extLst>
                    <a:ext uri="{9D8B030D-6E8A-4147-A177-3AD203B41FA5}">
                      <a16:colId xmlns:a16="http://schemas.microsoft.com/office/drawing/2014/main" xmlns="" val="3876776637"/>
                    </a:ext>
                  </a:extLst>
                </a:gridCol>
              </a:tblGrid>
              <a:tr h="421238">
                <a:tc>
                  <a:txBody>
                    <a:bodyPr/>
                    <a:lstStyle/>
                    <a:p>
                      <a:pPr algn="l" fontAlgn="ctr"/>
                      <a:r>
                        <a:rPr lang="en-US">
                          <a:effectLst/>
                        </a:rPr>
                        <a:t>Keyword</a:t>
                      </a:r>
                      <a:endParaRPr lang="en-US" b="1">
                        <a:solidFill>
                          <a:srgbClr val="000000"/>
                        </a:solidFill>
                        <a:effectLst/>
                      </a:endParaRPr>
                    </a:p>
                  </a:txBody>
                  <a:tcPr marL="47625" marR="47625" marT="57150" marB="57150" anchor="ctr"/>
                </a:tc>
                <a:tc>
                  <a:txBody>
                    <a:bodyPr/>
                    <a:lstStyle/>
                    <a:p>
                      <a:pPr algn="l" fontAlgn="ctr"/>
                      <a:r>
                        <a:rPr lang="en-US">
                          <a:effectLst/>
                        </a:rPr>
                        <a:t>Color</a:t>
                      </a:r>
                      <a:endParaRPr lang="en-US" b="1">
                        <a:solidFill>
                          <a:srgbClr val="000000"/>
                        </a:solidFill>
                        <a:effectLst/>
                      </a:endParaRPr>
                    </a:p>
                  </a:txBody>
                  <a:tcPr marL="47625" marR="47625" marT="57150" marB="57150" anchor="ctr"/>
                </a:tc>
                <a:tc>
                  <a:txBody>
                    <a:bodyPr/>
                    <a:lstStyle/>
                    <a:p>
                      <a:pPr algn="l" fontAlgn="ctr"/>
                      <a:r>
                        <a:rPr lang="en-US">
                          <a:effectLst/>
                        </a:rPr>
                        <a:t>Use</a:t>
                      </a:r>
                      <a:endParaRPr lang="en-US" b="1">
                        <a:solidFill>
                          <a:srgbClr val="000000"/>
                        </a:solidFill>
                        <a:effectLst/>
                      </a:endParaRPr>
                    </a:p>
                  </a:txBody>
                  <a:tcPr marL="47625" marR="47625" marT="57150" marB="57150" anchor="ctr"/>
                </a:tc>
                <a:extLst>
                  <a:ext uri="{0D108BD9-81ED-4DB2-BD59-A6C34878D82A}">
                    <a16:rowId xmlns:a16="http://schemas.microsoft.com/office/drawing/2014/main" xmlns="" val="3391949968"/>
                  </a:ext>
                </a:extLst>
              </a:tr>
              <a:tr h="645899">
                <a:tc>
                  <a:txBody>
                    <a:bodyPr/>
                    <a:lstStyle/>
                    <a:p>
                      <a:pPr algn="l" fontAlgn="t"/>
                      <a:r>
                        <a:rPr lang="en-US">
                          <a:effectLst/>
                        </a:rPr>
                        <a:t>GPIO</a:t>
                      </a:r>
                    </a:p>
                  </a:txBody>
                  <a:tcPr marL="47625" marR="47625" marT="28575" marB="28575"/>
                </a:tc>
                <a:tc>
                  <a:txBody>
                    <a:bodyPr/>
                    <a:lstStyle/>
                    <a:p>
                      <a:pPr algn="l" fontAlgn="t"/>
                      <a:r>
                        <a:rPr lang="en-US">
                          <a:effectLst/>
                        </a:rPr>
                        <a:t>Light green</a:t>
                      </a:r>
                    </a:p>
                  </a:txBody>
                  <a:tcPr marL="47625" marR="47625" marT="28575" marB="28575"/>
                </a:tc>
                <a:tc>
                  <a:txBody>
                    <a:bodyPr/>
                    <a:lstStyle/>
                    <a:p>
                      <a:pPr algn="l" fontAlgn="t"/>
                      <a:r>
                        <a:rPr lang="en-US">
                          <a:effectLst/>
                        </a:rPr>
                        <a:t>Digital (GPIO) pins unless you enable a shared interface.</a:t>
                      </a:r>
                    </a:p>
                  </a:txBody>
                  <a:tcPr marL="47625" marR="47625" marT="28575" marB="28575"/>
                </a:tc>
                <a:extLst>
                  <a:ext uri="{0D108BD9-81ED-4DB2-BD59-A6C34878D82A}">
                    <a16:rowId xmlns:a16="http://schemas.microsoft.com/office/drawing/2014/main" xmlns="" val="3437191115"/>
                  </a:ext>
                </a:extLst>
              </a:tr>
              <a:tr h="645899">
                <a:tc>
                  <a:txBody>
                    <a:bodyPr/>
                    <a:lstStyle/>
                    <a:p>
                      <a:pPr algn="l" fontAlgn="t"/>
                      <a:r>
                        <a:rPr lang="en-US">
                          <a:effectLst/>
                        </a:rPr>
                        <a:t>AIN</a:t>
                      </a:r>
                    </a:p>
                  </a:txBody>
                  <a:tcPr marL="47625" marR="47625" marT="28575" marB="28575"/>
                </a:tc>
                <a:tc>
                  <a:txBody>
                    <a:bodyPr/>
                    <a:lstStyle/>
                    <a:p>
                      <a:pPr algn="l" fontAlgn="t"/>
                      <a:r>
                        <a:rPr lang="en-US">
                          <a:effectLst/>
                        </a:rPr>
                        <a:t>Dark green</a:t>
                      </a:r>
                    </a:p>
                  </a:txBody>
                  <a:tcPr marL="47625" marR="47625" marT="28575" marB="28575"/>
                </a:tc>
                <a:tc>
                  <a:txBody>
                    <a:bodyPr/>
                    <a:lstStyle/>
                    <a:p>
                      <a:pPr algn="l" fontAlgn="t"/>
                      <a:r>
                        <a:rPr lang="en-US">
                          <a:effectLst/>
                        </a:rPr>
                        <a:t>Analog input (ADC) pins. Always enabled.</a:t>
                      </a:r>
                    </a:p>
                  </a:txBody>
                  <a:tcPr marL="47625" marR="47625" marT="28575" marB="28575"/>
                </a:tc>
                <a:extLst>
                  <a:ext uri="{0D108BD9-81ED-4DB2-BD59-A6C34878D82A}">
                    <a16:rowId xmlns:a16="http://schemas.microsoft.com/office/drawing/2014/main" xmlns="" val="580095761"/>
                  </a:ext>
                </a:extLst>
              </a:tr>
              <a:tr h="926725">
                <a:tc>
                  <a:txBody>
                    <a:bodyPr/>
                    <a:lstStyle/>
                    <a:p>
                      <a:pPr algn="l" fontAlgn="t"/>
                      <a:r>
                        <a:rPr lang="en-US">
                          <a:effectLst/>
                        </a:rPr>
                        <a:t>PWM</a:t>
                      </a:r>
                    </a:p>
                  </a:txBody>
                  <a:tcPr marL="47625" marR="47625" marT="28575" marB="28575"/>
                </a:tc>
                <a:tc>
                  <a:txBody>
                    <a:bodyPr/>
                    <a:lstStyle/>
                    <a:p>
                      <a:pPr algn="l" fontAlgn="t"/>
                      <a:r>
                        <a:rPr lang="en-US">
                          <a:effectLst/>
                        </a:rPr>
                        <a:t>Light brown</a:t>
                      </a:r>
                    </a:p>
                  </a:txBody>
                  <a:tcPr marL="47625" marR="47625" marT="28575" marB="28575"/>
                </a:tc>
                <a:tc>
                  <a:txBody>
                    <a:bodyPr/>
                    <a:lstStyle/>
                    <a:p>
                      <a:pPr algn="l" fontAlgn="t"/>
                      <a:r>
                        <a:rPr lang="en-US">
                          <a:effectLst/>
                        </a:rPr>
                        <a:t>PWM output pins when you enable the PWM interface. Disabled by default. Enabled using enablePWM.</a:t>
                      </a:r>
                    </a:p>
                  </a:txBody>
                  <a:tcPr marL="47625" marR="47625" marT="28575" marB="28575"/>
                </a:tc>
                <a:extLst>
                  <a:ext uri="{0D108BD9-81ED-4DB2-BD59-A6C34878D82A}">
                    <a16:rowId xmlns:a16="http://schemas.microsoft.com/office/drawing/2014/main" xmlns="" val="766773136"/>
                  </a:ext>
                </a:extLst>
              </a:tr>
              <a:tr h="926725">
                <a:tc>
                  <a:txBody>
                    <a:bodyPr/>
                    <a:lstStyle/>
                    <a:p>
                      <a:pPr algn="l" fontAlgn="t"/>
                      <a:r>
                        <a:rPr lang="en-US">
                          <a:effectLst/>
                        </a:rPr>
                        <a:t>UART</a:t>
                      </a:r>
                    </a:p>
                  </a:txBody>
                  <a:tcPr marL="47625" marR="47625" marT="28575" marB="28575"/>
                </a:tc>
                <a:tc>
                  <a:txBody>
                    <a:bodyPr/>
                    <a:lstStyle/>
                    <a:p>
                      <a:pPr algn="l" fontAlgn="t"/>
                      <a:r>
                        <a:rPr lang="en-US">
                          <a:effectLst/>
                        </a:rPr>
                        <a:t>Pink</a:t>
                      </a:r>
                    </a:p>
                  </a:txBody>
                  <a:tcPr marL="47625" marR="47625" marT="28575" marB="28575"/>
                </a:tc>
                <a:tc>
                  <a:txBody>
                    <a:bodyPr/>
                    <a:lstStyle/>
                    <a:p>
                      <a:pPr algn="l" fontAlgn="t"/>
                      <a:r>
                        <a:rPr lang="en-US">
                          <a:effectLst/>
                        </a:rPr>
                        <a:t>Serial pins when you enable the serial interface. Disabled by default. Enabled using enableSerialPort.</a:t>
                      </a:r>
                    </a:p>
                  </a:txBody>
                  <a:tcPr marL="47625" marR="47625" marT="28575" marB="28575"/>
                </a:tc>
                <a:extLst>
                  <a:ext uri="{0D108BD9-81ED-4DB2-BD59-A6C34878D82A}">
                    <a16:rowId xmlns:a16="http://schemas.microsoft.com/office/drawing/2014/main" xmlns="" val="1179979697"/>
                  </a:ext>
                </a:extLst>
              </a:tr>
              <a:tr h="926725">
                <a:tc>
                  <a:txBody>
                    <a:bodyPr/>
                    <a:lstStyle/>
                    <a:p>
                      <a:pPr algn="l" fontAlgn="t"/>
                      <a:r>
                        <a:rPr lang="en-US">
                          <a:effectLst/>
                        </a:rPr>
                        <a:t>SPI</a:t>
                      </a:r>
                    </a:p>
                  </a:txBody>
                  <a:tcPr marL="47625" marR="47625" marT="28575" marB="28575"/>
                </a:tc>
                <a:tc>
                  <a:txBody>
                    <a:bodyPr/>
                    <a:lstStyle/>
                    <a:p>
                      <a:pPr algn="l" fontAlgn="t"/>
                      <a:r>
                        <a:rPr lang="en-US">
                          <a:effectLst/>
                        </a:rPr>
                        <a:t>Light blue</a:t>
                      </a:r>
                    </a:p>
                  </a:txBody>
                  <a:tcPr marL="47625" marR="47625" marT="28575" marB="28575"/>
                </a:tc>
                <a:tc>
                  <a:txBody>
                    <a:bodyPr/>
                    <a:lstStyle/>
                    <a:p>
                      <a:pPr algn="l" fontAlgn="t"/>
                      <a:r>
                        <a:rPr lang="en-US">
                          <a:effectLst/>
                        </a:rPr>
                        <a:t>SPI pins when you enable the SPI interface. Disabled by default. spi0-1 enabled using enableSPI.</a:t>
                      </a:r>
                    </a:p>
                  </a:txBody>
                  <a:tcPr marL="47625" marR="47625" marT="28575" marB="28575"/>
                </a:tc>
                <a:extLst>
                  <a:ext uri="{0D108BD9-81ED-4DB2-BD59-A6C34878D82A}">
                    <a16:rowId xmlns:a16="http://schemas.microsoft.com/office/drawing/2014/main" xmlns="" val="716571541"/>
                  </a:ext>
                </a:extLst>
              </a:tr>
              <a:tr h="1221591">
                <a:tc>
                  <a:txBody>
                    <a:bodyPr/>
                    <a:lstStyle/>
                    <a:p>
                      <a:pPr algn="l" fontAlgn="t"/>
                      <a:r>
                        <a:rPr lang="en-US">
                          <a:effectLst/>
                        </a:rPr>
                        <a:t>I2C</a:t>
                      </a:r>
                    </a:p>
                  </a:txBody>
                  <a:tcPr marL="47625" marR="47625" marT="28575" marB="28575"/>
                </a:tc>
                <a:tc>
                  <a:txBody>
                    <a:bodyPr/>
                    <a:lstStyle/>
                    <a:p>
                      <a:pPr algn="l" fontAlgn="t"/>
                      <a:r>
                        <a:rPr lang="en-US">
                          <a:effectLst/>
                        </a:rPr>
                        <a:t>Dark brown</a:t>
                      </a:r>
                    </a:p>
                  </a:txBody>
                  <a:tcPr marL="47625" marR="47625" marT="28575" marB="28575"/>
                </a:tc>
                <a:tc>
                  <a:txBody>
                    <a:bodyPr/>
                    <a:lstStyle/>
                    <a:p>
                      <a:pPr algn="l" fontAlgn="t"/>
                      <a:r>
                        <a:rPr lang="en-US">
                          <a:effectLst/>
                        </a:rPr>
                        <a:t>I2C pins when you enable the I2C interface. i2c-1 (index 2) enabled by default. i2c-2 (index 1) enabled using enableI2C.</a:t>
                      </a:r>
                    </a:p>
                  </a:txBody>
                  <a:tcPr marL="47625" marR="47625" marT="28575" marB="28575"/>
                </a:tc>
                <a:extLst>
                  <a:ext uri="{0D108BD9-81ED-4DB2-BD59-A6C34878D82A}">
                    <a16:rowId xmlns:a16="http://schemas.microsoft.com/office/drawing/2014/main" xmlns="" val="2430217970"/>
                  </a:ext>
                </a:extLst>
              </a:tr>
            </a:tbl>
          </a:graphicData>
        </a:graphic>
      </p:graphicFrame>
    </p:spTree>
    <p:extLst>
      <p:ext uri="{BB962C8B-B14F-4D97-AF65-F5344CB8AC3E}">
        <p14:creationId xmlns:p14="http://schemas.microsoft.com/office/powerpoint/2010/main" xmlns="" val="4231422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149231-BD2E-48D0-90FC-0884C2444986}"/>
              </a:ext>
            </a:extLst>
          </p:cNvPr>
          <p:cNvSpPr>
            <a:spLocks noGrp="1"/>
          </p:cNvSpPr>
          <p:nvPr>
            <p:ph type="title"/>
          </p:nvPr>
        </p:nvSpPr>
        <p:spPr/>
        <p:txBody>
          <a:bodyPr/>
          <a:lstStyle/>
          <a:p>
            <a:r>
              <a:rPr lang="en-US"/>
              <a:t>Rain drop sensor</a:t>
            </a:r>
          </a:p>
        </p:txBody>
      </p:sp>
      <p:sp>
        <p:nvSpPr>
          <p:cNvPr id="3" name="Content Placeholder 2">
            <a:extLst>
              <a:ext uri="{FF2B5EF4-FFF2-40B4-BE49-F238E27FC236}">
                <a16:creationId xmlns:a16="http://schemas.microsoft.com/office/drawing/2014/main" xmlns="" id="{00DA275F-7C9E-4EC2-AAE1-BBFEB79ADD43}"/>
              </a:ext>
            </a:extLst>
          </p:cNvPr>
          <p:cNvSpPr>
            <a:spLocks noGrp="1"/>
          </p:cNvSpPr>
          <p:nvPr>
            <p:ph idx="1"/>
          </p:nvPr>
        </p:nvSpPr>
        <p:spPr/>
        <p:txBody>
          <a:bodyPr/>
          <a:lstStyle/>
          <a:p>
            <a:r>
              <a:rPr lang="en-US" dirty="0">
                <a:ea typeface="+mn-lt"/>
                <a:cs typeface="+mn-lt"/>
              </a:rPr>
              <a:t>It is used for the purpose of rain detection. Advantage is that it can detect water beyond what a humidity sensor can detect.</a:t>
            </a:r>
          </a:p>
          <a:p>
            <a:pPr>
              <a:buSzPct val="114999"/>
            </a:pPr>
            <a:r>
              <a:rPr lang="en-US" dirty="0">
                <a:ea typeface="+mn-lt"/>
                <a:cs typeface="+mn-lt"/>
              </a:rPr>
              <a:t>The rain sensor module consists of rain board (PCB), control board (SENSOR MODULE), </a:t>
            </a:r>
            <a:r>
              <a:rPr lang="en-US" dirty="0" smtClean="0">
                <a:ea typeface="+mn-lt"/>
                <a:cs typeface="+mn-lt"/>
              </a:rPr>
              <a:t>LED</a:t>
            </a:r>
            <a:r>
              <a:rPr lang="en-US" dirty="0" smtClean="0">
                <a:ea typeface="+mn-lt"/>
                <a:cs typeface="+mn-lt"/>
              </a:rPr>
              <a:t>.</a:t>
            </a:r>
            <a:endParaRPr lang="en-US" dirty="0">
              <a:ea typeface="+mn-lt"/>
              <a:cs typeface="+mn-lt"/>
            </a:endParaRPr>
          </a:p>
          <a:p>
            <a:pPr>
              <a:buSzPct val="114999"/>
            </a:pPr>
            <a:r>
              <a:rPr lang="en-US" dirty="0">
                <a:ea typeface="+mn-lt"/>
                <a:cs typeface="+mn-lt"/>
              </a:rPr>
              <a:t>It consists of two modules, a </a:t>
            </a:r>
            <a:r>
              <a:rPr lang="en-US" b="1" dirty="0">
                <a:ea typeface="+mn-lt"/>
                <a:cs typeface="+mn-lt"/>
              </a:rPr>
              <a:t>rain board</a:t>
            </a:r>
            <a:r>
              <a:rPr lang="en-US" dirty="0">
                <a:ea typeface="+mn-lt"/>
                <a:cs typeface="+mn-lt"/>
              </a:rPr>
              <a:t> that detects the rain and a </a:t>
            </a:r>
            <a:r>
              <a:rPr lang="en-US" b="1" dirty="0">
                <a:ea typeface="+mn-lt"/>
                <a:cs typeface="+mn-lt"/>
              </a:rPr>
              <a:t>control module</a:t>
            </a:r>
            <a:r>
              <a:rPr lang="en-US" dirty="0">
                <a:ea typeface="+mn-lt"/>
                <a:cs typeface="+mn-lt"/>
              </a:rPr>
              <a:t>, which compares the analog value, and converts it to a digital value. </a:t>
            </a:r>
            <a:endParaRPr lang="en-US" dirty="0"/>
          </a:p>
        </p:txBody>
      </p:sp>
    </p:spTree>
    <p:extLst>
      <p:ext uri="{BB962C8B-B14F-4D97-AF65-F5344CB8AC3E}">
        <p14:creationId xmlns:p14="http://schemas.microsoft.com/office/powerpoint/2010/main" xmlns="" val="3094237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4EEE5E-68F7-4A57-8EC7-6FA36ADAB0BC}"/>
              </a:ext>
            </a:extLst>
          </p:cNvPr>
          <p:cNvSpPr>
            <a:spLocks noGrp="1"/>
          </p:cNvSpPr>
          <p:nvPr>
            <p:ph type="title"/>
          </p:nvPr>
        </p:nvSpPr>
        <p:spPr/>
        <p:txBody>
          <a:bodyPr/>
          <a:lstStyle/>
          <a:p>
            <a:r>
              <a:rPr lang="en-US"/>
              <a:t>Pin configuration</a:t>
            </a:r>
          </a:p>
        </p:txBody>
      </p:sp>
      <p:sp>
        <p:nvSpPr>
          <p:cNvPr id="3" name="Content Placeholder 2">
            <a:extLst>
              <a:ext uri="{FF2B5EF4-FFF2-40B4-BE49-F238E27FC236}">
                <a16:creationId xmlns:a16="http://schemas.microsoft.com/office/drawing/2014/main" xmlns="" id="{8D24ADDE-596B-4C24-8040-86F9F90B1D69}"/>
              </a:ext>
            </a:extLst>
          </p:cNvPr>
          <p:cNvSpPr>
            <a:spLocks noGrp="1"/>
          </p:cNvSpPr>
          <p:nvPr>
            <p:ph idx="1"/>
          </p:nvPr>
        </p:nvSpPr>
        <p:spPr>
          <a:xfrm>
            <a:off x="1230087" y="2426303"/>
            <a:ext cx="9601196" cy="3318936"/>
          </a:xfrm>
        </p:spPr>
        <p:txBody>
          <a:bodyPr/>
          <a:lstStyle/>
          <a:p>
            <a:pPr algn="just">
              <a:buSzPct val="114999"/>
            </a:pPr>
            <a:r>
              <a:rPr lang="en-US" dirty="0">
                <a:ea typeface="+mn-lt"/>
                <a:cs typeface="+mn-lt"/>
              </a:rPr>
              <a:t>Chip pins are:</a:t>
            </a:r>
          </a:p>
          <a:p>
            <a:pPr marL="0" indent="0" algn="just">
              <a:buSzPct val="114999"/>
              <a:buNone/>
            </a:pPr>
            <a:r>
              <a:rPr lang="en-US" dirty="0"/>
              <a:t/>
            </a:r>
            <a:br>
              <a:rPr lang="en-US" dirty="0"/>
            </a:br>
            <a:endParaRPr lang="en-US"/>
          </a:p>
          <a:p>
            <a:pPr>
              <a:buSzPct val="114999"/>
            </a:pPr>
            <a:endParaRPr lang="en-US" dirty="0"/>
          </a:p>
        </p:txBody>
      </p:sp>
      <p:graphicFrame>
        <p:nvGraphicFramePr>
          <p:cNvPr id="4" name="Table 4">
            <a:extLst>
              <a:ext uri="{FF2B5EF4-FFF2-40B4-BE49-F238E27FC236}">
                <a16:creationId xmlns:a16="http://schemas.microsoft.com/office/drawing/2014/main" xmlns="" id="{19629671-61D1-42E8-91E0-717B2D51950C}"/>
              </a:ext>
            </a:extLst>
          </p:cNvPr>
          <p:cNvGraphicFramePr>
            <a:graphicFrameLocks noGrp="1"/>
          </p:cNvGraphicFramePr>
          <p:nvPr>
            <p:extLst>
              <p:ext uri="{D42A27DB-BD31-4B8C-83A1-F6EECF244321}">
                <p14:modId xmlns:p14="http://schemas.microsoft.com/office/powerpoint/2010/main" xmlns="" val="3206402931"/>
              </p:ext>
            </p:extLst>
          </p:nvPr>
        </p:nvGraphicFramePr>
        <p:xfrm>
          <a:off x="793315" y="2922739"/>
          <a:ext cx="10627893" cy="3352802"/>
        </p:xfrm>
        <a:graphic>
          <a:graphicData uri="http://schemas.openxmlformats.org/drawingml/2006/table">
            <a:tbl>
              <a:tblPr firstRow="1" bandRow="1">
                <a:tableStyleId>{5C22544A-7EE6-4342-B048-85BDC9FD1C3A}</a:tableStyleId>
              </a:tblPr>
              <a:tblGrid>
                <a:gridCol w="3542631">
                  <a:extLst>
                    <a:ext uri="{9D8B030D-6E8A-4147-A177-3AD203B41FA5}">
                      <a16:colId xmlns:a16="http://schemas.microsoft.com/office/drawing/2014/main" xmlns="" val="3647323037"/>
                    </a:ext>
                  </a:extLst>
                </a:gridCol>
                <a:gridCol w="3542631">
                  <a:extLst>
                    <a:ext uri="{9D8B030D-6E8A-4147-A177-3AD203B41FA5}">
                      <a16:colId xmlns:a16="http://schemas.microsoft.com/office/drawing/2014/main" xmlns="" val="3681711302"/>
                    </a:ext>
                  </a:extLst>
                </a:gridCol>
                <a:gridCol w="3542631">
                  <a:extLst>
                    <a:ext uri="{9D8B030D-6E8A-4147-A177-3AD203B41FA5}">
                      <a16:colId xmlns:a16="http://schemas.microsoft.com/office/drawing/2014/main" xmlns="" val="4024423573"/>
                    </a:ext>
                  </a:extLst>
                </a:gridCol>
              </a:tblGrid>
              <a:tr h="389537">
                <a:tc>
                  <a:txBody>
                    <a:bodyPr/>
                    <a:lstStyle/>
                    <a:p>
                      <a:pPr lvl="0">
                        <a:buNone/>
                      </a:pPr>
                      <a:r>
                        <a:rPr lang="en-US" err="1">
                          <a:effectLst/>
                        </a:rPr>
                        <a:t>S.No</a:t>
                      </a:r>
                      <a:r>
                        <a:rPr lang="en-US" dirty="0">
                          <a:effectLst/>
                        </a:rPr>
                        <a:t>:</a:t>
                      </a:r>
                      <a:endParaRPr lang="en-US"/>
                    </a:p>
                  </a:txBody>
                  <a:tcPr/>
                </a:tc>
                <a:tc>
                  <a:txBody>
                    <a:bodyPr/>
                    <a:lstStyle/>
                    <a:p>
                      <a:pPr lvl="0">
                        <a:buNone/>
                      </a:pPr>
                      <a:r>
                        <a:rPr lang="en-US" dirty="0">
                          <a:effectLst/>
                        </a:rPr>
                        <a:t>Name</a:t>
                      </a:r>
                      <a:endParaRPr lang="en-US"/>
                    </a:p>
                  </a:txBody>
                  <a:tcPr/>
                </a:tc>
                <a:tc>
                  <a:txBody>
                    <a:bodyPr/>
                    <a:lstStyle/>
                    <a:p>
                      <a:pPr lvl="0">
                        <a:buNone/>
                      </a:pPr>
                      <a:r>
                        <a:rPr lang="en-US" dirty="0">
                          <a:effectLst/>
                        </a:rPr>
                        <a:t>Function</a:t>
                      </a:r>
                      <a:endParaRPr lang="en-US"/>
                    </a:p>
                  </a:txBody>
                  <a:tcPr/>
                </a:tc>
                <a:extLst>
                  <a:ext uri="{0D108BD9-81ED-4DB2-BD59-A6C34878D82A}">
                    <a16:rowId xmlns:a16="http://schemas.microsoft.com/office/drawing/2014/main" xmlns="" val="3242205508"/>
                  </a:ext>
                </a:extLst>
              </a:tr>
              <a:tr h="598218">
                <a:tc>
                  <a:txBody>
                    <a:bodyPr/>
                    <a:lstStyle/>
                    <a:p>
                      <a:pPr lvl="0">
                        <a:buNone/>
                      </a:pPr>
                      <a:r>
                        <a:rPr lang="en-US" dirty="0">
                          <a:effectLst/>
                        </a:rPr>
                        <a:t>1</a:t>
                      </a:r>
                      <a:endParaRPr lang="en-US"/>
                    </a:p>
                  </a:txBody>
                  <a:tcPr/>
                </a:tc>
                <a:tc>
                  <a:txBody>
                    <a:bodyPr/>
                    <a:lstStyle/>
                    <a:p>
                      <a:pPr lvl="0">
                        <a:buNone/>
                      </a:pPr>
                      <a:r>
                        <a:rPr lang="en-US" dirty="0">
                          <a:effectLst/>
                        </a:rPr>
                        <a:t>VCC</a:t>
                      </a:r>
                      <a:endParaRPr lang="en-US"/>
                    </a:p>
                  </a:txBody>
                  <a:tcPr/>
                </a:tc>
                <a:tc>
                  <a:txBody>
                    <a:bodyPr/>
                    <a:lstStyle/>
                    <a:p>
                      <a:pPr lvl="0">
                        <a:buNone/>
                      </a:pPr>
                      <a:r>
                        <a:rPr lang="en-US" dirty="0">
                          <a:effectLst/>
                        </a:rPr>
                        <a:t>Connects supply voltage- 5V</a:t>
                      </a:r>
                      <a:endParaRPr lang="en-US"/>
                    </a:p>
                  </a:txBody>
                  <a:tcPr/>
                </a:tc>
                <a:extLst>
                  <a:ext uri="{0D108BD9-81ED-4DB2-BD59-A6C34878D82A}">
                    <a16:rowId xmlns:a16="http://schemas.microsoft.com/office/drawing/2014/main" xmlns="" val="280431673"/>
                  </a:ext>
                </a:extLst>
              </a:tr>
              <a:tr h="389537">
                <a:tc>
                  <a:txBody>
                    <a:bodyPr/>
                    <a:lstStyle/>
                    <a:p>
                      <a:pPr lvl="0">
                        <a:buNone/>
                      </a:pPr>
                      <a:r>
                        <a:rPr lang="en-US" dirty="0">
                          <a:effectLst/>
                        </a:rPr>
                        <a:t>2</a:t>
                      </a:r>
                      <a:endParaRPr lang="en-US"/>
                    </a:p>
                  </a:txBody>
                  <a:tcPr/>
                </a:tc>
                <a:tc>
                  <a:txBody>
                    <a:bodyPr/>
                    <a:lstStyle/>
                    <a:p>
                      <a:pPr lvl="0">
                        <a:buNone/>
                      </a:pPr>
                      <a:r>
                        <a:rPr lang="en-US" dirty="0">
                          <a:effectLst/>
                        </a:rPr>
                        <a:t>GND</a:t>
                      </a:r>
                      <a:endParaRPr lang="en-US"/>
                    </a:p>
                  </a:txBody>
                  <a:tcPr/>
                </a:tc>
                <a:tc>
                  <a:txBody>
                    <a:bodyPr/>
                    <a:lstStyle/>
                    <a:p>
                      <a:pPr lvl="0">
                        <a:buNone/>
                      </a:pPr>
                      <a:r>
                        <a:rPr lang="en-US" dirty="0">
                          <a:effectLst/>
                        </a:rPr>
                        <a:t>Connected to ground</a:t>
                      </a:r>
                      <a:endParaRPr lang="en-US"/>
                    </a:p>
                  </a:txBody>
                  <a:tcPr/>
                </a:tc>
                <a:extLst>
                  <a:ext uri="{0D108BD9-81ED-4DB2-BD59-A6C34878D82A}">
                    <a16:rowId xmlns:a16="http://schemas.microsoft.com/office/drawing/2014/main" xmlns="" val="760735975"/>
                  </a:ext>
                </a:extLst>
              </a:tr>
              <a:tr h="598218">
                <a:tc>
                  <a:txBody>
                    <a:bodyPr/>
                    <a:lstStyle/>
                    <a:p>
                      <a:pPr lvl="0">
                        <a:buNone/>
                      </a:pPr>
                      <a:r>
                        <a:rPr lang="en-US" dirty="0">
                          <a:effectLst/>
                        </a:rPr>
                        <a:t>3</a:t>
                      </a:r>
                      <a:endParaRPr lang="en-US"/>
                    </a:p>
                  </a:txBody>
                  <a:tcPr/>
                </a:tc>
                <a:tc>
                  <a:txBody>
                    <a:bodyPr/>
                    <a:lstStyle/>
                    <a:p>
                      <a:pPr lvl="0">
                        <a:buNone/>
                      </a:pPr>
                      <a:r>
                        <a:rPr lang="en-US" dirty="0">
                          <a:effectLst/>
                        </a:rPr>
                        <a:t>D0</a:t>
                      </a:r>
                      <a:endParaRPr lang="en-US"/>
                    </a:p>
                  </a:txBody>
                  <a:tcPr/>
                </a:tc>
                <a:tc>
                  <a:txBody>
                    <a:bodyPr/>
                    <a:lstStyle/>
                    <a:p>
                      <a:pPr lvl="0">
                        <a:buNone/>
                      </a:pPr>
                      <a:r>
                        <a:rPr lang="en-US" dirty="0">
                          <a:effectLst/>
                        </a:rPr>
                        <a:t>Digital pin to get digital output</a:t>
                      </a:r>
                      <a:endParaRPr lang="en-US"/>
                    </a:p>
                  </a:txBody>
                  <a:tcPr/>
                </a:tc>
                <a:extLst>
                  <a:ext uri="{0D108BD9-81ED-4DB2-BD59-A6C34878D82A}">
                    <a16:rowId xmlns:a16="http://schemas.microsoft.com/office/drawing/2014/main" xmlns="" val="1781539691"/>
                  </a:ext>
                </a:extLst>
              </a:tr>
              <a:tr h="598218">
                <a:tc>
                  <a:txBody>
                    <a:bodyPr/>
                    <a:lstStyle/>
                    <a:p>
                      <a:pPr lvl="0">
                        <a:buNone/>
                      </a:pPr>
                      <a:r>
                        <a:rPr lang="en-US" dirty="0">
                          <a:effectLst/>
                        </a:rPr>
                        <a:t>4</a:t>
                      </a:r>
                      <a:endParaRPr lang="en-US"/>
                    </a:p>
                  </a:txBody>
                  <a:tcPr/>
                </a:tc>
                <a:tc>
                  <a:txBody>
                    <a:bodyPr/>
                    <a:lstStyle/>
                    <a:p>
                      <a:pPr lvl="0">
                        <a:buNone/>
                      </a:pPr>
                      <a:r>
                        <a:rPr lang="en-US" dirty="0">
                          <a:effectLst/>
                        </a:rPr>
                        <a:t>A0</a:t>
                      </a:r>
                      <a:endParaRPr lang="en-US"/>
                    </a:p>
                  </a:txBody>
                  <a:tcPr/>
                </a:tc>
                <a:tc>
                  <a:txBody>
                    <a:bodyPr/>
                    <a:lstStyle/>
                    <a:p>
                      <a:pPr lvl="0">
                        <a:buNone/>
                      </a:pPr>
                      <a:r>
                        <a:rPr lang="en-US" dirty="0">
                          <a:effectLst/>
                        </a:rPr>
                        <a:t>Analog pin  to get analog </a:t>
                      </a:r>
                      <a:r>
                        <a:rPr lang="en-US">
                          <a:effectLst/>
                        </a:rPr>
                        <a:t>output</a:t>
                      </a:r>
                      <a:endParaRPr lang="en-US"/>
                    </a:p>
                  </a:txBody>
                  <a:tcPr/>
                </a:tc>
                <a:extLst>
                  <a:ext uri="{0D108BD9-81ED-4DB2-BD59-A6C34878D82A}">
                    <a16:rowId xmlns:a16="http://schemas.microsoft.com/office/drawing/2014/main" xmlns="" val="898904057"/>
                  </a:ext>
                </a:extLst>
              </a:tr>
              <a:tr h="389537">
                <a:tc>
                  <a:txBody>
                    <a:bodyPr/>
                    <a:lstStyle/>
                    <a:p>
                      <a:r>
                        <a:rPr lang="en-US"/>
                        <a:t>5</a:t>
                      </a:r>
                    </a:p>
                  </a:txBody>
                  <a:tcPr/>
                </a:tc>
                <a:tc>
                  <a:txBody>
                    <a:bodyPr/>
                    <a:lstStyle/>
                    <a:p>
                      <a:r>
                        <a:rPr lang="en-US"/>
                        <a:t>+</a:t>
                      </a:r>
                    </a:p>
                  </a:txBody>
                  <a:tcPr/>
                </a:tc>
                <a:tc>
                  <a:txBody>
                    <a:bodyPr/>
                    <a:lstStyle/>
                    <a:p>
                      <a:pPr lvl="0">
                        <a:buNone/>
                      </a:pPr>
                      <a:r>
                        <a:rPr lang="en-US" sz="1800" b="0" i="0" u="none" strike="noStrike" noProof="0">
                          <a:latin typeface="Garamond"/>
                        </a:rPr>
                        <a:t>Integrated  Chip +ve</a:t>
                      </a:r>
                      <a:endParaRPr lang="en-US"/>
                    </a:p>
                  </a:txBody>
                  <a:tcPr/>
                </a:tc>
                <a:extLst>
                  <a:ext uri="{0D108BD9-81ED-4DB2-BD59-A6C34878D82A}">
                    <a16:rowId xmlns:a16="http://schemas.microsoft.com/office/drawing/2014/main" xmlns="" val="499011726"/>
                  </a:ext>
                </a:extLst>
              </a:tr>
              <a:tr h="389537">
                <a:tc>
                  <a:txBody>
                    <a:bodyPr/>
                    <a:lstStyle/>
                    <a:p>
                      <a:r>
                        <a:rPr lang="en-US"/>
                        <a:t>6</a:t>
                      </a:r>
                    </a:p>
                  </a:txBody>
                  <a:tcPr/>
                </a:tc>
                <a:tc>
                  <a:txBody>
                    <a:bodyPr/>
                    <a:lstStyle/>
                    <a:p>
                      <a:r>
                        <a:rPr lang="en-US"/>
                        <a:t>_</a:t>
                      </a:r>
                    </a:p>
                  </a:txBody>
                  <a:tcPr/>
                </a:tc>
                <a:tc>
                  <a:txBody>
                    <a:bodyPr/>
                    <a:lstStyle/>
                    <a:p>
                      <a:pPr lvl="0">
                        <a:buNone/>
                      </a:pPr>
                      <a:r>
                        <a:rPr lang="en-US" sz="1800" b="0" i="0" u="none" strike="noStrike" noProof="0">
                          <a:latin typeface="Garamond"/>
                        </a:rPr>
                        <a:t>Integrated  Chip -ve</a:t>
                      </a:r>
                      <a:endParaRPr lang="en-US"/>
                    </a:p>
                  </a:txBody>
                  <a:tcPr/>
                </a:tc>
                <a:extLst>
                  <a:ext uri="{0D108BD9-81ED-4DB2-BD59-A6C34878D82A}">
                    <a16:rowId xmlns:a16="http://schemas.microsoft.com/office/drawing/2014/main" xmlns="" val="1427714238"/>
                  </a:ext>
                </a:extLst>
              </a:tr>
            </a:tbl>
          </a:graphicData>
        </a:graphic>
      </p:graphicFrame>
    </p:spTree>
    <p:extLst>
      <p:ext uri="{BB962C8B-B14F-4D97-AF65-F5344CB8AC3E}">
        <p14:creationId xmlns:p14="http://schemas.microsoft.com/office/powerpoint/2010/main" xmlns="" val="31095784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660</Words>
  <Application>Microsoft Office PowerPoint</Application>
  <PresentationFormat>Custom</PresentationFormat>
  <Paragraphs>171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Organic</vt:lpstr>
      <vt:lpstr>  Raindrop Sensor interfacing with Beaglebone Wireless</vt:lpstr>
      <vt:lpstr>Beaglebone Wireless</vt:lpstr>
      <vt:lpstr>Beaglebone Wireless </vt:lpstr>
      <vt:lpstr> Beaglebone Wireless </vt:lpstr>
      <vt:lpstr> Beaglebone Wireless </vt:lpstr>
      <vt:lpstr>   Supporting Feature List   </vt:lpstr>
      <vt:lpstr>Slide 7</vt:lpstr>
      <vt:lpstr>Rain drop sensor</vt:lpstr>
      <vt:lpstr>Pin configuration</vt:lpstr>
      <vt:lpstr> Pin configuration </vt:lpstr>
      <vt:lpstr>                Raindrop Sensor Features   </vt:lpstr>
      <vt:lpstr>circuit diagram of a raindrop sensor module</vt:lpstr>
      <vt:lpstr>Circuit Diagram</vt:lpstr>
      <vt:lpstr>Circuit diagram</vt:lpstr>
      <vt:lpstr>Circuit Diagram</vt:lpstr>
      <vt:lpstr>Working</vt:lpstr>
      <vt:lpstr>Working</vt:lpstr>
      <vt:lpstr>Slide 18</vt:lpstr>
      <vt:lpstr>Slide 19</vt:lpstr>
      <vt:lpstr>Slide 20</vt:lpstr>
      <vt:lpstr>Pin connections</vt:lpstr>
      <vt:lpstr>Slide 22</vt:lpstr>
      <vt:lpstr>Iobb library</vt:lpstr>
      <vt:lpstr>How to use iolib for GPIO</vt:lpstr>
      <vt:lpstr> How to use iolib for GPIO </vt:lpstr>
      <vt:lpstr>  How to Install the Library  </vt:lpstr>
      <vt:lpstr>Slide 27</vt:lpstr>
      <vt:lpstr>References</vt:lpstr>
      <vt:lpstr>References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SRIRAM</cp:lastModifiedBy>
  <cp:revision>495</cp:revision>
  <dcterms:created xsi:type="dcterms:W3CDTF">2021-03-09T03:19:25Z</dcterms:created>
  <dcterms:modified xsi:type="dcterms:W3CDTF">2021-03-09T20:38:53Z</dcterms:modified>
</cp:coreProperties>
</file>