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58" r:id="rId4"/>
    <p:sldId id="264" r:id="rId5"/>
    <p:sldId id="263" r:id="rId6"/>
    <p:sldId id="261" r:id="rId7"/>
    <p:sldId id="272" r:id="rId8"/>
    <p:sldId id="260" r:id="rId9"/>
    <p:sldId id="273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3"/>
    <p:restoredTop sz="94650"/>
  </p:normalViewPr>
  <p:slideViewPr>
    <p:cSldViewPr snapToGrid="0">
      <p:cViewPr varScale="1">
        <p:scale>
          <a:sx n="103" d="100"/>
          <a:sy n="103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0FC9B-E9A9-4666-952C-221BDCAA7C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5F78F2-D599-4CFC-A733-B8F712C9904F}">
      <dgm:prSet/>
      <dgm:spPr/>
      <dgm:t>
        <a:bodyPr/>
        <a:lstStyle/>
        <a:p>
          <a:r>
            <a:rPr lang="en-US"/>
            <a:t>Misinformation</a:t>
          </a:r>
        </a:p>
      </dgm:t>
    </dgm:pt>
    <dgm:pt modelId="{A04409AF-5074-47DD-AD34-44A3B766662F}" type="parTrans" cxnId="{451151B4-F693-4B3F-9380-64CD62969F6B}">
      <dgm:prSet/>
      <dgm:spPr/>
      <dgm:t>
        <a:bodyPr/>
        <a:lstStyle/>
        <a:p>
          <a:endParaRPr lang="en-US"/>
        </a:p>
      </dgm:t>
    </dgm:pt>
    <dgm:pt modelId="{134E7955-83E4-4F49-9859-91FA45B164F6}" type="sibTrans" cxnId="{451151B4-F693-4B3F-9380-64CD62969F6B}">
      <dgm:prSet/>
      <dgm:spPr/>
      <dgm:t>
        <a:bodyPr/>
        <a:lstStyle/>
        <a:p>
          <a:endParaRPr lang="en-US"/>
        </a:p>
      </dgm:t>
    </dgm:pt>
    <dgm:pt modelId="{D0C96A00-4E3F-441B-9C07-AA8DD19B3502}">
      <dgm:prSet/>
      <dgm:spPr/>
      <dgm:t>
        <a:bodyPr/>
        <a:lstStyle/>
        <a:p>
          <a:r>
            <a:rPr lang="en-US"/>
            <a:t>Amplification</a:t>
          </a:r>
        </a:p>
      </dgm:t>
    </dgm:pt>
    <dgm:pt modelId="{E49ACF02-A19E-4A13-BF80-4DBC0C92441D}" type="parTrans" cxnId="{47B17810-64EB-4CA4-8778-10D98CAAA67A}">
      <dgm:prSet/>
      <dgm:spPr/>
      <dgm:t>
        <a:bodyPr/>
        <a:lstStyle/>
        <a:p>
          <a:endParaRPr lang="en-US"/>
        </a:p>
      </dgm:t>
    </dgm:pt>
    <dgm:pt modelId="{6BADDE70-300D-4B53-B2BD-3D712FEA9477}" type="sibTrans" cxnId="{47B17810-64EB-4CA4-8778-10D98CAAA67A}">
      <dgm:prSet/>
      <dgm:spPr/>
      <dgm:t>
        <a:bodyPr/>
        <a:lstStyle/>
        <a:p>
          <a:endParaRPr lang="en-US"/>
        </a:p>
      </dgm:t>
    </dgm:pt>
    <dgm:pt modelId="{D4A09AA2-7FC5-CB4A-82E1-EC9D16A41B07}" type="pres">
      <dgm:prSet presAssocID="{1BF0FC9B-E9A9-4666-952C-221BDCAA7C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867469-5514-3343-A33E-5E81BE9CAF9D}" type="pres">
      <dgm:prSet presAssocID="{AE5F78F2-D599-4CFC-A733-B8F712C9904F}" presName="hierRoot1" presStyleCnt="0"/>
      <dgm:spPr/>
    </dgm:pt>
    <dgm:pt modelId="{B1F5058D-59C0-1840-93A1-7F4FFE533C3A}" type="pres">
      <dgm:prSet presAssocID="{AE5F78F2-D599-4CFC-A733-B8F712C9904F}" presName="composite" presStyleCnt="0"/>
      <dgm:spPr/>
    </dgm:pt>
    <dgm:pt modelId="{776BD80C-6BD1-5745-B66E-1738F0974644}" type="pres">
      <dgm:prSet presAssocID="{AE5F78F2-D599-4CFC-A733-B8F712C9904F}" presName="background" presStyleLbl="node0" presStyleIdx="0" presStyleCnt="2"/>
      <dgm:spPr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</dgm:pt>
    <dgm:pt modelId="{C47F78F1-75C5-3241-AAF8-C02A5342BCBA}" type="pres">
      <dgm:prSet presAssocID="{AE5F78F2-D599-4CFC-A733-B8F712C9904F}" presName="text" presStyleLbl="fgAcc0" presStyleIdx="0" presStyleCnt="2">
        <dgm:presLayoutVars>
          <dgm:chPref val="3"/>
        </dgm:presLayoutVars>
      </dgm:prSet>
      <dgm:spPr/>
    </dgm:pt>
    <dgm:pt modelId="{4130C2A6-EF3B-3E4F-BFC7-E0D1C8E2860B}" type="pres">
      <dgm:prSet presAssocID="{AE5F78F2-D599-4CFC-A733-B8F712C9904F}" presName="hierChild2" presStyleCnt="0"/>
      <dgm:spPr/>
    </dgm:pt>
    <dgm:pt modelId="{2D727233-E1C0-1248-8CDE-31C0BB165740}" type="pres">
      <dgm:prSet presAssocID="{D0C96A00-4E3F-441B-9C07-AA8DD19B3502}" presName="hierRoot1" presStyleCnt="0"/>
      <dgm:spPr/>
    </dgm:pt>
    <dgm:pt modelId="{C68D0405-E598-3045-983E-3737AF647E6B}" type="pres">
      <dgm:prSet presAssocID="{D0C96A00-4E3F-441B-9C07-AA8DD19B3502}" presName="composite" presStyleCnt="0"/>
      <dgm:spPr/>
    </dgm:pt>
    <dgm:pt modelId="{9E3731A6-0CDE-E142-89E1-47BB03F9DE92}" type="pres">
      <dgm:prSet presAssocID="{D0C96A00-4E3F-441B-9C07-AA8DD19B3502}" presName="background" presStyleLbl="node0" presStyleIdx="1" presStyleCnt="2"/>
      <dgm:spPr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</dgm:pt>
    <dgm:pt modelId="{919840AE-4543-1349-AC24-A7D50E46ED0F}" type="pres">
      <dgm:prSet presAssocID="{D0C96A00-4E3F-441B-9C07-AA8DD19B3502}" presName="text" presStyleLbl="fgAcc0" presStyleIdx="1" presStyleCnt="2">
        <dgm:presLayoutVars>
          <dgm:chPref val="3"/>
        </dgm:presLayoutVars>
      </dgm:prSet>
      <dgm:spPr/>
    </dgm:pt>
    <dgm:pt modelId="{9C9AE74D-DA44-DC49-90EC-9D50DEFB352F}" type="pres">
      <dgm:prSet presAssocID="{D0C96A00-4E3F-441B-9C07-AA8DD19B3502}" presName="hierChild2" presStyleCnt="0"/>
      <dgm:spPr/>
    </dgm:pt>
  </dgm:ptLst>
  <dgm:cxnLst>
    <dgm:cxn modelId="{47B17810-64EB-4CA4-8778-10D98CAAA67A}" srcId="{1BF0FC9B-E9A9-4666-952C-221BDCAA7C9A}" destId="{D0C96A00-4E3F-441B-9C07-AA8DD19B3502}" srcOrd="1" destOrd="0" parTransId="{E49ACF02-A19E-4A13-BF80-4DBC0C92441D}" sibTransId="{6BADDE70-300D-4B53-B2BD-3D712FEA9477}"/>
    <dgm:cxn modelId="{44265BAA-FC71-5D4F-BFCF-6E9910F9B490}" type="presOf" srcId="{1BF0FC9B-E9A9-4666-952C-221BDCAA7C9A}" destId="{D4A09AA2-7FC5-CB4A-82E1-EC9D16A41B07}" srcOrd="0" destOrd="0" presId="urn:microsoft.com/office/officeart/2005/8/layout/hierarchy1"/>
    <dgm:cxn modelId="{451151B4-F693-4B3F-9380-64CD62969F6B}" srcId="{1BF0FC9B-E9A9-4666-952C-221BDCAA7C9A}" destId="{AE5F78F2-D599-4CFC-A733-B8F712C9904F}" srcOrd="0" destOrd="0" parTransId="{A04409AF-5074-47DD-AD34-44A3B766662F}" sibTransId="{134E7955-83E4-4F49-9859-91FA45B164F6}"/>
    <dgm:cxn modelId="{1986E7DE-3ECF-0F4F-81BB-CE088FC4EED9}" type="presOf" srcId="{D0C96A00-4E3F-441B-9C07-AA8DD19B3502}" destId="{919840AE-4543-1349-AC24-A7D50E46ED0F}" srcOrd="0" destOrd="0" presId="urn:microsoft.com/office/officeart/2005/8/layout/hierarchy1"/>
    <dgm:cxn modelId="{D78A89E4-F03F-774B-9779-7B2D85A551ED}" type="presOf" srcId="{AE5F78F2-D599-4CFC-A733-B8F712C9904F}" destId="{C47F78F1-75C5-3241-AAF8-C02A5342BCBA}" srcOrd="0" destOrd="0" presId="urn:microsoft.com/office/officeart/2005/8/layout/hierarchy1"/>
    <dgm:cxn modelId="{707454C6-7DC5-0842-84D5-F311C435FB80}" type="presParOf" srcId="{D4A09AA2-7FC5-CB4A-82E1-EC9D16A41B07}" destId="{35867469-5514-3343-A33E-5E81BE9CAF9D}" srcOrd="0" destOrd="0" presId="urn:microsoft.com/office/officeart/2005/8/layout/hierarchy1"/>
    <dgm:cxn modelId="{9DB805E9-65BF-6345-B6BE-07F8D3A1366C}" type="presParOf" srcId="{35867469-5514-3343-A33E-5E81BE9CAF9D}" destId="{B1F5058D-59C0-1840-93A1-7F4FFE533C3A}" srcOrd="0" destOrd="0" presId="urn:microsoft.com/office/officeart/2005/8/layout/hierarchy1"/>
    <dgm:cxn modelId="{9177E5F2-7A48-7E4B-81A9-B3993982E664}" type="presParOf" srcId="{B1F5058D-59C0-1840-93A1-7F4FFE533C3A}" destId="{776BD80C-6BD1-5745-B66E-1738F0974644}" srcOrd="0" destOrd="0" presId="urn:microsoft.com/office/officeart/2005/8/layout/hierarchy1"/>
    <dgm:cxn modelId="{865CA81F-2975-AC43-970E-E17703158939}" type="presParOf" srcId="{B1F5058D-59C0-1840-93A1-7F4FFE533C3A}" destId="{C47F78F1-75C5-3241-AAF8-C02A5342BCBA}" srcOrd="1" destOrd="0" presId="urn:microsoft.com/office/officeart/2005/8/layout/hierarchy1"/>
    <dgm:cxn modelId="{0F5A9387-E939-5440-A1CF-F3BA774411CA}" type="presParOf" srcId="{35867469-5514-3343-A33E-5E81BE9CAF9D}" destId="{4130C2A6-EF3B-3E4F-BFC7-E0D1C8E2860B}" srcOrd="1" destOrd="0" presId="urn:microsoft.com/office/officeart/2005/8/layout/hierarchy1"/>
    <dgm:cxn modelId="{A59ADF1E-D3CE-7647-A6A6-3F7FD81B99B3}" type="presParOf" srcId="{D4A09AA2-7FC5-CB4A-82E1-EC9D16A41B07}" destId="{2D727233-E1C0-1248-8CDE-31C0BB165740}" srcOrd="1" destOrd="0" presId="urn:microsoft.com/office/officeart/2005/8/layout/hierarchy1"/>
    <dgm:cxn modelId="{E46363E1-31C4-DC41-8F6A-F1685B218350}" type="presParOf" srcId="{2D727233-E1C0-1248-8CDE-31C0BB165740}" destId="{C68D0405-E598-3045-983E-3737AF647E6B}" srcOrd="0" destOrd="0" presId="urn:microsoft.com/office/officeart/2005/8/layout/hierarchy1"/>
    <dgm:cxn modelId="{43C8254D-53A7-B441-815F-CB47137E9AF6}" type="presParOf" srcId="{C68D0405-E598-3045-983E-3737AF647E6B}" destId="{9E3731A6-0CDE-E142-89E1-47BB03F9DE92}" srcOrd="0" destOrd="0" presId="urn:microsoft.com/office/officeart/2005/8/layout/hierarchy1"/>
    <dgm:cxn modelId="{9140CBA3-81E8-3545-8BD0-E3CC6F7EA5B8}" type="presParOf" srcId="{C68D0405-E598-3045-983E-3737AF647E6B}" destId="{919840AE-4543-1349-AC24-A7D50E46ED0F}" srcOrd="1" destOrd="0" presId="urn:microsoft.com/office/officeart/2005/8/layout/hierarchy1"/>
    <dgm:cxn modelId="{F29D8CAA-5654-8142-8445-BAE210087797}" type="presParOf" srcId="{2D727233-E1C0-1248-8CDE-31C0BB165740}" destId="{9C9AE74D-DA44-DC49-90EC-9D50DEFB35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BD80C-6BD1-5745-B66E-1738F0974644}">
      <dsp:nvSpPr>
        <dsp:cNvPr id="0" name=""/>
        <dsp:cNvSpPr/>
      </dsp:nvSpPr>
      <dsp:spPr>
        <a:xfrm>
          <a:off x="744" y="1697499"/>
          <a:ext cx="2611933" cy="1658577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bg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F78F1-75C5-3241-AAF8-C02A5342BCBA}">
      <dsp:nvSpPr>
        <dsp:cNvPr id="0" name=""/>
        <dsp:cNvSpPr/>
      </dsp:nvSpPr>
      <dsp:spPr>
        <a:xfrm>
          <a:off x="290958" y="1973203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Misinformation</a:t>
          </a:r>
        </a:p>
      </dsp:txBody>
      <dsp:txXfrm>
        <a:off x="339536" y="2021781"/>
        <a:ext cx="2514777" cy="1561421"/>
      </dsp:txXfrm>
    </dsp:sp>
    <dsp:sp modelId="{9E3731A6-0CDE-E142-89E1-47BB03F9DE92}">
      <dsp:nvSpPr>
        <dsp:cNvPr id="0" name=""/>
        <dsp:cNvSpPr/>
      </dsp:nvSpPr>
      <dsp:spPr>
        <a:xfrm>
          <a:off x="3193107" y="1697499"/>
          <a:ext cx="2611933" cy="1658577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bg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840AE-4543-1349-AC24-A7D50E46ED0F}">
      <dsp:nvSpPr>
        <dsp:cNvPr id="0" name=""/>
        <dsp:cNvSpPr/>
      </dsp:nvSpPr>
      <dsp:spPr>
        <a:xfrm>
          <a:off x="3483322" y="1973203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Amplification</a:t>
          </a:r>
        </a:p>
      </dsp:txBody>
      <dsp:txXfrm>
        <a:off x="3531900" y="2021781"/>
        <a:ext cx="2514777" cy="1561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27EDCC8D-AED2-B9F5-3AA5-C84A5AFEA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6412" b="19787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9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5E0C27-2897-E5BA-81D6-DDA5E1BC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FAKE NEWS CLASSIFIER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88B6C-C61D-6F49-3528-7A90A5E1F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Group 3: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DSCI – 6007-03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Midterm Project </a:t>
            </a:r>
          </a:p>
        </p:txBody>
      </p:sp>
    </p:spTree>
    <p:extLst>
      <p:ext uri="{BB962C8B-B14F-4D97-AF65-F5344CB8AC3E}">
        <p14:creationId xmlns:p14="http://schemas.microsoft.com/office/powerpoint/2010/main" val="130535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83751-EE08-8486-C481-B852C3C2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27A3-74C0-078A-1D94-06E35442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STREAMLIT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to 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Efficient deployment</a:t>
            </a:r>
          </a:p>
          <a:p>
            <a:pPr lvl="1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36DB1A5-8BB4-484C-1DE1-A88C7267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32" y="1350833"/>
            <a:ext cx="3408512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64C148-040A-EA1E-2CE5-E58A21977FCF}"/>
              </a:ext>
            </a:extLst>
          </p:cNvPr>
          <p:cNvSpPr/>
          <p:nvPr/>
        </p:nvSpPr>
        <p:spPr>
          <a:xfrm>
            <a:off x="3158335" y="2967335"/>
            <a:ext cx="5875327" cy="144655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Telivigala" pitchFamily="2" charset="77"/>
                <a:cs typeface="AkayaTelivigala" pitchFamily="2" charset="77"/>
              </a:rPr>
              <a:t>THANK YOU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ayaTelivigala" pitchFamily="2" charset="77"/>
              <a:cs typeface="AkayaTelivigal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55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623D-39B0-ACBA-972C-49055631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867" y="253370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OUR TEAMS</a:t>
            </a:r>
          </a:p>
        </p:txBody>
      </p:sp>
      <p:pic>
        <p:nvPicPr>
          <p:cNvPr id="4" name="Picture 3" descr="A picture containing person, crowd&#10;&#10;Description automatically generated">
            <a:extLst>
              <a:ext uri="{FF2B5EF4-FFF2-40B4-BE49-F238E27FC236}">
                <a16:creationId xmlns:a16="http://schemas.microsoft.com/office/drawing/2014/main" id="{FBB32670-00D6-9B8A-8233-C98564D8D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17301"/>
          <a:stretch/>
        </p:blipFill>
        <p:spPr>
          <a:xfrm>
            <a:off x="1048871" y="1313603"/>
            <a:ext cx="2044336" cy="2308137"/>
          </a:xfrm>
          <a:custGeom>
            <a:avLst/>
            <a:gdLst/>
            <a:ahLst/>
            <a:cxnLst/>
            <a:rect l="l" t="t" r="r" b="b"/>
            <a:pathLst>
              <a:path w="2952749" h="3333749">
                <a:moveTo>
                  <a:pt x="0" y="0"/>
                </a:moveTo>
                <a:lnTo>
                  <a:pt x="2952749" y="0"/>
                </a:lnTo>
                <a:lnTo>
                  <a:pt x="2952749" y="3333749"/>
                </a:lnTo>
                <a:lnTo>
                  <a:pt x="0" y="3333749"/>
                </a:lnTo>
                <a:close/>
              </a:path>
            </a:pathLst>
          </a:custGeom>
          <a:ln>
            <a:solidFill>
              <a:schemeClr val="tx1"/>
            </a:solidFill>
          </a:ln>
          <a:effectLst>
            <a:softEdge rad="157030"/>
          </a:effectLst>
        </p:spPr>
      </p:pic>
      <p:pic>
        <p:nvPicPr>
          <p:cNvPr id="5" name="Content Placeholder 1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9CEE9E2-B204-1634-D2E7-6D2CBA381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36490"/>
          <a:stretch/>
        </p:blipFill>
        <p:spPr>
          <a:xfrm>
            <a:off x="6402799" y="1313603"/>
            <a:ext cx="2044337" cy="2308139"/>
          </a:xfrm>
          <a:custGeom>
            <a:avLst/>
            <a:gdLst/>
            <a:ahLst/>
            <a:cxnLst/>
            <a:rect l="l" t="t" r="r" b="b"/>
            <a:pathLst>
              <a:path w="2952749" h="3333750">
                <a:moveTo>
                  <a:pt x="0" y="0"/>
                </a:moveTo>
                <a:lnTo>
                  <a:pt x="2952749" y="0"/>
                </a:lnTo>
                <a:lnTo>
                  <a:pt x="2952749" y="3333750"/>
                </a:lnTo>
                <a:lnTo>
                  <a:pt x="0" y="3333750"/>
                </a:lnTo>
                <a:close/>
              </a:path>
            </a:pathLst>
          </a:custGeom>
          <a:effectLst>
            <a:softEdge rad="101328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EABDE-12CA-DA21-820C-D13F6715BB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629"/>
          <a:stretch/>
        </p:blipFill>
        <p:spPr>
          <a:xfrm>
            <a:off x="1048871" y="4083187"/>
            <a:ext cx="1891553" cy="2290719"/>
          </a:xfrm>
          <a:custGeom>
            <a:avLst/>
            <a:gdLst/>
            <a:ahLst/>
            <a:cxnLst/>
            <a:rect l="l" t="t" r="r" b="b"/>
            <a:pathLst>
              <a:path w="2952750" h="2290719">
                <a:moveTo>
                  <a:pt x="0" y="0"/>
                </a:moveTo>
                <a:lnTo>
                  <a:pt x="2952750" y="0"/>
                </a:lnTo>
                <a:lnTo>
                  <a:pt x="2952750" y="2290719"/>
                </a:lnTo>
                <a:lnTo>
                  <a:pt x="0" y="2290719"/>
                </a:lnTo>
                <a:close/>
              </a:path>
            </a:pathLst>
          </a:custGeom>
          <a:effectLst>
            <a:softEdge rad="115316"/>
          </a:effectLst>
        </p:spPr>
      </p:pic>
      <p:pic>
        <p:nvPicPr>
          <p:cNvPr id="8" name="Picture 7" descr="A person standing in a forest&#10;&#10;Description automatically generated with medium confidence">
            <a:extLst>
              <a:ext uri="{FF2B5EF4-FFF2-40B4-BE49-F238E27FC236}">
                <a16:creationId xmlns:a16="http://schemas.microsoft.com/office/drawing/2014/main" id="{D702AAB2-C36A-4D16-8D26-911D3B063A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301"/>
          <a:stretch/>
        </p:blipFill>
        <p:spPr>
          <a:xfrm>
            <a:off x="6418730" y="3964898"/>
            <a:ext cx="2028406" cy="2290719"/>
          </a:xfrm>
          <a:custGeom>
            <a:avLst/>
            <a:gdLst/>
            <a:ahLst/>
            <a:cxnLst/>
            <a:rect l="l" t="t" r="r" b="b"/>
            <a:pathLst>
              <a:path w="2857500" h="2290719">
                <a:moveTo>
                  <a:pt x="0" y="0"/>
                </a:moveTo>
                <a:lnTo>
                  <a:pt x="2857500" y="0"/>
                </a:lnTo>
                <a:lnTo>
                  <a:pt x="2857500" y="2290719"/>
                </a:lnTo>
                <a:lnTo>
                  <a:pt x="0" y="2290719"/>
                </a:lnTo>
                <a:close/>
              </a:path>
            </a:pathLst>
          </a:custGeom>
          <a:effectLst>
            <a:softEdge rad="73097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B66F53-D2AC-54B7-0ABD-9F00185A2CD9}"/>
              </a:ext>
            </a:extLst>
          </p:cNvPr>
          <p:cNvSpPr txBox="1"/>
          <p:nvPr/>
        </p:nvSpPr>
        <p:spPr>
          <a:xfrm>
            <a:off x="3380078" y="1729007"/>
            <a:ext cx="2715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/>
              <a:t>SAI VENKATA AJAY VARMA ALLURI</a:t>
            </a:r>
          </a:p>
          <a:p>
            <a:endParaRPr lang="en-US" sz="1800" b="0">
              <a:solidFill>
                <a:srgbClr val="EFEFEF"/>
              </a:solidFill>
              <a:effectLst/>
              <a:latin typeface="Prompt" panose="020B0604020202020204" pitchFamily="34" charset="0"/>
            </a:endParaRPr>
          </a:p>
          <a:p>
            <a:pPr algn="ctr"/>
            <a:r>
              <a:rPr lang="en-US" sz="1800" b="0">
                <a:solidFill>
                  <a:srgbClr val="EFEFEF"/>
                </a:solidFill>
                <a:effectLst/>
                <a:latin typeface="Prompt" panose="020B0604020202020204" pitchFamily="34" charset="0"/>
              </a:rPr>
              <a:t>Storytelling and Research </a:t>
            </a:r>
            <a:endParaRPr lang="en-US">
              <a:effectLst/>
            </a:endParaRPr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5DDCA-D9FF-0F85-66AA-72F3179D68E0}"/>
              </a:ext>
            </a:extLst>
          </p:cNvPr>
          <p:cNvSpPr txBox="1"/>
          <p:nvPr/>
        </p:nvSpPr>
        <p:spPr>
          <a:xfrm>
            <a:off x="9144000" y="1747743"/>
            <a:ext cx="2277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YASASVI THATI</a:t>
            </a:r>
          </a:p>
          <a:p>
            <a:endParaRPr lang="en-US" b="1"/>
          </a:p>
          <a:p>
            <a:pPr algn="ctr"/>
            <a:r>
              <a:rPr lang="en-US" sz="1800" b="0">
                <a:solidFill>
                  <a:srgbClr val="EFEFEF"/>
                </a:solidFill>
                <a:effectLst/>
                <a:latin typeface="Prompt" pitchFamily="2" charset="-34"/>
                <a:cs typeface="Prompt" pitchFamily="2" charset="-34"/>
              </a:rPr>
              <a:t>Data Modeling &amp; Deployment </a:t>
            </a:r>
            <a:endParaRPr lang="en-US">
              <a:effectLst/>
            </a:endParaRPr>
          </a:p>
          <a:p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44B5B-31AF-3211-3E19-84EE7CCA8AF4}"/>
              </a:ext>
            </a:extLst>
          </p:cNvPr>
          <p:cNvSpPr txBox="1"/>
          <p:nvPr/>
        </p:nvSpPr>
        <p:spPr>
          <a:xfrm>
            <a:off x="3268211" y="4498809"/>
            <a:ext cx="293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 SRIVIDYA CHEKURI</a:t>
            </a:r>
          </a:p>
          <a:p>
            <a:endParaRPr lang="en-US"/>
          </a:p>
          <a:p>
            <a:pPr algn="ctr"/>
            <a:r>
              <a:rPr lang="en-US" sz="1800" b="0">
                <a:solidFill>
                  <a:srgbClr val="EFEFEF"/>
                </a:solidFill>
                <a:effectLst/>
                <a:latin typeface="Prompt" pitchFamily="2" charset="-34"/>
                <a:cs typeface="Prompt" pitchFamily="2" charset="-34"/>
              </a:rPr>
              <a:t>Testing &amp; Evaluation </a:t>
            </a:r>
            <a:endParaRPr lang="en-US">
              <a:effectLst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F62E2-B9D8-0790-BA42-6E7372029FBA}"/>
              </a:ext>
            </a:extLst>
          </p:cNvPr>
          <p:cNvSpPr txBox="1"/>
          <p:nvPr/>
        </p:nvSpPr>
        <p:spPr>
          <a:xfrm>
            <a:off x="9144000" y="4249271"/>
            <a:ext cx="2781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SRI VISHNU PRIYA SANGARAJU</a:t>
            </a:r>
          </a:p>
          <a:p>
            <a:endParaRPr lang="en-US"/>
          </a:p>
          <a:p>
            <a:r>
              <a:rPr lang="en-US" sz="1800" b="0">
                <a:solidFill>
                  <a:srgbClr val="EFEFEF"/>
                </a:solidFill>
                <a:effectLst/>
                <a:latin typeface="Prompt" pitchFamily="2" charset="-34"/>
                <a:cs typeface="Prompt" pitchFamily="2" charset="-34"/>
              </a:rPr>
              <a:t>Methodology Research </a:t>
            </a:r>
            <a:endParaRPr lang="en-US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3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16D89-440B-94D3-AA17-F79647D8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03" y="581025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dirty="0"/>
              <a:t>Fake News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ADE5BD-C35D-FEDF-3886-52391EEE1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8"/>
          <a:stretch/>
        </p:blipFill>
        <p:spPr>
          <a:xfrm>
            <a:off x="5752193" y="11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D66E-BD04-44AA-AF8B-5F7CE546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US" dirty="0"/>
              <a:t>Fake news refers to false or misleading information that is presented as if it were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95645-A9AB-6DE8-0ABF-FB9754EE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THE PROBLEM WITH FAKE NEWS</a:t>
            </a:r>
            <a:br>
              <a:rPr lang="en-US"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6B7D4-C679-7C23-7563-6F558F3A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67860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521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36306-577E-8EFC-CA66-2C1EA026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F778-F513-D36C-505E-370B3470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Building a classifier model to distinguish whether the news is real or fake and to check which classifier model gives better accuracy.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588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0E893-EF59-1C66-42AF-3DC78D64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4" y="1762898"/>
            <a:ext cx="6096000" cy="2747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200" dirty="0"/>
              <a:t>CRISP METHODOLOGY </a:t>
            </a:r>
            <a:br>
              <a:rPr lang="en-US" sz="6200" dirty="0"/>
            </a:br>
            <a:endParaRPr lang="en-US" sz="62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BAECA01-9192-EAB8-119C-7E7B6F874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9" r="1690"/>
          <a:stretch/>
        </p:blipFill>
        <p:spPr>
          <a:xfrm>
            <a:off x="6270706" y="762001"/>
            <a:ext cx="5159294" cy="5494317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19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4647-9DFD-3B54-CA6F-BFDB1BF2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D68A1-4DC7-8E8D-6275-081D677FA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NEWS		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3B0C0E-9181-ACC5-A09D-6DE1E48FD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654" y="3384763"/>
            <a:ext cx="5572759" cy="25745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D6C14-E9A5-2E4B-E38E-D82102D09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FAKE NEWS </a:t>
            </a:r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8290B8-F724-6515-AB9A-68A7ACB4B6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5589" y="3384762"/>
            <a:ext cx="5462912" cy="2574549"/>
          </a:xfrm>
        </p:spPr>
      </p:pic>
    </p:spTree>
    <p:extLst>
      <p:ext uri="{BB962C8B-B14F-4D97-AF65-F5344CB8AC3E}">
        <p14:creationId xmlns:p14="http://schemas.microsoft.com/office/powerpoint/2010/main" val="240587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CDCB-E512-C1BB-7063-36FEFC37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9600"/>
            <a:ext cx="9144000" cy="1263649"/>
          </a:xfrm>
        </p:spPr>
        <p:txBody>
          <a:bodyPr/>
          <a:lstStyle/>
          <a:p>
            <a:r>
              <a:rPr lang="en-US" dirty="0"/>
              <a:t>DATASET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2051BC-2289-E669-A558-5949F159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3" y="1586167"/>
            <a:ext cx="11250173" cy="46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1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2DB9-7831-EDF9-4B48-C58662F3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F6F1-54EE-B374-F5B4-0D892807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2" y="3012140"/>
            <a:ext cx="10668000" cy="3048001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DECISION TREE </a:t>
            </a:r>
          </a:p>
          <a:p>
            <a:pPr>
              <a:lnSpc>
                <a:spcPct val="200000"/>
              </a:lnSpc>
            </a:pPr>
            <a:r>
              <a:rPr lang="en-US" dirty="0"/>
              <a:t>SUPPORT VECTOR MACHINE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908532-1993-145D-8F3E-3F5A60865092}"/>
              </a:ext>
            </a:extLst>
          </p:cNvPr>
          <p:cNvCxnSpPr>
            <a:cxnSpLocks/>
          </p:cNvCxnSpPr>
          <p:nvPr/>
        </p:nvCxnSpPr>
        <p:spPr>
          <a:xfrm>
            <a:off x="3854824" y="3585882"/>
            <a:ext cx="48230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A44E2A-1C5C-57E5-0D55-7282E7D95F17}"/>
              </a:ext>
            </a:extLst>
          </p:cNvPr>
          <p:cNvCxnSpPr>
            <a:cxnSpLocks/>
          </p:cNvCxnSpPr>
          <p:nvPr/>
        </p:nvCxnSpPr>
        <p:spPr>
          <a:xfrm>
            <a:off x="5925670" y="4527175"/>
            <a:ext cx="2752165" cy="89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53D297-1999-1539-C01F-A774AEFE1DCB}"/>
              </a:ext>
            </a:extLst>
          </p:cNvPr>
          <p:cNvSpPr txBox="1"/>
          <p:nvPr/>
        </p:nvSpPr>
        <p:spPr>
          <a:xfrm>
            <a:off x="8928846" y="3355049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82.32%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56B15-C920-243C-B544-817B140C628C}"/>
              </a:ext>
            </a:extLst>
          </p:cNvPr>
          <p:cNvSpPr txBox="1"/>
          <p:nvPr/>
        </p:nvSpPr>
        <p:spPr>
          <a:xfrm>
            <a:off x="8928846" y="4274530"/>
            <a:ext cx="181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80.46%</a:t>
            </a:r>
          </a:p>
        </p:txBody>
      </p:sp>
    </p:spTree>
    <p:extLst>
      <p:ext uri="{BB962C8B-B14F-4D97-AF65-F5344CB8AC3E}">
        <p14:creationId xmlns:p14="http://schemas.microsoft.com/office/powerpoint/2010/main" val="335587794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122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AkayaTelivigala</vt:lpstr>
      <vt:lpstr>Arial</vt:lpstr>
      <vt:lpstr>Menlo</vt:lpstr>
      <vt:lpstr>Prompt</vt:lpstr>
      <vt:lpstr>Verdana Pro</vt:lpstr>
      <vt:lpstr>Verdana Pro Cond SemiBold</vt:lpstr>
      <vt:lpstr>Wingdings</vt:lpstr>
      <vt:lpstr>TornVTI</vt:lpstr>
      <vt:lpstr>FAKE NEWS CLASSIFIER </vt:lpstr>
      <vt:lpstr>OUR TEAMS</vt:lpstr>
      <vt:lpstr>Fake News</vt:lpstr>
      <vt:lpstr>THE PROBLEM WITH FAKE NEWS </vt:lpstr>
      <vt:lpstr>OBJECTIVE</vt:lpstr>
      <vt:lpstr>CRISP METHODOLOGY  </vt:lpstr>
      <vt:lpstr>DATASET</vt:lpstr>
      <vt:lpstr>DATASET </vt:lpstr>
      <vt:lpstr>ALGORITHMS USED 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CLASSIFIER </dc:title>
  <dc:creator>Thati, Yasasvi</dc:creator>
  <cp:lastModifiedBy>Thati, Yasasvi</cp:lastModifiedBy>
  <cp:revision>8</cp:revision>
  <dcterms:created xsi:type="dcterms:W3CDTF">2023-03-20T19:27:19Z</dcterms:created>
  <dcterms:modified xsi:type="dcterms:W3CDTF">2023-04-30T22:15:32Z</dcterms:modified>
</cp:coreProperties>
</file>