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5" r:id="rId9"/>
    <p:sldId id="268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68"/>
    <p:restoredTop sz="94650"/>
  </p:normalViewPr>
  <p:slideViewPr>
    <p:cSldViewPr snapToGrid="0">
      <p:cViewPr>
        <p:scale>
          <a:sx n="96" d="100"/>
          <a:sy n="96" d="100"/>
        </p:scale>
        <p:origin x="4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0FC9B-E9A9-4666-952C-221BDCAA7C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5F78F2-D599-4CFC-A733-B8F712C9904F}">
      <dgm:prSet/>
      <dgm:spPr/>
      <dgm:t>
        <a:bodyPr/>
        <a:lstStyle/>
        <a:p>
          <a:r>
            <a:rPr lang="en-US"/>
            <a:t>Misinformation</a:t>
          </a:r>
        </a:p>
      </dgm:t>
    </dgm:pt>
    <dgm:pt modelId="{A04409AF-5074-47DD-AD34-44A3B766662F}" type="parTrans" cxnId="{451151B4-F693-4B3F-9380-64CD62969F6B}">
      <dgm:prSet/>
      <dgm:spPr/>
      <dgm:t>
        <a:bodyPr/>
        <a:lstStyle/>
        <a:p>
          <a:endParaRPr lang="en-US"/>
        </a:p>
      </dgm:t>
    </dgm:pt>
    <dgm:pt modelId="{134E7955-83E4-4F49-9859-91FA45B164F6}" type="sibTrans" cxnId="{451151B4-F693-4B3F-9380-64CD62969F6B}">
      <dgm:prSet/>
      <dgm:spPr/>
      <dgm:t>
        <a:bodyPr/>
        <a:lstStyle/>
        <a:p>
          <a:endParaRPr lang="en-US"/>
        </a:p>
      </dgm:t>
    </dgm:pt>
    <dgm:pt modelId="{D0C96A00-4E3F-441B-9C07-AA8DD19B3502}">
      <dgm:prSet/>
      <dgm:spPr/>
      <dgm:t>
        <a:bodyPr/>
        <a:lstStyle/>
        <a:p>
          <a:r>
            <a:rPr lang="en-US"/>
            <a:t>Amplification</a:t>
          </a:r>
        </a:p>
      </dgm:t>
    </dgm:pt>
    <dgm:pt modelId="{E49ACF02-A19E-4A13-BF80-4DBC0C92441D}" type="parTrans" cxnId="{47B17810-64EB-4CA4-8778-10D98CAAA67A}">
      <dgm:prSet/>
      <dgm:spPr/>
      <dgm:t>
        <a:bodyPr/>
        <a:lstStyle/>
        <a:p>
          <a:endParaRPr lang="en-US"/>
        </a:p>
      </dgm:t>
    </dgm:pt>
    <dgm:pt modelId="{6BADDE70-300D-4B53-B2BD-3D712FEA9477}" type="sibTrans" cxnId="{47B17810-64EB-4CA4-8778-10D98CAAA67A}">
      <dgm:prSet/>
      <dgm:spPr/>
      <dgm:t>
        <a:bodyPr/>
        <a:lstStyle/>
        <a:p>
          <a:endParaRPr lang="en-US"/>
        </a:p>
      </dgm:t>
    </dgm:pt>
    <dgm:pt modelId="{D4A09AA2-7FC5-CB4A-82E1-EC9D16A41B07}" type="pres">
      <dgm:prSet presAssocID="{1BF0FC9B-E9A9-4666-952C-221BDCAA7C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867469-5514-3343-A33E-5E81BE9CAF9D}" type="pres">
      <dgm:prSet presAssocID="{AE5F78F2-D599-4CFC-A733-B8F712C9904F}" presName="hierRoot1" presStyleCnt="0"/>
      <dgm:spPr/>
    </dgm:pt>
    <dgm:pt modelId="{B1F5058D-59C0-1840-93A1-7F4FFE533C3A}" type="pres">
      <dgm:prSet presAssocID="{AE5F78F2-D599-4CFC-A733-B8F712C9904F}" presName="composite" presStyleCnt="0"/>
      <dgm:spPr/>
    </dgm:pt>
    <dgm:pt modelId="{776BD80C-6BD1-5745-B66E-1738F0974644}" type="pres">
      <dgm:prSet presAssocID="{AE5F78F2-D599-4CFC-A733-B8F712C9904F}" presName="background" presStyleLbl="node0" presStyleIdx="0" presStyleCnt="2"/>
      <dgm:spPr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</dgm:pt>
    <dgm:pt modelId="{C47F78F1-75C5-3241-AAF8-C02A5342BCBA}" type="pres">
      <dgm:prSet presAssocID="{AE5F78F2-D599-4CFC-A733-B8F712C9904F}" presName="text" presStyleLbl="fgAcc0" presStyleIdx="0" presStyleCnt="2">
        <dgm:presLayoutVars>
          <dgm:chPref val="3"/>
        </dgm:presLayoutVars>
      </dgm:prSet>
      <dgm:spPr/>
    </dgm:pt>
    <dgm:pt modelId="{4130C2A6-EF3B-3E4F-BFC7-E0D1C8E2860B}" type="pres">
      <dgm:prSet presAssocID="{AE5F78F2-D599-4CFC-A733-B8F712C9904F}" presName="hierChild2" presStyleCnt="0"/>
      <dgm:spPr/>
    </dgm:pt>
    <dgm:pt modelId="{2D727233-E1C0-1248-8CDE-31C0BB165740}" type="pres">
      <dgm:prSet presAssocID="{D0C96A00-4E3F-441B-9C07-AA8DD19B3502}" presName="hierRoot1" presStyleCnt="0"/>
      <dgm:spPr/>
    </dgm:pt>
    <dgm:pt modelId="{C68D0405-E598-3045-983E-3737AF647E6B}" type="pres">
      <dgm:prSet presAssocID="{D0C96A00-4E3F-441B-9C07-AA8DD19B3502}" presName="composite" presStyleCnt="0"/>
      <dgm:spPr/>
    </dgm:pt>
    <dgm:pt modelId="{9E3731A6-0CDE-E142-89E1-47BB03F9DE92}" type="pres">
      <dgm:prSet presAssocID="{D0C96A00-4E3F-441B-9C07-AA8DD19B3502}" presName="background" presStyleLbl="node0" presStyleIdx="1" presStyleCnt="2"/>
      <dgm:spPr>
        <a:solidFill>
          <a:schemeClr val="bg2">
            <a:lumMod val="75000"/>
            <a:lumOff val="25000"/>
          </a:schemeClr>
        </a:solidFill>
        <a:ln>
          <a:solidFill>
            <a:schemeClr val="bg2">
              <a:lumMod val="75000"/>
              <a:lumOff val="25000"/>
            </a:schemeClr>
          </a:solidFill>
        </a:ln>
      </dgm:spPr>
    </dgm:pt>
    <dgm:pt modelId="{919840AE-4543-1349-AC24-A7D50E46ED0F}" type="pres">
      <dgm:prSet presAssocID="{D0C96A00-4E3F-441B-9C07-AA8DD19B3502}" presName="text" presStyleLbl="fgAcc0" presStyleIdx="1" presStyleCnt="2">
        <dgm:presLayoutVars>
          <dgm:chPref val="3"/>
        </dgm:presLayoutVars>
      </dgm:prSet>
      <dgm:spPr/>
    </dgm:pt>
    <dgm:pt modelId="{9C9AE74D-DA44-DC49-90EC-9D50DEFB352F}" type="pres">
      <dgm:prSet presAssocID="{D0C96A00-4E3F-441B-9C07-AA8DD19B3502}" presName="hierChild2" presStyleCnt="0"/>
      <dgm:spPr/>
    </dgm:pt>
  </dgm:ptLst>
  <dgm:cxnLst>
    <dgm:cxn modelId="{47B17810-64EB-4CA4-8778-10D98CAAA67A}" srcId="{1BF0FC9B-E9A9-4666-952C-221BDCAA7C9A}" destId="{D0C96A00-4E3F-441B-9C07-AA8DD19B3502}" srcOrd="1" destOrd="0" parTransId="{E49ACF02-A19E-4A13-BF80-4DBC0C92441D}" sibTransId="{6BADDE70-300D-4B53-B2BD-3D712FEA9477}"/>
    <dgm:cxn modelId="{44265BAA-FC71-5D4F-BFCF-6E9910F9B490}" type="presOf" srcId="{1BF0FC9B-E9A9-4666-952C-221BDCAA7C9A}" destId="{D4A09AA2-7FC5-CB4A-82E1-EC9D16A41B07}" srcOrd="0" destOrd="0" presId="urn:microsoft.com/office/officeart/2005/8/layout/hierarchy1"/>
    <dgm:cxn modelId="{451151B4-F693-4B3F-9380-64CD62969F6B}" srcId="{1BF0FC9B-E9A9-4666-952C-221BDCAA7C9A}" destId="{AE5F78F2-D599-4CFC-A733-B8F712C9904F}" srcOrd="0" destOrd="0" parTransId="{A04409AF-5074-47DD-AD34-44A3B766662F}" sibTransId="{134E7955-83E4-4F49-9859-91FA45B164F6}"/>
    <dgm:cxn modelId="{1986E7DE-3ECF-0F4F-81BB-CE088FC4EED9}" type="presOf" srcId="{D0C96A00-4E3F-441B-9C07-AA8DD19B3502}" destId="{919840AE-4543-1349-AC24-A7D50E46ED0F}" srcOrd="0" destOrd="0" presId="urn:microsoft.com/office/officeart/2005/8/layout/hierarchy1"/>
    <dgm:cxn modelId="{D78A89E4-F03F-774B-9779-7B2D85A551ED}" type="presOf" srcId="{AE5F78F2-D599-4CFC-A733-B8F712C9904F}" destId="{C47F78F1-75C5-3241-AAF8-C02A5342BCBA}" srcOrd="0" destOrd="0" presId="urn:microsoft.com/office/officeart/2005/8/layout/hierarchy1"/>
    <dgm:cxn modelId="{707454C6-7DC5-0842-84D5-F311C435FB80}" type="presParOf" srcId="{D4A09AA2-7FC5-CB4A-82E1-EC9D16A41B07}" destId="{35867469-5514-3343-A33E-5E81BE9CAF9D}" srcOrd="0" destOrd="0" presId="urn:microsoft.com/office/officeart/2005/8/layout/hierarchy1"/>
    <dgm:cxn modelId="{9DB805E9-65BF-6345-B6BE-07F8D3A1366C}" type="presParOf" srcId="{35867469-5514-3343-A33E-5E81BE9CAF9D}" destId="{B1F5058D-59C0-1840-93A1-7F4FFE533C3A}" srcOrd="0" destOrd="0" presId="urn:microsoft.com/office/officeart/2005/8/layout/hierarchy1"/>
    <dgm:cxn modelId="{9177E5F2-7A48-7E4B-81A9-B3993982E664}" type="presParOf" srcId="{B1F5058D-59C0-1840-93A1-7F4FFE533C3A}" destId="{776BD80C-6BD1-5745-B66E-1738F0974644}" srcOrd="0" destOrd="0" presId="urn:microsoft.com/office/officeart/2005/8/layout/hierarchy1"/>
    <dgm:cxn modelId="{865CA81F-2975-AC43-970E-E17703158939}" type="presParOf" srcId="{B1F5058D-59C0-1840-93A1-7F4FFE533C3A}" destId="{C47F78F1-75C5-3241-AAF8-C02A5342BCBA}" srcOrd="1" destOrd="0" presId="urn:microsoft.com/office/officeart/2005/8/layout/hierarchy1"/>
    <dgm:cxn modelId="{0F5A9387-E939-5440-A1CF-F3BA774411CA}" type="presParOf" srcId="{35867469-5514-3343-A33E-5E81BE9CAF9D}" destId="{4130C2A6-EF3B-3E4F-BFC7-E0D1C8E2860B}" srcOrd="1" destOrd="0" presId="urn:microsoft.com/office/officeart/2005/8/layout/hierarchy1"/>
    <dgm:cxn modelId="{A59ADF1E-D3CE-7647-A6A6-3F7FD81B99B3}" type="presParOf" srcId="{D4A09AA2-7FC5-CB4A-82E1-EC9D16A41B07}" destId="{2D727233-E1C0-1248-8CDE-31C0BB165740}" srcOrd="1" destOrd="0" presId="urn:microsoft.com/office/officeart/2005/8/layout/hierarchy1"/>
    <dgm:cxn modelId="{E46363E1-31C4-DC41-8F6A-F1685B218350}" type="presParOf" srcId="{2D727233-E1C0-1248-8CDE-31C0BB165740}" destId="{C68D0405-E598-3045-983E-3737AF647E6B}" srcOrd="0" destOrd="0" presId="urn:microsoft.com/office/officeart/2005/8/layout/hierarchy1"/>
    <dgm:cxn modelId="{43C8254D-53A7-B441-815F-CB47137E9AF6}" type="presParOf" srcId="{C68D0405-E598-3045-983E-3737AF647E6B}" destId="{9E3731A6-0CDE-E142-89E1-47BB03F9DE92}" srcOrd="0" destOrd="0" presId="urn:microsoft.com/office/officeart/2005/8/layout/hierarchy1"/>
    <dgm:cxn modelId="{9140CBA3-81E8-3545-8BD0-E3CC6F7EA5B8}" type="presParOf" srcId="{C68D0405-E598-3045-983E-3737AF647E6B}" destId="{919840AE-4543-1349-AC24-A7D50E46ED0F}" srcOrd="1" destOrd="0" presId="urn:microsoft.com/office/officeart/2005/8/layout/hierarchy1"/>
    <dgm:cxn modelId="{F29D8CAA-5654-8142-8445-BAE210087797}" type="presParOf" srcId="{2D727233-E1C0-1248-8CDE-31C0BB165740}" destId="{9C9AE74D-DA44-DC49-90EC-9D50DEFB35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BD80C-6BD1-5745-B66E-1738F0974644}">
      <dsp:nvSpPr>
        <dsp:cNvPr id="0" name=""/>
        <dsp:cNvSpPr/>
      </dsp:nvSpPr>
      <dsp:spPr>
        <a:xfrm>
          <a:off x="744" y="1697499"/>
          <a:ext cx="2611933" cy="1658577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bg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F78F1-75C5-3241-AAF8-C02A5342BCBA}">
      <dsp:nvSpPr>
        <dsp:cNvPr id="0" name=""/>
        <dsp:cNvSpPr/>
      </dsp:nvSpPr>
      <dsp:spPr>
        <a:xfrm>
          <a:off x="290958" y="1973203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Misinformation</a:t>
          </a:r>
        </a:p>
      </dsp:txBody>
      <dsp:txXfrm>
        <a:off x="339536" y="2021781"/>
        <a:ext cx="2514777" cy="1561421"/>
      </dsp:txXfrm>
    </dsp:sp>
    <dsp:sp modelId="{9E3731A6-0CDE-E142-89E1-47BB03F9DE92}">
      <dsp:nvSpPr>
        <dsp:cNvPr id="0" name=""/>
        <dsp:cNvSpPr/>
      </dsp:nvSpPr>
      <dsp:spPr>
        <a:xfrm>
          <a:off x="3193107" y="1697499"/>
          <a:ext cx="2611933" cy="1658577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bg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840AE-4543-1349-AC24-A7D50E46ED0F}">
      <dsp:nvSpPr>
        <dsp:cNvPr id="0" name=""/>
        <dsp:cNvSpPr/>
      </dsp:nvSpPr>
      <dsp:spPr>
        <a:xfrm>
          <a:off x="3483322" y="1973203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Amplification</a:t>
          </a:r>
        </a:p>
      </dsp:txBody>
      <dsp:txXfrm>
        <a:off x="3531900" y="2021781"/>
        <a:ext cx="2514777" cy="1561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27EDCC8D-AED2-B9F5-3AA5-C84A5AFEA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6412" b="19787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9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5E0C27-2897-E5BA-81D6-DDA5E1BC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FAKE NEWS CLASSIFIER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88B6C-C61D-6F49-3528-7A90A5E1F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Group 3: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DSCI – 6007-03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Midterm Project </a:t>
            </a:r>
          </a:p>
        </p:txBody>
      </p:sp>
    </p:spTree>
    <p:extLst>
      <p:ext uri="{BB962C8B-B14F-4D97-AF65-F5344CB8AC3E}">
        <p14:creationId xmlns:p14="http://schemas.microsoft.com/office/powerpoint/2010/main" val="130535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2635-651E-3006-7A9F-B8B53809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46E5-F0EB-1207-D6BC-84B0079E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öhne"/>
              </a:rPr>
              <a:t>Logistic regression is a statistical method used to analyze the relationship between a binary or categorical dependent variable and one or more independent variables, and to estimate the probability of the dependent variable taking a particular value.</a:t>
            </a:r>
          </a:p>
        </p:txBody>
      </p:sp>
    </p:spTree>
    <p:extLst>
      <p:ext uri="{BB962C8B-B14F-4D97-AF65-F5344CB8AC3E}">
        <p14:creationId xmlns:p14="http://schemas.microsoft.com/office/powerpoint/2010/main" val="58078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0E893-EF59-1C66-42AF-3DC78D64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1"/>
            <a:ext cx="6096000" cy="2747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200" dirty="0"/>
              <a:t>CRISP METHODOLOGY </a:t>
            </a:r>
            <a:br>
              <a:rPr lang="en-US" sz="6200" dirty="0"/>
            </a:br>
            <a:endParaRPr lang="en-US" sz="62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BAECA01-9192-EAB8-119C-7E7B6F874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9" r="1690"/>
          <a:stretch/>
        </p:blipFill>
        <p:spPr>
          <a:xfrm>
            <a:off x="6270706" y="762001"/>
            <a:ext cx="5159294" cy="5494317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19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DC0DD-A663-610B-1383-08B3133C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2854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/>
              <a:t>THANK YOU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CE325-7594-FE74-3BAC-C7D9923D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1073426"/>
            <a:ext cx="4572001" cy="171422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OUR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4E8D9-285D-7B5D-8EA7-E100CACF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47" y="3631094"/>
            <a:ext cx="1636272" cy="2782957"/>
          </a:xfrm>
          <a:custGeom>
            <a:avLst/>
            <a:gdLst/>
            <a:ahLst/>
            <a:cxnLst/>
            <a:rect l="l" t="t" r="r" b="b"/>
            <a:pathLst>
              <a:path w="2190749" h="2571745">
                <a:moveTo>
                  <a:pt x="0" y="0"/>
                </a:moveTo>
                <a:lnTo>
                  <a:pt x="2190749" y="0"/>
                </a:lnTo>
                <a:lnTo>
                  <a:pt x="2190749" y="2571745"/>
                </a:lnTo>
                <a:lnTo>
                  <a:pt x="0" y="2571745"/>
                </a:lnTo>
                <a:close/>
              </a:path>
            </a:pathLst>
          </a:custGeom>
        </p:spPr>
      </p:pic>
      <p:pic>
        <p:nvPicPr>
          <p:cNvPr id="13" name="Content Placeholder 1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6B31F9C-A57F-EBC6-6856-EAE005F1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20" y="762000"/>
            <a:ext cx="1446606" cy="2571745"/>
          </a:xfrm>
          <a:custGeom>
            <a:avLst/>
            <a:gdLst/>
            <a:ahLst/>
            <a:cxnLst/>
            <a:rect l="l" t="t" r="r" b="b"/>
            <a:pathLst>
              <a:path w="2190749" h="2571745">
                <a:moveTo>
                  <a:pt x="0" y="0"/>
                </a:moveTo>
                <a:lnTo>
                  <a:pt x="2190749" y="0"/>
                </a:lnTo>
                <a:lnTo>
                  <a:pt x="2190749" y="2571745"/>
                </a:lnTo>
                <a:lnTo>
                  <a:pt x="0" y="2571745"/>
                </a:lnTo>
                <a:close/>
              </a:path>
            </a:pathLst>
          </a:custGeom>
        </p:spPr>
      </p:pic>
      <p:pic>
        <p:nvPicPr>
          <p:cNvPr id="17" name="Picture 16" descr="A picture containing person, crowd&#10;&#10;Description automatically generated">
            <a:extLst>
              <a:ext uri="{FF2B5EF4-FFF2-40B4-BE49-F238E27FC236}">
                <a16:creationId xmlns:a16="http://schemas.microsoft.com/office/drawing/2014/main" id="{7C2EBFF9-A58E-A9FC-8010-D37D7895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01" y="761999"/>
            <a:ext cx="1883803" cy="2571745"/>
          </a:xfrm>
          <a:custGeom>
            <a:avLst/>
            <a:gdLst/>
            <a:ahLst/>
            <a:cxnLst/>
            <a:rect l="l" t="t" r="r" b="b"/>
            <a:pathLst>
              <a:path w="2190749" h="2571745">
                <a:moveTo>
                  <a:pt x="0" y="0"/>
                </a:moveTo>
                <a:lnTo>
                  <a:pt x="2190749" y="0"/>
                </a:lnTo>
                <a:lnTo>
                  <a:pt x="2190749" y="2571745"/>
                </a:lnTo>
                <a:lnTo>
                  <a:pt x="0" y="2571745"/>
                </a:lnTo>
                <a:close/>
              </a:path>
            </a:pathLst>
          </a:custGeom>
        </p:spPr>
      </p:pic>
      <p:pic>
        <p:nvPicPr>
          <p:cNvPr id="24" name="Picture 23" descr="A person standing in a forest&#10;&#10;Description automatically generated with medium confidence">
            <a:extLst>
              <a:ext uri="{FF2B5EF4-FFF2-40B4-BE49-F238E27FC236}">
                <a16:creationId xmlns:a16="http://schemas.microsoft.com/office/drawing/2014/main" id="{CD1C8EF4-F3DE-523B-A999-E5799F22B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219" y="3631094"/>
            <a:ext cx="1928808" cy="2571745"/>
          </a:xfrm>
          <a:custGeom>
            <a:avLst/>
            <a:gdLst/>
            <a:ahLst/>
            <a:cxnLst/>
            <a:rect l="l" t="t" r="r" b="b"/>
            <a:pathLst>
              <a:path w="2190749" h="2571745">
                <a:moveTo>
                  <a:pt x="0" y="0"/>
                </a:moveTo>
                <a:lnTo>
                  <a:pt x="2190749" y="0"/>
                </a:lnTo>
                <a:lnTo>
                  <a:pt x="2190749" y="2571745"/>
                </a:lnTo>
                <a:lnTo>
                  <a:pt x="0" y="2571745"/>
                </a:lnTo>
                <a:close/>
              </a:path>
            </a:pathLst>
          </a:cu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6EE00CB-BDE3-434E-81A3-3A5045FA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5A46730-76F8-4230-A44E-BC7ED8962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Content Placeholder 58">
            <a:extLst>
              <a:ext uri="{FF2B5EF4-FFF2-40B4-BE49-F238E27FC236}">
                <a16:creationId xmlns:a16="http://schemas.microsoft.com/office/drawing/2014/main" id="{7B5E0C06-DF89-2ABA-5EDC-97AFECF7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924" y="3061252"/>
            <a:ext cx="5424489" cy="3048001"/>
          </a:xfrm>
        </p:spPr>
        <p:txBody>
          <a:bodyPr>
            <a:normAutofit/>
          </a:bodyPr>
          <a:lstStyle/>
          <a:p>
            <a:r>
              <a:rPr lang="en-US" dirty="0"/>
              <a:t>Sai Venkata Ajay Varma Alluri</a:t>
            </a:r>
          </a:p>
          <a:p>
            <a:r>
              <a:rPr lang="en-US" dirty="0" err="1"/>
              <a:t>Yasasvi</a:t>
            </a:r>
            <a:r>
              <a:rPr lang="en-US" dirty="0"/>
              <a:t> </a:t>
            </a:r>
            <a:r>
              <a:rPr lang="en-US" dirty="0" err="1"/>
              <a:t>Thati</a:t>
            </a:r>
            <a:endParaRPr lang="en-US" dirty="0"/>
          </a:p>
          <a:p>
            <a:r>
              <a:rPr lang="en-US" dirty="0"/>
              <a:t>Srividya </a:t>
            </a:r>
            <a:r>
              <a:rPr lang="en-US" dirty="0" err="1"/>
              <a:t>Chekuri</a:t>
            </a:r>
            <a:endParaRPr lang="en-US" dirty="0"/>
          </a:p>
          <a:p>
            <a:r>
              <a:rPr lang="en-US" dirty="0"/>
              <a:t>Sri Vishnu Priya </a:t>
            </a:r>
            <a:r>
              <a:rPr lang="en-US" dirty="0" err="1"/>
              <a:t>Sangaraju</a:t>
            </a:r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82681E8-C2DA-455B-A23E-04AC1EA4E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92001" y="3333751"/>
            <a:ext cx="90487" cy="190501"/>
          </a:xfrm>
          <a:custGeom>
            <a:avLst/>
            <a:gdLst>
              <a:gd name="connsiteX0" fmla="*/ 90487 w 90487"/>
              <a:gd name="connsiteY0" fmla="*/ 0 h 190501"/>
              <a:gd name="connsiteX1" fmla="*/ 0 w 90487"/>
              <a:gd name="connsiteY1" fmla="*/ 0 h 190501"/>
              <a:gd name="connsiteX2" fmla="*/ 0 w 90487"/>
              <a:gd name="connsiteY2" fmla="*/ 190501 h 190501"/>
              <a:gd name="connsiteX3" fmla="*/ 90487 w 90487"/>
              <a:gd name="connsiteY3" fmla="*/ 190501 h 190501"/>
              <a:gd name="connsiteX4" fmla="*/ 90487 w 90487"/>
              <a:gd name="connsiteY4" fmla="*/ 0 h 19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" h="190501">
                <a:moveTo>
                  <a:pt x="90487" y="0"/>
                </a:moveTo>
                <a:lnTo>
                  <a:pt x="0" y="0"/>
                </a:lnTo>
                <a:lnTo>
                  <a:pt x="0" y="190501"/>
                </a:lnTo>
                <a:lnTo>
                  <a:pt x="90487" y="190501"/>
                </a:lnTo>
                <a:lnTo>
                  <a:pt x="904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16D89-440B-94D3-AA17-F79647D8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03" y="581025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dirty="0"/>
              <a:t>Fake News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ADE5BD-C35D-FEDF-3886-52391EEE1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8"/>
          <a:stretch/>
        </p:blipFill>
        <p:spPr>
          <a:xfrm>
            <a:off x="5752193" y="11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D66E-BD04-44AA-AF8B-5F7CE546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US" dirty="0"/>
              <a:t>Fake news refers to false or misleading information that is presented as if it were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95645-A9AB-6DE8-0ABF-FB9754EE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THE PROBLEM WITH FAKE NEWS</a:t>
            </a:r>
            <a:br>
              <a:rPr lang="en-US"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6B7D4-C679-7C23-7563-6F558F3A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67860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521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36306-577E-8EFC-CA66-2C1EA026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F778-F513-D36C-505E-370B3470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Building a classifier model to distinguish whether the news is real or fake and to check which classifier model gives better accuracy.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588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79482A-DB4C-2468-28A5-77563B2C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6" y="430619"/>
            <a:ext cx="4433887" cy="482917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5D6D92-A043-034F-95C8-0F51CBD5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16419"/>
            <a:ext cx="3810000" cy="268405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Project plan to build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191969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CDCB-E512-C1BB-7063-36FEFC37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9600"/>
            <a:ext cx="9144000" cy="1263649"/>
          </a:xfrm>
        </p:spPr>
        <p:txBody>
          <a:bodyPr/>
          <a:lstStyle/>
          <a:p>
            <a:r>
              <a:rPr lang="en-US" dirty="0"/>
              <a:t>DATASET SAMPLE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6A44AC-E4C7-B825-52BA-BB32D861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79922"/>
            <a:ext cx="10182225" cy="4668478"/>
          </a:xfrm>
          <a:prstGeom prst="rect">
            <a:avLst/>
          </a:prstGeom>
          <a:effectLst>
            <a:outerShdw blurRad="802710" dist="50800" dir="5400000" algn="ctr" rotWithShape="0">
              <a:srgbClr val="000000">
                <a:alpha val="8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4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B700-C184-A490-5AFC-65B49CB0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8162"/>
            <a:ext cx="9144000" cy="1263649"/>
          </a:xfrm>
        </p:spPr>
        <p:txBody>
          <a:bodyPr>
            <a:normAutofit fontScale="90000"/>
          </a:bodyPr>
          <a:lstStyle/>
          <a:p>
            <a:br>
              <a:rPr lang="en-US" dirty="0">
                <a:effectLst/>
              </a:rPr>
            </a:br>
            <a:r>
              <a:rPr lang="en-US" dirty="0">
                <a:effectLst/>
              </a:rPr>
              <a:t>NAÏVE </a:t>
            </a:r>
            <a:r>
              <a:rPr lang="en-US" dirty="0"/>
              <a:t>BAYES</a:t>
            </a:r>
            <a:r>
              <a:rPr lang="en-US" dirty="0">
                <a:effectLst/>
              </a:rPr>
              <a:t>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11FD-EFC9-7E94-9F9C-CCC1A93A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0" i="0" dirty="0">
                <a:effectLst/>
                <a:latin typeface="Söhne"/>
              </a:rPr>
              <a:t>Naive Bayes is a probabilistic algorithm that uses Bayes' theorem to make predictions by assuming independence between the features.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8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18B-A889-23EF-8375-C931B8C7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n-ea"/>
                <a:cs typeface="+mn-cs"/>
              </a:rPr>
              <a:t>BERNOULLI</a:t>
            </a:r>
            <a:r>
              <a:rPr lang="en-US" sz="3200" dirty="0">
                <a:latin typeface="Söhne"/>
                <a:ea typeface="+mn-ea"/>
                <a:cs typeface="+mn-cs"/>
              </a:rPr>
              <a:t> </a:t>
            </a:r>
            <a:r>
              <a:rPr lang="en-US" sz="4000" dirty="0">
                <a:ea typeface="+mn-ea"/>
                <a:cs typeface="+mn-cs"/>
              </a:rPr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612A-E16E-E669-DEFA-F64A660E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öhne"/>
              </a:rPr>
              <a:t>Bernoulli Naive Bayes classifier is a probabilistic algorithm used for classification tasks in machine learning as it assumes that the features are binary (0 or 1)</a:t>
            </a:r>
          </a:p>
        </p:txBody>
      </p:sp>
    </p:spTree>
    <p:extLst>
      <p:ext uri="{BB962C8B-B14F-4D97-AF65-F5344CB8AC3E}">
        <p14:creationId xmlns:p14="http://schemas.microsoft.com/office/powerpoint/2010/main" val="56517110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189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Menlo</vt:lpstr>
      <vt:lpstr>Söhne</vt:lpstr>
      <vt:lpstr>Verdana Pro</vt:lpstr>
      <vt:lpstr>Verdana Pro Cond SemiBold</vt:lpstr>
      <vt:lpstr>TornVTI</vt:lpstr>
      <vt:lpstr>FAKE NEWS CLASSIFIER </vt:lpstr>
      <vt:lpstr>OUR TEAM</vt:lpstr>
      <vt:lpstr>Fake News</vt:lpstr>
      <vt:lpstr>THE PROBLEM WITH FAKE NEWS </vt:lpstr>
      <vt:lpstr>OBJECTIVE</vt:lpstr>
      <vt:lpstr>Project plan to build classifier model</vt:lpstr>
      <vt:lpstr>DATASET SAMPLE</vt:lpstr>
      <vt:lpstr> NAÏVE BAYES CLASSIFIER</vt:lpstr>
      <vt:lpstr>BERNOULLI NAÏVE BAYES CLASSIFIER </vt:lpstr>
      <vt:lpstr>LOGISTIC REGRESSION</vt:lpstr>
      <vt:lpstr>CRISP METHODOLOGY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CLASSIFIER </dc:title>
  <dc:creator>Thati, Yasasvi</dc:creator>
  <cp:lastModifiedBy>Thati, Yasasvi</cp:lastModifiedBy>
  <cp:revision>6</cp:revision>
  <dcterms:created xsi:type="dcterms:W3CDTF">2023-03-20T19:27:19Z</dcterms:created>
  <dcterms:modified xsi:type="dcterms:W3CDTF">2023-03-22T00:42:20Z</dcterms:modified>
</cp:coreProperties>
</file>